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98"/>
  </p:notesMasterIdLst>
  <p:sldIdLst>
    <p:sldId id="336" r:id="rId3"/>
    <p:sldId id="305" r:id="rId4"/>
    <p:sldId id="257" r:id="rId5"/>
    <p:sldId id="260" r:id="rId6"/>
    <p:sldId id="272"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61" r:id="rId23"/>
    <p:sldId id="359" r:id="rId24"/>
    <p:sldId id="360" r:id="rId25"/>
    <p:sldId id="362" r:id="rId26"/>
    <p:sldId id="363" r:id="rId27"/>
    <p:sldId id="364" r:id="rId28"/>
    <p:sldId id="365" r:id="rId29"/>
    <p:sldId id="366" r:id="rId30"/>
    <p:sldId id="367" r:id="rId31"/>
    <p:sldId id="368" r:id="rId32"/>
    <p:sldId id="369" r:id="rId33"/>
    <p:sldId id="384" r:id="rId34"/>
    <p:sldId id="370" r:id="rId35"/>
    <p:sldId id="383" r:id="rId36"/>
    <p:sldId id="371" r:id="rId37"/>
    <p:sldId id="373" r:id="rId38"/>
    <p:sldId id="374" r:id="rId39"/>
    <p:sldId id="377" r:id="rId40"/>
    <p:sldId id="385" r:id="rId41"/>
    <p:sldId id="386" r:id="rId42"/>
    <p:sldId id="387" r:id="rId43"/>
    <p:sldId id="380" r:id="rId44"/>
    <p:sldId id="378" r:id="rId45"/>
    <p:sldId id="379" r:id="rId46"/>
    <p:sldId id="381" r:id="rId47"/>
    <p:sldId id="388" r:id="rId48"/>
    <p:sldId id="372" r:id="rId49"/>
    <p:sldId id="389" r:id="rId50"/>
    <p:sldId id="390" r:id="rId51"/>
    <p:sldId id="391" r:id="rId52"/>
    <p:sldId id="393" r:id="rId53"/>
    <p:sldId id="394" r:id="rId54"/>
    <p:sldId id="399" r:id="rId55"/>
    <p:sldId id="400" r:id="rId56"/>
    <p:sldId id="395" r:id="rId57"/>
    <p:sldId id="396" r:id="rId58"/>
    <p:sldId id="397" r:id="rId59"/>
    <p:sldId id="398" r:id="rId60"/>
    <p:sldId id="401" r:id="rId61"/>
    <p:sldId id="402" r:id="rId62"/>
    <p:sldId id="403" r:id="rId63"/>
    <p:sldId id="404" r:id="rId64"/>
    <p:sldId id="405" r:id="rId65"/>
    <p:sldId id="409" r:id="rId66"/>
    <p:sldId id="410" r:id="rId67"/>
    <p:sldId id="406" r:id="rId68"/>
    <p:sldId id="422" r:id="rId69"/>
    <p:sldId id="407" r:id="rId70"/>
    <p:sldId id="423" r:id="rId71"/>
    <p:sldId id="408" r:id="rId72"/>
    <p:sldId id="411" r:id="rId73"/>
    <p:sldId id="413" r:id="rId74"/>
    <p:sldId id="424" r:id="rId75"/>
    <p:sldId id="414" r:id="rId76"/>
    <p:sldId id="415" r:id="rId77"/>
    <p:sldId id="416" r:id="rId78"/>
    <p:sldId id="417" r:id="rId79"/>
    <p:sldId id="418" r:id="rId80"/>
    <p:sldId id="419" r:id="rId81"/>
    <p:sldId id="420" r:id="rId82"/>
    <p:sldId id="421" r:id="rId83"/>
    <p:sldId id="425" r:id="rId84"/>
    <p:sldId id="426" r:id="rId85"/>
    <p:sldId id="427" r:id="rId86"/>
    <p:sldId id="429" r:id="rId87"/>
    <p:sldId id="428" r:id="rId88"/>
    <p:sldId id="430" r:id="rId89"/>
    <p:sldId id="431" r:id="rId90"/>
    <p:sldId id="439" r:id="rId91"/>
    <p:sldId id="432" r:id="rId92"/>
    <p:sldId id="434" r:id="rId93"/>
    <p:sldId id="433" r:id="rId94"/>
    <p:sldId id="436" r:id="rId95"/>
    <p:sldId id="438" r:id="rId96"/>
    <p:sldId id="437"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BE5"/>
    <a:srgbClr val="627F82"/>
    <a:srgbClr val="CCE0E2"/>
    <a:srgbClr val="89BCD2"/>
    <a:srgbClr val="72BDD0"/>
    <a:srgbClr val="69A0B4"/>
    <a:srgbClr val="FFFFFF"/>
    <a:srgbClr val="76B6CD"/>
    <a:srgbClr val="4AA6CB"/>
    <a:srgbClr val="BDD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7" autoAdjust="0"/>
    <p:restoredTop sz="94660"/>
  </p:normalViewPr>
  <p:slideViewPr>
    <p:cSldViewPr snapToGrid="0">
      <p:cViewPr varScale="1">
        <p:scale>
          <a:sx n="115" d="100"/>
          <a:sy n="115" d="100"/>
        </p:scale>
        <p:origin x="16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44E0B5-69AE-4DB8-A746-7CF92D00ED4B}" type="datetimeFigureOut">
              <a:rPr kumimoji="1" lang="ja-JP" altLang="en-US" smtClean="0"/>
              <a:t>2022/6/17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34336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87552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10172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3785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31180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60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09034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13722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31979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61813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39702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998366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85165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41189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35982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84342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83628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754793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9977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10926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905850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07299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3233837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59371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325525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557639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269683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6777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376195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90473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450219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575704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854567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1141011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374196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1912265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1061429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4056201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602211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27669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5685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4002226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5635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530528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4179042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2435200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3567333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59</a:t>
            </a:fld>
            <a:endParaRPr lang="ja-JP" altLang="en-US">
              <a:solidFill>
                <a:prstClr val="black"/>
              </a:solidFill>
            </a:endParaRPr>
          </a:p>
        </p:txBody>
      </p:sp>
    </p:spTree>
    <p:extLst>
      <p:ext uri="{BB962C8B-B14F-4D97-AF65-F5344CB8AC3E}">
        <p14:creationId xmlns:p14="http://schemas.microsoft.com/office/powerpoint/2010/main" val="1739165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987351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1033380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423216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401056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2741453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3604817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66</a:t>
            </a:fld>
            <a:endParaRPr lang="ja-JP" altLang="en-US">
              <a:solidFill>
                <a:prstClr val="black"/>
              </a:solidFill>
            </a:endParaRPr>
          </a:p>
        </p:txBody>
      </p:sp>
    </p:spTree>
    <p:extLst>
      <p:ext uri="{BB962C8B-B14F-4D97-AF65-F5344CB8AC3E}">
        <p14:creationId xmlns:p14="http://schemas.microsoft.com/office/powerpoint/2010/main" val="1431898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67</a:t>
            </a:fld>
            <a:endParaRPr lang="ja-JP" altLang="en-US">
              <a:solidFill>
                <a:prstClr val="black"/>
              </a:solidFill>
            </a:endParaRPr>
          </a:p>
        </p:txBody>
      </p:sp>
    </p:spTree>
    <p:extLst>
      <p:ext uri="{BB962C8B-B14F-4D97-AF65-F5344CB8AC3E}">
        <p14:creationId xmlns:p14="http://schemas.microsoft.com/office/powerpoint/2010/main" val="4092195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val="3061466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69</a:t>
            </a:fld>
            <a:endParaRPr lang="ja-JP" altLang="en-US">
              <a:solidFill>
                <a:prstClr val="black"/>
              </a:solidFill>
            </a:endParaRPr>
          </a:p>
        </p:txBody>
      </p:sp>
    </p:spTree>
    <p:extLst>
      <p:ext uri="{BB962C8B-B14F-4D97-AF65-F5344CB8AC3E}">
        <p14:creationId xmlns:p14="http://schemas.microsoft.com/office/powerpoint/2010/main" val="3442108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2218395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38177707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3926825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73</a:t>
            </a:fld>
            <a:endParaRPr lang="ja-JP" altLang="en-US">
              <a:solidFill>
                <a:prstClr val="black"/>
              </a:solidFill>
            </a:endParaRPr>
          </a:p>
        </p:txBody>
      </p:sp>
    </p:spTree>
    <p:extLst>
      <p:ext uri="{BB962C8B-B14F-4D97-AF65-F5344CB8AC3E}">
        <p14:creationId xmlns:p14="http://schemas.microsoft.com/office/powerpoint/2010/main" val="131331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684217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74</a:t>
            </a:fld>
            <a:endParaRPr lang="ja-JP" altLang="en-US">
              <a:solidFill>
                <a:prstClr val="black"/>
              </a:solidFill>
            </a:endParaRPr>
          </a:p>
        </p:txBody>
      </p:sp>
    </p:spTree>
    <p:extLst>
      <p:ext uri="{BB962C8B-B14F-4D97-AF65-F5344CB8AC3E}">
        <p14:creationId xmlns:p14="http://schemas.microsoft.com/office/powerpoint/2010/main" val="2805011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75</a:t>
            </a:fld>
            <a:endParaRPr lang="ja-JP" altLang="en-US">
              <a:solidFill>
                <a:prstClr val="black"/>
              </a:solidFill>
            </a:endParaRPr>
          </a:p>
        </p:txBody>
      </p:sp>
    </p:spTree>
    <p:extLst>
      <p:ext uri="{BB962C8B-B14F-4D97-AF65-F5344CB8AC3E}">
        <p14:creationId xmlns:p14="http://schemas.microsoft.com/office/powerpoint/2010/main" val="42666227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76</a:t>
            </a:fld>
            <a:endParaRPr lang="ja-JP" altLang="en-US">
              <a:solidFill>
                <a:prstClr val="black"/>
              </a:solidFill>
            </a:endParaRPr>
          </a:p>
        </p:txBody>
      </p:sp>
    </p:spTree>
    <p:extLst>
      <p:ext uri="{BB962C8B-B14F-4D97-AF65-F5344CB8AC3E}">
        <p14:creationId xmlns:p14="http://schemas.microsoft.com/office/powerpoint/2010/main" val="3280052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77</a:t>
            </a:fld>
            <a:endParaRPr lang="ja-JP" altLang="en-US">
              <a:solidFill>
                <a:prstClr val="black"/>
              </a:solidFill>
            </a:endParaRPr>
          </a:p>
        </p:txBody>
      </p:sp>
    </p:spTree>
    <p:extLst>
      <p:ext uri="{BB962C8B-B14F-4D97-AF65-F5344CB8AC3E}">
        <p14:creationId xmlns:p14="http://schemas.microsoft.com/office/powerpoint/2010/main" val="2104965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78</a:t>
            </a:fld>
            <a:endParaRPr lang="ja-JP" altLang="en-US">
              <a:solidFill>
                <a:prstClr val="black"/>
              </a:solidFill>
            </a:endParaRPr>
          </a:p>
        </p:txBody>
      </p:sp>
    </p:spTree>
    <p:extLst>
      <p:ext uri="{BB962C8B-B14F-4D97-AF65-F5344CB8AC3E}">
        <p14:creationId xmlns:p14="http://schemas.microsoft.com/office/powerpoint/2010/main" val="14150688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79</a:t>
            </a:fld>
            <a:endParaRPr lang="ja-JP" altLang="en-US">
              <a:solidFill>
                <a:prstClr val="black"/>
              </a:solidFill>
            </a:endParaRPr>
          </a:p>
        </p:txBody>
      </p:sp>
    </p:spTree>
    <p:extLst>
      <p:ext uri="{BB962C8B-B14F-4D97-AF65-F5344CB8AC3E}">
        <p14:creationId xmlns:p14="http://schemas.microsoft.com/office/powerpoint/2010/main" val="294366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80</a:t>
            </a:fld>
            <a:endParaRPr lang="ja-JP" altLang="en-US">
              <a:solidFill>
                <a:prstClr val="black"/>
              </a:solidFill>
            </a:endParaRPr>
          </a:p>
        </p:txBody>
      </p:sp>
    </p:spTree>
    <p:extLst>
      <p:ext uri="{BB962C8B-B14F-4D97-AF65-F5344CB8AC3E}">
        <p14:creationId xmlns:p14="http://schemas.microsoft.com/office/powerpoint/2010/main" val="23459201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81</a:t>
            </a:fld>
            <a:endParaRPr lang="ja-JP" altLang="en-US">
              <a:solidFill>
                <a:prstClr val="black"/>
              </a:solidFill>
            </a:endParaRPr>
          </a:p>
        </p:txBody>
      </p:sp>
    </p:spTree>
    <p:extLst>
      <p:ext uri="{BB962C8B-B14F-4D97-AF65-F5344CB8AC3E}">
        <p14:creationId xmlns:p14="http://schemas.microsoft.com/office/powerpoint/2010/main" val="2046498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82</a:t>
            </a:fld>
            <a:endParaRPr lang="ja-JP" altLang="en-US">
              <a:solidFill>
                <a:prstClr val="black"/>
              </a:solidFill>
            </a:endParaRPr>
          </a:p>
        </p:txBody>
      </p:sp>
    </p:spTree>
    <p:extLst>
      <p:ext uri="{BB962C8B-B14F-4D97-AF65-F5344CB8AC3E}">
        <p14:creationId xmlns:p14="http://schemas.microsoft.com/office/powerpoint/2010/main" val="13062281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83</a:t>
            </a:fld>
            <a:endParaRPr lang="ja-JP" altLang="en-US">
              <a:solidFill>
                <a:prstClr val="black"/>
              </a:solidFill>
            </a:endParaRPr>
          </a:p>
        </p:txBody>
      </p:sp>
    </p:spTree>
    <p:extLst>
      <p:ext uri="{BB962C8B-B14F-4D97-AF65-F5344CB8AC3E}">
        <p14:creationId xmlns:p14="http://schemas.microsoft.com/office/powerpoint/2010/main" val="217321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1961435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4207720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39085353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37820375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88</a:t>
            </a:fld>
            <a:endParaRPr lang="ja-JP" altLang="en-US">
              <a:solidFill>
                <a:prstClr val="black"/>
              </a:solidFill>
            </a:endParaRPr>
          </a:p>
        </p:txBody>
      </p:sp>
    </p:spTree>
    <p:extLst>
      <p:ext uri="{BB962C8B-B14F-4D97-AF65-F5344CB8AC3E}">
        <p14:creationId xmlns:p14="http://schemas.microsoft.com/office/powerpoint/2010/main" val="5815090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89</a:t>
            </a:fld>
            <a:endParaRPr lang="ja-JP" altLang="en-US">
              <a:solidFill>
                <a:prstClr val="black"/>
              </a:solidFill>
            </a:endParaRPr>
          </a:p>
        </p:txBody>
      </p:sp>
    </p:spTree>
    <p:extLst>
      <p:ext uri="{BB962C8B-B14F-4D97-AF65-F5344CB8AC3E}">
        <p14:creationId xmlns:p14="http://schemas.microsoft.com/office/powerpoint/2010/main" val="2608281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90</a:t>
            </a:fld>
            <a:endParaRPr lang="ja-JP" altLang="en-US">
              <a:solidFill>
                <a:prstClr val="black"/>
              </a:solidFill>
            </a:endParaRPr>
          </a:p>
        </p:txBody>
      </p:sp>
    </p:spTree>
    <p:extLst>
      <p:ext uri="{BB962C8B-B14F-4D97-AF65-F5344CB8AC3E}">
        <p14:creationId xmlns:p14="http://schemas.microsoft.com/office/powerpoint/2010/main" val="1588375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91</a:t>
            </a:fld>
            <a:endParaRPr lang="ja-JP" altLang="en-US">
              <a:solidFill>
                <a:prstClr val="black"/>
              </a:solidFill>
            </a:endParaRPr>
          </a:p>
        </p:txBody>
      </p:sp>
    </p:spTree>
    <p:extLst>
      <p:ext uri="{BB962C8B-B14F-4D97-AF65-F5344CB8AC3E}">
        <p14:creationId xmlns:p14="http://schemas.microsoft.com/office/powerpoint/2010/main" val="20203884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92</a:t>
            </a:fld>
            <a:endParaRPr lang="ja-JP" altLang="en-US">
              <a:solidFill>
                <a:prstClr val="black"/>
              </a:solidFill>
            </a:endParaRPr>
          </a:p>
        </p:txBody>
      </p:sp>
    </p:spTree>
    <p:extLst>
      <p:ext uri="{BB962C8B-B14F-4D97-AF65-F5344CB8AC3E}">
        <p14:creationId xmlns:p14="http://schemas.microsoft.com/office/powerpoint/2010/main" val="1195134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93</a:t>
            </a:fld>
            <a:endParaRPr lang="ja-JP" altLang="en-US">
              <a:solidFill>
                <a:prstClr val="black"/>
              </a:solidFill>
            </a:endParaRPr>
          </a:p>
        </p:txBody>
      </p:sp>
    </p:spTree>
    <p:extLst>
      <p:ext uri="{BB962C8B-B14F-4D97-AF65-F5344CB8AC3E}">
        <p14:creationId xmlns:p14="http://schemas.microsoft.com/office/powerpoint/2010/main" val="8402955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94</a:t>
            </a:fld>
            <a:endParaRPr lang="ja-JP" altLang="en-US">
              <a:solidFill>
                <a:prstClr val="black"/>
              </a:solidFill>
            </a:endParaRPr>
          </a:p>
        </p:txBody>
      </p:sp>
    </p:spTree>
    <p:extLst>
      <p:ext uri="{BB962C8B-B14F-4D97-AF65-F5344CB8AC3E}">
        <p14:creationId xmlns:p14="http://schemas.microsoft.com/office/powerpoint/2010/main" val="369774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2921259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95</a:t>
            </a:fld>
            <a:endParaRPr lang="ja-JP" altLang="en-US">
              <a:solidFill>
                <a:prstClr val="black"/>
              </a:solidFill>
            </a:endParaRPr>
          </a:p>
        </p:txBody>
      </p:sp>
    </p:spTree>
    <p:extLst>
      <p:ext uri="{BB962C8B-B14F-4D97-AF65-F5344CB8AC3E}">
        <p14:creationId xmlns:p14="http://schemas.microsoft.com/office/powerpoint/2010/main" val="11201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F135D8-5952-442E-860C-44836A2B486F}"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C7C834-1843-4ACD-8846-441F5A178367}"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0C9A3A-61FD-446A-AF14-3ADB842A1945}"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865C58-1B15-4312-85DB-B9DF8EA450EE}"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38FEF3-C72C-4F16-9B3E-57453847AC98}"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49BCCD-2A11-4A25-B473-AA73F635C032}"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C818BBC-A1F4-49EA-BC80-739DBD9B1CB0}"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D9B9998-F8C7-49B6-9EC8-8D76DF6AE56F}" type="datetime1">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4328CA7-9088-4668-AECE-50447D3EB5F1}" type="datetime1">
              <a:rPr kumimoji="1" lang="ja-JP" altLang="en-US" smtClean="0"/>
              <a:t>2022/6/17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B363B-AD13-4ABB-8684-9B45A8F77966}" type="datetime1">
              <a:rPr kumimoji="1" lang="ja-JP" altLang="en-US" smtClean="0"/>
              <a:t>2022/6/17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6F8711-6E0D-4FBC-97B5-53A5891D096B}"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D2AEC2-4A8B-4248-B46A-E3CA95E74844}"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26F802-D989-4141-A2B6-B76888D2F191}"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71D900-8E79-4DEC-99A2-7BA059CAC9B4}"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B9F7A3-CFF9-4E23-8CC5-D9CA54AD5498}"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FE6BA2-B873-4E64-9E94-F63E5A1258CC}"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3A2F87A-C5C0-40AE-86BD-F35F50CE493F}"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6B78E0-D0C2-48BF-AFCF-97BCF6327D2C}" type="datetime1">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6DFE24-84FA-4980-8466-69C8D02F7838}" type="datetime1">
              <a:rPr kumimoji="1" lang="ja-JP" altLang="en-US" smtClean="0"/>
              <a:t>2022/6/17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F5755-4043-4DA3-9608-B79F0794FC26}" type="datetime1">
              <a:rPr kumimoji="1" lang="ja-JP" altLang="en-US" smtClean="0"/>
              <a:t>2022/6/17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31EDA1-2372-4CC2-BFDB-CDF6FC5F3913}"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D4F81E-5E94-4294-9674-95970E3D66BA}"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F324A-D7E0-47D7-8CF8-B6679FE3AA34}" type="datetime1">
              <a:rPr kumimoji="1" lang="ja-JP" altLang="en-US" smtClean="0"/>
              <a:t>2022/6/17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8716F-95D3-4964-8A78-BB8717DD4600}" type="datetime1">
              <a:rPr kumimoji="1" lang="ja-JP" altLang="en-US" smtClean="0"/>
              <a:t>2022/6/17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60.emf"/><Relationship Id="rId4" Type="http://schemas.openxmlformats.org/officeDocument/2006/relationships/image" Target="../media/image59.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63.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65.emf"/></Relationships>
</file>

<file path=ppt/slides/_rels/slide7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68.emf"/></Relationships>
</file>

<file path=ppt/slides/_rels/slide7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71.emf"/><Relationship Id="rId4" Type="http://schemas.openxmlformats.org/officeDocument/2006/relationships/image" Target="../media/image70.emf"/></Relationships>
</file>

<file path=ppt/slides/_rels/slide7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74.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a:normAutofit fontScale="90000"/>
          </a:bodyPr>
          <a:lstStyle/>
          <a:p>
            <a:pPr algn="ctr">
              <a:lnSpc>
                <a:spcPct val="115000"/>
              </a:lnSpc>
            </a:pPr>
            <a:r>
              <a:rPr lang="en-US" altLang="ja-JP" sz="2700" kern="100" dirty="0" err="1">
                <a:effectLst/>
                <a:latin typeface="Arial" panose="020B0604020202020204" pitchFamily="34" charset="0"/>
                <a:ea typeface="Arial Unicode MS"/>
                <a:cs typeface="Times New Roman" panose="02020603050405020304" pitchFamily="18" charset="0"/>
              </a:rPr>
              <a:t>Pelatihan</a:t>
            </a:r>
            <a:r>
              <a:rPr lang="en-US" altLang="ja-JP" sz="2700" kern="100" dirty="0">
                <a:effectLst/>
                <a:latin typeface="Arial" panose="020B0604020202020204" pitchFamily="34" charset="0"/>
                <a:ea typeface="Arial Unicode MS"/>
                <a:cs typeface="Times New Roman" panose="02020603050405020304" pitchFamily="18" charset="0"/>
              </a:rPr>
              <a:t> </a:t>
            </a:r>
            <a:r>
              <a:rPr lang="en-US" altLang="ja-JP" sz="2700" kern="100" dirty="0" err="1">
                <a:effectLst/>
                <a:latin typeface="Arial" panose="020B0604020202020204" pitchFamily="34" charset="0"/>
                <a:ea typeface="Arial Unicode MS"/>
                <a:cs typeface="Times New Roman" panose="02020603050405020304" pitchFamily="18" charset="0"/>
              </a:rPr>
              <a:t>Keterampilan</a:t>
            </a:r>
            <a:r>
              <a:rPr lang="en-US" altLang="ja-JP" sz="2700" kern="100" dirty="0">
                <a:effectLst/>
                <a:latin typeface="Arial" panose="020B0604020202020204" pitchFamily="34" charset="0"/>
                <a:ea typeface="Arial Unicode MS"/>
                <a:cs typeface="Times New Roman" panose="02020603050405020304" pitchFamily="18" charset="0"/>
              </a:rPr>
              <a:t> </a:t>
            </a:r>
            <a:r>
              <a:rPr lang="en-US" altLang="ja-JP" sz="2700" kern="100" dirty="0" err="1">
                <a:effectLst/>
                <a:latin typeface="Arial" panose="020B0604020202020204" pitchFamily="34" charset="0"/>
                <a:ea typeface="Arial Unicode MS"/>
                <a:cs typeface="Times New Roman" panose="02020603050405020304" pitchFamily="18" charset="0"/>
              </a:rPr>
              <a:t>Mengemudi</a:t>
            </a:r>
            <a:r>
              <a:rPr lang="en-US" altLang="ja-JP" sz="2700" kern="100" dirty="0">
                <a:effectLst/>
                <a:latin typeface="Arial" panose="020B0604020202020204" pitchFamily="34" charset="0"/>
                <a:ea typeface="Arial Unicode MS"/>
                <a:cs typeface="Times New Roman" panose="02020603050405020304" pitchFamily="18" charset="0"/>
              </a:rPr>
              <a:t> </a:t>
            </a:r>
            <a:r>
              <a:rPr lang="en-US" altLang="ja-JP" sz="2700" kern="100" dirty="0" err="1">
                <a:effectLst/>
                <a:latin typeface="Arial" panose="020B0604020202020204" pitchFamily="34" charset="0"/>
                <a:ea typeface="Arial Unicode MS"/>
                <a:cs typeface="Times New Roman" panose="02020603050405020304" pitchFamily="18" charset="0"/>
              </a:rPr>
              <a:t>Kendaraan</a:t>
            </a:r>
            <a:r>
              <a:rPr lang="en-US" altLang="ja-JP" sz="2700" kern="100" dirty="0">
                <a:effectLst/>
                <a:latin typeface="Arial" panose="020B0604020202020204" pitchFamily="34" charset="0"/>
                <a:ea typeface="Arial Unicode MS"/>
                <a:cs typeface="Times New Roman" panose="02020603050405020304" pitchFamily="18" charset="0"/>
              </a:rPr>
              <a:t> </a:t>
            </a:r>
            <a:r>
              <a:rPr lang="en-US" altLang="ja-JP" sz="2700" kern="100" dirty="0" err="1">
                <a:effectLst/>
                <a:latin typeface="Arial" panose="020B0604020202020204" pitchFamily="34" charset="0"/>
                <a:ea typeface="Arial Unicode MS"/>
                <a:cs typeface="Times New Roman" panose="02020603050405020304" pitchFamily="18" charset="0"/>
              </a:rPr>
              <a:t>Anjungan</a:t>
            </a:r>
            <a:r>
              <a:rPr lang="en-US" altLang="ja-JP" sz="2700" kern="100" dirty="0">
                <a:effectLst/>
                <a:latin typeface="Arial" panose="020B0604020202020204" pitchFamily="34" charset="0"/>
                <a:ea typeface="Arial Unicode MS"/>
                <a:cs typeface="Times New Roman" panose="02020603050405020304" pitchFamily="18" charset="0"/>
              </a:rPr>
              <a:t> </a:t>
            </a:r>
            <a:r>
              <a:rPr lang="en-US" altLang="ja-JP" sz="2700" kern="100" dirty="0" err="1">
                <a:effectLst/>
                <a:latin typeface="Arial" panose="020B0604020202020204" pitchFamily="34" charset="0"/>
                <a:ea typeface="Arial Unicode MS"/>
                <a:cs typeface="Times New Roman" panose="02020603050405020304" pitchFamily="18" charset="0"/>
              </a:rPr>
              <a:t>Kerja</a:t>
            </a:r>
            <a:r>
              <a:rPr lang="ja-JP" altLang="ja-JP" sz="2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r>
            <a:br>
              <a:rPr lang="ja-JP" altLang="ja-JP" sz="2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en-US" altLang="ja-JP" sz="2700" kern="100" dirty="0" err="1">
                <a:effectLst/>
                <a:latin typeface="Arial" panose="020B0604020202020204" pitchFamily="34" charset="0"/>
                <a:ea typeface="Arial Unicode MS"/>
                <a:cs typeface="Times New Roman" panose="02020603050405020304" pitchFamily="18" charset="0"/>
              </a:rPr>
              <a:t>Buku</a:t>
            </a:r>
            <a:r>
              <a:rPr lang="en-US" altLang="ja-JP" sz="2700" kern="100" dirty="0">
                <a:effectLst/>
                <a:latin typeface="Arial" panose="020B0604020202020204" pitchFamily="34" charset="0"/>
                <a:ea typeface="Arial Unicode MS"/>
                <a:cs typeface="Times New Roman" panose="02020603050405020304" pitchFamily="18" charset="0"/>
              </a:rPr>
              <a:t> </a:t>
            </a:r>
            <a:r>
              <a:rPr lang="en-US" altLang="ja-JP" sz="2700" kern="100" dirty="0" err="1">
                <a:effectLst/>
                <a:latin typeface="Arial" panose="020B0604020202020204" pitchFamily="34" charset="0"/>
                <a:ea typeface="Arial Unicode MS"/>
                <a:cs typeface="Times New Roman" panose="02020603050405020304" pitchFamily="18" charset="0"/>
              </a:rPr>
              <a:t>Pendukung</a:t>
            </a:r>
            <a:r>
              <a:rPr lang="en-US" altLang="ja-JP" sz="3200" dirty="0">
                <a:latin typeface="Arial" panose="020B0604020202020204" pitchFamily="34" charset="0"/>
                <a:cs typeface="Arial" panose="020B0604020202020204" pitchFamily="34" charset="0"/>
              </a:rPr>
              <a:t/>
            </a:r>
            <a:br>
              <a:rPr lang="en-US" altLang="ja-JP" sz="3200" dirty="0">
                <a:latin typeface="Arial" panose="020B0604020202020204" pitchFamily="34" charset="0"/>
                <a:cs typeface="Arial" panose="020B0604020202020204" pitchFamily="34" charset="0"/>
              </a:rPr>
            </a:br>
            <a:r>
              <a:rPr lang="en-US" altLang="ja-JP" sz="3200" dirty="0" err="1">
                <a:latin typeface="Arial" panose="020B0604020202020204" pitchFamily="34" charset="0"/>
                <a:cs typeface="Arial" panose="020B0604020202020204" pitchFamily="34" charset="0"/>
              </a:rPr>
              <a:t>Materi</a:t>
            </a:r>
            <a:r>
              <a:rPr lang="en-US" altLang="ja-JP" sz="3200" dirty="0">
                <a:latin typeface="Arial" panose="020B0604020202020204" pitchFamily="34" charset="0"/>
                <a:cs typeface="Arial" panose="020B0604020202020204" pitchFamily="34" charset="0"/>
              </a:rPr>
              <a:t> Power Point </a:t>
            </a:r>
            <a:r>
              <a:rPr lang="en-US" altLang="ja-JP" sz="3200" dirty="0" err="1">
                <a:latin typeface="Arial" panose="020B0604020202020204" pitchFamily="34" charset="0"/>
                <a:cs typeface="Arial" panose="020B0604020202020204" pitchFamily="34" charset="0"/>
              </a:rPr>
              <a:t>Untuk</a:t>
            </a:r>
            <a:r>
              <a:rPr lang="en-US" altLang="ja-JP" sz="3200" dirty="0">
                <a:latin typeface="Arial" panose="020B0604020202020204" pitchFamily="34" charset="0"/>
                <a:cs typeface="Arial" panose="020B0604020202020204" pitchFamily="34" charset="0"/>
              </a:rPr>
              <a:t> </a:t>
            </a:r>
            <a:r>
              <a:rPr lang="en-US" altLang="ja-JP" sz="3200" dirty="0" err="1">
                <a:latin typeface="Arial" panose="020B0604020202020204" pitchFamily="34" charset="0"/>
                <a:cs typeface="Arial" panose="020B0604020202020204" pitchFamily="34" charset="0"/>
              </a:rPr>
              <a:t>Pelatihan</a:t>
            </a:r>
            <a:endParaRPr kumimoji="1" lang="ja-JP" altLang="en-US" sz="32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93539" y="365126"/>
            <a:ext cx="8121811"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Jalan (2)</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04841" y="6400413"/>
            <a:ext cx="4165821"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hal.8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hal.8-9</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11" name="コンテンツ プレースホルダー 4"/>
          <p:cNvSpPr txBox="1">
            <a:spLocks/>
          </p:cNvSpPr>
          <p:nvPr/>
        </p:nvSpPr>
        <p:spPr>
          <a:xfrm>
            <a:off x="542006" y="882183"/>
            <a:ext cx="5011225" cy="574149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R="133350" indent="0" algn="just">
              <a:spcAft>
                <a:spcPts val="0"/>
              </a:spcAft>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400" b="1"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400" b="1"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b="1" kern="100" dirty="0" err="1">
                <a:effectLst/>
                <a:latin typeface="Arial" panose="020B0604020202020204" pitchFamily="34" charset="0"/>
                <a:ea typeface="ＭＳ ゴシック" panose="020B0609070205080204" pitchFamily="49" charset="-128"/>
                <a:cs typeface="Times New Roman" panose="02020603050405020304" pitchFamily="18" charset="0"/>
              </a:rPr>
              <a:t>gerak</a:t>
            </a:r>
            <a:r>
              <a:rPr lang="en-US" altLang="ja-JP" sz="1400" b="1"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b="1" kern="100" dirty="0" err="1">
                <a:effectLst/>
                <a:latin typeface="Arial" panose="020B0604020202020204" pitchFamily="34" charset="0"/>
                <a:ea typeface="ＭＳ ゴシック" panose="020B0609070205080204" pitchFamily="49" charset="-128"/>
                <a:cs typeface="Times New Roman" panose="02020603050405020304" pitchFamily="18" charset="0"/>
              </a:rPr>
              <a:t>sendiri</a:t>
            </a:r>
            <a:r>
              <a:rPr lang="en-US" altLang="ja-JP" sz="1400" b="1"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b="1" i="1" kern="100" dirty="0">
                <a:effectLst/>
                <a:latin typeface="Arial" panose="020B0604020202020204" pitchFamily="34" charset="0"/>
                <a:ea typeface="ＭＳ ゴシック" panose="020B0609070205080204" pitchFamily="49" charset="-128"/>
                <a:cs typeface="Times New Roman" panose="02020603050405020304" pitchFamily="18" charset="0"/>
              </a:rPr>
              <a:t>self propelled</a:t>
            </a:r>
            <a:r>
              <a:rPr lang="en-US" altLang="ja-JP" sz="1400" b="1"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1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t>
            </a:r>
            <a:r>
              <a:rPr lang="en-US" altLang="ja-JP" sz="1400" dirty="0" err="1">
                <a:effectLst/>
                <a:latin typeface="Arial" panose="020B0604020202020204" pitchFamily="34" charset="0"/>
                <a:ea typeface="ＭＳ ゴシック" panose="020B0609070205080204" pitchFamily="49" charset="-128"/>
              </a:rPr>
              <a:t>enis</a:t>
            </a:r>
            <a:r>
              <a:rPr lang="en-US" altLang="ja-JP" sz="1400" dirty="0">
                <a:effectLst/>
                <a:latin typeface="Arial" panose="020B0604020202020204" pitchFamily="34" charset="0"/>
                <a:ea typeface="ＭＳ ゴシック" panose="020B0609070205080204" pitchFamily="49" charset="-128"/>
              </a:rPr>
              <a:t> yang </a:t>
            </a:r>
            <a:r>
              <a:rPr lang="en-US" altLang="ja-JP" sz="1400" dirty="0" err="1">
                <a:effectLst/>
                <a:latin typeface="Arial" panose="020B0604020202020204" pitchFamily="34" charset="0"/>
                <a:ea typeface="ＭＳ ゴシック" panose="020B0609070205080204" pitchFamily="49" charset="-128"/>
              </a:rPr>
              <a:t>tidak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terpasang</a:t>
            </a:r>
            <a:r>
              <a:rPr lang="en-US" altLang="ja-JP" sz="1400" dirty="0">
                <a:effectLst/>
                <a:latin typeface="Arial" panose="020B0604020202020204" pitchFamily="34" charset="0"/>
                <a:ea typeface="ＭＳ ゴシック" panose="020B0609070205080204" pitchFamily="49" charset="-128"/>
              </a:rPr>
              <a:t> pada </a:t>
            </a:r>
            <a:r>
              <a:rPr lang="en-US" altLang="ja-JP" sz="1400" dirty="0" err="1">
                <a:effectLst/>
                <a:latin typeface="Arial" panose="020B0604020202020204" pitchFamily="34" charset="0"/>
                <a:ea typeface="ＭＳ ゴシック" panose="020B0609070205080204" pitchFamily="49" charset="-128"/>
              </a:rPr>
              <a:t>truk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disebut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gerak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sendiri</a:t>
            </a:r>
            <a:r>
              <a:rPr lang="en-US" altLang="ja-JP" sz="1400" dirty="0">
                <a:latin typeface="Arial" panose="020B0604020202020204" pitchFamily="34" charset="0"/>
                <a:ea typeface="ＭＳ ゴシック" panose="020B0609070205080204" pitchFamily="49" charset="-128"/>
              </a:rPr>
              <a:t> </a:t>
            </a:r>
            <a:r>
              <a:rPr lang="en-US" altLang="ja-JP" sz="1400" dirty="0">
                <a:effectLst/>
                <a:latin typeface="Arial" panose="020B0604020202020204" pitchFamily="34" charset="0"/>
                <a:ea typeface="ＭＳ ゴシック" panose="020B0609070205080204" pitchFamily="49" charset="-128"/>
              </a:rPr>
              <a:t>(</a:t>
            </a:r>
            <a:r>
              <a:rPr lang="en-US" altLang="ja-JP" sz="1400" i="1" dirty="0" err="1">
                <a:effectLst/>
                <a:latin typeface="Arial" panose="020B0604020202020204" pitchFamily="34" charset="0"/>
                <a:ea typeface="ＭＳ ゴシック" panose="020B0609070205080204" pitchFamily="49" charset="-128"/>
              </a:rPr>
              <a:t>selft</a:t>
            </a:r>
            <a:r>
              <a:rPr lang="en-US" altLang="ja-JP" sz="1400" i="1" dirty="0">
                <a:effectLst/>
                <a:latin typeface="Arial" panose="020B0604020202020204" pitchFamily="34" charset="0"/>
                <a:ea typeface="ＭＳ ゴシック" panose="020B0609070205080204" pitchFamily="49" charset="-128"/>
              </a:rPr>
              <a:t> propelled</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ada</a:t>
            </a:r>
            <a:r>
              <a:rPr lang="en-US" altLang="ja-JP" sz="1400" b="1" dirty="0">
                <a:effectLst/>
                <a:latin typeface="Arial" panose="020B0604020202020204" pitchFamily="34" charset="0"/>
                <a:ea typeface="ＭＳ ゴシック" panose="020B0609070205080204" pitchFamily="49" charset="-128"/>
              </a:rPr>
              <a:t> </a:t>
            </a:r>
            <a:r>
              <a:rPr lang="en-US" altLang="ja-JP" sz="1400" b="1" dirty="0" err="1">
                <a:effectLst/>
                <a:latin typeface="Arial" panose="020B0604020202020204" pitchFamily="34" charset="0"/>
                <a:ea typeface="ＭＳ ゴシック" panose="020B0609070205080204" pitchFamily="49" charset="-128"/>
              </a:rPr>
              <a:t>jenis</a:t>
            </a:r>
            <a:r>
              <a:rPr lang="en-US" altLang="ja-JP" sz="1400" b="1" dirty="0">
                <a:effectLst/>
                <a:latin typeface="Arial" panose="020B0604020202020204" pitchFamily="34" charset="0"/>
                <a:ea typeface="ＭＳ ゴシック" panose="020B0609070205080204" pitchFamily="49" charset="-128"/>
              </a:rPr>
              <a:t> </a:t>
            </a:r>
            <a:r>
              <a:rPr lang="en-US" altLang="ja-JP" sz="1400" b="1" i="1" dirty="0">
                <a:effectLst/>
                <a:latin typeface="Arial" panose="020B0604020202020204" pitchFamily="34" charset="0"/>
                <a:ea typeface="ＭＳ ゴシック" panose="020B0609070205080204" pitchFamily="49" charset="-128"/>
              </a:rPr>
              <a:t>wheel</a:t>
            </a:r>
            <a:r>
              <a:rPr lang="en-US" altLang="ja-JP" sz="1400" b="1" dirty="0">
                <a:effectLst/>
                <a:latin typeface="Arial" panose="020B0604020202020204" pitchFamily="34" charset="0"/>
                <a:ea typeface="ＭＳ ゴシック" panose="020B0609070205080204" pitchFamily="49" charset="-128"/>
              </a:rPr>
              <a:t> </a:t>
            </a:r>
            <a:r>
              <a:rPr lang="en-US" altLang="ja-JP" sz="1400" dirty="0">
                <a:effectLst/>
                <a:latin typeface="Arial" panose="020B0604020202020204" pitchFamily="34" charset="0"/>
                <a:ea typeface="ＭＳ ゴシック" panose="020B0609070205080204" pitchFamily="49" charset="-128"/>
              </a:rPr>
              <a:t>dan</a:t>
            </a:r>
            <a:r>
              <a:rPr lang="en-US" altLang="ja-JP" sz="1400" b="1" dirty="0">
                <a:effectLst/>
                <a:latin typeface="Arial" panose="020B0604020202020204" pitchFamily="34" charset="0"/>
                <a:ea typeface="ＭＳ ゴシック" panose="020B0609070205080204" pitchFamily="49" charset="-128"/>
              </a:rPr>
              <a:t> </a:t>
            </a:r>
            <a:r>
              <a:rPr lang="en-US" altLang="ja-JP" sz="1400" b="1" dirty="0" err="1">
                <a:effectLst/>
                <a:latin typeface="Arial" panose="020B0604020202020204" pitchFamily="34" charset="0"/>
                <a:ea typeface="ＭＳ ゴシック" panose="020B0609070205080204" pitchFamily="49" charset="-128"/>
              </a:rPr>
              <a:t>jenis</a:t>
            </a:r>
            <a:r>
              <a:rPr lang="en-US" altLang="ja-JP" sz="1400" b="1" dirty="0">
                <a:effectLst/>
                <a:latin typeface="Arial" panose="020B0604020202020204" pitchFamily="34" charset="0"/>
                <a:ea typeface="ＭＳ ゴシック" panose="020B0609070205080204" pitchFamily="49" charset="-128"/>
              </a:rPr>
              <a:t> </a:t>
            </a:r>
            <a:r>
              <a:rPr lang="en-US" altLang="ja-JP" sz="1400" b="1" i="1" dirty="0">
                <a:effectLst/>
                <a:latin typeface="Arial" panose="020B0604020202020204" pitchFamily="34" charset="0"/>
                <a:ea typeface="ＭＳ ゴシック" panose="020B0609070205080204" pitchFamily="49" charset="-128"/>
              </a:rPr>
              <a:t>crawler</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gerak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sendiri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tidak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dapat</a:t>
            </a:r>
            <a:r>
              <a:rPr lang="en-US" altLang="ja-JP" sz="1400" dirty="0">
                <a:effectLst/>
                <a:latin typeface="Arial" panose="020B0604020202020204" pitchFamily="34" charset="0"/>
                <a:ea typeface="ＭＳ ゴシック" panose="020B0609070205080204" pitchFamily="49" charset="-128"/>
              </a:rPr>
              <a:t> di </a:t>
            </a:r>
            <a:r>
              <a:rPr lang="en-US" altLang="ja-JP" sz="1400" dirty="0" err="1">
                <a:effectLst/>
                <a:latin typeface="Arial" panose="020B0604020202020204" pitchFamily="34" charset="0"/>
                <a:ea typeface="ＭＳ ゴシック" panose="020B0609070205080204" pitchFamily="49" charset="-128"/>
              </a:rPr>
              <a:t>pakai</a:t>
            </a:r>
            <a:r>
              <a:rPr lang="en-US" altLang="ja-JP" sz="1400" dirty="0">
                <a:effectLst/>
                <a:latin typeface="Arial" panose="020B0604020202020204" pitchFamily="34" charset="0"/>
                <a:ea typeface="ＭＳ ゴシック" panose="020B0609070205080204" pitchFamily="49" charset="-128"/>
              </a:rPr>
              <a:t> di </a:t>
            </a:r>
            <a:r>
              <a:rPr lang="en-US" altLang="ja-JP" sz="1400" dirty="0" err="1">
                <a:effectLst/>
                <a:latin typeface="Arial" panose="020B0604020202020204" pitchFamily="34" charset="0"/>
                <a:ea typeface="ＭＳ ゴシック" panose="020B0609070205080204" pitchFamily="49" charset="-128"/>
              </a:rPr>
              <a:t>jalan</a:t>
            </a:r>
            <a:r>
              <a:rPr lang="en-US" altLang="ja-JP" sz="1400" dirty="0">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umum</a:t>
            </a:r>
            <a:r>
              <a:rPr lang="en-US" altLang="ja-JP" sz="1400" dirty="0">
                <a:effectLst/>
                <a:latin typeface="Arial" panose="020B0604020202020204" pitchFamily="34" charset="0"/>
                <a:ea typeface="ＭＳ ゴシック" panose="020B0609070205080204" pitchFamily="49" charset="-128"/>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AutoNum type="alphaLcParenR"/>
            </a:pP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Wheel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roda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i="1" kern="100" dirty="0">
                <a:effectLst/>
                <a:latin typeface="Arial" panose="020B0604020202020204" pitchFamily="34" charset="0"/>
                <a:ea typeface="ＭＳ ゴシック" panose="020B0609070205080204" pitchFamily="49" charset="-128"/>
                <a:cs typeface="Times New Roman" panose="02020603050405020304" pitchFamily="18" charset="0"/>
              </a:rPr>
              <a:t>wheel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biasanya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memiliki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4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roda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dan 2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diantaranya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merupakan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roda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penggerak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p>
          <a:p>
            <a:pPr marL="0" indent="0">
              <a:lnSpc>
                <a:spcPct val="110000"/>
              </a:lnSpc>
              <a:spcBef>
                <a:spcPts val="0"/>
              </a:spcBef>
              <a:buNone/>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Roda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ban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ban anti bocor.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Umumnya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karet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pusih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sulit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meninggalkan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jejak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permukaan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Roda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digerakan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oleh motor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hidraulik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400" kern="100" dirty="0">
              <a:latin typeface="Arial" panose="020B0604020202020204" pitchFamily="34" charset="0"/>
              <a:ea typeface="ＭＳ ゴシック" panose="020B0609070205080204" pitchFamily="49" charset="-128"/>
              <a:cs typeface="Times New Roman" panose="02020603050405020304" pitchFamily="18" charset="0"/>
            </a:endParaRPr>
          </a:p>
          <a:p>
            <a:pPr marL="0" indent="0">
              <a:lnSpc>
                <a:spcPct val="110000"/>
              </a:lnSpc>
              <a:spcBef>
                <a:spcPts val="0"/>
              </a:spcBef>
              <a:buNone/>
            </a:pPr>
            <a:r>
              <a:rPr lang="en-US" altLang="ja-JP" sz="1400" kern="100" dirty="0" err="1">
                <a:latin typeface="Arial" panose="020B0604020202020204" pitchFamily="34" charset="0"/>
                <a:ea typeface="ＭＳ ゴシック" panose="020B0609070205080204" pitchFamily="49" charset="-128"/>
                <a:cs typeface="Times New Roman" panose="02020603050405020304" pitchFamily="18" charset="0"/>
              </a:rPr>
              <a:t>Melalui</a:t>
            </a:r>
            <a:r>
              <a:rPr lang="en-US" altLang="ja-JP" sz="14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latin typeface="Arial" panose="020B0604020202020204" pitchFamily="34" charset="0"/>
                <a:ea typeface="ＭＳ ゴシック" panose="020B0609070205080204" pitchFamily="49" charset="-128"/>
                <a:cs typeface="Times New Roman" panose="02020603050405020304" pitchFamily="18" charset="0"/>
              </a:rPr>
              <a:t>peredam</a:t>
            </a:r>
            <a:r>
              <a:rPr lang="en-US" altLang="ja-JP" sz="1400" kern="100" dirty="0">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1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Karakteristik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utama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lvl="0" indent="-342900" algn="just">
              <a:buFont typeface="+mj-lt"/>
              <a:buAutoNum type="arabicPeriod"/>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berpindah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mudah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digunakan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rabicPeriod"/>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Kecepatan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lambat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dibanding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crawel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rabicPeriod"/>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dibanding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i="1" kern="100" dirty="0">
                <a:effectLst/>
                <a:latin typeface="Arial" panose="020B0604020202020204" pitchFamily="34" charset="0"/>
                <a:ea typeface="ＭＳ ゴシック" panose="020B0609070205080204" pitchFamily="49" charset="-128"/>
                <a:cs typeface="Times New Roman" panose="02020603050405020304" pitchFamily="18" charset="0"/>
              </a:rPr>
              <a:t>crawler</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terbuat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kerusakan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permukaan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sedikit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rabicPeriod"/>
            </a:pPr>
            <a:r>
              <a:rPr lang="en-US" altLang="ja-JP" sz="1400" dirty="0">
                <a:effectLst/>
                <a:latin typeface="Arial" panose="020B0604020202020204" pitchFamily="34" charset="0"/>
                <a:ea typeface="ＭＳ ゴシック" panose="020B0609070205080204" pitchFamily="49" charset="-128"/>
              </a:rPr>
              <a:t>Banyak </a:t>
            </a:r>
            <a:r>
              <a:rPr lang="en-US" altLang="ja-JP" sz="1400" dirty="0" err="1">
                <a:effectLst/>
                <a:latin typeface="Arial" panose="020B0604020202020204" pitchFamily="34" charset="0"/>
                <a:ea typeface="ＭＳ ゴシック" panose="020B0609070205080204" pitchFamily="49" charset="-128"/>
              </a:rPr>
              <a:t>digunakan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untuk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perawatan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pemeriksaan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proyek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perbaikan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konstruksi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galangan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kapal</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dll</a:t>
            </a:r>
            <a:r>
              <a:rPr lang="en-US" altLang="ja-JP" sz="1400" dirty="0">
                <a:effectLst/>
                <a:latin typeface="Arial" panose="020B0604020202020204" pitchFamily="34" charset="0"/>
                <a:ea typeface="ＭＳ ゴシック" panose="020B0609070205080204" pitchFamily="49" charset="-128"/>
              </a:rPr>
              <a:t>.</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619750" y="4065830"/>
            <a:ext cx="3143250" cy="2163520"/>
          </a:xfrm>
          <a:prstGeom prst="rect">
            <a:avLst/>
          </a:prstGeom>
          <a:noFill/>
          <a:ln>
            <a:solidFill>
              <a:schemeClr val="tx1"/>
            </a:solidFill>
          </a:ln>
        </p:spPr>
      </p:pic>
      <p:pic>
        <p:nvPicPr>
          <p:cNvPr id="12" name="図 11"/>
          <p:cNvPicPr/>
          <p:nvPr/>
        </p:nvPicPr>
        <p:blipFill>
          <a:blip r:embed="rId4">
            <a:extLst>
              <a:ext uri="{28A0092B-C50C-407E-A947-70E740481C1C}">
                <a14:useLocalDpi xmlns:a14="http://schemas.microsoft.com/office/drawing/2010/main" val="0"/>
              </a:ext>
            </a:extLst>
          </a:blip>
          <a:srcRect/>
          <a:stretch>
            <a:fillRect/>
          </a:stretch>
        </p:blipFill>
        <p:spPr bwMode="auto">
          <a:xfrm>
            <a:off x="7088505" y="860668"/>
            <a:ext cx="1426845" cy="3129915"/>
          </a:xfrm>
          <a:prstGeom prst="rect">
            <a:avLst/>
          </a:prstGeom>
          <a:noFill/>
          <a:ln>
            <a:solidFill>
              <a:schemeClr val="tx1"/>
            </a:solidFill>
          </a:ln>
        </p:spPr>
      </p:pic>
      <p:sp>
        <p:nvSpPr>
          <p:cNvPr id="2" name="正方形/長方形 1">
            <a:extLst>
              <a:ext uri="{FF2B5EF4-FFF2-40B4-BE49-F238E27FC236}">
                <a16:creationId xmlns:a16="http://schemas.microsoft.com/office/drawing/2014/main" id="{025979FA-0C58-4A6C-9BC0-87310AA07B10}"/>
              </a:ext>
            </a:extLst>
          </p:cNvPr>
          <p:cNvSpPr/>
          <p:nvPr/>
        </p:nvSpPr>
        <p:spPr>
          <a:xfrm>
            <a:off x="6286203" y="5887537"/>
            <a:ext cx="1884459" cy="254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9251E03-788B-452D-B44E-DA3648C12958}"/>
              </a:ext>
            </a:extLst>
          </p:cNvPr>
          <p:cNvSpPr txBox="1"/>
          <p:nvPr/>
        </p:nvSpPr>
        <p:spPr>
          <a:xfrm>
            <a:off x="6449204" y="5959258"/>
            <a:ext cx="1558455"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1-12 </a:t>
            </a:r>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roda</a:t>
            </a:r>
            <a:endParaRPr kumimoji="1" lang="ja-JP" altLang="en-US" sz="1000"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67E10824-B801-4994-93A7-862CA3BE63B0}"/>
              </a:ext>
            </a:extLst>
          </p:cNvPr>
          <p:cNvSpPr/>
          <p:nvPr/>
        </p:nvSpPr>
        <p:spPr>
          <a:xfrm>
            <a:off x="5788550" y="4240838"/>
            <a:ext cx="1137036" cy="208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F9F0C99-C20C-4016-ADF3-3367D5E40E65}"/>
              </a:ext>
            </a:extLst>
          </p:cNvPr>
          <p:cNvSpPr txBox="1"/>
          <p:nvPr/>
        </p:nvSpPr>
        <p:spPr>
          <a:xfrm>
            <a:off x="6091395" y="4221990"/>
            <a:ext cx="1137036"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Silinder</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kemudi</a:t>
            </a:r>
            <a:endParaRPr kumimoji="1" lang="ja-JP" altLang="en-US" sz="10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0473CF14-6CCC-411A-B78C-E5759295ABEC}"/>
              </a:ext>
            </a:extLst>
          </p:cNvPr>
          <p:cNvSpPr/>
          <p:nvPr/>
        </p:nvSpPr>
        <p:spPr>
          <a:xfrm>
            <a:off x="7426518" y="5406887"/>
            <a:ext cx="1088832" cy="254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F963639-5BA5-4D13-AD25-517EE708927C}"/>
              </a:ext>
            </a:extLst>
          </p:cNvPr>
          <p:cNvSpPr txBox="1"/>
          <p:nvPr/>
        </p:nvSpPr>
        <p:spPr>
          <a:xfrm>
            <a:off x="7233409" y="5335683"/>
            <a:ext cx="1137036"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Counterweight</a:t>
            </a:r>
            <a:endParaRPr kumimoji="1" lang="ja-JP" altLang="en-US" sz="1000" i="1"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B9F5E3F7-4A96-4C98-AB6A-9E466C38D24A}"/>
              </a:ext>
            </a:extLst>
          </p:cNvPr>
          <p:cNvSpPr/>
          <p:nvPr/>
        </p:nvSpPr>
        <p:spPr>
          <a:xfrm>
            <a:off x="6449204" y="5581904"/>
            <a:ext cx="832409" cy="201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4C01C12-C5F4-4366-B140-9347A268774E}"/>
              </a:ext>
            </a:extLst>
          </p:cNvPr>
          <p:cNvSpPr txBox="1"/>
          <p:nvPr/>
        </p:nvSpPr>
        <p:spPr>
          <a:xfrm>
            <a:off x="6592439" y="5488499"/>
            <a:ext cx="1137036"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Roda</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kemudi</a:t>
            </a:r>
            <a:endParaRPr kumimoji="1" lang="ja-JP" altLang="en-US" sz="10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8F759055-CD3C-4E69-B9B5-47DB75A5960E}"/>
              </a:ext>
            </a:extLst>
          </p:cNvPr>
          <p:cNvSpPr/>
          <p:nvPr/>
        </p:nvSpPr>
        <p:spPr>
          <a:xfrm>
            <a:off x="6056649" y="5425734"/>
            <a:ext cx="471372" cy="201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D2808DE-2A8D-43FE-8A81-F42D0E89D49D}"/>
              </a:ext>
            </a:extLst>
          </p:cNvPr>
          <p:cNvSpPr txBox="1"/>
          <p:nvPr/>
        </p:nvSpPr>
        <p:spPr>
          <a:xfrm>
            <a:off x="5800881" y="5341517"/>
            <a:ext cx="1137036"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Platform </a:t>
            </a:r>
            <a:r>
              <a:rPr kumimoji="1" lang="en-US" altLang="ja-JP" sz="1000" dirty="0" err="1">
                <a:latin typeface="Arial" panose="020B0604020202020204" pitchFamily="34" charset="0"/>
                <a:cs typeface="Arial" panose="020B0604020202020204" pitchFamily="34" charset="0"/>
              </a:rPr>
              <a:t>kemudi</a:t>
            </a:r>
            <a:endParaRPr kumimoji="1" lang="ja-JP" altLang="en-US" sz="100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771BEF04-BD59-4059-BE06-0D6250A6F66E}"/>
              </a:ext>
            </a:extLst>
          </p:cNvPr>
          <p:cNvSpPr/>
          <p:nvPr/>
        </p:nvSpPr>
        <p:spPr>
          <a:xfrm>
            <a:off x="7426518" y="4240838"/>
            <a:ext cx="659959" cy="194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E7F2D3E-E610-46F8-B902-B4AB0779466C}"/>
              </a:ext>
            </a:extLst>
          </p:cNvPr>
          <p:cNvSpPr txBox="1"/>
          <p:nvPr/>
        </p:nvSpPr>
        <p:spPr>
          <a:xfrm>
            <a:off x="7303372" y="4214876"/>
            <a:ext cx="1137036"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Roda</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penggerak</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54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4303" y="373911"/>
            <a:ext cx="8133213"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Jalan (3)</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89863" y="6400413"/>
            <a:ext cx="3980799"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hal.8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hal.9</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11</a:t>
            </a:fld>
            <a:endParaRPr lang="ja-JP" altLang="en-US" dirty="0">
              <a:solidFill>
                <a:prstClr val="black">
                  <a:tint val="75000"/>
                </a:prstClr>
              </a:solidFill>
            </a:endParaRPr>
          </a:p>
        </p:txBody>
      </p:sp>
      <p:sp>
        <p:nvSpPr>
          <p:cNvPr id="11" name="コンテンツ プレースホルダー 4"/>
          <p:cNvSpPr txBox="1">
            <a:spLocks/>
          </p:cNvSpPr>
          <p:nvPr/>
        </p:nvSpPr>
        <p:spPr>
          <a:xfrm>
            <a:off x="414141" y="891851"/>
            <a:ext cx="6700537" cy="546449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R="133350" indent="0" algn="just">
              <a:spcAft>
                <a:spcPts val="0"/>
              </a:spcAft>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400" b="1" kern="100" dirty="0" err="1">
                <a:effectLst/>
                <a:latin typeface="Arial" panose="020B0604020202020204" pitchFamily="34" charset="0"/>
                <a:ea typeface="ＭＳ ゴシック" panose="020B0609070205080204" pitchFamily="49" charset="-128"/>
                <a:cs typeface="Arial" panose="020B0604020202020204" pitchFamily="34" charset="0"/>
              </a:rPr>
              <a:t>Jenis</a:t>
            </a:r>
            <a:r>
              <a:rPr lang="en-US" altLang="ja-JP" sz="1400" b="1"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b="1" kern="100" dirty="0" err="1">
                <a:effectLst/>
                <a:latin typeface="Arial" panose="020B0604020202020204" pitchFamily="34" charset="0"/>
                <a:ea typeface="ＭＳ ゴシック" panose="020B0609070205080204" pitchFamily="49" charset="-128"/>
                <a:cs typeface="Arial" panose="020B0604020202020204" pitchFamily="34" charset="0"/>
              </a:rPr>
              <a:t>gerak</a:t>
            </a:r>
            <a:r>
              <a:rPr lang="en-US" altLang="ja-JP" sz="1400" b="1"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b="1" kern="100" dirty="0" err="1">
                <a:effectLst/>
                <a:latin typeface="Arial" panose="020B0604020202020204" pitchFamily="34" charset="0"/>
                <a:ea typeface="ＭＳ ゴシック" panose="020B0609070205080204" pitchFamily="49" charset="-128"/>
                <a:cs typeface="Arial" panose="020B0604020202020204" pitchFamily="34" charset="0"/>
              </a:rPr>
              <a:t>sendiri</a:t>
            </a:r>
            <a:r>
              <a:rPr lang="en-US" altLang="ja-JP" sz="1400" b="1"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b="1" i="1" kern="100" dirty="0">
                <a:effectLst/>
                <a:latin typeface="Arial" panose="020B0604020202020204" pitchFamily="34" charset="0"/>
                <a:ea typeface="ＭＳ ゴシック" panose="020B0609070205080204" pitchFamily="49" charset="-128"/>
                <a:cs typeface="Arial" panose="020B0604020202020204" pitchFamily="34" charset="0"/>
              </a:rPr>
              <a:t>self propelled</a:t>
            </a:r>
            <a:r>
              <a:rPr lang="en-US" altLang="ja-JP" sz="1400" b="1" kern="100" dirty="0">
                <a:effectLst/>
                <a:latin typeface="Arial" panose="020B0604020202020204" pitchFamily="34" charset="0"/>
                <a:ea typeface="ＭＳ ゴシック" panose="020B0609070205080204" pitchFamily="49" charset="-128"/>
                <a:cs typeface="Arial" panose="020B0604020202020204" pitchFamily="34" charset="0"/>
              </a:rPr>
              <a:t>)</a:t>
            </a:r>
            <a:endParaRPr lang="ja-JP" altLang="ja-JP" sz="1400" b="1" kern="100" dirty="0">
              <a:effectLst/>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enis</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tidak</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terpasang</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pada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truk</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disebut</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jenis</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gerak</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sendiri</a:t>
            </a:r>
            <a:endParaRPr lang="en-US" altLang="ja-JP" sz="1400" dirty="0">
              <a:effectLst/>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Ada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roda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dan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crawler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diantara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gerak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sendiri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crawler</a:t>
            </a:r>
          </a:p>
          <a:p>
            <a:pPr marL="0" indent="0">
              <a:lnSpc>
                <a:spcPct val="110000"/>
              </a:lnSpc>
              <a:spcBef>
                <a:spcPts val="0"/>
              </a:spcBef>
              <a:buNone/>
            </a:pP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Pada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jenis</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ini</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pun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umumnya</a:t>
            </a:r>
            <a:r>
              <a:rPr lang="en-US" altLang="ja-JP" sz="1400" i="1" kern="100" dirty="0">
                <a:effectLst/>
                <a:latin typeface="Arial" panose="020B0604020202020204" pitchFamily="34" charset="0"/>
                <a:ea typeface="ＭＳ ゴシック" panose="020B0609070205080204" pitchFamily="49" charset="-128"/>
                <a:cs typeface="Arial" panose="020B0604020202020204" pitchFamily="34" charset="0"/>
              </a:rPr>
              <a:t> crawler</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di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gerakan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menggunakan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motor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hidraulik</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Pada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jenis</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kecil</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menggunakan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karet</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i="1" kern="100" dirty="0">
                <a:effectLst/>
                <a:latin typeface="Arial" panose="020B0604020202020204" pitchFamily="34" charset="0"/>
                <a:ea typeface="ＭＳ ゴシック" panose="020B0609070205080204" pitchFamily="49" charset="-128"/>
                <a:cs typeface="Arial" panose="020B0604020202020204" pitchFamily="34" charset="0"/>
              </a:rPr>
              <a:t>crawler</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biasa</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digunakan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pada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proyek</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dalam</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ruangan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Pada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umumnya</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menggunakan</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karet</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putih</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sulit</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meninggalkan</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jejak</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 di </a:t>
            </a:r>
            <a:r>
              <a:rPr lang="en-US" altLang="ja-JP" sz="1400" dirty="0" err="1">
                <a:effectLst/>
                <a:latin typeface="Arial" panose="020B0604020202020204" pitchFamily="34" charset="0"/>
                <a:ea typeface="ＭＳ ゴシック" panose="020B0609070205080204" pitchFamily="49" charset="-128"/>
                <a:cs typeface="Arial" panose="020B0604020202020204" pitchFamily="34" charset="0"/>
              </a:rPr>
              <a:t>jalan</a:t>
            </a: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52400" indent="0" algn="just">
              <a:buNone/>
            </a:pP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Karakteristik</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utama</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a:t>
            </a:r>
            <a:endParaRPr lang="ja-JP" altLang="ja-JP" sz="1400" kern="100" dirty="0">
              <a:effectLst/>
              <a:latin typeface="Arial" panose="020B0604020202020204" pitchFamily="34" charset="0"/>
              <a:ea typeface="ＭＳ ゴシック" panose="020B0609070205080204" pitchFamily="49" charset="-128"/>
              <a:cs typeface="Arial" panose="020B0604020202020204" pitchFamily="34" charset="0"/>
            </a:endParaRPr>
          </a:p>
          <a:p>
            <a:pPr marL="0" lvl="0" indent="0" algn="just">
              <a:lnSpc>
                <a:spcPct val="50000"/>
              </a:lnSpc>
              <a:buNone/>
            </a:pP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1.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Mudah</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digunakan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saat</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sambi</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p>
          <a:p>
            <a:pPr marL="0" lvl="0" indent="0" algn="just">
              <a:lnSpc>
                <a:spcPct val="50000"/>
              </a:lnSpc>
              <a:buNone/>
            </a:pP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berpindah</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ja-JP" sz="1400" kern="100" dirty="0">
              <a:effectLst/>
              <a:latin typeface="Arial" panose="020B0604020202020204" pitchFamily="34" charset="0"/>
              <a:ea typeface="ＭＳ ゴシック" panose="020B0609070205080204" pitchFamily="49" charset="-128"/>
              <a:cs typeface="Arial" panose="020B0604020202020204" pitchFamily="34" charset="0"/>
            </a:endParaRPr>
          </a:p>
          <a:p>
            <a:pPr marL="0" lvl="0" indent="0" algn="just">
              <a:lnSpc>
                <a:spcPct val="50000"/>
              </a:lnSpc>
              <a:buNone/>
            </a:pP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2. Sama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jenis</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i="1" kern="100" dirty="0">
                <a:effectLst/>
                <a:latin typeface="Arial" panose="020B0604020202020204" pitchFamily="34" charset="0"/>
                <a:ea typeface="ＭＳ ゴシック" panose="020B0609070205080204" pitchFamily="49" charset="-128"/>
                <a:cs typeface="Arial" panose="020B0604020202020204" pitchFamily="34" charset="0"/>
              </a:rPr>
              <a:t>wheel</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tingkat</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kecepatan</a:t>
            </a:r>
            <a:endPar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endParaRPr>
          </a:p>
          <a:p>
            <a:pPr marL="0" lvl="0" indent="0" algn="just">
              <a:lnSpc>
                <a:spcPct val="50000"/>
              </a:lnSpc>
              <a:buNone/>
            </a:pP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lari</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lambat</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en-US" altLang="ja-JP" sz="1400" kern="100" dirty="0">
              <a:latin typeface="Arial" panose="020B0604020202020204" pitchFamily="34" charset="0"/>
              <a:ea typeface="ＭＳ ゴシック" panose="020B0609070205080204" pitchFamily="49" charset="-128"/>
              <a:cs typeface="Arial" panose="020B0604020202020204" pitchFamily="34" charset="0"/>
            </a:endParaRPr>
          </a:p>
          <a:p>
            <a:pPr marL="0" lvl="0" indent="0" algn="just">
              <a:lnSpc>
                <a:spcPct val="50000"/>
              </a:lnSpc>
              <a:buNone/>
            </a:pP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3.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Secara</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umum</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dapat</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digunakan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dipermukaan</a:t>
            </a:r>
            <a:endPar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endParaRPr>
          </a:p>
          <a:p>
            <a:pPr marL="0" lvl="0" indent="0" algn="just">
              <a:lnSpc>
                <a:spcPct val="50000"/>
              </a:lnSpc>
              <a:buNone/>
            </a:pP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tidak</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rata. </a:t>
            </a:r>
            <a:endParaRPr lang="en-US" altLang="ja-JP" sz="1400" kern="100" dirty="0">
              <a:latin typeface="Arial" panose="020B0604020202020204" pitchFamily="34" charset="0"/>
              <a:ea typeface="ＭＳ ゴシック" panose="020B0609070205080204" pitchFamily="49" charset="-128"/>
              <a:cs typeface="Arial" panose="020B0604020202020204" pitchFamily="34" charset="0"/>
            </a:endParaRPr>
          </a:p>
          <a:p>
            <a:pPr marL="0" lvl="0" indent="0" algn="just">
              <a:lnSpc>
                <a:spcPct val="50000"/>
              </a:lnSpc>
              <a:buNone/>
            </a:pP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4.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Secara</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umum</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dapat</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berjalan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di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tanah</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yang </a:t>
            </a:r>
          </a:p>
          <a:p>
            <a:pPr marL="0" lvl="0" indent="0" algn="just">
              <a:lnSpc>
                <a:spcPct val="50000"/>
              </a:lnSpc>
              <a:buNone/>
            </a:pP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relatif</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lembut</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en-US" altLang="ja-JP" sz="1400" kern="100" dirty="0">
              <a:latin typeface="Arial" panose="020B0604020202020204" pitchFamily="34" charset="0"/>
              <a:ea typeface="ＭＳ ゴシック" panose="020B0609070205080204" pitchFamily="49" charset="-128"/>
              <a:cs typeface="Arial" panose="020B0604020202020204" pitchFamily="34" charset="0"/>
            </a:endParaRPr>
          </a:p>
          <a:p>
            <a:pPr marL="0" lvl="0" indent="0" algn="just">
              <a:lnSpc>
                <a:spcPct val="50000"/>
              </a:lnSpc>
              <a:buNone/>
            </a:pP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5. Banyak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digunakan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di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Konstruksi</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pemeliharaan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konstruksi</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Arial" panose="020B0604020202020204" pitchFamily="34" charset="0"/>
              </a:rPr>
              <a:t>bangunan</a:t>
            </a:r>
            <a:r>
              <a:rPr lang="en-US"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ja-JP" sz="1400" kern="100" dirty="0">
              <a:effectLst/>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10000"/>
              </a:lnSpc>
              <a:spcBef>
                <a:spcPts val="0"/>
              </a:spcBef>
              <a:buFont typeface="Arial" panose="020B0604020202020204" pitchFamily="34" charset="0"/>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4659087" y="3225434"/>
            <a:ext cx="2760616" cy="1886497"/>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7611269" y="2153162"/>
            <a:ext cx="1308100" cy="3030855"/>
          </a:xfrm>
          <a:prstGeom prst="rect">
            <a:avLst/>
          </a:prstGeom>
          <a:noFill/>
          <a:ln>
            <a:solidFill>
              <a:schemeClr val="tx1"/>
            </a:solidFill>
          </a:ln>
        </p:spPr>
      </p:pic>
      <p:sp>
        <p:nvSpPr>
          <p:cNvPr id="2" name="正方形/長方形 1">
            <a:extLst>
              <a:ext uri="{FF2B5EF4-FFF2-40B4-BE49-F238E27FC236}">
                <a16:creationId xmlns:a16="http://schemas.microsoft.com/office/drawing/2014/main" id="{868D6F00-F66E-40AC-81EC-22EA32F2CA07}"/>
              </a:ext>
            </a:extLst>
          </p:cNvPr>
          <p:cNvSpPr/>
          <p:nvPr/>
        </p:nvSpPr>
        <p:spPr>
          <a:xfrm>
            <a:off x="5144493" y="4820872"/>
            <a:ext cx="1956021" cy="206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592124E-058F-473E-98EA-BD31B731D196}"/>
              </a:ext>
            </a:extLst>
          </p:cNvPr>
          <p:cNvSpPr txBox="1"/>
          <p:nvPr/>
        </p:nvSpPr>
        <p:spPr>
          <a:xfrm>
            <a:off x="5308621" y="4820872"/>
            <a:ext cx="1840347"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1-13 </a:t>
            </a:r>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crawler</a:t>
            </a:r>
            <a:endParaRPr kumimoji="1" lang="ja-JP" altLang="en-US" sz="1000" dirty="0">
              <a:latin typeface="Arial" panose="020B0604020202020204" pitchFamily="34" charset="0"/>
              <a:cs typeface="Arial" panose="020B0604020202020204" pitchFamily="34" charset="0"/>
            </a:endParaRPr>
          </a:p>
        </p:txBody>
      </p:sp>
      <p:sp>
        <p:nvSpPr>
          <p:cNvPr id="3" name="正方形/長方形 2">
            <a:extLst>
              <a:ext uri="{FF2B5EF4-FFF2-40B4-BE49-F238E27FC236}">
                <a16:creationId xmlns:a16="http://schemas.microsoft.com/office/drawing/2014/main" id="{12A522F0-5FD0-44AA-9AC9-0226BA342111}"/>
              </a:ext>
            </a:extLst>
          </p:cNvPr>
          <p:cNvSpPr/>
          <p:nvPr/>
        </p:nvSpPr>
        <p:spPr>
          <a:xfrm>
            <a:off x="5047584" y="4540668"/>
            <a:ext cx="1003359" cy="19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A1A4292-3880-488B-AD3C-7DA2C5321E76}"/>
              </a:ext>
            </a:extLst>
          </p:cNvPr>
          <p:cNvSpPr txBox="1"/>
          <p:nvPr/>
        </p:nvSpPr>
        <p:spPr>
          <a:xfrm>
            <a:off x="5144493" y="4490326"/>
            <a:ext cx="1003360"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Sabuk</a:t>
            </a:r>
            <a:r>
              <a:rPr kumimoji="1" lang="en-US" altLang="ja-JP" sz="1000" dirty="0">
                <a:latin typeface="Arial" panose="020B0604020202020204" pitchFamily="34" charset="0"/>
                <a:cs typeface="Arial" panose="020B0604020202020204" pitchFamily="34" charset="0"/>
              </a:rPr>
              <a:t> crawler</a:t>
            </a:r>
            <a:endParaRPr kumimoji="1" lang="ja-JP" altLang="en-US" sz="1000"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91832E44-E4BF-4A63-9DAA-65F373764F1B}"/>
              </a:ext>
            </a:extLst>
          </p:cNvPr>
          <p:cNvSpPr/>
          <p:nvPr/>
        </p:nvSpPr>
        <p:spPr>
          <a:xfrm>
            <a:off x="6434531" y="3360103"/>
            <a:ext cx="749300" cy="177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712B8B6-6C4F-4D37-B5FC-E862795F965A}"/>
              </a:ext>
            </a:extLst>
          </p:cNvPr>
          <p:cNvSpPr txBox="1"/>
          <p:nvPr/>
        </p:nvSpPr>
        <p:spPr>
          <a:xfrm>
            <a:off x="6122503" y="3350282"/>
            <a:ext cx="1206684"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Platform </a:t>
            </a:r>
            <a:r>
              <a:rPr kumimoji="1" lang="en-US" altLang="ja-JP" sz="1000" dirty="0" err="1">
                <a:latin typeface="Arial" panose="020B0604020202020204" pitchFamily="34" charset="0"/>
                <a:cs typeface="Arial" panose="020B0604020202020204" pitchFamily="34" charset="0"/>
              </a:rPr>
              <a:t>kemudi</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08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Istilah</a:t>
            </a:r>
            <a:r>
              <a:rPr lang="en-US" altLang="ja-JP" sz="2400" b="1" dirty="0">
                <a:latin typeface="Arial" panose="020B0604020202020204" pitchFamily="34" charset="0"/>
                <a:ea typeface="Meiryo UI" panose="020B0604030504040204" pitchFamily="50" charset="-128"/>
                <a:cs typeface="Arial" panose="020B0604020202020204" pitchFamily="34" charset="0"/>
              </a:rPr>
              <a:t> Bahasa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(1)</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42611" y="6400413"/>
            <a:ext cx="4128051"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hal.14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hal.10</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823222"/>
            <a:ext cx="8217638" cy="41104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Pahami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istilah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dan arti yang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benar</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usahakan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mengoperasikan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benar</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aman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1882844" y="1532480"/>
            <a:ext cx="5378311" cy="4320136"/>
          </a:xfrm>
          <a:prstGeom prst="rect">
            <a:avLst/>
          </a:prstGeom>
          <a:noFill/>
          <a:ln>
            <a:solidFill>
              <a:schemeClr val="tx1"/>
            </a:solidFill>
          </a:ln>
        </p:spPr>
      </p:pic>
      <p:sp>
        <p:nvSpPr>
          <p:cNvPr id="2" name="正方形/長方形 1">
            <a:extLst>
              <a:ext uri="{FF2B5EF4-FFF2-40B4-BE49-F238E27FC236}">
                <a16:creationId xmlns:a16="http://schemas.microsoft.com/office/drawing/2014/main" id="{E67C8852-902C-4492-97B1-D10622A3B964}"/>
              </a:ext>
            </a:extLst>
          </p:cNvPr>
          <p:cNvSpPr/>
          <p:nvPr/>
        </p:nvSpPr>
        <p:spPr>
          <a:xfrm>
            <a:off x="3275463" y="5325520"/>
            <a:ext cx="2709080" cy="365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372354B-D1E3-4114-A201-C725A976A0EE}"/>
              </a:ext>
            </a:extLst>
          </p:cNvPr>
          <p:cNvSpPr txBox="1"/>
          <p:nvPr/>
        </p:nvSpPr>
        <p:spPr>
          <a:xfrm>
            <a:off x="2487577" y="5428133"/>
            <a:ext cx="4606120"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Gambar 1-24 Nama </a:t>
            </a:r>
            <a:r>
              <a:rPr kumimoji="1" lang="en-US" altLang="ja-JP" sz="1200" dirty="0" err="1">
                <a:latin typeface="Arial" panose="020B0604020202020204" pitchFamily="34" charset="0"/>
                <a:cs typeface="Arial" panose="020B0604020202020204" pitchFamily="34" charset="0"/>
              </a:rPr>
              <a:t>Setiap</a:t>
            </a:r>
            <a:r>
              <a:rPr kumimoji="1" lang="en-US" altLang="ja-JP" sz="1200" dirty="0">
                <a:latin typeface="Arial" panose="020B0604020202020204" pitchFamily="34" charset="0"/>
                <a:cs typeface="Arial" panose="020B0604020202020204" pitchFamily="34" charset="0"/>
              </a:rPr>
              <a:t> Bagian </a:t>
            </a:r>
            <a:r>
              <a:rPr kumimoji="1" lang="en-US" altLang="ja-JP" sz="1200" dirty="0" err="1">
                <a:latin typeface="Arial" panose="020B0604020202020204" pitchFamily="34" charset="0"/>
                <a:cs typeface="Arial" panose="020B0604020202020204" pitchFamily="34" charset="0"/>
              </a:rPr>
              <a:t>Kendaraan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Anjungan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Kerja</a:t>
            </a:r>
            <a:endParaRPr kumimoji="1" lang="ja-JP" altLang="en-US" sz="1200"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300E4E76-D21B-4C23-9541-830B6C832438}"/>
              </a:ext>
            </a:extLst>
          </p:cNvPr>
          <p:cNvSpPr/>
          <p:nvPr/>
        </p:nvSpPr>
        <p:spPr>
          <a:xfrm>
            <a:off x="3739487" y="4913122"/>
            <a:ext cx="955343" cy="250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A0C425C-6EBA-4E27-9FEE-1D3008D81D6C}"/>
              </a:ext>
            </a:extLst>
          </p:cNvPr>
          <p:cNvSpPr txBox="1"/>
          <p:nvPr/>
        </p:nvSpPr>
        <p:spPr>
          <a:xfrm>
            <a:off x="3739487" y="4829272"/>
            <a:ext cx="832514" cy="276999"/>
          </a:xfrm>
          <a:prstGeom prst="rect">
            <a:avLst/>
          </a:prstGeom>
          <a:noFill/>
          <a:ln>
            <a:solidFill>
              <a:schemeClr val="tx1"/>
            </a:solidFill>
          </a:ln>
        </p:spPr>
        <p:txBody>
          <a:bodyPr wrap="square" rtlCol="0">
            <a:spAutoFit/>
          </a:bodyPr>
          <a:lstStyle/>
          <a:p>
            <a:r>
              <a:rPr kumimoji="1" lang="en-US" altLang="ja-JP" sz="1200" i="1" dirty="0">
                <a:latin typeface="Arial" panose="020B0604020202020204" pitchFamily="34" charset="0"/>
                <a:cs typeface="Arial" panose="020B0604020202020204" pitchFamily="34" charset="0"/>
              </a:rPr>
              <a:t>Outrigger</a:t>
            </a:r>
            <a:endParaRPr kumimoji="1" lang="ja-JP" altLang="en-US" sz="1200" i="1"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0B6BF082-2A2B-48F0-9408-035EAA3D8828}"/>
              </a:ext>
            </a:extLst>
          </p:cNvPr>
          <p:cNvSpPr/>
          <p:nvPr/>
        </p:nvSpPr>
        <p:spPr>
          <a:xfrm>
            <a:off x="3275463" y="2388358"/>
            <a:ext cx="552734"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625E28E-91C1-4173-A101-36E897F43D19}"/>
              </a:ext>
            </a:extLst>
          </p:cNvPr>
          <p:cNvSpPr txBox="1"/>
          <p:nvPr/>
        </p:nvSpPr>
        <p:spPr>
          <a:xfrm>
            <a:off x="3275463" y="2388358"/>
            <a:ext cx="464024" cy="276999"/>
          </a:xfrm>
          <a:prstGeom prst="rect">
            <a:avLst/>
          </a:prstGeom>
          <a:noFill/>
          <a:ln>
            <a:solidFill>
              <a:schemeClr val="tx1"/>
            </a:solidFill>
          </a:ln>
        </p:spPr>
        <p:txBody>
          <a:bodyPr wrap="square" rtlCol="0">
            <a:spAutoFit/>
          </a:bodyPr>
          <a:lstStyle/>
          <a:p>
            <a:r>
              <a:rPr kumimoji="1" lang="en-US" altLang="ja-JP" sz="1200" i="1" dirty="0">
                <a:latin typeface="Arial" panose="020B0604020202020204" pitchFamily="34" charset="0"/>
                <a:cs typeface="Arial" panose="020B0604020202020204" pitchFamily="34" charset="0"/>
              </a:rPr>
              <a:t>Arm</a:t>
            </a:r>
            <a:endParaRPr kumimoji="1" lang="ja-JP" altLang="en-US" sz="1200" i="1"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22B833F8-65E7-43C3-868E-AC14C4FF8737}"/>
              </a:ext>
            </a:extLst>
          </p:cNvPr>
          <p:cNvSpPr/>
          <p:nvPr/>
        </p:nvSpPr>
        <p:spPr>
          <a:xfrm>
            <a:off x="3118513" y="3077570"/>
            <a:ext cx="620974" cy="320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05AE61D-5336-4694-B963-5374279A1E1C}"/>
              </a:ext>
            </a:extLst>
          </p:cNvPr>
          <p:cNvSpPr txBox="1"/>
          <p:nvPr/>
        </p:nvSpPr>
        <p:spPr>
          <a:xfrm>
            <a:off x="3125337" y="3073979"/>
            <a:ext cx="614150" cy="276999"/>
          </a:xfrm>
          <a:prstGeom prst="rect">
            <a:avLst/>
          </a:prstGeom>
          <a:noFill/>
          <a:ln>
            <a:solidFill>
              <a:schemeClr val="tx1"/>
            </a:solidFill>
          </a:ln>
        </p:spPr>
        <p:txBody>
          <a:bodyPr wrap="square" rtlCol="0">
            <a:spAutoFit/>
          </a:bodyPr>
          <a:lstStyle/>
          <a:p>
            <a:r>
              <a:rPr kumimoji="1" lang="en-US" altLang="ja-JP" sz="1200" dirty="0">
                <a:latin typeface="Arial" panose="020B0604020202020204" pitchFamily="34" charset="0"/>
                <a:cs typeface="Arial" panose="020B0604020202020204" pitchFamily="34" charset="0"/>
              </a:rPr>
              <a:t>Boom</a:t>
            </a:r>
            <a:endParaRPr kumimoji="1" lang="ja-JP" altLang="en-US" sz="12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0C33518F-EA92-49B1-BE24-827373ED7E99}"/>
              </a:ext>
            </a:extLst>
          </p:cNvPr>
          <p:cNvSpPr/>
          <p:nvPr/>
        </p:nvSpPr>
        <p:spPr>
          <a:xfrm>
            <a:off x="2326943" y="1885486"/>
            <a:ext cx="552735"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67BCF4A-043C-4157-8CD1-B921747FED95}"/>
              </a:ext>
            </a:extLst>
          </p:cNvPr>
          <p:cNvSpPr txBox="1"/>
          <p:nvPr/>
        </p:nvSpPr>
        <p:spPr>
          <a:xfrm>
            <a:off x="2122227" y="1885486"/>
            <a:ext cx="757451" cy="276999"/>
          </a:xfrm>
          <a:prstGeom prst="rect">
            <a:avLst/>
          </a:prstGeom>
          <a:noFill/>
          <a:ln>
            <a:solidFill>
              <a:schemeClr val="tx1"/>
            </a:solidFill>
          </a:ln>
        </p:spPr>
        <p:txBody>
          <a:bodyPr wrap="square" rtlCol="0">
            <a:spAutoFit/>
          </a:bodyPr>
          <a:lstStyle/>
          <a:p>
            <a:r>
              <a:rPr kumimoji="1" lang="en-US" altLang="ja-JP" sz="1200" dirty="0">
                <a:latin typeface="Arial" panose="020B0604020202020204" pitchFamily="34" charset="0"/>
                <a:cs typeface="Arial" panose="020B0604020202020204" pitchFamily="34" charset="0"/>
              </a:rPr>
              <a:t>Platform</a:t>
            </a:r>
            <a:endParaRPr kumimoji="1" lang="ja-JP" altLang="en-US" sz="12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34B384C2-9813-408B-8EC8-98760C2CEB7C}"/>
              </a:ext>
            </a:extLst>
          </p:cNvPr>
          <p:cNvSpPr/>
          <p:nvPr/>
        </p:nvSpPr>
        <p:spPr>
          <a:xfrm>
            <a:off x="4974609" y="2238233"/>
            <a:ext cx="552734" cy="365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B400459-F462-4762-AC28-BBF62539FEA4}"/>
              </a:ext>
            </a:extLst>
          </p:cNvPr>
          <p:cNvSpPr txBox="1"/>
          <p:nvPr/>
        </p:nvSpPr>
        <p:spPr>
          <a:xfrm>
            <a:off x="4769892" y="2282531"/>
            <a:ext cx="757451" cy="276999"/>
          </a:xfrm>
          <a:prstGeom prst="rect">
            <a:avLst/>
          </a:prstGeom>
          <a:noFill/>
          <a:ln>
            <a:solidFill>
              <a:schemeClr val="tx1"/>
            </a:solidFill>
          </a:ln>
        </p:spPr>
        <p:txBody>
          <a:bodyPr wrap="square" rtlCol="0">
            <a:spAutoFit/>
          </a:bodyPr>
          <a:lstStyle/>
          <a:p>
            <a:r>
              <a:rPr kumimoji="1" lang="en-US" altLang="ja-JP" sz="1200" dirty="0">
                <a:latin typeface="Arial" panose="020B0604020202020204" pitchFamily="34" charset="0"/>
                <a:cs typeface="Arial" panose="020B0604020202020204" pitchFamily="34" charset="0"/>
              </a:rPr>
              <a:t>Platform</a:t>
            </a:r>
            <a:endParaRPr kumimoji="1" lang="ja-JP" altLang="en-US" sz="1200" dirty="0">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3D9856DE-794C-477A-AE1A-C67059E96442}"/>
              </a:ext>
            </a:extLst>
          </p:cNvPr>
          <p:cNvSpPr/>
          <p:nvPr/>
        </p:nvSpPr>
        <p:spPr>
          <a:xfrm>
            <a:off x="6457950" y="3138985"/>
            <a:ext cx="635747" cy="320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15FE288-966D-41B2-B0B2-ADE619B65DA5}"/>
              </a:ext>
            </a:extLst>
          </p:cNvPr>
          <p:cNvSpPr txBox="1"/>
          <p:nvPr/>
        </p:nvSpPr>
        <p:spPr>
          <a:xfrm>
            <a:off x="6440446" y="3117841"/>
            <a:ext cx="547208" cy="276999"/>
          </a:xfrm>
          <a:prstGeom prst="rect">
            <a:avLst/>
          </a:prstGeom>
          <a:noFill/>
          <a:ln>
            <a:solidFill>
              <a:schemeClr val="tx1"/>
            </a:solidFill>
          </a:ln>
        </p:spPr>
        <p:txBody>
          <a:bodyPr wrap="square" rtlCol="0">
            <a:spAutoFit/>
          </a:bodyPr>
          <a:lstStyle/>
          <a:p>
            <a:r>
              <a:rPr kumimoji="1" lang="en-US" altLang="ja-JP" sz="1200" i="1" dirty="0">
                <a:latin typeface="Arial" panose="020B0604020202020204" pitchFamily="34" charset="0"/>
                <a:cs typeface="Arial" panose="020B0604020202020204" pitchFamily="34" charset="0"/>
              </a:rPr>
              <a:t>Mast</a:t>
            </a:r>
            <a:endParaRPr kumimoji="1" lang="ja-JP" altLang="en-US" sz="1200" i="1" dirty="0">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FA3281AD-D552-4375-8C86-5076CBD1F0E2}"/>
              </a:ext>
            </a:extLst>
          </p:cNvPr>
          <p:cNvSpPr/>
          <p:nvPr/>
        </p:nvSpPr>
        <p:spPr>
          <a:xfrm>
            <a:off x="3063921" y="4053385"/>
            <a:ext cx="764275" cy="272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9E3EEDF9-FC70-463F-87D7-2DD00279CA22}"/>
              </a:ext>
            </a:extLst>
          </p:cNvPr>
          <p:cNvSpPr txBox="1"/>
          <p:nvPr/>
        </p:nvSpPr>
        <p:spPr>
          <a:xfrm>
            <a:off x="3063920" y="4064253"/>
            <a:ext cx="1269243" cy="276999"/>
          </a:xfrm>
          <a:prstGeom prst="rect">
            <a:avLst/>
          </a:prstGeom>
          <a:noFill/>
          <a:ln>
            <a:solidFill>
              <a:schemeClr val="tx1"/>
            </a:solidFill>
          </a:ln>
        </p:spPr>
        <p:txBody>
          <a:bodyPr wrap="square" rtlCol="0">
            <a:spAutoFit/>
          </a:bodyPr>
          <a:lstStyle/>
          <a:p>
            <a:r>
              <a:rPr kumimoji="1" lang="en-US" altLang="ja-JP" sz="1200" dirty="0" err="1">
                <a:latin typeface="Arial" panose="020B0604020202020204" pitchFamily="34" charset="0"/>
                <a:cs typeface="Arial" panose="020B0604020202020204" pitchFamily="34" charset="0"/>
              </a:rPr>
              <a:t>Perangkat</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putar</a:t>
            </a:r>
            <a:endParaRPr kumimoji="1"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60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Istilah</a:t>
            </a:r>
            <a:r>
              <a:rPr lang="en-US" altLang="ja-JP" sz="2400" b="1" dirty="0">
                <a:latin typeface="Arial" panose="020B0604020202020204" pitchFamily="34" charset="0"/>
                <a:ea typeface="Meiryo UI" panose="020B0604030504040204" pitchFamily="50" charset="-128"/>
                <a:cs typeface="Arial" panose="020B0604020202020204" pitchFamily="34" charset="0"/>
              </a:rPr>
              <a:t> Bahasa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(2)</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002507" y="6400413"/>
            <a:ext cx="5168156"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hal.14-20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hal.10-14</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290785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Pahami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istilah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dan arti yang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benar</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usahakan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mengoperasikan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benar</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aman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a:tabLst>
                <a:tab pos="1882775" algn="l"/>
              </a:tabLst>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memuat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orang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benda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indent="-342900">
              <a:lnSpc>
                <a:spcPct val="110000"/>
              </a:lnSpc>
              <a:spcBef>
                <a:spcPts val="0"/>
              </a:spcBef>
              <a:buFont typeface="+mj-ea"/>
              <a:buAutoNum type="circleNumDbPlain"/>
              <a:tabLst>
                <a:tab pos="1882775" algn="l"/>
              </a:tabLst>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keseimbangan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menjaga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keseimbangan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a:tabLst>
                <a:tab pos="1882775" algn="l"/>
              </a:tabLst>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kontrol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mengoperasikan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jalan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lainnya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indent="-342900">
              <a:lnSpc>
                <a:spcPct val="110000"/>
              </a:lnSpc>
              <a:spcBef>
                <a:spcPts val="0"/>
              </a:spcBef>
              <a:buFont typeface="+mj-ea"/>
              <a:buAutoNum type="circleNumDbPlain"/>
              <a:tabLst>
                <a:tab pos="1882775" algn="l"/>
              </a:tabLst>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menopang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menggerakkan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naik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undulasi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lainnya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indent="-342900">
              <a:lnSpc>
                <a:spcPct val="110000"/>
              </a:lnSpc>
              <a:spcBef>
                <a:spcPts val="0"/>
              </a:spcBef>
              <a:buFont typeface="+mj-ea"/>
              <a:buAutoNum type="circleNumDbPlain"/>
              <a:tabLst>
                <a:tab pos="1882775" algn="l"/>
              </a:tabLst>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putar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memutar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indent="-342900">
              <a:lnSpc>
                <a:spcPct val="110000"/>
              </a:lnSpc>
              <a:spcBef>
                <a:spcPts val="0"/>
              </a:spcBef>
              <a:buFont typeface="+mj-ea"/>
              <a:buAutoNum type="circleNumDbPlain"/>
              <a:tabLst>
                <a:tab pos="1882775" algn="l"/>
              </a:tabLst>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Outrigger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mengamankan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stabilitas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jacking.</a:t>
            </a:r>
          </a:p>
          <a:p>
            <a:pPr marL="342900" indent="-342900">
              <a:lnSpc>
                <a:spcPct val="110000"/>
              </a:lnSpc>
              <a:spcBef>
                <a:spcPts val="0"/>
              </a:spcBef>
              <a:buFont typeface="+mj-ea"/>
              <a:buAutoNum type="circleNumDbPlain"/>
              <a:tabLst>
                <a:tab pos="1882775" algn="l"/>
              </a:tabLst>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lifting device vertical</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menaikkan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menurunkan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vertikal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indent="-342900">
              <a:lnSpc>
                <a:spcPct val="110000"/>
              </a:lnSpc>
              <a:spcBef>
                <a:spcPts val="0"/>
              </a:spcBef>
              <a:buFont typeface="+mj-ea"/>
              <a:buAutoNum type="circleNumDbPlain"/>
              <a:tabLst>
                <a:tab pos="1882775" algn="l"/>
              </a:tabLst>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Beban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Beban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maksimum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menempatkan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orang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benda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di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tabLst>
                <a:tab pos="1882775" algn="l"/>
              </a:tabLst>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Ketika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melebihi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diterapkan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pada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menyebabkan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kecelakaan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serius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p:txBody>
      </p:sp>
    </p:spTree>
    <p:extLst>
      <p:ext uri="{BB962C8B-B14F-4D97-AF65-F5344CB8AC3E}">
        <p14:creationId xmlns:p14="http://schemas.microsoft.com/office/powerpoint/2010/main" val="195963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Istilah</a:t>
            </a:r>
            <a:r>
              <a:rPr lang="en-US" altLang="ja-JP" sz="2400" b="1" dirty="0">
                <a:latin typeface="Arial" panose="020B0604020202020204" pitchFamily="34" charset="0"/>
                <a:ea typeface="Meiryo UI" panose="020B0604030504040204" pitchFamily="50" charset="-128"/>
                <a:cs typeface="Arial" panose="020B0604020202020204" pitchFamily="34" charset="0"/>
              </a:rPr>
              <a:t> Bahasa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(3)</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93715" y="6400413"/>
            <a:ext cx="4576947"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hal.20-21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hal.15-16</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16381"/>
            <a:ext cx="8300341" cy="38003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Pahami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istilah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arti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benar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usahakan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mengoperasikan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benar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aman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Font typeface="Arial" panose="020B0604020202020204" pitchFamily="34" charset="0"/>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startAt="9"/>
              <a:tabLst>
                <a:tab pos="1882775" algn="l"/>
              </a:tabLst>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Ketinggian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Ketinggian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vertikal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permukaan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tanah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ketinggian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tertinggi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indent="-342900">
              <a:lnSpc>
                <a:spcPct val="110000"/>
              </a:lnSpc>
              <a:spcBef>
                <a:spcPts val="0"/>
              </a:spcBef>
              <a:buFont typeface="+mj-ea"/>
              <a:buAutoNum type="circleNumDbPlain" startAt="9"/>
              <a:tabLst>
                <a:tab pos="1882775" algn="l"/>
              </a:tabLst>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Ketinggian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permukaan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tanah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Ketinggian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vertikal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permukaan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tanah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ketinggian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berapapun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indent="-342900">
              <a:lnSpc>
                <a:spcPct val="110000"/>
              </a:lnSpc>
              <a:spcBef>
                <a:spcPts val="0"/>
              </a:spcBef>
              <a:buFont typeface="+mj-ea"/>
              <a:buAutoNum type="circleNumDbPlain" startAt="9"/>
              <a:tabLst>
                <a:tab pos="1882775" algn="l"/>
              </a:tabLst>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Radius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Jarak horizontal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pusat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rotasi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bagian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paling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ujung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permukaan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terdalam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lantai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indent="-342900">
              <a:lnSpc>
                <a:spcPct val="110000"/>
              </a:lnSpc>
              <a:spcBef>
                <a:spcPts val="0"/>
              </a:spcBef>
              <a:buFont typeface="+mj-ea"/>
              <a:buAutoNum type="circleNumDbPlain" startAt="9"/>
              <a:tabLst>
                <a:tab pos="1882775" algn="l"/>
              </a:tabLst>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Diagram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jangkauan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Diagram yang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menunjukkan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jangkauan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agar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aman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Jangkauan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berubah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sesuai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kemampuan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panjang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boom, radius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outrigger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gantung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startAt="9"/>
              <a:tabLst>
                <a:tab pos="1882775" algn="l"/>
              </a:tabLst>
            </a:pP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013468" y="4044926"/>
            <a:ext cx="1948144" cy="2249725"/>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3346429" y="3781934"/>
            <a:ext cx="1587424" cy="2512717"/>
          </a:xfrm>
          <a:prstGeom prst="rect">
            <a:avLst/>
          </a:prstGeom>
          <a:noFill/>
          <a:ln>
            <a:solidFill>
              <a:schemeClr val="tx1"/>
            </a:solidFill>
          </a:ln>
        </p:spPr>
      </p:pic>
      <p:pic>
        <p:nvPicPr>
          <p:cNvPr id="2" name="図 1"/>
          <p:cNvPicPr>
            <a:picLocks noChangeAspect="1"/>
          </p:cNvPicPr>
          <p:nvPr/>
        </p:nvPicPr>
        <p:blipFill>
          <a:blip r:embed="rId5"/>
          <a:stretch>
            <a:fillRect/>
          </a:stretch>
        </p:blipFill>
        <p:spPr>
          <a:xfrm>
            <a:off x="5413747" y="3676649"/>
            <a:ext cx="3449651" cy="2618001"/>
          </a:xfrm>
          <a:prstGeom prst="rect">
            <a:avLst/>
          </a:prstGeom>
          <a:ln>
            <a:solidFill>
              <a:schemeClr val="tx1"/>
            </a:solidFill>
          </a:ln>
        </p:spPr>
      </p:pic>
      <p:sp>
        <p:nvSpPr>
          <p:cNvPr id="3" name="正方形/長方形 2">
            <a:extLst>
              <a:ext uri="{FF2B5EF4-FFF2-40B4-BE49-F238E27FC236}">
                <a16:creationId xmlns:a16="http://schemas.microsoft.com/office/drawing/2014/main" id="{A3D30DFF-155D-49E7-BA7E-4955F71A8D58}"/>
              </a:ext>
            </a:extLst>
          </p:cNvPr>
          <p:cNvSpPr/>
          <p:nvPr/>
        </p:nvSpPr>
        <p:spPr>
          <a:xfrm>
            <a:off x="5727203" y="5957041"/>
            <a:ext cx="2557929" cy="280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5E2F097-133B-44FC-94A7-11FBBFE93ED7}"/>
              </a:ext>
            </a:extLst>
          </p:cNvPr>
          <p:cNvSpPr txBox="1"/>
          <p:nvPr/>
        </p:nvSpPr>
        <p:spPr>
          <a:xfrm>
            <a:off x="5532923" y="5868234"/>
            <a:ext cx="3580839" cy="400110"/>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1-38 </a:t>
            </a:r>
          </a:p>
          <a:p>
            <a:r>
              <a:rPr kumimoji="1" lang="en-US" altLang="ja-JP" sz="1000" dirty="0" err="1">
                <a:latin typeface="Arial" panose="020B0604020202020204" pitchFamily="34" charset="0"/>
                <a:cs typeface="Arial" panose="020B0604020202020204" pitchFamily="34" charset="0"/>
              </a:rPr>
              <a:t>Contoh</a:t>
            </a:r>
            <a:r>
              <a:rPr kumimoji="1"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J</a:t>
            </a:r>
            <a:r>
              <a:rPr kumimoji="1" lang="en-US" altLang="ja-JP" sz="1000" dirty="0" err="1">
                <a:latin typeface="Arial" panose="020B0604020202020204" pitchFamily="34" charset="0"/>
                <a:cs typeface="Arial" panose="020B0604020202020204" pitchFamily="34" charset="0"/>
              </a:rPr>
              <a:t>angkauan</a:t>
            </a:r>
            <a:r>
              <a:rPr kumimoji="1"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K</a:t>
            </a:r>
            <a:r>
              <a:rPr kumimoji="1" lang="en-US" altLang="ja-JP" sz="1000" dirty="0" err="1">
                <a:latin typeface="Arial" panose="020B0604020202020204" pitchFamily="34" charset="0"/>
                <a:cs typeface="Arial" panose="020B0604020202020204" pitchFamily="34" charset="0"/>
              </a:rPr>
              <a:t>erja</a:t>
            </a:r>
            <a:r>
              <a:rPr kumimoji="1"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K</a:t>
            </a:r>
            <a:r>
              <a:rPr kumimoji="1" lang="en-US" altLang="ja-JP" sz="1000" dirty="0" err="1">
                <a:latin typeface="Arial" panose="020B0604020202020204" pitchFamily="34" charset="0"/>
                <a:cs typeface="Arial" panose="020B0604020202020204" pitchFamily="34" charset="0"/>
              </a:rPr>
              <a:t>endaraan</a:t>
            </a:r>
            <a:r>
              <a:rPr kumimoji="1"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A</a:t>
            </a:r>
            <a:r>
              <a:rPr kumimoji="1" lang="en-US" altLang="ja-JP" sz="1000" dirty="0" err="1">
                <a:latin typeface="Arial" panose="020B0604020202020204" pitchFamily="34" charset="0"/>
                <a:cs typeface="Arial" panose="020B0604020202020204" pitchFamily="34" charset="0"/>
              </a:rPr>
              <a:t>njungan</a:t>
            </a:r>
            <a:r>
              <a:rPr kumimoji="1"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K</a:t>
            </a:r>
            <a:r>
              <a:rPr kumimoji="1" lang="en-US" altLang="ja-JP" sz="1000" dirty="0" err="1">
                <a:latin typeface="Arial" panose="020B0604020202020204" pitchFamily="34" charset="0"/>
                <a:cs typeface="Arial" panose="020B0604020202020204" pitchFamily="34" charset="0"/>
              </a:rPr>
              <a:t>erja</a:t>
            </a:r>
            <a:endParaRPr kumimoji="1" lang="ja-JP" altLang="en-US" sz="10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D61CA8F0-78F3-4EBD-969B-79ADA7461AE8}"/>
              </a:ext>
            </a:extLst>
          </p:cNvPr>
          <p:cNvSpPr/>
          <p:nvPr/>
        </p:nvSpPr>
        <p:spPr>
          <a:xfrm>
            <a:off x="6281271" y="5737412"/>
            <a:ext cx="717176" cy="15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EFB38BE-128C-4680-8451-402F42E7824F}"/>
              </a:ext>
            </a:extLst>
          </p:cNvPr>
          <p:cNvSpPr txBox="1"/>
          <p:nvPr/>
        </p:nvSpPr>
        <p:spPr>
          <a:xfrm>
            <a:off x="6226549" y="5672843"/>
            <a:ext cx="1044201"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Radius </a:t>
            </a:r>
            <a:r>
              <a:rPr kumimoji="1" lang="en-US" altLang="ja-JP" sz="1000" dirty="0" err="1">
                <a:latin typeface="Arial" panose="020B0604020202020204" pitchFamily="34" charset="0"/>
                <a:cs typeface="Arial" panose="020B0604020202020204" pitchFamily="34" charset="0"/>
              </a:rPr>
              <a:t>kerja</a:t>
            </a:r>
            <a:endParaRPr kumimoji="1" lang="ja-JP" altLang="en-US" sz="10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2F0E0F02-5F36-4975-8EE9-72F0D5B63DCD}"/>
              </a:ext>
            </a:extLst>
          </p:cNvPr>
          <p:cNvSpPr/>
          <p:nvPr/>
        </p:nvSpPr>
        <p:spPr>
          <a:xfrm>
            <a:off x="7270750" y="5038292"/>
            <a:ext cx="1365250" cy="131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3397862-DF1D-4E26-9C43-78EE58EEA9AC}"/>
              </a:ext>
            </a:extLst>
          </p:cNvPr>
          <p:cNvSpPr txBox="1"/>
          <p:nvPr/>
        </p:nvSpPr>
        <p:spPr>
          <a:xfrm>
            <a:off x="7138573" y="4985650"/>
            <a:ext cx="1822771"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Lebar </a:t>
            </a:r>
            <a:r>
              <a:rPr kumimoji="1" lang="en-US" altLang="ja-JP" sz="800" dirty="0" err="1">
                <a:latin typeface="Arial" panose="020B0604020202020204" pitchFamily="34" charset="0"/>
                <a:cs typeface="Arial" panose="020B0604020202020204" pitchFamily="34" charset="0"/>
              </a:rPr>
              <a:t>gantung</a:t>
            </a:r>
            <a:r>
              <a:rPr kumimoji="1" lang="en-US" altLang="ja-JP" sz="800" dirty="0">
                <a:latin typeface="Arial" panose="020B0604020202020204" pitchFamily="34" charset="0"/>
                <a:cs typeface="Arial" panose="020B0604020202020204" pitchFamily="34" charset="0"/>
              </a:rPr>
              <a:t> outrigger </a:t>
            </a:r>
            <a:r>
              <a:rPr kumimoji="1" lang="en-US" altLang="ja-JP" sz="800" dirty="0" err="1">
                <a:latin typeface="Arial" panose="020B0604020202020204" pitchFamily="34" charset="0"/>
                <a:cs typeface="Arial" panose="020B0604020202020204" pitchFamily="34" charset="0"/>
              </a:rPr>
              <a:t>maksimum</a:t>
            </a:r>
            <a:endParaRPr kumimoji="1" lang="ja-JP" altLang="en-US" sz="8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0927B96C-6616-4596-B968-485C08AEABCF}"/>
              </a:ext>
            </a:extLst>
          </p:cNvPr>
          <p:cNvSpPr/>
          <p:nvPr/>
        </p:nvSpPr>
        <p:spPr>
          <a:xfrm>
            <a:off x="7095930" y="4475847"/>
            <a:ext cx="1593445"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DFCFB00-57C5-4B67-933A-8BD1D4DBA31E}"/>
              </a:ext>
            </a:extLst>
          </p:cNvPr>
          <p:cNvSpPr txBox="1"/>
          <p:nvPr/>
        </p:nvSpPr>
        <p:spPr>
          <a:xfrm>
            <a:off x="6998447" y="4418096"/>
            <a:ext cx="1996799" cy="33855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Lebar </a:t>
            </a:r>
            <a:r>
              <a:rPr kumimoji="1" lang="en-US" altLang="ja-JP" sz="800" dirty="0" err="1">
                <a:latin typeface="Arial" panose="020B0604020202020204" pitchFamily="34" charset="0"/>
                <a:cs typeface="Arial" panose="020B0604020202020204" pitchFamily="34" charset="0"/>
              </a:rPr>
              <a:t>gantung</a:t>
            </a:r>
            <a:r>
              <a:rPr kumimoji="1" lang="en-US" altLang="ja-JP" sz="800" dirty="0">
                <a:latin typeface="Arial" panose="020B0604020202020204" pitchFamily="34" charset="0"/>
                <a:cs typeface="Arial" panose="020B0604020202020204" pitchFamily="34" charset="0"/>
              </a:rPr>
              <a:t> outrigger intermediate (2)</a:t>
            </a:r>
            <a:endParaRPr kumimoji="1" lang="ja-JP" altLang="en-US" sz="8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54A2A7A2-E3D3-4784-9430-0260E2FE5639}"/>
              </a:ext>
            </a:extLst>
          </p:cNvPr>
          <p:cNvSpPr/>
          <p:nvPr/>
        </p:nvSpPr>
        <p:spPr>
          <a:xfrm>
            <a:off x="6928639" y="4234214"/>
            <a:ext cx="1793861" cy="161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DA4EFDC-A592-4D0D-B749-7FA0BA8D3F04}"/>
              </a:ext>
            </a:extLst>
          </p:cNvPr>
          <p:cNvSpPr txBox="1"/>
          <p:nvPr/>
        </p:nvSpPr>
        <p:spPr>
          <a:xfrm>
            <a:off x="6827169" y="4202652"/>
            <a:ext cx="2101822"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Lebar </a:t>
            </a:r>
            <a:r>
              <a:rPr kumimoji="1" lang="en-US" altLang="ja-JP" sz="800" dirty="0" err="1">
                <a:latin typeface="Arial" panose="020B0604020202020204" pitchFamily="34" charset="0"/>
                <a:cs typeface="Arial" panose="020B0604020202020204" pitchFamily="34" charset="0"/>
              </a:rPr>
              <a:t>gantung</a:t>
            </a:r>
            <a:r>
              <a:rPr kumimoji="1" lang="en-US" altLang="ja-JP" sz="800" dirty="0">
                <a:latin typeface="Arial" panose="020B0604020202020204" pitchFamily="34" charset="0"/>
                <a:cs typeface="Arial" panose="020B0604020202020204" pitchFamily="34" charset="0"/>
              </a:rPr>
              <a:t> outrigger intermediate (1)</a:t>
            </a:r>
            <a:endParaRPr kumimoji="1" lang="ja-JP" altLang="en-US" sz="8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65FF679D-8CFF-413A-8BC8-A1DD614F1588}"/>
              </a:ext>
            </a:extLst>
          </p:cNvPr>
          <p:cNvSpPr/>
          <p:nvPr/>
        </p:nvSpPr>
        <p:spPr>
          <a:xfrm>
            <a:off x="6639859" y="4044926"/>
            <a:ext cx="1530803" cy="14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373FC0D-C151-4C2C-B8D8-A0A175273A77}"/>
              </a:ext>
            </a:extLst>
          </p:cNvPr>
          <p:cNvSpPr txBox="1"/>
          <p:nvPr/>
        </p:nvSpPr>
        <p:spPr>
          <a:xfrm>
            <a:off x="6587553" y="4004018"/>
            <a:ext cx="2101822"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Lebar </a:t>
            </a:r>
            <a:r>
              <a:rPr kumimoji="1" lang="en-US" altLang="ja-JP" sz="800" dirty="0" err="1">
                <a:latin typeface="Arial" panose="020B0604020202020204" pitchFamily="34" charset="0"/>
                <a:cs typeface="Arial" panose="020B0604020202020204" pitchFamily="34" charset="0"/>
              </a:rPr>
              <a:t>gantung</a:t>
            </a:r>
            <a:r>
              <a:rPr kumimoji="1" lang="en-US" altLang="ja-JP" sz="800" dirty="0">
                <a:latin typeface="Arial" panose="020B0604020202020204" pitchFamily="34" charset="0"/>
                <a:cs typeface="Arial" panose="020B0604020202020204" pitchFamily="34" charset="0"/>
              </a:rPr>
              <a:t> outrigger minimum</a:t>
            </a:r>
            <a:endParaRPr kumimoji="1" lang="ja-JP" altLang="en-US" sz="800" dirty="0">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F91C8BBF-1458-4B68-9A82-9265DA4C792B}"/>
              </a:ext>
            </a:extLst>
          </p:cNvPr>
          <p:cNvSpPr/>
          <p:nvPr/>
        </p:nvSpPr>
        <p:spPr>
          <a:xfrm>
            <a:off x="6541477" y="3835786"/>
            <a:ext cx="1251020" cy="20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B94B0C3-A275-4986-96E2-37C0364A0FF5}"/>
              </a:ext>
            </a:extLst>
          </p:cNvPr>
          <p:cNvSpPr txBox="1"/>
          <p:nvPr/>
        </p:nvSpPr>
        <p:spPr>
          <a:xfrm>
            <a:off x="6107659" y="3843723"/>
            <a:ext cx="1530803"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Kapasitas</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beban</a:t>
            </a:r>
            <a:r>
              <a:rPr kumimoji="1" lang="en-US" altLang="ja-JP" sz="1000" dirty="0">
                <a:latin typeface="Arial" panose="020B0604020202020204" pitchFamily="34" charset="0"/>
                <a:cs typeface="Arial" panose="020B0604020202020204" pitchFamily="34" charset="0"/>
              </a:rPr>
              <a:t> 200kg</a:t>
            </a:r>
            <a:endParaRPr kumimoji="1" lang="ja-JP" altLang="en-US" sz="1000" dirty="0">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9159748A-1A80-4D0D-8CDF-49EA741CDE58}"/>
              </a:ext>
            </a:extLst>
          </p:cNvPr>
          <p:cNvSpPr/>
          <p:nvPr/>
        </p:nvSpPr>
        <p:spPr>
          <a:xfrm>
            <a:off x="3526491" y="6097488"/>
            <a:ext cx="1308990" cy="188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61E0EEC2-1F56-4B4E-B548-C1CBD68BCE17}"/>
              </a:ext>
            </a:extLst>
          </p:cNvPr>
          <p:cNvSpPr txBox="1"/>
          <p:nvPr/>
        </p:nvSpPr>
        <p:spPr>
          <a:xfrm>
            <a:off x="3308943" y="6042163"/>
            <a:ext cx="1744086"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1-37 Radius </a:t>
            </a:r>
            <a:r>
              <a:rPr kumimoji="1" lang="en-US" altLang="ja-JP" sz="1000" dirty="0" err="1">
                <a:latin typeface="Arial" panose="020B0604020202020204" pitchFamily="34" charset="0"/>
                <a:cs typeface="Arial" panose="020B0604020202020204" pitchFamily="34" charset="0"/>
              </a:rPr>
              <a:t>Kerja</a:t>
            </a:r>
            <a:endParaRPr kumimoji="1" lang="ja-JP" altLang="en-US" sz="1000" dirty="0">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1EEFC718-BC59-4617-AB09-93773926BAD5}"/>
              </a:ext>
            </a:extLst>
          </p:cNvPr>
          <p:cNvSpPr/>
          <p:nvPr/>
        </p:nvSpPr>
        <p:spPr>
          <a:xfrm>
            <a:off x="4114800" y="5737412"/>
            <a:ext cx="467833" cy="179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918C0E5B-97E5-4B93-9372-DD25DADB1F72}"/>
              </a:ext>
            </a:extLst>
          </p:cNvPr>
          <p:cNvSpPr txBox="1"/>
          <p:nvPr/>
        </p:nvSpPr>
        <p:spPr>
          <a:xfrm>
            <a:off x="3982246" y="5701188"/>
            <a:ext cx="1044201"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Radius </a:t>
            </a:r>
            <a:r>
              <a:rPr kumimoji="1" lang="en-US" altLang="ja-JP" sz="800" dirty="0" err="1">
                <a:latin typeface="Arial" panose="020B0604020202020204" pitchFamily="34" charset="0"/>
                <a:cs typeface="Arial" panose="020B0604020202020204" pitchFamily="34" charset="0"/>
              </a:rPr>
              <a:t>kerja</a:t>
            </a:r>
            <a:endParaRPr kumimoji="1" lang="ja-JP" altLang="en-US" sz="800" dirty="0">
              <a:latin typeface="Arial" panose="020B0604020202020204" pitchFamily="34" charset="0"/>
              <a:cs typeface="Arial" panose="020B0604020202020204" pitchFamily="34" charset="0"/>
            </a:endParaRPr>
          </a:p>
        </p:txBody>
      </p:sp>
      <p:sp>
        <p:nvSpPr>
          <p:cNvPr id="27" name="正方形/長方形 26">
            <a:extLst>
              <a:ext uri="{FF2B5EF4-FFF2-40B4-BE49-F238E27FC236}">
                <a16:creationId xmlns:a16="http://schemas.microsoft.com/office/drawing/2014/main" id="{78475CB3-DDE9-434A-92A1-0179AE3E8D28}"/>
              </a:ext>
            </a:extLst>
          </p:cNvPr>
          <p:cNvSpPr/>
          <p:nvPr/>
        </p:nvSpPr>
        <p:spPr>
          <a:xfrm>
            <a:off x="1188113" y="6020163"/>
            <a:ext cx="1542564" cy="21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2217122-B22E-4E48-8C28-5854D48256F4}"/>
              </a:ext>
            </a:extLst>
          </p:cNvPr>
          <p:cNvSpPr txBox="1"/>
          <p:nvPr/>
        </p:nvSpPr>
        <p:spPr>
          <a:xfrm>
            <a:off x="941965" y="5916632"/>
            <a:ext cx="2071853" cy="400110"/>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1-36 Tinggi Platform </a:t>
            </a:r>
            <a:r>
              <a:rPr kumimoji="1" lang="en-US" altLang="ja-JP" sz="1000" dirty="0" err="1">
                <a:latin typeface="Arial" panose="020B0604020202020204" pitchFamily="34" charset="0"/>
                <a:cs typeface="Arial" panose="020B0604020202020204" pitchFamily="34" charset="0"/>
              </a:rPr>
              <a:t>Kerja</a:t>
            </a:r>
            <a:endParaRPr kumimoji="1" lang="ja-JP" altLang="en-US" sz="1000" dirty="0">
              <a:latin typeface="Arial" panose="020B0604020202020204" pitchFamily="34" charset="0"/>
              <a:cs typeface="Arial" panose="020B0604020202020204" pitchFamily="34" charset="0"/>
            </a:endParaRPr>
          </a:p>
        </p:txBody>
      </p:sp>
      <p:sp>
        <p:nvSpPr>
          <p:cNvPr id="29" name="正方形/長方形 28">
            <a:extLst>
              <a:ext uri="{FF2B5EF4-FFF2-40B4-BE49-F238E27FC236}">
                <a16:creationId xmlns:a16="http://schemas.microsoft.com/office/drawing/2014/main" id="{AE0FBFD0-D421-4BE8-BD35-7941FAD8AB8D}"/>
              </a:ext>
            </a:extLst>
          </p:cNvPr>
          <p:cNvSpPr/>
          <p:nvPr/>
        </p:nvSpPr>
        <p:spPr>
          <a:xfrm>
            <a:off x="2610293" y="4616730"/>
            <a:ext cx="191386" cy="95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920FEF3D-68B8-454E-A384-7F7F890749EF}"/>
              </a:ext>
            </a:extLst>
          </p:cNvPr>
          <p:cNvSpPr txBox="1"/>
          <p:nvPr/>
        </p:nvSpPr>
        <p:spPr>
          <a:xfrm rot="5400000">
            <a:off x="1988606" y="5138496"/>
            <a:ext cx="1402408"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Tinggi Platform </a:t>
            </a:r>
            <a:r>
              <a:rPr kumimoji="1" lang="en-US" altLang="ja-JP" sz="800" dirty="0" err="1">
                <a:latin typeface="Arial" panose="020B0604020202020204" pitchFamily="34" charset="0"/>
                <a:cs typeface="Arial" panose="020B0604020202020204" pitchFamily="34" charset="0"/>
              </a:rPr>
              <a:t>Kerja</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55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3"/>
            <a:ext cx="7772400" cy="1095289"/>
          </a:xfrm>
        </p:spPr>
        <p:txBody>
          <a:bodyPr>
            <a:normAutofit/>
          </a:bodyPr>
          <a:lstStyle/>
          <a:p>
            <a:r>
              <a:rPr kumimoji="1" lang="en-US" altLang="ja-JP" sz="3200" dirty="0">
                <a:latin typeface="Arial" panose="020B0604020202020204" pitchFamily="34" charset="0"/>
                <a:ea typeface="+mn-ea"/>
                <a:cs typeface="Arial" panose="020B0604020202020204" pitchFamily="34" charset="0"/>
              </a:rPr>
              <a:t>Bab 2 </a:t>
            </a:r>
            <a:r>
              <a:rPr kumimoji="1" lang="en-US" altLang="ja-JP" sz="3200" dirty="0" err="1">
                <a:latin typeface="Arial" panose="020B0604020202020204" pitchFamily="34" charset="0"/>
                <a:ea typeface="+mn-ea"/>
                <a:cs typeface="Arial" panose="020B0604020202020204" pitchFamily="34" charset="0"/>
              </a:rPr>
              <a:t>Struktur</a:t>
            </a:r>
            <a:r>
              <a:rPr kumimoji="1" lang="en-US" altLang="ja-JP" sz="3200" dirty="0">
                <a:latin typeface="Arial" panose="020B0604020202020204" pitchFamily="34" charset="0"/>
                <a:ea typeface="+mn-ea"/>
                <a:cs typeface="Arial" panose="020B0604020202020204" pitchFamily="34" charset="0"/>
              </a:rPr>
              <a:t> dan </a:t>
            </a:r>
            <a:r>
              <a:rPr kumimoji="1" lang="en-US" altLang="ja-JP" sz="3200" dirty="0" err="1">
                <a:latin typeface="Arial" panose="020B0604020202020204" pitchFamily="34" charset="0"/>
                <a:ea typeface="+mn-ea"/>
                <a:cs typeface="Arial" panose="020B0604020202020204" pitchFamily="34" charset="0"/>
              </a:rPr>
              <a:t>Penanganan</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Kendaraan</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Anjungan</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kerja</a:t>
            </a:r>
            <a:endParaRPr kumimoji="1" lang="ja-JP" altLang="en-US" sz="3200" dirty="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156697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20836"/>
          </a:xfrm>
          <a:ln>
            <a:solidFill>
              <a:schemeClr val="tx1"/>
            </a:solidFill>
          </a:ln>
        </p:spPr>
        <p:txBody>
          <a:bodyPr>
            <a:noAutofit/>
          </a:bodyPr>
          <a:lstStyle/>
          <a:p>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Boom (1)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Kerja</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94922" y="6400413"/>
            <a:ext cx="4075740"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hal.25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hal.17</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11" name="コンテンツ プレースホルダー 4"/>
          <p:cNvSpPr txBox="1">
            <a:spLocks/>
          </p:cNvSpPr>
          <p:nvPr/>
        </p:nvSpPr>
        <p:spPr>
          <a:xfrm>
            <a:off x="628650" y="1166503"/>
            <a:ext cx="7886700" cy="192227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Ada 3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tergantung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struktur</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yaitu</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teleskopik</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refraksi</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dan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campuran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terdiri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putar</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dongkrak</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boom, platform,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ayun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keseimbangan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lainnya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0006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36524"/>
            <a:ext cx="7886700" cy="835368"/>
          </a:xfrm>
          <a:ln>
            <a:solidFill>
              <a:schemeClr val="tx1"/>
            </a:solidFill>
          </a:ln>
        </p:spPr>
        <p:txBody>
          <a:bodyPr>
            <a:noAutofit/>
          </a:bodyPr>
          <a:lstStyle/>
          <a:p>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Boom (2)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Keseimbangan</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Platform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Kerja</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561347" y="6400413"/>
            <a:ext cx="4609315"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hal.28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hal.18</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7886700" cy="518016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jatuh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jika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miring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refraksi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undulasi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boom.</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mencegah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hal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teserbut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ada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menjaga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keseimbangan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setiap</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terlepas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refraksi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undulasi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boom. (Alat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ini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dipasang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semua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kecuali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naik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vertikal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keseimbangan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silinder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keseimbangan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wire rope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rantai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784509" y="2075598"/>
            <a:ext cx="2376217" cy="4244511"/>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3073922" y="3054718"/>
            <a:ext cx="2516980" cy="2510059"/>
          </a:xfrm>
          <a:prstGeom prst="rect">
            <a:avLst/>
          </a:prstGeom>
          <a:noFill/>
          <a:ln>
            <a:solidFill>
              <a:schemeClr val="tx1"/>
            </a:solidFill>
          </a:ln>
        </p:spPr>
      </p:pic>
      <p:sp>
        <p:nvSpPr>
          <p:cNvPr id="2" name="正方形/長方形 1">
            <a:extLst>
              <a:ext uri="{FF2B5EF4-FFF2-40B4-BE49-F238E27FC236}">
                <a16:creationId xmlns:a16="http://schemas.microsoft.com/office/drawing/2014/main" id="{518C5443-AF5A-42BD-AE0E-667422D4B7CE}"/>
              </a:ext>
            </a:extLst>
          </p:cNvPr>
          <p:cNvSpPr/>
          <p:nvPr/>
        </p:nvSpPr>
        <p:spPr>
          <a:xfrm>
            <a:off x="5891829" y="6100346"/>
            <a:ext cx="2140312" cy="135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2CA4AE6-2B53-4DA1-9806-053542AA79B5}"/>
              </a:ext>
            </a:extLst>
          </p:cNvPr>
          <p:cNvSpPr txBox="1"/>
          <p:nvPr/>
        </p:nvSpPr>
        <p:spPr>
          <a:xfrm>
            <a:off x="5682388" y="6068423"/>
            <a:ext cx="2559193" cy="215444"/>
          </a:xfrm>
          <a:prstGeom prst="rect">
            <a:avLst/>
          </a:prstGeom>
          <a:noFill/>
        </p:spPr>
        <p:txBody>
          <a:bodyPr wrap="square" rtlCol="0">
            <a:spAutoFit/>
          </a:bodyPr>
          <a:lstStyle/>
          <a:p>
            <a:r>
              <a:rPr lang="en-US" altLang="ja-JP" sz="800" dirty="0">
                <a:latin typeface="Arial" panose="020B0604020202020204" pitchFamily="34" charset="0"/>
                <a:cs typeface="Arial" panose="020B0604020202020204" pitchFamily="34" charset="0"/>
              </a:rPr>
              <a:t>Gambar 2-8 </a:t>
            </a:r>
            <a:r>
              <a:rPr lang="en-US" altLang="ja-JP" sz="800" dirty="0" err="1">
                <a:latin typeface="Arial" panose="020B0604020202020204" pitchFamily="34" charset="0"/>
                <a:cs typeface="Arial" panose="020B0604020202020204" pitchFamily="34" charset="0"/>
              </a:rPr>
              <a:t>Perangkat</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Keseimbangan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jenis</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Silinder</a:t>
            </a:r>
            <a:endParaRPr kumimoji="1" lang="ja-JP" altLang="en-US" sz="8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FAAEC458-C703-42FB-B412-55D931100553}"/>
              </a:ext>
            </a:extLst>
          </p:cNvPr>
          <p:cNvSpPr/>
          <p:nvPr/>
        </p:nvSpPr>
        <p:spPr>
          <a:xfrm>
            <a:off x="7613706" y="4960088"/>
            <a:ext cx="388088"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A44B052-C80C-4DBA-AD4C-291205E00309}"/>
              </a:ext>
            </a:extLst>
          </p:cNvPr>
          <p:cNvSpPr txBox="1"/>
          <p:nvPr/>
        </p:nvSpPr>
        <p:spPr>
          <a:xfrm>
            <a:off x="7264111" y="4874990"/>
            <a:ext cx="768030" cy="215444"/>
          </a:xfrm>
          <a:prstGeom prst="rect">
            <a:avLst/>
          </a:prstGeom>
          <a:noFill/>
        </p:spPr>
        <p:txBody>
          <a:bodyPr wrap="square" rtlCol="0">
            <a:spAutoFit/>
          </a:bodyPr>
          <a:lstStyle/>
          <a:p>
            <a:r>
              <a:rPr lang="en-US" altLang="ja-JP" sz="800" dirty="0" err="1">
                <a:latin typeface="Arial" panose="020B0604020202020204" pitchFamily="34" charset="0"/>
                <a:cs typeface="Arial" panose="020B0604020202020204" pitchFamily="34" charset="0"/>
              </a:rPr>
              <a:t>Katup</a:t>
            </a:r>
            <a:r>
              <a:rPr lang="en-US" altLang="ja-JP" sz="800" dirty="0">
                <a:latin typeface="Arial" panose="020B0604020202020204" pitchFamily="34" charset="0"/>
                <a:cs typeface="Arial" panose="020B0604020202020204" pitchFamily="34" charset="0"/>
              </a:rPr>
              <a:t> check</a:t>
            </a:r>
            <a:endParaRPr kumimoji="1" lang="ja-JP" altLang="en-US" sz="8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F296DB40-0C37-42D3-A5B0-3EA770D59D78}"/>
              </a:ext>
            </a:extLst>
          </p:cNvPr>
          <p:cNvSpPr/>
          <p:nvPr/>
        </p:nvSpPr>
        <p:spPr>
          <a:xfrm>
            <a:off x="5866004" y="4688958"/>
            <a:ext cx="481633" cy="18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6F2B536-19D0-409B-9B16-6AD509B6A5F6}"/>
              </a:ext>
            </a:extLst>
          </p:cNvPr>
          <p:cNvSpPr txBox="1"/>
          <p:nvPr/>
        </p:nvSpPr>
        <p:spPr>
          <a:xfrm>
            <a:off x="5913116" y="4703609"/>
            <a:ext cx="526010" cy="215444"/>
          </a:xfrm>
          <a:prstGeom prst="rect">
            <a:avLst/>
          </a:prstGeom>
          <a:noFill/>
        </p:spPr>
        <p:txBody>
          <a:bodyPr wrap="square" rtlCol="0">
            <a:spAutoFit/>
          </a:bodyPr>
          <a:lstStyle/>
          <a:p>
            <a:r>
              <a:rPr lang="en-US" altLang="ja-JP" sz="800" dirty="0">
                <a:latin typeface="Arial" panose="020B0604020202020204" pitchFamily="34" charset="0"/>
                <a:cs typeface="Arial" panose="020B0604020202020204" pitchFamily="34" charset="0"/>
              </a:rPr>
              <a:t>Bucket</a:t>
            </a:r>
            <a:endParaRPr kumimoji="1" lang="ja-JP" altLang="en-US" sz="8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E5F128A3-EA01-4F29-B7FF-BD5386D3DD45}"/>
              </a:ext>
            </a:extLst>
          </p:cNvPr>
          <p:cNvSpPr/>
          <p:nvPr/>
        </p:nvSpPr>
        <p:spPr>
          <a:xfrm>
            <a:off x="6060558" y="5661837"/>
            <a:ext cx="632637" cy="15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B8057CD-50EB-4639-85C2-229D5F1144DC}"/>
              </a:ext>
            </a:extLst>
          </p:cNvPr>
          <p:cNvSpPr txBox="1"/>
          <p:nvPr/>
        </p:nvSpPr>
        <p:spPr>
          <a:xfrm>
            <a:off x="5784509" y="5641134"/>
            <a:ext cx="980682" cy="215444"/>
          </a:xfrm>
          <a:prstGeom prst="rect">
            <a:avLst/>
          </a:prstGeom>
          <a:noFill/>
        </p:spPr>
        <p:txBody>
          <a:bodyPr wrap="square" rtlCol="0">
            <a:spAutoFit/>
          </a:bodyPr>
          <a:lstStyle/>
          <a:p>
            <a:r>
              <a:rPr lang="en-US" altLang="ja-JP" sz="800" dirty="0" err="1">
                <a:latin typeface="Arial" panose="020B0604020202020204" pitchFamily="34" charset="0"/>
                <a:cs typeface="Arial" panose="020B0604020202020204" pitchFamily="34" charset="0"/>
              </a:rPr>
              <a:t>Dongkrak</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silinder</a:t>
            </a:r>
            <a:endParaRPr kumimoji="1" lang="ja-JP" altLang="en-US" sz="8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4AF8F215-CD9F-43B5-85D6-9E429915ED67}"/>
              </a:ext>
            </a:extLst>
          </p:cNvPr>
          <p:cNvSpPr/>
          <p:nvPr/>
        </p:nvSpPr>
        <p:spPr>
          <a:xfrm>
            <a:off x="6106820" y="5856578"/>
            <a:ext cx="1059524" cy="11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76F2AE1-27FD-487E-AB65-4AABFD034F09}"/>
              </a:ext>
            </a:extLst>
          </p:cNvPr>
          <p:cNvSpPr txBox="1"/>
          <p:nvPr/>
        </p:nvSpPr>
        <p:spPr>
          <a:xfrm rot="21439025">
            <a:off x="5711729" y="5752809"/>
            <a:ext cx="1873815" cy="338554"/>
          </a:xfrm>
          <a:prstGeom prst="rect">
            <a:avLst/>
          </a:prstGeom>
          <a:noFill/>
        </p:spPr>
        <p:txBody>
          <a:bodyPr wrap="square" rtlCol="0">
            <a:spAutoFit/>
          </a:bodyPr>
          <a:lstStyle/>
          <a:p>
            <a:r>
              <a:rPr lang="en-US" altLang="ja-JP" sz="800" dirty="0" err="1">
                <a:latin typeface="Arial" panose="020B0604020202020204" pitchFamily="34" charset="0"/>
                <a:cs typeface="Arial" panose="020B0604020202020204" pitchFamily="34" charset="0"/>
              </a:rPr>
              <a:t>Silinder</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keseimbangan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bagian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bawah</a:t>
            </a:r>
            <a:endParaRPr kumimoji="1" lang="ja-JP" altLang="en-US" sz="80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F82F2A83-8625-4B42-BEE0-44508F8511F1}"/>
              </a:ext>
            </a:extLst>
          </p:cNvPr>
          <p:cNvSpPr/>
          <p:nvPr/>
        </p:nvSpPr>
        <p:spPr>
          <a:xfrm>
            <a:off x="5784509" y="5316992"/>
            <a:ext cx="573760" cy="277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F37D34B-715D-490E-B8FE-BCEAC2D68A46}"/>
              </a:ext>
            </a:extLst>
          </p:cNvPr>
          <p:cNvSpPr txBox="1"/>
          <p:nvPr/>
        </p:nvSpPr>
        <p:spPr>
          <a:xfrm rot="21439025">
            <a:off x="5868630" y="5115890"/>
            <a:ext cx="678341" cy="523220"/>
          </a:xfrm>
          <a:prstGeom prst="rect">
            <a:avLst/>
          </a:prstGeom>
          <a:noFill/>
        </p:spPr>
        <p:txBody>
          <a:bodyPr wrap="square" rtlCol="0">
            <a:spAutoFit/>
          </a:bodyPr>
          <a:lstStyle/>
          <a:p>
            <a:r>
              <a:rPr lang="en-US" altLang="ja-JP" sz="700" dirty="0" err="1">
                <a:latin typeface="Arial" panose="020B0604020202020204" pitchFamily="34" charset="0"/>
                <a:cs typeface="Arial" panose="020B0604020202020204" pitchFamily="34" charset="0"/>
              </a:rPr>
              <a:t>Silinder</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keseimbangan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bagian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atas</a:t>
            </a:r>
            <a:endParaRPr kumimoji="1" lang="ja-JP" altLang="en-US" sz="700" dirty="0">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0F605B46-93A6-47D0-A13E-89209C73AF47}"/>
              </a:ext>
            </a:extLst>
          </p:cNvPr>
          <p:cNvSpPr/>
          <p:nvPr/>
        </p:nvSpPr>
        <p:spPr>
          <a:xfrm>
            <a:off x="6765191" y="3327991"/>
            <a:ext cx="1086953" cy="15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5A12DE2-663E-49D6-BD32-8449AF9BF6FA}"/>
              </a:ext>
            </a:extLst>
          </p:cNvPr>
          <p:cNvSpPr txBox="1"/>
          <p:nvPr/>
        </p:nvSpPr>
        <p:spPr>
          <a:xfrm>
            <a:off x="6162136" y="3326734"/>
            <a:ext cx="1987958" cy="215444"/>
          </a:xfrm>
          <a:prstGeom prst="rect">
            <a:avLst/>
          </a:prstGeom>
          <a:noFill/>
        </p:spPr>
        <p:txBody>
          <a:bodyPr wrap="square" rtlCol="0">
            <a:spAutoFit/>
          </a:bodyPr>
          <a:lstStyle/>
          <a:p>
            <a:r>
              <a:rPr lang="en-US" altLang="ja-JP" sz="800" dirty="0" err="1">
                <a:latin typeface="Arial" panose="020B0604020202020204" pitchFamily="34" charset="0"/>
                <a:cs typeface="Arial" panose="020B0604020202020204" pitchFamily="34" charset="0"/>
              </a:rPr>
              <a:t>Silinder</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keseimbangan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bagian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bawah</a:t>
            </a:r>
            <a:endParaRPr kumimoji="1" lang="ja-JP" altLang="en-US" sz="800" dirty="0">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ABC37225-F2B5-4ADE-A594-0046A3AF41A9}"/>
              </a:ext>
            </a:extLst>
          </p:cNvPr>
          <p:cNvSpPr/>
          <p:nvPr/>
        </p:nvSpPr>
        <p:spPr>
          <a:xfrm>
            <a:off x="6831419" y="2254102"/>
            <a:ext cx="1020725" cy="179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C8BBFA2-C687-4A48-BBE0-9F7847D25C90}"/>
              </a:ext>
            </a:extLst>
          </p:cNvPr>
          <p:cNvSpPr txBox="1"/>
          <p:nvPr/>
        </p:nvSpPr>
        <p:spPr>
          <a:xfrm>
            <a:off x="6735963" y="2214612"/>
            <a:ext cx="1414131" cy="307777"/>
          </a:xfrm>
          <a:prstGeom prst="rect">
            <a:avLst/>
          </a:prstGeom>
          <a:noFill/>
        </p:spPr>
        <p:txBody>
          <a:bodyPr wrap="square" rtlCol="0">
            <a:spAutoFit/>
          </a:bodyPr>
          <a:lstStyle/>
          <a:p>
            <a:r>
              <a:rPr lang="en-US" altLang="ja-JP" sz="700" dirty="0" err="1">
                <a:latin typeface="Arial" panose="020B0604020202020204" pitchFamily="34" charset="0"/>
                <a:cs typeface="Arial" panose="020B0604020202020204" pitchFamily="34" charset="0"/>
              </a:rPr>
              <a:t>Silinder</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keseimbangan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bagian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atas</a:t>
            </a:r>
            <a:endParaRPr kumimoji="1" lang="ja-JP" altLang="en-US" sz="700" dirty="0">
              <a:latin typeface="Arial" panose="020B0604020202020204" pitchFamily="34" charset="0"/>
              <a:cs typeface="Arial" panose="020B0604020202020204" pitchFamily="34" charset="0"/>
            </a:endParaRPr>
          </a:p>
        </p:txBody>
      </p:sp>
      <p:sp>
        <p:nvSpPr>
          <p:cNvPr id="24" name="正方形/長方形 23">
            <a:extLst>
              <a:ext uri="{FF2B5EF4-FFF2-40B4-BE49-F238E27FC236}">
                <a16:creationId xmlns:a16="http://schemas.microsoft.com/office/drawing/2014/main" id="{BCB387C9-2BD9-42B8-AD6A-DDDA004EEDD0}"/>
              </a:ext>
            </a:extLst>
          </p:cNvPr>
          <p:cNvSpPr/>
          <p:nvPr/>
        </p:nvSpPr>
        <p:spPr>
          <a:xfrm>
            <a:off x="7130773" y="2472070"/>
            <a:ext cx="355787" cy="14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6EF7030-09C6-4265-B443-D6E3F063B872}"/>
              </a:ext>
            </a:extLst>
          </p:cNvPr>
          <p:cNvSpPr txBox="1"/>
          <p:nvPr/>
        </p:nvSpPr>
        <p:spPr>
          <a:xfrm>
            <a:off x="7029815" y="2444675"/>
            <a:ext cx="768030" cy="215444"/>
          </a:xfrm>
          <a:prstGeom prst="rect">
            <a:avLst/>
          </a:prstGeom>
          <a:noFill/>
        </p:spPr>
        <p:txBody>
          <a:bodyPr wrap="square" rtlCol="0">
            <a:spAutoFit/>
          </a:bodyPr>
          <a:lstStyle/>
          <a:p>
            <a:r>
              <a:rPr lang="en-US" altLang="ja-JP" sz="800" dirty="0" err="1">
                <a:latin typeface="Arial" panose="020B0604020202020204" pitchFamily="34" charset="0"/>
                <a:cs typeface="Arial" panose="020B0604020202020204" pitchFamily="34" charset="0"/>
              </a:rPr>
              <a:t>Katup</a:t>
            </a:r>
            <a:r>
              <a:rPr lang="en-US" altLang="ja-JP" sz="800" dirty="0">
                <a:latin typeface="Arial" panose="020B0604020202020204" pitchFamily="34" charset="0"/>
                <a:cs typeface="Arial" panose="020B0604020202020204" pitchFamily="34" charset="0"/>
              </a:rPr>
              <a:t> check</a:t>
            </a:r>
            <a:endParaRPr kumimoji="1" lang="ja-JP" altLang="en-US" sz="800" dirty="0">
              <a:latin typeface="Arial" panose="020B0604020202020204" pitchFamily="34" charset="0"/>
              <a:cs typeface="Arial" panose="020B0604020202020204" pitchFamily="34" charset="0"/>
            </a:endParaRPr>
          </a:p>
        </p:txBody>
      </p:sp>
      <p:sp>
        <p:nvSpPr>
          <p:cNvPr id="26" name="正方形/長方形 25">
            <a:extLst>
              <a:ext uri="{FF2B5EF4-FFF2-40B4-BE49-F238E27FC236}">
                <a16:creationId xmlns:a16="http://schemas.microsoft.com/office/drawing/2014/main" id="{51E9054E-A898-4B89-96B3-A670CCB15927}"/>
              </a:ext>
            </a:extLst>
          </p:cNvPr>
          <p:cNvSpPr/>
          <p:nvPr/>
        </p:nvSpPr>
        <p:spPr>
          <a:xfrm>
            <a:off x="3184451" y="5279065"/>
            <a:ext cx="2307265" cy="170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32D9AF7-E3FF-47C2-A004-E051E21012E8}"/>
              </a:ext>
            </a:extLst>
          </p:cNvPr>
          <p:cNvSpPr txBox="1"/>
          <p:nvPr/>
        </p:nvSpPr>
        <p:spPr>
          <a:xfrm>
            <a:off x="3103956" y="5316992"/>
            <a:ext cx="2559193" cy="215444"/>
          </a:xfrm>
          <a:prstGeom prst="rect">
            <a:avLst/>
          </a:prstGeom>
          <a:noFill/>
        </p:spPr>
        <p:txBody>
          <a:bodyPr wrap="square" rtlCol="0">
            <a:spAutoFit/>
          </a:bodyPr>
          <a:lstStyle/>
          <a:p>
            <a:r>
              <a:rPr lang="en-US" altLang="ja-JP" sz="800" dirty="0">
                <a:latin typeface="Arial" panose="020B0604020202020204" pitchFamily="34" charset="0"/>
                <a:cs typeface="Arial" panose="020B0604020202020204" pitchFamily="34" charset="0"/>
              </a:rPr>
              <a:t>Gambar 2-9 </a:t>
            </a:r>
            <a:r>
              <a:rPr lang="en-US" altLang="ja-JP" sz="800" dirty="0" err="1">
                <a:latin typeface="Arial" panose="020B0604020202020204" pitchFamily="34" charset="0"/>
                <a:cs typeface="Arial" panose="020B0604020202020204" pitchFamily="34" charset="0"/>
              </a:rPr>
              <a:t>Perangkat</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Keseimbangan</a:t>
            </a:r>
            <a:r>
              <a:rPr lang="en-US" altLang="ja-JP" sz="800" dirty="0">
                <a:latin typeface="Arial" panose="020B0604020202020204" pitchFamily="34" charset="0"/>
                <a:cs typeface="Arial" panose="020B0604020202020204" pitchFamily="34" charset="0"/>
              </a:rPr>
              <a:t> wire rope</a:t>
            </a:r>
            <a:endParaRPr kumimoji="1" lang="ja-JP" altLang="en-US" sz="800" dirty="0">
              <a:latin typeface="Arial" panose="020B0604020202020204" pitchFamily="34" charset="0"/>
              <a:cs typeface="Arial" panose="020B0604020202020204" pitchFamily="34" charset="0"/>
            </a:endParaRPr>
          </a:p>
        </p:txBody>
      </p:sp>
      <p:sp>
        <p:nvSpPr>
          <p:cNvPr id="28" name="正方形/長方形 27">
            <a:extLst>
              <a:ext uri="{FF2B5EF4-FFF2-40B4-BE49-F238E27FC236}">
                <a16:creationId xmlns:a16="http://schemas.microsoft.com/office/drawing/2014/main" id="{16E6A7EA-A9B0-426D-92B7-5E2CF85D944A}"/>
              </a:ext>
            </a:extLst>
          </p:cNvPr>
          <p:cNvSpPr/>
          <p:nvPr/>
        </p:nvSpPr>
        <p:spPr>
          <a:xfrm>
            <a:off x="4351733" y="3960628"/>
            <a:ext cx="751895" cy="170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5C46D79E-1E8E-4FFB-AA2C-3792FD322EDF}"/>
              </a:ext>
            </a:extLst>
          </p:cNvPr>
          <p:cNvSpPr txBox="1"/>
          <p:nvPr/>
        </p:nvSpPr>
        <p:spPr>
          <a:xfrm>
            <a:off x="4279486" y="3891478"/>
            <a:ext cx="642463" cy="215444"/>
          </a:xfrm>
          <a:prstGeom prst="rect">
            <a:avLst/>
          </a:prstGeom>
          <a:noFill/>
        </p:spPr>
        <p:txBody>
          <a:bodyPr wrap="square" rtlCol="0">
            <a:spAutoFit/>
          </a:bodyPr>
          <a:lstStyle/>
          <a:p>
            <a:r>
              <a:rPr lang="en-US" altLang="ja-JP" sz="800" dirty="0">
                <a:latin typeface="Arial" panose="020B0604020202020204" pitchFamily="34" charset="0"/>
                <a:cs typeface="Arial" panose="020B0604020202020204" pitchFamily="34" charset="0"/>
              </a:rPr>
              <a:t>wire rope</a:t>
            </a:r>
            <a:endParaRPr kumimoji="1" lang="ja-JP" altLang="en-US" sz="800" dirty="0">
              <a:latin typeface="Arial" panose="020B0604020202020204" pitchFamily="34" charset="0"/>
              <a:cs typeface="Arial" panose="020B0604020202020204" pitchFamily="34" charset="0"/>
            </a:endParaRPr>
          </a:p>
        </p:txBody>
      </p:sp>
      <p:sp>
        <p:nvSpPr>
          <p:cNvPr id="30" name="正方形/長方形 29">
            <a:extLst>
              <a:ext uri="{FF2B5EF4-FFF2-40B4-BE49-F238E27FC236}">
                <a16:creationId xmlns:a16="http://schemas.microsoft.com/office/drawing/2014/main" id="{F43FBCC7-3D7E-42B8-9475-D7C8994A3ADE}"/>
              </a:ext>
            </a:extLst>
          </p:cNvPr>
          <p:cNvSpPr/>
          <p:nvPr/>
        </p:nvSpPr>
        <p:spPr>
          <a:xfrm>
            <a:off x="3194509" y="4649097"/>
            <a:ext cx="959953" cy="168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AA1D5483-0F67-4819-8D0B-F06C1CEBCEDA}"/>
              </a:ext>
            </a:extLst>
          </p:cNvPr>
          <p:cNvSpPr txBox="1"/>
          <p:nvPr/>
        </p:nvSpPr>
        <p:spPr>
          <a:xfrm>
            <a:off x="3265946" y="4559997"/>
            <a:ext cx="878458" cy="215444"/>
          </a:xfrm>
          <a:prstGeom prst="rect">
            <a:avLst/>
          </a:prstGeom>
          <a:noFill/>
        </p:spPr>
        <p:txBody>
          <a:bodyPr wrap="square" rtlCol="0">
            <a:spAutoFit/>
          </a:bodyPr>
          <a:lstStyle/>
          <a:p>
            <a:r>
              <a:rPr lang="en-US" altLang="ja-JP" sz="800" i="1" dirty="0">
                <a:latin typeface="Arial" panose="020B0604020202020204" pitchFamily="34" charset="0"/>
                <a:cs typeface="Arial" panose="020B0604020202020204" pitchFamily="34" charset="0"/>
              </a:rPr>
              <a:t>Guide sheave</a:t>
            </a:r>
            <a:endParaRPr kumimoji="1" lang="ja-JP" altLang="en-US"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58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02200"/>
          </a:xfrm>
          <a:ln>
            <a:solidFill>
              <a:schemeClr val="tx1"/>
            </a:solidFill>
          </a:ln>
        </p:spPr>
        <p:txBody>
          <a:bodyPr>
            <a:noAutofit/>
          </a:bodyPr>
          <a:lstStyle/>
          <a:p>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Boom (3)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Struktur</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dan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karakteristik</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Outrigger</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54642" y="6400413"/>
            <a:ext cx="4116020"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hal.29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hal.19</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11" name="コンテンツ プレースホルダー 4"/>
          <p:cNvSpPr txBox="1">
            <a:spLocks/>
          </p:cNvSpPr>
          <p:nvPr/>
        </p:nvSpPr>
        <p:spPr>
          <a:xfrm>
            <a:off x="666978" y="1157387"/>
            <a:ext cx="7886700" cy="135282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Ada 2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outrigger,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H yang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menjorok</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samping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menyentuh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tanah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menyentuh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tanah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diagonal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keduanya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merupakan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menstabilkan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Outrigger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sering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relatif</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besar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tinggi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lebih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12 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sedangkan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outrigger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sering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relatif</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kecil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tinggi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kurang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12 m.</a:t>
            </a: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Selanjutnya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silinder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dongkrak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dilengkapi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katup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check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mencegah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silinder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menyusut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selang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rusak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2963545" y="3428999"/>
            <a:ext cx="2993117" cy="2588623"/>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6084661" y="3428998"/>
            <a:ext cx="2684870" cy="2588623"/>
          </a:xfrm>
          <a:prstGeom prst="rect">
            <a:avLst/>
          </a:prstGeom>
          <a:noFill/>
          <a:ln>
            <a:solidFill>
              <a:schemeClr val="tx1"/>
            </a:solidFill>
          </a:ln>
        </p:spPr>
      </p:pic>
      <p:sp>
        <p:nvSpPr>
          <p:cNvPr id="2" name="正方形/長方形 1">
            <a:extLst>
              <a:ext uri="{FF2B5EF4-FFF2-40B4-BE49-F238E27FC236}">
                <a16:creationId xmlns:a16="http://schemas.microsoft.com/office/drawing/2014/main" id="{3902226F-6B15-4A95-B8EE-21B69621E751}"/>
              </a:ext>
            </a:extLst>
          </p:cNvPr>
          <p:cNvSpPr/>
          <p:nvPr/>
        </p:nvSpPr>
        <p:spPr>
          <a:xfrm>
            <a:off x="3097211" y="5692212"/>
            <a:ext cx="2725783" cy="278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1204FCA-5812-472C-A20A-C7D0D45BFD6B}"/>
              </a:ext>
            </a:extLst>
          </p:cNvPr>
          <p:cNvSpPr txBox="1"/>
          <p:nvPr/>
        </p:nvSpPr>
        <p:spPr>
          <a:xfrm>
            <a:off x="3640184" y="5767443"/>
            <a:ext cx="2650036"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2-10 Outrigger </a:t>
            </a:r>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H</a:t>
            </a:r>
            <a:endParaRPr kumimoji="1" lang="ja-JP" altLang="en-US" sz="1000"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118F9005-1A30-4DDF-8751-16CBC34477B3}"/>
              </a:ext>
            </a:extLst>
          </p:cNvPr>
          <p:cNvSpPr/>
          <p:nvPr/>
        </p:nvSpPr>
        <p:spPr>
          <a:xfrm>
            <a:off x="4054642" y="5442857"/>
            <a:ext cx="656695" cy="249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20CAE83-26C8-44AE-957A-344C55A4B34C}"/>
              </a:ext>
            </a:extLst>
          </p:cNvPr>
          <p:cNvSpPr txBox="1"/>
          <p:nvPr/>
        </p:nvSpPr>
        <p:spPr>
          <a:xfrm>
            <a:off x="3966755" y="5459284"/>
            <a:ext cx="605245"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Float</a:t>
            </a:r>
            <a:endParaRPr kumimoji="1" lang="ja-JP" altLang="en-US" sz="1000" i="1"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3B5AA4E7-2CD8-4095-AEBB-64ED057AE4F0}"/>
              </a:ext>
            </a:extLst>
          </p:cNvPr>
          <p:cNvSpPr/>
          <p:nvPr/>
        </p:nvSpPr>
        <p:spPr>
          <a:xfrm>
            <a:off x="3966755" y="5094514"/>
            <a:ext cx="1293222"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5A07810-06CC-435D-9506-4BBC15F1210A}"/>
              </a:ext>
            </a:extLst>
          </p:cNvPr>
          <p:cNvSpPr txBox="1"/>
          <p:nvPr/>
        </p:nvSpPr>
        <p:spPr>
          <a:xfrm>
            <a:off x="3863566" y="5088385"/>
            <a:ext cx="1074194"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Post </a:t>
            </a:r>
            <a:r>
              <a:rPr kumimoji="1" lang="en-US" altLang="ja-JP" sz="1000" dirty="0" err="1">
                <a:latin typeface="Arial" panose="020B0604020202020204" pitchFamily="34" charset="0"/>
                <a:cs typeface="Arial" panose="020B0604020202020204" pitchFamily="34" charset="0"/>
              </a:rPr>
              <a:t>dongkrak</a:t>
            </a:r>
            <a:endParaRPr kumimoji="1" lang="ja-JP" altLang="en-US" sz="10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13C920A1-D234-446C-BCF3-1BF72C237196}"/>
              </a:ext>
            </a:extLst>
          </p:cNvPr>
          <p:cNvSpPr/>
          <p:nvPr/>
        </p:nvSpPr>
        <p:spPr>
          <a:xfrm>
            <a:off x="3905795" y="4728106"/>
            <a:ext cx="1354182" cy="243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958F401-86E4-4346-A38B-7AE7E3AC40EF}"/>
              </a:ext>
            </a:extLst>
          </p:cNvPr>
          <p:cNvSpPr txBox="1"/>
          <p:nvPr/>
        </p:nvSpPr>
        <p:spPr>
          <a:xfrm>
            <a:off x="3862048" y="4757156"/>
            <a:ext cx="1293222"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Silinder</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dongkrak</a:t>
            </a:r>
            <a:endParaRPr kumimoji="1" lang="ja-JP" altLang="en-US" sz="10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E0D71A5B-F419-432D-BC88-E4D33B541BE5}"/>
              </a:ext>
            </a:extLst>
          </p:cNvPr>
          <p:cNvSpPr/>
          <p:nvPr/>
        </p:nvSpPr>
        <p:spPr>
          <a:xfrm>
            <a:off x="3719011" y="3436412"/>
            <a:ext cx="1482181" cy="243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42052B9-6395-4B22-8F22-BF4304BE2BFF}"/>
              </a:ext>
            </a:extLst>
          </p:cNvPr>
          <p:cNvSpPr txBox="1"/>
          <p:nvPr/>
        </p:nvSpPr>
        <p:spPr>
          <a:xfrm>
            <a:off x="3559425" y="3497072"/>
            <a:ext cx="1012575"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Outrigger arm</a:t>
            </a:r>
            <a:endParaRPr kumimoji="1" lang="ja-JP" altLang="en-US" sz="1000" i="1"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F4A9723C-3B11-48D0-8B69-0A14D61A6E4D}"/>
              </a:ext>
            </a:extLst>
          </p:cNvPr>
          <p:cNvSpPr/>
          <p:nvPr/>
        </p:nvSpPr>
        <p:spPr>
          <a:xfrm>
            <a:off x="4389110" y="3699764"/>
            <a:ext cx="1482181" cy="23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5FDE862-C773-4E3E-B11A-71E8860A871B}"/>
              </a:ext>
            </a:extLst>
          </p:cNvPr>
          <p:cNvSpPr txBox="1"/>
          <p:nvPr/>
        </p:nvSpPr>
        <p:spPr>
          <a:xfrm>
            <a:off x="4054642" y="3726166"/>
            <a:ext cx="1012575"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Outrigger box</a:t>
            </a:r>
            <a:endParaRPr kumimoji="1" lang="ja-JP" altLang="en-US" sz="1000" i="1" dirty="0">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67E0750D-138B-47AA-9A89-E4E6D93403F1}"/>
              </a:ext>
            </a:extLst>
          </p:cNvPr>
          <p:cNvSpPr/>
          <p:nvPr/>
        </p:nvSpPr>
        <p:spPr>
          <a:xfrm>
            <a:off x="2978372" y="3455651"/>
            <a:ext cx="676639" cy="243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F6604CE-F3F1-48D4-9914-C4174B9440F8}"/>
              </a:ext>
            </a:extLst>
          </p:cNvPr>
          <p:cNvSpPr txBox="1"/>
          <p:nvPr/>
        </p:nvSpPr>
        <p:spPr>
          <a:xfrm>
            <a:off x="3031157" y="3358187"/>
            <a:ext cx="856251" cy="400110"/>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Katup</a:t>
            </a:r>
            <a:r>
              <a:rPr kumimoji="1" lang="en-US" altLang="ja-JP" sz="1000" dirty="0">
                <a:latin typeface="Arial" panose="020B0604020202020204" pitchFamily="34" charset="0"/>
                <a:cs typeface="Arial" panose="020B0604020202020204" pitchFamily="34" charset="0"/>
              </a:rPr>
              <a:t> check</a:t>
            </a:r>
            <a:endParaRPr kumimoji="1" lang="ja-JP" altLang="en-US" sz="1000" dirty="0">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C7DECF4D-CF4B-432B-B1A9-628B459A75B2}"/>
              </a:ext>
            </a:extLst>
          </p:cNvPr>
          <p:cNvSpPr/>
          <p:nvPr/>
        </p:nvSpPr>
        <p:spPr>
          <a:xfrm>
            <a:off x="6290220" y="5692212"/>
            <a:ext cx="2348683"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ABC9221-1970-4CBE-9C2B-158D584A9606}"/>
              </a:ext>
            </a:extLst>
          </p:cNvPr>
          <p:cNvSpPr txBox="1"/>
          <p:nvPr/>
        </p:nvSpPr>
        <p:spPr>
          <a:xfrm>
            <a:off x="6418219" y="5724663"/>
            <a:ext cx="2069254"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2-11 Outrigger </a:t>
            </a:r>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A</a:t>
            </a:r>
            <a:endParaRPr kumimoji="1" lang="ja-JP" altLang="en-US" sz="1000" dirty="0">
              <a:latin typeface="Arial" panose="020B0604020202020204" pitchFamily="34" charset="0"/>
              <a:cs typeface="Arial" panose="020B0604020202020204" pitchFamily="34" charset="0"/>
            </a:endParaRPr>
          </a:p>
        </p:txBody>
      </p:sp>
      <p:sp>
        <p:nvSpPr>
          <p:cNvPr id="24" name="正方形/長方形 23">
            <a:extLst>
              <a:ext uri="{FF2B5EF4-FFF2-40B4-BE49-F238E27FC236}">
                <a16:creationId xmlns:a16="http://schemas.microsoft.com/office/drawing/2014/main" id="{BDCAB08A-42C9-4B42-9A1A-58E44C07F0EB}"/>
              </a:ext>
            </a:extLst>
          </p:cNvPr>
          <p:cNvSpPr/>
          <p:nvPr/>
        </p:nvSpPr>
        <p:spPr>
          <a:xfrm>
            <a:off x="6365967" y="5334606"/>
            <a:ext cx="769046"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0D8480D3-7630-4AA8-B28E-870850FF85DF}"/>
              </a:ext>
            </a:extLst>
          </p:cNvPr>
          <p:cNvSpPr txBox="1"/>
          <p:nvPr/>
        </p:nvSpPr>
        <p:spPr>
          <a:xfrm>
            <a:off x="6657767" y="5333301"/>
            <a:ext cx="605245"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Float</a:t>
            </a:r>
            <a:endParaRPr kumimoji="1" lang="ja-JP" altLang="en-US" sz="1000" i="1" dirty="0">
              <a:latin typeface="Arial" panose="020B0604020202020204" pitchFamily="34" charset="0"/>
              <a:cs typeface="Arial" panose="020B0604020202020204" pitchFamily="34" charset="0"/>
            </a:endParaRPr>
          </a:p>
        </p:txBody>
      </p:sp>
      <p:sp>
        <p:nvSpPr>
          <p:cNvPr id="26" name="正方形/長方形 25">
            <a:extLst>
              <a:ext uri="{FF2B5EF4-FFF2-40B4-BE49-F238E27FC236}">
                <a16:creationId xmlns:a16="http://schemas.microsoft.com/office/drawing/2014/main" id="{90A9576B-A090-4F1B-948C-96C6D10ED4C5}"/>
              </a:ext>
            </a:extLst>
          </p:cNvPr>
          <p:cNvSpPr/>
          <p:nvPr/>
        </p:nvSpPr>
        <p:spPr>
          <a:xfrm>
            <a:off x="6163490" y="4792074"/>
            <a:ext cx="1404259"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0EADAFEF-57D9-44C4-B587-48F333597EE5}"/>
              </a:ext>
            </a:extLst>
          </p:cNvPr>
          <p:cNvSpPr txBox="1"/>
          <p:nvPr/>
        </p:nvSpPr>
        <p:spPr>
          <a:xfrm>
            <a:off x="6290220" y="4650314"/>
            <a:ext cx="1293222"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Silinder</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dongkrak</a:t>
            </a:r>
            <a:endParaRPr kumimoji="1" lang="ja-JP" altLang="en-US" sz="1000" dirty="0">
              <a:latin typeface="Arial" panose="020B0604020202020204" pitchFamily="34" charset="0"/>
              <a:cs typeface="Arial" panose="020B0604020202020204" pitchFamily="34" charset="0"/>
            </a:endParaRPr>
          </a:p>
        </p:txBody>
      </p:sp>
      <p:sp>
        <p:nvSpPr>
          <p:cNvPr id="28" name="正方形/長方形 27">
            <a:extLst>
              <a:ext uri="{FF2B5EF4-FFF2-40B4-BE49-F238E27FC236}">
                <a16:creationId xmlns:a16="http://schemas.microsoft.com/office/drawing/2014/main" id="{9E0E51EE-35C8-4F3C-ACBF-8016CED5E1E8}"/>
              </a:ext>
            </a:extLst>
          </p:cNvPr>
          <p:cNvSpPr/>
          <p:nvPr/>
        </p:nvSpPr>
        <p:spPr>
          <a:xfrm>
            <a:off x="6657767" y="3620182"/>
            <a:ext cx="605245" cy="312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53156FB9-D00B-4179-8CCD-884FA2DD64C2}"/>
              </a:ext>
            </a:extLst>
          </p:cNvPr>
          <p:cNvSpPr txBox="1"/>
          <p:nvPr/>
        </p:nvSpPr>
        <p:spPr>
          <a:xfrm>
            <a:off x="6630688" y="3599445"/>
            <a:ext cx="1008650"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Katup</a:t>
            </a:r>
            <a:r>
              <a:rPr kumimoji="1" lang="en-US" altLang="ja-JP" sz="1000" dirty="0">
                <a:latin typeface="Arial" panose="020B0604020202020204" pitchFamily="34" charset="0"/>
                <a:cs typeface="Arial" panose="020B0604020202020204" pitchFamily="34" charset="0"/>
              </a:rPr>
              <a:t> check</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40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67645"/>
          </a:xfrm>
          <a:ln>
            <a:solidFill>
              <a:schemeClr val="tx1"/>
            </a:solidFill>
          </a:ln>
        </p:spPr>
        <p:txBody>
          <a:bodyPr>
            <a:noAutofit/>
          </a:bodyPr>
          <a:lstStyle/>
          <a:p>
            <a:r>
              <a:rPr kumimoji="1" lang="en-US" altLang="ja-JP" sz="2000" b="1" dirty="0" err="1">
                <a:latin typeface="Arial" panose="020B0604020202020204" pitchFamily="34" charset="0"/>
                <a:ea typeface="Meiryo UI" panose="020B0604030504040204" pitchFamily="50" charset="-128"/>
                <a:cs typeface="Arial" panose="020B0604020202020204" pitchFamily="34" charset="0"/>
              </a:rPr>
              <a:t>Perangkat</a:t>
            </a:r>
            <a:r>
              <a:rPr kumimoji="1" lang="en-US" altLang="ja-JP" sz="20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000" b="1" dirty="0" err="1">
                <a:latin typeface="Arial" panose="020B0604020202020204" pitchFamily="34" charset="0"/>
                <a:ea typeface="Meiryo UI" panose="020B0604030504040204" pitchFamily="50" charset="-128"/>
                <a:cs typeface="Arial" panose="020B0604020202020204" pitchFamily="34" charset="0"/>
              </a:rPr>
              <a:t>Kerja</a:t>
            </a:r>
            <a:r>
              <a:rPr kumimoji="1" lang="en-US" altLang="ja-JP" sz="20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000" b="1" dirty="0" err="1">
                <a:latin typeface="Arial" panose="020B0604020202020204" pitchFamily="34" charset="0"/>
                <a:ea typeface="Meiryo UI" panose="020B0604030504040204" pitchFamily="50" charset="-128"/>
                <a:cs typeface="Arial" panose="020B0604020202020204" pitchFamily="34" charset="0"/>
              </a:rPr>
              <a:t>Kendaraan</a:t>
            </a:r>
            <a:r>
              <a:rPr kumimoji="1" lang="en-US" altLang="ja-JP" sz="20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000" b="1" dirty="0" err="1">
                <a:latin typeface="Arial" panose="020B0604020202020204" pitchFamily="34" charset="0"/>
                <a:ea typeface="Meiryo UI" panose="020B0604030504040204" pitchFamily="50" charset="-128"/>
                <a:cs typeface="Arial" panose="020B0604020202020204" pitchFamily="34" charset="0"/>
              </a:rPr>
              <a:t>Anjungan</a:t>
            </a:r>
            <a:r>
              <a:rPr kumimoji="1" lang="en-US" altLang="ja-JP" sz="20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000" b="1" dirty="0" err="1">
                <a:latin typeface="Arial" panose="020B0604020202020204" pitchFamily="34" charset="0"/>
                <a:ea typeface="Meiryo UI" panose="020B0604030504040204" pitchFamily="50" charset="-128"/>
                <a:cs typeface="Arial" panose="020B0604020202020204" pitchFamily="34" charset="0"/>
              </a:rPr>
              <a:t>Kerja</a:t>
            </a:r>
            <a:r>
              <a:rPr kumimoji="1" lang="en-US" altLang="ja-JP" sz="20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000" b="1" dirty="0" err="1">
                <a:latin typeface="Arial" panose="020B0604020202020204" pitchFamily="34" charset="0"/>
                <a:ea typeface="Meiryo UI" panose="020B0604030504040204" pitchFamily="50" charset="-128"/>
                <a:cs typeface="Arial" panose="020B0604020202020204" pitchFamily="34" charset="0"/>
              </a:rPr>
              <a:t>Jenis</a:t>
            </a:r>
            <a:r>
              <a:rPr kumimoji="1" lang="en-US" altLang="ja-JP" sz="2000" b="1" dirty="0">
                <a:latin typeface="Arial" panose="020B0604020202020204" pitchFamily="34" charset="0"/>
                <a:ea typeface="Meiryo UI" panose="020B0604030504040204" pitchFamily="50" charset="-128"/>
                <a:cs typeface="Arial" panose="020B0604020202020204" pitchFamily="34" charset="0"/>
              </a:rPr>
              <a:t> Boom (4) </a:t>
            </a:r>
            <a:r>
              <a:rPr kumimoji="1" lang="en-US" altLang="ja-JP" sz="2000" b="1" dirty="0" err="1">
                <a:latin typeface="Arial" panose="020B0604020202020204" pitchFamily="34" charset="0"/>
                <a:ea typeface="Meiryo UI" panose="020B0604030504040204" pitchFamily="50" charset="-128"/>
                <a:cs typeface="Arial" panose="020B0604020202020204" pitchFamily="34" charset="0"/>
              </a:rPr>
              <a:t>Struktur</a:t>
            </a:r>
            <a:r>
              <a:rPr kumimoji="1" lang="en-US" altLang="ja-JP" sz="2000" b="1" dirty="0">
                <a:latin typeface="Arial" panose="020B0604020202020204" pitchFamily="34" charset="0"/>
                <a:ea typeface="Meiryo UI" panose="020B0604030504040204" pitchFamily="50" charset="-128"/>
                <a:cs typeface="Arial" panose="020B0604020202020204" pitchFamily="34" charset="0"/>
              </a:rPr>
              <a:t> dan </a:t>
            </a:r>
            <a:r>
              <a:rPr kumimoji="1" lang="en-US" altLang="ja-JP" sz="2000" b="1" dirty="0" err="1">
                <a:latin typeface="Arial" panose="020B0604020202020204" pitchFamily="34" charset="0"/>
                <a:ea typeface="Meiryo UI" panose="020B0604030504040204" pitchFamily="50" charset="-128"/>
                <a:cs typeface="Arial" panose="020B0604020202020204" pitchFamily="34" charset="0"/>
              </a:rPr>
              <a:t>karakteristik</a:t>
            </a:r>
            <a:r>
              <a:rPr kumimoji="1" lang="en-US" altLang="ja-JP" sz="20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000" b="1" dirty="0" err="1">
                <a:latin typeface="Arial" panose="020B0604020202020204" pitchFamily="34" charset="0"/>
                <a:ea typeface="Meiryo UI" panose="020B0604030504040204" pitchFamily="50" charset="-128"/>
                <a:cs typeface="Arial" panose="020B0604020202020204" pitchFamily="34" charset="0"/>
              </a:rPr>
              <a:t>Perangkat</a:t>
            </a:r>
            <a:r>
              <a:rPr kumimoji="1" lang="en-US" altLang="ja-JP" sz="20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000" b="1" dirty="0" err="1">
                <a:latin typeface="Arial" panose="020B0604020202020204" pitchFamily="34" charset="0"/>
                <a:ea typeface="Meiryo UI" panose="020B0604030504040204" pitchFamily="50" charset="-128"/>
                <a:cs typeface="Arial" panose="020B0604020202020204" pitchFamily="34" charset="0"/>
              </a:rPr>
              <a:t>Pengoperasian</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344779" y="6400413"/>
            <a:ext cx="4825883"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hal.30-31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hal.20-22</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176835"/>
            <a:ext cx="7886700" cy="161564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meliputi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pengalihan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menggerakkan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pompa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hanya</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terpasang</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truk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outrigger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menggerakkan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outrigger,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bagian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atas</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dan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bawah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menggerakkan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lainnya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Selanjutnya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metode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operasinya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meliputi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kontrol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listrik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kontrol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switch),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kontrol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tuas</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kontrol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proporsional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elektromagnetik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886080" y="2564641"/>
            <a:ext cx="3450789" cy="1745258"/>
          </a:xfrm>
          <a:prstGeom prst="rect">
            <a:avLst/>
          </a:prstGeom>
          <a:noFill/>
          <a:ln>
            <a:solidFill>
              <a:schemeClr val="tx1"/>
            </a:solidFill>
          </a:ln>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55255"/>
            <a:ext cx="3707234" cy="1754644"/>
          </a:xfrm>
          <a:prstGeom prst="rect">
            <a:avLst/>
          </a:prstGeom>
          <a:noFill/>
          <a:ln>
            <a:solidFill>
              <a:schemeClr val="tx1"/>
            </a:solidFill>
          </a:ln>
        </p:spPr>
      </p:pic>
      <p:pic>
        <p:nvPicPr>
          <p:cNvPr id="2" name="図 1"/>
          <p:cNvPicPr>
            <a:picLocks noChangeAspect="1"/>
          </p:cNvPicPr>
          <p:nvPr/>
        </p:nvPicPr>
        <p:blipFill>
          <a:blip r:embed="rId5"/>
          <a:stretch>
            <a:fillRect/>
          </a:stretch>
        </p:blipFill>
        <p:spPr>
          <a:xfrm>
            <a:off x="886080" y="4435883"/>
            <a:ext cx="3552137" cy="1677533"/>
          </a:xfrm>
          <a:prstGeom prst="rect">
            <a:avLst/>
          </a:prstGeom>
          <a:ln>
            <a:solidFill>
              <a:schemeClr val="tx1"/>
            </a:solidFill>
          </a:ln>
        </p:spPr>
      </p:pic>
      <p:pic>
        <p:nvPicPr>
          <p:cNvPr id="3" name="図 2"/>
          <p:cNvPicPr>
            <a:picLocks noChangeAspect="1"/>
          </p:cNvPicPr>
          <p:nvPr/>
        </p:nvPicPr>
        <p:blipFill>
          <a:blip r:embed="rId6"/>
          <a:stretch>
            <a:fillRect/>
          </a:stretch>
        </p:blipFill>
        <p:spPr>
          <a:xfrm>
            <a:off x="4572000" y="4454972"/>
            <a:ext cx="4291681" cy="1567097"/>
          </a:xfrm>
          <a:prstGeom prst="rect">
            <a:avLst/>
          </a:prstGeom>
          <a:ln>
            <a:solidFill>
              <a:schemeClr val="tx1"/>
            </a:solidFill>
          </a:ln>
        </p:spPr>
      </p:pic>
      <p:sp>
        <p:nvSpPr>
          <p:cNvPr id="6" name="正方形/長方形 5">
            <a:extLst>
              <a:ext uri="{FF2B5EF4-FFF2-40B4-BE49-F238E27FC236}">
                <a16:creationId xmlns:a16="http://schemas.microsoft.com/office/drawing/2014/main" id="{17916E57-1B4B-487D-8DB1-D215CB3A616B}"/>
              </a:ext>
            </a:extLst>
          </p:cNvPr>
          <p:cNvSpPr/>
          <p:nvPr/>
        </p:nvSpPr>
        <p:spPr>
          <a:xfrm>
            <a:off x="1715003" y="4079338"/>
            <a:ext cx="1792941" cy="195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6CB9CE73-361B-4777-9FDA-6284832A3A95}"/>
              </a:ext>
            </a:extLst>
          </p:cNvPr>
          <p:cNvSpPr txBox="1"/>
          <p:nvPr/>
        </p:nvSpPr>
        <p:spPr>
          <a:xfrm>
            <a:off x="1381177" y="4111885"/>
            <a:ext cx="2561941"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2-12 </a:t>
            </a:r>
            <a:r>
              <a:rPr kumimoji="1" lang="en-US" altLang="ja-JP" sz="800" dirty="0" err="1">
                <a:latin typeface="Arial" panose="020B0604020202020204" pitchFamily="34" charset="0"/>
                <a:cs typeface="Arial" panose="020B0604020202020204" pitchFamily="34" charset="0"/>
              </a:rPr>
              <a:t>Perangkat</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Pengalihan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Pengoperasian</a:t>
            </a:r>
            <a:endParaRPr kumimoji="1" lang="ja-JP" altLang="en-US" sz="8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0F1E07C1-7B34-4E19-AFB5-E05B9A4171C5}"/>
              </a:ext>
            </a:extLst>
          </p:cNvPr>
          <p:cNvSpPr/>
          <p:nvPr/>
        </p:nvSpPr>
        <p:spPr>
          <a:xfrm>
            <a:off x="3442447" y="3872753"/>
            <a:ext cx="729129" cy="204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70095-34A3-4903-A2F2-440BF6D622A9}"/>
              </a:ext>
            </a:extLst>
          </p:cNvPr>
          <p:cNvSpPr txBox="1"/>
          <p:nvPr/>
        </p:nvSpPr>
        <p:spPr>
          <a:xfrm>
            <a:off x="3277154" y="3797122"/>
            <a:ext cx="850707"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Metode</a:t>
            </a:r>
            <a:r>
              <a:rPr kumimoji="1" lang="en-US" altLang="ja-JP" sz="800" dirty="0">
                <a:latin typeface="Arial" panose="020B0604020202020204" pitchFamily="34" charset="0"/>
                <a:cs typeface="Arial" panose="020B0604020202020204" pitchFamily="34" charset="0"/>
              </a:rPr>
              <a:t> </a:t>
            </a:r>
            <a:r>
              <a:rPr kumimoji="1" lang="en-US" altLang="ja-JP" sz="800" i="1" dirty="0">
                <a:latin typeface="Arial" panose="020B0604020202020204" pitchFamily="34" charset="0"/>
                <a:cs typeface="Arial" panose="020B0604020202020204" pitchFamily="34" charset="0"/>
              </a:rPr>
              <a:t>switch</a:t>
            </a:r>
            <a:endParaRPr kumimoji="1" lang="ja-JP" altLang="en-US" sz="800" i="1"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399EECCF-C21F-4A12-9B8D-CE2045E54C3E}"/>
              </a:ext>
            </a:extLst>
          </p:cNvPr>
          <p:cNvSpPr/>
          <p:nvPr/>
        </p:nvSpPr>
        <p:spPr>
          <a:xfrm>
            <a:off x="1207246" y="3880491"/>
            <a:ext cx="729129" cy="13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46FBD96-498F-421C-9969-C090E70BB874}"/>
              </a:ext>
            </a:extLst>
          </p:cNvPr>
          <p:cNvSpPr txBox="1"/>
          <p:nvPr/>
        </p:nvSpPr>
        <p:spPr>
          <a:xfrm>
            <a:off x="1137372" y="3809617"/>
            <a:ext cx="850707"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Metode</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tuas</a:t>
            </a:r>
            <a:endParaRPr kumimoji="1" lang="ja-JP" altLang="en-US" sz="8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E92E0675-807A-4552-96D1-C087D1DC4C01}"/>
              </a:ext>
            </a:extLst>
          </p:cNvPr>
          <p:cNvSpPr/>
          <p:nvPr/>
        </p:nvSpPr>
        <p:spPr>
          <a:xfrm>
            <a:off x="1446306" y="2564641"/>
            <a:ext cx="603623" cy="130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7677DB4C-2328-468B-9004-A40BCCC211AC}"/>
              </a:ext>
            </a:extLst>
          </p:cNvPr>
          <p:cNvSpPr txBox="1"/>
          <p:nvPr/>
        </p:nvSpPr>
        <p:spPr>
          <a:xfrm>
            <a:off x="1324265" y="2512727"/>
            <a:ext cx="850707"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Tuas PTO</a:t>
            </a:r>
            <a:endParaRPr kumimoji="1" lang="ja-JP" altLang="en-US" sz="8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B74448BE-7BC6-43C1-9D0F-55E9CA2833AF}"/>
              </a:ext>
            </a:extLst>
          </p:cNvPr>
          <p:cNvSpPr/>
          <p:nvPr/>
        </p:nvSpPr>
        <p:spPr>
          <a:xfrm>
            <a:off x="5455546" y="4050818"/>
            <a:ext cx="1853921" cy="19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C34C589-03D6-4D4D-A3DF-7CF37D4BD527}"/>
              </a:ext>
            </a:extLst>
          </p:cNvPr>
          <p:cNvSpPr txBox="1"/>
          <p:nvPr/>
        </p:nvSpPr>
        <p:spPr>
          <a:xfrm>
            <a:off x="5511211" y="4047667"/>
            <a:ext cx="2561941"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2-14 </a:t>
            </a:r>
            <a:r>
              <a:rPr kumimoji="1" lang="en-US" altLang="ja-JP" sz="800" dirty="0" err="1">
                <a:latin typeface="Arial" panose="020B0604020202020204" pitchFamily="34" charset="0"/>
                <a:cs typeface="Arial" panose="020B0604020202020204" pitchFamily="34" charset="0"/>
              </a:rPr>
              <a:t>Perangkat</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Pengoperasian</a:t>
            </a:r>
            <a:r>
              <a:rPr kumimoji="1" lang="en-US" altLang="ja-JP" sz="800" dirty="0">
                <a:latin typeface="Arial" panose="020B0604020202020204" pitchFamily="34" charset="0"/>
                <a:cs typeface="Arial" panose="020B0604020202020204" pitchFamily="34" charset="0"/>
              </a:rPr>
              <a:t> Outrigger</a:t>
            </a:r>
            <a:endParaRPr kumimoji="1" lang="ja-JP" altLang="en-US" sz="800" dirty="0">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FDEB6327-1240-4589-924B-941E977E44CF}"/>
              </a:ext>
            </a:extLst>
          </p:cNvPr>
          <p:cNvSpPr/>
          <p:nvPr/>
        </p:nvSpPr>
        <p:spPr>
          <a:xfrm>
            <a:off x="5585242" y="2589344"/>
            <a:ext cx="584446" cy="213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526D9203-FF0B-45ED-B24A-45C1424E6F5A}"/>
              </a:ext>
            </a:extLst>
          </p:cNvPr>
          <p:cNvSpPr txBox="1"/>
          <p:nvPr/>
        </p:nvSpPr>
        <p:spPr>
          <a:xfrm>
            <a:off x="5511211" y="2494579"/>
            <a:ext cx="1004654" cy="33855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Perangkat</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pengoperasian</a:t>
            </a:r>
            <a:endParaRPr kumimoji="1" lang="ja-JP" altLang="en-US" sz="800" i="1" dirty="0">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F3B09DC7-A5A8-4AEA-B4C2-10109D0B3EEA}"/>
              </a:ext>
            </a:extLst>
          </p:cNvPr>
          <p:cNvSpPr/>
          <p:nvPr/>
        </p:nvSpPr>
        <p:spPr>
          <a:xfrm>
            <a:off x="7486650" y="2589344"/>
            <a:ext cx="684012" cy="10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C10FC4F-3599-4B25-A702-8B645117AD9C}"/>
              </a:ext>
            </a:extLst>
          </p:cNvPr>
          <p:cNvSpPr txBox="1"/>
          <p:nvPr/>
        </p:nvSpPr>
        <p:spPr>
          <a:xfrm>
            <a:off x="7031516" y="2500486"/>
            <a:ext cx="1226404" cy="33855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Tuas </a:t>
            </a:r>
            <a:r>
              <a:rPr kumimoji="1" lang="en-US" altLang="ja-JP" sz="800" dirty="0" err="1">
                <a:latin typeface="Arial" panose="020B0604020202020204" pitchFamily="34" charset="0"/>
                <a:cs typeface="Arial" panose="020B0604020202020204" pitchFamily="34" charset="0"/>
              </a:rPr>
              <a:t>pengoperasian</a:t>
            </a:r>
            <a:r>
              <a:rPr kumimoji="1" lang="ja-JP" altLang="en-US" sz="800" dirty="0">
                <a:latin typeface="Arial" panose="020B0604020202020204" pitchFamily="34" charset="0"/>
                <a:cs typeface="Arial" panose="020B0604020202020204" pitchFamily="34" charset="0"/>
              </a:rPr>
              <a:t>　</a:t>
            </a:r>
            <a:r>
              <a:rPr kumimoji="1" lang="en-US" altLang="ja-JP" sz="800" dirty="0">
                <a:latin typeface="Arial" panose="020B0604020202020204" pitchFamily="34" charset="0"/>
                <a:cs typeface="Arial" panose="020B0604020202020204" pitchFamily="34" charset="0"/>
              </a:rPr>
              <a:t>(</a:t>
            </a:r>
            <a:r>
              <a:rPr kumimoji="1" lang="en-US" altLang="ja-JP" sz="800" dirty="0" err="1">
                <a:latin typeface="Arial" panose="020B0604020202020204" pitchFamily="34" charset="0"/>
                <a:cs typeface="Arial" panose="020B0604020202020204" pitchFamily="34" charset="0"/>
              </a:rPr>
              <a:t>sousa</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reba</a:t>
            </a:r>
            <a:r>
              <a:rPr kumimoji="1" lang="en-US" altLang="ja-JP" sz="800" dirty="0">
                <a:latin typeface="Arial" panose="020B0604020202020204" pitchFamily="34" charset="0"/>
                <a:cs typeface="Arial" panose="020B0604020202020204" pitchFamily="34" charset="0"/>
              </a:rPr>
              <a:t>)</a:t>
            </a:r>
            <a:endParaRPr kumimoji="1" lang="ja-JP" altLang="en-US" sz="800" i="1" dirty="0">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BD39A0EB-305A-4D51-8A44-3871FA3A9834}"/>
              </a:ext>
            </a:extLst>
          </p:cNvPr>
          <p:cNvSpPr/>
          <p:nvPr/>
        </p:nvSpPr>
        <p:spPr>
          <a:xfrm>
            <a:off x="1955862" y="5955656"/>
            <a:ext cx="1213783" cy="13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087525E-8581-456B-909F-D5D069357A87}"/>
              </a:ext>
            </a:extLst>
          </p:cNvPr>
          <p:cNvSpPr txBox="1"/>
          <p:nvPr/>
        </p:nvSpPr>
        <p:spPr>
          <a:xfrm>
            <a:off x="995855" y="5828986"/>
            <a:ext cx="2512089" cy="33855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2-15 </a:t>
            </a:r>
            <a:r>
              <a:rPr kumimoji="1" lang="en-US" altLang="ja-JP" sz="800" dirty="0" err="1">
                <a:latin typeface="Arial" panose="020B0604020202020204" pitchFamily="34" charset="0"/>
                <a:cs typeface="Arial" panose="020B0604020202020204" pitchFamily="34" charset="0"/>
              </a:rPr>
              <a:t>Perangkat</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Pengoperasian</a:t>
            </a:r>
            <a:r>
              <a:rPr kumimoji="1" lang="en-US" altLang="ja-JP" sz="800" dirty="0">
                <a:latin typeface="Arial" panose="020B0604020202020204" pitchFamily="34" charset="0"/>
                <a:cs typeface="Arial" panose="020B0604020202020204" pitchFamily="34" charset="0"/>
              </a:rPr>
              <a:t> Bagian Bawah</a:t>
            </a:r>
            <a:endParaRPr kumimoji="1" lang="ja-JP" altLang="en-US" sz="800" dirty="0">
              <a:latin typeface="Arial" panose="020B0604020202020204" pitchFamily="34" charset="0"/>
              <a:cs typeface="Arial" panose="020B0604020202020204" pitchFamily="34" charset="0"/>
            </a:endParaRPr>
          </a:p>
        </p:txBody>
      </p:sp>
      <p:sp>
        <p:nvSpPr>
          <p:cNvPr id="27" name="正方形/長方形 26">
            <a:extLst>
              <a:ext uri="{FF2B5EF4-FFF2-40B4-BE49-F238E27FC236}">
                <a16:creationId xmlns:a16="http://schemas.microsoft.com/office/drawing/2014/main" id="{48119D65-6C78-4D67-B50C-46160D472CB3}"/>
              </a:ext>
            </a:extLst>
          </p:cNvPr>
          <p:cNvSpPr/>
          <p:nvPr/>
        </p:nvSpPr>
        <p:spPr>
          <a:xfrm>
            <a:off x="2728127" y="4808047"/>
            <a:ext cx="549027" cy="13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48D898D-F1BF-4720-89D4-407D6511FAD9}"/>
              </a:ext>
            </a:extLst>
          </p:cNvPr>
          <p:cNvSpPr txBox="1"/>
          <p:nvPr/>
        </p:nvSpPr>
        <p:spPr>
          <a:xfrm>
            <a:off x="2611473" y="4542772"/>
            <a:ext cx="1041103" cy="461665"/>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Perangkat</a:t>
            </a:r>
            <a:r>
              <a:rPr kumimoji="1"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p</a:t>
            </a:r>
            <a:r>
              <a:rPr kumimoji="1" lang="en-US" altLang="ja-JP" sz="800" dirty="0" err="1">
                <a:latin typeface="Arial" panose="020B0604020202020204" pitchFamily="34" charset="0"/>
                <a:cs typeface="Arial" panose="020B0604020202020204" pitchFamily="34" charset="0"/>
              </a:rPr>
              <a:t>engoperasian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bagian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bawah</a:t>
            </a:r>
            <a:endParaRPr kumimoji="1" lang="ja-JP" altLang="en-US" sz="800" dirty="0">
              <a:latin typeface="Arial" panose="020B0604020202020204" pitchFamily="34" charset="0"/>
              <a:cs typeface="Arial" panose="020B0604020202020204" pitchFamily="34" charset="0"/>
            </a:endParaRPr>
          </a:p>
        </p:txBody>
      </p:sp>
      <p:sp>
        <p:nvSpPr>
          <p:cNvPr id="29" name="正方形/長方形 28">
            <a:extLst>
              <a:ext uri="{FF2B5EF4-FFF2-40B4-BE49-F238E27FC236}">
                <a16:creationId xmlns:a16="http://schemas.microsoft.com/office/drawing/2014/main" id="{6F78A6F5-FB8C-48B1-9A00-8B740C720379}"/>
              </a:ext>
            </a:extLst>
          </p:cNvPr>
          <p:cNvSpPr/>
          <p:nvPr/>
        </p:nvSpPr>
        <p:spPr>
          <a:xfrm>
            <a:off x="3853543" y="4453313"/>
            <a:ext cx="584674" cy="8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5EF70CE2-8B5C-40F2-8F6C-0C98D72377FD}"/>
              </a:ext>
            </a:extLst>
          </p:cNvPr>
          <p:cNvSpPr txBox="1"/>
          <p:nvPr/>
        </p:nvSpPr>
        <p:spPr>
          <a:xfrm>
            <a:off x="3453571" y="4383594"/>
            <a:ext cx="1118429" cy="200055"/>
          </a:xfrm>
          <a:prstGeom prst="rect">
            <a:avLst/>
          </a:prstGeom>
          <a:noFill/>
        </p:spPr>
        <p:txBody>
          <a:bodyPr wrap="square" rtlCol="0">
            <a:spAutoFit/>
          </a:bodyPr>
          <a:lstStyle/>
          <a:p>
            <a:r>
              <a:rPr kumimoji="1" lang="en-US" altLang="ja-JP" sz="700" dirty="0">
                <a:latin typeface="Arial" panose="020B0604020202020204" pitchFamily="34" charset="0"/>
                <a:cs typeface="Arial" panose="020B0604020202020204" pitchFamily="34" charset="0"/>
              </a:rPr>
              <a:t>Switch </a:t>
            </a:r>
            <a:r>
              <a:rPr kumimoji="1" lang="en-US" altLang="ja-JP" sz="700" dirty="0" err="1">
                <a:latin typeface="Arial" panose="020B0604020202020204" pitchFamily="34" charset="0"/>
                <a:cs typeface="Arial" panose="020B0604020202020204" pitchFamily="34" charset="0"/>
              </a:rPr>
              <a:t>pengoperasian</a:t>
            </a:r>
            <a:endParaRPr kumimoji="1" lang="ja-JP" altLang="en-US" sz="700" dirty="0">
              <a:latin typeface="Arial" panose="020B0604020202020204" pitchFamily="34" charset="0"/>
              <a:cs typeface="Arial" panose="020B0604020202020204" pitchFamily="34" charset="0"/>
            </a:endParaRPr>
          </a:p>
        </p:txBody>
      </p:sp>
      <p:sp>
        <p:nvSpPr>
          <p:cNvPr id="31" name="正方形/長方形 30">
            <a:extLst>
              <a:ext uri="{FF2B5EF4-FFF2-40B4-BE49-F238E27FC236}">
                <a16:creationId xmlns:a16="http://schemas.microsoft.com/office/drawing/2014/main" id="{9EA847AE-732D-4553-B161-5EC21B0E856F}"/>
              </a:ext>
            </a:extLst>
          </p:cNvPr>
          <p:cNvSpPr/>
          <p:nvPr/>
        </p:nvSpPr>
        <p:spPr>
          <a:xfrm>
            <a:off x="5877465" y="5870207"/>
            <a:ext cx="1528170" cy="151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777E7D3B-FC95-42E1-8C1D-5850766ADA28}"/>
              </a:ext>
            </a:extLst>
          </p:cNvPr>
          <p:cNvSpPr txBox="1"/>
          <p:nvPr/>
        </p:nvSpPr>
        <p:spPr>
          <a:xfrm>
            <a:off x="5306330" y="5822687"/>
            <a:ext cx="3123169"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2-16 </a:t>
            </a:r>
            <a:r>
              <a:rPr kumimoji="1" lang="en-US" altLang="ja-JP" sz="800" dirty="0" err="1">
                <a:latin typeface="Arial" panose="020B0604020202020204" pitchFamily="34" charset="0"/>
                <a:cs typeface="Arial" panose="020B0604020202020204" pitchFamily="34" charset="0"/>
              </a:rPr>
              <a:t>Perangkat</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Pengoperasian</a:t>
            </a:r>
            <a:r>
              <a:rPr kumimoji="1" lang="en-US" altLang="ja-JP" sz="800" dirty="0">
                <a:latin typeface="Arial" panose="020B0604020202020204" pitchFamily="34" charset="0"/>
                <a:cs typeface="Arial" panose="020B0604020202020204" pitchFamily="34" charset="0"/>
              </a:rPr>
              <a:t> Bagian Atas</a:t>
            </a:r>
            <a:endParaRPr kumimoji="1" lang="ja-JP" altLang="en-US" sz="800" dirty="0">
              <a:latin typeface="Arial" panose="020B0604020202020204" pitchFamily="34" charset="0"/>
              <a:cs typeface="Arial" panose="020B0604020202020204" pitchFamily="34" charset="0"/>
            </a:endParaRPr>
          </a:p>
        </p:txBody>
      </p:sp>
      <p:sp>
        <p:nvSpPr>
          <p:cNvPr id="33" name="正方形/長方形 32">
            <a:extLst>
              <a:ext uri="{FF2B5EF4-FFF2-40B4-BE49-F238E27FC236}">
                <a16:creationId xmlns:a16="http://schemas.microsoft.com/office/drawing/2014/main" id="{C82D9A10-8F3C-4E8C-90E2-F94740EA3FF1}"/>
              </a:ext>
            </a:extLst>
          </p:cNvPr>
          <p:cNvSpPr/>
          <p:nvPr/>
        </p:nvSpPr>
        <p:spPr>
          <a:xfrm>
            <a:off x="4572000" y="4495626"/>
            <a:ext cx="643095" cy="192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8CBA4F97-345F-4A4F-BA1A-C02EA4885161}"/>
              </a:ext>
            </a:extLst>
          </p:cNvPr>
          <p:cNvSpPr txBox="1"/>
          <p:nvPr/>
        </p:nvSpPr>
        <p:spPr>
          <a:xfrm>
            <a:off x="4502764" y="4409081"/>
            <a:ext cx="1041103" cy="461665"/>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Perangkat</a:t>
            </a:r>
            <a:r>
              <a:rPr kumimoji="1"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p</a:t>
            </a:r>
            <a:r>
              <a:rPr kumimoji="1" lang="en-US" altLang="ja-JP" sz="800" dirty="0" err="1">
                <a:latin typeface="Arial" panose="020B0604020202020204" pitchFamily="34" charset="0"/>
                <a:cs typeface="Arial" panose="020B0604020202020204" pitchFamily="34" charset="0"/>
              </a:rPr>
              <a:t>engoperasian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bagian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atas</a:t>
            </a:r>
            <a:endParaRPr kumimoji="1" lang="ja-JP" altLang="en-US" sz="800" dirty="0">
              <a:latin typeface="Arial" panose="020B0604020202020204" pitchFamily="34" charset="0"/>
              <a:cs typeface="Arial" panose="020B0604020202020204" pitchFamily="34" charset="0"/>
            </a:endParaRPr>
          </a:p>
        </p:txBody>
      </p:sp>
      <p:sp>
        <p:nvSpPr>
          <p:cNvPr id="35" name="正方形/長方形 34">
            <a:extLst>
              <a:ext uri="{FF2B5EF4-FFF2-40B4-BE49-F238E27FC236}">
                <a16:creationId xmlns:a16="http://schemas.microsoft.com/office/drawing/2014/main" id="{ADC8E7B0-29E8-400A-85C2-CD70209D37C8}"/>
              </a:ext>
            </a:extLst>
          </p:cNvPr>
          <p:cNvSpPr/>
          <p:nvPr/>
        </p:nvSpPr>
        <p:spPr>
          <a:xfrm>
            <a:off x="6958483" y="5711993"/>
            <a:ext cx="773723" cy="119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D6FEBC3-30EB-443A-8BDA-C4CD536671CF}"/>
              </a:ext>
            </a:extLst>
          </p:cNvPr>
          <p:cNvSpPr txBox="1"/>
          <p:nvPr/>
        </p:nvSpPr>
        <p:spPr>
          <a:xfrm>
            <a:off x="7090596" y="5673423"/>
            <a:ext cx="718591" cy="200055"/>
          </a:xfrm>
          <a:prstGeom prst="rect">
            <a:avLst/>
          </a:prstGeom>
          <a:noFill/>
        </p:spPr>
        <p:txBody>
          <a:bodyPr wrap="square" rtlCol="0">
            <a:spAutoFit/>
          </a:bodyPr>
          <a:lstStyle/>
          <a:p>
            <a:r>
              <a:rPr kumimoji="1" lang="en-US" altLang="ja-JP" sz="700" i="1" dirty="0">
                <a:latin typeface="Arial" panose="020B0604020202020204" pitchFamily="34" charset="0"/>
                <a:cs typeface="Arial" panose="020B0604020202020204" pitchFamily="34" charset="0"/>
              </a:rPr>
              <a:t>Foot switch</a:t>
            </a:r>
            <a:endParaRPr kumimoji="1" lang="ja-JP" altLang="en-US" sz="700" i="1" dirty="0">
              <a:latin typeface="Arial" panose="020B0604020202020204" pitchFamily="34" charset="0"/>
              <a:cs typeface="Arial" panose="020B0604020202020204" pitchFamily="34" charset="0"/>
            </a:endParaRPr>
          </a:p>
        </p:txBody>
      </p:sp>
      <p:sp>
        <p:nvSpPr>
          <p:cNvPr id="37" name="正方形/長方形 36">
            <a:extLst>
              <a:ext uri="{FF2B5EF4-FFF2-40B4-BE49-F238E27FC236}">
                <a16:creationId xmlns:a16="http://schemas.microsoft.com/office/drawing/2014/main" id="{E1E33310-76D6-42EC-A5EF-B8ED186141CA}"/>
              </a:ext>
            </a:extLst>
          </p:cNvPr>
          <p:cNvSpPr/>
          <p:nvPr/>
        </p:nvSpPr>
        <p:spPr>
          <a:xfrm>
            <a:off x="7590002" y="5535552"/>
            <a:ext cx="1237475" cy="152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C86596AC-4756-4E75-98A8-94926697CB64}"/>
              </a:ext>
            </a:extLst>
          </p:cNvPr>
          <p:cNvSpPr txBox="1"/>
          <p:nvPr/>
        </p:nvSpPr>
        <p:spPr>
          <a:xfrm>
            <a:off x="7365521" y="5469707"/>
            <a:ext cx="1763407" cy="200055"/>
          </a:xfrm>
          <a:prstGeom prst="rect">
            <a:avLst/>
          </a:prstGeom>
          <a:noFill/>
        </p:spPr>
        <p:txBody>
          <a:bodyPr wrap="square" rtlCol="0">
            <a:spAutoFit/>
          </a:bodyPr>
          <a:lstStyle/>
          <a:p>
            <a:r>
              <a:rPr kumimoji="1" lang="en-US" altLang="ja-JP" sz="700" dirty="0">
                <a:latin typeface="Arial" panose="020B0604020202020204" pitchFamily="34" charset="0"/>
                <a:cs typeface="Arial" panose="020B0604020202020204" pitchFamily="34" charset="0"/>
              </a:rPr>
              <a:t>Tuas dan switch </a:t>
            </a:r>
            <a:r>
              <a:rPr kumimoji="1" lang="en-US" altLang="ja-JP" sz="700" dirty="0" err="1">
                <a:latin typeface="Arial" panose="020B0604020202020204" pitchFamily="34" charset="0"/>
                <a:cs typeface="Arial" panose="020B0604020202020204" pitchFamily="34" charset="0"/>
              </a:rPr>
              <a:t>pengoperasian</a:t>
            </a:r>
            <a:endParaRPr kumimoji="1" lang="ja-JP" alt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04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a:normAutofit fontScale="90000"/>
          </a:bodyPr>
          <a:lstStyle/>
          <a:p>
            <a:r>
              <a:rPr kumimoji="1" lang="en-US" altLang="ja-JP" sz="3200" dirty="0">
                <a:latin typeface="Arial" panose="020B0604020202020204" pitchFamily="34" charset="0"/>
                <a:ea typeface="+mn-ea"/>
                <a:cs typeface="Arial" panose="020B0604020202020204" pitchFamily="34" charset="0"/>
              </a:rPr>
              <a:t>Bab 1 </a:t>
            </a:r>
            <a:r>
              <a:rPr kumimoji="1" lang="en-US" altLang="ja-JP" sz="3200" dirty="0" err="1">
                <a:latin typeface="Arial" panose="020B0604020202020204" pitchFamily="34" charset="0"/>
                <a:ea typeface="+mn-ea"/>
                <a:cs typeface="Arial" panose="020B0604020202020204" pitchFamily="34" charset="0"/>
              </a:rPr>
              <a:t>Pengetahuan</a:t>
            </a:r>
            <a:r>
              <a:rPr kumimoji="1" lang="en-US" altLang="ja-JP" sz="3200" dirty="0">
                <a:latin typeface="Arial" panose="020B0604020202020204" pitchFamily="34" charset="0"/>
                <a:ea typeface="+mn-ea"/>
                <a:cs typeface="Arial" panose="020B0604020202020204" pitchFamily="34" charset="0"/>
              </a:rPr>
              <a:t> Dasar </a:t>
            </a:r>
            <a:r>
              <a:rPr kumimoji="1" lang="en-US" altLang="ja-JP" sz="3200" dirty="0" err="1">
                <a:latin typeface="Arial" panose="020B0604020202020204" pitchFamily="34" charset="0"/>
                <a:ea typeface="+mn-ea"/>
                <a:cs typeface="Arial" panose="020B0604020202020204" pitchFamily="34" charset="0"/>
              </a:rPr>
              <a:t>Kendaraan</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Anjungan</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Kerja</a:t>
            </a:r>
            <a:endParaRPr kumimoji="1" lang="ja-JP" altLang="en-US" sz="3200" dirty="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29748"/>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Naik </a:t>
            </a:r>
            <a:r>
              <a:rPr lang="en-US" altLang="ja-JP" sz="2400" b="1" dirty="0" err="1">
                <a:latin typeface="Arial" panose="020B0604020202020204" pitchFamily="34" charset="0"/>
                <a:ea typeface="Meiryo UI" panose="020B0604030504040204" pitchFamily="50" charset="-128"/>
                <a:cs typeface="Arial" panose="020B0604020202020204" pitchFamily="34" charset="0"/>
              </a:rPr>
              <a:t>Turun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Vertikal</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66674" y="6400413"/>
            <a:ext cx="4103988"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hal.34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hal.22</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11" name="コンテンツ プレースホルダー 4"/>
          <p:cNvSpPr txBox="1">
            <a:spLocks/>
          </p:cNvSpPr>
          <p:nvPr/>
        </p:nvSpPr>
        <p:spPr>
          <a:xfrm>
            <a:off x="628650" y="1313656"/>
            <a:ext cx="7886700" cy="22617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Ada 4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naik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vertikal</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tergantung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struktur</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i="1" dirty="0" err="1">
                <a:solidFill>
                  <a:prstClr val="black"/>
                </a:solidFill>
                <a:latin typeface="Arial" panose="020B0604020202020204" pitchFamily="34" charset="0"/>
                <a:ea typeface="Meiryo UI" panose="020B0604030504040204" pitchFamily="50" charset="-128"/>
                <a:cs typeface="Arial" panose="020B0604020202020204" pitchFamily="34" charset="0"/>
              </a:rPr>
              <a:t>liftarm</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i="1" dirty="0">
                <a:solidFill>
                  <a:prstClr val="black"/>
                </a:solidFill>
                <a:latin typeface="Arial" panose="020B0604020202020204" pitchFamily="34" charset="0"/>
                <a:ea typeface="Meiryo UI" panose="020B0604030504040204" pitchFamily="50" charset="-128"/>
                <a:cs typeface="Arial" panose="020B0604020202020204" pitchFamily="34" charset="0"/>
              </a:rPr>
              <a:t>Scissors</a:t>
            </a:r>
            <a:endParaRPr lang="ja-JP" altLang="en-US" sz="1800" i="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mast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sigma</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X</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6271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2986"/>
            <a:ext cx="7886700" cy="880642"/>
          </a:xfrm>
          <a:ln>
            <a:solidFill>
              <a:schemeClr val="tx1"/>
            </a:solidFill>
          </a:ln>
        </p:spPr>
        <p:txBody>
          <a:bodyPr>
            <a:noAutofit/>
          </a:bodyPr>
          <a:lstStyle/>
          <a:p>
            <a:r>
              <a:rPr lang="en-US" altLang="ja-JP" sz="22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pengaman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200" b="1" dirty="0">
                <a:latin typeface="Arial" panose="020B0604020202020204" pitchFamily="34" charset="0"/>
                <a:ea typeface="Meiryo UI" panose="020B0604030504040204" pitchFamily="50" charset="-128"/>
                <a:cs typeface="Arial" panose="020B0604020202020204" pitchFamily="34" charset="0"/>
              </a:rPr>
              <a:t> (1) </a:t>
            </a:r>
            <a:r>
              <a:rPr lang="en-US" altLang="ja-JP" sz="22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pengaman</a:t>
            </a:r>
            <a:r>
              <a:rPr lang="en-US" altLang="ja-JP" sz="2200" b="1" dirty="0">
                <a:latin typeface="Arial" panose="020B0604020202020204" pitchFamily="34" charset="0"/>
                <a:ea typeface="Meiryo UI" panose="020B0604030504040204" pitchFamily="50" charset="-128"/>
                <a:cs typeface="Arial" panose="020B0604020202020204" pitchFamily="34" charset="0"/>
              </a:rPr>
              <a:t> yang </a:t>
            </a:r>
            <a:r>
              <a:rPr lang="en-US" altLang="ja-JP" sz="2200" b="1" dirty="0" err="1">
                <a:latin typeface="Arial" panose="020B0604020202020204" pitchFamily="34" charset="0"/>
                <a:ea typeface="Meiryo UI" panose="020B0604030504040204" pitchFamily="50" charset="-128"/>
                <a:cs typeface="Arial" panose="020B0604020202020204" pitchFamily="34" charset="0"/>
              </a:rPr>
              <a:t>Diwajibkan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Secara</a:t>
            </a:r>
            <a:r>
              <a:rPr lang="en-US" altLang="ja-JP" sz="2200" b="1" dirty="0">
                <a:latin typeface="Arial" panose="020B0604020202020204" pitchFamily="34" charset="0"/>
                <a:ea typeface="Meiryo UI" panose="020B0604030504040204" pitchFamily="50" charset="-128"/>
                <a:cs typeface="Arial" panose="020B0604020202020204" pitchFamily="34" charset="0"/>
              </a:rPr>
              <a:t> Hukum</a:t>
            </a:r>
            <a:endParaRPr kumimoji="1" lang="ja-JP" altLang="en-US" sz="22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540642" y="6400413"/>
            <a:ext cx="4630020"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hal.36-41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hal.23-30</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11" name="コンテンツ プレースホルダー 4"/>
          <p:cNvSpPr txBox="1">
            <a:spLocks/>
          </p:cNvSpPr>
          <p:nvPr/>
        </p:nvSpPr>
        <p:spPr>
          <a:xfrm>
            <a:off x="628650" y="1197691"/>
            <a:ext cx="7886700" cy="423395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dilengkapi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berbagai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pengaman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sehingga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bekerja</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aman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nyaman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tempat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tinggi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Hal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ini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ditentukan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oleh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standar</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struktur</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kemahiran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pengguna</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produsen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sehingga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aman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Penting</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membaca</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petunjuk</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sebelum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karena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keselamatan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berubah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ditambahkan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waktu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waktu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60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Berikut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adalah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keamanan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diatur</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hukum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dalam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standar</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struktur</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kontrol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boom</a:t>
            </a: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i="1" dirty="0">
                <a:solidFill>
                  <a:prstClr val="black"/>
                </a:solidFill>
                <a:latin typeface="Arial" panose="020B0604020202020204" pitchFamily="34" charset="0"/>
                <a:ea typeface="Meiryo UI" panose="020B0604030504040204" pitchFamily="50" charset="-128"/>
                <a:cs typeface="Arial" panose="020B0604020202020204" pitchFamily="34" charset="0"/>
              </a:rPr>
              <a:t>emergency stop</a:t>
            </a: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i="1" dirty="0">
                <a:solidFill>
                  <a:prstClr val="black"/>
                </a:solidFill>
                <a:latin typeface="Arial" panose="020B0604020202020204" pitchFamily="34" charset="0"/>
                <a:ea typeface="Meiryo UI" panose="020B0604030504040204" pitchFamily="50" charset="-128"/>
                <a:cs typeface="Arial" panose="020B0604020202020204" pitchFamily="34" charset="0"/>
              </a:rPr>
              <a:t>emergency</a:t>
            </a: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Alat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peringatan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jalan</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⑤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pengaturan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sudut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kemiringan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⑥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Katup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pengaman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katup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check</a:t>
            </a: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⑦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Outrigger interlock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⑧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Tampilan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arah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depan-belakang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⑨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pengukuran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kelebihan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203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44316"/>
            <a:ext cx="7886700" cy="60607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Keamanan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(2)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Kontrol</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Pengoperasian</a:t>
            </a:r>
            <a:r>
              <a:rPr lang="en-US" altLang="ja-JP" sz="2400" b="1" dirty="0">
                <a:latin typeface="Arial" panose="020B0604020202020204" pitchFamily="34" charset="0"/>
                <a:ea typeface="Meiryo UI" panose="020B0604030504040204" pitchFamily="50" charset="-128"/>
                <a:cs typeface="Arial" panose="020B0604020202020204" pitchFamily="34" charset="0"/>
              </a:rPr>
              <a:t> Boom</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07475" y="6400413"/>
            <a:ext cx="4663187"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hal.36-37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smtClean="0">
                <a:solidFill>
                  <a:prstClr val="black"/>
                </a:solidFill>
                <a:latin typeface="Arial" panose="020B0604020202020204" pitchFamily="34" charset="0"/>
                <a:cs typeface="Arial" panose="020B0604020202020204" pitchFamily="34" charset="0"/>
              </a:rPr>
              <a:t>hal.23-25</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8287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kontrol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adalah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benda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mencegah</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terjatuh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mengontrol</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otomatis</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berhenti</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mengaktifkan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alarm)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platform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melebihi</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jangkauan</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telah</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ditentukkan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600"/>
              </a:spcBef>
              <a:buNone/>
            </a:pP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teleskopik</a:t>
            </a:r>
            <a:endPar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Sudut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undulasi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boom dan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jumlah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perpanjangan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sudut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putar</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mendeteksi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lebar</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gantung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outrigger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elektrik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mencoba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melebihi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jangkauan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hal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ini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menghentikan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undulasi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peregangan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boom dan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rotasi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pusat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Berikut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ada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kontrol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p>
          <a:p>
            <a:pPr marL="0" indent="0">
              <a:lnSpc>
                <a:spcPct val="11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teleskopik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Mendeteksi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peningkatan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penurunan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dalam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Tidak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mendeteksi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peningkatan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penurunan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dalam</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600"/>
              </a:spcBef>
              <a:buNone/>
            </a:pP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refraksi</a:t>
            </a:r>
            <a:endPar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Mendeteksi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sudut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kedua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horizontal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mekanis</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elektrik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penurunan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undulasi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peningkatan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refraksi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dihentikan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jangkauan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terlampaui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seperti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gambar</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2-29.</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121020" y="1630438"/>
            <a:ext cx="2825087" cy="2137946"/>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121021" y="3870727"/>
            <a:ext cx="2947916" cy="2441560"/>
          </a:xfrm>
          <a:prstGeom prst="rect">
            <a:avLst/>
          </a:prstGeom>
          <a:noFill/>
          <a:ln>
            <a:solidFill>
              <a:schemeClr val="tx1"/>
            </a:solidFill>
          </a:ln>
        </p:spPr>
      </p:pic>
      <p:sp>
        <p:nvSpPr>
          <p:cNvPr id="2" name="正方形/長方形 1">
            <a:extLst>
              <a:ext uri="{FF2B5EF4-FFF2-40B4-BE49-F238E27FC236}">
                <a16:creationId xmlns:a16="http://schemas.microsoft.com/office/drawing/2014/main" id="{3796E148-D19B-4E68-9C61-978B1D2465E4}"/>
              </a:ext>
            </a:extLst>
          </p:cNvPr>
          <p:cNvSpPr/>
          <p:nvPr/>
        </p:nvSpPr>
        <p:spPr>
          <a:xfrm>
            <a:off x="7320810" y="5817379"/>
            <a:ext cx="903180" cy="129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13A4571-26A4-4684-B5E0-4DD1DD611674}"/>
              </a:ext>
            </a:extLst>
          </p:cNvPr>
          <p:cNvSpPr txBox="1"/>
          <p:nvPr/>
        </p:nvSpPr>
        <p:spPr>
          <a:xfrm>
            <a:off x="7396598" y="5755025"/>
            <a:ext cx="960827"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Radius </a:t>
            </a:r>
            <a:r>
              <a:rPr kumimoji="1" lang="en-US" altLang="ja-JP" sz="800" dirty="0" err="1">
                <a:latin typeface="Arial" panose="020B0604020202020204" pitchFamily="34" charset="0"/>
                <a:cs typeface="Arial" panose="020B0604020202020204" pitchFamily="34" charset="0"/>
              </a:rPr>
              <a:t>kerja</a:t>
            </a:r>
            <a:r>
              <a:rPr kumimoji="1" lang="en-US" altLang="ja-JP" sz="800" dirty="0">
                <a:latin typeface="Arial" panose="020B0604020202020204" pitchFamily="34" charset="0"/>
                <a:cs typeface="Arial" panose="020B0604020202020204" pitchFamily="34" charset="0"/>
              </a:rPr>
              <a:t> (m)</a:t>
            </a:r>
            <a:endParaRPr kumimoji="1" lang="ja-JP" altLang="en-US" sz="8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DD61BF81-8FF1-4078-9514-8741269411B0}"/>
              </a:ext>
            </a:extLst>
          </p:cNvPr>
          <p:cNvSpPr/>
          <p:nvPr/>
        </p:nvSpPr>
        <p:spPr>
          <a:xfrm>
            <a:off x="6305433" y="6032823"/>
            <a:ext cx="2640674" cy="18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68E2184-ADD8-47E9-AE8E-5D4E7ECB8565}"/>
              </a:ext>
            </a:extLst>
          </p:cNvPr>
          <p:cNvSpPr txBox="1"/>
          <p:nvPr/>
        </p:nvSpPr>
        <p:spPr>
          <a:xfrm>
            <a:off x="6121020" y="6045728"/>
            <a:ext cx="3062249"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2-29 Diagram </a:t>
            </a:r>
            <a:r>
              <a:rPr kumimoji="1" lang="en-US" altLang="ja-JP" sz="800" dirty="0" err="1">
                <a:latin typeface="Arial" panose="020B0604020202020204" pitchFamily="34" charset="0"/>
                <a:cs typeface="Arial" panose="020B0604020202020204" pitchFamily="34" charset="0"/>
              </a:rPr>
              <a:t>Jangkauan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Kerja</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Jenis</a:t>
            </a:r>
            <a:r>
              <a:rPr kumimoji="1" lang="en-US" altLang="ja-JP" sz="800" dirty="0">
                <a:latin typeface="Arial" panose="020B0604020202020204" pitchFamily="34" charset="0"/>
                <a:cs typeface="Arial" panose="020B0604020202020204" pitchFamily="34" charset="0"/>
              </a:rPr>
              <a:t> Boom </a:t>
            </a:r>
            <a:r>
              <a:rPr kumimoji="1" lang="en-US" altLang="ja-JP" sz="800" dirty="0" err="1">
                <a:latin typeface="Arial" panose="020B0604020202020204" pitchFamily="34" charset="0"/>
                <a:cs typeface="Arial" panose="020B0604020202020204" pitchFamily="34" charset="0"/>
              </a:rPr>
              <a:t>Refraksi</a:t>
            </a:r>
            <a:endParaRPr kumimoji="1" lang="ja-JP" altLang="en-US" sz="800" dirty="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C5862B01-C327-440A-8907-F9E053B35CDE}"/>
              </a:ext>
            </a:extLst>
          </p:cNvPr>
          <p:cNvSpPr/>
          <p:nvPr/>
        </p:nvSpPr>
        <p:spPr>
          <a:xfrm>
            <a:off x="6518606" y="4313948"/>
            <a:ext cx="241222" cy="80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9DF6BB8-0237-4FEA-8E41-04942811899B}"/>
              </a:ext>
            </a:extLst>
          </p:cNvPr>
          <p:cNvSpPr txBox="1"/>
          <p:nvPr/>
        </p:nvSpPr>
        <p:spPr>
          <a:xfrm rot="5400000">
            <a:off x="6229606" y="4792882"/>
            <a:ext cx="960827"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Tinggi </a:t>
            </a:r>
            <a:r>
              <a:rPr kumimoji="1" lang="en-US" altLang="ja-JP" sz="800" dirty="0" err="1">
                <a:latin typeface="Arial" panose="020B0604020202020204" pitchFamily="34" charset="0"/>
                <a:cs typeface="Arial" panose="020B0604020202020204" pitchFamily="34" charset="0"/>
              </a:rPr>
              <a:t>tanah</a:t>
            </a:r>
            <a:r>
              <a:rPr kumimoji="1" lang="en-US" altLang="ja-JP" sz="800" dirty="0">
                <a:latin typeface="Arial" panose="020B0604020202020204" pitchFamily="34" charset="0"/>
                <a:cs typeface="Arial" panose="020B0604020202020204" pitchFamily="34" charset="0"/>
              </a:rPr>
              <a:t> (m)</a:t>
            </a:r>
            <a:endParaRPr kumimoji="1" lang="ja-JP" altLang="en-US" sz="8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EF873D79-391C-4FEA-8A94-E6F46FE7A6F7}"/>
              </a:ext>
            </a:extLst>
          </p:cNvPr>
          <p:cNvSpPr/>
          <p:nvPr/>
        </p:nvSpPr>
        <p:spPr>
          <a:xfrm>
            <a:off x="7772400" y="3297446"/>
            <a:ext cx="1124768" cy="385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EDCE280-E37A-428A-89A7-8426443C9042}"/>
              </a:ext>
            </a:extLst>
          </p:cNvPr>
          <p:cNvSpPr txBox="1"/>
          <p:nvPr/>
        </p:nvSpPr>
        <p:spPr>
          <a:xfrm>
            <a:off x="7759705" y="3269821"/>
            <a:ext cx="1248642" cy="461665"/>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2-25 Diagram </a:t>
            </a:r>
            <a:r>
              <a:rPr kumimoji="1" lang="en-US" altLang="ja-JP" sz="800" dirty="0" err="1">
                <a:latin typeface="Arial" panose="020B0604020202020204" pitchFamily="34" charset="0"/>
                <a:cs typeface="Arial" panose="020B0604020202020204" pitchFamily="34" charset="0"/>
              </a:rPr>
              <a:t>Jangkauan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Kerja</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Jenis</a:t>
            </a:r>
            <a:r>
              <a:rPr kumimoji="1" lang="en-US" altLang="ja-JP" sz="800" dirty="0">
                <a:latin typeface="Arial" panose="020B0604020202020204" pitchFamily="34" charset="0"/>
                <a:cs typeface="Arial" panose="020B0604020202020204" pitchFamily="34" charset="0"/>
              </a:rPr>
              <a:t> Boom </a:t>
            </a:r>
            <a:r>
              <a:rPr kumimoji="1" lang="en-US" altLang="ja-JP" sz="800" dirty="0" err="1">
                <a:latin typeface="Arial" panose="020B0604020202020204" pitchFamily="34" charset="0"/>
                <a:cs typeface="Arial" panose="020B0604020202020204" pitchFamily="34" charset="0"/>
              </a:rPr>
              <a:t>Teleskopik</a:t>
            </a:r>
            <a:endParaRPr kumimoji="1" lang="ja-JP" altLang="en-US" sz="8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CF678F52-9D9E-48C7-9C86-A31D3AB4A17A}"/>
              </a:ext>
            </a:extLst>
          </p:cNvPr>
          <p:cNvSpPr/>
          <p:nvPr/>
        </p:nvSpPr>
        <p:spPr>
          <a:xfrm>
            <a:off x="6679569" y="3575456"/>
            <a:ext cx="521587" cy="12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3877FD9-42AD-4278-B892-CDB9B1D2C28E}"/>
              </a:ext>
            </a:extLst>
          </p:cNvPr>
          <p:cNvSpPr txBox="1"/>
          <p:nvPr/>
        </p:nvSpPr>
        <p:spPr>
          <a:xfrm>
            <a:off x="6572736" y="3534220"/>
            <a:ext cx="960827"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Radius </a:t>
            </a:r>
            <a:r>
              <a:rPr kumimoji="1" lang="en-US" altLang="ja-JP" sz="800" dirty="0" err="1">
                <a:latin typeface="Arial" panose="020B0604020202020204" pitchFamily="34" charset="0"/>
                <a:cs typeface="Arial" panose="020B0604020202020204" pitchFamily="34" charset="0"/>
              </a:rPr>
              <a:t>kerja</a:t>
            </a:r>
            <a:endParaRPr kumimoji="1" lang="ja-JP" altLang="en-US" sz="8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CA40C18C-7610-4E32-A392-62DE8156E05C}"/>
              </a:ext>
            </a:extLst>
          </p:cNvPr>
          <p:cNvSpPr/>
          <p:nvPr/>
        </p:nvSpPr>
        <p:spPr>
          <a:xfrm>
            <a:off x="7396598" y="2793442"/>
            <a:ext cx="1118752" cy="131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115B4AB-A766-40EF-BEF0-E4FFE42AB349}"/>
              </a:ext>
            </a:extLst>
          </p:cNvPr>
          <p:cNvSpPr txBox="1"/>
          <p:nvPr/>
        </p:nvSpPr>
        <p:spPr>
          <a:xfrm>
            <a:off x="7312604" y="2772221"/>
            <a:ext cx="1822771" cy="200055"/>
          </a:xfrm>
          <a:prstGeom prst="rect">
            <a:avLst/>
          </a:prstGeom>
          <a:noFill/>
        </p:spPr>
        <p:txBody>
          <a:bodyPr wrap="square" rtlCol="0">
            <a:spAutoFit/>
          </a:bodyPr>
          <a:lstStyle/>
          <a:p>
            <a:r>
              <a:rPr kumimoji="1" lang="en-US" altLang="ja-JP" sz="700" dirty="0">
                <a:latin typeface="Arial" panose="020B0604020202020204" pitchFamily="34" charset="0"/>
                <a:cs typeface="Arial" panose="020B0604020202020204" pitchFamily="34" charset="0"/>
              </a:rPr>
              <a:t>Lebar </a:t>
            </a:r>
            <a:r>
              <a:rPr kumimoji="1" lang="en-US" altLang="ja-JP" sz="700" dirty="0" err="1">
                <a:latin typeface="Arial" panose="020B0604020202020204" pitchFamily="34" charset="0"/>
                <a:cs typeface="Arial" panose="020B0604020202020204" pitchFamily="34" charset="0"/>
              </a:rPr>
              <a:t>gantung</a:t>
            </a:r>
            <a:r>
              <a:rPr kumimoji="1" lang="en-US" altLang="ja-JP" sz="700" dirty="0">
                <a:latin typeface="Arial" panose="020B0604020202020204" pitchFamily="34" charset="0"/>
                <a:cs typeface="Arial" panose="020B0604020202020204" pitchFamily="34" charset="0"/>
              </a:rPr>
              <a:t> outrigger </a:t>
            </a:r>
            <a:r>
              <a:rPr kumimoji="1" lang="en-US" altLang="ja-JP" sz="700" dirty="0" err="1">
                <a:latin typeface="Arial" panose="020B0604020202020204" pitchFamily="34" charset="0"/>
                <a:cs typeface="Arial" panose="020B0604020202020204" pitchFamily="34" charset="0"/>
              </a:rPr>
              <a:t>maksimum</a:t>
            </a:r>
            <a:endParaRPr kumimoji="1" lang="ja-JP" altLang="en-US" sz="700" dirty="0">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E74F20E7-5900-4333-9C20-2E2D0137527D}"/>
              </a:ext>
            </a:extLst>
          </p:cNvPr>
          <p:cNvSpPr/>
          <p:nvPr/>
        </p:nvSpPr>
        <p:spPr>
          <a:xfrm>
            <a:off x="7275007" y="2223930"/>
            <a:ext cx="1517301" cy="218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D274719-2A79-4F09-A6D3-E25EF78788B3}"/>
              </a:ext>
            </a:extLst>
          </p:cNvPr>
          <p:cNvSpPr txBox="1"/>
          <p:nvPr/>
        </p:nvSpPr>
        <p:spPr>
          <a:xfrm>
            <a:off x="7185576" y="2169107"/>
            <a:ext cx="1822771" cy="307777"/>
          </a:xfrm>
          <a:prstGeom prst="rect">
            <a:avLst/>
          </a:prstGeom>
          <a:noFill/>
        </p:spPr>
        <p:txBody>
          <a:bodyPr wrap="square" rtlCol="0">
            <a:spAutoFit/>
          </a:bodyPr>
          <a:lstStyle/>
          <a:p>
            <a:r>
              <a:rPr kumimoji="1" lang="en-US" altLang="ja-JP" sz="700" dirty="0">
                <a:latin typeface="Arial" panose="020B0604020202020204" pitchFamily="34" charset="0"/>
                <a:cs typeface="Arial" panose="020B0604020202020204" pitchFamily="34" charset="0"/>
              </a:rPr>
              <a:t>Lebar </a:t>
            </a:r>
            <a:r>
              <a:rPr kumimoji="1" lang="en-US" altLang="ja-JP" sz="700" dirty="0" err="1">
                <a:latin typeface="Arial" panose="020B0604020202020204" pitchFamily="34" charset="0"/>
                <a:cs typeface="Arial" panose="020B0604020202020204" pitchFamily="34" charset="0"/>
              </a:rPr>
              <a:t>gantung</a:t>
            </a:r>
            <a:r>
              <a:rPr kumimoji="1" lang="en-US" altLang="ja-JP" sz="700" dirty="0">
                <a:latin typeface="Arial" panose="020B0604020202020204" pitchFamily="34" charset="0"/>
                <a:cs typeface="Arial" panose="020B0604020202020204" pitchFamily="34" charset="0"/>
              </a:rPr>
              <a:t> outrigger </a:t>
            </a:r>
            <a:r>
              <a:rPr kumimoji="1" lang="en-US" altLang="ja-JP" sz="700" dirty="0" err="1">
                <a:latin typeface="Arial" panose="020B0604020202020204" pitchFamily="34" charset="0"/>
                <a:cs typeface="Arial" panose="020B0604020202020204" pitchFamily="34" charset="0"/>
              </a:rPr>
              <a:t>intermedieate</a:t>
            </a:r>
            <a:r>
              <a:rPr kumimoji="1" lang="en-US" altLang="ja-JP" sz="700" dirty="0">
                <a:latin typeface="Arial" panose="020B0604020202020204" pitchFamily="34" charset="0"/>
                <a:cs typeface="Arial" panose="020B0604020202020204" pitchFamily="34" charset="0"/>
              </a:rPr>
              <a:t> (2)</a:t>
            </a:r>
            <a:endParaRPr kumimoji="1" lang="ja-JP" altLang="en-US" sz="700" dirty="0">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D73E6553-DD7E-4D1D-9EAC-25B0BFDA0F75}"/>
              </a:ext>
            </a:extLst>
          </p:cNvPr>
          <p:cNvSpPr/>
          <p:nvPr/>
        </p:nvSpPr>
        <p:spPr>
          <a:xfrm>
            <a:off x="7129305" y="1984549"/>
            <a:ext cx="1552471" cy="11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89524C3-124E-4726-A75A-F7CA23A5FA57}"/>
              </a:ext>
            </a:extLst>
          </p:cNvPr>
          <p:cNvSpPr txBox="1"/>
          <p:nvPr/>
        </p:nvSpPr>
        <p:spPr>
          <a:xfrm>
            <a:off x="7044588" y="1943326"/>
            <a:ext cx="1901519" cy="200055"/>
          </a:xfrm>
          <a:prstGeom prst="rect">
            <a:avLst/>
          </a:prstGeom>
          <a:noFill/>
        </p:spPr>
        <p:txBody>
          <a:bodyPr wrap="square" rtlCol="0">
            <a:spAutoFit/>
          </a:bodyPr>
          <a:lstStyle/>
          <a:p>
            <a:r>
              <a:rPr kumimoji="1" lang="en-US" altLang="ja-JP" sz="700" dirty="0">
                <a:latin typeface="Arial" panose="020B0604020202020204" pitchFamily="34" charset="0"/>
                <a:cs typeface="Arial" panose="020B0604020202020204" pitchFamily="34" charset="0"/>
              </a:rPr>
              <a:t>Lebar </a:t>
            </a:r>
            <a:r>
              <a:rPr kumimoji="1" lang="en-US" altLang="ja-JP" sz="700" dirty="0" err="1">
                <a:latin typeface="Arial" panose="020B0604020202020204" pitchFamily="34" charset="0"/>
                <a:cs typeface="Arial" panose="020B0604020202020204" pitchFamily="34" charset="0"/>
              </a:rPr>
              <a:t>gantung</a:t>
            </a:r>
            <a:r>
              <a:rPr kumimoji="1" lang="en-US" altLang="ja-JP" sz="700" dirty="0">
                <a:latin typeface="Arial" panose="020B0604020202020204" pitchFamily="34" charset="0"/>
                <a:cs typeface="Arial" panose="020B0604020202020204" pitchFamily="34" charset="0"/>
              </a:rPr>
              <a:t> outrigger </a:t>
            </a:r>
            <a:r>
              <a:rPr kumimoji="1" lang="en-US" altLang="ja-JP" sz="700" dirty="0" err="1">
                <a:latin typeface="Arial" panose="020B0604020202020204" pitchFamily="34" charset="0"/>
                <a:cs typeface="Arial" panose="020B0604020202020204" pitchFamily="34" charset="0"/>
              </a:rPr>
              <a:t>intermedieate</a:t>
            </a:r>
            <a:r>
              <a:rPr kumimoji="1" lang="en-US" altLang="ja-JP" sz="700" dirty="0">
                <a:latin typeface="Arial" panose="020B0604020202020204" pitchFamily="34" charset="0"/>
                <a:cs typeface="Arial" panose="020B0604020202020204" pitchFamily="34" charset="0"/>
              </a:rPr>
              <a:t> (1)</a:t>
            </a:r>
            <a:endParaRPr kumimoji="1" lang="ja-JP" altLang="en-US" sz="700" dirty="0">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21B34552-F47D-4C2D-8453-C17371F95FC3}"/>
              </a:ext>
            </a:extLst>
          </p:cNvPr>
          <p:cNvSpPr/>
          <p:nvPr/>
        </p:nvSpPr>
        <p:spPr>
          <a:xfrm>
            <a:off x="6943411" y="1788607"/>
            <a:ext cx="1414014" cy="107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80F70AD-2F28-44AB-BE79-1128B0808AF6}"/>
              </a:ext>
            </a:extLst>
          </p:cNvPr>
          <p:cNvSpPr txBox="1"/>
          <p:nvPr/>
        </p:nvSpPr>
        <p:spPr>
          <a:xfrm>
            <a:off x="6890624" y="1745280"/>
            <a:ext cx="1901519" cy="200055"/>
          </a:xfrm>
          <a:prstGeom prst="rect">
            <a:avLst/>
          </a:prstGeom>
          <a:noFill/>
        </p:spPr>
        <p:txBody>
          <a:bodyPr wrap="square" rtlCol="0">
            <a:spAutoFit/>
          </a:bodyPr>
          <a:lstStyle/>
          <a:p>
            <a:r>
              <a:rPr kumimoji="1" lang="en-US" altLang="ja-JP" sz="700" dirty="0">
                <a:latin typeface="Arial" panose="020B0604020202020204" pitchFamily="34" charset="0"/>
                <a:cs typeface="Arial" panose="020B0604020202020204" pitchFamily="34" charset="0"/>
              </a:rPr>
              <a:t>Lebar </a:t>
            </a:r>
            <a:r>
              <a:rPr kumimoji="1" lang="en-US" altLang="ja-JP" sz="700" dirty="0" err="1">
                <a:latin typeface="Arial" panose="020B0604020202020204" pitchFamily="34" charset="0"/>
                <a:cs typeface="Arial" panose="020B0604020202020204" pitchFamily="34" charset="0"/>
              </a:rPr>
              <a:t>gantung</a:t>
            </a:r>
            <a:r>
              <a:rPr kumimoji="1" lang="en-US" altLang="ja-JP" sz="700" dirty="0">
                <a:latin typeface="Arial" panose="020B0604020202020204" pitchFamily="34" charset="0"/>
                <a:cs typeface="Arial" panose="020B0604020202020204" pitchFamily="34" charset="0"/>
              </a:rPr>
              <a:t> outrigger minimum</a:t>
            </a:r>
            <a:endParaRPr kumimoji="1" lang="ja-JP" altLang="en-US" sz="700" dirty="0">
              <a:latin typeface="Arial" panose="020B0604020202020204" pitchFamily="34" charset="0"/>
              <a:cs typeface="Arial" panose="020B0604020202020204" pitchFamily="34" charset="0"/>
            </a:endParaRPr>
          </a:p>
        </p:txBody>
      </p:sp>
      <p:sp>
        <p:nvSpPr>
          <p:cNvPr id="27" name="正方形/長方形 26">
            <a:extLst>
              <a:ext uri="{FF2B5EF4-FFF2-40B4-BE49-F238E27FC236}">
                <a16:creationId xmlns:a16="http://schemas.microsoft.com/office/drawing/2014/main" id="{B2F61DD7-3515-4A17-A730-E1B10B47B624}"/>
              </a:ext>
            </a:extLst>
          </p:cNvPr>
          <p:cNvSpPr/>
          <p:nvPr/>
        </p:nvSpPr>
        <p:spPr>
          <a:xfrm>
            <a:off x="6817742" y="1630438"/>
            <a:ext cx="1004900" cy="139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D6BCD658-D24A-40CB-AE70-C203E4F865FE}"/>
              </a:ext>
            </a:extLst>
          </p:cNvPr>
          <p:cNvSpPr txBox="1"/>
          <p:nvPr/>
        </p:nvSpPr>
        <p:spPr>
          <a:xfrm>
            <a:off x="6512654" y="1568063"/>
            <a:ext cx="1530803"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Kapasitas</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beban</a:t>
            </a:r>
            <a:r>
              <a:rPr kumimoji="1" lang="en-US" altLang="ja-JP" sz="1000" dirty="0">
                <a:latin typeface="Arial" panose="020B0604020202020204" pitchFamily="34" charset="0"/>
                <a:cs typeface="Arial" panose="020B0604020202020204" pitchFamily="34" charset="0"/>
              </a:rPr>
              <a:t> 200kg</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86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51252"/>
            <a:ext cx="7886700" cy="751124"/>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Keamanan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(3)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Emergency Stop</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886200" y="6400413"/>
            <a:ext cx="4284462"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hal.38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hal.26</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189622"/>
            <a:ext cx="7886700" cy="12313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emergency stop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akan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segera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menghentikan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pengemudi</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merasakan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bahaya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gerak</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sendiri</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sedang</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berjalan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selama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boom</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1373279" y="2386549"/>
            <a:ext cx="5323612" cy="3186937"/>
          </a:xfrm>
          <a:prstGeom prst="rect">
            <a:avLst/>
          </a:prstGeom>
          <a:noFill/>
          <a:ln>
            <a:solidFill>
              <a:schemeClr val="tx1"/>
            </a:solidFill>
          </a:ln>
        </p:spPr>
      </p:pic>
      <p:sp>
        <p:nvSpPr>
          <p:cNvPr id="2" name="正方形/長方形 1">
            <a:extLst>
              <a:ext uri="{FF2B5EF4-FFF2-40B4-BE49-F238E27FC236}">
                <a16:creationId xmlns:a16="http://schemas.microsoft.com/office/drawing/2014/main" id="{BFF1DEDD-A843-4537-AA94-B300A97787EB}"/>
              </a:ext>
            </a:extLst>
          </p:cNvPr>
          <p:cNvSpPr/>
          <p:nvPr/>
        </p:nvSpPr>
        <p:spPr>
          <a:xfrm>
            <a:off x="1726442" y="4684887"/>
            <a:ext cx="2511188" cy="32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F71D3EA-BDD5-47FB-969B-2AEC989B54BE}"/>
              </a:ext>
            </a:extLst>
          </p:cNvPr>
          <p:cNvSpPr txBox="1"/>
          <p:nvPr/>
        </p:nvSpPr>
        <p:spPr>
          <a:xfrm>
            <a:off x="1726442" y="4605499"/>
            <a:ext cx="2511188" cy="400110"/>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2-30 </a:t>
            </a:r>
            <a:r>
              <a:rPr kumimoji="1" lang="en-US" altLang="ja-JP" sz="1000" dirty="0" err="1">
                <a:latin typeface="Arial" panose="020B0604020202020204" pitchFamily="34" charset="0"/>
                <a:cs typeface="Arial" panose="020B0604020202020204" pitchFamily="34" charset="0"/>
              </a:rPr>
              <a:t>Contoh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Operasi</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Perangkat</a:t>
            </a:r>
            <a:r>
              <a:rPr kumimoji="1" lang="en-US" altLang="ja-JP" sz="1000" dirty="0">
                <a:latin typeface="Arial" panose="020B0604020202020204" pitchFamily="34" charset="0"/>
                <a:cs typeface="Arial" panose="020B0604020202020204" pitchFamily="34" charset="0"/>
              </a:rPr>
              <a:t> </a:t>
            </a:r>
            <a:r>
              <a:rPr kumimoji="1" lang="en-US" altLang="ja-JP" sz="1000" i="1" dirty="0">
                <a:latin typeface="Arial" panose="020B0604020202020204" pitchFamily="34" charset="0"/>
                <a:cs typeface="Arial" panose="020B0604020202020204" pitchFamily="34" charset="0"/>
              </a:rPr>
              <a:t>Emergency Stop</a:t>
            </a:r>
            <a:endParaRPr kumimoji="1" lang="ja-JP" altLang="en-US" sz="1000" i="1"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1DDF75A4-FCF8-42EA-A82F-F36BDAF02196}"/>
              </a:ext>
            </a:extLst>
          </p:cNvPr>
          <p:cNvSpPr/>
          <p:nvPr/>
        </p:nvSpPr>
        <p:spPr>
          <a:xfrm>
            <a:off x="1862459" y="2765639"/>
            <a:ext cx="572201" cy="263661"/>
          </a:xfrm>
          <a:prstGeom prst="rect">
            <a:avLst/>
          </a:prstGeom>
          <a:solidFill>
            <a:srgbClr val="4AA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71EABD7-D492-4844-A125-D4FC58D977DC}"/>
              </a:ext>
            </a:extLst>
          </p:cNvPr>
          <p:cNvSpPr txBox="1"/>
          <p:nvPr/>
        </p:nvSpPr>
        <p:spPr>
          <a:xfrm rot="20481723">
            <a:off x="1743661" y="2729559"/>
            <a:ext cx="809795" cy="307777"/>
          </a:xfrm>
          <a:prstGeom prst="rect">
            <a:avLst/>
          </a:prstGeom>
          <a:noFill/>
        </p:spPr>
        <p:txBody>
          <a:bodyPr wrap="square" rtlCol="0">
            <a:spAutoFit/>
          </a:bodyPr>
          <a:lstStyle/>
          <a:p>
            <a:r>
              <a:rPr kumimoji="1" lang="en-US" altLang="ja-JP" sz="1400" dirty="0" err="1">
                <a:solidFill>
                  <a:schemeClr val="bg1"/>
                </a:solidFill>
                <a:latin typeface="Arial" panose="020B0604020202020204" pitchFamily="34" charset="0"/>
                <a:cs typeface="Arial" panose="020B0604020202020204" pitchFamily="34" charset="0"/>
              </a:rPr>
              <a:t>Bahaya</a:t>
            </a:r>
            <a:endParaRPr kumimoji="1" lang="ja-JP" altLang="en-US" sz="1400" dirty="0">
              <a:solidFill>
                <a:schemeClr val="bg1"/>
              </a:solidFill>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1F5E3A80-85A8-4C65-BAC4-92C4BBA2AC33}"/>
              </a:ext>
            </a:extLst>
          </p:cNvPr>
          <p:cNvSpPr/>
          <p:nvPr/>
        </p:nvSpPr>
        <p:spPr>
          <a:xfrm>
            <a:off x="1726442" y="3810154"/>
            <a:ext cx="469181" cy="176739"/>
          </a:xfrm>
          <a:prstGeom prst="rect">
            <a:avLst/>
          </a:prstGeom>
          <a:solidFill>
            <a:srgbClr val="72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9296ABC7-80CB-4ED7-A0FA-244F8073F78C}"/>
              </a:ext>
            </a:extLst>
          </p:cNvPr>
          <p:cNvSpPr txBox="1"/>
          <p:nvPr/>
        </p:nvSpPr>
        <p:spPr>
          <a:xfrm>
            <a:off x="1624865" y="3781790"/>
            <a:ext cx="809795"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Dorongan</a:t>
            </a:r>
            <a:endParaRPr kumimoji="1" lang="ja-JP" altLang="en-US" sz="8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425422D6-3469-4D3F-842B-FC282FCD790F}"/>
              </a:ext>
            </a:extLst>
          </p:cNvPr>
          <p:cNvSpPr/>
          <p:nvPr/>
        </p:nvSpPr>
        <p:spPr>
          <a:xfrm>
            <a:off x="2419492" y="3600822"/>
            <a:ext cx="281959" cy="701749"/>
          </a:xfrm>
          <a:prstGeom prst="rect">
            <a:avLst/>
          </a:prstGeom>
          <a:solidFill>
            <a:srgbClr val="89B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4BBC0D6-B172-4A4B-B58C-73DEE616D140}"/>
              </a:ext>
            </a:extLst>
          </p:cNvPr>
          <p:cNvSpPr txBox="1"/>
          <p:nvPr/>
        </p:nvSpPr>
        <p:spPr>
          <a:xfrm rot="16200000">
            <a:off x="2063033" y="3682020"/>
            <a:ext cx="1014161" cy="338554"/>
          </a:xfrm>
          <a:prstGeom prst="rect">
            <a:avLst/>
          </a:prstGeom>
          <a:noFill/>
        </p:spPr>
        <p:txBody>
          <a:bodyPr wrap="square" rtlCol="0">
            <a:spAutoFit/>
          </a:bodyPr>
          <a:lstStyle/>
          <a:p>
            <a:r>
              <a:rPr kumimoji="1" lang="en-US" altLang="ja-JP" sz="800" i="1" dirty="0" err="1">
                <a:latin typeface="Arial" panose="020B0604020202020204" pitchFamily="34" charset="0"/>
                <a:cs typeface="Arial" panose="020B0604020202020204" pitchFamily="34" charset="0"/>
              </a:rPr>
              <a:t>Tombol</a:t>
            </a:r>
            <a:r>
              <a:rPr kumimoji="1" lang="en-US" altLang="ja-JP" sz="800" i="1" dirty="0">
                <a:latin typeface="Arial" panose="020B0604020202020204" pitchFamily="34" charset="0"/>
                <a:cs typeface="Arial" panose="020B0604020202020204" pitchFamily="34" charset="0"/>
              </a:rPr>
              <a:t> emergency stop</a:t>
            </a:r>
            <a:endParaRPr kumimoji="1" lang="ja-JP" altLang="en-US" sz="800" i="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5F8B03B3-2DE1-4CDA-951E-124C2CE283F8}"/>
              </a:ext>
            </a:extLst>
          </p:cNvPr>
          <p:cNvSpPr/>
          <p:nvPr/>
        </p:nvSpPr>
        <p:spPr>
          <a:xfrm>
            <a:off x="3205716" y="3781790"/>
            <a:ext cx="802758"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351F42E-160B-4549-BF6B-746E1B763864}"/>
              </a:ext>
            </a:extLst>
          </p:cNvPr>
          <p:cNvSpPr txBox="1"/>
          <p:nvPr/>
        </p:nvSpPr>
        <p:spPr>
          <a:xfrm>
            <a:off x="3127220" y="3721454"/>
            <a:ext cx="1014161" cy="461665"/>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Mesin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berhenti</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atau</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melepaskan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hidraulik</a:t>
            </a:r>
            <a:endParaRPr kumimoji="1" lang="ja-JP" altLang="en-US" sz="8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4EEF3432-FD58-4D17-ABA6-511FA0A16A64}"/>
              </a:ext>
            </a:extLst>
          </p:cNvPr>
          <p:cNvSpPr/>
          <p:nvPr/>
        </p:nvSpPr>
        <p:spPr>
          <a:xfrm>
            <a:off x="4630479" y="4181900"/>
            <a:ext cx="372142" cy="1933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2FA59F4-F038-4E57-A52C-F02F922BA12D}"/>
              </a:ext>
            </a:extLst>
          </p:cNvPr>
          <p:cNvSpPr txBox="1"/>
          <p:nvPr/>
        </p:nvSpPr>
        <p:spPr>
          <a:xfrm>
            <a:off x="4495540" y="4145676"/>
            <a:ext cx="802758" cy="215444"/>
          </a:xfrm>
          <a:prstGeom prst="rect">
            <a:avLst/>
          </a:prstGeom>
          <a:noFill/>
        </p:spPr>
        <p:txBody>
          <a:bodyPr wrap="square" rtlCol="0">
            <a:spAutoFit/>
          </a:bodyPr>
          <a:lstStyle/>
          <a:p>
            <a:r>
              <a:rPr lang="en-US" altLang="ja-JP" sz="800" dirty="0" err="1">
                <a:latin typeface="Arial" panose="020B0604020202020204" pitchFamily="34" charset="0"/>
                <a:cs typeface="Arial" panose="020B0604020202020204" pitchFamily="34" charset="0"/>
              </a:rPr>
              <a:t>B</a:t>
            </a:r>
            <a:r>
              <a:rPr kumimoji="1" lang="en-US" altLang="ja-JP" sz="800" dirty="0" err="1">
                <a:latin typeface="Arial" panose="020B0604020202020204" pitchFamily="34" charset="0"/>
                <a:cs typeface="Arial" panose="020B0604020202020204" pitchFamily="34" charset="0"/>
              </a:rPr>
              <a:t>erjalan</a:t>
            </a:r>
            <a:endParaRPr kumimoji="1" lang="ja-JP" altLang="en-US" sz="8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D3CAF138-9420-407F-94E6-741D001E69F6}"/>
              </a:ext>
            </a:extLst>
          </p:cNvPr>
          <p:cNvSpPr/>
          <p:nvPr/>
        </p:nvSpPr>
        <p:spPr>
          <a:xfrm>
            <a:off x="4572000" y="2525233"/>
            <a:ext cx="1990599" cy="240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9A1ACF1A-413F-45B0-8119-E55CB2427C9A}"/>
              </a:ext>
            </a:extLst>
          </p:cNvPr>
          <p:cNvSpPr txBox="1"/>
          <p:nvPr/>
        </p:nvSpPr>
        <p:spPr>
          <a:xfrm>
            <a:off x="4441555" y="2481169"/>
            <a:ext cx="2255336"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Dongkrak</a:t>
            </a:r>
            <a:r>
              <a:rPr kumimoji="1" lang="en-US" altLang="ja-JP" sz="800" dirty="0">
                <a:latin typeface="Arial" panose="020B0604020202020204" pitchFamily="34" charset="0"/>
                <a:cs typeface="Arial" panose="020B0604020202020204" pitchFamily="34" charset="0"/>
              </a:rPr>
              <a:t> boom, </a:t>
            </a:r>
            <a:r>
              <a:rPr kumimoji="1" lang="en-US" altLang="ja-JP" sz="800" dirty="0" err="1">
                <a:latin typeface="Arial" panose="020B0604020202020204" pitchFamily="34" charset="0"/>
                <a:cs typeface="Arial" panose="020B0604020202020204" pitchFamily="34" charset="0"/>
              </a:rPr>
              <a:t>rotasi</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meregang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berayun</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09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17716"/>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Keamanan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(4)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Turun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Saat</a:t>
            </a:r>
            <a:r>
              <a:rPr lang="en-US" altLang="ja-JP" sz="2400" b="1" dirty="0">
                <a:latin typeface="Arial" panose="020B0604020202020204" pitchFamily="34" charset="0"/>
                <a:ea typeface="Meiryo UI" panose="020B0604030504040204" pitchFamily="50" charset="-128"/>
                <a:cs typeface="Arial" panose="020B0604020202020204" pitchFamily="34" charset="0"/>
              </a:rPr>
              <a:t> Emergency</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898232" y="6400413"/>
            <a:ext cx="4272430"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hal.39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hal.27</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11" name="コンテンツ プレースホルダー 4"/>
          <p:cNvSpPr txBox="1">
            <a:spLocks/>
          </p:cNvSpPr>
          <p:nvPr/>
        </p:nvSpPr>
        <p:spPr>
          <a:xfrm>
            <a:off x="628650" y="1273843"/>
            <a:ext cx="7886700" cy="19561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emergency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adalah</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alat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memungkinkan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pekerja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berada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di platform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permukaan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jika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terjadi</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sesuatu</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tidak</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terduga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seperti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berhenti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Sebagai</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perangkat</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jenis</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mesin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pada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umumnya</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dilengkapi</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dengan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pompa</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emergency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bertenaga</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baterai</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Selain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itu</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alat</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yang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memiliki</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motor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dengan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kebisingan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rendah</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secara</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terpisah</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tidak</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dilengkapi</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dengan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pompa</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emergency.</a:t>
            </a:r>
            <a:endParaRPr lang="ja-JP" altLang="en-US"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jenis</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naik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turun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vertikal</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umumnya</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dilengkapi</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dengan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katup</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turun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Sebagai</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alat</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dapat</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digunakan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untuk</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tali</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turun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dan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tangga</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tali</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18857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06028"/>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Keamanan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(5) Alat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Peringatan</a:t>
            </a:r>
            <a:r>
              <a:rPr lang="en-US" altLang="ja-JP" sz="2400" b="1" dirty="0">
                <a:latin typeface="Arial" panose="020B0604020202020204" pitchFamily="34" charset="0"/>
                <a:ea typeface="Meiryo UI" panose="020B0604030504040204" pitchFamily="50" charset="-128"/>
                <a:cs typeface="Arial" panose="020B0604020202020204" pitchFamily="34" charset="0"/>
              </a:rPr>
              <a:t> Jalan</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44983" y="6400413"/>
            <a:ext cx="4225679"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hal.39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hal.27</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11" name="コンテンツ プレースホルダー 4"/>
          <p:cNvSpPr txBox="1">
            <a:spLocks/>
          </p:cNvSpPr>
          <p:nvPr/>
        </p:nvSpPr>
        <p:spPr>
          <a:xfrm>
            <a:off x="628650" y="1288167"/>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Alat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peringatan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jalan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merupakan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mengeluarkan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alarm (buzzer)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otomatis</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berkendara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dihidupkan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tuas</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i="1" dirty="0" err="1">
                <a:solidFill>
                  <a:prstClr val="black"/>
                </a:solidFill>
                <a:latin typeface="Arial" panose="020B0604020202020204" pitchFamily="34" charset="0"/>
                <a:ea typeface="Meiryo UI" panose="020B0604030504040204" pitchFamily="50" charset="-128"/>
                <a:cs typeface="Arial" panose="020B0604020202020204" pitchFamily="34" charset="0"/>
              </a:rPr>
              <a:t>sousa</a:t>
            </a:r>
            <a:r>
              <a:rPr lang="en-US" altLang="ja-JP" sz="1800" i="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i="1" dirty="0" err="1">
                <a:solidFill>
                  <a:prstClr val="black"/>
                </a:solidFill>
                <a:latin typeface="Arial" panose="020B0604020202020204" pitchFamily="34" charset="0"/>
                <a:ea typeface="Meiryo UI" panose="020B0604030504040204" pitchFamily="50" charset="-128"/>
                <a:cs typeface="Arial" panose="020B0604020202020204" pitchFamily="34" charset="0"/>
              </a:rPr>
              <a:t>reba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Terpasang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gerak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sendiri</a:t>
            </a: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2264234" y="2793912"/>
            <a:ext cx="4868086" cy="2640237"/>
          </a:xfrm>
          <a:prstGeom prst="rect">
            <a:avLst/>
          </a:prstGeom>
          <a:noFill/>
          <a:ln>
            <a:solidFill>
              <a:schemeClr val="tx1"/>
            </a:solidFill>
          </a:ln>
        </p:spPr>
      </p:pic>
      <p:sp>
        <p:nvSpPr>
          <p:cNvPr id="2" name="正方形/長方形 1">
            <a:extLst>
              <a:ext uri="{FF2B5EF4-FFF2-40B4-BE49-F238E27FC236}">
                <a16:creationId xmlns:a16="http://schemas.microsoft.com/office/drawing/2014/main" id="{E3D35E20-8A42-4532-9C18-D662F38B89F7}"/>
              </a:ext>
            </a:extLst>
          </p:cNvPr>
          <p:cNvSpPr/>
          <p:nvPr/>
        </p:nvSpPr>
        <p:spPr>
          <a:xfrm>
            <a:off x="3178175" y="5108082"/>
            <a:ext cx="305435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C4C0629-B0BA-4262-B9BC-2950CA7EE344}"/>
              </a:ext>
            </a:extLst>
          </p:cNvPr>
          <p:cNvSpPr txBox="1"/>
          <p:nvPr/>
        </p:nvSpPr>
        <p:spPr>
          <a:xfrm>
            <a:off x="3112135" y="5064018"/>
            <a:ext cx="3206115"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Gambar 2-31 </a:t>
            </a:r>
            <a:r>
              <a:rPr kumimoji="1" lang="en-US" altLang="ja-JP" sz="1200" dirty="0" err="1">
                <a:latin typeface="Arial" panose="020B0604020202020204" pitchFamily="34" charset="0"/>
                <a:cs typeface="Arial" panose="020B0604020202020204" pitchFamily="34" charset="0"/>
              </a:rPr>
              <a:t>Operasi</a:t>
            </a:r>
            <a:r>
              <a:rPr kumimoji="1" lang="en-US" altLang="ja-JP" sz="1200" dirty="0">
                <a:latin typeface="Arial" panose="020B0604020202020204" pitchFamily="34" charset="0"/>
                <a:cs typeface="Arial" panose="020B0604020202020204" pitchFamily="34" charset="0"/>
              </a:rPr>
              <a:t> Alat </a:t>
            </a:r>
            <a:r>
              <a:rPr kumimoji="1" lang="en-US" altLang="ja-JP" sz="1200" dirty="0" err="1">
                <a:latin typeface="Arial" panose="020B0604020202020204" pitchFamily="34" charset="0"/>
                <a:cs typeface="Arial" panose="020B0604020202020204" pitchFamily="34" charset="0"/>
              </a:rPr>
              <a:t>Peringatan</a:t>
            </a:r>
            <a:r>
              <a:rPr kumimoji="1" lang="en-US" altLang="ja-JP" sz="1200" dirty="0">
                <a:latin typeface="Arial" panose="020B0604020202020204" pitchFamily="34" charset="0"/>
                <a:cs typeface="Arial" panose="020B0604020202020204" pitchFamily="34" charset="0"/>
              </a:rPr>
              <a:t> Jalan</a:t>
            </a:r>
            <a:endParaRPr kumimoji="1" lang="ja-JP" altLang="en-US" sz="1200"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0C50E4A4-65D6-4F7C-9163-EF58934F6BA9}"/>
              </a:ext>
            </a:extLst>
          </p:cNvPr>
          <p:cNvSpPr/>
          <p:nvPr/>
        </p:nvSpPr>
        <p:spPr>
          <a:xfrm>
            <a:off x="6137592" y="3356168"/>
            <a:ext cx="532765" cy="266700"/>
          </a:xfrm>
          <a:prstGeom prst="rect">
            <a:avLst/>
          </a:prstGeom>
          <a:solidFill>
            <a:srgbClr val="CCE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6E6E77B-24AB-4B30-B20D-CE2E8858F8FF}"/>
              </a:ext>
            </a:extLst>
          </p:cNvPr>
          <p:cNvSpPr txBox="1"/>
          <p:nvPr/>
        </p:nvSpPr>
        <p:spPr>
          <a:xfrm>
            <a:off x="6070025" y="3346836"/>
            <a:ext cx="821944"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klakson</a:t>
            </a:r>
            <a:endParaRPr kumimoji="1" lang="ja-JP" altLang="en-US" sz="10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FBF77AE5-4981-4FFE-A3AC-4DB801778361}"/>
              </a:ext>
            </a:extLst>
          </p:cNvPr>
          <p:cNvSpPr/>
          <p:nvPr/>
        </p:nvSpPr>
        <p:spPr>
          <a:xfrm>
            <a:off x="4965700" y="3639751"/>
            <a:ext cx="438150" cy="21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2E11EAB3-AB92-439F-AFFD-04D1438BAB21}"/>
              </a:ext>
            </a:extLst>
          </p:cNvPr>
          <p:cNvSpPr txBox="1"/>
          <p:nvPr/>
        </p:nvSpPr>
        <p:spPr>
          <a:xfrm>
            <a:off x="4908828" y="3608985"/>
            <a:ext cx="821944"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Operasi</a:t>
            </a:r>
            <a:endParaRPr kumimoji="1" lang="ja-JP" altLang="en-US" sz="10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EF26F0B4-C6DA-44B4-93FF-19A37F4C8738}"/>
              </a:ext>
            </a:extLst>
          </p:cNvPr>
          <p:cNvSpPr/>
          <p:nvPr/>
        </p:nvSpPr>
        <p:spPr>
          <a:xfrm>
            <a:off x="3006409" y="2810795"/>
            <a:ext cx="587691" cy="184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89E2F46-46DC-43D1-B80A-C793804D9E07}"/>
              </a:ext>
            </a:extLst>
          </p:cNvPr>
          <p:cNvSpPr txBox="1"/>
          <p:nvPr/>
        </p:nvSpPr>
        <p:spPr>
          <a:xfrm>
            <a:off x="2889282" y="2812069"/>
            <a:ext cx="821944"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Jalan</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56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65842"/>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Keamanan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(6)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Pengaturan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Sudut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Kemiringan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902847" y="6400413"/>
            <a:ext cx="4267815"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hal.39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hal.28</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11" name="コンテンツ プレースホルダー 4"/>
          <p:cNvSpPr txBox="1">
            <a:spLocks/>
          </p:cNvSpPr>
          <p:nvPr/>
        </p:nvSpPr>
        <p:spPr>
          <a:xfrm>
            <a:off x="628650" y="1175030"/>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pengaturan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sudut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kemiringan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otomatis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menghentikan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pengangkatan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dan </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alert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akan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berbunyi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mencoba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menaikkan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kendaan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dalam</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posisi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dimiringkan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rentang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sudut</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kemiringan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dizinkan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terlampaui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ditengah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perjalanan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Font typeface="Arial" panose="020B0604020202020204" pitchFamily="34" charset="0"/>
              <a:buNone/>
            </a:pP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625272" y="2472797"/>
            <a:ext cx="5893455" cy="2472914"/>
          </a:xfrm>
          <a:prstGeom prst="rect">
            <a:avLst/>
          </a:prstGeom>
          <a:ln>
            <a:solidFill>
              <a:schemeClr val="tx1"/>
            </a:solidFill>
          </a:ln>
        </p:spPr>
      </p:pic>
      <p:sp>
        <p:nvSpPr>
          <p:cNvPr id="2" name="正方形/長方形 1">
            <a:extLst>
              <a:ext uri="{FF2B5EF4-FFF2-40B4-BE49-F238E27FC236}">
                <a16:creationId xmlns:a16="http://schemas.microsoft.com/office/drawing/2014/main" id="{EF12D24A-B75F-4B3C-B1DE-CB2C5DE022A8}"/>
              </a:ext>
            </a:extLst>
          </p:cNvPr>
          <p:cNvSpPr/>
          <p:nvPr/>
        </p:nvSpPr>
        <p:spPr>
          <a:xfrm>
            <a:off x="2834640" y="4552245"/>
            <a:ext cx="3379304"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E57D1A9-F215-4659-9AEC-DCB1E1E247BC}"/>
              </a:ext>
            </a:extLst>
          </p:cNvPr>
          <p:cNvSpPr txBox="1"/>
          <p:nvPr/>
        </p:nvSpPr>
        <p:spPr>
          <a:xfrm>
            <a:off x="2369488" y="4598412"/>
            <a:ext cx="475488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2-32 </a:t>
            </a:r>
            <a:r>
              <a:rPr kumimoji="1" lang="en-US" altLang="ja-JP" sz="1000" dirty="0" err="1">
                <a:latin typeface="Arial" panose="020B0604020202020204" pitchFamily="34" charset="0"/>
                <a:cs typeface="Arial" panose="020B0604020202020204" pitchFamily="34" charset="0"/>
              </a:rPr>
              <a:t>Operasi</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Perangkat</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Pengaturan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Sudut</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Kemiringan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Kendaraan</a:t>
            </a:r>
            <a:endParaRPr kumimoji="1" lang="ja-JP" altLang="en-US" sz="1000"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333BDD53-9D9E-4F6D-BCBA-587B30C96D1A}"/>
              </a:ext>
            </a:extLst>
          </p:cNvPr>
          <p:cNvSpPr/>
          <p:nvPr/>
        </p:nvSpPr>
        <p:spPr>
          <a:xfrm>
            <a:off x="2247900" y="2635250"/>
            <a:ext cx="958850" cy="24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8F1B132-302C-466D-B52D-E394D2F0ECF9}"/>
              </a:ext>
            </a:extLst>
          </p:cNvPr>
          <p:cNvSpPr txBox="1"/>
          <p:nvPr/>
        </p:nvSpPr>
        <p:spPr>
          <a:xfrm>
            <a:off x="1829269" y="2658734"/>
            <a:ext cx="1796112"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Sudut</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kemiringan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kendaraan</a:t>
            </a:r>
            <a:endParaRPr kumimoji="1" lang="ja-JP" altLang="en-US" sz="10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0F2CE26C-D120-436D-BB70-18BFAC5B8BE2}"/>
              </a:ext>
            </a:extLst>
          </p:cNvPr>
          <p:cNvSpPr/>
          <p:nvPr/>
        </p:nvSpPr>
        <p:spPr>
          <a:xfrm>
            <a:off x="4025900" y="3371850"/>
            <a:ext cx="336550"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1E6AD06-99B9-4CFF-A04E-90B36BE4ACDE}"/>
              </a:ext>
            </a:extLst>
          </p:cNvPr>
          <p:cNvSpPr txBox="1"/>
          <p:nvPr/>
        </p:nvSpPr>
        <p:spPr>
          <a:xfrm>
            <a:off x="3902847" y="3334206"/>
            <a:ext cx="844081"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Terdeteksi</a:t>
            </a:r>
            <a:endParaRPr kumimoji="1" lang="ja-JP" altLang="en-US" sz="8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DC7C142A-FED5-430E-B17C-E0E3F163BB17}"/>
              </a:ext>
            </a:extLst>
          </p:cNvPr>
          <p:cNvSpPr/>
          <p:nvPr/>
        </p:nvSpPr>
        <p:spPr>
          <a:xfrm>
            <a:off x="4883150" y="2794458"/>
            <a:ext cx="457200" cy="303085"/>
          </a:xfrm>
          <a:prstGeom prst="rect">
            <a:avLst/>
          </a:prstGeom>
          <a:solidFill>
            <a:srgbClr val="CCE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73C0D2B-9FC0-4549-A38F-DC9BB71CD97C}"/>
              </a:ext>
            </a:extLst>
          </p:cNvPr>
          <p:cNvSpPr txBox="1"/>
          <p:nvPr/>
        </p:nvSpPr>
        <p:spPr>
          <a:xfrm>
            <a:off x="4791847" y="2817169"/>
            <a:ext cx="844081"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Klakson</a:t>
            </a:r>
            <a:endParaRPr kumimoji="1" lang="ja-JP" altLang="en-US" sz="8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7BB31B75-9F9A-4454-9B9A-B7299F459E20}"/>
              </a:ext>
            </a:extLst>
          </p:cNvPr>
          <p:cNvSpPr/>
          <p:nvPr/>
        </p:nvSpPr>
        <p:spPr>
          <a:xfrm>
            <a:off x="4940698" y="3717172"/>
            <a:ext cx="507602" cy="18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3D3441D-6A85-4BC9-A212-2F54068A1CDB}"/>
              </a:ext>
            </a:extLst>
          </p:cNvPr>
          <p:cNvSpPr txBox="1"/>
          <p:nvPr/>
        </p:nvSpPr>
        <p:spPr>
          <a:xfrm>
            <a:off x="4883150" y="3689806"/>
            <a:ext cx="844081"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Stop</a:t>
            </a:r>
            <a:endParaRPr kumimoji="1" lang="ja-JP" altLang="en-US" sz="8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FBF0CCA8-2A0E-417F-BF5F-7DC213C45FBD}"/>
              </a:ext>
            </a:extLst>
          </p:cNvPr>
          <p:cNvSpPr/>
          <p:nvPr/>
        </p:nvSpPr>
        <p:spPr>
          <a:xfrm>
            <a:off x="6026150" y="2658734"/>
            <a:ext cx="996950"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F4B3C4B-7ACA-476D-BEC3-381EE491CE5A}"/>
              </a:ext>
            </a:extLst>
          </p:cNvPr>
          <p:cNvSpPr txBox="1"/>
          <p:nvPr/>
        </p:nvSpPr>
        <p:spPr>
          <a:xfrm>
            <a:off x="5827292" y="2646182"/>
            <a:ext cx="1329354"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Platform </a:t>
            </a:r>
            <a:r>
              <a:rPr kumimoji="1" lang="en-US" altLang="ja-JP" sz="800" dirty="0" err="1">
                <a:latin typeface="Arial" panose="020B0604020202020204" pitchFamily="34" charset="0"/>
                <a:cs typeface="Arial" panose="020B0604020202020204" pitchFamily="34" charset="0"/>
              </a:rPr>
              <a:t>kerja</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terangkat</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12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53811"/>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Keamanan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(7) </a:t>
            </a:r>
            <a:r>
              <a:rPr lang="en-US" altLang="ja-JP" sz="2400" b="1" dirty="0" err="1">
                <a:latin typeface="Arial" panose="020B0604020202020204" pitchFamily="34" charset="0"/>
                <a:ea typeface="Meiryo UI" panose="020B0604030504040204" pitchFamily="50" charset="-128"/>
                <a:cs typeface="Arial" panose="020B0604020202020204" pitchFamily="34" charset="0"/>
              </a:rPr>
              <a:t>Katup</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Pengaman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Katup</a:t>
            </a:r>
            <a:r>
              <a:rPr lang="en-US" altLang="ja-JP" sz="2400" b="1" dirty="0">
                <a:latin typeface="Arial" panose="020B0604020202020204" pitchFamily="34" charset="0"/>
                <a:ea typeface="Meiryo UI" panose="020B0604030504040204" pitchFamily="50" charset="-128"/>
                <a:cs typeface="Arial" panose="020B0604020202020204" pitchFamily="34" charset="0"/>
              </a:rPr>
              <a:t> Check</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747710" y="6400413"/>
            <a:ext cx="4130290"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hal.40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hal.28</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11" name="コンテンツ プレースホルダー 4"/>
          <p:cNvSpPr txBox="1">
            <a:spLocks/>
          </p:cNvSpPr>
          <p:nvPr/>
        </p:nvSpPr>
        <p:spPr>
          <a:xfrm>
            <a:off x="628650" y="1297907"/>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Ketika </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overload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kelebihan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dampak</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diterapkan</a:t>
            </a:r>
            <a:endPar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beroperasi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menghasilkan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tekanan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tinggi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abnormal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di </a:t>
            </a:r>
          </a:p>
          <a:p>
            <a:pPr marL="0" indent="0">
              <a:lnSpc>
                <a:spcPct val="110000"/>
              </a:lnSpc>
              <a:spcBef>
                <a:spcPts val="0"/>
              </a:spcBef>
              <a:buFont typeface="Arial" panose="020B0604020202020204" pitchFamily="34" charset="0"/>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sirkuit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mengakibatkan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kerusakan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mencegah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hal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ini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dilengkapi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katup</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pengaman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lalu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tekanan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pada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setiap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ditetapkan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sehingga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tekanan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dalam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rotasi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tidak</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melebihi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tekanan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sudah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ditentukan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Selain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itu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drastis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tekanan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dalam</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silinder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abnormal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jika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pipa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selang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rusak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Font typeface="Arial" panose="020B0604020202020204" pitchFamily="34" charset="0"/>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bagian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penghubungnya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terlepas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mencegah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hal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ini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katup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check </a:t>
            </a:r>
          </a:p>
          <a:p>
            <a:pPr marL="0" indent="0">
              <a:lnSpc>
                <a:spcPct val="110000"/>
              </a:lnSpc>
              <a:spcBef>
                <a:spcPts val="0"/>
              </a:spcBef>
              <a:buFont typeface="Arial" panose="020B0604020202020204" pitchFamily="34" charset="0"/>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disediakan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setiap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silinder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naik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vertikal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refraksi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menjaga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keseimbangan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teleskopik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undulasi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dongkrak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Khusus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dongkrak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undulasi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refraksi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teleskopik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terdapat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katup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check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ganda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agar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gaya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eksternal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menuju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arah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peregangan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silinder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558290" y="1253844"/>
            <a:ext cx="2254784" cy="2320918"/>
          </a:xfrm>
          <a:prstGeom prst="rect">
            <a:avLst/>
          </a:prstGeom>
          <a:noFill/>
          <a:ln>
            <a:solidFill>
              <a:schemeClr val="tx1"/>
            </a:solidFill>
          </a:ln>
        </p:spPr>
      </p:pic>
      <p:sp>
        <p:nvSpPr>
          <p:cNvPr id="2" name="正方形/長方形 1">
            <a:extLst>
              <a:ext uri="{FF2B5EF4-FFF2-40B4-BE49-F238E27FC236}">
                <a16:creationId xmlns:a16="http://schemas.microsoft.com/office/drawing/2014/main" id="{4B031F4A-4594-45CD-A432-68FA2A2DED42}"/>
              </a:ext>
            </a:extLst>
          </p:cNvPr>
          <p:cNvSpPr/>
          <p:nvPr/>
        </p:nvSpPr>
        <p:spPr>
          <a:xfrm>
            <a:off x="7060187" y="3289553"/>
            <a:ext cx="1250989" cy="259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77D86F4-574D-4300-A12B-C023C2C85C11}"/>
              </a:ext>
            </a:extLst>
          </p:cNvPr>
          <p:cNvSpPr txBox="1"/>
          <p:nvPr/>
        </p:nvSpPr>
        <p:spPr>
          <a:xfrm>
            <a:off x="6997724" y="3321278"/>
            <a:ext cx="1556895"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2-33 </a:t>
            </a:r>
            <a:r>
              <a:rPr kumimoji="1" lang="en-US" altLang="ja-JP" sz="800" dirty="0" err="1">
                <a:latin typeface="Arial" panose="020B0604020202020204" pitchFamily="34" charset="0"/>
                <a:cs typeface="Arial" panose="020B0604020202020204" pitchFamily="34" charset="0"/>
              </a:rPr>
              <a:t>Katup</a:t>
            </a:r>
            <a:r>
              <a:rPr kumimoji="1" lang="en-US" altLang="ja-JP" sz="800" dirty="0">
                <a:latin typeface="Arial" panose="020B0604020202020204" pitchFamily="34" charset="0"/>
                <a:cs typeface="Arial" panose="020B0604020202020204" pitchFamily="34" charset="0"/>
              </a:rPr>
              <a:t> Check</a:t>
            </a:r>
            <a:endParaRPr kumimoji="1" lang="ja-JP" altLang="en-US" sz="800"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4226C895-9855-4ABC-8217-1432C4CD86A9}"/>
              </a:ext>
            </a:extLst>
          </p:cNvPr>
          <p:cNvSpPr/>
          <p:nvPr/>
        </p:nvSpPr>
        <p:spPr>
          <a:xfrm>
            <a:off x="7323439" y="3003442"/>
            <a:ext cx="600251" cy="213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22CC7E8-1122-4EFF-84B1-591ECF04F692}"/>
              </a:ext>
            </a:extLst>
          </p:cNvPr>
          <p:cNvSpPr txBox="1"/>
          <p:nvPr/>
        </p:nvSpPr>
        <p:spPr>
          <a:xfrm>
            <a:off x="7242388" y="2983193"/>
            <a:ext cx="527207" cy="215444"/>
          </a:xfrm>
          <a:prstGeom prst="rect">
            <a:avLst/>
          </a:prstGeom>
          <a:noFill/>
        </p:spPr>
        <p:txBody>
          <a:bodyPr wrap="square" rtlCol="0">
            <a:spAutoFit/>
          </a:bodyPr>
          <a:lstStyle/>
          <a:p>
            <a:r>
              <a:rPr kumimoji="1" lang="en-US" altLang="ja-JP" sz="800" i="1" dirty="0">
                <a:latin typeface="Arial" panose="020B0604020202020204" pitchFamily="34" charset="0"/>
                <a:cs typeface="Arial" panose="020B0604020202020204" pitchFamily="34" charset="0"/>
              </a:rPr>
              <a:t>Float</a:t>
            </a:r>
            <a:endParaRPr kumimoji="1" lang="ja-JP" altLang="en-US" sz="800" i="1"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828C4631-6164-4665-BF3B-D117E69615D9}"/>
              </a:ext>
            </a:extLst>
          </p:cNvPr>
          <p:cNvSpPr/>
          <p:nvPr/>
        </p:nvSpPr>
        <p:spPr>
          <a:xfrm>
            <a:off x="7242388" y="2697636"/>
            <a:ext cx="793965" cy="213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FA16991-B8CE-46DD-82E7-83A938BEC86D}"/>
              </a:ext>
            </a:extLst>
          </p:cNvPr>
          <p:cNvSpPr txBox="1"/>
          <p:nvPr/>
        </p:nvSpPr>
        <p:spPr>
          <a:xfrm>
            <a:off x="7203119" y="2693361"/>
            <a:ext cx="967543"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Post </a:t>
            </a:r>
            <a:r>
              <a:rPr kumimoji="1" lang="en-US" altLang="ja-JP" sz="800" dirty="0" err="1">
                <a:latin typeface="Arial" panose="020B0604020202020204" pitchFamily="34" charset="0"/>
                <a:cs typeface="Arial" panose="020B0604020202020204" pitchFamily="34" charset="0"/>
              </a:rPr>
              <a:t>dongkrak</a:t>
            </a:r>
            <a:endParaRPr kumimoji="1" lang="ja-JP" altLang="en-US" sz="8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460BA940-6A6C-46FE-95FA-8015170D9DD5}"/>
              </a:ext>
            </a:extLst>
          </p:cNvPr>
          <p:cNvSpPr/>
          <p:nvPr/>
        </p:nvSpPr>
        <p:spPr>
          <a:xfrm>
            <a:off x="7242388" y="2417831"/>
            <a:ext cx="967543" cy="231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825E962-D9FB-4C65-AE84-EE710978D721}"/>
              </a:ext>
            </a:extLst>
          </p:cNvPr>
          <p:cNvSpPr txBox="1"/>
          <p:nvPr/>
        </p:nvSpPr>
        <p:spPr>
          <a:xfrm>
            <a:off x="7155598" y="2414303"/>
            <a:ext cx="1015064"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Silinder</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dongkrak</a:t>
            </a:r>
            <a:endParaRPr kumimoji="1" lang="ja-JP" altLang="en-US" sz="8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152CE2EE-9D3B-4C8A-8BF1-1768AD03BB77}"/>
              </a:ext>
            </a:extLst>
          </p:cNvPr>
          <p:cNvSpPr/>
          <p:nvPr/>
        </p:nvSpPr>
        <p:spPr>
          <a:xfrm>
            <a:off x="6558290" y="1297907"/>
            <a:ext cx="439434"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700D781-67F0-4ADB-A301-F01EF78612DA}"/>
              </a:ext>
            </a:extLst>
          </p:cNvPr>
          <p:cNvSpPr txBox="1"/>
          <p:nvPr/>
        </p:nvSpPr>
        <p:spPr>
          <a:xfrm>
            <a:off x="6558290" y="1213908"/>
            <a:ext cx="569995" cy="33855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Katup</a:t>
            </a:r>
            <a:r>
              <a:rPr kumimoji="1" lang="en-US" altLang="ja-JP" sz="800" dirty="0">
                <a:latin typeface="Arial" panose="020B0604020202020204" pitchFamily="34" charset="0"/>
                <a:cs typeface="Arial" panose="020B0604020202020204" pitchFamily="34" charset="0"/>
              </a:rPr>
              <a:t> check</a:t>
            </a:r>
            <a:endParaRPr kumimoji="1" lang="ja-JP" altLang="en-US" sz="8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412E847C-2002-4147-AF08-20AB902E02B6}"/>
              </a:ext>
            </a:extLst>
          </p:cNvPr>
          <p:cNvSpPr/>
          <p:nvPr/>
        </p:nvSpPr>
        <p:spPr>
          <a:xfrm>
            <a:off x="7060187" y="1383185"/>
            <a:ext cx="1110475" cy="187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3661943A-E100-4199-A2A1-DC23CD13A1A4}"/>
              </a:ext>
            </a:extLst>
          </p:cNvPr>
          <p:cNvSpPr txBox="1"/>
          <p:nvPr/>
        </p:nvSpPr>
        <p:spPr>
          <a:xfrm>
            <a:off x="6947988" y="1389959"/>
            <a:ext cx="930012" cy="215444"/>
          </a:xfrm>
          <a:prstGeom prst="rect">
            <a:avLst/>
          </a:prstGeom>
          <a:noFill/>
        </p:spPr>
        <p:txBody>
          <a:bodyPr wrap="square" rtlCol="0">
            <a:spAutoFit/>
          </a:bodyPr>
          <a:lstStyle/>
          <a:p>
            <a:r>
              <a:rPr kumimoji="1" lang="en-US" altLang="ja-JP" sz="800" i="1" dirty="0">
                <a:latin typeface="Arial" panose="020B0604020202020204" pitchFamily="34" charset="0"/>
                <a:cs typeface="Arial" panose="020B0604020202020204" pitchFamily="34" charset="0"/>
              </a:rPr>
              <a:t>Outrigger arm</a:t>
            </a:r>
            <a:endParaRPr kumimoji="1" lang="ja-JP" altLang="en-US" sz="800" i="1"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6CAFE6A1-8A2F-4536-89AA-3B8C3D9C1BD9}"/>
              </a:ext>
            </a:extLst>
          </p:cNvPr>
          <p:cNvSpPr/>
          <p:nvPr/>
        </p:nvSpPr>
        <p:spPr>
          <a:xfrm>
            <a:off x="7562032" y="1605403"/>
            <a:ext cx="1200501" cy="15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971521E-BEB6-4835-8674-115013F757C2}"/>
              </a:ext>
            </a:extLst>
          </p:cNvPr>
          <p:cNvSpPr txBox="1"/>
          <p:nvPr/>
        </p:nvSpPr>
        <p:spPr>
          <a:xfrm>
            <a:off x="7414337" y="1570065"/>
            <a:ext cx="930012" cy="215444"/>
          </a:xfrm>
          <a:prstGeom prst="rect">
            <a:avLst/>
          </a:prstGeom>
          <a:noFill/>
        </p:spPr>
        <p:txBody>
          <a:bodyPr wrap="square" rtlCol="0">
            <a:spAutoFit/>
          </a:bodyPr>
          <a:lstStyle/>
          <a:p>
            <a:r>
              <a:rPr kumimoji="1" lang="en-US" altLang="ja-JP" sz="800" i="1" dirty="0">
                <a:latin typeface="Arial" panose="020B0604020202020204" pitchFamily="34" charset="0"/>
                <a:cs typeface="Arial" panose="020B0604020202020204" pitchFamily="34" charset="0"/>
              </a:rPr>
              <a:t>Outrigger box</a:t>
            </a:r>
            <a:endParaRPr kumimoji="1" lang="ja-JP" altLang="en-US"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50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28522"/>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Keamanan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(8) Outrigger Interlock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917950" y="6400413"/>
            <a:ext cx="4252712"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hal.40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hal.29</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11" name="コンテンツ プレースホルダー 4"/>
          <p:cNvSpPr txBox="1">
            <a:spLocks/>
          </p:cNvSpPr>
          <p:nvPr/>
        </p:nvSpPr>
        <p:spPr>
          <a:xfrm>
            <a:off x="628650" y="1356480"/>
            <a:ext cx="7886700" cy="10308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Outrigger interlock device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merupakan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menghentikan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mengontrol</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semua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elektrik</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peraturan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dongkrak</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diterapkan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mencegah</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pengemudi</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melupakan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set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dongkrak</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mengaktifkan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boom</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3"/>
          <a:stretch>
            <a:fillRect/>
          </a:stretch>
        </p:blipFill>
        <p:spPr>
          <a:xfrm>
            <a:off x="1743250" y="2777674"/>
            <a:ext cx="5928777" cy="2781496"/>
          </a:xfrm>
          <a:prstGeom prst="rect">
            <a:avLst/>
          </a:prstGeom>
          <a:ln>
            <a:solidFill>
              <a:schemeClr val="tx1"/>
            </a:solidFill>
          </a:ln>
        </p:spPr>
      </p:pic>
      <p:sp>
        <p:nvSpPr>
          <p:cNvPr id="3" name="正方形/長方形 2">
            <a:extLst>
              <a:ext uri="{FF2B5EF4-FFF2-40B4-BE49-F238E27FC236}">
                <a16:creationId xmlns:a16="http://schemas.microsoft.com/office/drawing/2014/main" id="{807AE95D-1F54-4EC6-AAA5-57B68FCDF8EC}"/>
              </a:ext>
            </a:extLst>
          </p:cNvPr>
          <p:cNvSpPr/>
          <p:nvPr/>
        </p:nvSpPr>
        <p:spPr>
          <a:xfrm>
            <a:off x="2546350" y="5127626"/>
            <a:ext cx="4191000"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29E12F9-2291-48E5-A7F5-43E9811B9D6E}"/>
              </a:ext>
            </a:extLst>
          </p:cNvPr>
          <p:cNvSpPr txBox="1"/>
          <p:nvPr/>
        </p:nvSpPr>
        <p:spPr>
          <a:xfrm>
            <a:off x="2946400" y="5204898"/>
            <a:ext cx="3511550"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Gambar 2-34 </a:t>
            </a:r>
            <a:r>
              <a:rPr kumimoji="1" lang="en-US" altLang="ja-JP" sz="1200" dirty="0" err="1">
                <a:latin typeface="Arial" panose="020B0604020202020204" pitchFamily="34" charset="0"/>
                <a:cs typeface="Arial" panose="020B0604020202020204" pitchFamily="34" charset="0"/>
              </a:rPr>
              <a:t>Operasi</a:t>
            </a:r>
            <a:r>
              <a:rPr kumimoji="1" lang="en-US" altLang="ja-JP" sz="1200" dirty="0">
                <a:latin typeface="Arial" panose="020B0604020202020204" pitchFamily="34" charset="0"/>
                <a:cs typeface="Arial" panose="020B0604020202020204" pitchFamily="34" charset="0"/>
              </a:rPr>
              <a:t> Outrigger Interlock Device</a:t>
            </a:r>
            <a:endParaRPr kumimoji="1" lang="ja-JP" altLang="en-US" sz="1200"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1EB8DFC1-75C7-4CBF-B2E8-3A206EB4E9BB}"/>
              </a:ext>
            </a:extLst>
          </p:cNvPr>
          <p:cNvSpPr/>
          <p:nvPr/>
        </p:nvSpPr>
        <p:spPr>
          <a:xfrm>
            <a:off x="2114550" y="3035300"/>
            <a:ext cx="1187450" cy="18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F8B377F-7819-4373-BCAC-DAB1B5341439}"/>
              </a:ext>
            </a:extLst>
          </p:cNvPr>
          <p:cNvSpPr txBox="1"/>
          <p:nvPr/>
        </p:nvSpPr>
        <p:spPr>
          <a:xfrm>
            <a:off x="1822450" y="2925565"/>
            <a:ext cx="1930400" cy="276999"/>
          </a:xfrm>
          <a:prstGeom prst="rect">
            <a:avLst/>
          </a:prstGeom>
          <a:noFill/>
        </p:spPr>
        <p:txBody>
          <a:bodyPr wrap="square" rtlCol="0">
            <a:spAutoFit/>
          </a:bodyPr>
          <a:lstStyle/>
          <a:p>
            <a:r>
              <a:rPr kumimoji="1" lang="en-US" altLang="ja-JP" sz="1200" dirty="0" err="1">
                <a:latin typeface="Arial" panose="020B0604020202020204" pitchFamily="34" charset="0"/>
                <a:cs typeface="Arial" panose="020B0604020202020204" pitchFamily="34" charset="0"/>
              </a:rPr>
              <a:t>Tekanan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tanah</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dongkrak</a:t>
            </a:r>
            <a:endParaRPr kumimoji="1" lang="ja-JP" altLang="en-US" sz="12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1707D149-7E7D-4E9C-B42D-9098049AAEA4}"/>
              </a:ext>
            </a:extLst>
          </p:cNvPr>
          <p:cNvSpPr/>
          <p:nvPr/>
        </p:nvSpPr>
        <p:spPr>
          <a:xfrm>
            <a:off x="4070350" y="3848100"/>
            <a:ext cx="330200" cy="18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53F9182-FA4C-4EDC-9D7E-C443CB6FE0AA}"/>
              </a:ext>
            </a:extLst>
          </p:cNvPr>
          <p:cNvSpPr txBox="1"/>
          <p:nvPr/>
        </p:nvSpPr>
        <p:spPr>
          <a:xfrm>
            <a:off x="3917950" y="3817064"/>
            <a:ext cx="685800"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Detektor</a:t>
            </a:r>
            <a:endParaRPr kumimoji="1" lang="ja-JP" altLang="en-US" sz="10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47FA7469-E99C-4D12-B9C8-40FA4CCD650D}"/>
              </a:ext>
            </a:extLst>
          </p:cNvPr>
          <p:cNvSpPr/>
          <p:nvPr/>
        </p:nvSpPr>
        <p:spPr>
          <a:xfrm>
            <a:off x="5003800" y="3219450"/>
            <a:ext cx="508000" cy="276999"/>
          </a:xfrm>
          <a:prstGeom prst="rect">
            <a:avLst/>
          </a:prstGeom>
          <a:solidFill>
            <a:srgbClr val="CCE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D99C690-50CD-40A0-B1F4-D2DB42DC461F}"/>
              </a:ext>
            </a:extLst>
          </p:cNvPr>
          <p:cNvSpPr txBox="1"/>
          <p:nvPr/>
        </p:nvSpPr>
        <p:spPr>
          <a:xfrm>
            <a:off x="4902200" y="3157894"/>
            <a:ext cx="711200" cy="400110"/>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Peringatan</a:t>
            </a:r>
            <a:endParaRPr kumimoji="1" lang="ja-JP" altLang="en-US" sz="10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4DFC099C-D835-40B5-99AB-EF88AE213C47}"/>
              </a:ext>
            </a:extLst>
          </p:cNvPr>
          <p:cNvSpPr/>
          <p:nvPr/>
        </p:nvSpPr>
        <p:spPr>
          <a:xfrm>
            <a:off x="5073650" y="4235450"/>
            <a:ext cx="508000" cy="172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D4D3584-DBE2-4234-9AA8-8D473C136886}"/>
              </a:ext>
            </a:extLst>
          </p:cNvPr>
          <p:cNvSpPr txBox="1"/>
          <p:nvPr/>
        </p:nvSpPr>
        <p:spPr>
          <a:xfrm>
            <a:off x="4984750" y="4189247"/>
            <a:ext cx="685800"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Berhenti</a:t>
            </a:r>
            <a:endParaRPr kumimoji="1" lang="ja-JP" altLang="en-US" sz="10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9AB98446-F4EF-4DAD-91C0-1280E444ACD7}"/>
              </a:ext>
            </a:extLst>
          </p:cNvPr>
          <p:cNvSpPr/>
          <p:nvPr/>
        </p:nvSpPr>
        <p:spPr>
          <a:xfrm>
            <a:off x="6203950" y="2864010"/>
            <a:ext cx="111760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50FC6A2-6686-456A-A132-81AA3F6CD54D}"/>
              </a:ext>
            </a:extLst>
          </p:cNvPr>
          <p:cNvSpPr txBox="1"/>
          <p:nvPr/>
        </p:nvSpPr>
        <p:spPr>
          <a:xfrm>
            <a:off x="5797550" y="2787065"/>
            <a:ext cx="1930400" cy="461665"/>
          </a:xfrm>
          <a:prstGeom prst="rect">
            <a:avLst/>
          </a:prstGeom>
          <a:noFill/>
        </p:spPr>
        <p:txBody>
          <a:bodyPr wrap="square" rtlCol="0">
            <a:spAutoFit/>
          </a:bodyPr>
          <a:lstStyle/>
          <a:p>
            <a:r>
              <a:rPr kumimoji="1" lang="en-US" altLang="ja-JP" sz="1200" dirty="0" err="1">
                <a:latin typeface="Arial" panose="020B0604020202020204" pitchFamily="34" charset="0"/>
                <a:cs typeface="Arial" panose="020B0604020202020204" pitchFamily="34" charset="0"/>
              </a:rPr>
              <a:t>Rotasi</a:t>
            </a:r>
            <a:r>
              <a:rPr kumimoji="1" lang="en-US" altLang="ja-JP" sz="1200" dirty="0">
                <a:latin typeface="Arial" panose="020B0604020202020204" pitchFamily="34" charset="0"/>
                <a:cs typeface="Arial" panose="020B0604020202020204" pitchFamily="34" charset="0"/>
              </a:rPr>
              <a:t> boom </a:t>
            </a:r>
            <a:r>
              <a:rPr kumimoji="1" lang="en-US" altLang="ja-JP" sz="1200" dirty="0" err="1">
                <a:latin typeface="Arial" panose="020B0604020202020204" pitchFamily="34" charset="0"/>
                <a:cs typeface="Arial" panose="020B0604020202020204" pitchFamily="34" charset="0"/>
              </a:rPr>
              <a:t>refraksi</a:t>
            </a:r>
            <a:r>
              <a:rPr kumimoji="1" lang="en-US" altLang="ja-JP" sz="1200" dirty="0">
                <a:latin typeface="Arial" panose="020B0604020202020204" pitchFamily="34" charset="0"/>
                <a:cs typeface="Arial" panose="020B0604020202020204" pitchFamily="34" charset="0"/>
              </a:rPr>
              <a:t> dan </a:t>
            </a:r>
            <a:r>
              <a:rPr kumimoji="1" lang="en-US" altLang="ja-JP" sz="1200" dirty="0" err="1">
                <a:latin typeface="Arial" panose="020B0604020202020204" pitchFamily="34" charset="0"/>
                <a:cs typeface="Arial" panose="020B0604020202020204" pitchFamily="34" charset="0"/>
              </a:rPr>
              <a:t>teleskopik</a:t>
            </a:r>
            <a:endParaRPr kumimoji="1"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54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4286"/>
            <a:ext cx="7886700" cy="863963"/>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Keamanan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(9) </a:t>
            </a:r>
            <a:r>
              <a:rPr lang="en-US" altLang="ja-JP" sz="2400" b="1" dirty="0" err="1">
                <a:latin typeface="Arial" panose="020B0604020202020204" pitchFamily="34" charset="0"/>
                <a:ea typeface="Meiryo UI" panose="020B0604030504040204" pitchFamily="50" charset="-128"/>
                <a:cs typeface="Arial" panose="020B0604020202020204" pitchFamily="34" charset="0"/>
              </a:rPr>
              <a:t>Tampilan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Depan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Belakang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66903" y="6400413"/>
            <a:ext cx="4103759"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hal.41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hal.29</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11" name="コンテンツ プレースホルダー 4"/>
          <p:cNvSpPr txBox="1">
            <a:spLocks/>
          </p:cNvSpPr>
          <p:nvPr/>
        </p:nvSpPr>
        <p:spPr>
          <a:xfrm>
            <a:off x="628650" y="1249170"/>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dimana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berotasi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bersama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papan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putar</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sebagai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jalan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pada platform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terdapat</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tampilan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memungkinan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memeriksa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arah</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depan-belakang</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arah</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perjalanan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Terpasang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gerak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sendiri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berputar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3"/>
          <a:stretch>
            <a:fillRect/>
          </a:stretch>
        </p:blipFill>
        <p:spPr>
          <a:xfrm>
            <a:off x="2907575" y="2949704"/>
            <a:ext cx="3445518" cy="2839633"/>
          </a:xfrm>
          <a:prstGeom prst="rect">
            <a:avLst/>
          </a:prstGeom>
          <a:ln>
            <a:solidFill>
              <a:schemeClr val="tx1"/>
            </a:solidFill>
          </a:ln>
        </p:spPr>
      </p:pic>
      <p:sp>
        <p:nvSpPr>
          <p:cNvPr id="3" name="正方形/長方形 2">
            <a:extLst>
              <a:ext uri="{FF2B5EF4-FFF2-40B4-BE49-F238E27FC236}">
                <a16:creationId xmlns:a16="http://schemas.microsoft.com/office/drawing/2014/main" id="{4C010D7E-1804-4F4E-BD30-20A93CC722B0}"/>
              </a:ext>
            </a:extLst>
          </p:cNvPr>
          <p:cNvSpPr/>
          <p:nvPr/>
        </p:nvSpPr>
        <p:spPr>
          <a:xfrm>
            <a:off x="3061884" y="5206383"/>
            <a:ext cx="31369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2E2AAF7-D7A8-4BC1-95E3-85D07AF13C2A}"/>
              </a:ext>
            </a:extLst>
          </p:cNvPr>
          <p:cNvSpPr txBox="1"/>
          <p:nvPr/>
        </p:nvSpPr>
        <p:spPr>
          <a:xfrm>
            <a:off x="3012432" y="5327672"/>
            <a:ext cx="3445518" cy="461665"/>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Gambar 2-35 </a:t>
            </a:r>
            <a:r>
              <a:rPr kumimoji="1" lang="en-US" altLang="ja-JP" sz="1200" dirty="0" err="1">
                <a:latin typeface="Arial" panose="020B0604020202020204" pitchFamily="34" charset="0"/>
                <a:cs typeface="Arial" panose="020B0604020202020204" pitchFamily="34" charset="0"/>
              </a:rPr>
              <a:t>Tampilan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Arah</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Depan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Belakang</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Kendaraan</a:t>
            </a:r>
            <a:endParaRPr kumimoji="1"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4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Definisi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コンテンツ プレースホルダー 4"/>
          <p:cNvSpPr>
            <a:spLocks noGrp="1"/>
          </p:cNvSpPr>
          <p:nvPr>
            <p:ph idx="1"/>
          </p:nvPr>
        </p:nvSpPr>
        <p:spPr>
          <a:xfrm>
            <a:off x="692658" y="739372"/>
            <a:ext cx="7886700" cy="4215687"/>
          </a:xfrm>
          <a:ln w="6350">
            <a:noFill/>
          </a:ln>
        </p:spPr>
        <p:txBody>
          <a:bodyPr>
            <a:noAutofit/>
          </a:bodyPr>
          <a:lstStyle/>
          <a:p>
            <a:pPr marL="0" indent="0" algn="just">
              <a:lnSpc>
                <a:spcPct val="110000"/>
              </a:lnSpc>
              <a:spcBef>
                <a:spcPts val="0"/>
              </a:spcBef>
              <a:buNone/>
            </a:pPr>
            <a:r>
              <a:rPr lang="ja-JP" altLang="en-US"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a:latin typeface="Arial" panose="020B0604020202020204" pitchFamily="34" charset="0"/>
                <a:ea typeface="Meiryo UI" panose="020B0604030504040204" pitchFamily="50" charset="-128"/>
                <a:cs typeface="Arial" panose="020B0604020202020204" pitchFamily="34" charset="0"/>
              </a:rPr>
              <a:t>“</a:t>
            </a:r>
            <a:r>
              <a:rPr lang="en-US" altLang="ja-JP" sz="1500" dirty="0" err="1">
                <a:latin typeface="Arial" panose="020B0604020202020204" pitchFamily="34" charset="0"/>
                <a:ea typeface="Meiryo UI" panose="020B0604030504040204" pitchFamily="50" charset="-128"/>
                <a:cs typeface="Arial" panose="020B0604020202020204" pitchFamily="34" charset="0"/>
              </a:rPr>
              <a:t>Kendaraan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anjungan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kerja</a:t>
            </a:r>
            <a:r>
              <a:rPr lang="en-US" altLang="ja-JP" sz="1500" dirty="0">
                <a:latin typeface="Arial" panose="020B0604020202020204" pitchFamily="34" charset="0"/>
                <a:ea typeface="Meiryo UI" panose="020B0604030504040204" pitchFamily="50" charset="-128"/>
                <a:cs typeface="Arial" panose="020B0604020202020204" pitchFamily="34" charset="0"/>
              </a:rPr>
              <a:t>”</a:t>
            </a:r>
            <a:r>
              <a:rPr lang="ja-JP" altLang="en-US"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merupakan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mesin</a:t>
            </a:r>
            <a:r>
              <a:rPr lang="en-US" altLang="ja-JP" sz="1500" b="1" dirty="0">
                <a:latin typeface="Arial" panose="020B0604020202020204" pitchFamily="34" charset="0"/>
                <a:ea typeface="Meiryo UI" panose="020B0604030504040204" pitchFamily="50" charset="-128"/>
                <a:cs typeface="Arial" panose="020B0604020202020204" pitchFamily="34" charset="0"/>
              </a:rPr>
              <a:t> yang </a:t>
            </a:r>
            <a:r>
              <a:rPr lang="en-US" altLang="ja-JP" sz="1500" b="1" dirty="0" err="1">
                <a:latin typeface="Arial" panose="020B0604020202020204" pitchFamily="34" charset="0"/>
                <a:ea typeface="Meiryo UI" panose="020B0604030504040204" pitchFamily="50" charset="-128"/>
                <a:cs typeface="Arial" panose="020B0604020202020204" pitchFamily="34" charset="0"/>
              </a:rPr>
              <a:t>digunakan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untuk</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pekerjaan</a:t>
            </a:r>
            <a:r>
              <a:rPr lang="en-US" altLang="ja-JP" sz="1500" b="1"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konstruksi</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inspeksi</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perbaikan</a:t>
            </a:r>
            <a:r>
              <a:rPr lang="en-US" altLang="ja-JP" sz="1500" dirty="0">
                <a:latin typeface="Arial" panose="020B0604020202020204" pitchFamily="34" charset="0"/>
                <a:ea typeface="Meiryo UI" panose="020B0604030504040204" pitchFamily="50" charset="-128"/>
                <a:cs typeface="Arial" panose="020B0604020202020204" pitchFamily="34" charset="0"/>
              </a:rPr>
              <a:t> dan </a:t>
            </a:r>
            <a:r>
              <a:rPr lang="en-US" altLang="ja-JP" sz="1500" dirty="0" err="1">
                <a:latin typeface="Arial" panose="020B0604020202020204" pitchFamily="34" charset="0"/>
                <a:ea typeface="Meiryo UI" panose="020B0604030504040204" pitchFamily="50" charset="-128"/>
                <a:cs typeface="Arial" panose="020B0604020202020204" pitchFamily="34" charset="0"/>
              </a:rPr>
              <a:t>sejenisnya</a:t>
            </a:r>
            <a:r>
              <a:rPr lang="en-US" altLang="ja-JP" sz="1500" dirty="0">
                <a:latin typeface="Arial" panose="020B0604020202020204" pitchFamily="34" charset="0"/>
                <a:ea typeface="Meiryo UI" panose="020B0604030504040204" pitchFamily="50" charset="-128"/>
                <a:cs typeface="Arial" panose="020B0604020202020204" pitchFamily="34" charset="0"/>
              </a:rPr>
              <a:t> di </a:t>
            </a:r>
            <a:r>
              <a:rPr lang="en-US" altLang="ja-JP" sz="1500" dirty="0" err="1">
                <a:latin typeface="Arial" panose="020B0604020202020204" pitchFamily="34" charset="0"/>
                <a:ea typeface="Meiryo UI" panose="020B0604030504040204" pitchFamily="50" charset="-128"/>
                <a:cs typeface="Arial" panose="020B0604020202020204" pitchFamily="34" charset="0"/>
              </a:rPr>
              <a:t>tempat</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tinggi</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terdiri</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dari</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a:latin typeface="Arial" panose="020B0604020202020204" pitchFamily="34" charset="0"/>
                <a:ea typeface="Meiryo UI" panose="020B0604030504040204" pitchFamily="50" charset="-128"/>
                <a:cs typeface="Arial" panose="020B0604020202020204" pitchFamily="34" charset="0"/>
              </a:rPr>
              <a:t>platform</a:t>
            </a:r>
            <a:r>
              <a:rPr lang="en-US" altLang="ja-JP" sz="1500" dirty="0">
                <a:latin typeface="Arial" panose="020B0604020202020204" pitchFamily="34" charset="0"/>
                <a:ea typeface="Meiryo UI" panose="020B0604030504040204" pitchFamily="50" charset="-128"/>
                <a:cs typeface="Arial" panose="020B0604020202020204" pitchFamily="34" charset="0"/>
              </a:rPr>
              <a:t> dan </a:t>
            </a:r>
            <a:r>
              <a:rPr lang="en-US" altLang="ja-JP" sz="15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1500" b="1"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angkat</a:t>
            </a:r>
            <a:r>
              <a:rPr lang="en-US" altLang="ja-JP" sz="1500" b="1" dirty="0">
                <a:latin typeface="Arial" panose="020B0604020202020204" pitchFamily="34" charset="0"/>
                <a:ea typeface="Meiryo UI" panose="020B0604030504040204" pitchFamily="50" charset="-128"/>
                <a:cs typeface="Arial" panose="020B0604020202020204" pitchFamily="34" charset="0"/>
              </a:rPr>
              <a:t> (</a:t>
            </a:r>
            <a:r>
              <a:rPr lang="en-US" altLang="ja-JP" sz="1500" b="1" i="1" dirty="0">
                <a:latin typeface="Arial" panose="020B0604020202020204" pitchFamily="34" charset="0"/>
                <a:ea typeface="Meiryo UI" panose="020B0604030504040204" pitchFamily="50" charset="-128"/>
                <a:cs typeface="Arial" panose="020B0604020202020204" pitchFamily="34" charset="0"/>
              </a:rPr>
              <a:t>lifting device</a:t>
            </a:r>
            <a:r>
              <a:rPr lang="en-US" altLang="ja-JP" sz="1500" b="1"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mesin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ini</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memiliki</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1500" b="1"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angkat</a:t>
            </a:r>
            <a:r>
              <a:rPr lang="en-US" altLang="ja-JP" sz="1500" b="1" dirty="0">
                <a:latin typeface="Arial" panose="020B0604020202020204" pitchFamily="34" charset="0"/>
                <a:ea typeface="Meiryo UI" panose="020B0604030504040204" pitchFamily="50" charset="-128"/>
                <a:cs typeface="Arial" panose="020B0604020202020204" pitchFamily="34" charset="0"/>
              </a:rPr>
              <a:t> (lifting device) </a:t>
            </a:r>
            <a:r>
              <a:rPr lang="en-US" altLang="ja-JP" sz="1500" dirty="0" err="1">
                <a:latin typeface="Arial" panose="020B0604020202020204" pitchFamily="34" charset="0"/>
                <a:ea typeface="Meiryo UI" panose="020B0604030504040204" pitchFamily="50" charset="-128"/>
                <a:cs typeface="Arial" panose="020B0604020202020204" pitchFamily="34" charset="0"/>
              </a:rPr>
              <a:t>untuk</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menaikkan</a:t>
            </a:r>
            <a:r>
              <a:rPr lang="en-US" altLang="ja-JP" sz="1500" dirty="0">
                <a:latin typeface="Arial" panose="020B0604020202020204" pitchFamily="34" charset="0"/>
                <a:ea typeface="Meiryo UI" panose="020B0604030504040204" pitchFamily="50" charset="-128"/>
                <a:cs typeface="Arial" panose="020B0604020202020204" pitchFamily="34" charset="0"/>
              </a:rPr>
              <a:t> dan </a:t>
            </a:r>
            <a:r>
              <a:rPr lang="en-US" altLang="ja-JP" sz="1500" b="1" dirty="0" err="1">
                <a:latin typeface="Arial" panose="020B0604020202020204" pitchFamily="34" charset="0"/>
                <a:ea typeface="Meiryo UI" panose="020B0604030504040204" pitchFamily="50" charset="-128"/>
                <a:cs typeface="Arial" panose="020B0604020202020204" pitchFamily="34" charset="0"/>
              </a:rPr>
              <a:t>menurunkan</a:t>
            </a:r>
            <a:r>
              <a:rPr lang="en-US" altLang="ja-JP" sz="1500" b="1"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platfrom</a:t>
            </a:r>
            <a:r>
              <a:rPr lang="en-US" altLang="ja-JP" sz="1500" dirty="0">
                <a:latin typeface="Arial" panose="020B0604020202020204" pitchFamily="34" charset="0"/>
                <a:ea typeface="Meiryo UI" panose="020B0604030504040204" pitchFamily="50" charset="-128"/>
                <a:cs typeface="Arial" panose="020B0604020202020204" pitchFamily="34" charset="0"/>
              </a:rPr>
              <a:t>, yang </a:t>
            </a:r>
            <a:r>
              <a:rPr lang="en-US" altLang="ja-JP" sz="1500" dirty="0" err="1">
                <a:latin typeface="Arial" panose="020B0604020202020204" pitchFamily="34" charset="0"/>
                <a:ea typeface="Meiryo UI" panose="020B0604030504040204" pitchFamily="50" charset="-128"/>
                <a:cs typeface="Arial" panose="020B0604020202020204" pitchFamily="34" charset="0"/>
              </a:rPr>
              <a:t>dapat</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bergerak</a:t>
            </a:r>
            <a:r>
              <a:rPr lang="en-US" altLang="ja-JP" sz="1500" b="1"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sendiri</a:t>
            </a:r>
            <a:r>
              <a:rPr lang="en-US" altLang="ja-JP" sz="1500" b="1" dirty="0">
                <a:latin typeface="Arial" panose="020B0604020202020204" pitchFamily="34" charset="0"/>
                <a:ea typeface="Meiryo UI" panose="020B0604030504040204" pitchFamily="50" charset="-128"/>
                <a:cs typeface="Arial" panose="020B0604020202020204" pitchFamily="34" charset="0"/>
              </a:rPr>
              <a:t> </a:t>
            </a:r>
            <a:r>
              <a:rPr lang="en-US" altLang="ja-JP" sz="1500" dirty="0">
                <a:latin typeface="Arial" panose="020B0604020202020204" pitchFamily="34" charset="0"/>
                <a:ea typeface="Meiryo UI" panose="020B0604030504040204" pitchFamily="50" charset="-128"/>
                <a:cs typeface="Arial" panose="020B0604020202020204" pitchFamily="34" charset="0"/>
              </a:rPr>
              <a:t>di </a:t>
            </a:r>
            <a:r>
              <a:rPr lang="en-US" altLang="ja-JP" sz="1500" dirty="0" err="1">
                <a:latin typeface="Arial" panose="020B0604020202020204" pitchFamily="34" charset="0"/>
                <a:ea typeface="Meiryo UI" panose="020B0604030504040204" pitchFamily="50" charset="-128"/>
                <a:cs typeface="Arial" panose="020B0604020202020204" pitchFamily="34" charset="0"/>
              </a:rPr>
              <a:t>tempat</a:t>
            </a:r>
            <a:r>
              <a:rPr lang="en-US" altLang="ja-JP" sz="1500" dirty="0">
                <a:latin typeface="Arial" panose="020B0604020202020204" pitchFamily="34" charset="0"/>
                <a:ea typeface="Meiryo UI" panose="020B0604030504040204" pitchFamily="50" charset="-128"/>
                <a:cs typeface="Arial" panose="020B0604020202020204" pitchFamily="34" charset="0"/>
              </a:rPr>
              <a:t> yang </a:t>
            </a:r>
            <a:r>
              <a:rPr lang="en-US" altLang="ja-JP" sz="1500" dirty="0" err="1">
                <a:latin typeface="Arial" panose="020B0604020202020204" pitchFamily="34" charset="0"/>
                <a:ea typeface="Meiryo UI" panose="020B0604030504040204" pitchFamily="50" charset="-128"/>
                <a:cs typeface="Arial" panose="020B0604020202020204" pitchFamily="34" charset="0"/>
              </a:rPr>
              <a:t>ditentukan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dengan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menggunakan</a:t>
            </a:r>
            <a:r>
              <a:rPr lang="en-US" altLang="ja-JP" sz="1500" b="1" dirty="0">
                <a:latin typeface="Arial" panose="020B0604020202020204" pitchFamily="34" charset="0"/>
                <a:ea typeface="Meiryo UI" panose="020B0604030504040204" pitchFamily="50" charset="-128"/>
                <a:cs typeface="Arial" panose="020B0604020202020204" pitchFamily="34" charset="0"/>
              </a:rPr>
              <a:t> </a:t>
            </a:r>
            <a:r>
              <a:rPr lang="en-US" altLang="ja-JP" sz="1500" b="1" dirty="0" err="1">
                <a:latin typeface="Arial" panose="020B0604020202020204" pitchFamily="34" charset="0"/>
                <a:ea typeface="Meiryo UI" panose="020B0604030504040204" pitchFamily="50" charset="-128"/>
                <a:cs typeface="Arial" panose="020B0604020202020204" pitchFamily="34" charset="0"/>
              </a:rPr>
              <a:t>tenaga</a:t>
            </a:r>
            <a:r>
              <a:rPr lang="en-US" altLang="ja-JP" sz="1500" dirty="0">
                <a:latin typeface="Arial" panose="020B0604020202020204" pitchFamily="34" charset="0"/>
                <a:ea typeface="Meiryo UI" panose="020B0604030504040204" pitchFamily="50" charset="-128"/>
                <a:cs typeface="Arial" panose="020B0604020202020204" pitchFamily="34" charset="0"/>
              </a:rPr>
              <a:t>.</a:t>
            </a:r>
            <a:r>
              <a:rPr lang="ja-JP" altLang="en-US" sz="1500" b="1" u="sng" dirty="0">
                <a:latin typeface="Arial" panose="020B0604020202020204" pitchFamily="34" charset="0"/>
                <a:ea typeface="Meiryo UI" panose="020B0604030504040204" pitchFamily="50" charset="-128"/>
                <a:cs typeface="Arial" panose="020B0604020202020204" pitchFamily="34" charset="0"/>
              </a:rPr>
              <a:t> </a:t>
            </a:r>
            <a:endParaRPr lang="en-US" altLang="ja-JP" sz="1500" b="1" u="sng" dirty="0">
              <a:latin typeface="Arial" panose="020B0604020202020204" pitchFamily="34" charset="0"/>
              <a:ea typeface="Meiryo UI" panose="020B0604030504040204" pitchFamily="50" charset="-128"/>
              <a:cs typeface="Arial" panose="020B0604020202020204" pitchFamily="34" charset="0"/>
            </a:endParaRPr>
          </a:p>
          <a:p>
            <a:pPr marL="0" indent="0" algn="just">
              <a:lnSpc>
                <a:spcPct val="110000"/>
              </a:lnSpc>
              <a:spcBef>
                <a:spcPts val="0"/>
              </a:spcBef>
              <a:buNone/>
            </a:pPr>
            <a:r>
              <a:rPr lang="ja-JP" altLang="en-US"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Selain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itu</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truk</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pemadam</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kebakaran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seperti</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refraksi</a:t>
            </a:r>
            <a:r>
              <a:rPr lang="en-US" altLang="ja-JP" sz="1500" dirty="0">
                <a:latin typeface="Arial" panose="020B0604020202020204" pitchFamily="34" charset="0"/>
                <a:ea typeface="Meiryo UI" panose="020B0604030504040204" pitchFamily="50" charset="-128"/>
                <a:cs typeface="Arial" panose="020B0604020202020204" pitchFamily="34" charset="0"/>
              </a:rPr>
              <a:t> ladder </a:t>
            </a:r>
            <a:r>
              <a:rPr lang="en-US" altLang="ja-JP" sz="1500" dirty="0" err="1">
                <a:latin typeface="Arial" panose="020B0604020202020204" pitchFamily="34" charset="0"/>
                <a:ea typeface="Meiryo UI" panose="020B0604030504040204" pitchFamily="50" charset="-128"/>
                <a:cs typeface="Arial" panose="020B0604020202020204" pitchFamily="34" charset="0"/>
              </a:rPr>
              <a:t>truk</a:t>
            </a:r>
            <a:r>
              <a:rPr lang="en-US" altLang="ja-JP" sz="1500" dirty="0">
                <a:latin typeface="Arial" panose="020B0604020202020204" pitchFamily="34" charset="0"/>
                <a:ea typeface="Meiryo UI" panose="020B0604030504040204" pitchFamily="50" charset="-128"/>
                <a:cs typeface="Arial" panose="020B0604020202020204" pitchFamily="34" charset="0"/>
              </a:rPr>
              <a:t>, ladder </a:t>
            </a:r>
            <a:r>
              <a:rPr lang="en-US" altLang="ja-JP" sz="1500" dirty="0" err="1">
                <a:latin typeface="Arial" panose="020B0604020202020204" pitchFamily="34" charset="0"/>
                <a:ea typeface="Meiryo UI" panose="020B0604030504040204" pitchFamily="50" charset="-128"/>
                <a:cs typeface="Arial" panose="020B0604020202020204" pitchFamily="34" charset="0"/>
              </a:rPr>
              <a:t>truk</a:t>
            </a:r>
            <a:r>
              <a:rPr lang="en-US" altLang="ja-JP" sz="1500" dirty="0">
                <a:latin typeface="Arial" panose="020B0604020202020204" pitchFamily="34" charset="0"/>
                <a:ea typeface="Meiryo UI" panose="020B0604030504040204" pitchFamily="50" charset="-128"/>
                <a:cs typeface="Arial" panose="020B0604020202020204" pitchFamily="34" charset="0"/>
              </a:rPr>
              <a:t> yang </a:t>
            </a:r>
            <a:r>
              <a:rPr lang="en-US" altLang="ja-JP" sz="1500" dirty="0" err="1">
                <a:latin typeface="Arial" panose="020B0604020202020204" pitchFamily="34" charset="0"/>
                <a:ea typeface="Meiryo UI" panose="020B0604030504040204" pitchFamily="50" charset="-128"/>
                <a:cs typeface="Arial" panose="020B0604020202020204" pitchFamily="34" charset="0"/>
              </a:rPr>
              <a:t>selalu</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digunakan</a:t>
            </a:r>
            <a:r>
              <a:rPr lang="en-US" altLang="ja-JP" sz="1500" dirty="0">
                <a:latin typeface="Arial" panose="020B0604020202020204" pitchFamily="34" charset="0"/>
                <a:ea typeface="Meiryo UI" panose="020B0604030504040204" pitchFamily="50" charset="-128"/>
                <a:cs typeface="Arial" panose="020B0604020202020204" pitchFamily="34" charset="0"/>
              </a:rPr>
              <a:t> pada </a:t>
            </a:r>
            <a:r>
              <a:rPr lang="en-US" altLang="ja-JP" sz="1500" dirty="0" err="1">
                <a:latin typeface="Arial" panose="020B0604020202020204" pitchFamily="34" charset="0"/>
                <a:ea typeface="Meiryo UI" panose="020B0604030504040204" pitchFamily="50" charset="-128"/>
                <a:cs typeface="Arial" panose="020B0604020202020204" pitchFamily="34" charset="0"/>
              </a:rPr>
              <a:t>kegiatan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pemadam</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kebakaran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tidak</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termasuk</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ke</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dalam</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kendaraan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anjungan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kerja</a:t>
            </a:r>
            <a:r>
              <a:rPr lang="en-US" altLang="ja-JP" sz="1500" dirty="0">
                <a:latin typeface="Arial" panose="020B0604020202020204" pitchFamily="34" charset="0"/>
                <a:ea typeface="Meiryo UI" panose="020B0604030504040204" pitchFamily="50" charset="-128"/>
                <a:cs typeface="Arial" panose="020B0604020202020204" pitchFamily="34" charset="0"/>
              </a:rPr>
              <a:t>.</a:t>
            </a:r>
            <a:endParaRPr lang="ja-JP" altLang="en-US" sz="1500" dirty="0">
              <a:latin typeface="Arial" panose="020B0604020202020204" pitchFamily="34" charset="0"/>
              <a:ea typeface="Meiryo UI" panose="020B0604030504040204" pitchFamily="50" charset="-128"/>
              <a:cs typeface="Arial" panose="020B0604020202020204" pitchFamily="34" charset="0"/>
            </a:endParaRPr>
          </a:p>
          <a:p>
            <a:pPr marL="0" indent="0" algn="just">
              <a:lnSpc>
                <a:spcPct val="110000"/>
              </a:lnSpc>
              <a:spcBef>
                <a:spcPts val="0"/>
              </a:spcBef>
              <a:buNone/>
            </a:pPr>
            <a:r>
              <a:rPr lang="en-US" altLang="ja-JP" sz="1500" dirty="0">
                <a:latin typeface="Arial" panose="020B0604020202020204" pitchFamily="34" charset="0"/>
                <a:ea typeface="Meiryo UI" panose="020B0604030504040204" pitchFamily="50" charset="-128"/>
                <a:cs typeface="Arial" panose="020B0604020202020204" pitchFamily="34" charset="0"/>
              </a:rPr>
              <a:t>※Surat </a:t>
            </a:r>
            <a:r>
              <a:rPr lang="en-US" altLang="ja-JP" sz="1500" dirty="0" err="1">
                <a:latin typeface="Arial" panose="020B0604020202020204" pitchFamily="34" charset="0"/>
                <a:ea typeface="Meiryo UI" panose="020B0604030504040204" pitchFamily="50" charset="-128"/>
                <a:cs typeface="Arial" panose="020B0604020202020204" pitchFamily="34" charset="0"/>
              </a:rPr>
              <a:t>Edaran</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Direktur</a:t>
            </a:r>
            <a:r>
              <a:rPr lang="en-US" altLang="ja-JP" sz="1500" dirty="0">
                <a:latin typeface="Arial" panose="020B0604020202020204" pitchFamily="34" charset="0"/>
                <a:ea typeface="Meiryo UI" panose="020B0604030504040204" pitchFamily="50" charset="-128"/>
                <a:cs typeface="Arial" panose="020B0604020202020204" pitchFamily="34" charset="0"/>
              </a:rPr>
              <a:t> Biro </a:t>
            </a:r>
            <a:r>
              <a:rPr lang="en-US" altLang="ja-JP" sz="1500" dirty="0" err="1">
                <a:latin typeface="Arial" panose="020B0604020202020204" pitchFamily="34" charset="0"/>
                <a:ea typeface="Meiryo UI" panose="020B0604030504040204" pitchFamily="50" charset="-128"/>
                <a:cs typeface="Arial" panose="020B0604020202020204" pitchFamily="34" charset="0"/>
              </a:rPr>
              <a:t>Standar</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Ketenagakerjaan</a:t>
            </a:r>
            <a:r>
              <a:rPr lang="en-US" altLang="ja-JP" sz="1500" dirty="0">
                <a:latin typeface="Arial" panose="020B0604020202020204" pitchFamily="34" charset="0"/>
                <a:ea typeface="Meiryo UI" panose="020B0604030504040204" pitchFamily="50" charset="-128"/>
                <a:cs typeface="Arial" panose="020B0604020202020204" pitchFamily="34" charset="0"/>
              </a:rPr>
              <a:t>, Kementerian Kesehatan, Tenaga </a:t>
            </a:r>
            <a:r>
              <a:rPr lang="en-US" altLang="ja-JP" sz="1500" dirty="0" err="1">
                <a:latin typeface="Arial" panose="020B0604020202020204" pitchFamily="34" charset="0"/>
                <a:ea typeface="Meiryo UI" panose="020B0604030504040204" pitchFamily="50" charset="-128"/>
                <a:cs typeface="Arial" panose="020B0604020202020204" pitchFamily="34" charset="0"/>
              </a:rPr>
              <a:t>Kerja</a:t>
            </a:r>
            <a:r>
              <a:rPr lang="en-US" altLang="ja-JP" sz="1500" dirty="0">
                <a:latin typeface="Arial" panose="020B0604020202020204" pitchFamily="34" charset="0"/>
                <a:ea typeface="Meiryo UI" panose="020B0604030504040204" pitchFamily="50" charset="-128"/>
                <a:cs typeface="Arial" panose="020B0604020202020204" pitchFamily="34" charset="0"/>
              </a:rPr>
              <a:t> dan </a:t>
            </a:r>
            <a:r>
              <a:rPr lang="en-US" altLang="ja-JP" sz="1500" dirty="0" err="1">
                <a:latin typeface="Arial" panose="020B0604020202020204" pitchFamily="34" charset="0"/>
                <a:ea typeface="Meiryo UI" panose="020B0604030504040204" pitchFamily="50" charset="-128"/>
                <a:cs typeface="Arial" panose="020B0604020202020204" pitchFamily="34" charset="0"/>
              </a:rPr>
              <a:t>Kesejahteraan</a:t>
            </a:r>
            <a:r>
              <a:rPr lang="en-US" altLang="ja-JP" sz="1500" dirty="0">
                <a:latin typeface="Arial" panose="020B0604020202020204" pitchFamily="34" charset="0"/>
                <a:ea typeface="Meiryo UI" panose="020B0604030504040204" pitchFamily="50" charset="-128"/>
                <a:cs typeface="Arial" panose="020B0604020202020204" pitchFamily="34" charset="0"/>
              </a:rPr>
              <a:t> (2.9.26 </a:t>
            </a:r>
            <a:r>
              <a:rPr lang="en-US" altLang="ja-JP" sz="1500" dirty="0" err="1">
                <a:latin typeface="Arial" panose="020B0604020202020204" pitchFamily="34" charset="0"/>
                <a:ea typeface="Meiryo UI" panose="020B0604030504040204" pitchFamily="50" charset="-128"/>
                <a:cs typeface="Arial" panose="020B0604020202020204" pitchFamily="34" charset="0"/>
              </a:rPr>
              <a:t>Nomor</a:t>
            </a:r>
            <a:r>
              <a:rPr lang="en-US" altLang="ja-JP" sz="1500" dirty="0">
                <a:latin typeface="Arial" panose="020B0604020202020204" pitchFamily="34" charset="0"/>
                <a:ea typeface="Meiryo UI" panose="020B0604030504040204" pitchFamily="50" charset="-128"/>
                <a:cs typeface="Arial" panose="020B0604020202020204" pitchFamily="34" charset="0"/>
              </a:rPr>
              <a:t> </a:t>
            </a:r>
            <a:r>
              <a:rPr lang="en-US" altLang="ja-JP" sz="1500" dirty="0" err="1">
                <a:latin typeface="Arial" panose="020B0604020202020204" pitchFamily="34" charset="0"/>
                <a:ea typeface="Meiryo UI" panose="020B0604030504040204" pitchFamily="50" charset="-128"/>
                <a:cs typeface="Arial" panose="020B0604020202020204" pitchFamily="34" charset="0"/>
              </a:rPr>
              <a:t>dasar</a:t>
            </a:r>
            <a:r>
              <a:rPr lang="en-US" altLang="ja-JP" sz="1500" dirty="0">
                <a:latin typeface="Arial" panose="020B0604020202020204" pitchFamily="34" charset="0"/>
                <a:ea typeface="Meiryo UI" panose="020B0604030504040204" pitchFamily="50" charset="-128"/>
                <a:cs typeface="Arial" panose="020B0604020202020204" pitchFamily="34" charset="0"/>
              </a:rPr>
              <a:t> 583.</a:t>
            </a:r>
            <a:endParaRPr lang="ja-JP" altLang="en-US" sz="1500" dirty="0">
              <a:latin typeface="Arial" panose="020B0604020202020204" pitchFamily="34" charset="0"/>
              <a:ea typeface="Meiryo UI" panose="020B0604030504040204" pitchFamily="50" charset="-128"/>
              <a:cs typeface="Arial" panose="020B0604020202020204" pitchFamily="34" charset="0"/>
            </a:endParaRPr>
          </a:p>
          <a:p>
            <a:pPr marL="268288" indent="-268288" algn="just">
              <a:lnSpc>
                <a:spcPct val="100000"/>
              </a:lnSpc>
              <a:spcBef>
                <a:spcPts val="0"/>
              </a:spcBef>
              <a:buNone/>
            </a:pPr>
            <a:endParaRPr lang="en-US" altLang="ja-JP" sz="1500" dirty="0">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p:cNvSpPr txBox="1"/>
          <p:nvPr/>
        </p:nvSpPr>
        <p:spPr>
          <a:xfrm>
            <a:off x="4062714" y="6375116"/>
            <a:ext cx="4137701"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hal.1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hal.5</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3</a:t>
            </a:fld>
            <a:endParaRPr kumimoji="1" lang="ja-JP" altLang="en-US" dirty="0"/>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32154"/>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Keamanan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(10)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Pengukuran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Kelebihan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Muatan</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967315" y="6400413"/>
            <a:ext cx="4203347"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hal.41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hal.30</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30</a:t>
            </a:fld>
            <a:endParaRPr lang="ja-JP" altLang="en-US">
              <a:solidFill>
                <a:prstClr val="black">
                  <a:tint val="75000"/>
                </a:prstClr>
              </a:solidFill>
            </a:endParaRPr>
          </a:p>
        </p:txBody>
      </p:sp>
      <p:sp>
        <p:nvSpPr>
          <p:cNvPr id="11" name="コンテンツ プレースホルダー 4"/>
          <p:cNvSpPr txBox="1">
            <a:spLocks/>
          </p:cNvSpPr>
          <p:nvPr/>
        </p:nvSpPr>
        <p:spPr>
          <a:xfrm>
            <a:off x="628650" y="1209790"/>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pengukuran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kelebihan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merupakan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mengaktifkan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peringatan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menghentikan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lift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mendeteksi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tekanan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dalan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silinder</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lift,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melebihi</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dizinkan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pada platform </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Terpasang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naik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vertikal</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3"/>
          <a:stretch>
            <a:fillRect/>
          </a:stretch>
        </p:blipFill>
        <p:spPr>
          <a:xfrm>
            <a:off x="1675143" y="2859108"/>
            <a:ext cx="5793713" cy="2942066"/>
          </a:xfrm>
          <a:prstGeom prst="rect">
            <a:avLst/>
          </a:prstGeom>
          <a:ln>
            <a:solidFill>
              <a:schemeClr val="tx1"/>
            </a:solidFill>
          </a:ln>
        </p:spPr>
      </p:pic>
      <p:sp>
        <p:nvSpPr>
          <p:cNvPr id="3" name="正方形/長方形 2">
            <a:extLst>
              <a:ext uri="{FF2B5EF4-FFF2-40B4-BE49-F238E27FC236}">
                <a16:creationId xmlns:a16="http://schemas.microsoft.com/office/drawing/2014/main" id="{AC2754AC-CAE5-4930-8D1E-5D8D773A5F75}"/>
              </a:ext>
            </a:extLst>
          </p:cNvPr>
          <p:cNvSpPr/>
          <p:nvPr/>
        </p:nvSpPr>
        <p:spPr>
          <a:xfrm>
            <a:off x="2563365" y="5301801"/>
            <a:ext cx="401091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75F4CD8-E876-4F70-A400-1309CD1BB7C5}"/>
              </a:ext>
            </a:extLst>
          </p:cNvPr>
          <p:cNvSpPr txBox="1"/>
          <p:nvPr/>
        </p:nvSpPr>
        <p:spPr>
          <a:xfrm>
            <a:off x="2174875" y="5411959"/>
            <a:ext cx="5187950"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Gambar 2-36 </a:t>
            </a:r>
            <a:r>
              <a:rPr kumimoji="1" lang="en-US" altLang="ja-JP" sz="1200" dirty="0" err="1">
                <a:latin typeface="Arial" panose="020B0604020202020204" pitchFamily="34" charset="0"/>
                <a:cs typeface="Arial" panose="020B0604020202020204" pitchFamily="34" charset="0"/>
              </a:rPr>
              <a:t>Operasi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Perangkat</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Pengukuran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Kelebihan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Muatan</a:t>
            </a:r>
            <a:endParaRPr kumimoji="1" lang="ja-JP" altLang="en-US" sz="12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56784B9D-2CB6-4E2C-9065-1EFDCDAB4DF7}"/>
              </a:ext>
            </a:extLst>
          </p:cNvPr>
          <p:cNvSpPr/>
          <p:nvPr/>
        </p:nvSpPr>
        <p:spPr>
          <a:xfrm>
            <a:off x="2042652" y="2942303"/>
            <a:ext cx="1356851" cy="36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54C3F11-B861-42B9-903A-AF56BE1A1BD8}"/>
              </a:ext>
            </a:extLst>
          </p:cNvPr>
          <p:cNvSpPr txBox="1"/>
          <p:nvPr/>
        </p:nvSpPr>
        <p:spPr>
          <a:xfrm>
            <a:off x="1864185" y="2892138"/>
            <a:ext cx="1713783" cy="461665"/>
          </a:xfrm>
          <a:prstGeom prst="rect">
            <a:avLst/>
          </a:prstGeom>
          <a:noFill/>
        </p:spPr>
        <p:txBody>
          <a:bodyPr wrap="square" rtlCol="0">
            <a:spAutoFit/>
          </a:bodyPr>
          <a:lstStyle/>
          <a:p>
            <a:pPr algn="ctr"/>
            <a:r>
              <a:rPr kumimoji="1" lang="en-US" altLang="ja-JP" sz="1200" dirty="0" err="1">
                <a:latin typeface="Arial" panose="020B0604020202020204" pitchFamily="34" charset="0"/>
                <a:cs typeface="Arial" panose="020B0604020202020204" pitchFamily="34" charset="0"/>
              </a:rPr>
              <a:t>Muatan</a:t>
            </a:r>
            <a:r>
              <a:rPr kumimoji="1" lang="en-US" altLang="ja-JP" sz="1200" dirty="0">
                <a:latin typeface="Arial" panose="020B0604020202020204" pitchFamily="34" charset="0"/>
                <a:cs typeface="Arial" panose="020B0604020202020204" pitchFamily="34" charset="0"/>
              </a:rPr>
              <a:t> platform </a:t>
            </a:r>
            <a:r>
              <a:rPr kumimoji="1" lang="en-US" altLang="ja-JP" sz="1200" dirty="0" err="1">
                <a:latin typeface="Arial" panose="020B0604020202020204" pitchFamily="34" charset="0"/>
                <a:cs typeface="Arial" panose="020B0604020202020204" pitchFamily="34" charset="0"/>
              </a:rPr>
              <a:t>kerja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beban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muatan</a:t>
            </a:r>
            <a:r>
              <a:rPr kumimoji="1" lang="en-US" altLang="ja-JP" sz="1200" dirty="0">
                <a:latin typeface="Arial" panose="020B0604020202020204" pitchFamily="34" charset="0"/>
                <a:cs typeface="Arial" panose="020B0604020202020204" pitchFamily="34" charset="0"/>
              </a:rPr>
              <a:t>)</a:t>
            </a:r>
          </a:p>
        </p:txBody>
      </p:sp>
      <p:sp>
        <p:nvSpPr>
          <p:cNvPr id="10" name="楕円 9">
            <a:extLst>
              <a:ext uri="{FF2B5EF4-FFF2-40B4-BE49-F238E27FC236}">
                <a16:creationId xmlns:a16="http://schemas.microsoft.com/office/drawing/2014/main" id="{324D0092-0FFA-4123-83B6-3697AFBFED47}"/>
              </a:ext>
            </a:extLst>
          </p:cNvPr>
          <p:cNvSpPr/>
          <p:nvPr/>
        </p:nvSpPr>
        <p:spPr>
          <a:xfrm>
            <a:off x="3967315" y="4286678"/>
            <a:ext cx="412955" cy="260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D58BE17-669D-46D5-8AAA-35FC6712221B}"/>
              </a:ext>
            </a:extLst>
          </p:cNvPr>
          <p:cNvSpPr txBox="1"/>
          <p:nvPr/>
        </p:nvSpPr>
        <p:spPr>
          <a:xfrm>
            <a:off x="3836294" y="4306594"/>
            <a:ext cx="674996" cy="215444"/>
          </a:xfrm>
          <a:prstGeom prst="rect">
            <a:avLst/>
          </a:prstGeom>
          <a:noFill/>
        </p:spPr>
        <p:txBody>
          <a:bodyPr wrap="square" rtlCol="0">
            <a:spAutoFit/>
          </a:bodyPr>
          <a:lstStyle/>
          <a:p>
            <a:pPr algn="ctr"/>
            <a:r>
              <a:rPr kumimoji="1" lang="en-US" altLang="ja-JP" sz="800" dirty="0" err="1">
                <a:latin typeface="Arial" panose="020B0604020202020204" pitchFamily="34" charset="0"/>
                <a:cs typeface="Arial" panose="020B0604020202020204" pitchFamily="34" charset="0"/>
              </a:rPr>
              <a:t>Detektor</a:t>
            </a:r>
            <a:endParaRPr kumimoji="1" lang="en-US" altLang="ja-JP" sz="8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464B09C7-E594-49D0-A51A-E2A646C6B65F}"/>
              </a:ext>
            </a:extLst>
          </p:cNvPr>
          <p:cNvSpPr/>
          <p:nvPr/>
        </p:nvSpPr>
        <p:spPr>
          <a:xfrm>
            <a:off x="4852219" y="3801497"/>
            <a:ext cx="464575" cy="224813"/>
          </a:xfrm>
          <a:prstGeom prst="rect">
            <a:avLst/>
          </a:prstGeom>
          <a:solidFill>
            <a:srgbClr val="D8E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E2C5BDE-6459-46FB-ACC6-9FC23F7EE66F}"/>
              </a:ext>
            </a:extLst>
          </p:cNvPr>
          <p:cNvSpPr txBox="1"/>
          <p:nvPr/>
        </p:nvSpPr>
        <p:spPr>
          <a:xfrm>
            <a:off x="4718497" y="3801497"/>
            <a:ext cx="732018" cy="215444"/>
          </a:xfrm>
          <a:prstGeom prst="rect">
            <a:avLst/>
          </a:prstGeom>
          <a:noFill/>
        </p:spPr>
        <p:txBody>
          <a:bodyPr wrap="square" rtlCol="0">
            <a:spAutoFit/>
          </a:bodyPr>
          <a:lstStyle/>
          <a:p>
            <a:pPr algn="ctr"/>
            <a:r>
              <a:rPr kumimoji="1" lang="en-US" altLang="ja-JP" sz="800" dirty="0" err="1">
                <a:latin typeface="Arial" panose="020B0604020202020204" pitchFamily="34" charset="0"/>
                <a:cs typeface="Arial" panose="020B0604020202020204" pitchFamily="34" charset="0"/>
              </a:rPr>
              <a:t>Peringatan</a:t>
            </a:r>
            <a:endParaRPr kumimoji="1" lang="en-US" altLang="ja-JP" sz="8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564D511F-D12A-4A6E-B1EC-59E346EFC9B0}"/>
              </a:ext>
            </a:extLst>
          </p:cNvPr>
          <p:cNvSpPr/>
          <p:nvPr/>
        </p:nvSpPr>
        <p:spPr>
          <a:xfrm>
            <a:off x="4984955" y="4653170"/>
            <a:ext cx="331839" cy="20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7D1DD23-4EF8-4762-BC22-B6DBF10D0DAB}"/>
              </a:ext>
            </a:extLst>
          </p:cNvPr>
          <p:cNvSpPr txBox="1"/>
          <p:nvPr/>
        </p:nvSpPr>
        <p:spPr>
          <a:xfrm>
            <a:off x="4768850" y="4628350"/>
            <a:ext cx="732018" cy="215444"/>
          </a:xfrm>
          <a:prstGeom prst="rect">
            <a:avLst/>
          </a:prstGeom>
          <a:noFill/>
        </p:spPr>
        <p:txBody>
          <a:bodyPr wrap="square" rtlCol="0">
            <a:spAutoFit/>
          </a:bodyPr>
          <a:lstStyle/>
          <a:p>
            <a:pPr algn="ctr"/>
            <a:r>
              <a:rPr kumimoji="1" lang="en-US" altLang="ja-JP" sz="800" dirty="0" err="1">
                <a:latin typeface="Arial" panose="020B0604020202020204" pitchFamily="34" charset="0"/>
                <a:cs typeface="Arial" panose="020B0604020202020204" pitchFamily="34" charset="0"/>
              </a:rPr>
              <a:t>Berhenti</a:t>
            </a:r>
            <a:endParaRPr kumimoji="1" lang="en-US" altLang="ja-JP" sz="80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18F0EBC4-BC19-4CC3-A315-EE7516F1846E}"/>
              </a:ext>
            </a:extLst>
          </p:cNvPr>
          <p:cNvSpPr/>
          <p:nvPr/>
        </p:nvSpPr>
        <p:spPr>
          <a:xfrm>
            <a:off x="5973097" y="3246320"/>
            <a:ext cx="980768" cy="263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F7CB544-E068-4983-A970-E8B80B0A45FD}"/>
              </a:ext>
            </a:extLst>
          </p:cNvPr>
          <p:cNvSpPr txBox="1"/>
          <p:nvPr/>
        </p:nvSpPr>
        <p:spPr>
          <a:xfrm>
            <a:off x="5566034" y="3246320"/>
            <a:ext cx="1713783" cy="276999"/>
          </a:xfrm>
          <a:prstGeom prst="rect">
            <a:avLst/>
          </a:prstGeom>
          <a:noFill/>
        </p:spPr>
        <p:txBody>
          <a:bodyPr wrap="square" rtlCol="0">
            <a:spAutoFit/>
          </a:bodyPr>
          <a:lstStyle/>
          <a:p>
            <a:pPr algn="ctr"/>
            <a:r>
              <a:rPr kumimoji="1" lang="en-US" altLang="ja-JP" sz="1200" dirty="0" err="1">
                <a:latin typeface="Arial" panose="020B0604020202020204" pitchFamily="34" charset="0"/>
                <a:cs typeface="Arial" panose="020B0604020202020204" pitchFamily="34" charset="0"/>
              </a:rPr>
              <a:t>Operasi</a:t>
            </a:r>
            <a:r>
              <a:rPr kumimoji="1" lang="en-US" altLang="ja-JP" sz="1200" dirty="0">
                <a:latin typeface="Arial" panose="020B0604020202020204" pitchFamily="34" charset="0"/>
                <a:cs typeface="Arial" panose="020B0604020202020204" pitchFamily="34" charset="0"/>
              </a:rPr>
              <a:t> lift</a:t>
            </a:r>
          </a:p>
        </p:txBody>
      </p:sp>
    </p:spTree>
    <p:extLst>
      <p:ext uri="{BB962C8B-B14F-4D97-AF65-F5344CB8AC3E}">
        <p14:creationId xmlns:p14="http://schemas.microsoft.com/office/powerpoint/2010/main" val="142051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46401"/>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Urutan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Instalasi</a:t>
            </a:r>
            <a:r>
              <a:rPr lang="en-US" altLang="ja-JP" sz="2400" b="1" dirty="0">
                <a:latin typeface="Arial" panose="020B0604020202020204" pitchFamily="34" charset="0"/>
                <a:ea typeface="Meiryo UI" panose="020B0604030504040204" pitchFamily="50" charset="-128"/>
                <a:cs typeface="Arial" panose="020B0604020202020204" pitchFamily="34" charset="0"/>
              </a:rPr>
              <a:t> Outrigger (1) </a:t>
            </a:r>
            <a:r>
              <a:rPr lang="en-US" altLang="ja-JP" sz="2400" b="1" dirty="0" err="1">
                <a:latin typeface="Arial" panose="020B0604020202020204" pitchFamily="34" charset="0"/>
                <a:ea typeface="Meiryo UI" panose="020B0604030504040204" pitchFamily="50" charset="-128"/>
                <a:cs typeface="Arial" panose="020B0604020202020204" pitchFamily="34" charset="0"/>
              </a:rPr>
              <a:t>Urutan</a:t>
            </a:r>
            <a:r>
              <a:rPr lang="en-US" altLang="ja-JP" sz="2400" b="1" dirty="0">
                <a:latin typeface="Arial" panose="020B0604020202020204" pitchFamily="34" charset="0"/>
                <a:ea typeface="Meiryo UI" panose="020B0604030504040204" pitchFamily="50" charset="-128"/>
                <a:cs typeface="Arial" panose="020B0604020202020204" pitchFamily="34" charset="0"/>
              </a:rPr>
              <a:t> Dasar</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946358" y="6400413"/>
            <a:ext cx="4224304"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hal.49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hal.31</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31</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319871"/>
            <a:ext cx="7886700" cy="197259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Pasang rem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parkir</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Pasang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penahan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roda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belakang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bagian</a:t>
            </a: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depan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belakang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tanah</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datar</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③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Overhang outrigger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maksimal</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Kasus</a:t>
            </a: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outrigger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H).</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④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Pada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bidang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tanah</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buruk</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alasi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papan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lantai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⑤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Pastikan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mengatur</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dongkrak</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Apungkan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ban dan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buat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menjadi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sejajar</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928659" y="1055589"/>
            <a:ext cx="2844799" cy="2309164"/>
          </a:xfrm>
          <a:prstGeom prst="rect">
            <a:avLst/>
          </a:prstGeom>
          <a:noFill/>
          <a:ln>
            <a:solidFill>
              <a:schemeClr val="tx1"/>
            </a:solidFill>
          </a:ln>
        </p:spPr>
      </p:pic>
      <p:sp>
        <p:nvSpPr>
          <p:cNvPr id="2" name="正方形/長方形 1">
            <a:extLst>
              <a:ext uri="{FF2B5EF4-FFF2-40B4-BE49-F238E27FC236}">
                <a16:creationId xmlns:a16="http://schemas.microsoft.com/office/drawing/2014/main" id="{B9F8B944-FC4B-4F81-A462-ED13418B9996}"/>
              </a:ext>
            </a:extLst>
          </p:cNvPr>
          <p:cNvSpPr/>
          <p:nvPr/>
        </p:nvSpPr>
        <p:spPr>
          <a:xfrm>
            <a:off x="6006352" y="3007930"/>
            <a:ext cx="268941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DF0D1F8-32D6-4C7B-8CB9-86067E17685D}"/>
              </a:ext>
            </a:extLst>
          </p:cNvPr>
          <p:cNvSpPr txBox="1"/>
          <p:nvPr/>
        </p:nvSpPr>
        <p:spPr>
          <a:xfrm>
            <a:off x="6410552" y="3046244"/>
            <a:ext cx="2689412"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2-41 Outrigger </a:t>
            </a:r>
            <a:r>
              <a:rPr kumimoji="1" lang="en-US" altLang="ja-JP" sz="1000" dirty="0" err="1">
                <a:latin typeface="Arial" panose="020B0604020202020204" pitchFamily="34" charset="0"/>
                <a:cs typeface="Arial" panose="020B0604020202020204" pitchFamily="34" charset="0"/>
              </a:rPr>
              <a:t>diperbesar</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322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15025"/>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Urutan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Instalasi</a:t>
            </a:r>
            <a:r>
              <a:rPr lang="en-US" altLang="ja-JP" sz="2400" b="1" dirty="0">
                <a:latin typeface="Arial" panose="020B0604020202020204" pitchFamily="34" charset="0"/>
                <a:ea typeface="Meiryo UI" panose="020B0604030504040204" pitchFamily="50" charset="-128"/>
                <a:cs typeface="Arial" panose="020B0604020202020204" pitchFamily="34" charset="0"/>
              </a:rPr>
              <a:t> Outrigger (2) </a:t>
            </a:r>
            <a:r>
              <a:rPr lang="en-US" altLang="ja-JP" sz="2400" b="1" dirty="0" err="1">
                <a:latin typeface="Arial" panose="020B0604020202020204" pitchFamily="34" charset="0"/>
                <a:ea typeface="Meiryo UI" panose="020B0604030504040204" pitchFamily="50" charset="-128"/>
                <a:cs typeface="Arial" panose="020B0604020202020204" pitchFamily="34" charset="0"/>
              </a:rPr>
              <a:t>Lereng</a:t>
            </a:r>
            <a:r>
              <a:rPr lang="en-US" altLang="ja-JP" sz="2400" b="1" dirty="0">
                <a:latin typeface="Arial" panose="020B0604020202020204" pitchFamily="34" charset="0"/>
                <a:ea typeface="Meiryo UI" panose="020B0604030504040204" pitchFamily="50" charset="-128"/>
                <a:cs typeface="Arial" panose="020B0604020202020204" pitchFamily="34" charset="0"/>
              </a:rPr>
              <a:t> Bagian 1</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534771" y="6414061"/>
            <a:ext cx="4635892"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hal.49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hal.31-32</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392112"/>
            <a:ext cx="5316386" cy="342309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lgn="just">
              <a:buFont typeface="+mj-ea"/>
              <a:buAutoNum type="circleNumDbPlain"/>
            </a:pPr>
            <a:r>
              <a:rPr lang="en-US" altLang="ja-JP" sz="1500" kern="100" dirty="0" err="1">
                <a:solidFill>
                  <a:prstClr val="black"/>
                </a:solidFill>
                <a:effectLst/>
                <a:latin typeface="Arial" panose="020B0604020202020204" pitchFamily="34" charset="0"/>
                <a:ea typeface="Meiryo UI" panose="020B0604030504040204" pitchFamily="50" charset="-128"/>
                <a:cs typeface="Arial" panose="020B0604020202020204" pitchFamily="34" charset="0"/>
              </a:rPr>
              <a:t>P</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astikan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menentukan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posisi</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bawah</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depan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5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Font typeface="Arial" panose="020B0604020202020204" pitchFamily="34" charset="0"/>
              <a:buNone/>
            </a:pP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Pasang rem </a:t>
            </a:r>
            <a:r>
              <a:rPr lang="en-US" altLang="ja-JP" sz="1500" dirty="0" err="1">
                <a:solidFill>
                  <a:prstClr val="black"/>
                </a:solidFill>
                <a:latin typeface="Arial" panose="020B0604020202020204" pitchFamily="34" charset="0"/>
                <a:ea typeface="Meiryo UI" panose="020B0604030504040204" pitchFamily="50" charset="-128"/>
                <a:cs typeface="Arial" panose="020B0604020202020204" pitchFamily="34" charset="0"/>
              </a:rPr>
              <a:t>parkir</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③　</a:t>
            </a:r>
            <a:r>
              <a:rPr lang="en-US" altLang="ja-JP" sz="1500" dirty="0">
                <a:effectLst/>
                <a:latin typeface="Arial" panose="020B0604020202020204" pitchFamily="34" charset="0"/>
                <a:ea typeface="ＭＳ ゴシック" panose="020B0609070205080204" pitchFamily="49" charset="-128"/>
              </a:rPr>
              <a:t>Pasang </a:t>
            </a:r>
            <a:r>
              <a:rPr lang="en-US" altLang="ja-JP" sz="1500" dirty="0" err="1">
                <a:effectLst/>
                <a:latin typeface="Arial" panose="020B0604020202020204" pitchFamily="34" charset="0"/>
                <a:ea typeface="ＭＳ ゴシック" panose="020B0609070205080204" pitchFamily="49" charset="-128"/>
              </a:rPr>
              <a:t>dengan</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tepat</a:t>
            </a:r>
            <a:r>
              <a:rPr lang="en-US" altLang="ja-JP" sz="1500" dirty="0">
                <a:effectLst/>
                <a:latin typeface="Arial" panose="020B0604020202020204" pitchFamily="34" charset="0"/>
                <a:ea typeface="ＭＳ ゴシック" panose="020B0609070205080204" pitchFamily="49" charset="-128"/>
              </a:rPr>
              <a:t> stopper </a:t>
            </a:r>
            <a:r>
              <a:rPr lang="en-US" altLang="ja-JP" sz="1500" dirty="0" err="1">
                <a:effectLst/>
                <a:latin typeface="Arial" panose="020B0604020202020204" pitchFamily="34" charset="0"/>
                <a:ea typeface="ＭＳ ゴシック" panose="020B0609070205080204" pitchFamily="49" charset="-128"/>
              </a:rPr>
              <a:t>disetiap</a:t>
            </a:r>
            <a:r>
              <a:rPr lang="en-US" altLang="ja-JP" sz="1500" dirty="0">
                <a:effectLst/>
                <a:latin typeface="Arial" panose="020B0604020202020204" pitchFamily="34" charset="0"/>
                <a:ea typeface="ＭＳ ゴシック" panose="020B0609070205080204" pitchFamily="49" charset="-128"/>
              </a:rPr>
              <a:t> ban pada</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Font typeface="Arial" panose="020B0604020202020204" pitchFamily="34" charset="0"/>
              <a:buNone/>
            </a:pP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arah</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bawah</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kemiringan</a:t>
            </a:r>
            <a:endPar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④　</a:t>
            </a:r>
            <a:r>
              <a:rPr lang="en-US" altLang="ja-JP" sz="1500" dirty="0" err="1">
                <a:effectLst/>
                <a:latin typeface="Arial" panose="020B0604020202020204" pitchFamily="34" charset="0"/>
                <a:ea typeface="ＭＳ ゴシック" panose="020B0609070205080204" pitchFamily="49" charset="-128"/>
              </a:rPr>
              <a:t>Tegangkan</a:t>
            </a:r>
            <a:r>
              <a:rPr lang="en-US" altLang="ja-JP" sz="1500" dirty="0">
                <a:effectLst/>
                <a:latin typeface="Arial" panose="020B0604020202020204" pitchFamily="34" charset="0"/>
                <a:ea typeface="ＭＳ ゴシック" panose="020B0609070205080204" pitchFamily="49" charset="-128"/>
              </a:rPr>
              <a:t> </a:t>
            </a:r>
            <a:r>
              <a:rPr lang="en-US" altLang="ja-JP" sz="1500" i="1" dirty="0">
                <a:effectLst/>
                <a:latin typeface="Arial" panose="020B0604020202020204" pitchFamily="34" charset="0"/>
                <a:ea typeface="ＭＳ ゴシック" panose="020B0609070205080204" pitchFamily="49" charset="-128"/>
              </a:rPr>
              <a:t>Outrigger</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jika</a:t>
            </a:r>
            <a:r>
              <a:rPr lang="en-US" altLang="ja-JP" sz="1500" dirty="0">
                <a:effectLst/>
                <a:latin typeface="Arial" panose="020B0604020202020204" pitchFamily="34" charset="0"/>
                <a:ea typeface="ＭＳ ゴシック" panose="020B0609070205080204" pitchFamily="49" charset="-128"/>
              </a:rPr>
              <a:t> </a:t>
            </a:r>
            <a:r>
              <a:rPr lang="en-US" altLang="ja-JP" sz="1500" i="1" dirty="0">
                <a:effectLst/>
                <a:latin typeface="Arial" panose="020B0604020202020204" pitchFamily="34" charset="0"/>
                <a:ea typeface="ＭＳ ゴシック" panose="020B0609070205080204" pitchFamily="49" charset="-128"/>
              </a:rPr>
              <a:t>Outrigger</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jenis</a:t>
            </a:r>
            <a:r>
              <a:rPr lang="en-US" altLang="ja-JP" sz="1500" dirty="0">
                <a:effectLst/>
                <a:latin typeface="Arial" panose="020B0604020202020204" pitchFamily="34" charset="0"/>
                <a:ea typeface="ＭＳ ゴシック" panose="020B0609070205080204" pitchFamily="49" charset="-128"/>
              </a:rPr>
              <a:t> H)</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⑤　</a:t>
            </a:r>
            <a:r>
              <a:rPr lang="en-US" altLang="ja-JP" sz="1500" dirty="0" err="1">
                <a:effectLst/>
                <a:latin typeface="Arial" panose="020B0604020202020204" pitchFamily="34" charset="0"/>
                <a:ea typeface="ＭＳ ゴシック" panose="020B0609070205080204" pitchFamily="49" charset="-128"/>
              </a:rPr>
              <a:t>Papan</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untuk</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menstabilkan</a:t>
            </a:r>
            <a:endParaRPr lang="en-US" altLang="ja-JP" sz="1500" dirty="0">
              <a:effectLst/>
              <a:latin typeface="Arial" panose="020B0604020202020204" pitchFamily="34" charset="0"/>
              <a:ea typeface="ＭＳ ゴシック" panose="020B0609070205080204" pitchFamily="49" charset="-128"/>
            </a:endParaRPr>
          </a:p>
          <a:p>
            <a:pPr marL="0" indent="0">
              <a:lnSpc>
                <a:spcPct val="100000"/>
              </a:lnSpc>
              <a:spcBef>
                <a:spcPts val="0"/>
              </a:spcBef>
              <a:buFont typeface="Arial" panose="020B0604020202020204" pitchFamily="34" charset="0"/>
              <a:buNone/>
            </a:pP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dirty="0" err="1">
                <a:effectLst/>
                <a:latin typeface="Arial" panose="020B0604020202020204" pitchFamily="34" charset="0"/>
                <a:ea typeface="ＭＳ ゴシック" panose="020B0609070205080204" pitchFamily="49" charset="-128"/>
              </a:rPr>
              <a:t>Gunakan</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papan</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ganjal</a:t>
            </a:r>
            <a:r>
              <a:rPr lang="en-US" altLang="ja-JP" sz="1500" dirty="0">
                <a:effectLst/>
                <a:latin typeface="Arial" panose="020B0604020202020204" pitchFamily="34" charset="0"/>
                <a:ea typeface="ＭＳ ゴシック" panose="020B0609070205080204" pitchFamily="49" charset="-128"/>
              </a:rPr>
              <a:t> yang </a:t>
            </a:r>
            <a:r>
              <a:rPr lang="en-US" altLang="ja-JP" sz="1500" dirty="0" err="1">
                <a:effectLst/>
                <a:latin typeface="Arial" panose="020B0604020202020204" pitchFamily="34" charset="0"/>
                <a:ea typeface="ＭＳ ゴシック" panose="020B0609070205080204" pitchFamily="49" charset="-128"/>
              </a:rPr>
              <a:t>besar</a:t>
            </a:r>
            <a:endParaRPr lang="en-US" altLang="ja-JP" sz="1500" dirty="0">
              <a:effectLst/>
              <a:latin typeface="Arial" panose="020B0604020202020204" pitchFamily="34" charset="0"/>
              <a:ea typeface="ＭＳ ゴシック" panose="020B0609070205080204" pitchFamily="49" charset="-128"/>
            </a:endParaRPr>
          </a:p>
          <a:p>
            <a:pPr marL="0" indent="0">
              <a:lnSpc>
                <a:spcPct val="100000"/>
              </a:lnSpc>
              <a:spcBef>
                <a:spcPts val="0"/>
              </a:spcBef>
              <a:buFont typeface="Arial" panose="020B0604020202020204" pitchFamily="34" charset="0"/>
              <a:buNone/>
            </a:pP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dirty="0" err="1">
                <a:effectLst/>
                <a:latin typeface="Arial" panose="020B0604020202020204" pitchFamily="34" charset="0"/>
                <a:ea typeface="ＭＳ ゴシック" panose="020B0609070205080204" pitchFamily="49" charset="-128"/>
              </a:rPr>
              <a:t>Letakkan</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papan</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ganjal</a:t>
            </a:r>
            <a:r>
              <a:rPr lang="en-US" altLang="ja-JP" sz="1500" dirty="0">
                <a:effectLst/>
                <a:latin typeface="Arial" panose="020B0604020202020204" pitchFamily="34" charset="0"/>
                <a:ea typeface="ＭＳ ゴシック" panose="020B0609070205080204" pitchFamily="49" charset="-128"/>
              </a:rPr>
              <a:t> di </a:t>
            </a:r>
            <a:r>
              <a:rPr lang="en-US" altLang="ja-JP" sz="1500" dirty="0" err="1">
                <a:effectLst/>
                <a:latin typeface="Arial" panose="020B0604020202020204" pitchFamily="34" charset="0"/>
                <a:ea typeface="ＭＳ ゴシック" panose="020B0609070205080204" pitchFamily="49" charset="-128"/>
              </a:rPr>
              <a:t>dongkrak</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depan</a:t>
            </a:r>
            <a:r>
              <a:rPr lang="en-US" altLang="ja-JP" sz="1500" dirty="0">
                <a:effectLst/>
                <a:latin typeface="Arial" panose="020B0604020202020204" pitchFamily="34" charset="0"/>
                <a:ea typeface="ＭＳ ゴシック" panose="020B0609070205080204" pitchFamily="49" charset="-128"/>
              </a:rPr>
              <a:t> 2 </a:t>
            </a:r>
            <a:r>
              <a:rPr lang="en-US" altLang="ja-JP" sz="1500" dirty="0" err="1">
                <a:effectLst/>
                <a:latin typeface="Arial" panose="020B0604020202020204" pitchFamily="34" charset="0"/>
                <a:ea typeface="ＭＳ ゴシック" panose="020B0609070205080204" pitchFamily="49" charset="-128"/>
              </a:rPr>
              <a:t>lembar</a:t>
            </a: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   (c)</a:t>
            </a: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dirty="0" err="1">
                <a:solidFill>
                  <a:prstClr val="black"/>
                </a:solidFill>
                <a:latin typeface="Arial" panose="020B0604020202020204" pitchFamily="34" charset="0"/>
                <a:ea typeface="Meiryo UI" panose="020B0604030504040204" pitchFamily="50" charset="-128"/>
                <a:cs typeface="Arial" panose="020B0604020202020204" pitchFamily="34" charset="0"/>
              </a:rPr>
              <a:t>K</a:t>
            </a:r>
            <a:r>
              <a:rPr lang="en-US" altLang="ja-JP" sz="1500" dirty="0" err="1">
                <a:effectLst/>
                <a:latin typeface="Arial" panose="020B0604020202020204" pitchFamily="34" charset="0"/>
                <a:ea typeface="ＭＳ ゴシック" panose="020B0609070205080204" pitchFamily="49" charset="-128"/>
              </a:rPr>
              <a:t>etinggian</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harus</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berada</a:t>
            </a:r>
            <a:r>
              <a:rPr lang="en-US" altLang="ja-JP" sz="1500" dirty="0">
                <a:effectLst/>
                <a:latin typeface="Arial" panose="020B0604020202020204" pitchFamily="34" charset="0"/>
                <a:ea typeface="ＭＳ ゴシック" panose="020B0609070205080204" pitchFamily="49" charset="-128"/>
              </a:rPr>
              <a:t> di </a:t>
            </a:r>
            <a:r>
              <a:rPr lang="en-US" altLang="ja-JP" sz="1500" dirty="0" err="1">
                <a:effectLst/>
                <a:latin typeface="Arial" panose="020B0604020202020204" pitchFamily="34" charset="0"/>
                <a:ea typeface="ＭＳ ゴシック" panose="020B0609070205080204" pitchFamily="49" charset="-128"/>
              </a:rPr>
              <a:t>antara</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tanah</a:t>
            </a:r>
            <a:r>
              <a:rPr lang="en-US" altLang="ja-JP" sz="1500" dirty="0">
                <a:effectLst/>
                <a:latin typeface="Arial" panose="020B0604020202020204" pitchFamily="34" charset="0"/>
                <a:ea typeface="ＭＳ ゴシック" panose="020B0609070205080204" pitchFamily="49" charset="-128"/>
              </a:rPr>
              <a:t> dan </a:t>
            </a:r>
            <a:r>
              <a:rPr lang="en-US" altLang="ja-JP" sz="1500" dirty="0" err="1">
                <a:effectLst/>
                <a:latin typeface="Arial" panose="020B0604020202020204" pitchFamily="34" charset="0"/>
                <a:ea typeface="ＭＳ ゴシック" panose="020B0609070205080204" pitchFamily="49" charset="-128"/>
              </a:rPr>
              <a:t>ambang</a:t>
            </a:r>
            <a:r>
              <a:rPr lang="en-US" altLang="ja-JP" sz="1500" dirty="0">
                <a:effectLst/>
                <a:latin typeface="Arial" panose="020B0604020202020204" pitchFamily="34" charset="0"/>
                <a:ea typeface="ＭＳ ゴシック" panose="020B0609070205080204" pitchFamily="49" charset="-128"/>
              </a:rPr>
              <a:t> </a:t>
            </a:r>
          </a:p>
          <a:p>
            <a:pPr marL="0" indent="0">
              <a:lnSpc>
                <a:spcPct val="100000"/>
              </a:lnSpc>
              <a:spcBef>
                <a:spcPts val="0"/>
              </a:spcBef>
              <a:buFont typeface="Arial" panose="020B0604020202020204" pitchFamily="34" charset="0"/>
              <a:buNone/>
            </a:pPr>
            <a:r>
              <a:rPr lang="en-US" altLang="ja-JP" sz="1500" i="1" dirty="0">
                <a:latin typeface="Arial" panose="020B0604020202020204" pitchFamily="34" charset="0"/>
                <a:ea typeface="ＭＳ ゴシック" panose="020B0609070205080204" pitchFamily="49" charset="-128"/>
              </a:rPr>
              <a:t>       </a:t>
            </a:r>
            <a:r>
              <a:rPr lang="en-US" altLang="ja-JP" sz="1500" i="1" dirty="0">
                <a:effectLst/>
                <a:latin typeface="Arial" panose="020B0604020202020204" pitchFamily="34" charset="0"/>
                <a:ea typeface="ＭＳ ゴシック" panose="020B0609070205080204" pitchFamily="49" charset="-128"/>
              </a:rPr>
              <a:t>Outrigger</a:t>
            </a:r>
            <a:r>
              <a:rPr lang="en-US" altLang="ja-JP" sz="1500" dirty="0">
                <a:effectLst/>
                <a:latin typeface="Arial" panose="020B0604020202020204" pitchFamily="34" charset="0"/>
                <a:ea typeface="ＭＳ ゴシック" panose="020B0609070205080204" pitchFamily="49" charset="-128"/>
              </a:rPr>
              <a:t> di </a:t>
            </a:r>
            <a:r>
              <a:rPr lang="en-US" altLang="ja-JP" sz="1500" dirty="0" err="1">
                <a:effectLst/>
                <a:latin typeface="Arial" panose="020B0604020202020204" pitchFamily="34" charset="0"/>
                <a:ea typeface="ＭＳ ゴシック" panose="020B0609070205080204" pitchFamily="49" charset="-128"/>
              </a:rPr>
              <a:t>dongkrak</a:t>
            </a:r>
            <a:r>
              <a:rPr lang="en-US" altLang="ja-JP" sz="1500" dirty="0">
                <a:effectLst/>
                <a:latin typeface="Arial" panose="020B0604020202020204" pitchFamily="34" charset="0"/>
                <a:ea typeface="ＭＳ ゴシック" panose="020B0609070205080204" pitchFamily="49" charset="-128"/>
              </a:rPr>
              <a:t> set </a:t>
            </a:r>
            <a:r>
              <a:rPr lang="en-US" altLang="ja-JP" sz="1500" dirty="0" err="1">
                <a:effectLst/>
                <a:latin typeface="Arial" panose="020B0604020202020204" pitchFamily="34" charset="0"/>
                <a:ea typeface="ＭＳ ゴシック" panose="020B0609070205080204" pitchFamily="49" charset="-128"/>
              </a:rPr>
              <a:t>depan</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056492" y="1377546"/>
            <a:ext cx="2947398" cy="2110448"/>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135370" y="3640897"/>
            <a:ext cx="2842832" cy="2122483"/>
          </a:xfrm>
          <a:prstGeom prst="rect">
            <a:avLst/>
          </a:prstGeom>
          <a:noFill/>
          <a:ln>
            <a:solidFill>
              <a:schemeClr val="tx1"/>
            </a:solidFill>
          </a:ln>
        </p:spPr>
      </p:pic>
      <p:sp>
        <p:nvSpPr>
          <p:cNvPr id="2" name="正方形/長方形 1">
            <a:extLst>
              <a:ext uri="{FF2B5EF4-FFF2-40B4-BE49-F238E27FC236}">
                <a16:creationId xmlns:a16="http://schemas.microsoft.com/office/drawing/2014/main" id="{05AC4452-1331-4F1B-BC1B-ADE2CDFECDF8}"/>
              </a:ext>
            </a:extLst>
          </p:cNvPr>
          <p:cNvSpPr/>
          <p:nvPr/>
        </p:nvSpPr>
        <p:spPr>
          <a:xfrm>
            <a:off x="6135370" y="3198223"/>
            <a:ext cx="2842832" cy="232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F8D426A-18E9-41B5-AFD8-C2FD80590C6D}"/>
              </a:ext>
            </a:extLst>
          </p:cNvPr>
          <p:cNvSpPr txBox="1"/>
          <p:nvPr/>
        </p:nvSpPr>
        <p:spPr>
          <a:xfrm>
            <a:off x="6056492" y="3122061"/>
            <a:ext cx="2947398" cy="400110"/>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2-42 </a:t>
            </a:r>
            <a:r>
              <a:rPr kumimoji="1" lang="en-US" altLang="ja-JP" sz="1000" dirty="0" err="1">
                <a:latin typeface="Arial" panose="020B0604020202020204" pitchFamily="34" charset="0"/>
                <a:cs typeface="Arial" panose="020B0604020202020204" pitchFamily="34" charset="0"/>
              </a:rPr>
              <a:t>Pemasangan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Kendaraan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Anjungan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Kerja</a:t>
            </a:r>
            <a:r>
              <a:rPr kumimoji="1" lang="en-US" altLang="ja-JP" sz="1000" dirty="0">
                <a:latin typeface="Arial" panose="020B0604020202020204" pitchFamily="34" charset="0"/>
                <a:cs typeface="Arial" panose="020B0604020202020204" pitchFamily="34" charset="0"/>
              </a:rPr>
              <a:t> Di </a:t>
            </a:r>
            <a:r>
              <a:rPr kumimoji="1" lang="en-US" altLang="ja-JP" sz="1000" dirty="0" err="1">
                <a:latin typeface="Arial" panose="020B0604020202020204" pitchFamily="34" charset="0"/>
                <a:cs typeface="Arial" panose="020B0604020202020204" pitchFamily="34" charset="0"/>
              </a:rPr>
              <a:t>Lereng</a:t>
            </a:r>
            <a:endParaRPr kumimoji="1" lang="ja-JP" altLang="en-US" sz="10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990AEAD1-718C-4E30-991A-B85E29B66B24}"/>
              </a:ext>
            </a:extLst>
          </p:cNvPr>
          <p:cNvSpPr/>
          <p:nvPr/>
        </p:nvSpPr>
        <p:spPr>
          <a:xfrm>
            <a:off x="7136811" y="2994887"/>
            <a:ext cx="1622809" cy="169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8E78627-34B1-4CF8-97AE-82DB8EBAD274}"/>
              </a:ext>
            </a:extLst>
          </p:cNvPr>
          <p:cNvSpPr txBox="1"/>
          <p:nvPr/>
        </p:nvSpPr>
        <p:spPr>
          <a:xfrm>
            <a:off x="7245303" y="2942269"/>
            <a:ext cx="1622810" cy="215444"/>
          </a:xfrm>
          <a:prstGeom prst="rect">
            <a:avLst/>
          </a:prstGeom>
          <a:noFill/>
        </p:spPr>
        <p:txBody>
          <a:bodyPr wrap="square" rtlCol="0">
            <a:spAutoFit/>
          </a:bodyPr>
          <a:lstStyle/>
          <a:p>
            <a:r>
              <a:rPr kumimoji="1" lang="ja-JP" altLang="en-US" sz="800" dirty="0">
                <a:latin typeface="Arial" panose="020B0604020202020204" pitchFamily="34" charset="0"/>
                <a:cs typeface="Arial" panose="020B0604020202020204" pitchFamily="34" charset="0"/>
              </a:rPr>
              <a:t>② </a:t>
            </a:r>
            <a:r>
              <a:rPr kumimoji="1" lang="en-US" altLang="ja-JP" sz="800" dirty="0" err="1">
                <a:latin typeface="Arial" panose="020B0604020202020204" pitchFamily="34" charset="0"/>
                <a:cs typeface="Arial" panose="020B0604020202020204" pitchFamily="34" charset="0"/>
              </a:rPr>
              <a:t>Penahan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roda</a:t>
            </a:r>
            <a:r>
              <a:rPr kumimoji="1" lang="en-US" altLang="ja-JP" sz="800" dirty="0">
                <a:latin typeface="Arial" panose="020B0604020202020204" pitchFamily="34" charset="0"/>
                <a:cs typeface="Arial" panose="020B0604020202020204" pitchFamily="34" charset="0"/>
              </a:rPr>
              <a:t> di </a:t>
            </a:r>
            <a:r>
              <a:rPr kumimoji="1" lang="en-US" altLang="ja-JP" sz="800" dirty="0" err="1">
                <a:latin typeface="Arial" panose="020B0604020202020204" pitchFamily="34" charset="0"/>
                <a:cs typeface="Arial" panose="020B0604020202020204" pitchFamily="34" charset="0"/>
              </a:rPr>
              <a:t>setiap</a:t>
            </a:r>
            <a:r>
              <a:rPr kumimoji="1" lang="en-US" altLang="ja-JP" sz="800" dirty="0">
                <a:latin typeface="Arial" panose="020B0604020202020204" pitchFamily="34" charset="0"/>
                <a:cs typeface="Arial" panose="020B0604020202020204" pitchFamily="34" charset="0"/>
              </a:rPr>
              <a:t> ban</a:t>
            </a:r>
            <a:endParaRPr kumimoji="1" lang="ja-JP" altLang="en-US" sz="8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8C66FAD9-8C34-4CAE-96EC-345EC8672EB8}"/>
              </a:ext>
            </a:extLst>
          </p:cNvPr>
          <p:cNvSpPr/>
          <p:nvPr/>
        </p:nvSpPr>
        <p:spPr>
          <a:xfrm>
            <a:off x="6257677" y="2680775"/>
            <a:ext cx="588396" cy="238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E95C051-996B-4957-829A-8AF1368C3372}"/>
              </a:ext>
            </a:extLst>
          </p:cNvPr>
          <p:cNvSpPr txBox="1"/>
          <p:nvPr/>
        </p:nvSpPr>
        <p:spPr>
          <a:xfrm rot="352594">
            <a:off x="6312561" y="2653951"/>
            <a:ext cx="734697"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Dalam</a:t>
            </a:r>
            <a:r>
              <a:rPr kumimoji="1" lang="en-US" altLang="ja-JP" sz="800" dirty="0">
                <a:latin typeface="Arial" panose="020B0604020202020204" pitchFamily="34" charset="0"/>
                <a:cs typeface="Arial" panose="020B0604020202020204" pitchFamily="34" charset="0"/>
              </a:rPr>
              <a:t> 7°</a:t>
            </a:r>
            <a:endParaRPr kumimoji="1" lang="ja-JP" altLang="en-US" sz="8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C920BDDA-6D45-42F0-B58B-2C25F91C6E04}"/>
              </a:ext>
            </a:extLst>
          </p:cNvPr>
          <p:cNvSpPr/>
          <p:nvPr/>
        </p:nvSpPr>
        <p:spPr>
          <a:xfrm>
            <a:off x="7245303" y="1455089"/>
            <a:ext cx="1270047" cy="143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F1FDB88-235B-4480-938C-B9A5698DB46A}"/>
              </a:ext>
            </a:extLst>
          </p:cNvPr>
          <p:cNvSpPr txBox="1"/>
          <p:nvPr/>
        </p:nvSpPr>
        <p:spPr>
          <a:xfrm>
            <a:off x="7399191" y="1406608"/>
            <a:ext cx="925825" cy="215444"/>
          </a:xfrm>
          <a:prstGeom prst="rect">
            <a:avLst/>
          </a:prstGeom>
          <a:noFill/>
        </p:spPr>
        <p:txBody>
          <a:bodyPr wrap="square" rtlCol="0">
            <a:spAutoFit/>
          </a:bodyPr>
          <a:lstStyle/>
          <a:p>
            <a:r>
              <a:rPr lang="ja-JP" altLang="en-US" sz="800" dirty="0">
                <a:latin typeface="Arial" panose="020B0604020202020204" pitchFamily="34" charset="0"/>
                <a:cs typeface="Arial" panose="020B0604020202020204" pitchFamily="34" charset="0"/>
              </a:rPr>
              <a:t>➀ </a:t>
            </a:r>
            <a:r>
              <a:rPr lang="en-US" altLang="ja-JP" sz="800" dirty="0">
                <a:latin typeface="Arial" panose="020B0604020202020204" pitchFamily="34" charset="0"/>
                <a:cs typeface="Arial" panose="020B0604020202020204" pitchFamily="34" charset="0"/>
              </a:rPr>
              <a:t>Rem </a:t>
            </a:r>
            <a:r>
              <a:rPr lang="en-US" altLang="ja-JP" sz="800" dirty="0" err="1">
                <a:latin typeface="Arial" panose="020B0604020202020204" pitchFamily="34" charset="0"/>
                <a:cs typeface="Arial" panose="020B0604020202020204" pitchFamily="34" charset="0"/>
              </a:rPr>
              <a:t>Parkir</a:t>
            </a:r>
            <a:endParaRPr kumimoji="1" lang="ja-JP" altLang="en-US" sz="8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1281D7DE-5E82-49F0-9513-D39E38A93717}"/>
              </a:ext>
            </a:extLst>
          </p:cNvPr>
          <p:cNvSpPr/>
          <p:nvPr/>
        </p:nvSpPr>
        <p:spPr>
          <a:xfrm>
            <a:off x="6455911" y="5380351"/>
            <a:ext cx="2148559" cy="324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F4416BE-37E5-4587-91EA-6984837DFF9D}"/>
              </a:ext>
            </a:extLst>
          </p:cNvPr>
          <p:cNvSpPr txBox="1"/>
          <p:nvPr/>
        </p:nvSpPr>
        <p:spPr>
          <a:xfrm>
            <a:off x="6196602" y="5465887"/>
            <a:ext cx="2947398"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2-43 Cara </a:t>
            </a:r>
            <a:r>
              <a:rPr kumimoji="1" lang="en-US" altLang="ja-JP" sz="1000" dirty="0" err="1">
                <a:latin typeface="Arial" panose="020B0604020202020204" pitchFamily="34" charset="0"/>
                <a:cs typeface="Arial" panose="020B0604020202020204" pitchFamily="34" charset="0"/>
              </a:rPr>
              <a:t>Menggunakan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Papan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Lantai</a:t>
            </a:r>
            <a:endParaRPr kumimoji="1" lang="ja-JP" altLang="en-US" sz="100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77BD37FB-7A96-42B9-BCC4-D89F3A19D5FC}"/>
              </a:ext>
            </a:extLst>
          </p:cNvPr>
          <p:cNvSpPr/>
          <p:nvPr/>
        </p:nvSpPr>
        <p:spPr>
          <a:xfrm>
            <a:off x="7530190" y="4645895"/>
            <a:ext cx="508676" cy="248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F90FEFF-A264-4BB5-9098-C0E08465C345}"/>
              </a:ext>
            </a:extLst>
          </p:cNvPr>
          <p:cNvSpPr txBox="1"/>
          <p:nvPr/>
        </p:nvSpPr>
        <p:spPr>
          <a:xfrm>
            <a:off x="7580866" y="4591210"/>
            <a:ext cx="734697" cy="33855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Laju</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tidak</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stabil</a:t>
            </a:r>
            <a:endParaRPr kumimoji="1" lang="ja-JP" altLang="en-US" sz="800" dirty="0">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19B160AC-1998-42B1-BA70-F15AF73423A2}"/>
              </a:ext>
            </a:extLst>
          </p:cNvPr>
          <p:cNvSpPr/>
          <p:nvPr/>
        </p:nvSpPr>
        <p:spPr>
          <a:xfrm>
            <a:off x="8038867" y="4104006"/>
            <a:ext cx="332736" cy="248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BF46CE3-83F6-46BD-A680-E94A82E769F3}"/>
              </a:ext>
            </a:extLst>
          </p:cNvPr>
          <p:cNvSpPr txBox="1"/>
          <p:nvPr/>
        </p:nvSpPr>
        <p:spPr>
          <a:xfrm>
            <a:off x="7919260" y="4091727"/>
            <a:ext cx="645414" cy="307777"/>
          </a:xfrm>
          <a:prstGeom prst="rect">
            <a:avLst/>
          </a:prstGeom>
          <a:noFill/>
        </p:spPr>
        <p:txBody>
          <a:bodyPr wrap="square" rtlCol="0">
            <a:spAutoFit/>
          </a:bodyPr>
          <a:lstStyle/>
          <a:p>
            <a:r>
              <a:rPr kumimoji="1" lang="en-US" altLang="ja-JP" sz="700" dirty="0">
                <a:latin typeface="Arial" panose="020B0604020202020204" pitchFamily="34" charset="0"/>
                <a:cs typeface="Arial" panose="020B0604020202020204" pitchFamily="34" charset="0"/>
              </a:rPr>
              <a:t>20 cm</a:t>
            </a:r>
          </a:p>
          <a:p>
            <a:r>
              <a:rPr lang="en-US" altLang="ja-JP" sz="700" dirty="0">
                <a:latin typeface="Arial" panose="020B0604020202020204" pitchFamily="34" charset="0"/>
                <a:cs typeface="Arial" panose="020B0604020202020204" pitchFamily="34" charset="0"/>
              </a:rPr>
              <a:t>2 </a:t>
            </a:r>
            <a:r>
              <a:rPr lang="en-US" altLang="ja-JP" sz="700" dirty="0" err="1">
                <a:latin typeface="Arial" panose="020B0604020202020204" pitchFamily="34" charset="0"/>
                <a:cs typeface="Arial" panose="020B0604020202020204" pitchFamily="34" charset="0"/>
              </a:rPr>
              <a:t>lembar</a:t>
            </a:r>
            <a:endParaRPr kumimoji="1" lang="ja-JP" altLang="en-US" sz="700" dirty="0">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AF772256-6BCF-4871-A664-D049EA775EA4}"/>
              </a:ext>
            </a:extLst>
          </p:cNvPr>
          <p:cNvSpPr/>
          <p:nvPr/>
        </p:nvSpPr>
        <p:spPr>
          <a:xfrm>
            <a:off x="8442773" y="4104006"/>
            <a:ext cx="161697" cy="27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01C4C17-329A-47C3-A572-28AEF4537C39}"/>
              </a:ext>
            </a:extLst>
          </p:cNvPr>
          <p:cNvSpPr txBox="1"/>
          <p:nvPr/>
        </p:nvSpPr>
        <p:spPr>
          <a:xfrm>
            <a:off x="8350549" y="4120653"/>
            <a:ext cx="507841"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Dalam</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25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32112"/>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Urutan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Instalasi</a:t>
            </a:r>
            <a:r>
              <a:rPr lang="en-US" altLang="ja-JP" sz="2400" b="1" dirty="0">
                <a:latin typeface="Arial" panose="020B0604020202020204" pitchFamily="34" charset="0"/>
                <a:ea typeface="Meiryo UI" panose="020B0604030504040204" pitchFamily="50" charset="-128"/>
                <a:cs typeface="Arial" panose="020B0604020202020204" pitchFamily="34" charset="0"/>
              </a:rPr>
              <a:t> Outrigger (2) </a:t>
            </a:r>
            <a:r>
              <a:rPr lang="en-US" altLang="ja-JP" sz="2400" b="1" dirty="0" err="1">
                <a:latin typeface="Arial" panose="020B0604020202020204" pitchFamily="34" charset="0"/>
                <a:ea typeface="Meiryo UI" panose="020B0604030504040204" pitchFamily="50" charset="-128"/>
                <a:cs typeface="Arial" panose="020B0604020202020204" pitchFamily="34" charset="0"/>
              </a:rPr>
              <a:t>Lereng</a:t>
            </a:r>
            <a:r>
              <a:rPr lang="en-US" altLang="ja-JP" sz="2400" b="1" dirty="0">
                <a:latin typeface="Arial" panose="020B0604020202020204" pitchFamily="34" charset="0"/>
                <a:ea typeface="Meiryo UI" panose="020B0604030504040204" pitchFamily="50" charset="-128"/>
                <a:cs typeface="Arial" panose="020B0604020202020204" pitchFamily="34" charset="0"/>
              </a:rPr>
              <a:t> Bagian 2</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53063" y="6400413"/>
            <a:ext cx="4717599"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hal.50-51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hal.32-33</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386703"/>
            <a:ext cx="5306113" cy="278843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⑥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Prosedur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penegangan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i="1" dirty="0" err="1">
                <a:solidFill>
                  <a:prstClr val="black"/>
                </a:solidFill>
                <a:latin typeface="Arial" panose="020B0604020202020204" pitchFamily="34" charset="0"/>
                <a:ea typeface="Meiryo UI" panose="020B0604030504040204" pitchFamily="50" charset="-128"/>
                <a:cs typeface="Arial" panose="020B0604020202020204" pitchFamily="34" charset="0"/>
              </a:rPr>
              <a:t>Ouytrigger</a:t>
            </a:r>
            <a:r>
              <a:rPr lang="en-US" altLang="ja-JP" sz="1400" i="1"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i="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lvl="0" indent="-342900" algn="just">
              <a:buFont typeface="+mj-lt"/>
              <a:buAutoNum type="alphaLcParenBoth"/>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pastikan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lakukan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urutan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dongkrak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depan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belakang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penegangan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dongkrak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lakukan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bersamaan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kiri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kanan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Sesuaikan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masing-masing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fungsi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dongkrak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⑦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Sejajarkan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bersamaan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Mengapungkan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semua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ban.</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⑧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Jika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tidak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bisa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disejajarkan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perhatikanlah</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hal-hal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berikut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ini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lvl="0" indent="-342900" algn="just">
              <a:buFont typeface="+mj-lt"/>
              <a:buAutoNum type="alphaLcParenBoth"/>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Pastikan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meghadap</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atas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boom.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Pastikan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sisi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kiri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kanan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seimbang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Pindahkanlah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apabila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rotasi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putar</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menghadap</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bawah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Apabila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boom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teleskopik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gunakanlah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sudut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kiri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kanan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45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derajat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menghadap</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atas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pPr>
            <a:r>
              <a:rPr lang="en-US" altLang="ja-JP" sz="1400" dirty="0" err="1">
                <a:effectLst/>
                <a:latin typeface="Arial" panose="020B0604020202020204" pitchFamily="34" charset="0"/>
                <a:ea typeface="ＭＳ ゴシック" panose="020B0609070205080204" pitchFamily="49" charset="-128"/>
              </a:rPr>
              <a:t>Apabila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boom </a:t>
            </a:r>
            <a:r>
              <a:rPr lang="en-US" altLang="ja-JP" sz="1400" dirty="0" err="1">
                <a:effectLst/>
                <a:latin typeface="Arial" panose="020B0604020202020204" pitchFamily="34" charset="0"/>
                <a:ea typeface="ＭＳ ゴシック" panose="020B0609070205080204" pitchFamily="49" charset="-128"/>
              </a:rPr>
              <a:t>refraksi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posisi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gunakanlah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dalam</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keadaan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menghadap</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atas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dari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pusat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putaran</a:t>
            </a:r>
            <a:r>
              <a:rPr lang="en-US" altLang="ja-JP" sz="1400" dirty="0">
                <a:effectLst/>
                <a:latin typeface="Arial" panose="020B0604020202020204" pitchFamily="34" charset="0"/>
                <a:ea typeface="ＭＳ ゴシック" panose="020B0609070205080204" pitchFamily="49" charset="-128"/>
              </a:rPr>
              <a:t>, dan area </a:t>
            </a:r>
            <a:r>
              <a:rPr lang="en-US" altLang="ja-JP" sz="1400" dirty="0" err="1">
                <a:effectLst/>
                <a:latin typeface="Arial" panose="020B0604020202020204" pitchFamily="34" charset="0"/>
                <a:ea typeface="ＭＳ ゴシック" panose="020B0609070205080204" pitchFamily="49" charset="-128"/>
              </a:rPr>
              <a:t>putaran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sudut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kiri</a:t>
            </a:r>
            <a:r>
              <a:rPr lang="en-US" altLang="ja-JP" sz="1400" dirty="0">
                <a:effectLst/>
                <a:latin typeface="Arial" panose="020B0604020202020204" pitchFamily="34" charset="0"/>
                <a:ea typeface="ＭＳ ゴシック" panose="020B0609070205080204" pitchFamily="49" charset="-128"/>
              </a:rPr>
              <a:t> dan </a:t>
            </a:r>
            <a:r>
              <a:rPr lang="en-US" altLang="ja-JP" sz="1400" dirty="0" err="1">
                <a:effectLst/>
                <a:latin typeface="Arial" panose="020B0604020202020204" pitchFamily="34" charset="0"/>
                <a:ea typeface="ＭＳ ゴシック" panose="020B0609070205080204" pitchFamily="49" charset="-128"/>
              </a:rPr>
              <a:t>kanan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dalam</a:t>
            </a:r>
            <a:r>
              <a:rPr lang="en-US" altLang="ja-JP" sz="1400" dirty="0">
                <a:effectLst/>
                <a:latin typeface="Arial" panose="020B0604020202020204" pitchFamily="34" charset="0"/>
                <a:ea typeface="ＭＳ ゴシック" panose="020B0609070205080204" pitchFamily="49" charset="-128"/>
              </a:rPr>
              <a:t> 45 </a:t>
            </a:r>
            <a:r>
              <a:rPr lang="en-US" altLang="ja-JP" sz="1400" dirty="0" err="1">
                <a:effectLst/>
                <a:latin typeface="Arial" panose="020B0604020202020204" pitchFamily="34" charset="0"/>
                <a:ea typeface="ＭＳ ゴシック" panose="020B0609070205080204" pitchFamily="49" charset="-128"/>
              </a:rPr>
              <a:t>derajat</a:t>
            </a:r>
            <a:r>
              <a:rPr lang="en-US" altLang="ja-JP" sz="1400" dirty="0">
                <a:effectLst/>
                <a:latin typeface="Arial" panose="020B0604020202020204" pitchFamily="34" charset="0"/>
                <a:ea typeface="ＭＳ ゴシック" panose="020B0609070205080204" pitchFamily="49" charset="-128"/>
              </a:rPr>
              <a: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105346" y="1791128"/>
            <a:ext cx="2860854" cy="1815672"/>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105346" y="3704637"/>
            <a:ext cx="2860854" cy="1815671"/>
          </a:xfrm>
          <a:prstGeom prst="rect">
            <a:avLst/>
          </a:prstGeom>
          <a:noFill/>
          <a:ln>
            <a:solidFill>
              <a:schemeClr val="tx1"/>
            </a:solidFill>
          </a:ln>
        </p:spPr>
      </p:pic>
      <p:sp>
        <p:nvSpPr>
          <p:cNvPr id="2" name="正方形/長方形 1">
            <a:extLst>
              <a:ext uri="{FF2B5EF4-FFF2-40B4-BE49-F238E27FC236}">
                <a16:creationId xmlns:a16="http://schemas.microsoft.com/office/drawing/2014/main" id="{CE8B7525-49EE-4BAA-8DF5-9D5635AC4EE1}"/>
              </a:ext>
            </a:extLst>
          </p:cNvPr>
          <p:cNvSpPr/>
          <p:nvPr/>
        </p:nvSpPr>
        <p:spPr>
          <a:xfrm>
            <a:off x="6409018" y="5243309"/>
            <a:ext cx="2106332" cy="227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EBDA2DB-A7C5-4FC2-849A-FB53B144858F}"/>
              </a:ext>
            </a:extLst>
          </p:cNvPr>
          <p:cNvSpPr txBox="1"/>
          <p:nvPr/>
        </p:nvSpPr>
        <p:spPr>
          <a:xfrm>
            <a:off x="6409018" y="5219666"/>
            <a:ext cx="2581836"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2-45 Boom </a:t>
            </a:r>
            <a:r>
              <a:rPr kumimoji="1" lang="en-US" altLang="ja-JP" sz="1000" dirty="0" err="1">
                <a:latin typeface="Arial" panose="020B0604020202020204" pitchFamily="34" charset="0"/>
                <a:cs typeface="Arial" panose="020B0604020202020204" pitchFamily="34" charset="0"/>
              </a:rPr>
              <a:t>Pastikan</a:t>
            </a:r>
            <a:r>
              <a:rPr kumimoji="1" lang="en-US" altLang="ja-JP" sz="1000" dirty="0">
                <a:latin typeface="Arial" panose="020B0604020202020204" pitchFamily="34" charset="0"/>
                <a:cs typeface="Arial" panose="020B0604020202020204" pitchFamily="34" charset="0"/>
              </a:rPr>
              <a:t> Di </a:t>
            </a:r>
            <a:r>
              <a:rPr kumimoji="1" lang="en-US" altLang="ja-JP" sz="1000" dirty="0" err="1">
                <a:latin typeface="Arial" panose="020B0604020202020204" pitchFamily="34" charset="0"/>
                <a:cs typeface="Arial" panose="020B0604020202020204" pitchFamily="34" charset="0"/>
              </a:rPr>
              <a:t>Lereng</a:t>
            </a:r>
            <a:endParaRPr kumimoji="1" lang="ja-JP" altLang="en-US" sz="10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36D2256D-190E-478C-8B68-861F40FAD872}"/>
              </a:ext>
            </a:extLst>
          </p:cNvPr>
          <p:cNvSpPr/>
          <p:nvPr/>
        </p:nvSpPr>
        <p:spPr>
          <a:xfrm>
            <a:off x="7751228" y="4137141"/>
            <a:ext cx="838867" cy="271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64809AB-97A2-4259-B435-F9E30F870E7F}"/>
              </a:ext>
            </a:extLst>
          </p:cNvPr>
          <p:cNvSpPr txBox="1"/>
          <p:nvPr/>
        </p:nvSpPr>
        <p:spPr>
          <a:xfrm>
            <a:off x="7751228" y="4034535"/>
            <a:ext cx="1044389" cy="369332"/>
          </a:xfrm>
          <a:prstGeom prst="rect">
            <a:avLst/>
          </a:prstGeom>
          <a:noFill/>
        </p:spPr>
        <p:txBody>
          <a:bodyPr wrap="square" rtlCol="0">
            <a:spAutoFit/>
          </a:bodyPr>
          <a:lstStyle/>
          <a:p>
            <a:r>
              <a:rPr lang="en-US" altLang="ja-JP" sz="900" dirty="0">
                <a:latin typeface="Arial" panose="020B0604020202020204" pitchFamily="34" charset="0"/>
                <a:cs typeface="Arial" panose="020B0604020202020204" pitchFamily="34" charset="0"/>
              </a:rPr>
              <a:t>Hmm…</a:t>
            </a:r>
            <a:br>
              <a:rPr lang="en-US" altLang="ja-JP" sz="900" dirty="0">
                <a:latin typeface="Arial" panose="020B0604020202020204" pitchFamily="34" charset="0"/>
                <a:cs typeface="Arial" panose="020B0604020202020204" pitchFamily="34" charset="0"/>
              </a:rPr>
            </a:br>
            <a:r>
              <a:rPr lang="en-US" altLang="ja-JP" sz="900" dirty="0" err="1">
                <a:latin typeface="Arial" panose="020B0604020202020204" pitchFamily="34" charset="0"/>
                <a:cs typeface="Arial" panose="020B0604020202020204" pitchFamily="34" charset="0"/>
              </a:rPr>
              <a:t>ini</a:t>
            </a:r>
            <a:r>
              <a:rPr lang="en-US" altLang="ja-JP" sz="900" dirty="0">
                <a:latin typeface="Arial" panose="020B0604020202020204" pitchFamily="34" charset="0"/>
                <a:cs typeface="Arial" panose="020B0604020202020204" pitchFamily="34" charset="0"/>
              </a:rPr>
              <a:t> diagonal </a:t>
            </a:r>
            <a:r>
              <a:rPr lang="en-US" altLang="ja-JP" sz="900" dirty="0" err="1">
                <a:latin typeface="Arial" panose="020B0604020202020204" pitchFamily="34" charset="0"/>
                <a:cs typeface="Arial" panose="020B0604020202020204" pitchFamily="34" charset="0"/>
              </a:rPr>
              <a:t>ya</a:t>
            </a:r>
            <a:endParaRPr kumimoji="1" lang="ja-JP" altLang="en-US" sz="9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7B6107E4-5FEB-4035-9A78-27E2580D6488}"/>
              </a:ext>
            </a:extLst>
          </p:cNvPr>
          <p:cNvSpPr/>
          <p:nvPr/>
        </p:nvSpPr>
        <p:spPr>
          <a:xfrm>
            <a:off x="6295655" y="3345022"/>
            <a:ext cx="2480236" cy="211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FBC52EE-2903-4A92-8393-A749DA13BA68}"/>
              </a:ext>
            </a:extLst>
          </p:cNvPr>
          <p:cNvSpPr txBox="1"/>
          <p:nvPr/>
        </p:nvSpPr>
        <p:spPr>
          <a:xfrm>
            <a:off x="6164746" y="3310317"/>
            <a:ext cx="2805572"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2-44 </a:t>
            </a:r>
            <a:r>
              <a:rPr kumimoji="1" lang="en-US" altLang="ja-JP" sz="1000" dirty="0" err="1">
                <a:latin typeface="Arial" panose="020B0604020202020204" pitchFamily="34" charset="0"/>
                <a:cs typeface="Arial" panose="020B0604020202020204" pitchFamily="34" charset="0"/>
              </a:rPr>
              <a:t>Naikkan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Dongkrak</a:t>
            </a:r>
            <a:r>
              <a:rPr kumimoji="1" lang="en-US" altLang="ja-JP" sz="1000" dirty="0">
                <a:latin typeface="Arial" panose="020B0604020202020204" pitchFamily="34" charset="0"/>
                <a:cs typeface="Arial" panose="020B0604020202020204" pitchFamily="34" charset="0"/>
              </a:rPr>
              <a:t> Dari </a:t>
            </a:r>
            <a:r>
              <a:rPr kumimoji="1" lang="en-US" altLang="ja-JP" sz="1000" dirty="0" err="1">
                <a:latin typeface="Arial" panose="020B0604020202020204" pitchFamily="34" charset="0"/>
                <a:cs typeface="Arial" panose="020B0604020202020204" pitchFamily="34" charset="0"/>
              </a:rPr>
              <a:t>Depan</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608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17716"/>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Urutan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Instalasi</a:t>
            </a:r>
            <a:r>
              <a:rPr lang="en-US" altLang="ja-JP" sz="2400" b="1" dirty="0">
                <a:latin typeface="Arial" panose="020B0604020202020204" pitchFamily="34" charset="0"/>
                <a:ea typeface="Meiryo UI" panose="020B0604030504040204" pitchFamily="50" charset="-128"/>
                <a:cs typeface="Arial" panose="020B0604020202020204" pitchFamily="34" charset="0"/>
              </a:rPr>
              <a:t> Outrigger (2) </a:t>
            </a:r>
            <a:r>
              <a:rPr lang="en-US" altLang="ja-JP" sz="2400" b="1" dirty="0" err="1">
                <a:latin typeface="Arial" panose="020B0604020202020204" pitchFamily="34" charset="0"/>
                <a:ea typeface="Meiryo UI" panose="020B0604030504040204" pitchFamily="50" charset="-128"/>
                <a:cs typeface="Arial" panose="020B0604020202020204" pitchFamily="34" charset="0"/>
              </a:rPr>
              <a:t>Lereng</a:t>
            </a:r>
            <a:r>
              <a:rPr lang="en-US" altLang="ja-JP" sz="2400" b="1" dirty="0">
                <a:latin typeface="Arial" panose="020B0604020202020204" pitchFamily="34" charset="0"/>
                <a:ea typeface="Meiryo UI" panose="020B0604030504040204" pitchFamily="50" charset="-128"/>
                <a:cs typeface="Arial" panose="020B0604020202020204" pitchFamily="34" charset="0"/>
              </a:rPr>
              <a:t> Bagian 3</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50105" y="6376238"/>
            <a:ext cx="4248368"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hal.51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hal.33</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11" name="コンテンツ プレースホルダー 4"/>
          <p:cNvSpPr txBox="1">
            <a:spLocks/>
          </p:cNvSpPr>
          <p:nvPr/>
        </p:nvSpPr>
        <p:spPr>
          <a:xfrm>
            <a:off x="628650" y="1466003"/>
            <a:ext cx="4978401" cy="161121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just">
              <a:buNone/>
              <a:tabLst>
                <a:tab pos="1143000" algn="l"/>
              </a:tabLst>
            </a:pPr>
            <a:r>
              <a:rPr lang="ja-JP" altLang="en-US" sz="1400" kern="100" dirty="0">
                <a:latin typeface="Arial" panose="020B0604020202020204" pitchFamily="34" charset="0"/>
                <a:ea typeface="ＭＳ ゴシック" panose="020B0609070205080204" pitchFamily="49" charset="-128"/>
                <a:cs typeface="Times New Roman" panose="02020603050405020304" pitchFamily="18" charset="0"/>
              </a:rPr>
              <a:t>⑨</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Setelah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selesai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simpan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i="1" kern="100" dirty="0">
                <a:effectLst/>
                <a:latin typeface="Arial" panose="020B0604020202020204" pitchFamily="34" charset="0"/>
                <a:ea typeface="ＭＳ ゴシック" panose="020B0609070205080204" pitchFamily="49" charset="-128"/>
                <a:cs typeface="Times New Roman" panose="02020603050405020304" pitchFamily="18" charset="0"/>
              </a:rPr>
              <a:t>Outrigger</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Langkah-</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langkah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tabLst>
                <a:tab pos="1143000" algn="l"/>
              </a:tabLst>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Kembalikan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keposisi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bentuk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boom.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tabLst>
                <a:tab pos="1143000" algn="l"/>
              </a:tabLst>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pastikan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tempat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stopper.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tabLst>
                <a:tab pos="1143000" algn="l"/>
              </a:tabLst>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Pastikan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kembalikan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dongkrak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bagian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belakang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tabLst>
                <a:tab pos="1143000" algn="l"/>
              </a:tabLst>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Fungsikan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secara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bersamaan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dongkrak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kiri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kanan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lt"/>
              <a:buAutoNum type="alphaLcParenBoth"/>
              <a:tabLst>
                <a:tab pos="1143000" algn="l"/>
              </a:tabLst>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Lepaskan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Stopper.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702467" y="1702107"/>
            <a:ext cx="3195041" cy="2170177"/>
          </a:xfrm>
          <a:prstGeom prst="rect">
            <a:avLst/>
          </a:prstGeom>
          <a:noFill/>
          <a:ln>
            <a:solidFill>
              <a:schemeClr val="tx1"/>
            </a:solidFill>
          </a:ln>
        </p:spPr>
      </p:pic>
      <p:sp>
        <p:nvSpPr>
          <p:cNvPr id="2" name="正方形/長方形 1">
            <a:extLst>
              <a:ext uri="{FF2B5EF4-FFF2-40B4-BE49-F238E27FC236}">
                <a16:creationId xmlns:a16="http://schemas.microsoft.com/office/drawing/2014/main" id="{688D28C7-DD7E-4121-8797-46B1EEF259D5}"/>
              </a:ext>
            </a:extLst>
          </p:cNvPr>
          <p:cNvSpPr/>
          <p:nvPr/>
        </p:nvSpPr>
        <p:spPr>
          <a:xfrm>
            <a:off x="5884159" y="3586100"/>
            <a:ext cx="2631191" cy="213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4A6DD1C-B9F4-4B95-9F51-29BBBE2FA339}"/>
              </a:ext>
            </a:extLst>
          </p:cNvPr>
          <p:cNvSpPr txBox="1"/>
          <p:nvPr/>
        </p:nvSpPr>
        <p:spPr>
          <a:xfrm>
            <a:off x="5702467" y="3532253"/>
            <a:ext cx="3290457"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2-46 </a:t>
            </a:r>
            <a:r>
              <a:rPr kumimoji="1" lang="en-US" altLang="ja-JP" sz="1000" dirty="0" err="1">
                <a:latin typeface="Arial" panose="020B0604020202020204" pitchFamily="34" charset="0"/>
                <a:cs typeface="Arial" panose="020B0604020202020204" pitchFamily="34" charset="0"/>
              </a:rPr>
              <a:t>Simpan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Dongkrak</a:t>
            </a:r>
            <a:r>
              <a:rPr kumimoji="1" lang="en-US" altLang="ja-JP" sz="1000" dirty="0">
                <a:latin typeface="Arial" panose="020B0604020202020204" pitchFamily="34" charset="0"/>
                <a:cs typeface="Arial" panose="020B0604020202020204" pitchFamily="34" charset="0"/>
              </a:rPr>
              <a:t> Dari Bagian </a:t>
            </a:r>
            <a:r>
              <a:rPr kumimoji="1" lang="en-US" altLang="ja-JP" sz="1000" dirty="0" err="1">
                <a:latin typeface="Arial" panose="020B0604020202020204" pitchFamily="34" charset="0"/>
                <a:cs typeface="Arial" panose="020B0604020202020204" pitchFamily="34" charset="0"/>
              </a:rPr>
              <a:t>Belakang</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75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99087"/>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400" b="1" dirty="0">
                <a:latin typeface="Arial" panose="020B0604020202020204" pitchFamily="34" charset="0"/>
                <a:ea typeface="Meiryo UI" panose="020B0604030504040204" pitchFamily="50" charset="-128"/>
                <a:cs typeface="Arial" panose="020B0604020202020204" pitchFamily="34" charset="0"/>
              </a:rPr>
              <a:t>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Prosedur</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Operasi</a:t>
            </a:r>
            <a:r>
              <a:rPr lang="en-US" altLang="ja-JP" sz="2400" b="1" dirty="0">
                <a:latin typeface="Arial" panose="020B0604020202020204" pitchFamily="34" charset="0"/>
                <a:ea typeface="Meiryo UI" panose="020B0604030504040204" pitchFamily="50" charset="-128"/>
                <a:cs typeface="Arial" panose="020B0604020202020204" pitchFamily="34" charset="0"/>
              </a:rPr>
              <a:t> Dasar </a:t>
            </a:r>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Boom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Teleskopik</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71068" y="6400413"/>
            <a:ext cx="4099594"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hal.53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hal.34</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11" name="コンテンツ プレースホルダー 4"/>
          <p:cNvSpPr txBox="1">
            <a:spLocks/>
          </p:cNvSpPr>
          <p:nvPr/>
        </p:nvSpPr>
        <p:spPr>
          <a:xfrm>
            <a:off x="521352" y="1110187"/>
            <a:ext cx="5824128" cy="39585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3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300" dirty="0" err="1">
                <a:solidFill>
                  <a:prstClr val="black"/>
                </a:solidFill>
                <a:latin typeface="Arial" panose="020B0604020202020204" pitchFamily="34" charset="0"/>
                <a:ea typeface="Meiryo UI" panose="020B0604030504040204" pitchFamily="50" charset="-128"/>
                <a:cs typeface="Arial" panose="020B0604020202020204" pitchFamily="34" charset="0"/>
              </a:rPr>
              <a:t>Prosedur</a:t>
            </a:r>
            <a:r>
              <a:rPr lang="en-US" altLang="ja-JP" sz="13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300" dirty="0">
                <a:solidFill>
                  <a:prstClr val="black"/>
                </a:solidFill>
                <a:latin typeface="Arial" panose="020B0604020202020204" pitchFamily="34" charset="0"/>
                <a:ea typeface="Meiryo UI" panose="020B0604030504040204" pitchFamily="50" charset="-128"/>
                <a:cs typeface="Arial" panose="020B0604020202020204" pitchFamily="34" charset="0"/>
              </a:rPr>
              <a:t> Dasar)</a:t>
            </a:r>
          </a:p>
          <a:p>
            <a:pPr marL="342900" lvl="0" indent="-342900" algn="just">
              <a:buFont typeface="+mj-ea"/>
              <a:buAutoNum type="circleNumDbPlain"/>
            </a:pP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Lepas boom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dari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alas boom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berdasarkan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pengangkat</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undulasi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keadaan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telah</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disusut</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a:t>
            </a:r>
            <a:endPar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endParaRPr>
          </a:p>
          <a:p>
            <a:pPr marL="342900" lvl="0" indent="-342900" algn="just">
              <a:buFont typeface="+mj-ea"/>
              <a:buAutoNum type="circleNumDbPlain"/>
            </a:pP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Umumnya</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fungsi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putaran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untuk</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menentukan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posisi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tujuan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endParaRPr>
          </a:p>
          <a:p>
            <a:pPr marL="342900" lvl="0" indent="-342900" algn="just">
              <a:buFont typeface="+mj-ea"/>
              <a:buAutoNum type="circleNumDbPlain"/>
            </a:pP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Umumnya</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undulasi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untuk</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melanjutkan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posisi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tujuan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endParaRPr>
          </a:p>
          <a:p>
            <a:pPr marL="342900" lvl="0" indent="-342900" algn="just">
              <a:buFont typeface="+mj-ea"/>
              <a:buAutoNum type="circleNumDbPlain"/>
            </a:pP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Fungsi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teleskopik</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regang</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dekatkan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sampai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depan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kira-kira</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1m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posisi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endParaRPr>
          </a:p>
          <a:p>
            <a:pPr marL="342900" lvl="0" indent="-342900" algn="just">
              <a:buFont typeface="+mj-ea"/>
              <a:buAutoNum type="circleNumDbPlain"/>
            </a:pP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Kiri dan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kanan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berdasarkan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fungsi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putar</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undulasi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kemudian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sesuaikan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atas</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bawah</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endParaRPr>
          </a:p>
          <a:p>
            <a:pPr marL="342900" lvl="0" indent="-342900" algn="just">
              <a:buFont typeface="+mj-ea"/>
              <a:buAutoNum type="circleNumDbPlain"/>
            </a:pP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Dekatkan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langsung</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ke</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posisi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fungsi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regang</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endParaRPr>
          </a:p>
          <a:p>
            <a:pPr marL="342900" lvl="0" indent="-342900" algn="just">
              <a:buFont typeface="+mj-ea"/>
              <a:buAutoNum type="circleNumDbPlain"/>
            </a:pP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Sesuaikan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fungsi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ayun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berdasarkan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keadaan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tempat</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endParaRPr>
          </a:p>
          <a:p>
            <a:pPr marL="342900" lvl="0" indent="-342900" algn="just">
              <a:buFont typeface="+mj-ea"/>
              <a:buAutoNum type="circleNumDbPlain"/>
            </a:pP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Apabila</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posisi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terpisah</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pertama</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pisah</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operasi</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Arial" panose="020B0604020202020204" pitchFamily="34" charset="0"/>
              </a:rPr>
              <a:t>menyusut</a:t>
            </a:r>
            <a:r>
              <a:rPr lang="en-US"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032498" y="4360005"/>
            <a:ext cx="3024483" cy="1883383"/>
          </a:xfrm>
          <a:prstGeom prst="rect">
            <a:avLst/>
          </a:prstGeom>
          <a:noFill/>
          <a:ln>
            <a:solidFill>
              <a:schemeClr val="tx1"/>
            </a:solidFill>
          </a:ln>
        </p:spPr>
      </p:pic>
      <p:sp>
        <p:nvSpPr>
          <p:cNvPr id="8" name="コンテンツ プレースホルダー 4"/>
          <p:cNvSpPr txBox="1">
            <a:spLocks/>
          </p:cNvSpPr>
          <p:nvPr/>
        </p:nvSpPr>
        <p:spPr>
          <a:xfrm>
            <a:off x="621880" y="4559343"/>
            <a:ext cx="4876524" cy="8730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Poin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Penting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Berhati-hatilah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undulasi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rotasi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karena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perbedaan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laju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kecepatan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gerak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bergantung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perbedaan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panjang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boom.</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6457950" y="1179239"/>
            <a:ext cx="2599032" cy="2559871"/>
          </a:xfrm>
          <a:prstGeom prst="rect">
            <a:avLst/>
          </a:prstGeom>
          <a:ln>
            <a:solidFill>
              <a:schemeClr val="tx1"/>
            </a:solidFill>
          </a:ln>
        </p:spPr>
      </p:pic>
      <p:sp>
        <p:nvSpPr>
          <p:cNvPr id="3" name="正方形/長方形 2">
            <a:extLst>
              <a:ext uri="{FF2B5EF4-FFF2-40B4-BE49-F238E27FC236}">
                <a16:creationId xmlns:a16="http://schemas.microsoft.com/office/drawing/2014/main" id="{6A2B56A0-BEE6-4AF0-88A3-79C054CE5C80}"/>
              </a:ext>
            </a:extLst>
          </p:cNvPr>
          <p:cNvSpPr/>
          <p:nvPr/>
        </p:nvSpPr>
        <p:spPr>
          <a:xfrm>
            <a:off x="6487291" y="3521947"/>
            <a:ext cx="2540350" cy="198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A3E09FB-1089-4567-932F-9A18F1405EA9}"/>
              </a:ext>
            </a:extLst>
          </p:cNvPr>
          <p:cNvSpPr txBox="1"/>
          <p:nvPr/>
        </p:nvSpPr>
        <p:spPr>
          <a:xfrm>
            <a:off x="6427829" y="3513383"/>
            <a:ext cx="2744734"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2-48 </a:t>
            </a:r>
            <a:r>
              <a:rPr kumimoji="1" lang="en-US" altLang="ja-JP" sz="800" dirty="0" err="1">
                <a:latin typeface="Arial" panose="020B0604020202020204" pitchFamily="34" charset="0"/>
                <a:cs typeface="Arial" panose="020B0604020202020204" pitchFamily="34" charset="0"/>
              </a:rPr>
              <a:t>Urutan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Operasi</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Jenis</a:t>
            </a:r>
            <a:r>
              <a:rPr kumimoji="1" lang="en-US" altLang="ja-JP" sz="800" dirty="0">
                <a:latin typeface="Arial" panose="020B0604020202020204" pitchFamily="34" charset="0"/>
                <a:cs typeface="Arial" panose="020B0604020202020204" pitchFamily="34" charset="0"/>
              </a:rPr>
              <a:t> Boom </a:t>
            </a:r>
            <a:r>
              <a:rPr kumimoji="1" lang="en-US" altLang="ja-JP" sz="800" dirty="0" err="1">
                <a:latin typeface="Arial" panose="020B0604020202020204" pitchFamily="34" charset="0"/>
                <a:cs typeface="Arial" panose="020B0604020202020204" pitchFamily="34" charset="0"/>
              </a:rPr>
              <a:t>Teleskopik</a:t>
            </a:r>
            <a:endParaRPr kumimoji="1" lang="ja-JP" altLang="en-US" sz="8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1014494E-A636-48DC-8123-16B423B8C0B5}"/>
              </a:ext>
            </a:extLst>
          </p:cNvPr>
          <p:cNvSpPr/>
          <p:nvPr/>
        </p:nvSpPr>
        <p:spPr>
          <a:xfrm>
            <a:off x="6498443" y="2679948"/>
            <a:ext cx="330516" cy="198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ED9620F-7463-49B3-92F0-5423D896779F}"/>
              </a:ext>
            </a:extLst>
          </p:cNvPr>
          <p:cNvSpPr txBox="1"/>
          <p:nvPr/>
        </p:nvSpPr>
        <p:spPr>
          <a:xfrm>
            <a:off x="6371532" y="2633610"/>
            <a:ext cx="584338"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Undulasi</a:t>
            </a:r>
            <a:endParaRPr kumimoji="1" lang="ja-JP" altLang="en-US" sz="8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06709683-4589-49DD-83FB-5384A047979E}"/>
              </a:ext>
            </a:extLst>
          </p:cNvPr>
          <p:cNvSpPr/>
          <p:nvPr/>
        </p:nvSpPr>
        <p:spPr>
          <a:xfrm>
            <a:off x="7958295" y="2396532"/>
            <a:ext cx="356716" cy="175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C6036A8-11E5-46E2-80CC-3F802B4A7DF0}"/>
              </a:ext>
            </a:extLst>
          </p:cNvPr>
          <p:cNvSpPr txBox="1"/>
          <p:nvPr/>
        </p:nvSpPr>
        <p:spPr>
          <a:xfrm>
            <a:off x="7878493" y="2356934"/>
            <a:ext cx="584338"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Rotasi</a:t>
            </a:r>
            <a:endParaRPr kumimoji="1" lang="ja-JP" altLang="en-US" sz="8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41D9861-9EE3-462D-A9DD-1E0E29F1A2EE}"/>
              </a:ext>
            </a:extLst>
          </p:cNvPr>
          <p:cNvSpPr/>
          <p:nvPr/>
        </p:nvSpPr>
        <p:spPr>
          <a:xfrm>
            <a:off x="8184834" y="1827525"/>
            <a:ext cx="330516" cy="198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85F31CD-1847-482F-9128-83BD426B55AE}"/>
              </a:ext>
            </a:extLst>
          </p:cNvPr>
          <p:cNvSpPr txBox="1"/>
          <p:nvPr/>
        </p:nvSpPr>
        <p:spPr>
          <a:xfrm>
            <a:off x="8136653" y="1810397"/>
            <a:ext cx="584338"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Undulasi</a:t>
            </a:r>
            <a:endParaRPr kumimoji="1" lang="ja-JP" altLang="en-US" sz="8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48D1C37A-0A92-4AC8-83AF-D92303A34614}"/>
              </a:ext>
            </a:extLst>
          </p:cNvPr>
          <p:cNvSpPr/>
          <p:nvPr/>
        </p:nvSpPr>
        <p:spPr>
          <a:xfrm>
            <a:off x="7129305" y="1738365"/>
            <a:ext cx="296427"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5D5F870-6D15-4DCC-97CB-DD7C45565885}"/>
              </a:ext>
            </a:extLst>
          </p:cNvPr>
          <p:cNvSpPr txBox="1"/>
          <p:nvPr/>
        </p:nvSpPr>
        <p:spPr>
          <a:xfrm>
            <a:off x="7041508" y="1676810"/>
            <a:ext cx="503231" cy="33855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Peregangan</a:t>
            </a:r>
            <a:endParaRPr kumimoji="1" lang="ja-JP" altLang="en-US" sz="8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971DB7EA-5C6F-48E4-9195-1B4990B67D42}"/>
              </a:ext>
            </a:extLst>
          </p:cNvPr>
          <p:cNvSpPr/>
          <p:nvPr/>
        </p:nvSpPr>
        <p:spPr>
          <a:xfrm>
            <a:off x="7038870" y="1391697"/>
            <a:ext cx="505869" cy="17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F1FB38F-1EE5-4E2C-A419-DFD1206A7AC4}"/>
              </a:ext>
            </a:extLst>
          </p:cNvPr>
          <p:cNvSpPr txBox="1"/>
          <p:nvPr/>
        </p:nvSpPr>
        <p:spPr>
          <a:xfrm>
            <a:off x="6959130" y="1305391"/>
            <a:ext cx="798336" cy="338554"/>
          </a:xfrm>
          <a:prstGeom prst="rect">
            <a:avLst/>
          </a:prstGeom>
          <a:noFill/>
        </p:spPr>
        <p:txBody>
          <a:bodyPr wrap="square" rtlCol="0">
            <a:spAutoFit/>
          </a:bodyPr>
          <a:lstStyle/>
          <a:p>
            <a:r>
              <a:rPr lang="en-US" altLang="ja-JP" sz="800" dirty="0" err="1">
                <a:latin typeface="Arial" panose="020B0604020202020204" pitchFamily="34" charset="0"/>
                <a:cs typeface="Arial" panose="020B0604020202020204" pitchFamily="34" charset="0"/>
              </a:rPr>
              <a:t>Pendekatan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p</a:t>
            </a:r>
            <a:r>
              <a:rPr kumimoji="1" lang="en-US" altLang="ja-JP" sz="800" dirty="0" err="1">
                <a:latin typeface="Arial" panose="020B0604020202020204" pitchFamily="34" charset="0"/>
                <a:cs typeface="Arial" panose="020B0604020202020204" pitchFamily="34" charset="0"/>
              </a:rPr>
              <a:t>eregangan</a:t>
            </a:r>
            <a:endParaRPr kumimoji="1" lang="ja-JP" altLang="en-US" sz="800" dirty="0">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A01AF97A-5348-4F24-8F00-9E338CF155F4}"/>
              </a:ext>
            </a:extLst>
          </p:cNvPr>
          <p:cNvSpPr/>
          <p:nvPr/>
        </p:nvSpPr>
        <p:spPr>
          <a:xfrm>
            <a:off x="8053754" y="1676810"/>
            <a:ext cx="899327" cy="150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E7FC9BE-59EB-41BD-9F4C-155C642C0C98}"/>
              </a:ext>
            </a:extLst>
          </p:cNvPr>
          <p:cNvSpPr txBox="1"/>
          <p:nvPr/>
        </p:nvSpPr>
        <p:spPr>
          <a:xfrm>
            <a:off x="7971404" y="1565139"/>
            <a:ext cx="899327" cy="307777"/>
          </a:xfrm>
          <a:prstGeom prst="rect">
            <a:avLst/>
          </a:prstGeom>
          <a:noFill/>
        </p:spPr>
        <p:txBody>
          <a:bodyPr wrap="square" rtlCol="0">
            <a:spAutoFit/>
          </a:bodyPr>
          <a:lstStyle/>
          <a:p>
            <a:r>
              <a:rPr lang="en-US" altLang="ja-JP" sz="700" dirty="0" err="1">
                <a:latin typeface="Arial" panose="020B0604020202020204" pitchFamily="34" charset="0"/>
                <a:cs typeface="Arial" panose="020B0604020202020204" pitchFamily="34" charset="0"/>
              </a:rPr>
              <a:t>Penyesuaian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rotasi</a:t>
            </a:r>
            <a:r>
              <a:rPr lang="ja-JP" altLang="en-US" sz="700" dirty="0">
                <a:latin typeface="Arial" panose="020B0604020202020204" pitchFamily="34" charset="0"/>
                <a:cs typeface="Arial" panose="020B0604020202020204" pitchFamily="34" charset="0"/>
              </a:rPr>
              <a:t>・</a:t>
            </a:r>
            <a:r>
              <a:rPr lang="en-US" altLang="ja-JP" sz="700" dirty="0" err="1">
                <a:latin typeface="Arial" panose="020B0604020202020204" pitchFamily="34" charset="0"/>
                <a:cs typeface="Arial" panose="020B0604020202020204" pitchFamily="34" charset="0"/>
              </a:rPr>
              <a:t>undulasi</a:t>
            </a:r>
            <a:r>
              <a:rPr lang="en-US" altLang="ja-JP" sz="700" dirty="0">
                <a:latin typeface="Arial" panose="020B0604020202020204" pitchFamily="34" charset="0"/>
                <a:cs typeface="Arial" panose="020B0604020202020204" pitchFamily="34" charset="0"/>
              </a:rPr>
              <a:t>)</a:t>
            </a:r>
            <a:endParaRPr kumimoji="1" lang="ja-JP" altLang="en-US" sz="700" dirty="0">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4892874B-2C52-4A43-987A-15E74B68B3E5}"/>
              </a:ext>
            </a:extLst>
          </p:cNvPr>
          <p:cNvSpPr/>
          <p:nvPr/>
        </p:nvSpPr>
        <p:spPr>
          <a:xfrm>
            <a:off x="6217966" y="5968851"/>
            <a:ext cx="2652765" cy="20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389B40E-6120-412D-853F-F3C7CDCC42D2}"/>
              </a:ext>
            </a:extLst>
          </p:cNvPr>
          <p:cNvSpPr txBox="1"/>
          <p:nvPr/>
        </p:nvSpPr>
        <p:spPr>
          <a:xfrm>
            <a:off x="6136398" y="5870551"/>
            <a:ext cx="2920583" cy="33855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2-50 </a:t>
            </a:r>
            <a:r>
              <a:rPr kumimoji="1" lang="en-US" altLang="ja-JP" sz="800" dirty="0" err="1">
                <a:latin typeface="Arial" panose="020B0604020202020204" pitchFamily="34" charset="0"/>
                <a:cs typeface="Arial" panose="020B0604020202020204" pitchFamily="34" charset="0"/>
              </a:rPr>
              <a:t>Perbedaan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Laju</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Kecepatan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Perpindahan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Tergantung</a:t>
            </a:r>
            <a:r>
              <a:rPr kumimoji="1" lang="en-US" altLang="ja-JP" sz="800" dirty="0">
                <a:latin typeface="Arial" panose="020B0604020202020204" pitchFamily="34" charset="0"/>
                <a:cs typeface="Arial" panose="020B0604020202020204" pitchFamily="34" charset="0"/>
              </a:rPr>
              <a:t> Dari </a:t>
            </a:r>
            <a:r>
              <a:rPr kumimoji="1" lang="en-US" altLang="ja-JP" sz="800" dirty="0" err="1">
                <a:latin typeface="Arial" panose="020B0604020202020204" pitchFamily="34" charset="0"/>
                <a:cs typeface="Arial" panose="020B0604020202020204" pitchFamily="34" charset="0"/>
              </a:rPr>
              <a:t>Perbedaan</a:t>
            </a:r>
            <a:r>
              <a:rPr kumimoji="1" lang="en-US" altLang="ja-JP" sz="800" dirty="0">
                <a:latin typeface="Arial" panose="020B0604020202020204" pitchFamily="34" charset="0"/>
                <a:cs typeface="Arial" panose="020B0604020202020204" pitchFamily="34" charset="0"/>
              </a:rPr>
              <a:t> Panjang Boom</a:t>
            </a:r>
            <a:endParaRPr kumimoji="1" lang="ja-JP" altLang="en-US" sz="800" dirty="0">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398C8233-FF50-440B-AAB7-76705FE533F3}"/>
              </a:ext>
            </a:extLst>
          </p:cNvPr>
          <p:cNvSpPr/>
          <p:nvPr/>
        </p:nvSpPr>
        <p:spPr>
          <a:xfrm>
            <a:off x="7757466" y="4380152"/>
            <a:ext cx="427368" cy="149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F90D475-2ADE-44CD-8835-AD42D5A6C732}"/>
              </a:ext>
            </a:extLst>
          </p:cNvPr>
          <p:cNvSpPr txBox="1"/>
          <p:nvPr/>
        </p:nvSpPr>
        <p:spPr>
          <a:xfrm>
            <a:off x="7678981" y="4343899"/>
            <a:ext cx="584338"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Platform</a:t>
            </a:r>
            <a:endParaRPr kumimoji="1" lang="ja-JP" altLang="en-US" sz="800" dirty="0">
              <a:latin typeface="Arial" panose="020B0604020202020204" pitchFamily="34" charset="0"/>
              <a:cs typeface="Arial" panose="020B0604020202020204" pitchFamily="34" charset="0"/>
            </a:endParaRPr>
          </a:p>
        </p:txBody>
      </p:sp>
      <p:sp>
        <p:nvSpPr>
          <p:cNvPr id="27" name="正方形/長方形 26">
            <a:extLst>
              <a:ext uri="{FF2B5EF4-FFF2-40B4-BE49-F238E27FC236}">
                <a16:creationId xmlns:a16="http://schemas.microsoft.com/office/drawing/2014/main" id="{8C407376-3258-49A4-8A29-7BB0BFD75AA0}"/>
              </a:ext>
            </a:extLst>
          </p:cNvPr>
          <p:cNvSpPr/>
          <p:nvPr/>
        </p:nvSpPr>
        <p:spPr>
          <a:xfrm>
            <a:off x="8008537" y="4551264"/>
            <a:ext cx="977894" cy="42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61D578E-21BB-4BD9-86BA-7E1EF2A39BFB}"/>
              </a:ext>
            </a:extLst>
          </p:cNvPr>
          <p:cNvSpPr txBox="1"/>
          <p:nvPr/>
        </p:nvSpPr>
        <p:spPr>
          <a:xfrm>
            <a:off x="7915036" y="4512762"/>
            <a:ext cx="1228964" cy="523220"/>
          </a:xfrm>
          <a:prstGeom prst="rect">
            <a:avLst/>
          </a:prstGeom>
          <a:noFill/>
        </p:spPr>
        <p:txBody>
          <a:bodyPr wrap="square" rtlCol="0">
            <a:spAutoFit/>
          </a:bodyPr>
          <a:lstStyle/>
          <a:p>
            <a:r>
              <a:rPr kumimoji="1" lang="en-US" altLang="ja-JP" sz="700" dirty="0" err="1">
                <a:latin typeface="Arial" panose="020B0604020202020204" pitchFamily="34" charset="0"/>
                <a:cs typeface="Arial" panose="020B0604020202020204" pitchFamily="34" charset="0"/>
              </a:rPr>
              <a:t>Semakin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panjang</a:t>
            </a:r>
            <a:r>
              <a:rPr kumimoji="1" lang="en-US" altLang="ja-JP" sz="700" dirty="0">
                <a:latin typeface="Arial" panose="020B0604020202020204" pitchFamily="34" charset="0"/>
                <a:cs typeface="Arial" panose="020B0604020202020204" pitchFamily="34" charset="0"/>
              </a:rPr>
              <a:t> boom </a:t>
            </a:r>
            <a:r>
              <a:rPr kumimoji="1" lang="en-US" altLang="ja-JP" sz="700" dirty="0" err="1">
                <a:latin typeface="Arial" panose="020B0604020202020204" pitchFamily="34" charset="0"/>
                <a:cs typeface="Arial" panose="020B0604020202020204" pitchFamily="34" charset="0"/>
              </a:rPr>
              <a:t>semakin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besar</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jumlah</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gerakan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laju</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kecepatan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tinggi</a:t>
            </a:r>
            <a:r>
              <a:rPr kumimoji="1" lang="en-US" altLang="ja-JP" sz="700" dirty="0">
                <a:latin typeface="Arial" panose="020B0604020202020204" pitchFamily="34" charset="0"/>
                <a:cs typeface="Arial" panose="020B0604020202020204" pitchFamily="34" charset="0"/>
              </a:rPr>
              <a:t>)</a:t>
            </a:r>
            <a:endParaRPr kumimoji="1" lang="ja-JP" altLang="en-US" sz="700" dirty="0">
              <a:latin typeface="Arial" panose="020B0604020202020204" pitchFamily="34" charset="0"/>
              <a:cs typeface="Arial" panose="020B0604020202020204" pitchFamily="34" charset="0"/>
            </a:endParaRPr>
          </a:p>
        </p:txBody>
      </p:sp>
      <p:sp>
        <p:nvSpPr>
          <p:cNvPr id="29" name="正方形/長方形 28">
            <a:extLst>
              <a:ext uri="{FF2B5EF4-FFF2-40B4-BE49-F238E27FC236}">
                <a16:creationId xmlns:a16="http://schemas.microsoft.com/office/drawing/2014/main" id="{244939C6-2E85-4930-B8CB-33117F28CF41}"/>
              </a:ext>
            </a:extLst>
          </p:cNvPr>
          <p:cNvSpPr/>
          <p:nvPr/>
        </p:nvSpPr>
        <p:spPr>
          <a:xfrm>
            <a:off x="7958295" y="5040035"/>
            <a:ext cx="1056491" cy="429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8D779B0-5056-49B4-8F1D-B3C98351F689}"/>
              </a:ext>
            </a:extLst>
          </p:cNvPr>
          <p:cNvSpPr txBox="1"/>
          <p:nvPr/>
        </p:nvSpPr>
        <p:spPr>
          <a:xfrm>
            <a:off x="7871527" y="4982076"/>
            <a:ext cx="1228964" cy="523220"/>
          </a:xfrm>
          <a:prstGeom prst="rect">
            <a:avLst/>
          </a:prstGeom>
          <a:noFill/>
        </p:spPr>
        <p:txBody>
          <a:bodyPr wrap="square" rtlCol="0">
            <a:spAutoFit/>
          </a:bodyPr>
          <a:lstStyle/>
          <a:p>
            <a:r>
              <a:rPr kumimoji="1" lang="en-US" altLang="ja-JP" sz="700" dirty="0" err="1">
                <a:latin typeface="Arial" panose="020B0604020202020204" pitchFamily="34" charset="0"/>
                <a:cs typeface="Arial" panose="020B0604020202020204" pitchFamily="34" charset="0"/>
              </a:rPr>
              <a:t>Semakin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pendek</a:t>
            </a:r>
            <a:r>
              <a:rPr kumimoji="1" lang="en-US" altLang="ja-JP" sz="700" dirty="0">
                <a:latin typeface="Arial" panose="020B0604020202020204" pitchFamily="34" charset="0"/>
                <a:cs typeface="Arial" panose="020B0604020202020204" pitchFamily="34" charset="0"/>
              </a:rPr>
              <a:t> boom </a:t>
            </a:r>
            <a:r>
              <a:rPr kumimoji="1" lang="en-US" altLang="ja-JP" sz="700" dirty="0" err="1">
                <a:latin typeface="Arial" panose="020B0604020202020204" pitchFamily="34" charset="0"/>
                <a:cs typeface="Arial" panose="020B0604020202020204" pitchFamily="34" charset="0"/>
              </a:rPr>
              <a:t>semakin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kecil</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jumlah</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gerakan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laju</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kecepatan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lambat</a:t>
            </a:r>
            <a:r>
              <a:rPr kumimoji="1" lang="en-US" altLang="ja-JP" sz="700" dirty="0">
                <a:latin typeface="Arial" panose="020B0604020202020204" pitchFamily="34" charset="0"/>
                <a:cs typeface="Arial" panose="020B0604020202020204" pitchFamily="34" charset="0"/>
              </a:rPr>
              <a:t>)</a:t>
            </a:r>
            <a:endParaRPr kumimoji="1" lang="ja-JP" alt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2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Memindahkan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765885" y="6400413"/>
            <a:ext cx="4404778"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hal.59-63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hal.35</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r>
              <a:rPr lang="en-US" altLang="ja-JP" dirty="0">
                <a:solidFill>
                  <a:prstClr val="black">
                    <a:tint val="75000"/>
                  </a:prstClr>
                </a:solidFill>
              </a:rPr>
              <a:t>5</a:t>
            </a:r>
            <a:endParaRPr lang="ja-JP" altLang="en-US" dirty="0">
              <a:solidFill>
                <a:prstClr val="black">
                  <a:tint val="75000"/>
                </a:prstClr>
              </a:solidFill>
            </a:endParaRPr>
          </a:p>
        </p:txBody>
      </p:sp>
      <p:sp>
        <p:nvSpPr>
          <p:cNvPr id="11" name="コンテンツ プレースホルダー 4"/>
          <p:cNvSpPr txBox="1">
            <a:spLocks/>
          </p:cNvSpPr>
          <p:nvPr/>
        </p:nvSpPr>
        <p:spPr>
          <a:xfrm>
            <a:off x="531119" y="750395"/>
            <a:ext cx="8081762" cy="556189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120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Umumnya</a:t>
            </a:r>
            <a:r>
              <a:rPr lang="en-US" altLang="ja-JP" sz="12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truk</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pindah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lokasi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gerak</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sendiri</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gerak</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sendiri</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yaitu</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i="1" u="sng" kern="100" dirty="0">
                <a:effectLst/>
                <a:latin typeface="Arial" panose="020B0604020202020204" pitchFamily="34" charset="0"/>
                <a:ea typeface="ＭＳ ゴシック" panose="020B0609070205080204" pitchFamily="49" charset="-128"/>
                <a:cs typeface="Times New Roman" panose="02020603050405020304" pitchFamily="18" charset="0"/>
              </a:rPr>
              <a:t>crawler</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b="1" i="1" u="sng" kern="100" dirty="0">
                <a:effectLst/>
                <a:latin typeface="Arial" panose="020B0604020202020204" pitchFamily="34" charset="0"/>
                <a:ea typeface="ＭＳ ゴシック" panose="020B0609070205080204" pitchFamily="49" charset="-128"/>
                <a:cs typeface="Times New Roman" panose="02020603050405020304" pitchFamily="18" charset="0"/>
              </a:rPr>
              <a:t>wheel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banyak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juga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perpindahan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dilakukan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menaikkan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khusus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karena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umum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60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(1)</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truk</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Penting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memperhatikan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hal</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berikut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melakukan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transfer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truk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lvl="0" indent="-342900" algn="just">
              <a:buFont typeface="+mj-ea"/>
              <a:buAutoNum type="circleNumDbPlain"/>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Karena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mudah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meninggikan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posisi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beban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bagia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mengoperasikan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handle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tiba-tiba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kemungkinan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menyebabkan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bahaya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terguling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Tindakan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keseimbangan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memperluas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area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karena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banyak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beban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bagian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bawah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diharapkan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kecepatan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1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Karena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Jumlah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beban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dibanding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truk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memiliki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muatan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jarak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pengereman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menjadi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Panjang. oleh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karena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itu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pentingnya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mengambil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jarak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yan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lain.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Karena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posisi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tinggi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dibanding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kabin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jika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sambil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mencengkram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kemungkinan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menyebabkan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benturan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penjaga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bawah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60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(2)</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gerak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sendiri</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en-US" altLang="ja-JP" sz="12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gerak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sendiri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a:effectLst/>
                <a:latin typeface="Arial" panose="020B0604020202020204" pitchFamily="34" charset="0"/>
                <a:ea typeface="ＭＳ ゴシック" panose="020B0609070205080204" pitchFamily="49" charset="-128"/>
                <a:cs typeface="Times New Roman" panose="02020603050405020304" pitchFamily="18" charset="0"/>
              </a:rPr>
              <a:t>crawler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a:effectLst/>
                <a:latin typeface="Arial" panose="020B0604020202020204" pitchFamily="34" charset="0"/>
                <a:ea typeface="ＭＳ ゴシック" panose="020B0609070205080204" pitchFamily="49" charset="-128"/>
                <a:cs typeface="Times New Roman" panose="02020603050405020304" pitchFamily="18" charset="0"/>
              </a:rPr>
              <a:t>wheel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lainnya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bergerak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sendiri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umum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p>
          <a:p>
            <a:pPr marL="0" indent="0">
              <a:lnSpc>
                <a:spcPct val="100000"/>
              </a:lnSpc>
              <a:spcBef>
                <a:spcPts val="600"/>
              </a:spcBef>
              <a:buNone/>
            </a:pPr>
            <a:r>
              <a:rPr lang="en-US" altLang="ja-JP" sz="12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Apabila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keadaan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sangat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genting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dijalankan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umum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mendapatkan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surat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izin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p>
          <a:p>
            <a:pPr marL="0" indent="0">
              <a:lnSpc>
                <a:spcPct val="100000"/>
              </a:lnSpc>
              <a:spcBef>
                <a:spcPts val="600"/>
              </a:spcBef>
              <a:buNone/>
            </a:pPr>
            <a:r>
              <a:rPr lang="en-US" altLang="ja-JP" sz="12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kepala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polisi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setempat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latin typeface="Arial" panose="020B0604020202020204" pitchFamily="34" charset="0"/>
                <a:ea typeface="ＭＳ ゴシック" panose="020B0609070205080204" pitchFamily="49" charset="-128"/>
                <a:cs typeface="Times New Roman" panose="02020603050405020304" pitchFamily="18" charset="0"/>
              </a:rPr>
              <a:t>K</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emudian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beberapa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point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penting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a:effectLst/>
                <a:latin typeface="Arial" panose="020B0604020202020204" pitchFamily="34" charset="0"/>
                <a:ea typeface="ＭＳ ゴシック" panose="020B0609070205080204" pitchFamily="49" charset="-128"/>
                <a:cs typeface="Times New Roman" panose="02020603050405020304" pitchFamily="18" charset="0"/>
              </a:rPr>
              <a:t>crawler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merusak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permukaan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aspal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maka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lakukan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tindakan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preventif</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diperlukan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dirty="0" err="1">
                <a:effectLst/>
                <a:latin typeface="Arial" panose="020B0604020202020204" pitchFamily="34" charset="0"/>
                <a:ea typeface="ＭＳ ゴシック" panose="020B0609070205080204" pitchFamily="49" charset="-128"/>
              </a:rPr>
              <a:t>Saat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mengemudi</a:t>
            </a:r>
            <a:r>
              <a:rPr lang="en-US" altLang="ja-JP" sz="1200" dirty="0">
                <a:effectLst/>
                <a:latin typeface="Arial" panose="020B0604020202020204" pitchFamily="34" charset="0"/>
                <a:ea typeface="ＭＳ ゴシック" panose="020B0609070205080204" pitchFamily="49" charset="-128"/>
              </a:rPr>
              <a:t>, jaga agar boom pada </a:t>
            </a:r>
            <a:r>
              <a:rPr lang="en-US" altLang="ja-JP" sz="1200" dirty="0" err="1">
                <a:effectLst/>
                <a:latin typeface="Arial" panose="020B0604020202020204" pitchFamily="34" charset="0"/>
                <a:ea typeface="ＭＳ ゴシック" panose="020B0609070205080204" pitchFamily="49" charset="-128"/>
              </a:rPr>
              <a:t>posisi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terendah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serta</a:t>
            </a:r>
            <a:r>
              <a:rPr lang="en-US" altLang="ja-JP" sz="1200" dirty="0">
                <a:effectLst/>
                <a:latin typeface="Arial" panose="020B0604020202020204" pitchFamily="34" charset="0"/>
                <a:ea typeface="ＭＳ ゴシック" panose="020B0609070205080204" pitchFamily="49" charset="-128"/>
              </a:rPr>
              <a:t> jaga agar </a:t>
            </a:r>
            <a:r>
              <a:rPr lang="en-US" altLang="ja-JP" sz="1200" dirty="0" err="1">
                <a:effectLst/>
                <a:latin typeface="Arial" panose="020B0604020202020204" pitchFamily="34" charset="0"/>
                <a:ea typeface="ＭＳ ゴシック" panose="020B0609070205080204" pitchFamily="49" charset="-128"/>
              </a:rPr>
              <a:t>anjungan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pada </a:t>
            </a:r>
            <a:r>
              <a:rPr lang="en-US" altLang="ja-JP" sz="1200" dirty="0" err="1">
                <a:effectLst/>
                <a:latin typeface="Arial" panose="020B0604020202020204" pitchFamily="34" charset="0"/>
                <a:ea typeface="ＭＳ ゴシック" panose="020B0609070205080204" pitchFamily="49" charset="-128"/>
              </a:rPr>
              <a:t>posisi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bawah</a:t>
            </a:r>
            <a:r>
              <a:rPr lang="en-US" altLang="ja-JP" sz="1200" dirty="0">
                <a:effectLst/>
                <a:latin typeface="Arial" panose="020B0604020202020204" pitchFamily="34" charset="0"/>
                <a:ea typeface="ＭＳ ゴシック" panose="020B0609070205080204" pitchFamily="49" charset="-128"/>
              </a:rPr>
              <a:t> dan </a:t>
            </a:r>
            <a:r>
              <a:rPr lang="en-US" altLang="ja-JP" sz="1200" dirty="0" err="1">
                <a:effectLst/>
                <a:latin typeface="Arial" panose="020B0604020202020204" pitchFamily="34" charset="0"/>
                <a:ea typeface="ＭＳ ゴシック" panose="020B0609070205080204" pitchFamily="49" charset="-128"/>
              </a:rPr>
              <a:t>tetap</a:t>
            </a:r>
            <a:r>
              <a:rPr lang="en-US" altLang="ja-JP" sz="1200" dirty="0">
                <a:effectLst/>
                <a:latin typeface="Arial" panose="020B0604020202020204" pitchFamily="34" charset="0"/>
                <a:ea typeface="ＭＳ ゴシック" panose="020B0609070205080204" pitchFamily="49" charset="-128"/>
              </a:rPr>
              <a:t> horizontal. </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8425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36524"/>
            <a:ext cx="7886700" cy="613871"/>
          </a:xfrm>
          <a:ln>
            <a:solidFill>
              <a:schemeClr val="tx1"/>
            </a:solidFill>
          </a:ln>
        </p:spPr>
        <p:txBody>
          <a:bodyPr>
            <a:noAutofit/>
          </a:bodyPr>
          <a:lstStyle/>
          <a:p>
            <a:r>
              <a:rPr lang="en-US" altLang="ja-JP" sz="2200" b="1" dirty="0" err="1">
                <a:latin typeface="Arial" panose="020B0604020202020204" pitchFamily="34" charset="0"/>
                <a:ea typeface="Meiryo UI" panose="020B0604030504040204" pitchFamily="50" charset="-128"/>
                <a:cs typeface="Arial" panose="020B0604020202020204" pitchFamily="34" charset="0"/>
              </a:rPr>
              <a:t>Inspeksi</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pemeriksaan</a:t>
            </a:r>
            <a:r>
              <a:rPr lang="en-US" altLang="ja-JP" sz="2200" b="1" dirty="0">
                <a:latin typeface="Arial" panose="020B0604020202020204" pitchFamily="34" charset="0"/>
                <a:ea typeface="Meiryo UI" panose="020B0604030504040204" pitchFamily="50" charset="-128"/>
                <a:cs typeface="Arial" panose="020B0604020202020204" pitchFamily="34" charset="0"/>
              </a:rPr>
              <a:t> dan </a:t>
            </a:r>
            <a:r>
              <a:rPr lang="en-US" altLang="ja-JP" sz="2200" b="1" dirty="0" err="1">
                <a:latin typeface="Arial" panose="020B0604020202020204" pitchFamily="34" charset="0"/>
                <a:ea typeface="Meiryo UI" panose="020B0604030504040204" pitchFamily="50" charset="-128"/>
                <a:cs typeface="Arial" panose="020B0604020202020204" pitchFamily="34" charset="0"/>
              </a:rPr>
              <a:t>Pemeliharaan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Kerja</a:t>
            </a:r>
            <a:endParaRPr kumimoji="1" lang="ja-JP" altLang="en-US" sz="22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38863" y="6400413"/>
            <a:ext cx="4031799"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hal.64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hal.37</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37</a:t>
            </a:fld>
            <a:endParaRPr lang="ja-JP" altLang="en-US" dirty="0">
              <a:solidFill>
                <a:prstClr val="black">
                  <a:tint val="75000"/>
                </a:prstClr>
              </a:solidFill>
            </a:endParaRPr>
          </a:p>
        </p:txBody>
      </p:sp>
      <p:graphicFrame>
        <p:nvGraphicFramePr>
          <p:cNvPr id="2" name="表 1"/>
          <p:cNvGraphicFramePr>
            <a:graphicFrameLocks noGrp="1"/>
          </p:cNvGraphicFramePr>
          <p:nvPr>
            <p:extLst>
              <p:ext uri="{D42A27DB-BD31-4B8C-83A1-F6EECF244321}">
                <p14:modId xmlns:p14="http://schemas.microsoft.com/office/powerpoint/2010/main" val="2640241010"/>
              </p:ext>
            </p:extLst>
          </p:nvPr>
        </p:nvGraphicFramePr>
        <p:xfrm>
          <a:off x="429546" y="2944804"/>
          <a:ext cx="8383527" cy="2277926"/>
        </p:xfrm>
        <a:graphic>
          <a:graphicData uri="http://schemas.openxmlformats.org/drawingml/2006/table">
            <a:tbl>
              <a:tblPr firstRow="1" firstCol="1" bandRow="1">
                <a:tableStyleId>{5940675A-B579-460E-94D1-54222C63F5DA}</a:tableStyleId>
              </a:tblPr>
              <a:tblGrid>
                <a:gridCol w="2218281">
                  <a:extLst>
                    <a:ext uri="{9D8B030D-6E8A-4147-A177-3AD203B41FA5}">
                      <a16:colId xmlns:a16="http://schemas.microsoft.com/office/drawing/2014/main" val="20000"/>
                    </a:ext>
                  </a:extLst>
                </a:gridCol>
                <a:gridCol w="2592187">
                  <a:extLst>
                    <a:ext uri="{9D8B030D-6E8A-4147-A177-3AD203B41FA5}">
                      <a16:colId xmlns:a16="http://schemas.microsoft.com/office/drawing/2014/main" val="20001"/>
                    </a:ext>
                  </a:extLst>
                </a:gridCol>
                <a:gridCol w="3573059">
                  <a:extLst>
                    <a:ext uri="{9D8B030D-6E8A-4147-A177-3AD203B41FA5}">
                      <a16:colId xmlns:a16="http://schemas.microsoft.com/office/drawing/2014/main" val="20002"/>
                    </a:ext>
                  </a:extLst>
                </a:gridCol>
              </a:tblGrid>
              <a:tr h="252386">
                <a:tc>
                  <a:txBody>
                    <a:bodyPr/>
                    <a:lstStyle/>
                    <a:p>
                      <a:pPr algn="ctr">
                        <a:lnSpc>
                          <a:spcPts val="1600"/>
                        </a:lnSpc>
                        <a:spcAft>
                          <a:spcPts val="0"/>
                        </a:spcAft>
                      </a:pP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Item</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ctr">
                        <a:lnSpc>
                          <a:spcPts val="1600"/>
                        </a:lnSpc>
                        <a:spcAft>
                          <a:spcPts val="0"/>
                        </a:spcAft>
                      </a:pP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Orang yang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Melaksanakan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Kualifikasi</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ctr">
                        <a:lnSpc>
                          <a:spcPts val="1600"/>
                        </a:lnSpc>
                        <a:spcAft>
                          <a:spcPts val="0"/>
                        </a:spcAft>
                      </a:pP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Catatan</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504770">
                <a:tc>
                  <a:txBody>
                    <a:bodyPr/>
                    <a:lstStyle/>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①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Inspeksi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sebelum</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memulai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kerja</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(UU K3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Pasal</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194-27)</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Orang yang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ditunjuk</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oleh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pemilik</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usaha</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Pengemudi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marL="133350" indent="-133350"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Penyimpanan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daftar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inspeksi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disarankan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untuk</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menyimpan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saat</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mesin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sedang</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berjalan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504770">
                <a:tc>
                  <a:txBody>
                    <a:bodyPr/>
                    <a:lstStyle/>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②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Inspeksi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mandiri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berkala</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(UU K3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Pasal</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194-24)</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Orang yang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ditunjuk</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oleh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pemilik</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usaha</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Periode</a:t>
                      </a: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sz="1100" kern="100" dirty="0" err="1">
                          <a:effectLst/>
                          <a:latin typeface="Arial" panose="020B0604020202020204" pitchFamily="34" charset="0"/>
                          <a:ea typeface="Meiryo UI" panose="020B0604030504040204" pitchFamily="50" charset="-128"/>
                          <a:cs typeface="Arial" panose="020B0604020202020204" pitchFamily="34" charset="0"/>
                        </a:rPr>
                        <a:t>Sebulan</a:t>
                      </a:r>
                      <a:r>
                        <a:rPr lang="en-US" sz="1100" kern="100" dirty="0">
                          <a:effectLst/>
                          <a:latin typeface="Arial" panose="020B0604020202020204" pitchFamily="34" charset="0"/>
                          <a:ea typeface="Meiryo UI" panose="020B0604030504040204" pitchFamily="50" charset="-128"/>
                          <a:cs typeface="Arial" panose="020B0604020202020204" pitchFamily="34" charset="0"/>
                        </a:rPr>
                        <a:t> </a:t>
                      </a:r>
                      <a:r>
                        <a:rPr lang="en-US" sz="1100" kern="100" dirty="0" err="1">
                          <a:effectLst/>
                          <a:latin typeface="Arial" panose="020B0604020202020204" pitchFamily="34" charset="0"/>
                          <a:ea typeface="Meiryo UI" panose="020B0604030504040204" pitchFamily="50" charset="-128"/>
                          <a:cs typeface="Arial" panose="020B0604020202020204" pitchFamily="34" charset="0"/>
                        </a:rPr>
                        <a:t>sekali</a:t>
                      </a:r>
                      <a:r>
                        <a:rPr lang="en-US" sz="1100" kern="100" dirty="0">
                          <a:effectLst/>
                          <a:latin typeface="Arial" panose="020B0604020202020204" pitchFamily="34" charset="0"/>
                          <a:ea typeface="Meiryo UI" panose="020B0604030504040204" pitchFamily="50" charset="-128"/>
                          <a:cs typeface="Arial" panose="020B0604020202020204" pitchFamily="34" charset="0"/>
                        </a:rPr>
                        <a:t> </a:t>
                      </a:r>
                      <a:r>
                        <a:rPr lang="en-US" sz="1100" kern="100" dirty="0" err="1">
                          <a:effectLst/>
                          <a:latin typeface="Arial" panose="020B0604020202020204" pitchFamily="34" charset="0"/>
                          <a:ea typeface="Meiryo UI" panose="020B0604030504040204" pitchFamily="50" charset="-128"/>
                          <a:cs typeface="Arial" panose="020B0604020202020204" pitchFamily="34" charset="0"/>
                        </a:rPr>
                        <a:t>secara</a:t>
                      </a:r>
                      <a:r>
                        <a:rPr lang="en-US" sz="1100" kern="100" dirty="0">
                          <a:effectLst/>
                          <a:latin typeface="Arial" panose="020B0604020202020204" pitchFamily="34" charset="0"/>
                          <a:ea typeface="Meiryo UI" panose="020B0604030504040204" pitchFamily="50" charset="-128"/>
                          <a:cs typeface="Arial" panose="020B0604020202020204" pitchFamily="34" charset="0"/>
                        </a:rPr>
                        <a:t> </a:t>
                      </a:r>
                      <a:r>
                        <a:rPr lang="en-US" sz="1100" kern="100" dirty="0" err="1">
                          <a:effectLst/>
                          <a:latin typeface="Arial" panose="020B0604020202020204" pitchFamily="34" charset="0"/>
                          <a:ea typeface="Meiryo UI" panose="020B0604030504040204" pitchFamily="50" charset="-128"/>
                          <a:cs typeface="Arial" panose="020B0604020202020204" pitchFamily="34" charset="0"/>
                        </a:rPr>
                        <a:t>berkala</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Periode</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penyimpanan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tabel</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inspeksi</a:t>
                      </a: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sz="1100" kern="100" dirty="0">
                          <a:effectLst/>
                          <a:latin typeface="Arial" panose="020B0604020202020204" pitchFamily="34" charset="0"/>
                          <a:ea typeface="Meiryo UI" panose="020B0604030504040204" pitchFamily="50" charset="-128"/>
                          <a:cs typeface="Arial" panose="020B0604020202020204" pitchFamily="34" charset="0"/>
                        </a:rPr>
                        <a:t>3 </a:t>
                      </a:r>
                      <a:r>
                        <a:rPr lang="en-US" sz="1100" kern="100" dirty="0" err="1">
                          <a:effectLst/>
                          <a:latin typeface="Arial" panose="020B0604020202020204" pitchFamily="34" charset="0"/>
                          <a:ea typeface="Meiryo UI" panose="020B0604030504040204" pitchFamily="50" charset="-128"/>
                          <a:cs typeface="Arial" panose="020B0604020202020204" pitchFamily="34" charset="0"/>
                        </a:rPr>
                        <a:t>tahun</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757156">
                <a:tc>
                  <a:txBody>
                    <a:bodyPr/>
                    <a:lstStyle/>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③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Inspeksi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mandiri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khusus</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(UU K3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Pasal</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194-23) </a:t>
                      </a:r>
                    </a:p>
                    <a:p>
                      <a:pPr algn="l">
                        <a:lnSpc>
                          <a:spcPts val="1600"/>
                        </a:lnSpc>
                        <a:spcAft>
                          <a:spcPts val="0"/>
                        </a:spcAft>
                      </a:pP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(UU K3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Pasal</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194-26)</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marL="133350" indent="-133350"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Orang yang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memiliki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kualifikasi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yang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ditentukan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oleh Kementerian Kesehatan, Tenaga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Kerja</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dan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Kesejahteraan</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Inspektor</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Periode</a:t>
                      </a: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Setiap</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1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tahun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sekali</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Periode</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penyimpanan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tabel</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inspeksi</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 </a:t>
                      </a:r>
                      <a:r>
                        <a:rPr lang="en-US" sz="1100" kern="100" dirty="0">
                          <a:effectLst/>
                          <a:latin typeface="Arial" panose="020B0604020202020204" pitchFamily="34" charset="0"/>
                          <a:ea typeface="Meiryo UI" panose="020B0604030504040204" pitchFamily="50" charset="-128"/>
                          <a:cs typeface="Arial" panose="020B0604020202020204" pitchFamily="34" charset="0"/>
                        </a:rPr>
                        <a:t>3 </a:t>
                      </a:r>
                      <a:r>
                        <a:rPr lang="en-US" sz="1100" kern="100" dirty="0" err="1">
                          <a:effectLst/>
                          <a:latin typeface="Arial" panose="020B0604020202020204" pitchFamily="34" charset="0"/>
                          <a:ea typeface="Meiryo UI" panose="020B0604030504040204" pitchFamily="50" charset="-128"/>
                          <a:cs typeface="Arial" panose="020B0604020202020204" pitchFamily="34" charset="0"/>
                        </a:rPr>
                        <a:t>tahun</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600"/>
                        </a:lnSpc>
                        <a:spcAft>
                          <a:spcPts val="0"/>
                        </a:spcAft>
                      </a:pPr>
                      <a:r>
                        <a:rPr 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Membubuhkan</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lambang</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pada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alat</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yang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telah</a:t>
                      </a:r>
                      <a:r>
                        <a:rPr lang="en-US" altLang="ja-JP" sz="11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100" kern="100" dirty="0" err="1">
                          <a:effectLst/>
                          <a:latin typeface="Arial" panose="020B0604020202020204" pitchFamily="34" charset="0"/>
                          <a:ea typeface="Meiryo UI" panose="020B0604030504040204" pitchFamily="50" charset="-128"/>
                          <a:cs typeface="Arial" panose="020B0604020202020204" pitchFamily="34" charset="0"/>
                        </a:rPr>
                        <a:t>diperiksa</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2566115" y="2531384"/>
            <a:ext cx="35503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Peraturan</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Terkait</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Inspeksi</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dan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inspeksi</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mandiri</a:t>
            </a:r>
            <a:endParaRPr kumimoji="0" lang="ja-JP" altLang="en-US" sz="600" b="0" i="0" u="none" strike="noStrike" cap="none" normalizeH="0" baseline="0" dirty="0">
              <a:ln>
                <a:noFill/>
              </a:ln>
              <a:solidFill>
                <a:schemeClr val="tx1"/>
              </a:solidFill>
              <a:effectLst/>
              <a:cs typeface="Arial" panose="020B0604020202020204" pitchFamily="34" charset="0"/>
            </a:endParaRPr>
          </a:p>
        </p:txBody>
      </p:sp>
      <p:sp>
        <p:nvSpPr>
          <p:cNvPr id="8" name="Rectangle 1"/>
          <p:cNvSpPr>
            <a:spLocks noChangeArrowheads="1"/>
          </p:cNvSpPr>
          <p:nvPr/>
        </p:nvSpPr>
        <p:spPr bwMode="auto">
          <a:xfrm>
            <a:off x="531119" y="5340032"/>
            <a:ext cx="82819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Jika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ditemukan</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keanehan</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saat</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pemeriksaan</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dan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inspeksi</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mandiri</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segera</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lakukan</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perbaikan</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dan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tindakan</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lain yang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diperlukan</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(UU K3 </a:t>
            </a:r>
            <a:r>
              <a:rPr kumimoji="0" lang="en-US" altLang="ja-JP" sz="1200" b="0" i="0" u="none" strike="noStrike" cap="none" normalizeH="0" baseline="0" dirty="0" err="1">
                <a:ln>
                  <a:noFill/>
                </a:ln>
                <a:solidFill>
                  <a:schemeClr val="tx1"/>
                </a:solidFill>
                <a:effectLst/>
                <a:ea typeface="ＭＳ ゴシック" panose="020B0609070205080204" pitchFamily="49" charset="-128"/>
                <a:cs typeface="Arial" panose="020B0604020202020204" pitchFamily="34" charset="0"/>
              </a:rPr>
              <a:t>Pasal</a:t>
            </a:r>
            <a:r>
              <a:rPr kumimoji="0" lang="en-US"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 194-28)</a:t>
            </a:r>
            <a:endParaRPr kumimoji="0" lang="en-US" altLang="ja-JP" sz="1800" b="0" i="0" u="none" strike="noStrike" cap="none" normalizeH="0" baseline="0" dirty="0">
              <a:ln>
                <a:noFill/>
              </a:ln>
              <a:solidFill>
                <a:schemeClr val="tx1"/>
              </a:solidFill>
              <a:effectLst/>
              <a:cs typeface="Arial" panose="020B0604020202020204" pitchFamily="34" charset="0"/>
            </a:endParaRPr>
          </a:p>
        </p:txBody>
      </p:sp>
      <p:sp>
        <p:nvSpPr>
          <p:cNvPr id="9" name="コンテンツ プレースホルダー 4"/>
          <p:cNvSpPr txBox="1">
            <a:spLocks/>
          </p:cNvSpPr>
          <p:nvPr/>
        </p:nvSpPr>
        <p:spPr>
          <a:xfrm>
            <a:off x="531119" y="838685"/>
            <a:ext cx="8081762" cy="133202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buNone/>
            </a:pPr>
            <a:r>
              <a:rPr lang="en-US" altLang="ja-JP" sz="1200"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Penting</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melakukan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pemeliharaan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harian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benar</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selalu</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menjaga</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optimal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meningkatkan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kemampuan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tetapi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juga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mencegah</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kecelakaan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p>
          <a:p>
            <a:pPr indent="0" algn="just">
              <a:buNone/>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Selain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itu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Undang-Undang</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Kesehetan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Keselamatan</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 (UU K3)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mewajibkan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adanya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pemerisaan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seperti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ditunjukkan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Tabel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2-1.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0" algn="just">
              <a:buNone/>
            </a:pP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Sangat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penting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melakukan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pemeriksaan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perawatan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secara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seksama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sehingga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selalu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terbaik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89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91612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Bekerja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dengan</a:t>
            </a:r>
            <a:r>
              <a:rPr lang="en-US" altLang="ja-JP" sz="2400" b="1" dirty="0">
                <a:latin typeface="Arial" panose="020B0604020202020204" pitchFamily="34" charset="0"/>
                <a:ea typeface="Meiryo UI" panose="020B0604030504040204" pitchFamily="50" charset="-128"/>
                <a:cs typeface="Arial" panose="020B0604020202020204" pitchFamily="34" charset="0"/>
              </a:rPr>
              <a:t> Aman pada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(1) </a:t>
            </a:r>
            <a:r>
              <a:rPr lang="en-US" altLang="ja-JP" sz="24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berkendara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untuk</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truk</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705726" y="6400413"/>
            <a:ext cx="4464936"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hal.76-80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hal.38</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38</a:t>
            </a:fld>
            <a:endParaRPr lang="ja-JP" altLang="en-US">
              <a:solidFill>
                <a:prstClr val="black">
                  <a:tint val="75000"/>
                </a:prstClr>
              </a:solidFill>
            </a:endParaRPr>
          </a:p>
        </p:txBody>
      </p:sp>
      <p:sp>
        <p:nvSpPr>
          <p:cNvPr id="11" name="コンテンツ プレースホルダー 4"/>
          <p:cNvSpPr txBox="1">
            <a:spLocks/>
          </p:cNvSpPr>
          <p:nvPr/>
        </p:nvSpPr>
        <p:spPr>
          <a:xfrm>
            <a:off x="531119" y="1476941"/>
            <a:ext cx="8081762" cy="169334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Point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penting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truk</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lvl="0" indent="-342900" algn="just">
              <a:buFont typeface="+mj-ea"/>
              <a:buAutoNum type="circleNumDbPlain"/>
            </a:pP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Sebelum</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mengemudi</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pastikan</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i="1" kern="100" dirty="0">
                <a:effectLst/>
                <a:latin typeface="Arial" panose="020B0604020202020204" pitchFamily="34" charset="0"/>
                <a:ea typeface="ＭＳ ゴシック" panose="020B0609070205080204" pitchFamily="49" charset="-128"/>
                <a:cs typeface="Times New Roman" panose="02020603050405020304" pitchFamily="18" charset="0"/>
              </a:rPr>
              <a:t>Outrigger</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telah</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ditarik</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sepenuhnya</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Pastikan</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ditarik</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lalu</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turunkan</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sebelum</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8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8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1560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1132748"/>
          </a:xfrm>
          <a:ln>
            <a:solidFill>
              <a:schemeClr val="tx1"/>
            </a:solidFill>
          </a:ln>
        </p:spPr>
        <p:txBody>
          <a:bodyPr>
            <a:noAutofit/>
          </a:bodyPr>
          <a:lstStyle/>
          <a:p>
            <a:r>
              <a:rPr lang="en-US" altLang="ja-JP" sz="2200" b="1" dirty="0" err="1">
                <a:latin typeface="Arial" panose="020B0604020202020204" pitchFamily="34" charset="0"/>
                <a:ea typeface="Meiryo UI" panose="020B0604030504040204" pitchFamily="50" charset="-128"/>
                <a:cs typeface="Arial" panose="020B0604020202020204" pitchFamily="34" charset="0"/>
              </a:rPr>
              <a:t>Bekerja</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dengan</a:t>
            </a:r>
            <a:r>
              <a:rPr lang="en-US" altLang="ja-JP" sz="2200" b="1" dirty="0">
                <a:latin typeface="Arial" panose="020B0604020202020204" pitchFamily="34" charset="0"/>
                <a:ea typeface="Meiryo UI" panose="020B0604030504040204" pitchFamily="50" charset="-128"/>
                <a:cs typeface="Arial" panose="020B0604020202020204" pitchFamily="34" charset="0"/>
              </a:rPr>
              <a:t> Aman pada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200" b="1" dirty="0">
                <a:latin typeface="Arial" panose="020B0604020202020204" pitchFamily="34" charset="0"/>
                <a:ea typeface="Meiryo UI" panose="020B0604030504040204" pitchFamily="50" charset="-128"/>
                <a:cs typeface="Arial" panose="020B0604020202020204" pitchFamily="34" charset="0"/>
              </a:rPr>
              <a:t> (1) </a:t>
            </a:r>
            <a:r>
              <a:rPr lang="en-US" altLang="ja-JP" sz="22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berkendara</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untuk</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gerak</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sendiri</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bagian</a:t>
            </a:r>
            <a:r>
              <a:rPr lang="en-US" altLang="ja-JP" sz="2200" b="1" dirty="0">
                <a:latin typeface="Arial" panose="020B0604020202020204" pitchFamily="34" charset="0"/>
                <a:ea typeface="Meiryo UI" panose="020B0604030504040204" pitchFamily="50" charset="-128"/>
                <a:cs typeface="Arial" panose="020B0604020202020204" pitchFamily="34" charset="0"/>
              </a:rPr>
              <a:t> 1</a:t>
            </a:r>
            <a:endParaRPr kumimoji="1" lang="ja-JP" altLang="en-US" sz="22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982453" y="6400413"/>
            <a:ext cx="4188209"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hal.82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hal.38</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11" name="コンテンツ プレースホルダー 4"/>
          <p:cNvSpPr txBox="1">
            <a:spLocks/>
          </p:cNvSpPr>
          <p:nvPr/>
        </p:nvSpPr>
        <p:spPr>
          <a:xfrm>
            <a:off x="433588" y="1796622"/>
            <a:ext cx="5309015" cy="312285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Poin</a:t>
            </a: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Penting</a:t>
            </a: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Mengemudi</a:t>
            </a: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gerak</a:t>
            </a: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sendiri</a:t>
            </a:r>
            <a:endPar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1200"/>
              </a:spcBef>
              <a:buFont typeface="Arial" panose="020B0604020202020204" pitchFamily="34" charset="0"/>
              <a:buNone/>
            </a:pP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Ketika </a:t>
            </a: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Mendaki</a:t>
            </a: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Menuruni</a:t>
            </a: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Lereng</a:t>
            </a: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Perbedaan</a:t>
            </a:r>
            <a:endPar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1200"/>
              </a:spcBef>
              <a:buFont typeface="Arial" panose="020B0604020202020204" pitchFamily="34" charset="0"/>
              <a:buNone/>
            </a:pPr>
            <a:r>
              <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Level</a:t>
            </a:r>
          </a:p>
          <a:p>
            <a:pPr marL="342900" lvl="0" indent="-342900" algn="just">
              <a:buFont typeface="+mj-ea"/>
              <a:buAutoNum type="circleNumDbPlain"/>
            </a:pP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Kunci</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swivel lock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mendaki</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menuruni</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tanjakan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curam</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5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500" dirty="0" err="1">
                <a:effectLst/>
                <a:latin typeface="Arial" panose="020B0604020202020204" pitchFamily="34" charset="0"/>
                <a:ea typeface="ＭＳ ゴシック" panose="020B0609070205080204" pitchFamily="49" charset="-128"/>
              </a:rPr>
              <a:t>Berbahaya</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untuk</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berbelok</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menyebrang</a:t>
            </a:r>
            <a:r>
              <a:rPr lang="en-US" altLang="ja-JP" sz="1500" dirty="0">
                <a:effectLst/>
                <a:latin typeface="Arial" panose="020B0604020202020204" pitchFamily="34" charset="0"/>
                <a:ea typeface="ＭＳ ゴシック" panose="020B0609070205080204" pitchFamily="49" charset="-128"/>
              </a:rPr>
              <a:t> di </a:t>
            </a:r>
            <a:r>
              <a:rPr lang="en-US" altLang="ja-JP" sz="1500" dirty="0" err="1">
                <a:effectLst/>
                <a:latin typeface="Arial" panose="020B0604020202020204" pitchFamily="34" charset="0"/>
                <a:ea typeface="ＭＳ ゴシック" panose="020B0609070205080204" pitchFamily="49" charset="-128"/>
              </a:rPr>
              <a:t>tengah</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jalan</a:t>
            </a:r>
            <a:r>
              <a:rPr lang="en-US" altLang="ja-JP" sz="1500" dirty="0">
                <a:effectLst/>
                <a:latin typeface="Arial" panose="020B0604020202020204" pitchFamily="34" charset="0"/>
                <a:ea typeface="ＭＳ ゴシック" panose="020B0609070205080204" pitchFamily="49" charset="-128"/>
              </a:rPr>
              <a:t> yang miring </a:t>
            </a:r>
            <a:r>
              <a:rPr lang="en-US" altLang="ja-JP" sz="1500" dirty="0" err="1">
                <a:effectLst/>
                <a:latin typeface="Arial" panose="020B0604020202020204" pitchFamily="34" charset="0"/>
                <a:ea typeface="ＭＳ ゴシック" panose="020B0609070205080204" pitchFamily="49" charset="-128"/>
              </a:rPr>
              <a:t>karena</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berisiko</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jatuh</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menyeberanglah</a:t>
            </a:r>
            <a:r>
              <a:rPr lang="en-US" altLang="ja-JP" sz="1500" dirty="0">
                <a:effectLst/>
                <a:latin typeface="Arial" panose="020B0604020202020204" pitchFamily="34" charset="0"/>
                <a:ea typeface="ＭＳ ゴシック" panose="020B0609070205080204" pitchFamily="49" charset="-128"/>
              </a:rPr>
              <a:t> </a:t>
            </a:r>
            <a:r>
              <a:rPr lang="en-US" altLang="ja-JP" sz="1500" dirty="0" err="1">
                <a:effectLst/>
                <a:latin typeface="Arial" panose="020B0604020202020204" pitchFamily="34" charset="0"/>
                <a:ea typeface="ＭＳ ゴシック" panose="020B0609070205080204" pitchFamily="49" charset="-128"/>
              </a:rPr>
              <a:t>ditempat</a:t>
            </a:r>
            <a:r>
              <a:rPr lang="en-US" altLang="ja-JP" sz="1500" dirty="0">
                <a:effectLst/>
                <a:latin typeface="Arial" panose="020B0604020202020204" pitchFamily="34" charset="0"/>
                <a:ea typeface="ＭＳ ゴシック" panose="020B0609070205080204" pitchFamily="49" charset="-128"/>
              </a:rPr>
              <a:t> yang </a:t>
            </a:r>
            <a:r>
              <a:rPr lang="en-US" altLang="ja-JP" sz="1500" dirty="0" err="1">
                <a:effectLst/>
                <a:latin typeface="Arial" panose="020B0604020202020204" pitchFamily="34" charset="0"/>
                <a:ea typeface="ＭＳ ゴシック" panose="020B0609070205080204" pitchFamily="49" charset="-128"/>
              </a:rPr>
              <a:t>datar</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dirty="0" err="1">
                <a:solidFill>
                  <a:prstClr val="black"/>
                </a:solidFill>
                <a:latin typeface="Arial" panose="020B0604020202020204" pitchFamily="34" charset="0"/>
                <a:ea typeface="Meiryo UI" panose="020B0604030504040204" pitchFamily="50" charset="-128"/>
                <a:cs typeface="Arial" panose="020B0604020202020204" pitchFamily="34" charset="0"/>
              </a:rPr>
              <a:t>tanah</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500" dirty="0" err="1">
                <a:solidFill>
                  <a:prstClr val="black"/>
                </a:solidFill>
                <a:latin typeface="Arial" panose="020B0604020202020204" pitchFamily="34" charset="0"/>
                <a:ea typeface="Meiryo UI" panose="020B0604030504040204" pitchFamily="50" charset="-128"/>
                <a:cs typeface="Arial" panose="020B0604020202020204" pitchFamily="34" charset="0"/>
              </a:rPr>
              <a:t>datar</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lvl="0" indent="-342900" algn="just">
              <a:buFont typeface="+mj-ea"/>
              <a:buAutoNum type="circleNumDbPlain"/>
            </a:pP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Putar</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penyeimbang</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i="1" kern="100" dirty="0">
                <a:effectLst/>
                <a:latin typeface="Arial" panose="020B0604020202020204" pitchFamily="34" charset="0"/>
                <a:ea typeface="ＭＳ ゴシック" panose="020B0609070205080204" pitchFamily="49" charset="-128"/>
                <a:cs typeface="Times New Roman" panose="02020603050405020304" pitchFamily="18" charset="0"/>
              </a:rPr>
              <a:t>counterweight</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arah</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tanjakan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sesuaikan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sudut</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kemiringan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panjat</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atas</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bawah</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tergantung</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medan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5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pernah</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memutar</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boom di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tengah</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nanjak</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karena</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ada</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risiko</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5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t>
            </a:r>
            <a:r>
              <a:rPr lang="en-US" altLang="ja-JP" sz="15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5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788953" y="1627800"/>
            <a:ext cx="3269636" cy="2200622"/>
          </a:xfrm>
          <a:prstGeom prst="rect">
            <a:avLst/>
          </a:prstGeom>
          <a:noFill/>
          <a:ln>
            <a:solidFill>
              <a:schemeClr val="tx1"/>
            </a:solidFill>
          </a:ln>
        </p:spPr>
      </p:pic>
      <p:sp>
        <p:nvSpPr>
          <p:cNvPr id="2" name="正方形/長方形 1">
            <a:extLst>
              <a:ext uri="{FF2B5EF4-FFF2-40B4-BE49-F238E27FC236}">
                <a16:creationId xmlns:a16="http://schemas.microsoft.com/office/drawing/2014/main" id="{01C14881-268B-444D-8EED-A3922D7C95F6}"/>
              </a:ext>
            </a:extLst>
          </p:cNvPr>
          <p:cNvSpPr/>
          <p:nvPr/>
        </p:nvSpPr>
        <p:spPr>
          <a:xfrm>
            <a:off x="6104417" y="3520768"/>
            <a:ext cx="2764465" cy="281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9BC9D10-9198-4037-BEDA-B5EF60BDCC32}"/>
              </a:ext>
            </a:extLst>
          </p:cNvPr>
          <p:cNvSpPr txBox="1"/>
          <p:nvPr/>
        </p:nvSpPr>
        <p:spPr>
          <a:xfrm>
            <a:off x="5932310" y="3526506"/>
            <a:ext cx="3108677"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2-68 </a:t>
            </a:r>
            <a:r>
              <a:rPr kumimoji="1" lang="en-US" altLang="ja-JP" sz="1000" dirty="0" err="1">
                <a:latin typeface="Arial" panose="020B0604020202020204" pitchFamily="34" charset="0"/>
                <a:cs typeface="Arial" panose="020B0604020202020204" pitchFamily="34" charset="0"/>
              </a:rPr>
              <a:t>Merubah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Arah</a:t>
            </a:r>
            <a:r>
              <a:rPr kumimoji="1" lang="en-US" altLang="ja-JP" sz="1000" dirty="0">
                <a:latin typeface="Arial" panose="020B0604020202020204" pitchFamily="34" charset="0"/>
                <a:cs typeface="Arial" panose="020B0604020202020204" pitchFamily="34" charset="0"/>
              </a:rPr>
              <a:t> Di </a:t>
            </a:r>
            <a:r>
              <a:rPr kumimoji="1" lang="en-US" altLang="ja-JP" sz="1000" dirty="0" err="1">
                <a:latin typeface="Arial" panose="020B0604020202020204" pitchFamily="34" charset="0"/>
                <a:cs typeface="Arial" panose="020B0604020202020204" pitchFamily="34" charset="0"/>
              </a:rPr>
              <a:t>Kemiringan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Lereng</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30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136523"/>
            <a:ext cx="8156535" cy="643261"/>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Kualifikasi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Mengemudikan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20587" y="6437234"/>
            <a:ext cx="4076160"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hal.5</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4</a:t>
            </a:fld>
            <a:endParaRPr kumimoji="1" lang="ja-JP" altLang="en-US" dirty="0"/>
          </a:p>
        </p:txBody>
      </p:sp>
      <p:pic>
        <p:nvPicPr>
          <p:cNvPr id="2" name="図 1"/>
          <p:cNvPicPr>
            <a:picLocks noChangeAspect="1"/>
          </p:cNvPicPr>
          <p:nvPr/>
        </p:nvPicPr>
        <p:blipFill>
          <a:blip r:embed="rId3"/>
          <a:stretch>
            <a:fillRect/>
          </a:stretch>
        </p:blipFill>
        <p:spPr>
          <a:xfrm>
            <a:off x="628650" y="662418"/>
            <a:ext cx="5829300" cy="1792234"/>
          </a:xfrm>
          <a:prstGeom prst="rect">
            <a:avLst/>
          </a:prstGeom>
        </p:spPr>
      </p:pic>
      <p:sp>
        <p:nvSpPr>
          <p:cNvPr id="8" name="コンテンツ プレースホルダー 4"/>
          <p:cNvSpPr>
            <a:spLocks noGrp="1"/>
          </p:cNvSpPr>
          <p:nvPr>
            <p:ph idx="1"/>
          </p:nvPr>
        </p:nvSpPr>
        <p:spPr>
          <a:xfrm>
            <a:off x="628650" y="3169436"/>
            <a:ext cx="6264940" cy="1251993"/>
          </a:xfrm>
          <a:ln>
            <a:noFill/>
          </a:ln>
        </p:spPr>
        <p:txBody>
          <a:bodyPr>
            <a:noAutofit/>
          </a:bodyPr>
          <a:lstStyle/>
          <a:p>
            <a:pPr marL="0" indent="0">
              <a:lnSpc>
                <a:spcPct val="110000"/>
              </a:lnSpc>
              <a:spcBef>
                <a:spcPts val="0"/>
              </a:spcBef>
              <a:buNone/>
            </a:pPr>
            <a:r>
              <a:rPr lang="en-US" altLang="ja-JP" sz="1600" dirty="0">
                <a:latin typeface="Arial" panose="020B0604020202020204" pitchFamily="34" charset="0"/>
                <a:ea typeface="Meiryo UI" panose="020B0604030504040204" pitchFamily="50" charset="-128"/>
                <a:cs typeface="Arial" panose="020B0604020202020204" pitchFamily="34" charset="0"/>
              </a:rPr>
              <a:t>※</a:t>
            </a:r>
            <a:r>
              <a:rPr lang="en-US" altLang="ja-JP" sz="1600" dirty="0" err="1">
                <a:latin typeface="Arial" panose="020B0604020202020204" pitchFamily="34" charset="0"/>
                <a:ea typeface="Meiryo UI" panose="020B0604030504040204" pitchFamily="50" charset="-128"/>
                <a:cs typeface="Arial" panose="020B0604020202020204" pitchFamily="34" charset="0"/>
              </a:rPr>
              <a:t>Ketinggian</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latform</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kerja</a:t>
            </a:r>
            <a:endParaRPr lang="ja-JP" altLang="en-US" sz="16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Ketinggian</a:t>
            </a:r>
            <a:r>
              <a:rPr lang="en-US" altLang="ja-JP" sz="1600" dirty="0">
                <a:latin typeface="Arial" panose="020B0604020202020204" pitchFamily="34" charset="0"/>
                <a:ea typeface="Meiryo UI" panose="020B0604030504040204" pitchFamily="50" charset="-128"/>
                <a:cs typeface="Arial" panose="020B0604020202020204" pitchFamily="34" charset="0"/>
              </a:rPr>
              <a:t> platform </a:t>
            </a:r>
            <a:r>
              <a:rPr lang="en-US" altLang="ja-JP" sz="1600" dirty="0" err="1">
                <a:latin typeface="Arial" panose="020B0604020202020204" pitchFamily="34" charset="0"/>
                <a:ea typeface="Meiryo UI" panose="020B0604030504040204" pitchFamily="50" charset="-128"/>
                <a:cs typeface="Arial" panose="020B0604020202020204" pitchFamily="34" charset="0"/>
              </a:rPr>
              <a:t>kerja</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perangkat</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untuk</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memuat</a:t>
            </a:r>
            <a:r>
              <a:rPr lang="en-US" altLang="ja-JP" sz="1600" dirty="0">
                <a:latin typeface="Arial" panose="020B0604020202020204" pitchFamily="34" charset="0"/>
                <a:ea typeface="Meiryo UI" panose="020B0604030504040204" pitchFamily="50" charset="-128"/>
                <a:cs typeface="Arial" panose="020B0604020202020204" pitchFamily="34" charset="0"/>
              </a:rPr>
              <a:t> orang </a:t>
            </a:r>
            <a:r>
              <a:rPr lang="en-US" altLang="ja-JP" sz="1600" dirty="0" err="1">
                <a:latin typeface="Arial" panose="020B0604020202020204" pitchFamily="34" charset="0"/>
                <a:ea typeface="Meiryo UI" panose="020B0604030504040204" pitchFamily="50" charset="-128"/>
                <a:cs typeface="Arial" panose="020B0604020202020204" pitchFamily="34" charset="0"/>
              </a:rPr>
              <a:t>atau</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benda</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adalah</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ketinggian</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vertikal</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benda</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ketika</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diangkat</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ke</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tingkat</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tertinggi</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dari</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permukaan</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tanah</a:t>
            </a:r>
            <a:r>
              <a:rPr lang="en-US" altLang="ja-JP" sz="1600" dirty="0">
                <a:latin typeface="Arial" panose="020B0604020202020204" pitchFamily="34" charset="0"/>
                <a:ea typeface="Meiryo UI" panose="020B0604030504040204" pitchFamily="50" charset="-128"/>
                <a:cs typeface="Arial" panose="020B0604020202020204" pitchFamily="34" charset="0"/>
              </a:rPr>
              <a:t>.  </a:t>
            </a:r>
            <a:endParaRPr lang="ja-JP" altLang="en-US" sz="1600" dirty="0">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6504850" y="1139953"/>
            <a:ext cx="2601049" cy="2084260"/>
          </a:xfrm>
          <a:prstGeom prst="rect">
            <a:avLst/>
          </a:prstGeom>
          <a:noFill/>
          <a:ln w="12700">
            <a:solidFill>
              <a:schemeClr val="tx1"/>
            </a:solidFill>
          </a:ln>
        </p:spPr>
      </p:pic>
      <p:pic>
        <p:nvPicPr>
          <p:cNvPr id="6" name="図 5"/>
          <p:cNvPicPr>
            <a:picLocks noChangeAspect="1"/>
          </p:cNvPicPr>
          <p:nvPr/>
        </p:nvPicPr>
        <p:blipFill>
          <a:blip r:embed="rId5"/>
          <a:stretch>
            <a:fillRect/>
          </a:stretch>
        </p:blipFill>
        <p:spPr>
          <a:xfrm>
            <a:off x="6987823" y="3315482"/>
            <a:ext cx="1546621" cy="2585147"/>
          </a:xfrm>
          <a:prstGeom prst="rect">
            <a:avLst/>
          </a:prstGeom>
          <a:ln>
            <a:solidFill>
              <a:schemeClr val="tx1"/>
            </a:solidFill>
          </a:ln>
        </p:spPr>
      </p:pic>
      <p:sp>
        <p:nvSpPr>
          <p:cNvPr id="5" name="正方形/長方形 4">
            <a:extLst>
              <a:ext uri="{FF2B5EF4-FFF2-40B4-BE49-F238E27FC236}">
                <a16:creationId xmlns:a16="http://schemas.microsoft.com/office/drawing/2014/main" id="{FA49CD8F-33BD-4E43-9E4A-C97504323B14}"/>
              </a:ext>
            </a:extLst>
          </p:cNvPr>
          <p:cNvSpPr/>
          <p:nvPr/>
        </p:nvSpPr>
        <p:spPr>
          <a:xfrm>
            <a:off x="2008698" y="901127"/>
            <a:ext cx="3069204" cy="21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A7F9AAE-B7B5-4164-A3D3-9652449AEE05}"/>
              </a:ext>
            </a:extLst>
          </p:cNvPr>
          <p:cNvSpPr txBox="1"/>
          <p:nvPr/>
        </p:nvSpPr>
        <p:spPr>
          <a:xfrm>
            <a:off x="365804" y="903982"/>
            <a:ext cx="6655428" cy="276999"/>
          </a:xfrm>
          <a:prstGeom prst="rect">
            <a:avLst/>
          </a:prstGeom>
          <a:noFill/>
        </p:spPr>
        <p:txBody>
          <a:bodyPr wrap="square" rtlCol="0">
            <a:spAutoFit/>
          </a:bodyPr>
          <a:lstStyle/>
          <a:p>
            <a:pPr marL="457200" algn="just"/>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Tabel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1.1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Kualifikasi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diperlukan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F7CBE4C9-A7F3-4555-A13F-DEE5F3363138}"/>
              </a:ext>
            </a:extLst>
          </p:cNvPr>
          <p:cNvSpPr/>
          <p:nvPr/>
        </p:nvSpPr>
        <p:spPr>
          <a:xfrm>
            <a:off x="707666" y="1280160"/>
            <a:ext cx="365760" cy="192474"/>
          </a:xfrm>
          <a:prstGeom prst="rect">
            <a:avLst/>
          </a:prstGeom>
          <a:solidFill>
            <a:srgbClr val="BDD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7933264-8BF3-42C0-8F7B-72830B562218}"/>
              </a:ext>
            </a:extLst>
          </p:cNvPr>
          <p:cNvSpPr txBox="1"/>
          <p:nvPr/>
        </p:nvSpPr>
        <p:spPr>
          <a:xfrm>
            <a:off x="628649" y="1249777"/>
            <a:ext cx="1224005"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Klasifikasi</a:t>
            </a:r>
            <a:endParaRPr kumimoji="1" lang="ja-JP" altLang="en-US" sz="10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E7799C07-B8D4-4F2D-B567-5F0868E8C9EC}"/>
              </a:ext>
            </a:extLst>
          </p:cNvPr>
          <p:cNvSpPr/>
          <p:nvPr/>
        </p:nvSpPr>
        <p:spPr>
          <a:xfrm>
            <a:off x="1927438" y="1159051"/>
            <a:ext cx="437322" cy="217346"/>
          </a:xfrm>
          <a:prstGeom prst="rect">
            <a:avLst/>
          </a:prstGeom>
          <a:solidFill>
            <a:srgbClr val="BDD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21A8D6B-A10E-4A02-835E-642BAE4C524F}"/>
              </a:ext>
            </a:extLst>
          </p:cNvPr>
          <p:cNvSpPr txBox="1"/>
          <p:nvPr/>
        </p:nvSpPr>
        <p:spPr>
          <a:xfrm>
            <a:off x="1597888" y="1113038"/>
            <a:ext cx="1224005"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Kualifikasi</a:t>
            </a:r>
            <a:endParaRPr kumimoji="1" lang="ja-JP" altLang="en-US" sz="10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088E18D-1E2B-49A7-86E4-C7B939268AA5}"/>
              </a:ext>
            </a:extLst>
          </p:cNvPr>
          <p:cNvSpPr/>
          <p:nvPr/>
        </p:nvSpPr>
        <p:spPr>
          <a:xfrm>
            <a:off x="2464904" y="1158298"/>
            <a:ext cx="1892411" cy="314336"/>
          </a:xfrm>
          <a:prstGeom prst="rect">
            <a:avLst/>
          </a:prstGeom>
          <a:solidFill>
            <a:srgbClr val="BDD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94A78F4-23A0-4D4B-96CB-A84C90A8C528}"/>
              </a:ext>
            </a:extLst>
          </p:cNvPr>
          <p:cNvSpPr txBox="1"/>
          <p:nvPr/>
        </p:nvSpPr>
        <p:spPr>
          <a:xfrm>
            <a:off x="2382892" y="1139953"/>
            <a:ext cx="2690101" cy="307777"/>
          </a:xfrm>
          <a:prstGeom prst="rect">
            <a:avLst/>
          </a:prstGeom>
          <a:noFill/>
        </p:spPr>
        <p:txBody>
          <a:bodyPr wrap="square" rtlCol="0">
            <a:spAutoFit/>
          </a:bodyPr>
          <a:lstStyle/>
          <a:p>
            <a:pPr algn="ctr"/>
            <a:r>
              <a:rPr lang="en-US" altLang="ja-JP" sz="700" dirty="0" err="1">
                <a:effectLst/>
                <a:latin typeface="Arial" panose="020B0604020202020204" pitchFamily="34" charset="0"/>
                <a:ea typeface="ＭＳ ゴシック" panose="020B0609070205080204" pitchFamily="49" charset="-128"/>
              </a:rPr>
              <a:t>Selesai</a:t>
            </a:r>
            <a:r>
              <a:rPr lang="en-US" altLang="ja-JP" sz="700" dirty="0">
                <a:effectLst/>
                <a:latin typeface="Arial" panose="020B0604020202020204" pitchFamily="34" charset="0"/>
                <a:ea typeface="ＭＳ ゴシック" panose="020B0609070205080204" pitchFamily="49" charset="-128"/>
              </a:rPr>
              <a:t> </a:t>
            </a:r>
            <a:r>
              <a:rPr lang="en-US" altLang="ja-JP" sz="700" dirty="0" err="1">
                <a:effectLst/>
                <a:latin typeface="Arial" panose="020B0604020202020204" pitchFamily="34" charset="0"/>
                <a:ea typeface="ＭＳ ゴシック" panose="020B0609070205080204" pitchFamily="49" charset="-128"/>
              </a:rPr>
              <a:t>mengikuti</a:t>
            </a:r>
            <a:r>
              <a:rPr lang="en-US" altLang="ja-JP" sz="700" dirty="0">
                <a:effectLst/>
                <a:latin typeface="Arial" panose="020B0604020202020204" pitchFamily="34" charset="0"/>
                <a:ea typeface="ＭＳ ゴシック" panose="020B0609070205080204" pitchFamily="49" charset="-128"/>
              </a:rPr>
              <a:t> </a:t>
            </a:r>
            <a:r>
              <a:rPr lang="en-US" altLang="ja-JP" sz="700" dirty="0" err="1">
                <a:effectLst/>
                <a:latin typeface="Arial" panose="020B0604020202020204" pitchFamily="34" charset="0"/>
                <a:ea typeface="ＭＳ ゴシック" panose="020B0609070205080204" pitchFamily="49" charset="-128"/>
              </a:rPr>
              <a:t>pelatihan</a:t>
            </a:r>
            <a:r>
              <a:rPr lang="en-US" altLang="ja-JP" sz="700" dirty="0">
                <a:effectLst/>
                <a:latin typeface="Arial" panose="020B0604020202020204" pitchFamily="34" charset="0"/>
                <a:ea typeface="ＭＳ ゴシック" panose="020B0609070205080204" pitchFamily="49" charset="-128"/>
              </a:rPr>
              <a:t> </a:t>
            </a:r>
          </a:p>
          <a:p>
            <a:pPr algn="ctr"/>
            <a:r>
              <a:rPr lang="en-US" altLang="ja-JP" sz="700" dirty="0" err="1">
                <a:effectLst/>
                <a:latin typeface="Arial" panose="020B0604020202020204" pitchFamily="34" charset="0"/>
                <a:ea typeface="ＭＳ ゴシック" panose="020B0609070205080204" pitchFamily="49" charset="-128"/>
              </a:rPr>
              <a:t>keterampilan</a:t>
            </a:r>
            <a:r>
              <a:rPr lang="en-US" altLang="ja-JP" sz="700" dirty="0">
                <a:effectLst/>
                <a:latin typeface="Arial" panose="020B0604020202020204" pitchFamily="34" charset="0"/>
                <a:ea typeface="ＭＳ ゴシック" panose="020B0609070205080204" pitchFamily="49" charset="-128"/>
              </a:rPr>
              <a:t>( UU K3 </a:t>
            </a:r>
            <a:r>
              <a:rPr lang="en-US" altLang="ja-JP" sz="700" dirty="0" err="1">
                <a:effectLst/>
                <a:latin typeface="Arial" panose="020B0604020202020204" pitchFamily="34" charset="0"/>
                <a:ea typeface="ＭＳ ゴシック" panose="020B0609070205080204" pitchFamily="49" charset="-128"/>
              </a:rPr>
              <a:t>pasal</a:t>
            </a:r>
            <a:r>
              <a:rPr lang="en-US" altLang="ja-JP" sz="700" dirty="0">
                <a:effectLst/>
                <a:latin typeface="Arial" panose="020B0604020202020204" pitchFamily="34" charset="0"/>
                <a:ea typeface="ＭＳ ゴシック" panose="020B0609070205080204" pitchFamily="49" charset="-128"/>
              </a:rPr>
              <a:t> 20-15)</a:t>
            </a:r>
            <a:endParaRPr kumimoji="1" lang="ja-JP" altLang="en-US" sz="7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4DD54D25-2A6E-4E54-8350-0DD712DAFA40}"/>
              </a:ext>
            </a:extLst>
          </p:cNvPr>
          <p:cNvSpPr/>
          <p:nvPr/>
        </p:nvSpPr>
        <p:spPr>
          <a:xfrm>
            <a:off x="4404215" y="1173981"/>
            <a:ext cx="2010693" cy="314336"/>
          </a:xfrm>
          <a:prstGeom prst="rect">
            <a:avLst/>
          </a:prstGeom>
          <a:solidFill>
            <a:srgbClr val="BDD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CF761C4-7977-4C56-8314-D2D7742D6101}"/>
              </a:ext>
            </a:extLst>
          </p:cNvPr>
          <p:cNvSpPr txBox="1"/>
          <p:nvPr/>
        </p:nvSpPr>
        <p:spPr>
          <a:xfrm>
            <a:off x="4725451" y="1107717"/>
            <a:ext cx="2064365" cy="379591"/>
          </a:xfrm>
          <a:prstGeom prst="rect">
            <a:avLst/>
          </a:prstGeom>
          <a:noFill/>
        </p:spPr>
        <p:txBody>
          <a:bodyPr wrap="square" rtlCol="0">
            <a:spAutoFit/>
          </a:bodyPr>
          <a:lstStyle/>
          <a:p>
            <a:pPr algn="just">
              <a:lnSpc>
                <a:spcPts val="1400"/>
              </a:lnSpc>
            </a:pPr>
            <a:r>
              <a:rPr lang="en-US" altLang="ja-JP" sz="700" kern="100" dirty="0" err="1">
                <a:effectLst/>
                <a:latin typeface="Arial" panose="020B0604020202020204" pitchFamily="34" charset="0"/>
                <a:ea typeface="ＭＳ ゴシック" panose="020B0609070205080204" pitchFamily="49" charset="-128"/>
                <a:cs typeface="Times New Roman" panose="02020603050405020304" pitchFamily="18" charset="0"/>
              </a:rPr>
              <a:t>Selesai</a:t>
            </a:r>
            <a:r>
              <a:rPr lang="en-US" altLang="ja-JP" sz="7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700" kern="100" dirty="0" err="1">
                <a:effectLst/>
                <a:latin typeface="Arial" panose="020B0604020202020204" pitchFamily="34" charset="0"/>
                <a:ea typeface="ＭＳ ゴシック" panose="020B0609070205080204" pitchFamily="49" charset="-128"/>
                <a:cs typeface="Times New Roman" panose="02020603050405020304" pitchFamily="18" charset="0"/>
              </a:rPr>
              <a:t>mengikuti</a:t>
            </a:r>
            <a:r>
              <a:rPr lang="en-US" altLang="ja-JP" sz="7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700" kern="100" dirty="0" err="1">
                <a:effectLst/>
                <a:latin typeface="Arial" panose="020B0604020202020204" pitchFamily="34" charset="0"/>
                <a:ea typeface="ＭＳ ゴシック" panose="020B0609070205080204" pitchFamily="49" charset="-128"/>
                <a:cs typeface="Times New Roman" panose="02020603050405020304" pitchFamily="18" charset="0"/>
              </a:rPr>
              <a:t>pelatihan</a:t>
            </a:r>
            <a:r>
              <a:rPr lang="en-US" altLang="ja-JP" sz="7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700" kern="100" dirty="0" err="1">
                <a:effectLst/>
                <a:latin typeface="Arial" panose="020B0604020202020204" pitchFamily="34" charset="0"/>
                <a:ea typeface="ＭＳ ゴシック" panose="020B0609070205080204" pitchFamily="49" charset="-128"/>
                <a:cs typeface="Times New Roman" panose="02020603050405020304" pitchFamily="18" charset="0"/>
              </a:rPr>
              <a:t>khusus</a:t>
            </a:r>
            <a:endParaRPr lang="ja-JP" alt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en-US" altLang="ja-JP" sz="700" dirty="0">
                <a:effectLst/>
                <a:latin typeface="Arial" panose="020B0604020202020204" pitchFamily="34" charset="0"/>
                <a:ea typeface="ＭＳ ゴシック" panose="020B0609070205080204" pitchFamily="49" charset="-128"/>
              </a:rPr>
              <a:t>(UU K3 </a:t>
            </a:r>
            <a:r>
              <a:rPr lang="en-US" altLang="ja-JP" sz="700" dirty="0" err="1">
                <a:effectLst/>
                <a:latin typeface="Arial" panose="020B0604020202020204" pitchFamily="34" charset="0"/>
                <a:ea typeface="ＭＳ ゴシック" panose="020B0609070205080204" pitchFamily="49" charset="-128"/>
              </a:rPr>
              <a:t>pasal</a:t>
            </a:r>
            <a:r>
              <a:rPr lang="en-US" altLang="ja-JP" sz="700" dirty="0">
                <a:effectLst/>
                <a:latin typeface="Arial" panose="020B0604020202020204" pitchFamily="34" charset="0"/>
                <a:ea typeface="ＭＳ ゴシック" panose="020B0609070205080204" pitchFamily="49" charset="-128"/>
              </a:rPr>
              <a:t> 36-10 No.5) </a:t>
            </a:r>
            <a:endParaRPr kumimoji="1" lang="ja-JP" altLang="en-US" sz="7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7079D39E-3F11-4148-BF32-4F4DB46F004F}"/>
              </a:ext>
            </a:extLst>
          </p:cNvPr>
          <p:cNvSpPr/>
          <p:nvPr/>
        </p:nvSpPr>
        <p:spPr>
          <a:xfrm>
            <a:off x="686476" y="1532717"/>
            <a:ext cx="1696416" cy="30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27299CA-F0D5-4136-8B41-AB33044A90CE}"/>
              </a:ext>
            </a:extLst>
          </p:cNvPr>
          <p:cNvSpPr txBox="1"/>
          <p:nvPr/>
        </p:nvSpPr>
        <p:spPr>
          <a:xfrm>
            <a:off x="635560" y="1512244"/>
            <a:ext cx="1962403" cy="338554"/>
          </a:xfrm>
          <a:prstGeom prst="rect">
            <a:avLst/>
          </a:prstGeom>
          <a:noFill/>
        </p:spPr>
        <p:txBody>
          <a:bodyPr wrap="square" rtlCol="0">
            <a:spAutoFit/>
          </a:bodyPr>
          <a:lstStyle/>
          <a:p>
            <a:r>
              <a:rPr lang="en-US" altLang="ja-JP" sz="800" dirty="0">
                <a:latin typeface="Arial" panose="020B0604020202020204" pitchFamily="34" charset="0"/>
                <a:cs typeface="Arial" panose="020B0604020202020204" pitchFamily="34" charset="0"/>
              </a:rPr>
              <a:t>Tinggi platform </a:t>
            </a:r>
            <a:r>
              <a:rPr lang="en-US" altLang="ja-JP" sz="800" dirty="0" err="1">
                <a:latin typeface="Arial" panose="020B0604020202020204" pitchFamily="34" charset="0"/>
                <a:cs typeface="Arial" panose="020B0604020202020204" pitchFamily="34" charset="0"/>
              </a:rPr>
              <a:t>kendaraan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anjungan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kerja</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lebih</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dari</a:t>
            </a:r>
            <a:r>
              <a:rPr lang="en-US" altLang="ja-JP" sz="800" dirty="0">
                <a:latin typeface="Arial" panose="020B0604020202020204" pitchFamily="34" charset="0"/>
                <a:cs typeface="Arial" panose="020B0604020202020204" pitchFamily="34" charset="0"/>
              </a:rPr>
              <a:t> 10m</a:t>
            </a:r>
            <a:endParaRPr kumimoji="1" lang="ja-JP" altLang="en-US" sz="800" dirty="0">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70389079-B121-4373-98BC-784E6BE9C74C}"/>
              </a:ext>
            </a:extLst>
          </p:cNvPr>
          <p:cNvSpPr/>
          <p:nvPr/>
        </p:nvSpPr>
        <p:spPr>
          <a:xfrm>
            <a:off x="686476" y="1873781"/>
            <a:ext cx="1661333" cy="313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DF32B94-7454-49CC-A92C-A3A04B529F60}"/>
              </a:ext>
            </a:extLst>
          </p:cNvPr>
          <p:cNvSpPr txBox="1"/>
          <p:nvPr/>
        </p:nvSpPr>
        <p:spPr>
          <a:xfrm>
            <a:off x="628649" y="1829251"/>
            <a:ext cx="1962403" cy="338554"/>
          </a:xfrm>
          <a:prstGeom prst="rect">
            <a:avLst/>
          </a:prstGeom>
          <a:noFill/>
        </p:spPr>
        <p:txBody>
          <a:bodyPr wrap="square" rtlCol="0">
            <a:spAutoFit/>
          </a:bodyPr>
          <a:lstStyle/>
          <a:p>
            <a:r>
              <a:rPr lang="en-US" altLang="ja-JP" sz="800" dirty="0">
                <a:latin typeface="Arial" panose="020B0604020202020204" pitchFamily="34" charset="0"/>
                <a:cs typeface="Arial" panose="020B0604020202020204" pitchFamily="34" charset="0"/>
              </a:rPr>
              <a:t>Tinggi platform </a:t>
            </a:r>
            <a:r>
              <a:rPr lang="en-US" altLang="ja-JP" sz="800" dirty="0" err="1">
                <a:latin typeface="Arial" panose="020B0604020202020204" pitchFamily="34" charset="0"/>
                <a:cs typeface="Arial" panose="020B0604020202020204" pitchFamily="34" charset="0"/>
              </a:rPr>
              <a:t>kendaraan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anjungan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kerja</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kurang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dari</a:t>
            </a:r>
            <a:r>
              <a:rPr lang="en-US" altLang="ja-JP" sz="800" dirty="0">
                <a:latin typeface="Arial" panose="020B0604020202020204" pitchFamily="34" charset="0"/>
                <a:cs typeface="Arial" panose="020B0604020202020204" pitchFamily="34" charset="0"/>
              </a:rPr>
              <a:t> 10m</a:t>
            </a:r>
            <a:endParaRPr kumimoji="1" lang="ja-JP" altLang="en-US" sz="800" dirty="0">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10042AD3-6A73-4FE2-B148-C3E0F0CF85E4}"/>
              </a:ext>
            </a:extLst>
          </p:cNvPr>
          <p:cNvSpPr/>
          <p:nvPr/>
        </p:nvSpPr>
        <p:spPr>
          <a:xfrm>
            <a:off x="7021232" y="2977290"/>
            <a:ext cx="1494118" cy="143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C0D6281-D126-4D48-BBB3-D41EF5C35F4A}"/>
              </a:ext>
            </a:extLst>
          </p:cNvPr>
          <p:cNvSpPr txBox="1"/>
          <p:nvPr/>
        </p:nvSpPr>
        <p:spPr>
          <a:xfrm>
            <a:off x="6789663" y="2961446"/>
            <a:ext cx="2287661"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1-4 </a:t>
            </a:r>
            <a:r>
              <a:rPr kumimoji="1" lang="en-US" altLang="ja-JP" sz="800" dirty="0" err="1">
                <a:latin typeface="Arial" panose="020B0604020202020204" pitchFamily="34" charset="0"/>
                <a:cs typeface="Arial" panose="020B0604020202020204" pitchFamily="34" charset="0"/>
              </a:rPr>
              <a:t>Kualifikasi</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Operasi</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Mengemudi</a:t>
            </a:r>
            <a:endParaRPr kumimoji="1" lang="ja-JP" altLang="en-US" sz="800" dirty="0">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E05A64AE-4830-4A0A-8387-9812FFAF9AB7}"/>
              </a:ext>
            </a:extLst>
          </p:cNvPr>
          <p:cNvSpPr/>
          <p:nvPr/>
        </p:nvSpPr>
        <p:spPr>
          <a:xfrm>
            <a:off x="8108955" y="1726242"/>
            <a:ext cx="215445" cy="693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C0F774D-D46A-499F-BAF0-5A97011AFED0}"/>
              </a:ext>
            </a:extLst>
          </p:cNvPr>
          <p:cNvSpPr txBox="1"/>
          <p:nvPr/>
        </p:nvSpPr>
        <p:spPr>
          <a:xfrm rot="5400000">
            <a:off x="7724685" y="2066534"/>
            <a:ext cx="998647"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Tinggi platform</a:t>
            </a:r>
            <a:endParaRPr kumimoji="1" lang="ja-JP" altLang="en-US" sz="800" dirty="0">
              <a:latin typeface="Arial" panose="020B0604020202020204" pitchFamily="34" charset="0"/>
              <a:cs typeface="Arial" panose="020B0604020202020204" pitchFamily="34" charset="0"/>
            </a:endParaRPr>
          </a:p>
        </p:txBody>
      </p:sp>
      <p:sp>
        <p:nvSpPr>
          <p:cNvPr id="27" name="正方形/長方形 26">
            <a:extLst>
              <a:ext uri="{FF2B5EF4-FFF2-40B4-BE49-F238E27FC236}">
                <a16:creationId xmlns:a16="http://schemas.microsoft.com/office/drawing/2014/main" id="{76A9AA8B-EA8B-44D1-84C7-1887485CBF25}"/>
              </a:ext>
            </a:extLst>
          </p:cNvPr>
          <p:cNvSpPr/>
          <p:nvPr/>
        </p:nvSpPr>
        <p:spPr>
          <a:xfrm>
            <a:off x="6949626" y="1362302"/>
            <a:ext cx="1101301" cy="90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D85C0BB-73CE-45FE-850E-AB16533008F7}"/>
              </a:ext>
            </a:extLst>
          </p:cNvPr>
          <p:cNvSpPr txBox="1"/>
          <p:nvPr/>
        </p:nvSpPr>
        <p:spPr>
          <a:xfrm>
            <a:off x="6834900" y="1304220"/>
            <a:ext cx="1381777" cy="200055"/>
          </a:xfrm>
          <a:prstGeom prst="rect">
            <a:avLst/>
          </a:prstGeom>
          <a:noFill/>
        </p:spPr>
        <p:txBody>
          <a:bodyPr wrap="square" rtlCol="0">
            <a:spAutoFit/>
          </a:bodyPr>
          <a:lstStyle/>
          <a:p>
            <a:r>
              <a:rPr kumimoji="1" lang="en-US" altLang="ja-JP" sz="700" dirty="0">
                <a:latin typeface="Arial" panose="020B0604020202020204" pitchFamily="34" charset="0"/>
                <a:cs typeface="Arial" panose="020B0604020202020204" pitchFamily="34" charset="0"/>
              </a:rPr>
              <a:t>Tinggi platform </a:t>
            </a:r>
            <a:r>
              <a:rPr kumimoji="1" lang="en-US" altLang="ja-JP" sz="700" dirty="0" err="1">
                <a:latin typeface="Arial" panose="020B0604020202020204" pitchFamily="34" charset="0"/>
                <a:cs typeface="Arial" panose="020B0604020202020204" pitchFamily="34" charset="0"/>
              </a:rPr>
              <a:t>lebih</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dari</a:t>
            </a:r>
            <a:r>
              <a:rPr kumimoji="1" lang="en-US" altLang="ja-JP" sz="700" dirty="0">
                <a:latin typeface="Arial" panose="020B0604020202020204" pitchFamily="34" charset="0"/>
                <a:cs typeface="Arial" panose="020B0604020202020204" pitchFamily="34" charset="0"/>
              </a:rPr>
              <a:t> 10m</a:t>
            </a:r>
            <a:endParaRPr kumimoji="1" lang="ja-JP" altLang="en-US" sz="700" dirty="0">
              <a:latin typeface="Arial" panose="020B0604020202020204" pitchFamily="34" charset="0"/>
              <a:cs typeface="Arial" panose="020B0604020202020204" pitchFamily="34" charset="0"/>
            </a:endParaRPr>
          </a:p>
        </p:txBody>
      </p:sp>
      <p:sp>
        <p:nvSpPr>
          <p:cNvPr id="29" name="正方形/長方形 28">
            <a:extLst>
              <a:ext uri="{FF2B5EF4-FFF2-40B4-BE49-F238E27FC236}">
                <a16:creationId xmlns:a16="http://schemas.microsoft.com/office/drawing/2014/main" id="{120BEC4E-B2AA-45B1-A50E-8A132336800B}"/>
              </a:ext>
            </a:extLst>
          </p:cNvPr>
          <p:cNvSpPr/>
          <p:nvPr/>
        </p:nvSpPr>
        <p:spPr>
          <a:xfrm>
            <a:off x="7072508" y="1488317"/>
            <a:ext cx="1043778" cy="95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1A49D1B-20A7-4BC4-A479-35D83AC4390D}"/>
              </a:ext>
            </a:extLst>
          </p:cNvPr>
          <p:cNvSpPr txBox="1"/>
          <p:nvPr/>
        </p:nvSpPr>
        <p:spPr>
          <a:xfrm>
            <a:off x="6976505" y="1456453"/>
            <a:ext cx="1381777" cy="307777"/>
          </a:xfrm>
          <a:prstGeom prst="rect">
            <a:avLst/>
          </a:prstGeom>
          <a:noFill/>
        </p:spPr>
        <p:txBody>
          <a:bodyPr wrap="square" rtlCol="0">
            <a:spAutoFit/>
          </a:bodyPr>
          <a:lstStyle/>
          <a:p>
            <a:r>
              <a:rPr kumimoji="1" lang="en-US" altLang="ja-JP" sz="700" dirty="0">
                <a:latin typeface="Arial" panose="020B0604020202020204" pitchFamily="34" charset="0"/>
                <a:cs typeface="Arial" panose="020B0604020202020204" pitchFamily="34" charset="0"/>
              </a:rPr>
              <a:t>Tinggi platform </a:t>
            </a:r>
            <a:r>
              <a:rPr kumimoji="1" lang="en-US" altLang="ja-JP" sz="700" dirty="0" err="1">
                <a:latin typeface="Arial" panose="020B0604020202020204" pitchFamily="34" charset="0"/>
                <a:cs typeface="Arial" panose="020B0604020202020204" pitchFamily="34" charset="0"/>
              </a:rPr>
              <a:t>kurang</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dari</a:t>
            </a:r>
            <a:r>
              <a:rPr kumimoji="1" lang="en-US" altLang="ja-JP" sz="700" dirty="0">
                <a:latin typeface="Arial" panose="020B0604020202020204" pitchFamily="34" charset="0"/>
                <a:cs typeface="Arial" panose="020B0604020202020204" pitchFamily="34" charset="0"/>
              </a:rPr>
              <a:t> 10m</a:t>
            </a:r>
            <a:endParaRPr kumimoji="1" lang="ja-JP" altLang="en-US" sz="700" dirty="0">
              <a:latin typeface="Arial" panose="020B0604020202020204" pitchFamily="34" charset="0"/>
              <a:cs typeface="Arial" panose="020B0604020202020204" pitchFamily="34" charset="0"/>
            </a:endParaRPr>
          </a:p>
        </p:txBody>
      </p:sp>
      <p:sp>
        <p:nvSpPr>
          <p:cNvPr id="31" name="正方形/長方形 30">
            <a:extLst>
              <a:ext uri="{FF2B5EF4-FFF2-40B4-BE49-F238E27FC236}">
                <a16:creationId xmlns:a16="http://schemas.microsoft.com/office/drawing/2014/main" id="{A818D813-73C2-4A77-915E-6294C1B9CC70}"/>
              </a:ext>
            </a:extLst>
          </p:cNvPr>
          <p:cNvSpPr/>
          <p:nvPr/>
        </p:nvSpPr>
        <p:spPr>
          <a:xfrm>
            <a:off x="6916227" y="1725297"/>
            <a:ext cx="105005" cy="1060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71730E1C-EA83-4DBD-B757-DD38DAEE011C}"/>
              </a:ext>
            </a:extLst>
          </p:cNvPr>
          <p:cNvSpPr txBox="1"/>
          <p:nvPr/>
        </p:nvSpPr>
        <p:spPr>
          <a:xfrm rot="5400000">
            <a:off x="6153666" y="2069780"/>
            <a:ext cx="1551877" cy="307777"/>
          </a:xfrm>
          <a:prstGeom prst="rect">
            <a:avLst/>
          </a:prstGeom>
          <a:noFill/>
        </p:spPr>
        <p:txBody>
          <a:bodyPr wrap="square" rtlCol="0">
            <a:spAutoFit/>
          </a:bodyPr>
          <a:lstStyle/>
          <a:p>
            <a:r>
              <a:rPr lang="en-US" altLang="ja-JP" sz="700" dirty="0" err="1">
                <a:latin typeface="Arial" panose="020B0604020202020204" pitchFamily="34" charset="0"/>
                <a:cs typeface="Arial" panose="020B0604020202020204" pitchFamily="34" charset="0"/>
              </a:rPr>
              <a:t>Pekerja</a:t>
            </a:r>
            <a:r>
              <a:rPr lang="en-US" altLang="ja-JP" sz="700" dirty="0">
                <a:latin typeface="Arial" panose="020B0604020202020204" pitchFamily="34" charset="0"/>
                <a:cs typeface="Arial" panose="020B0604020202020204" pitchFamily="34" charset="0"/>
              </a:rPr>
              <a:t> yang </a:t>
            </a:r>
            <a:r>
              <a:rPr lang="en-US" altLang="ja-JP" sz="700" dirty="0" err="1">
                <a:latin typeface="Arial" panose="020B0604020202020204" pitchFamily="34" charset="0"/>
                <a:cs typeface="Arial" panose="020B0604020202020204" pitchFamily="34" charset="0"/>
              </a:rPr>
              <a:t>telah</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menyelesaikan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pendidikan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khusus</a:t>
            </a:r>
            <a:endParaRPr kumimoji="1" lang="ja-JP" altLang="en-US" sz="700" dirty="0">
              <a:latin typeface="Arial" panose="020B0604020202020204" pitchFamily="34" charset="0"/>
              <a:cs typeface="Arial" panose="020B0604020202020204" pitchFamily="34" charset="0"/>
            </a:endParaRPr>
          </a:p>
        </p:txBody>
      </p:sp>
      <p:sp>
        <p:nvSpPr>
          <p:cNvPr id="33" name="正方形/長方形 32">
            <a:extLst>
              <a:ext uri="{FF2B5EF4-FFF2-40B4-BE49-F238E27FC236}">
                <a16:creationId xmlns:a16="http://schemas.microsoft.com/office/drawing/2014/main" id="{B25FCDBB-EF11-494A-AB42-90468A2A4917}"/>
              </a:ext>
            </a:extLst>
          </p:cNvPr>
          <p:cNvSpPr/>
          <p:nvPr/>
        </p:nvSpPr>
        <p:spPr>
          <a:xfrm>
            <a:off x="6689506" y="1674932"/>
            <a:ext cx="117400" cy="1116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06CBE99-D929-4861-B7CF-1A0F1C9B7216}"/>
              </a:ext>
            </a:extLst>
          </p:cNvPr>
          <p:cNvSpPr txBox="1"/>
          <p:nvPr/>
        </p:nvSpPr>
        <p:spPr>
          <a:xfrm rot="5400000">
            <a:off x="5929037" y="2004523"/>
            <a:ext cx="1551877" cy="307777"/>
          </a:xfrm>
          <a:prstGeom prst="rect">
            <a:avLst/>
          </a:prstGeom>
          <a:noFill/>
        </p:spPr>
        <p:txBody>
          <a:bodyPr wrap="square" rtlCol="0">
            <a:spAutoFit/>
          </a:bodyPr>
          <a:lstStyle/>
          <a:p>
            <a:r>
              <a:rPr lang="en-US" altLang="ja-JP" sz="700" dirty="0" err="1">
                <a:latin typeface="Arial" panose="020B0604020202020204" pitchFamily="34" charset="0"/>
                <a:cs typeface="Arial" panose="020B0604020202020204" pitchFamily="34" charset="0"/>
              </a:rPr>
              <a:t>Pekerja</a:t>
            </a:r>
            <a:r>
              <a:rPr lang="en-US" altLang="ja-JP" sz="700" dirty="0">
                <a:latin typeface="Arial" panose="020B0604020202020204" pitchFamily="34" charset="0"/>
                <a:cs typeface="Arial" panose="020B0604020202020204" pitchFamily="34" charset="0"/>
              </a:rPr>
              <a:t> yang </a:t>
            </a:r>
            <a:r>
              <a:rPr lang="en-US" altLang="ja-JP" sz="700" dirty="0" err="1">
                <a:latin typeface="Arial" panose="020B0604020202020204" pitchFamily="34" charset="0"/>
                <a:cs typeface="Arial" panose="020B0604020202020204" pitchFamily="34" charset="0"/>
              </a:rPr>
              <a:t>telah</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menyelesaikan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pelatihan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keterampilan</a:t>
            </a:r>
            <a:endParaRPr kumimoji="1" lang="ja-JP" altLang="en-US" sz="700" dirty="0">
              <a:latin typeface="Arial" panose="020B0604020202020204" pitchFamily="34" charset="0"/>
              <a:cs typeface="Arial" panose="020B0604020202020204" pitchFamily="34" charset="0"/>
            </a:endParaRPr>
          </a:p>
        </p:txBody>
      </p:sp>
      <p:sp>
        <p:nvSpPr>
          <p:cNvPr id="35" name="正方形/長方形 34">
            <a:extLst>
              <a:ext uri="{FF2B5EF4-FFF2-40B4-BE49-F238E27FC236}">
                <a16:creationId xmlns:a16="http://schemas.microsoft.com/office/drawing/2014/main" id="{900CE813-1FD0-4B03-8E57-3CBE8B907F2E}"/>
              </a:ext>
            </a:extLst>
          </p:cNvPr>
          <p:cNvSpPr/>
          <p:nvPr/>
        </p:nvSpPr>
        <p:spPr>
          <a:xfrm>
            <a:off x="7083493" y="5623859"/>
            <a:ext cx="1355283" cy="181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1903A9C1-6266-45A4-BD9F-26D6BFDBE57B}"/>
              </a:ext>
            </a:extLst>
          </p:cNvPr>
          <p:cNvSpPr txBox="1"/>
          <p:nvPr/>
        </p:nvSpPr>
        <p:spPr>
          <a:xfrm>
            <a:off x="7072508" y="5634200"/>
            <a:ext cx="1504845"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Gambar 1-5 Tinggi Platform</a:t>
            </a:r>
            <a:endParaRPr kumimoji="1" lang="ja-JP" altLang="en-US" sz="800" dirty="0">
              <a:latin typeface="Arial" panose="020B0604020202020204" pitchFamily="34" charset="0"/>
              <a:cs typeface="Arial" panose="020B0604020202020204" pitchFamily="34" charset="0"/>
            </a:endParaRPr>
          </a:p>
        </p:txBody>
      </p:sp>
      <p:sp>
        <p:nvSpPr>
          <p:cNvPr id="37" name="正方形/長方形 36">
            <a:extLst>
              <a:ext uri="{FF2B5EF4-FFF2-40B4-BE49-F238E27FC236}">
                <a16:creationId xmlns:a16="http://schemas.microsoft.com/office/drawing/2014/main" id="{0D937820-61B8-4B7D-B9BF-F344CA5A7DD9}"/>
              </a:ext>
            </a:extLst>
          </p:cNvPr>
          <p:cNvSpPr/>
          <p:nvPr/>
        </p:nvSpPr>
        <p:spPr>
          <a:xfrm>
            <a:off x="8108955" y="3429000"/>
            <a:ext cx="329821" cy="156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2E495EA-B95B-4758-9F5D-3E4431C2B1AF}"/>
              </a:ext>
            </a:extLst>
          </p:cNvPr>
          <p:cNvSpPr txBox="1"/>
          <p:nvPr/>
        </p:nvSpPr>
        <p:spPr>
          <a:xfrm>
            <a:off x="8032295" y="3376446"/>
            <a:ext cx="582864"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Platform</a:t>
            </a:r>
            <a:endParaRPr kumimoji="1" lang="ja-JP" altLang="en-US" sz="800" dirty="0">
              <a:latin typeface="Arial" panose="020B0604020202020204" pitchFamily="34" charset="0"/>
              <a:cs typeface="Arial" panose="020B0604020202020204" pitchFamily="34" charset="0"/>
            </a:endParaRPr>
          </a:p>
        </p:txBody>
      </p:sp>
      <p:sp>
        <p:nvSpPr>
          <p:cNvPr id="39" name="正方形/長方形 38">
            <a:extLst>
              <a:ext uri="{FF2B5EF4-FFF2-40B4-BE49-F238E27FC236}">
                <a16:creationId xmlns:a16="http://schemas.microsoft.com/office/drawing/2014/main" id="{7054C98F-0E09-4100-A086-84A8179B8146}"/>
              </a:ext>
            </a:extLst>
          </p:cNvPr>
          <p:cNvSpPr/>
          <p:nvPr/>
        </p:nvSpPr>
        <p:spPr>
          <a:xfrm>
            <a:off x="8238421" y="4145318"/>
            <a:ext cx="134274" cy="741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70F953B4-F726-4B7F-A29C-B9B616DBF65D}"/>
              </a:ext>
            </a:extLst>
          </p:cNvPr>
          <p:cNvSpPr txBox="1"/>
          <p:nvPr/>
        </p:nvSpPr>
        <p:spPr>
          <a:xfrm rot="5400000">
            <a:off x="7890388" y="4408283"/>
            <a:ext cx="866678" cy="215444"/>
          </a:xfrm>
          <a:prstGeom prst="rect">
            <a:avLst/>
          </a:prstGeom>
          <a:noFill/>
        </p:spPr>
        <p:txBody>
          <a:bodyPr wrap="square" rtlCol="0">
            <a:spAutoFit/>
          </a:bodyPr>
          <a:lstStyle/>
          <a:p>
            <a:r>
              <a:rPr lang="en-US" altLang="ja-JP" sz="800" dirty="0">
                <a:latin typeface="Arial" panose="020B0604020202020204" pitchFamily="34" charset="0"/>
                <a:cs typeface="Arial" panose="020B0604020202020204" pitchFamily="34" charset="0"/>
              </a:rPr>
              <a:t>Tinggi p</a:t>
            </a:r>
            <a:r>
              <a:rPr kumimoji="1" lang="en-US" altLang="ja-JP" sz="800" dirty="0">
                <a:latin typeface="Arial" panose="020B0604020202020204" pitchFamily="34" charset="0"/>
                <a:cs typeface="Arial" panose="020B0604020202020204" pitchFamily="34" charset="0"/>
              </a:rPr>
              <a:t>latform</a:t>
            </a:r>
            <a:endParaRPr kumimoji="1" lang="ja-JP" altLang="en-US" sz="800" dirty="0">
              <a:latin typeface="Arial" panose="020B0604020202020204" pitchFamily="34" charset="0"/>
              <a:cs typeface="Arial" panose="020B0604020202020204" pitchFamily="34" charset="0"/>
            </a:endParaRPr>
          </a:p>
        </p:txBody>
      </p:sp>
      <p:sp>
        <p:nvSpPr>
          <p:cNvPr id="42" name="正方形/長方形 41">
            <a:extLst>
              <a:ext uri="{FF2B5EF4-FFF2-40B4-BE49-F238E27FC236}">
                <a16:creationId xmlns:a16="http://schemas.microsoft.com/office/drawing/2014/main" id="{B437DD8C-9A84-4987-93C3-17106D36ED40}"/>
              </a:ext>
            </a:extLst>
          </p:cNvPr>
          <p:cNvSpPr/>
          <p:nvPr/>
        </p:nvSpPr>
        <p:spPr>
          <a:xfrm>
            <a:off x="7786904" y="4174217"/>
            <a:ext cx="410631" cy="114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A7BBC6D6-5EA4-49CF-85F8-4ED279C431C7}"/>
              </a:ext>
            </a:extLst>
          </p:cNvPr>
          <p:cNvSpPr txBox="1"/>
          <p:nvPr/>
        </p:nvSpPr>
        <p:spPr>
          <a:xfrm>
            <a:off x="7768291" y="3821056"/>
            <a:ext cx="623468" cy="523220"/>
          </a:xfrm>
          <a:prstGeom prst="rect">
            <a:avLst/>
          </a:prstGeom>
          <a:noFill/>
        </p:spPr>
        <p:txBody>
          <a:bodyPr wrap="square" rtlCol="0">
            <a:spAutoFit/>
          </a:bodyPr>
          <a:lstStyle/>
          <a:p>
            <a:r>
              <a:rPr kumimoji="1" lang="en-US" altLang="ja-JP" sz="700" dirty="0" err="1">
                <a:latin typeface="Arial" panose="020B0604020202020204" pitchFamily="34" charset="0"/>
                <a:cs typeface="Arial" panose="020B0604020202020204" pitchFamily="34" charset="0"/>
              </a:rPr>
              <a:t>Perangkat</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angkat</a:t>
            </a:r>
            <a:r>
              <a:rPr kumimoji="1" lang="en-US" altLang="ja-JP" sz="700" dirty="0">
                <a:latin typeface="Arial" panose="020B0604020202020204" pitchFamily="34" charset="0"/>
                <a:cs typeface="Arial" panose="020B0604020202020204" pitchFamily="34" charset="0"/>
              </a:rPr>
              <a:t> (lifting device)</a:t>
            </a:r>
            <a:endParaRPr kumimoji="1" lang="ja-JP" alt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06299"/>
            <a:ext cx="7886700" cy="10318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Bekerja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dengan</a:t>
            </a:r>
            <a:r>
              <a:rPr lang="en-US" altLang="ja-JP" sz="2400" b="1" dirty="0">
                <a:latin typeface="Arial" panose="020B0604020202020204" pitchFamily="34" charset="0"/>
                <a:ea typeface="Meiryo UI" panose="020B0604030504040204" pitchFamily="50" charset="-128"/>
                <a:cs typeface="Arial" panose="020B0604020202020204" pitchFamily="34" charset="0"/>
              </a:rPr>
              <a:t> Aman pada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(1) </a:t>
            </a:r>
            <a:r>
              <a:rPr lang="en-US" altLang="ja-JP" sz="24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berkendara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untuk</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gerak</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sendiri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bagian</a:t>
            </a:r>
            <a:r>
              <a:rPr lang="en-US" altLang="ja-JP" sz="2400" b="1" dirty="0">
                <a:latin typeface="Arial" panose="020B0604020202020204" pitchFamily="34" charset="0"/>
                <a:ea typeface="Meiryo UI" panose="020B0604030504040204" pitchFamily="50" charset="-128"/>
                <a:cs typeface="Arial" panose="020B0604020202020204" pitchFamily="34" charset="0"/>
              </a:rPr>
              <a:t> 2</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29789" y="6400413"/>
            <a:ext cx="4440873"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hal.83-84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hal.39</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40</a:t>
            </a:fld>
            <a:endParaRPr lang="ja-JP" altLang="en-US" dirty="0">
              <a:solidFill>
                <a:prstClr val="black">
                  <a:tint val="75000"/>
                </a:prstClr>
              </a:solidFill>
            </a:endParaRPr>
          </a:p>
        </p:txBody>
      </p:sp>
      <p:sp>
        <p:nvSpPr>
          <p:cNvPr id="11" name="コンテンツ プレースホルダー 4"/>
          <p:cNvSpPr txBox="1">
            <a:spLocks/>
          </p:cNvSpPr>
          <p:nvPr/>
        </p:nvSpPr>
        <p:spPr>
          <a:xfrm>
            <a:off x="460965" y="1182230"/>
            <a:ext cx="4890096" cy="332567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Poin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Penting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Mengemudi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gerak</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sendiri</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1200"/>
              </a:spcBef>
              <a:buFont typeface="Arial" panose="020B0604020202020204" pitchFamily="34" charset="0"/>
              <a:buNone/>
            </a:pP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Ketika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Mendaki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Menuruni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Lereng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1200"/>
              </a:spcBef>
              <a:buFont typeface="Arial" panose="020B0604020202020204" pitchFamily="34" charset="0"/>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Perbedaan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Level</a:t>
            </a:r>
          </a:p>
          <a:p>
            <a:pPr marL="0" indent="0">
              <a:lnSpc>
                <a:spcPct val="100000"/>
              </a:lnSpc>
              <a:spcBef>
                <a:spcPts val="60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⑤　</a:t>
            </a:r>
            <a:r>
              <a:rPr lang="en-US" altLang="ja-JP" sz="1400" dirty="0" err="1">
                <a:effectLst/>
                <a:latin typeface="Arial" panose="020B0604020202020204" pitchFamily="34" charset="0"/>
                <a:ea typeface="ＭＳ ゴシック" panose="020B0609070205080204" pitchFamily="49" charset="-128"/>
              </a:rPr>
              <a:t>Saat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menaiki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perbedaan</a:t>
            </a:r>
            <a:r>
              <a:rPr lang="en-US" altLang="ja-JP" sz="1400" dirty="0">
                <a:effectLst/>
                <a:latin typeface="Arial" panose="020B0604020202020204" pitchFamily="34" charset="0"/>
                <a:ea typeface="ＭＳ ゴシック" panose="020B0609070205080204" pitchFamily="49" charset="-128"/>
              </a:rPr>
              <a:t> level </a:t>
            </a:r>
            <a:r>
              <a:rPr lang="en-US" altLang="ja-JP" sz="1400" dirty="0" err="1">
                <a:effectLst/>
                <a:latin typeface="Arial" panose="020B0604020202020204" pitchFamily="34" charset="0"/>
                <a:ea typeface="ＭＳ ゴシック" panose="020B0609070205080204" pitchFamily="49" charset="-128"/>
              </a:rPr>
              <a:t>tanah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sudut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kendaraan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anjungan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dapat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berubah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secara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tiba-tiba</a:t>
            </a:r>
            <a:r>
              <a:rPr lang="en-US" altLang="ja-JP" sz="1400" dirty="0">
                <a:effectLst/>
                <a:latin typeface="Arial" panose="020B0604020202020204" pitchFamily="34" charset="0"/>
                <a:ea typeface="ＭＳ ゴシック" panose="020B0609070205080204" pitchFamily="49" charset="-128"/>
              </a:rPr>
              <a:t> di </a:t>
            </a:r>
            <a:r>
              <a:rPr lang="en-US" altLang="ja-JP" sz="1400" dirty="0" err="1">
                <a:effectLst/>
                <a:latin typeface="Arial" panose="020B0604020202020204" pitchFamily="34" charset="0"/>
                <a:ea typeface="ＭＳ ゴシック" panose="020B0609070205080204" pitchFamily="49" charset="-128"/>
              </a:rPr>
              <a:t>puncak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perbedaan</a:t>
            </a:r>
            <a:r>
              <a:rPr lang="en-US" altLang="ja-JP" sz="1400" dirty="0">
                <a:effectLst/>
                <a:latin typeface="Arial" panose="020B0604020202020204" pitchFamily="34" charset="0"/>
                <a:ea typeface="ＭＳ ゴシック" panose="020B0609070205080204" pitchFamily="49" charset="-128"/>
              </a:rPr>
              <a:t> level </a:t>
            </a:r>
            <a:r>
              <a:rPr lang="en-US" altLang="ja-JP" sz="1400" dirty="0" err="1">
                <a:effectLst/>
                <a:latin typeface="Arial" panose="020B0604020202020204" pitchFamily="34" charset="0"/>
                <a:ea typeface="ＭＳ ゴシック" panose="020B0609070205080204" pitchFamily="49" charset="-128"/>
              </a:rPr>
              <a:t>tanah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Perhatikan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bangunan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sekitar</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sisi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atas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bawah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anjungan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Font typeface="Arial" panose="020B0604020202020204" pitchFamily="34" charset="0"/>
              <a:buNone/>
            </a:pP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gn="just">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⑥ </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Ketika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menuruni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perbedaan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level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kemiringan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lereng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sudut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persegi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berubah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secara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tiba-tiba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puncak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perbedaan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level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kemiringan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lereng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Perhatikan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bangunan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sisi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atas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bawah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bagian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paltform</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507511" y="1436456"/>
            <a:ext cx="3349410" cy="1992544"/>
          </a:xfrm>
          <a:prstGeom prst="rect">
            <a:avLst/>
          </a:prstGeom>
          <a:noFill/>
          <a:ln>
            <a:solidFill>
              <a:schemeClr val="tx1"/>
            </a:solidFill>
          </a:ln>
        </p:spPr>
      </p:pic>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5523926" y="3551488"/>
            <a:ext cx="3332995" cy="1992544"/>
          </a:xfrm>
          <a:prstGeom prst="rect">
            <a:avLst/>
          </a:prstGeom>
          <a:noFill/>
          <a:ln>
            <a:solidFill>
              <a:schemeClr val="tx1"/>
            </a:solidFill>
          </a:ln>
        </p:spPr>
      </p:pic>
      <p:sp>
        <p:nvSpPr>
          <p:cNvPr id="2" name="正方形/長方形 1">
            <a:extLst>
              <a:ext uri="{FF2B5EF4-FFF2-40B4-BE49-F238E27FC236}">
                <a16:creationId xmlns:a16="http://schemas.microsoft.com/office/drawing/2014/main" id="{AD024204-6070-4224-93F8-5EDA5E257029}"/>
              </a:ext>
            </a:extLst>
          </p:cNvPr>
          <p:cNvSpPr/>
          <p:nvPr/>
        </p:nvSpPr>
        <p:spPr>
          <a:xfrm>
            <a:off x="6104530" y="5241182"/>
            <a:ext cx="2155372"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E7C3286-0CDB-4411-9C91-05018D227869}"/>
              </a:ext>
            </a:extLst>
          </p:cNvPr>
          <p:cNvSpPr txBox="1"/>
          <p:nvPr/>
        </p:nvSpPr>
        <p:spPr>
          <a:xfrm>
            <a:off x="5507511" y="5230278"/>
            <a:ext cx="3450594"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Gambar 2-70 Ketika </a:t>
            </a:r>
            <a:r>
              <a:rPr kumimoji="1" lang="en-US" altLang="ja-JP" sz="1200" dirty="0" err="1">
                <a:latin typeface="Arial" panose="020B0604020202020204" pitchFamily="34" charset="0"/>
                <a:cs typeface="Arial" panose="020B0604020202020204" pitchFamily="34" charset="0"/>
              </a:rPr>
              <a:t>Menuruni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Perbedaan</a:t>
            </a:r>
            <a:r>
              <a:rPr kumimoji="1" lang="en-US" altLang="ja-JP" sz="1200" dirty="0">
                <a:latin typeface="Arial" panose="020B0604020202020204" pitchFamily="34" charset="0"/>
                <a:cs typeface="Arial" panose="020B0604020202020204" pitchFamily="34" charset="0"/>
              </a:rPr>
              <a:t> Level</a:t>
            </a:r>
            <a:endParaRPr kumimoji="1" lang="ja-JP" altLang="en-US" sz="1200"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D776F4F1-062A-4E83-9C79-DCB4E0C9AC57}"/>
              </a:ext>
            </a:extLst>
          </p:cNvPr>
          <p:cNvSpPr/>
          <p:nvPr/>
        </p:nvSpPr>
        <p:spPr>
          <a:xfrm>
            <a:off x="6457950" y="3200400"/>
            <a:ext cx="1404885" cy="150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EC16C88-5F53-4220-90B7-A1384C1A17B1}"/>
              </a:ext>
            </a:extLst>
          </p:cNvPr>
          <p:cNvSpPr txBox="1"/>
          <p:nvPr/>
        </p:nvSpPr>
        <p:spPr>
          <a:xfrm>
            <a:off x="5562777" y="3162905"/>
            <a:ext cx="3450594"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Gambar 2-70 Ketika </a:t>
            </a:r>
            <a:r>
              <a:rPr kumimoji="1" lang="en-US" altLang="ja-JP" sz="1200" dirty="0" err="1">
                <a:latin typeface="Arial" panose="020B0604020202020204" pitchFamily="34" charset="0"/>
                <a:cs typeface="Arial" panose="020B0604020202020204" pitchFamily="34" charset="0"/>
              </a:rPr>
              <a:t>Menaiki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Perbedaan</a:t>
            </a:r>
            <a:r>
              <a:rPr kumimoji="1" lang="en-US" altLang="ja-JP" sz="1200" dirty="0">
                <a:latin typeface="Arial" panose="020B0604020202020204" pitchFamily="34" charset="0"/>
                <a:cs typeface="Arial" panose="020B0604020202020204" pitchFamily="34" charset="0"/>
              </a:rPr>
              <a:t> Level</a:t>
            </a:r>
            <a:endParaRPr kumimoji="1"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32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1018506"/>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Bekerja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dengan</a:t>
            </a:r>
            <a:r>
              <a:rPr lang="en-US" altLang="ja-JP" sz="2400" b="1" dirty="0">
                <a:latin typeface="Arial" panose="020B0604020202020204" pitchFamily="34" charset="0"/>
                <a:ea typeface="Meiryo UI" panose="020B0604030504040204" pitchFamily="50" charset="-128"/>
                <a:cs typeface="Arial" panose="020B0604020202020204" pitchFamily="34" charset="0"/>
              </a:rPr>
              <a:t> Aman pada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(1) </a:t>
            </a:r>
            <a:r>
              <a:rPr lang="en-US" altLang="ja-JP" sz="24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berkendara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untuk</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gerak</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sendiri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bagian</a:t>
            </a:r>
            <a:r>
              <a:rPr lang="en-US" altLang="ja-JP" sz="2400" b="1" dirty="0">
                <a:latin typeface="Arial" panose="020B0604020202020204" pitchFamily="34" charset="0"/>
                <a:ea typeface="Meiryo UI" panose="020B0604030504040204" pitchFamily="50" charset="-128"/>
                <a:cs typeface="Arial" panose="020B0604020202020204" pitchFamily="34" charset="0"/>
              </a:rPr>
              <a:t> 3</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22295" y="6400413"/>
            <a:ext cx="4248367"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hal.84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hal.40</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41</a:t>
            </a:fld>
            <a:endParaRPr lang="ja-JP" altLang="en-US">
              <a:solidFill>
                <a:prstClr val="black">
                  <a:tint val="75000"/>
                </a:prstClr>
              </a:solidFill>
            </a:endParaRPr>
          </a:p>
        </p:txBody>
      </p:sp>
      <p:sp>
        <p:nvSpPr>
          <p:cNvPr id="11" name="コンテンツ プレースホルダー 4"/>
          <p:cNvSpPr txBox="1">
            <a:spLocks/>
          </p:cNvSpPr>
          <p:nvPr/>
        </p:nvSpPr>
        <p:spPr>
          <a:xfrm>
            <a:off x="433588" y="1827072"/>
            <a:ext cx="8081762" cy="175329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Poin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Penting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Mengemudi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gerak</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sendiri</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1200"/>
              </a:spcBef>
              <a:buFont typeface="Arial" panose="020B0604020202020204" pitchFamily="34" charset="0"/>
              <a:buNone/>
            </a:pP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Ketika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Mendaki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Menuruni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Lereng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1200"/>
              </a:spcBef>
              <a:buFont typeface="Arial" panose="020B0604020202020204" pitchFamily="34" charset="0"/>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Perbedaan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Level</a:t>
            </a:r>
          </a:p>
          <a:p>
            <a:pPr marL="0" indent="0">
              <a:lnSpc>
                <a:spcPct val="100000"/>
              </a:lnSpc>
              <a:spcBef>
                <a:spcPts val="60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⑦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Ketika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memasuki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perbedaan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level dan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sedikit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tidak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rata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kemiringan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lereng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curam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jangan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kemudikan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kedaan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terangkat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menjaga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sudut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undulasi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terangkat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karena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berbahaya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menyebabkan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jatuh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Perpindahan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kemiringan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sangat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besar</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dibanding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nilai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perpindahan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kemiringan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i="1" dirty="0">
                <a:solidFill>
                  <a:prstClr val="black"/>
                </a:solidFill>
                <a:latin typeface="Arial" panose="020B0604020202020204" pitchFamily="34" charset="0"/>
                <a:ea typeface="Meiryo UI" panose="020B0604030504040204" pitchFamily="50" charset="-128"/>
                <a:cs typeface="Arial" panose="020B0604020202020204" pitchFamily="34" charset="0"/>
              </a:rPr>
              <a:t>lower </a:t>
            </a:r>
          </a:p>
          <a:p>
            <a:pPr marL="0" indent="0">
              <a:lnSpc>
                <a:spcPct val="100000"/>
              </a:lnSpc>
              <a:spcBef>
                <a:spcPts val="600"/>
              </a:spcBef>
              <a:buFont typeface="Arial" panose="020B0604020202020204" pitchFamily="34" charset="0"/>
              <a:buNone/>
            </a:pPr>
            <a:r>
              <a:rPr lang="en-US" altLang="ja-JP" sz="1600" i="1" dirty="0">
                <a:solidFill>
                  <a:prstClr val="black"/>
                </a:solidFill>
                <a:latin typeface="Arial" panose="020B0604020202020204" pitchFamily="34" charset="0"/>
                <a:ea typeface="Meiryo UI" panose="020B0604030504040204" pitchFamily="50" charset="-128"/>
                <a:cs typeface="Arial" panose="020B0604020202020204" pitchFamily="34" charset="0"/>
              </a:rPr>
              <a:t>      driving body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5370485" y="1512754"/>
            <a:ext cx="3497067" cy="2378762"/>
          </a:xfrm>
          <a:prstGeom prst="rect">
            <a:avLst/>
          </a:prstGeom>
          <a:noFill/>
          <a:ln>
            <a:solidFill>
              <a:schemeClr val="tx1"/>
            </a:solidFill>
          </a:ln>
        </p:spPr>
      </p:pic>
      <p:sp>
        <p:nvSpPr>
          <p:cNvPr id="2" name="正方形/長方形 1">
            <a:extLst>
              <a:ext uri="{FF2B5EF4-FFF2-40B4-BE49-F238E27FC236}">
                <a16:creationId xmlns:a16="http://schemas.microsoft.com/office/drawing/2014/main" id="{5E28BCF8-828E-4D2A-B777-92A8A7E17FB7}"/>
              </a:ext>
            </a:extLst>
          </p:cNvPr>
          <p:cNvSpPr/>
          <p:nvPr/>
        </p:nvSpPr>
        <p:spPr>
          <a:xfrm>
            <a:off x="5384800" y="3565363"/>
            <a:ext cx="348428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F9C2546-51A0-49A5-9F66-088B41D41482}"/>
              </a:ext>
            </a:extLst>
          </p:cNvPr>
          <p:cNvSpPr txBox="1"/>
          <p:nvPr/>
        </p:nvSpPr>
        <p:spPr>
          <a:xfrm>
            <a:off x="5385565" y="3491406"/>
            <a:ext cx="3482752" cy="400110"/>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2-71 </a:t>
            </a:r>
            <a:r>
              <a:rPr kumimoji="1" lang="en-US" altLang="ja-JP" sz="1000" dirty="0" err="1">
                <a:latin typeface="Arial" panose="020B0604020202020204" pitchFamily="34" charset="0"/>
                <a:cs typeface="Arial" panose="020B0604020202020204" pitchFamily="34" charset="0"/>
              </a:rPr>
              <a:t>Perpindahan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Dalam</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Keadaan</a:t>
            </a:r>
            <a:r>
              <a:rPr kumimoji="1" lang="en-US" altLang="ja-JP" sz="1000" dirty="0">
                <a:latin typeface="Arial" panose="020B0604020202020204" pitchFamily="34" charset="0"/>
                <a:cs typeface="Arial" panose="020B0604020202020204" pitchFamily="34" charset="0"/>
              </a:rPr>
              <a:t> Platform </a:t>
            </a:r>
            <a:r>
              <a:rPr kumimoji="1" lang="en-US" altLang="ja-JP" sz="1000" dirty="0" err="1">
                <a:latin typeface="Arial" panose="020B0604020202020204" pitchFamily="34" charset="0"/>
                <a:cs typeface="Arial" panose="020B0604020202020204" pitchFamily="34" charset="0"/>
              </a:rPr>
              <a:t>Kerja</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Terangkat</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17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939184"/>
          </a:xfrm>
          <a:ln>
            <a:solidFill>
              <a:schemeClr val="tx1"/>
            </a:solidFill>
          </a:ln>
        </p:spPr>
        <p:txBody>
          <a:bodyPr>
            <a:noAutofit/>
          </a:bodyPr>
          <a:lstStyle/>
          <a:p>
            <a:r>
              <a:rPr lang="en-US" altLang="ja-JP" sz="2200" b="1" dirty="0" err="1">
                <a:latin typeface="Arial" panose="020B0604020202020204" pitchFamily="34" charset="0"/>
                <a:ea typeface="Meiryo UI" panose="020B0604030504040204" pitchFamily="50" charset="-128"/>
                <a:cs typeface="Arial" panose="020B0604020202020204" pitchFamily="34" charset="0"/>
              </a:rPr>
              <a:t>Bekerja</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dengan</a:t>
            </a:r>
            <a:r>
              <a:rPr lang="en-US" altLang="ja-JP" sz="2200" b="1" dirty="0">
                <a:latin typeface="Arial" panose="020B0604020202020204" pitchFamily="34" charset="0"/>
                <a:ea typeface="Meiryo UI" panose="020B0604030504040204" pitchFamily="50" charset="-128"/>
                <a:cs typeface="Arial" panose="020B0604020202020204" pitchFamily="34" charset="0"/>
              </a:rPr>
              <a:t> Aman pada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200" b="1" dirty="0">
                <a:latin typeface="Arial" panose="020B0604020202020204" pitchFamily="34" charset="0"/>
                <a:ea typeface="Meiryo UI" panose="020B0604030504040204" pitchFamily="50" charset="-128"/>
                <a:cs typeface="Arial" panose="020B0604020202020204" pitchFamily="34" charset="0"/>
              </a:rPr>
              <a:t> (2) </a:t>
            </a:r>
            <a:r>
              <a:rPr lang="en-US" altLang="ja-JP" sz="22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200" b="1" dirty="0">
                <a:latin typeface="Arial" panose="020B0604020202020204" pitchFamily="34" charset="0"/>
                <a:ea typeface="Meiryo UI" panose="020B0604030504040204" pitchFamily="50" charset="-128"/>
                <a:cs typeface="Arial" panose="020B0604020202020204" pitchFamily="34" charset="0"/>
              </a:rPr>
              <a:t> Ketika Bekerja-1 </a:t>
            </a:r>
            <a:r>
              <a:rPr lang="en-US" altLang="ja-JP" sz="2200" b="1" dirty="0" err="1">
                <a:latin typeface="Arial" panose="020B0604020202020204" pitchFamily="34" charset="0"/>
                <a:ea typeface="Meiryo UI" panose="020B0604030504040204" pitchFamily="50" charset="-128"/>
                <a:cs typeface="Arial" panose="020B0604020202020204" pitchFamily="34" charset="0"/>
              </a:rPr>
              <a:t>Patuhi</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keselamatan</a:t>
            </a:r>
            <a:endParaRPr kumimoji="1" lang="ja-JP" altLang="en-US" sz="22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320717" y="6400413"/>
            <a:ext cx="4849946"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hal.86-87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hal.40-42</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42</a:t>
            </a:fld>
            <a:endParaRPr lang="ja-JP" altLang="en-US">
              <a:solidFill>
                <a:prstClr val="black">
                  <a:tint val="75000"/>
                </a:prstClr>
              </a:solidFill>
            </a:endParaRPr>
          </a:p>
        </p:txBody>
      </p:sp>
      <p:sp>
        <p:nvSpPr>
          <p:cNvPr id="11" name="コンテンツ プレースホルダー 4"/>
          <p:cNvSpPr txBox="1">
            <a:spLocks/>
          </p:cNvSpPr>
          <p:nvPr/>
        </p:nvSpPr>
        <p:spPr>
          <a:xfrm>
            <a:off x="628649" y="1326341"/>
            <a:ext cx="7886701" cy="505204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memakai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pelindung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kepala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safety belt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sebagai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preventif</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kecelakaan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dirty="0" err="1">
                <a:effectLst/>
                <a:latin typeface="Arial" panose="020B0604020202020204" pitchFamily="34" charset="0"/>
                <a:ea typeface="ＭＳ ゴシック" panose="020B0609070205080204" pitchFamily="49" charset="-128"/>
              </a:rPr>
              <a:t>Segera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kaitkan</a:t>
            </a:r>
            <a:r>
              <a:rPr lang="en-US" altLang="ja-JP" sz="1200" dirty="0">
                <a:effectLst/>
                <a:latin typeface="Arial" panose="020B0604020202020204" pitchFamily="34" charset="0"/>
                <a:ea typeface="ＭＳ ゴシック" panose="020B0609070205080204" pitchFamily="49" charset="-128"/>
              </a:rPr>
              <a:t> safety belt </a:t>
            </a:r>
            <a:r>
              <a:rPr lang="en-US" altLang="ja-JP" sz="1200" dirty="0" err="1">
                <a:effectLst/>
                <a:latin typeface="Arial" panose="020B0604020202020204" pitchFamily="34" charset="0"/>
                <a:ea typeface="ＭＳ ゴシック" panose="020B0609070205080204" pitchFamily="49" charset="-128"/>
              </a:rPr>
              <a:t>setelah</a:t>
            </a:r>
            <a:r>
              <a:rPr lang="en-US" altLang="ja-JP" sz="1200" dirty="0">
                <a:effectLst/>
                <a:latin typeface="Arial" panose="020B0604020202020204" pitchFamily="34" charset="0"/>
                <a:ea typeface="ＭＳ ゴシック" panose="020B0609070205080204" pitchFamily="49" charset="-128"/>
              </a:rPr>
              <a:t> naik platform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a:t>
            </a:r>
          </a:p>
          <a:p>
            <a:pPr marL="342900" lvl="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pernah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tujuan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lain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seperti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beban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boom.</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dirty="0" err="1">
                <a:effectLst/>
                <a:latin typeface="Arial" panose="020B0604020202020204" pitchFamily="34" charset="0"/>
                <a:ea typeface="ＭＳ ゴシック" panose="020B0609070205080204" pitchFamily="49" charset="-128"/>
              </a:rPr>
              <a:t>Patuhi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kapasitas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beban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muat</a:t>
            </a:r>
            <a:r>
              <a:rPr lang="en-US" altLang="ja-JP" sz="1200" dirty="0">
                <a:effectLst/>
                <a:latin typeface="Arial" panose="020B0604020202020204" pitchFamily="34" charset="0"/>
                <a:ea typeface="ＭＳ ゴシック" panose="020B0609070205080204" pitchFamily="49" charset="-128"/>
              </a:rPr>
              <a:t> platform </a:t>
            </a:r>
            <a:r>
              <a:rPr lang="en-US" altLang="ja-JP" sz="1200" dirty="0" err="1">
                <a:effectLst/>
                <a:latin typeface="Arial" panose="020B0604020202020204" pitchFamily="34" charset="0"/>
                <a:ea typeface="ＭＳ ゴシック" panose="020B0609070205080204" pitchFamily="49" charset="-128"/>
              </a:rPr>
              <a:t>kerja</a:t>
            </a:r>
            <a:endParaRPr lang="en-US" altLang="ja-JP" sz="1200" dirty="0">
              <a:effectLst/>
              <a:latin typeface="Arial" panose="020B0604020202020204" pitchFamily="34" charset="0"/>
              <a:ea typeface="ＭＳ ゴシック" panose="020B0609070205080204" pitchFamily="49" charset="-128"/>
            </a:endParaRPr>
          </a:p>
          <a:p>
            <a:pPr marL="34290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pindah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tempat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konstruksi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bangunan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lain. .</a:t>
            </a:r>
          </a:p>
          <a:p>
            <a:pPr marL="342900" lvl="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menyalakan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api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karena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a:effectLst/>
                <a:latin typeface="Arial" panose="020B0604020202020204" pitchFamily="34" charset="0"/>
                <a:ea typeface="ＭＳ ゴシック" panose="020B0609070205080204" pitchFamily="49" charset="-128"/>
                <a:cs typeface="Times New Roman" panose="02020603050405020304" pitchFamily="18" charset="0"/>
              </a:rPr>
              <a:t>bucket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FRP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mudah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terbakar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naik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selain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memanjat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pegangan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tangga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tangga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sejenisnya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Berhati-hatilah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agar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menjatuhkan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apa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pun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diturunkan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hingga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50 cm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kurang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tanah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sebelum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naik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turun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gerak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sendiri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naik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turun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step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rute</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ditentukan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p>
          <a:p>
            <a:pPr marL="342900" lvl="0" indent="-342900" algn="just">
              <a:buFont typeface="+mj-ea"/>
              <a:buAutoNum type="circleNumDbPlain"/>
            </a:pPr>
            <a:r>
              <a:rPr lang="en-US" altLang="ja-JP" sz="1200" kern="100" dirty="0">
                <a:latin typeface="Arial" panose="020B0604020202020204" pitchFamily="34" charset="0"/>
                <a:ea typeface="ＭＳ ゴシック" panose="020B0609070205080204" pitchFamily="49" charset="-128"/>
                <a:cs typeface="Times New Roman" panose="02020603050405020304" pitchFamily="18" charset="0"/>
              </a:rPr>
              <a:t>Rem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parkir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truk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memiliki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mekanisme</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mengunci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propeller shaft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memiliki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mekanisme</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menghentikan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putaran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roda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Oleh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karena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itu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jika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a:effectLst/>
                <a:latin typeface="Arial" panose="020B0604020202020204" pitchFamily="34" charset="0"/>
                <a:ea typeface="ＭＳ ゴシック" panose="020B0609070205080204" pitchFamily="49" charset="-128"/>
                <a:cs typeface="Times New Roman" panose="02020603050405020304" pitchFamily="18" charset="0"/>
              </a:rPr>
              <a:t>Outrigger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ditarik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ban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mengambang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sehingga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roda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berputar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maka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itu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pernah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menginjakkan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kaki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roda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dua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jarak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berdekatan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harap</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bawah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arahan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komandan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perhitungkan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bahaya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kecelakaan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bencana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jika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terjadi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kontak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langsung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antar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59145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80588"/>
            <a:ext cx="7886700" cy="991158"/>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Bekerja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dengan</a:t>
            </a:r>
            <a:r>
              <a:rPr lang="en-US" altLang="ja-JP" sz="2400" b="1" dirty="0">
                <a:latin typeface="Arial" panose="020B0604020202020204" pitchFamily="34" charset="0"/>
                <a:ea typeface="Meiryo UI" panose="020B0604030504040204" pitchFamily="50" charset="-128"/>
                <a:cs typeface="Arial" panose="020B0604020202020204" pitchFamily="34" charset="0"/>
              </a:rPr>
              <a:t> Aman pada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(2) </a:t>
            </a:r>
            <a:r>
              <a:rPr lang="en-US" altLang="ja-JP" sz="24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400" b="1" dirty="0">
                <a:latin typeface="Arial" panose="020B0604020202020204" pitchFamily="34" charset="0"/>
                <a:ea typeface="Meiryo UI" panose="020B0604030504040204" pitchFamily="50" charset="-128"/>
                <a:cs typeface="Arial" panose="020B0604020202020204" pitchFamily="34" charset="0"/>
              </a:rPr>
              <a:t> Ketika Bekerja-2 </a:t>
            </a:r>
            <a:r>
              <a:rPr lang="en-US" altLang="ja-JP" sz="2400" b="1" dirty="0" err="1">
                <a:latin typeface="Arial" panose="020B0604020202020204" pitchFamily="34" charset="0"/>
                <a:ea typeface="Meiryo UI" panose="020B0604030504040204" pitchFamily="50" charset="-128"/>
                <a:cs typeface="Arial" panose="020B0604020202020204" pitchFamily="34" charset="0"/>
              </a:rPr>
              <a:t>Patuhi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keselamatan</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18857" y="6400413"/>
            <a:ext cx="4251805"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hal.88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hal.42-43</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43</a:t>
            </a:fld>
            <a:endParaRPr lang="ja-JP" altLang="en-US" dirty="0">
              <a:solidFill>
                <a:prstClr val="black">
                  <a:tint val="75000"/>
                </a:prstClr>
              </a:solidFill>
            </a:endParaRPr>
          </a:p>
        </p:txBody>
      </p:sp>
      <p:sp>
        <p:nvSpPr>
          <p:cNvPr id="11" name="コンテンツ プレースホルダー 4"/>
          <p:cNvSpPr txBox="1">
            <a:spLocks/>
          </p:cNvSpPr>
          <p:nvPr/>
        </p:nvSpPr>
        <p:spPr>
          <a:xfrm>
            <a:off x="429658" y="1367430"/>
            <a:ext cx="8085692" cy="483506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effectLst/>
                <a:latin typeface="Arial" panose="020B0604020202020204" pitchFamily="34" charset="0"/>
                <a:ea typeface="ＭＳ ゴシック" panose="020B0609070205080204" pitchFamily="49" charset="-128"/>
              </a:rPr>
              <a:t>　　②　</a:t>
            </a:r>
            <a:r>
              <a:rPr lang="en-US" altLang="ja-JP" sz="1200" dirty="0">
                <a:effectLst/>
                <a:latin typeface="Arial" panose="020B0604020202020204" pitchFamily="34" charset="0"/>
                <a:ea typeface="ＭＳ ゴシック" panose="020B0609070205080204" pitchFamily="49" charset="-128"/>
              </a:rPr>
              <a:t>Jika </a:t>
            </a:r>
            <a:r>
              <a:rPr lang="en-US" altLang="ja-JP" sz="1200" dirty="0" err="1">
                <a:effectLst/>
                <a:latin typeface="Arial" panose="020B0604020202020204" pitchFamily="34" charset="0"/>
                <a:ea typeface="ＭＳ ゴシック" panose="020B0609070205080204" pitchFamily="49" charset="-128"/>
              </a:rPr>
              <a:t>bekerja</a:t>
            </a:r>
            <a:r>
              <a:rPr lang="en-US" altLang="ja-JP" sz="1200" dirty="0">
                <a:effectLst/>
                <a:latin typeface="Arial" panose="020B0604020202020204" pitchFamily="34" charset="0"/>
                <a:ea typeface="ＭＳ ゴシック" panose="020B0609070205080204" pitchFamily="49" charset="-128"/>
              </a:rPr>
              <a:t> di </a:t>
            </a:r>
            <a:r>
              <a:rPr lang="en-US" altLang="ja-JP" sz="1200" dirty="0" err="1">
                <a:effectLst/>
                <a:latin typeface="Arial" panose="020B0604020202020204" pitchFamily="34" charset="0"/>
                <a:ea typeface="ＭＳ ゴシック" panose="020B0609070205080204" pitchFamily="49" charset="-128"/>
              </a:rPr>
              <a:t>dekat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saluran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listrik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sebelum</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mulai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harap</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periksa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hal-hal</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berikut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ini</a:t>
            </a:r>
            <a:r>
              <a:rPr lang="en-US" altLang="ja-JP" sz="1200" dirty="0">
                <a:effectLst/>
                <a:latin typeface="Arial" panose="020B0604020202020204" pitchFamily="34" charset="0"/>
                <a:ea typeface="ＭＳ ゴシック" panose="020B0609070205080204" pitchFamily="49" charset="-128"/>
              </a:rPr>
              <a:t>.</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04800" indent="0" algn="just">
              <a:buNone/>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Berapa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tegangannya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04800" indent="0" algn="just">
              <a:buNone/>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(b)</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Apakah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jaraknya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cukup</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04800" indent="0" algn="just">
              <a:buNone/>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(c)</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Apakah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aliran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listrik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sudah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dimatikan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04800" indent="0" algn="just">
              <a:buNone/>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(d)</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Apakah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tindakan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mencegah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sengatan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listrik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sudah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cukup</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04800" indent="0" algn="just">
              <a:buNone/>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(e)</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Apakah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ada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seorang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pengawas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p>
          <a:p>
            <a:pPr marL="304800" indent="0" algn="just">
              <a:buNone/>
            </a:pPr>
            <a:endParaRPr lang="en-US" altLang="ja-JP" sz="1200"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a:p>
            <a:pPr marL="304800" indent="0" algn="just">
              <a:buNone/>
            </a:pPr>
            <a:r>
              <a:rPr lang="ja-JP" altLang="en-US" sz="1200"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rPr>
              <a:t>②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Hentikan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pekerjaan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cuaca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buruk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04800" indent="0" algn="just">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Angin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kencang</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Kecepatan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angin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rata-rata 10m/s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selama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10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menit</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04800" indent="0" algn="just">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Hujan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besar</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Curah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hujan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kali 50mm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lebih</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04800" indent="0" algn="just">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Badai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salju</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Curah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hujan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salju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kali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setinggi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25cm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lebih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449263" indent="0">
              <a:lnSpc>
                <a:spcPct val="100000"/>
              </a:lnSpc>
              <a:spcBef>
                <a:spcPts val="0"/>
              </a:spcBef>
              <a:buNone/>
            </a:pPr>
            <a:endParaRPr lang="en-US" altLang="ja-JP" sz="1200" kern="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49263" indent="0">
              <a:lnSpc>
                <a:spcPct val="100000"/>
              </a:lnSpc>
              <a:spcBef>
                <a:spcPts val="0"/>
              </a:spcBef>
              <a:buNone/>
            </a:pPr>
            <a:r>
              <a:rPr lang="ja-JP" altLang="en-US" sz="1200" kern="100" dirty="0">
                <a:solidFill>
                  <a:prstClr val="black"/>
                </a:solidFill>
                <a:effectLst/>
                <a:latin typeface="Arial" panose="020B0604020202020204" pitchFamily="34" charset="0"/>
                <a:ea typeface="Meiryo UI" panose="020B0604030504040204" pitchFamily="50" charset="-128"/>
                <a:cs typeface="Arial" panose="020B0604020202020204" pitchFamily="34" charset="0"/>
              </a:rPr>
              <a:t>③　</a:t>
            </a:r>
            <a:r>
              <a:rPr lang="en-US" altLang="ja-JP" sz="1200" kern="100" dirty="0" err="1">
                <a:solidFill>
                  <a:prstClr val="black"/>
                </a:solidFill>
                <a:effectLst/>
                <a:latin typeface="Arial" panose="020B0604020202020204" pitchFamily="34" charset="0"/>
                <a:ea typeface="Meiryo UI" panose="020B0604030504040204" pitchFamily="50" charset="-128"/>
                <a:cs typeface="Arial" panose="020B0604020202020204" pitchFamily="34" charset="0"/>
              </a:rPr>
              <a:t>S</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elalu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perhatikan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sekitar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677863">
              <a:lnSpc>
                <a:spcPct val="100000"/>
              </a:lnSpc>
              <a:spcBef>
                <a:spcPts val="0"/>
              </a:spcBef>
              <a:buAutoNum type="circleNumDbPlain" startAt="4"/>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tempat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sulit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dilihat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oleh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mengemudilah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hati-hati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sesuai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arahan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petugas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pemberi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aba-aba.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677863">
              <a:lnSpc>
                <a:spcPct val="100000"/>
              </a:lnSpc>
              <a:spcBef>
                <a:spcPts val="0"/>
              </a:spcBef>
              <a:buAutoNum type="circleNumDbPlain" startAt="4"/>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Sebelum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berpindah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arah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pastikan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ada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hambatan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jalur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arah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pindah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677863">
              <a:lnSpc>
                <a:spcPct val="100000"/>
              </a:lnSpc>
              <a:spcBef>
                <a:spcPts val="0"/>
              </a:spcBef>
              <a:buAutoNum type="circleNumDbPlain" startAt="4"/>
            </a:pPr>
            <a:r>
              <a:rPr lang="en-US" altLang="ja-JP" sz="1200" dirty="0" err="1">
                <a:effectLst/>
                <a:latin typeface="Arial" panose="020B0604020202020204" pitchFamily="34" charset="0"/>
                <a:ea typeface="ＭＳ ゴシック" panose="020B0609070205080204" pitchFamily="49" charset="-128"/>
              </a:rPr>
              <a:t>Sebelum</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berputar</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pastikan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tidak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ada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hambatan</a:t>
            </a:r>
            <a:r>
              <a:rPr lang="en-US" altLang="ja-JP" sz="1200" dirty="0">
                <a:effectLst/>
                <a:latin typeface="Arial" panose="020B0604020202020204" pitchFamily="34" charset="0"/>
                <a:ea typeface="ＭＳ ゴシック" panose="020B0609070205080204" pitchFamily="49" charset="-128"/>
              </a:rPr>
              <a:t> pada area </a:t>
            </a:r>
            <a:r>
              <a:rPr lang="en-US" altLang="ja-JP" sz="1200" dirty="0" err="1">
                <a:effectLst/>
                <a:latin typeface="Arial" panose="020B0604020202020204" pitchFamily="34" charset="0"/>
                <a:ea typeface="ＭＳ ゴシック" panose="020B0609070205080204" pitchFamily="49" charset="-128"/>
              </a:rPr>
              <a:t>sekitar</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dilewati</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28311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106788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Bekerja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dengan</a:t>
            </a:r>
            <a:r>
              <a:rPr lang="en-US" altLang="ja-JP" sz="2400" b="1" dirty="0">
                <a:latin typeface="Arial" panose="020B0604020202020204" pitchFamily="34" charset="0"/>
                <a:ea typeface="Meiryo UI" panose="020B0604030504040204" pitchFamily="50" charset="-128"/>
                <a:cs typeface="Arial" panose="020B0604020202020204" pitchFamily="34" charset="0"/>
              </a:rPr>
              <a:t> Aman pada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(2) </a:t>
            </a:r>
            <a:r>
              <a:rPr lang="en-US" altLang="ja-JP" sz="2400" b="1" dirty="0" err="1">
                <a:latin typeface="Arial" panose="020B0604020202020204" pitchFamily="34" charset="0"/>
                <a:ea typeface="Meiryo UI" panose="020B0604030504040204" pitchFamily="50" charset="-128"/>
                <a:cs typeface="Arial" panose="020B0604020202020204" pitchFamily="34" charset="0"/>
              </a:rPr>
              <a:t>Poin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400" b="1" dirty="0">
                <a:latin typeface="Arial" panose="020B0604020202020204" pitchFamily="34" charset="0"/>
                <a:ea typeface="Meiryo UI" panose="020B0604030504040204" pitchFamily="50" charset="-128"/>
                <a:cs typeface="Arial" panose="020B0604020202020204" pitchFamily="34" charset="0"/>
              </a:rPr>
              <a:t> Ketika Bekerja-3 </a:t>
            </a:r>
            <a:r>
              <a:rPr lang="en-US" altLang="ja-JP" sz="2400" b="1" dirty="0" err="1">
                <a:latin typeface="Arial" panose="020B0604020202020204" pitchFamily="34" charset="0"/>
                <a:ea typeface="Meiryo UI" panose="020B0604030504040204" pitchFamily="50" charset="-128"/>
                <a:cs typeface="Arial" panose="020B0604020202020204" pitchFamily="34" charset="0"/>
              </a:rPr>
              <a:t>Patuhi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keselamatan</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398293" y="6400413"/>
            <a:ext cx="4772369"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hal.88-89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hal.43-44</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44</a:t>
            </a:fld>
            <a:endParaRPr lang="ja-JP" altLang="en-US" dirty="0">
              <a:solidFill>
                <a:prstClr val="black">
                  <a:tint val="75000"/>
                </a:prstClr>
              </a:solidFill>
            </a:endParaRPr>
          </a:p>
        </p:txBody>
      </p:sp>
      <p:sp>
        <p:nvSpPr>
          <p:cNvPr id="11" name="コンテンツ プレースホルダー 4"/>
          <p:cNvSpPr txBox="1">
            <a:spLocks/>
          </p:cNvSpPr>
          <p:nvPr/>
        </p:nvSpPr>
        <p:spPr>
          <a:xfrm>
            <a:off x="531119" y="1477077"/>
            <a:ext cx="8081762" cy="501579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lgn="just">
              <a:buFont typeface="+mj-ea"/>
              <a:buAutoNum type="circleNumDbPlain"/>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(3)</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mengoperasikan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situasi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pastikan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menarik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kembali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boom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sepenuhnya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menurunkan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hingga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sejajar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bawah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471170" algn="just"/>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mengoperasikan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04800" indent="139700" algn="just"/>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(b)</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permukaan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miring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04800" indent="139700" algn="just"/>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(c)</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permukaan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rata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04800" indent="139700" algn="just"/>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(d)</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angin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kencang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04800" indent="139700" algn="just"/>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pernah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naik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jika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mendengar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suara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peringatan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sensor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pengatur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sudut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kemiringan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aktif</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1"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②</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Lakukan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tindakan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seperti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cara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meletakan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mengencangkan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material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sehingga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material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dimuat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menyentuh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tuas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latin typeface="Arial" panose="020B0604020202020204" pitchFamily="34" charset="0"/>
                <a:ea typeface="ＭＳ ゴシック" panose="020B0609070205080204" pitchFamily="49" charset="-128"/>
                <a:cs typeface="Times New Roman" panose="02020603050405020304" pitchFamily="18" charset="0"/>
              </a:rPr>
              <a:t>pengoperasian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err="1">
                <a:effectLst/>
                <a:latin typeface="Arial" panose="020B0604020202020204" pitchFamily="34" charset="0"/>
                <a:ea typeface="ＭＳ ゴシック" panose="020B0609070205080204" pitchFamily="49" charset="-128"/>
                <a:cs typeface="Times New Roman" panose="02020603050405020304" pitchFamily="18" charset="0"/>
              </a:rPr>
              <a:t>sousa</a:t>
            </a:r>
            <a:r>
              <a:rPr lang="en-US" altLang="ja-JP" sz="1200" i="1"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err="1">
                <a:effectLst/>
                <a:latin typeface="Arial" panose="020B0604020202020204" pitchFamily="34" charset="0"/>
                <a:ea typeface="ＭＳ ゴシック" panose="020B0609070205080204" pitchFamily="49" charset="-128"/>
                <a:cs typeface="Times New Roman" panose="02020603050405020304" pitchFamily="18" charset="0"/>
              </a:rPr>
              <a:t>reba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1" indent="0">
              <a:lnSpc>
                <a:spcPct val="100000"/>
              </a:lnSpc>
              <a:spcBef>
                <a:spcPts val="0"/>
              </a:spcBef>
              <a:buNone/>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③</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mengoperasikan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tuas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err="1">
                <a:effectLst/>
                <a:latin typeface="Arial" panose="020B0604020202020204" pitchFamily="34" charset="0"/>
                <a:ea typeface="ＭＳ ゴシック" panose="020B0609070205080204" pitchFamily="49" charset="-128"/>
                <a:cs typeface="Times New Roman" panose="02020603050405020304" pitchFamily="18" charset="0"/>
              </a:rPr>
              <a:t>sousa</a:t>
            </a:r>
            <a:r>
              <a:rPr lang="en-US" altLang="ja-JP" sz="1200" i="1"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err="1">
                <a:effectLst/>
                <a:latin typeface="Arial" panose="020B0604020202020204" pitchFamily="34" charset="0"/>
                <a:ea typeface="ＭＳ ゴシック" panose="020B0609070205080204" pitchFamily="49" charset="-128"/>
                <a:cs typeface="Times New Roman" panose="02020603050405020304" pitchFamily="18" charset="0"/>
              </a:rPr>
              <a:t>reba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secara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tiba-tiba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1" indent="0">
              <a:lnSpc>
                <a:spcPct val="100000"/>
              </a:lnSpc>
              <a:spcBef>
                <a:spcPts val="0"/>
              </a:spcBef>
              <a:buNone/>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④</a:t>
            </a:r>
            <a:r>
              <a:rPr lang="en-US" altLang="ja-JP" sz="1200" dirty="0" err="1">
                <a:effectLst/>
                <a:latin typeface="Arial" panose="020B0604020202020204" pitchFamily="34" charset="0"/>
                <a:ea typeface="ＭＳ ゴシック" panose="020B0609070205080204" pitchFamily="49" charset="-128"/>
              </a:rPr>
              <a:t>Jangan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pernah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mendekati</a:t>
            </a:r>
            <a:r>
              <a:rPr lang="en-US" altLang="ja-JP" sz="1200" dirty="0">
                <a:effectLst/>
                <a:latin typeface="Arial" panose="020B0604020202020204" pitchFamily="34" charset="0"/>
                <a:ea typeface="ＭＳ ゴシック" panose="020B0609070205080204" pitchFamily="49" charset="-128"/>
              </a:rPr>
              <a:t> area </a:t>
            </a:r>
            <a:r>
              <a:rPr lang="en-US" altLang="ja-JP" sz="1200" dirty="0" err="1">
                <a:effectLst/>
                <a:latin typeface="Arial" panose="020B0604020202020204" pitchFamily="34" charset="0"/>
                <a:ea typeface="ＭＳ ゴシック" panose="020B0609070205080204" pitchFamily="49" charset="-128"/>
              </a:rPr>
              <a:t>posisi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kendaraan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anjungan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jenis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gerak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sendiri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jika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dalam</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operasi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mengemudi</a:t>
            </a:r>
            <a:r>
              <a:rPr lang="en-US" altLang="ja-JP" sz="1200" dirty="0">
                <a:effectLst/>
                <a:latin typeface="Arial" panose="020B0604020202020204" pitchFamily="34" charset="0"/>
                <a:ea typeface="ＭＳ ゴシック" panose="020B0609070205080204" pitchFamily="49" charset="-128"/>
              </a:rPr>
              <a:t>.</a:t>
            </a:r>
            <a:r>
              <a:rPr lang="ja-JP" altLang="en-US" sz="1200" dirty="0">
                <a:effectLst/>
                <a:latin typeface="Arial" panose="020B0604020202020204" pitchFamily="34" charset="0"/>
                <a:ea typeface="ＭＳ ゴシック" panose="020B0609070205080204" pitchFamily="49" charset="-128"/>
              </a:rPr>
              <a:t>　</a:t>
            </a:r>
            <a:endParaRPr lang="en-US" altLang="ja-JP" sz="1200" dirty="0">
              <a:effectLst/>
              <a:latin typeface="Arial" panose="020B0604020202020204" pitchFamily="34" charset="0"/>
              <a:ea typeface="ＭＳ ゴシック" panose="020B0609070205080204" pitchFamily="49" charset="-128"/>
            </a:endParaRPr>
          </a:p>
          <a:p>
            <a:pPr marL="0" lvl="1" indent="0">
              <a:lnSpc>
                <a:spcPct val="100000"/>
              </a:lnSpc>
              <a:spcBef>
                <a:spcPts val="0"/>
              </a:spcBef>
              <a:buNone/>
            </a:pPr>
            <a:r>
              <a:rPr lang="en-US" altLang="ja-JP" sz="1200" dirty="0" err="1">
                <a:effectLst/>
                <a:latin typeface="Arial" panose="020B0604020202020204" pitchFamily="34" charset="0"/>
                <a:ea typeface="ＭＳ ゴシック" panose="020B0609070205080204" pitchFamily="49" charset="-128"/>
              </a:rPr>
              <a:t>Pastikan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untuk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mengoperasikan</a:t>
            </a:r>
            <a:r>
              <a:rPr lang="en-US" altLang="ja-JP" sz="1200" dirty="0">
                <a:effectLst/>
                <a:latin typeface="Arial" panose="020B0604020202020204" pitchFamily="34" charset="0"/>
                <a:ea typeface="ＭＳ ゴシック" panose="020B0609070205080204" pitchFamily="49" charset="-128"/>
              </a:rPr>
              <a:t> boom </a:t>
            </a:r>
            <a:r>
              <a:rPr lang="en-US" altLang="ja-JP" sz="1200" dirty="0" err="1">
                <a:effectLst/>
                <a:latin typeface="Arial" panose="020B0604020202020204" pitchFamily="34" charset="0"/>
                <a:ea typeface="ＭＳ ゴシック" panose="020B0609070205080204" pitchFamily="49" charset="-128"/>
              </a:rPr>
              <a:t>seperti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menarik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memutar</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atau</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menaikkan</a:t>
            </a:r>
            <a:r>
              <a:rPr lang="en-US" altLang="ja-JP" sz="1200" dirty="0">
                <a:effectLst/>
                <a:latin typeface="Arial" panose="020B0604020202020204" pitchFamily="34" charset="0"/>
                <a:ea typeface="ＭＳ ゴシック" panose="020B0609070205080204" pitchFamily="49" charset="-128"/>
              </a:rPr>
              <a:t> dan </a:t>
            </a:r>
            <a:r>
              <a:rPr lang="en-US" altLang="ja-JP" sz="1200" dirty="0" err="1">
                <a:effectLst/>
                <a:latin typeface="Arial" panose="020B0604020202020204" pitchFamily="34" charset="0"/>
                <a:ea typeface="ＭＳ ゴシック" panose="020B0609070205080204" pitchFamily="49" charset="-128"/>
              </a:rPr>
              <a:t>menurunkan</a:t>
            </a:r>
            <a:endParaRPr lang="en-US" altLang="ja-JP" sz="1200" dirty="0">
              <a:effectLst/>
              <a:latin typeface="Arial" panose="020B0604020202020204" pitchFamily="34" charset="0"/>
              <a:ea typeface="ＭＳ ゴシック" panose="020B0609070205080204" pitchFamily="49" charset="-128"/>
            </a:endParaRPr>
          </a:p>
          <a:p>
            <a:pPr marL="0" lvl="0" indent="0" algn="just">
              <a:buNone/>
            </a:pPr>
            <a:r>
              <a:rPr lang="ja-JP" altLang="en-US" sz="1200" kern="100" dirty="0">
                <a:latin typeface="Arial" panose="020B0604020202020204" pitchFamily="34" charset="0"/>
                <a:ea typeface="ＭＳ ゴシック" panose="020B0609070205080204" pitchFamily="49" charset="-128"/>
                <a:cs typeface="Times New Roman" panose="02020603050405020304" pitchFamily="18" charset="0"/>
              </a:rPr>
              <a:t>⑤</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Jika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ada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operator naik,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operasikan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pengoperasian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bawah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tetap</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jangkauan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operator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yg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sedang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naik.</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buNone/>
            </a:pPr>
            <a:r>
              <a:rPr lang="ja-JP" altLang="en-US" sz="1200" dirty="0">
                <a:effectLst/>
                <a:latin typeface="Arial" panose="020B0604020202020204" pitchFamily="34" charset="0"/>
                <a:ea typeface="ＭＳ ゴシック" panose="020B0609070205080204" pitchFamily="49" charset="-128"/>
              </a:rPr>
              <a:t>⑥</a:t>
            </a:r>
            <a:r>
              <a:rPr lang="en-US" altLang="ja-JP" sz="1200" dirty="0" err="1">
                <a:effectLst/>
                <a:latin typeface="Arial" panose="020B0604020202020204" pitchFamily="34" charset="0"/>
                <a:ea typeface="ＭＳ ゴシック" panose="020B0609070205080204" pitchFamily="49" charset="-128"/>
              </a:rPr>
              <a:t>Posisikan</a:t>
            </a:r>
            <a:r>
              <a:rPr lang="en-US" altLang="ja-JP" sz="1200" dirty="0">
                <a:effectLst/>
                <a:latin typeface="Arial" panose="020B0604020202020204" pitchFamily="34" charset="0"/>
                <a:ea typeface="ＭＳ ゴシック" panose="020B0609070205080204" pitchFamily="49" charset="-128"/>
              </a:rPr>
              <a:t> platform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supaya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tidak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kesulitan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dalam</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bekerja</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05890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1030537"/>
          </a:xfrm>
          <a:ln>
            <a:solidFill>
              <a:schemeClr val="tx1"/>
            </a:solidFill>
          </a:ln>
        </p:spPr>
        <p:txBody>
          <a:bodyPr>
            <a:noAutofit/>
          </a:bodyPr>
          <a:lstStyle/>
          <a:p>
            <a:r>
              <a:rPr lang="en-US" altLang="ja-JP" sz="2200" b="1" dirty="0" err="1">
                <a:latin typeface="Arial" panose="020B0604020202020204" pitchFamily="34" charset="0"/>
                <a:ea typeface="Meiryo UI" panose="020B0604030504040204" pitchFamily="50" charset="-128"/>
                <a:cs typeface="Arial" panose="020B0604020202020204" pitchFamily="34" charset="0"/>
              </a:rPr>
              <a:t>Bekerja</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dengan</a:t>
            </a:r>
            <a:r>
              <a:rPr lang="en-US" altLang="ja-JP" sz="2200" b="1" dirty="0">
                <a:latin typeface="Arial" panose="020B0604020202020204" pitchFamily="34" charset="0"/>
                <a:ea typeface="Meiryo UI" panose="020B0604030504040204" pitchFamily="50" charset="-128"/>
                <a:cs typeface="Arial" panose="020B0604020202020204" pitchFamily="34" charset="0"/>
              </a:rPr>
              <a:t> Aman pada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200" b="1" dirty="0">
                <a:latin typeface="Arial" panose="020B0604020202020204" pitchFamily="34" charset="0"/>
                <a:ea typeface="Meiryo UI" panose="020B0604030504040204" pitchFamily="50" charset="-128"/>
                <a:cs typeface="Arial" panose="020B0604020202020204" pitchFamily="34" charset="0"/>
              </a:rPr>
              <a:t> (3) Point </a:t>
            </a:r>
            <a:r>
              <a:rPr lang="en-US" altLang="ja-JP" sz="2200" b="1" dirty="0" err="1">
                <a:latin typeface="Arial" panose="020B0604020202020204" pitchFamily="34" charset="0"/>
                <a:ea typeface="Meiryo UI" panose="020B0604030504040204" pitchFamily="50" charset="-128"/>
                <a:cs typeface="Arial" panose="020B0604020202020204" pitchFamily="34" charset="0"/>
              </a:rPr>
              <a:t>penting</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saat</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selesai</a:t>
            </a:r>
            <a:r>
              <a:rPr lang="en-US" altLang="ja-JP" sz="2200" b="1" dirty="0">
                <a:latin typeface="Arial" panose="020B0604020202020204" pitchFamily="34" charset="0"/>
                <a:ea typeface="Meiryo UI" panose="020B0604030504040204" pitchFamily="50" charset="-128"/>
                <a:cs typeface="Arial" panose="020B0604020202020204" pitchFamily="34" charset="0"/>
              </a:rPr>
              <a:t>  </a:t>
            </a:r>
            <a:r>
              <a:rPr lang="en-US" altLang="ja-JP" sz="2200" b="1" dirty="0" err="1">
                <a:latin typeface="Arial" panose="020B0604020202020204" pitchFamily="34" charset="0"/>
                <a:ea typeface="Meiryo UI" panose="020B0604030504040204" pitchFamily="50" charset="-128"/>
                <a:cs typeface="Arial" panose="020B0604020202020204" pitchFamily="34" charset="0"/>
              </a:rPr>
              <a:t>bekerja</a:t>
            </a:r>
            <a:endParaRPr kumimoji="1" lang="ja-JP" altLang="en-US" sz="22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39263" y="6400413"/>
            <a:ext cx="4131399"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hal.90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hal.45</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45</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1526507"/>
            <a:ext cx="7886701" cy="16221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lgn="just">
              <a:buFont typeface="+mj-ea"/>
              <a:buAutoNum type="circleNumDbPlain"/>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Kembalikan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posisi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dll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posisi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awal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Pasang rem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parkir</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sebagai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preventif</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mencegah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gerak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sendiri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Jangan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loncar</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Jika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kotor</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karena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pengecatan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bersihkan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terlebih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dahulu</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sebelum</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dikembalikan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posisi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awal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lvl="0" indent="-342900" algn="just">
              <a:buFont typeface="+mj-ea"/>
              <a:buAutoNum type="circleNumDbPlain"/>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Laporkan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hal-hal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penting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seperti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ada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abnormal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sedang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kepada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PIC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en-US" altLang="ja-JP" sz="1400" dirty="0" err="1">
                <a:effectLst/>
                <a:latin typeface="Arial" panose="020B0604020202020204" pitchFamily="34" charset="0"/>
                <a:ea typeface="ＭＳ ゴシック" panose="020B0609070205080204" pitchFamily="49" charset="-128"/>
              </a:rPr>
              <a:t>Simpan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kunci</a:t>
            </a:r>
            <a:r>
              <a:rPr lang="en-US" altLang="ja-JP" sz="1400" dirty="0">
                <a:effectLst/>
                <a:latin typeface="Arial" panose="020B0604020202020204" pitchFamily="34" charset="0"/>
                <a:ea typeface="ＭＳ ゴシック" panose="020B0609070205080204" pitchFamily="49" charset="-128"/>
              </a:rPr>
              <a:t> di </a:t>
            </a:r>
            <a:r>
              <a:rPr lang="en-US" altLang="ja-JP" sz="1400" dirty="0" err="1">
                <a:effectLst/>
                <a:latin typeface="Arial" panose="020B0604020202020204" pitchFamily="34" charset="0"/>
                <a:ea typeface="ＭＳ ゴシック" panose="020B0609070205080204" pitchFamily="49" charset="-128"/>
              </a:rPr>
              <a:t>tempat</a:t>
            </a:r>
            <a:r>
              <a:rPr lang="en-US" altLang="ja-JP" sz="1400" dirty="0">
                <a:effectLst/>
                <a:latin typeface="Arial" panose="020B0604020202020204" pitchFamily="34" charset="0"/>
                <a:ea typeface="ＭＳ ゴシック" panose="020B0609070205080204" pitchFamily="49" charset="-128"/>
              </a:rPr>
              <a:t> yang </a:t>
            </a:r>
            <a:r>
              <a:rPr lang="en-US" altLang="ja-JP" sz="1400" dirty="0" err="1">
                <a:effectLst/>
                <a:latin typeface="Arial" panose="020B0604020202020204" pitchFamily="34" charset="0"/>
                <a:ea typeface="ＭＳ ゴシック" panose="020B0609070205080204" pitchFamily="49" charset="-128"/>
              </a:rPr>
              <a:t>ditentukan</a:t>
            </a:r>
            <a:r>
              <a:rPr lang="en-US" altLang="ja-JP" sz="1400" dirty="0">
                <a:effectLst/>
                <a:latin typeface="Arial" panose="020B0604020202020204" pitchFamily="34" charset="0"/>
                <a:ea typeface="ＭＳ ゴシック" panose="020B0609070205080204" pitchFamily="49" charset="-128"/>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123550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9203" y="2870504"/>
            <a:ext cx="7676147" cy="558496"/>
          </a:xfrm>
        </p:spPr>
        <p:txBody>
          <a:bodyPr>
            <a:normAutofit fontScale="90000"/>
          </a:bodyPr>
          <a:lstStyle/>
          <a:p>
            <a:r>
              <a:rPr kumimoji="1" lang="en-US" altLang="ja-JP" sz="3200" dirty="0">
                <a:latin typeface="Arial" panose="020B0604020202020204" pitchFamily="34" charset="0"/>
                <a:ea typeface="+mn-ea"/>
                <a:cs typeface="Arial" panose="020B0604020202020204" pitchFamily="34" charset="0"/>
              </a:rPr>
              <a:t>Bab 3 </a:t>
            </a:r>
            <a:r>
              <a:rPr kumimoji="1" lang="en-US" altLang="ja-JP" sz="3200" dirty="0" err="1">
                <a:latin typeface="Arial" panose="020B0604020202020204" pitchFamily="34" charset="0"/>
                <a:ea typeface="+mn-ea"/>
                <a:cs typeface="Arial" panose="020B0604020202020204" pitchFamily="34" charset="0"/>
              </a:rPr>
              <a:t>Pengetahuan</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tentang</a:t>
            </a:r>
            <a:r>
              <a:rPr kumimoji="1" lang="en-US" altLang="ja-JP" sz="3200" dirty="0">
                <a:latin typeface="Arial" panose="020B0604020202020204" pitchFamily="34" charset="0"/>
                <a:ea typeface="+mn-ea"/>
                <a:cs typeface="Arial" panose="020B0604020202020204" pitchFamily="34" charset="0"/>
              </a:rPr>
              <a:t> Motor </a:t>
            </a:r>
            <a:r>
              <a:rPr kumimoji="1" lang="en-US" altLang="ja-JP" sz="3200" dirty="0" err="1">
                <a:latin typeface="Arial" panose="020B0604020202020204" pitchFamily="34" charset="0"/>
                <a:ea typeface="+mn-ea"/>
                <a:cs typeface="Arial" panose="020B0604020202020204" pitchFamily="34" charset="0"/>
              </a:rPr>
              <a:t>Penggerak</a:t>
            </a:r>
            <a:r>
              <a:rPr kumimoji="1" lang="en-US" altLang="ja-JP" sz="3200" dirty="0">
                <a:latin typeface="Arial" panose="020B0604020202020204" pitchFamily="34" charset="0"/>
                <a:ea typeface="+mn-ea"/>
                <a:cs typeface="Arial" panose="020B0604020202020204" pitchFamily="34" charset="0"/>
              </a:rPr>
              <a:t> </a:t>
            </a:r>
            <a:endParaRPr kumimoji="1" lang="ja-JP" altLang="en-US" sz="3200" dirty="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46</a:t>
            </a:fld>
            <a:endParaRPr lang="ja-JP" altLang="en-US">
              <a:solidFill>
                <a:prstClr val="black">
                  <a:tint val="75000"/>
                </a:prstClr>
              </a:solidFill>
            </a:endParaRPr>
          </a:p>
        </p:txBody>
      </p:sp>
    </p:spTree>
    <p:extLst>
      <p:ext uri="{BB962C8B-B14F-4D97-AF65-F5344CB8AC3E}">
        <p14:creationId xmlns:p14="http://schemas.microsoft.com/office/powerpoint/2010/main" val="458602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Meiryo UI" panose="020B0604030504040204" pitchFamily="50" charset="-128"/>
                <a:ea typeface="Meiryo UI" panose="020B0604030504040204" pitchFamily="50" charset="-128"/>
              </a:rPr>
              <a:t>Jenis</a:t>
            </a:r>
            <a:r>
              <a:rPr lang="en-US" altLang="ja-JP" sz="2400" b="1" dirty="0">
                <a:latin typeface="Meiryo UI" panose="020B0604030504040204" pitchFamily="50" charset="-128"/>
                <a:ea typeface="Meiryo UI" panose="020B0604030504040204" pitchFamily="50" charset="-128"/>
              </a:rPr>
              <a:t> Motor </a:t>
            </a:r>
            <a:r>
              <a:rPr lang="en-US" altLang="ja-JP" sz="2400" b="1" dirty="0" err="1">
                <a:latin typeface="Meiryo UI" panose="020B0604030504040204" pitchFamily="50" charset="-128"/>
                <a:ea typeface="Meiryo UI" panose="020B0604030504040204" pitchFamily="50" charset="-128"/>
              </a:rPr>
              <a:t>Penggerak</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44687" y="6400413"/>
            <a:ext cx="4425976"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smtClean="0">
                <a:solidFill>
                  <a:prstClr val="black"/>
                </a:solidFill>
                <a:latin typeface="Arial" panose="020B0604020202020204" pitchFamily="34" charset="0"/>
                <a:cs typeface="Arial" panose="020B0604020202020204" pitchFamily="34" charset="0"/>
              </a:rPr>
              <a:t>hal.92-93 </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hal.46</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04260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effectLst/>
                <a:latin typeface="Arial" panose="020B0604020202020204" pitchFamily="34" charset="0"/>
                <a:ea typeface="ＭＳ ゴシック" panose="020B0609070205080204" pitchFamily="49" charset="-128"/>
              </a:rPr>
              <a:t>Motor </a:t>
            </a:r>
            <a:r>
              <a:rPr lang="en-US" altLang="ja-JP" sz="1600" dirty="0" err="1">
                <a:effectLst/>
                <a:latin typeface="Arial" panose="020B0604020202020204" pitchFamily="34" charset="0"/>
                <a:ea typeface="ＭＳ ゴシック" panose="020B0609070205080204" pitchFamily="49" charset="-128"/>
              </a:rPr>
              <a:t>penggerak</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adalah</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perangkat</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komponen</a:t>
            </a:r>
            <a:r>
              <a:rPr lang="en-US" altLang="ja-JP" sz="1600" dirty="0">
                <a:effectLst/>
                <a:latin typeface="Arial" panose="020B0604020202020204" pitchFamily="34" charset="0"/>
                <a:ea typeface="ＭＳ ゴシック" panose="020B0609070205080204" pitchFamily="49" charset="-128"/>
              </a:rPr>
              <a:t> yang </a:t>
            </a:r>
            <a:r>
              <a:rPr lang="en-US" altLang="ja-JP" sz="1600" dirty="0" err="1">
                <a:effectLst/>
                <a:latin typeface="Arial" panose="020B0604020202020204" pitchFamily="34" charset="0"/>
                <a:ea typeface="ＭＳ ゴシック" panose="020B0609070205080204" pitchFamily="49" charset="-128"/>
              </a:rPr>
              <a:t>memiliki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fungsi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mengubah</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berbagai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energi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menjadi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daya</a:t>
            </a:r>
            <a:r>
              <a:rPr lang="en-US" altLang="ja-JP" sz="1600" dirty="0">
                <a:effectLst/>
                <a:latin typeface="Arial" panose="020B0604020202020204" pitchFamily="34" charset="0"/>
                <a:ea typeface="ＭＳ ゴシック" panose="020B0609070205080204" pitchFamily="49" charset="-128"/>
              </a:rPr>
              <a:t>, dan yang </a:t>
            </a:r>
            <a:r>
              <a:rPr lang="en-US" altLang="ja-JP" sz="1600" dirty="0" err="1">
                <a:effectLst/>
                <a:latin typeface="Arial" panose="020B0604020202020204" pitchFamily="34" charset="0"/>
                <a:ea typeface="ＭＳ ゴシック" panose="020B0609070205080204" pitchFamily="49" charset="-128"/>
              </a:rPr>
              <a:t>kita</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ketahui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adalah</a:t>
            </a:r>
            <a:r>
              <a:rPr lang="en-US" altLang="ja-JP" sz="1600" dirty="0">
                <a:effectLst/>
                <a:latin typeface="Arial" panose="020B0604020202020204" pitchFamily="34" charset="0"/>
                <a:ea typeface="ＭＳ ゴシック" panose="020B0609070205080204" pitchFamily="49" charset="-128"/>
              </a:rPr>
              <a:t> </a:t>
            </a:r>
            <a:r>
              <a:rPr lang="en-US" altLang="ja-JP" sz="1600" b="1" dirty="0" err="1">
                <a:effectLst/>
                <a:latin typeface="Arial" panose="020B0604020202020204" pitchFamily="34" charset="0"/>
                <a:ea typeface="ＭＳ ゴシック" panose="020B0609070205080204" pitchFamily="49" charset="-128"/>
              </a:rPr>
              <a:t>mesin</a:t>
            </a:r>
            <a:r>
              <a:rPr lang="en-US" altLang="ja-JP" sz="1600" b="1" dirty="0">
                <a:effectLst/>
                <a:latin typeface="Arial" panose="020B0604020202020204" pitchFamily="34" charset="0"/>
                <a:ea typeface="ＭＳ ゴシック" panose="020B0609070205080204" pitchFamily="49" charset="-128"/>
              </a:rPr>
              <a:t> </a:t>
            </a:r>
            <a:r>
              <a:rPr lang="en-US" altLang="ja-JP" sz="1600" b="1" dirty="0" err="1">
                <a:effectLst/>
                <a:latin typeface="Arial" panose="020B0604020202020204" pitchFamily="34" charset="0"/>
                <a:ea typeface="ＭＳ ゴシック" panose="020B0609070205080204" pitchFamily="49" charset="-128"/>
              </a:rPr>
              <a:t>pembakaran</a:t>
            </a:r>
            <a:r>
              <a:rPr lang="en-US" altLang="ja-JP" sz="1600" b="1" dirty="0">
                <a:effectLst/>
                <a:latin typeface="Arial" panose="020B0604020202020204" pitchFamily="34" charset="0"/>
                <a:ea typeface="ＭＳ ゴシック" panose="020B0609070205080204" pitchFamily="49" charset="-128"/>
              </a:rPr>
              <a:t> internal dan motor </a:t>
            </a:r>
            <a:r>
              <a:rPr lang="en-US" altLang="ja-JP" sz="1600" b="1" dirty="0" err="1">
                <a:effectLst/>
                <a:latin typeface="Arial" panose="020B0604020202020204" pitchFamily="34" charset="0"/>
                <a:ea typeface="ＭＳ ゴシック" panose="020B0609070205080204" pitchFamily="49" charset="-128"/>
              </a:rPr>
              <a:t>elektrik</a:t>
            </a:r>
            <a:endParaRPr lang="en-US" altLang="ja-JP" sz="1600" b="1" dirty="0">
              <a:effectLst/>
              <a:latin typeface="Arial" panose="020B0604020202020204" pitchFamily="34" charset="0"/>
              <a:ea typeface="ＭＳ ゴシック" panose="020B0609070205080204" pitchFamily="49" charset="-128"/>
            </a:endParaRPr>
          </a:p>
          <a:p>
            <a:pPr marL="0" indent="0">
              <a:lnSpc>
                <a:spcPct val="10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pembakaran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internal</a:t>
            </a: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pembakaran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internal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dibagi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menjadi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bensin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dan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diesel</a:t>
            </a:r>
            <a:r>
              <a:rPr lang="en-US" altLang="ja-JP" sz="16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berdsarkan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metode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pengapian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Motor (</a:t>
            </a:r>
            <a:r>
              <a:rPr lang="en-US" altLang="ja-JP" sz="1600" b="1" dirty="0" err="1">
                <a:effectLst/>
                <a:latin typeface="Arial" panose="020B0604020202020204" pitchFamily="34" charset="0"/>
                <a:ea typeface="ＭＳ ゴシック" panose="020B0609070205080204" pitchFamily="49" charset="-128"/>
              </a:rPr>
              <a:t>elektrik</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sering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dalam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ruangan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di mana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perlu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mempertimbangkan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suara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bising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dan gas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buang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maka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sering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motor</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ditenagai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oleh accumulator (Aki).</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866750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Prinsip</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Operasi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Mesin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Pembakaran</a:t>
            </a:r>
            <a:r>
              <a:rPr lang="en-US" altLang="ja-JP" sz="2400" b="1" dirty="0">
                <a:latin typeface="Arial" panose="020B0604020202020204" pitchFamily="34" charset="0"/>
                <a:ea typeface="Meiryo UI" panose="020B0604030504040204" pitchFamily="50" charset="-128"/>
                <a:cs typeface="Arial" panose="020B0604020202020204" pitchFamily="34" charset="0"/>
              </a:rPr>
              <a:t> Internal</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513221" y="6412445"/>
            <a:ext cx="4657441"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hal.93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hal.46-47</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48</a:t>
            </a:fld>
            <a:endParaRPr lang="ja-JP" altLang="en-US">
              <a:solidFill>
                <a:prstClr val="black">
                  <a:tint val="75000"/>
                </a:prstClr>
              </a:solidFill>
            </a:endParaRPr>
          </a:p>
        </p:txBody>
      </p:sp>
      <p:sp>
        <p:nvSpPr>
          <p:cNvPr id="11" name="コンテンツ プレースホルダー 4"/>
          <p:cNvSpPr txBox="1">
            <a:spLocks/>
          </p:cNvSpPr>
          <p:nvPr/>
        </p:nvSpPr>
        <p:spPr>
          <a:xfrm>
            <a:off x="493006" y="873728"/>
            <a:ext cx="8253974" cy="555149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buNone/>
            </a:pP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Di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antara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mesin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pembakaran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internal,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disini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akan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membahas</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konstruksi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mesin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diesel,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yaitu</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mesin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sering</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digunakan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p>
          <a:p>
            <a:pPr indent="0" algn="just">
              <a:buNone/>
            </a:pPr>
            <a:r>
              <a:rPr lang="en-US" altLang="ja-JP" sz="1600" dirty="0" err="1">
                <a:effectLst/>
                <a:latin typeface="Arial" panose="020B0604020202020204" pitchFamily="34" charset="0"/>
                <a:ea typeface="ＭＳ ゴシック" panose="020B0609070205080204" pitchFamily="49" charset="-128"/>
              </a:rPr>
              <a:t>Mesin</a:t>
            </a:r>
            <a:r>
              <a:rPr lang="en-US" altLang="ja-JP" sz="1600" dirty="0">
                <a:effectLst/>
                <a:latin typeface="Arial" panose="020B0604020202020204" pitchFamily="34" charset="0"/>
                <a:ea typeface="ＭＳ ゴシック" panose="020B0609070205080204" pitchFamily="49" charset="-128"/>
              </a:rPr>
              <a:t> diesel </a:t>
            </a:r>
            <a:r>
              <a:rPr lang="en-US" altLang="ja-JP" sz="1600" dirty="0" err="1">
                <a:effectLst/>
                <a:latin typeface="Arial" panose="020B0604020202020204" pitchFamily="34" charset="0"/>
                <a:ea typeface="ＭＳ ゴシック" panose="020B0609070205080204" pitchFamily="49" charset="-128"/>
              </a:rPr>
              <a:t>dapat</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dibagi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menjadi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mesin</a:t>
            </a:r>
            <a:r>
              <a:rPr lang="en-US" altLang="ja-JP" sz="1600" dirty="0">
                <a:effectLst/>
                <a:latin typeface="Arial" panose="020B0604020202020204" pitchFamily="34" charset="0"/>
                <a:ea typeface="ＭＳ ゴシック" panose="020B0609070205080204" pitchFamily="49" charset="-128"/>
              </a:rPr>
              <a:t> 4 </a:t>
            </a:r>
            <a:r>
              <a:rPr lang="en-US" altLang="ja-JP" sz="1600" dirty="0" err="1">
                <a:effectLst/>
                <a:latin typeface="Arial" panose="020B0604020202020204" pitchFamily="34" charset="0"/>
                <a:ea typeface="ＭＳ ゴシック" panose="020B0609070205080204" pitchFamily="49" charset="-128"/>
              </a:rPr>
              <a:t>tak</a:t>
            </a:r>
            <a:r>
              <a:rPr lang="en-US" altLang="ja-JP" sz="1600" dirty="0">
                <a:effectLst/>
                <a:latin typeface="Arial" panose="020B0604020202020204" pitchFamily="34" charset="0"/>
                <a:ea typeface="ＭＳ ゴシック" panose="020B0609070205080204" pitchFamily="49" charset="-128"/>
              </a:rPr>
              <a:t>" dan "</a:t>
            </a:r>
            <a:r>
              <a:rPr lang="en-US" altLang="ja-JP" sz="1600" dirty="0" err="1">
                <a:effectLst/>
                <a:latin typeface="Arial" panose="020B0604020202020204" pitchFamily="34" charset="0"/>
                <a:ea typeface="ＭＳ ゴシック" panose="020B0609070205080204" pitchFamily="49" charset="-128"/>
              </a:rPr>
              <a:t>mesin</a:t>
            </a:r>
            <a:r>
              <a:rPr lang="en-US" altLang="ja-JP" sz="1600" dirty="0">
                <a:effectLst/>
                <a:latin typeface="Arial" panose="020B0604020202020204" pitchFamily="34" charset="0"/>
                <a:ea typeface="ＭＳ ゴシック" panose="020B0609070205080204" pitchFamily="49" charset="-128"/>
              </a:rPr>
              <a:t> 2 </a:t>
            </a:r>
            <a:r>
              <a:rPr lang="en-US" altLang="ja-JP" sz="1600" dirty="0" err="1">
                <a:effectLst/>
                <a:latin typeface="Arial" panose="020B0604020202020204" pitchFamily="34" charset="0"/>
                <a:ea typeface="ＭＳ ゴシック" panose="020B0609070205080204" pitchFamily="49" charset="-128"/>
              </a:rPr>
              <a:t>tak</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tergantung</a:t>
            </a:r>
            <a:r>
              <a:rPr lang="en-US" altLang="ja-JP" sz="1600" dirty="0">
                <a:effectLst/>
                <a:latin typeface="Arial" panose="020B0604020202020204" pitchFamily="34" charset="0"/>
                <a:ea typeface="ＭＳ ゴシック" panose="020B0609070205080204" pitchFamily="49" charset="-128"/>
              </a:rPr>
              <a:t> pada </a:t>
            </a:r>
            <a:r>
              <a:rPr lang="en-US" altLang="ja-JP" sz="1600" dirty="0" err="1">
                <a:effectLst/>
                <a:latin typeface="Arial" panose="020B0604020202020204" pitchFamily="34" charset="0"/>
                <a:ea typeface="ＭＳ ゴシック" panose="020B0609070205080204" pitchFamily="49" charset="-128"/>
              </a:rPr>
              <a:t>metode</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kerjanya</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tetapi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kebanyakan</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adalah</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mesin</a:t>
            </a:r>
            <a:r>
              <a:rPr lang="en-US" altLang="ja-JP" sz="1600" dirty="0">
                <a:effectLst/>
                <a:latin typeface="Arial" panose="020B0604020202020204" pitchFamily="34" charset="0"/>
                <a:ea typeface="ＭＳ ゴシック" panose="020B0609070205080204" pitchFamily="49" charset="-128"/>
              </a:rPr>
              <a:t> 4 </a:t>
            </a:r>
            <a:r>
              <a:rPr lang="en-US" altLang="ja-JP" sz="1600" dirty="0" err="1">
                <a:effectLst/>
                <a:latin typeface="Arial" panose="020B0604020202020204" pitchFamily="34" charset="0"/>
                <a:ea typeface="ＭＳ ゴシック" panose="020B0609070205080204" pitchFamily="49" charset="-128"/>
              </a:rPr>
              <a:t>tak</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kecuali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untuk</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kapal</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besar</a:t>
            </a:r>
            <a:r>
              <a:rPr lang="en-US" altLang="ja-JP" sz="1600" dirty="0">
                <a:effectLst/>
                <a:latin typeface="Arial" panose="020B0604020202020204" pitchFamily="34" charset="0"/>
                <a:ea typeface="ＭＳ ゴシック" panose="020B0609070205080204" pitchFamily="49" charset="-128"/>
              </a:rPr>
              <a:t> yang </a:t>
            </a:r>
            <a:r>
              <a:rPr lang="en-US" altLang="ja-JP" sz="1600" dirty="0" err="1">
                <a:effectLst/>
                <a:latin typeface="Arial" panose="020B0604020202020204" pitchFamily="34" charset="0"/>
                <a:ea typeface="ＭＳ ゴシック" panose="020B0609070205080204" pitchFamily="49" charset="-128"/>
              </a:rPr>
              <a:t>menggunakan</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mesin</a:t>
            </a:r>
            <a:r>
              <a:rPr lang="en-US" altLang="ja-JP" sz="1600" dirty="0">
                <a:effectLst/>
                <a:latin typeface="Arial" panose="020B0604020202020204" pitchFamily="34" charset="0"/>
                <a:ea typeface="ＭＳ ゴシック" panose="020B0609070205080204" pitchFamily="49" charset="-128"/>
              </a:rPr>
              <a:t> 2 </a:t>
            </a:r>
            <a:r>
              <a:rPr lang="en-US" altLang="ja-JP" sz="1600" dirty="0" err="1">
                <a:effectLst/>
                <a:latin typeface="Arial" panose="020B0604020202020204" pitchFamily="34" charset="0"/>
                <a:ea typeface="ＭＳ ゴシック" panose="020B0609070205080204" pitchFamily="49" charset="-128"/>
              </a:rPr>
              <a:t>tak</a:t>
            </a:r>
            <a:r>
              <a:rPr lang="en-US" altLang="ja-JP" sz="1600" dirty="0">
                <a:effectLst/>
                <a:latin typeface="Arial" panose="020B0604020202020204" pitchFamily="34" charset="0"/>
                <a:ea typeface="ＭＳ ゴシック" panose="020B0609070205080204" pitchFamily="49" charset="-128"/>
              </a:rPr>
              <a:t>" yang </a:t>
            </a:r>
          </a:p>
          <a:p>
            <a:pPr indent="0" algn="just">
              <a:buNone/>
            </a:pPr>
            <a:r>
              <a:rPr lang="en-US" altLang="ja-JP" sz="1600" dirty="0" err="1">
                <a:effectLst/>
                <a:latin typeface="Arial" panose="020B0604020202020204" pitchFamily="34" charset="0"/>
                <a:ea typeface="ＭＳ ゴシック" panose="020B0609070205080204" pitchFamily="49" charset="-128"/>
              </a:rPr>
              <a:t>berputar</a:t>
            </a:r>
            <a:r>
              <a:rPr lang="en-US" altLang="ja-JP" sz="1600" dirty="0">
                <a:effectLst/>
                <a:latin typeface="Arial" panose="020B0604020202020204" pitchFamily="34" charset="0"/>
                <a:ea typeface="ＭＳ ゴシック" panose="020B0609070205080204" pitchFamily="49" charset="-128"/>
              </a:rPr>
              <a:t> pada </a:t>
            </a:r>
            <a:r>
              <a:rPr lang="en-US" altLang="ja-JP" sz="1600" dirty="0" err="1">
                <a:effectLst/>
                <a:latin typeface="Arial" panose="020B0604020202020204" pitchFamily="34" charset="0"/>
                <a:ea typeface="ＭＳ ゴシック" panose="020B0609070205080204" pitchFamily="49" charset="-128"/>
              </a:rPr>
              <a:t>kecepatan</a:t>
            </a:r>
            <a:r>
              <a:rPr lang="en-US" altLang="ja-JP" sz="1600" dirty="0">
                <a:effectLst/>
                <a:latin typeface="Arial" panose="020B0604020202020204" pitchFamily="34" charset="0"/>
                <a:ea typeface="ＭＳ ゴシック" panose="020B0609070205080204" pitchFamily="49" charset="-128"/>
              </a:rPr>
              <a:t> yang sangat </a:t>
            </a:r>
            <a:r>
              <a:rPr lang="en-US" altLang="ja-JP" sz="1600" dirty="0" err="1">
                <a:effectLst/>
                <a:latin typeface="Arial" panose="020B0604020202020204" pitchFamily="34" charset="0"/>
                <a:ea typeface="ＭＳ ゴシック" panose="020B0609070205080204" pitchFamily="49" charset="-128"/>
              </a:rPr>
              <a:t>rendah</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Prinsip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diesel 4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tak</a:t>
            </a:r>
            <a:endPar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Berikut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adalah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4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langkah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diesel</a:t>
            </a: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Ⅰ</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Langkah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hisap</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Langkah di mana piston </a:t>
            </a:r>
          </a:p>
          <a:p>
            <a:pPr marL="0" indent="0">
              <a:lnSpc>
                <a:spcPct val="100000"/>
              </a:lnSpc>
              <a:spcBef>
                <a:spcPts val="0"/>
              </a:spcBef>
              <a:buNone/>
            </a:pP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Turun</a:t>
            </a:r>
            <a:r>
              <a:rPr lang="en-US" altLang="ja-JP" sz="1600" kern="100" dirty="0">
                <a:latin typeface="Arial" panose="020B0604020202020204" pitchFamily="34" charset="0"/>
                <a:ea typeface="ＭＳ ゴシック" panose="020B0609070205080204" pitchFamily="49" charset="-128"/>
                <a:cs typeface="Times New Roman" panose="02020603050405020304" pitchFamily="18" charset="0"/>
              </a:rPr>
              <a:t> d</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an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hanya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udara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dihisap</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kedalam</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p>
          <a:p>
            <a:pPr marL="0" indent="0">
              <a:lnSpc>
                <a:spcPct val="100000"/>
              </a:lnSpc>
              <a:spcBef>
                <a:spcPts val="0"/>
              </a:spcBef>
              <a:buNone/>
            </a:pPr>
            <a:r>
              <a:rPr lang="en-US" altLang="ja-JP" sz="16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silinder</a:t>
            </a:r>
            <a:endPar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ja-JP" altLang="ja-JP" sz="16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Ⅱ</a:t>
            </a:r>
            <a:r>
              <a:rPr lang="ja-JP"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Langkah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kompresi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Langkah di mana piston </a:t>
            </a:r>
          </a:p>
          <a:p>
            <a:pPr marL="0" indent="0">
              <a:lnSpc>
                <a:spcPct val="100000"/>
              </a:lnSpc>
              <a:spcBef>
                <a:spcPts val="0"/>
              </a:spcBef>
              <a:buNone/>
            </a:pPr>
            <a:r>
              <a:rPr lang="en-US" altLang="ja-JP" sz="16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naik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titik</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mati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atas</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hanya</a:t>
            </a:r>
            <a:r>
              <a:rPr lang="en-US" altLang="ja-JP" sz="1600" kern="100" dirty="0">
                <a:latin typeface="Arial" panose="020B0604020202020204" pitchFamily="34" charset="0"/>
                <a:ea typeface="ＭＳ ゴシック" panose="020B0609070205080204" pitchFamily="49" charset="-128"/>
                <a:cs typeface="Times New Roman" panose="02020603050405020304" pitchFamily="18" charset="0"/>
              </a:rPr>
              <a:t> </a:t>
            </a:r>
          </a:p>
          <a:p>
            <a:pPr marL="0" indent="0">
              <a:lnSpc>
                <a:spcPct val="100000"/>
              </a:lnSpc>
              <a:spcBef>
                <a:spcPts val="0"/>
              </a:spcBef>
              <a:buNone/>
            </a:pP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memampatkan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udara</a:t>
            </a:r>
            <a:endPar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ja-JP" altLang="ja-JP" sz="16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Ⅲ</a:t>
            </a:r>
            <a:r>
              <a:rPr lang="ja-JP"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Langkah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pembakaran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Langkah di mana </a:t>
            </a:r>
          </a:p>
          <a:p>
            <a:pPr marL="0" indent="0">
              <a:lnSpc>
                <a:spcPct val="100000"/>
              </a:lnSpc>
              <a:spcBef>
                <a:spcPts val="0"/>
              </a:spcBef>
              <a:buNone/>
            </a:pP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bahan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bakar</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diinjeksi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dibakar</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silinder</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bertekanan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tinggi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dan gas    </a:t>
            </a:r>
          </a:p>
          <a:p>
            <a:pPr marL="0" indent="0">
              <a:lnSpc>
                <a:spcPct val="100000"/>
              </a:lnSpc>
              <a:spcBef>
                <a:spcPts val="0"/>
              </a:spcBef>
              <a:buNone/>
            </a:pPr>
            <a:r>
              <a:rPr lang="en-US" altLang="ja-JP" sz="16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pembakaran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mendorong</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piston</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titik</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mati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bawah</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langkah</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pembakaran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ja-JP" altLang="ja-JP" sz="16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Ⅳ</a:t>
            </a:r>
            <a:r>
              <a:rPr lang="ja-JP"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Langkah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buang</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Langkah di mana piston naik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karena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inersia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mendorong</a:t>
            </a:r>
            <a:endPar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en-US" alt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dirty="0">
                <a:effectLst/>
                <a:latin typeface="Arial" panose="020B0604020202020204" pitchFamily="34" charset="0"/>
                <a:ea typeface="ＭＳ ゴシック" panose="020B0609070205080204" pitchFamily="49" charset="-128"/>
              </a:rPr>
              <a:t>gas </a:t>
            </a:r>
            <a:r>
              <a:rPr lang="en-US" altLang="ja-JP" sz="1600" dirty="0" err="1">
                <a:effectLst/>
                <a:latin typeface="Arial" panose="020B0604020202020204" pitchFamily="34" charset="0"/>
                <a:ea typeface="ＭＳ ゴシック" panose="020B0609070205080204" pitchFamily="49" charset="-128"/>
              </a:rPr>
              <a:t>pembakaran</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keluar</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dari</a:t>
            </a:r>
            <a:r>
              <a:rPr lang="en-US" altLang="ja-JP" sz="1600" dirty="0">
                <a:effectLst/>
                <a:latin typeface="Arial" panose="020B0604020202020204" pitchFamily="34" charset="0"/>
                <a:ea typeface="ＭＳ ゴシック" panose="020B0609070205080204" pitchFamily="49" charset="-128"/>
              </a:rPr>
              <a:t> </a:t>
            </a:r>
            <a:r>
              <a:rPr lang="en-US" altLang="ja-JP" sz="1600" dirty="0" err="1">
                <a:effectLst/>
                <a:latin typeface="Arial" panose="020B0604020202020204" pitchFamily="34" charset="0"/>
                <a:ea typeface="ＭＳ ゴシック" panose="020B0609070205080204" pitchFamily="49" charset="-128"/>
              </a:rPr>
              <a:t>silinder</a:t>
            </a: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217839" y="1962129"/>
            <a:ext cx="3829908" cy="2297049"/>
          </a:xfrm>
          <a:prstGeom prst="rect">
            <a:avLst/>
          </a:prstGeom>
          <a:noFill/>
          <a:ln>
            <a:solidFill>
              <a:schemeClr val="tx1"/>
            </a:solidFill>
          </a:ln>
        </p:spPr>
      </p:pic>
      <p:sp>
        <p:nvSpPr>
          <p:cNvPr id="2" name="正方形/長方形 1">
            <a:extLst>
              <a:ext uri="{FF2B5EF4-FFF2-40B4-BE49-F238E27FC236}">
                <a16:creationId xmlns:a16="http://schemas.microsoft.com/office/drawing/2014/main" id="{15F250A6-4CD2-4DC0-9DF1-7EF996CBFF3A}"/>
              </a:ext>
            </a:extLst>
          </p:cNvPr>
          <p:cNvSpPr/>
          <p:nvPr/>
        </p:nvSpPr>
        <p:spPr>
          <a:xfrm>
            <a:off x="5583778" y="3886919"/>
            <a:ext cx="3096618" cy="286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759CBAA-73D0-4C98-873E-CEAB86F17E87}"/>
              </a:ext>
            </a:extLst>
          </p:cNvPr>
          <p:cNvSpPr txBox="1"/>
          <p:nvPr/>
        </p:nvSpPr>
        <p:spPr>
          <a:xfrm>
            <a:off x="5792486" y="3908981"/>
            <a:ext cx="2846632"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Gambar 3-1 Proses </a:t>
            </a:r>
            <a:r>
              <a:rPr kumimoji="1" lang="en-US" altLang="ja-JP" sz="1200" dirty="0" err="1">
                <a:latin typeface="Arial" panose="020B0604020202020204" pitchFamily="34" charset="0"/>
                <a:cs typeface="Arial" panose="020B0604020202020204" pitchFamily="34" charset="0"/>
              </a:rPr>
              <a:t>Mesin</a:t>
            </a:r>
            <a:r>
              <a:rPr kumimoji="1" lang="en-US" altLang="ja-JP" sz="1200" dirty="0">
                <a:latin typeface="Arial" panose="020B0604020202020204" pitchFamily="34" charset="0"/>
                <a:cs typeface="Arial" panose="020B0604020202020204" pitchFamily="34" charset="0"/>
              </a:rPr>
              <a:t> Diesel 4 </a:t>
            </a:r>
            <a:r>
              <a:rPr kumimoji="1" lang="en-US" altLang="ja-JP" sz="1200" dirty="0" err="1">
                <a:latin typeface="Arial" panose="020B0604020202020204" pitchFamily="34" charset="0"/>
                <a:cs typeface="Arial" panose="020B0604020202020204" pitchFamily="34" charset="0"/>
              </a:rPr>
              <a:t>Tak</a:t>
            </a:r>
            <a:endParaRPr kumimoji="1" lang="ja-JP" altLang="en-US" sz="1200"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13BC34EB-74A0-4B05-AD75-437506E27B1B}"/>
              </a:ext>
            </a:extLst>
          </p:cNvPr>
          <p:cNvSpPr/>
          <p:nvPr/>
        </p:nvSpPr>
        <p:spPr>
          <a:xfrm>
            <a:off x="5673666" y="3636620"/>
            <a:ext cx="448532" cy="22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3730A08-539E-4C05-9547-4193C87E64A5}"/>
              </a:ext>
            </a:extLst>
          </p:cNvPr>
          <p:cNvSpPr txBox="1"/>
          <p:nvPr/>
        </p:nvSpPr>
        <p:spPr>
          <a:xfrm>
            <a:off x="5467807" y="3579572"/>
            <a:ext cx="990143"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I Langkah </a:t>
            </a:r>
            <a:r>
              <a:rPr kumimoji="1" lang="en-US" altLang="ja-JP" sz="800" dirty="0" err="1">
                <a:latin typeface="Arial" panose="020B0604020202020204" pitchFamily="34" charset="0"/>
                <a:cs typeface="Arial" panose="020B0604020202020204" pitchFamily="34" charset="0"/>
              </a:rPr>
              <a:t>hisap</a:t>
            </a:r>
            <a:endParaRPr kumimoji="1" lang="ja-JP" altLang="en-US" sz="8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6642F15B-D347-4FF8-AF3C-40ABE8F27136}"/>
              </a:ext>
            </a:extLst>
          </p:cNvPr>
          <p:cNvSpPr/>
          <p:nvPr/>
        </p:nvSpPr>
        <p:spPr>
          <a:xfrm>
            <a:off x="6470608" y="3625426"/>
            <a:ext cx="386402" cy="239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42FC349-229D-4590-80D7-33B0D56BCEF2}"/>
              </a:ext>
            </a:extLst>
          </p:cNvPr>
          <p:cNvSpPr txBox="1"/>
          <p:nvPr/>
        </p:nvSpPr>
        <p:spPr>
          <a:xfrm>
            <a:off x="6303356" y="3601634"/>
            <a:ext cx="809123"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II </a:t>
            </a:r>
            <a:r>
              <a:rPr kumimoji="1" lang="en-US" altLang="ja-JP" sz="800" dirty="0" err="1">
                <a:latin typeface="Arial" panose="020B0604020202020204" pitchFamily="34" charset="0"/>
                <a:cs typeface="Arial" panose="020B0604020202020204" pitchFamily="34" charset="0"/>
              </a:rPr>
              <a:t>Kompresi</a:t>
            </a:r>
            <a:endParaRPr kumimoji="1" lang="ja-JP" altLang="en-US" sz="8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3DD9FF84-BE24-44E2-B249-64D3314E299E}"/>
              </a:ext>
            </a:extLst>
          </p:cNvPr>
          <p:cNvSpPr/>
          <p:nvPr/>
        </p:nvSpPr>
        <p:spPr>
          <a:xfrm>
            <a:off x="7030494" y="3653043"/>
            <a:ext cx="688946" cy="17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DF5B8D0-A866-475A-90A4-C331BCEEDE3C}"/>
              </a:ext>
            </a:extLst>
          </p:cNvPr>
          <p:cNvSpPr txBox="1"/>
          <p:nvPr/>
        </p:nvSpPr>
        <p:spPr>
          <a:xfrm>
            <a:off x="6957846" y="3618127"/>
            <a:ext cx="914035"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III </a:t>
            </a:r>
            <a:r>
              <a:rPr kumimoji="1" lang="en-US" altLang="ja-JP" sz="800" dirty="0" err="1">
                <a:latin typeface="Arial" panose="020B0604020202020204" pitchFamily="34" charset="0"/>
                <a:cs typeface="Arial" panose="020B0604020202020204" pitchFamily="34" charset="0"/>
              </a:rPr>
              <a:t>Pembakaran</a:t>
            </a:r>
            <a:endParaRPr kumimoji="1" lang="ja-JP" altLang="en-US" sz="8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0520D4D2-F238-4127-A33B-1C0730F207B6}"/>
              </a:ext>
            </a:extLst>
          </p:cNvPr>
          <p:cNvSpPr/>
          <p:nvPr/>
        </p:nvSpPr>
        <p:spPr>
          <a:xfrm>
            <a:off x="7854666" y="3680186"/>
            <a:ext cx="490490" cy="155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DDEEA20-B11A-4492-8A88-EE8DBA0632A1}"/>
              </a:ext>
            </a:extLst>
          </p:cNvPr>
          <p:cNvSpPr txBox="1"/>
          <p:nvPr/>
        </p:nvSpPr>
        <p:spPr>
          <a:xfrm>
            <a:off x="7728688" y="3649473"/>
            <a:ext cx="999533" cy="215444"/>
          </a:xfrm>
          <a:prstGeom prst="rect">
            <a:avLst/>
          </a:prstGeom>
          <a:noFill/>
        </p:spPr>
        <p:txBody>
          <a:bodyPr wrap="square" rtlCol="0">
            <a:spAutoFit/>
          </a:bodyPr>
          <a:lstStyle/>
          <a:p>
            <a:r>
              <a:rPr lang="en-US" altLang="ja-JP" sz="800" dirty="0">
                <a:latin typeface="Arial" panose="020B0604020202020204" pitchFamily="34" charset="0"/>
                <a:cs typeface="Arial" panose="020B0604020202020204" pitchFamily="34" charset="0"/>
              </a:rPr>
              <a:t>IV</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Pembuangan</a:t>
            </a:r>
            <a:endParaRPr kumimoji="1" lang="ja-JP" altLang="en-US" sz="8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17185049-1F6A-4747-9461-54B817150F4A}"/>
              </a:ext>
            </a:extLst>
          </p:cNvPr>
          <p:cNvSpPr/>
          <p:nvPr/>
        </p:nvSpPr>
        <p:spPr>
          <a:xfrm>
            <a:off x="8215130" y="3195392"/>
            <a:ext cx="724209" cy="155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19071E1-A067-448A-A3B9-CA95653610A4}"/>
              </a:ext>
            </a:extLst>
          </p:cNvPr>
          <p:cNvSpPr txBox="1"/>
          <p:nvPr/>
        </p:nvSpPr>
        <p:spPr>
          <a:xfrm>
            <a:off x="8136335" y="3201875"/>
            <a:ext cx="758030"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Crank shaft</a:t>
            </a:r>
            <a:endParaRPr kumimoji="1" lang="ja-JP" altLang="en-US" sz="8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47CAE9EC-547E-4A8B-A7E7-C2790B111991}"/>
              </a:ext>
            </a:extLst>
          </p:cNvPr>
          <p:cNvSpPr/>
          <p:nvPr/>
        </p:nvSpPr>
        <p:spPr>
          <a:xfrm>
            <a:off x="8215130" y="3017769"/>
            <a:ext cx="766185" cy="14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FBA08E50-4CA2-4137-8BDC-A4F562297F15}"/>
              </a:ext>
            </a:extLst>
          </p:cNvPr>
          <p:cNvSpPr txBox="1"/>
          <p:nvPr/>
        </p:nvSpPr>
        <p:spPr>
          <a:xfrm>
            <a:off x="8136335" y="2950778"/>
            <a:ext cx="914034" cy="21544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Conecting</a:t>
            </a:r>
            <a:r>
              <a:rPr kumimoji="1" lang="en-US" altLang="ja-JP" sz="800" dirty="0">
                <a:latin typeface="Arial" panose="020B0604020202020204" pitchFamily="34" charset="0"/>
                <a:cs typeface="Arial" panose="020B0604020202020204" pitchFamily="34" charset="0"/>
              </a:rPr>
              <a:t> rod</a:t>
            </a:r>
            <a:endParaRPr kumimoji="1" lang="ja-JP" altLang="en-US" sz="800" dirty="0">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36A38790-9305-4A57-ACA8-2851A3D758C9}"/>
              </a:ext>
            </a:extLst>
          </p:cNvPr>
          <p:cNvSpPr/>
          <p:nvPr/>
        </p:nvSpPr>
        <p:spPr>
          <a:xfrm>
            <a:off x="8291244" y="2200041"/>
            <a:ext cx="490304" cy="289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B1B8F17-1204-49A9-9126-D5F450F88BF9}"/>
              </a:ext>
            </a:extLst>
          </p:cNvPr>
          <p:cNvSpPr txBox="1"/>
          <p:nvPr/>
        </p:nvSpPr>
        <p:spPr>
          <a:xfrm>
            <a:off x="8223379" y="2165784"/>
            <a:ext cx="824368" cy="461665"/>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Pembuangan</a:t>
            </a:r>
            <a:endParaRPr kumimoji="1" lang="en-US" altLang="ja-JP" sz="800" dirty="0">
              <a:latin typeface="Arial" panose="020B0604020202020204" pitchFamily="34" charset="0"/>
              <a:cs typeface="Arial" panose="020B0604020202020204" pitchFamily="34" charset="0"/>
            </a:endParaRPr>
          </a:p>
          <a:p>
            <a:r>
              <a:rPr lang="en-US" altLang="ja-JP" sz="800" dirty="0" err="1">
                <a:latin typeface="Arial" panose="020B0604020202020204" pitchFamily="34" charset="0"/>
                <a:cs typeface="Arial" panose="020B0604020202020204" pitchFamily="34" charset="0"/>
              </a:rPr>
              <a:t>Katup</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pembuangan</a:t>
            </a:r>
            <a:endParaRPr kumimoji="1" lang="ja-JP" altLang="en-US" sz="800" dirty="0">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EEFF7903-8A15-414B-9661-9ED76389F09E}"/>
              </a:ext>
            </a:extLst>
          </p:cNvPr>
          <p:cNvSpPr/>
          <p:nvPr/>
        </p:nvSpPr>
        <p:spPr>
          <a:xfrm>
            <a:off x="6782267" y="2075632"/>
            <a:ext cx="490304" cy="124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85A028B-D62A-4E25-A35E-2305F811CA7B}"/>
              </a:ext>
            </a:extLst>
          </p:cNvPr>
          <p:cNvSpPr txBox="1"/>
          <p:nvPr/>
        </p:nvSpPr>
        <p:spPr>
          <a:xfrm>
            <a:off x="6764344" y="1971392"/>
            <a:ext cx="696270" cy="338554"/>
          </a:xfrm>
          <a:prstGeom prst="rect">
            <a:avLst/>
          </a:prstGeom>
          <a:noFill/>
        </p:spPr>
        <p:txBody>
          <a:bodyPr wrap="square" rtlCol="0">
            <a:spAutoFit/>
          </a:bodyPr>
          <a:lstStyle/>
          <a:p>
            <a:r>
              <a:rPr kumimoji="1" lang="en-US" altLang="ja-JP" sz="800" dirty="0" err="1">
                <a:latin typeface="Arial" panose="020B0604020202020204" pitchFamily="34" charset="0"/>
                <a:cs typeface="Arial" panose="020B0604020202020204" pitchFamily="34" charset="0"/>
              </a:rPr>
              <a:t>Nozel</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injeksi</a:t>
            </a:r>
            <a:endParaRPr kumimoji="1" lang="ja-JP" altLang="en-US" sz="800" dirty="0">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C5E6D08F-94EF-4B1C-A966-695B1D080F0C}"/>
              </a:ext>
            </a:extLst>
          </p:cNvPr>
          <p:cNvSpPr/>
          <p:nvPr/>
        </p:nvSpPr>
        <p:spPr>
          <a:xfrm>
            <a:off x="5262007" y="2165784"/>
            <a:ext cx="482445" cy="386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DADCBC98-714A-4A80-A016-39AB7D3752BB}"/>
              </a:ext>
            </a:extLst>
          </p:cNvPr>
          <p:cNvSpPr txBox="1"/>
          <p:nvPr/>
        </p:nvSpPr>
        <p:spPr>
          <a:xfrm>
            <a:off x="5163188" y="2079113"/>
            <a:ext cx="824368" cy="33855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Proses </a:t>
            </a:r>
            <a:r>
              <a:rPr kumimoji="1" lang="en-US" altLang="ja-JP" sz="800" dirty="0" err="1">
                <a:latin typeface="Arial" panose="020B0604020202020204" pitchFamily="34" charset="0"/>
                <a:cs typeface="Arial" panose="020B0604020202020204" pitchFamily="34" charset="0"/>
              </a:rPr>
              <a:t>hisap</a:t>
            </a:r>
            <a:endParaRPr kumimoji="1" lang="en-US" altLang="ja-JP" sz="800" dirty="0">
              <a:latin typeface="Arial" panose="020B0604020202020204" pitchFamily="34" charset="0"/>
              <a:cs typeface="Arial" panose="020B0604020202020204" pitchFamily="34" charset="0"/>
            </a:endParaRPr>
          </a:p>
          <a:p>
            <a:r>
              <a:rPr lang="en-US" altLang="ja-JP" sz="800" dirty="0" err="1">
                <a:latin typeface="Arial" panose="020B0604020202020204" pitchFamily="34" charset="0"/>
                <a:cs typeface="Arial" panose="020B0604020202020204" pitchFamily="34" charset="0"/>
              </a:rPr>
              <a:t>Katup</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masuk</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302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Struktur</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Mesin</a:t>
            </a:r>
            <a:r>
              <a:rPr lang="en-US" altLang="ja-JP" sz="2400" b="1" dirty="0">
                <a:latin typeface="Arial" panose="020B0604020202020204" pitchFamily="34" charset="0"/>
                <a:ea typeface="Meiryo UI" panose="020B0604030504040204" pitchFamily="50" charset="-128"/>
                <a:cs typeface="Arial" panose="020B0604020202020204" pitchFamily="34" charset="0"/>
              </a:rPr>
              <a:t> Diesel 4 </a:t>
            </a:r>
            <a:r>
              <a:rPr lang="en-US" altLang="ja-JP" sz="2400" b="1" dirty="0" err="1">
                <a:latin typeface="Arial" panose="020B0604020202020204" pitchFamily="34" charset="0"/>
                <a:ea typeface="Meiryo UI" panose="020B0604030504040204" pitchFamily="50" charset="-128"/>
                <a:cs typeface="Arial" panose="020B0604020202020204" pitchFamily="34" charset="0"/>
              </a:rPr>
              <a:t>Siklus</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511297" y="6400413"/>
            <a:ext cx="4659366"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smtClean="0">
                <a:solidFill>
                  <a:prstClr val="black"/>
                </a:solidFill>
                <a:latin typeface="Arial" panose="020B0604020202020204" pitchFamily="34" charset="0"/>
                <a:cs typeface="Arial" panose="020B0604020202020204" pitchFamily="34" charset="0"/>
              </a:rPr>
              <a:t>hal.99-100 </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smtClean="0">
                <a:solidFill>
                  <a:prstClr val="black"/>
                </a:solidFill>
                <a:latin typeface="Arial" panose="020B0604020202020204" pitchFamily="34" charset="0"/>
                <a:cs typeface="Arial" panose="020B0604020202020204" pitchFamily="34" charset="0"/>
              </a:rPr>
              <a:t>hal.47-48</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470681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pelumas</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pelumas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merupakan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mensuplai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pelumas</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oli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mengurangi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gesekan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aus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bagian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berputar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setiap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bagian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tanah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logam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sama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seperti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silinder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poros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engkol</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Hal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ini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disebabkan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oleh piston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bergerak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naik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ribuan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kali per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menit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Oli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memiliki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berbagai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fungsi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sebagai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berikut</a:t>
            </a:r>
            <a:r>
              <a:rPr lang="en-US" altLang="ja-JP" sz="14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selain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itu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kualitas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oli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penting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menjaga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fungsi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diesel.</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Pelumasan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bearing, ring piston,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silinder</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lainnya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Pendinginan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Merapatkan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celah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antara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piston dan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silinder</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Membersihkan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kotoran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Melindungi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karat.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Penting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menggunakan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oli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standar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telah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ditentukan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dalam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petunjuk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inspeksi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kondisi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oli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berkala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lakukan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penukaran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jika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perlu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bahan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bakar</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bahan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bakar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meliputi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tangki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bahan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bakar</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pompa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injeksi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nozel</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injeksi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filter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bahan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bakar</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governour</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alat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pengukur</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lainnya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Filter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bahan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bakar</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menyaring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bahan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bakar</a:t>
            </a:r>
            <a:r>
              <a:rPr lang="en-US" altLang="ja-JP" sz="14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menghilangkan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zat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asing</a:t>
            </a:r>
            <a:r>
              <a:rPr lang="en-US" altLang="ja-JP" sz="14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seperti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debu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terkandung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dalam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bahan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bakar</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mendekomposisi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air</a:t>
            </a:r>
            <a:r>
              <a:rPr lang="en-US" altLang="ja-JP" sz="1400"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2052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833" y="365126"/>
            <a:ext cx="8378455"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(1)</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82902" y="6400413"/>
            <a:ext cx="4087760"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hal.5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hal</a:t>
            </a:r>
            <a:r>
              <a:rPr lang="en-US" altLang="ja-JP" sz="1200" dirty="0">
                <a:solidFill>
                  <a:prstClr val="black"/>
                </a:solidFill>
                <a:latin typeface="Arial" panose="020B0604020202020204" pitchFamily="34" charset="0"/>
                <a:cs typeface="Arial" panose="020B0604020202020204" pitchFamily="34" charset="0"/>
              </a:rPr>
              <a:t>. 6</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kumimoji="1" lang="ja-JP" altLang="en-US" smtClean="0"/>
              <a:t>5</a:t>
            </a:fld>
            <a:endParaRPr kumimoji="1" lang="ja-JP" altLang="en-US"/>
          </a:p>
        </p:txBody>
      </p:sp>
      <p:sp>
        <p:nvSpPr>
          <p:cNvPr id="9" name="コンテンツ プレースホルダー 4"/>
          <p:cNvSpPr>
            <a:spLocks noGrp="1"/>
          </p:cNvSpPr>
          <p:nvPr>
            <p:ph idx="1"/>
          </p:nvPr>
        </p:nvSpPr>
        <p:spPr>
          <a:xfrm>
            <a:off x="628650" y="845339"/>
            <a:ext cx="7886700" cy="3189907"/>
          </a:xfrm>
          <a:ln>
            <a:noFill/>
          </a:ln>
        </p:spPr>
        <p:txBody>
          <a:bodyPr>
            <a:noAutofit/>
          </a:bodyPr>
          <a:lstStyle/>
          <a:p>
            <a:pPr marL="0" indent="0">
              <a:lnSpc>
                <a:spcPct val="110000"/>
              </a:lnSpc>
              <a:spcBef>
                <a:spcPts val="0"/>
              </a:spcBef>
              <a:buNone/>
            </a:pPr>
            <a:r>
              <a:rPr lang="ja-JP" altLang="en-US" sz="1600" b="1" dirty="0">
                <a:latin typeface="Arial" panose="020B0604020202020204" pitchFamily="34" charset="0"/>
                <a:ea typeface="Meiryo UI" panose="020B0604030504040204" pitchFamily="50" charset="-128"/>
                <a:cs typeface="Arial" panose="020B0604020202020204" pitchFamily="34" charset="0"/>
              </a:rPr>
              <a:t>①　</a:t>
            </a:r>
            <a:r>
              <a:rPr lang="en-US" altLang="ja-JP" sz="1600" b="1" dirty="0" err="1">
                <a:effectLst/>
                <a:latin typeface="Arial" panose="020B0604020202020204" pitchFamily="34" charset="0"/>
                <a:ea typeface="ＭＳ ゴシック" panose="020B0609070205080204" pitchFamily="49" charset="-128"/>
                <a:cs typeface="Arial" panose="020B0604020202020204" pitchFamily="34" charset="0"/>
              </a:rPr>
              <a:t>Jenis</a:t>
            </a:r>
            <a:r>
              <a:rPr lang="en-US" altLang="ja-JP" sz="1600" b="1" dirty="0">
                <a:effectLst/>
                <a:latin typeface="Arial" panose="020B0604020202020204" pitchFamily="34" charset="0"/>
                <a:ea typeface="ＭＳ ゴシック" panose="020B0609070205080204" pitchFamily="49" charset="-128"/>
                <a:cs typeface="Arial" panose="020B0604020202020204" pitchFamily="34" charset="0"/>
              </a:rPr>
              <a:t> Boom </a:t>
            </a:r>
            <a:r>
              <a:rPr lang="en-US" altLang="ja-JP" sz="1600" b="1" dirty="0" err="1">
                <a:effectLst/>
                <a:latin typeface="Arial" panose="020B0604020202020204" pitchFamily="34" charset="0"/>
                <a:ea typeface="ＭＳ ゴシック" panose="020B0609070205080204" pitchFamily="49" charset="-128"/>
                <a:cs typeface="Arial" panose="020B0604020202020204" pitchFamily="34" charset="0"/>
              </a:rPr>
              <a:t>Teleskopik</a:t>
            </a:r>
            <a:endParaRPr lang="ja-JP" altLang="en-US" sz="1600" b="1"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Ledakan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dipasang</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di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bagian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platform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p>
          <a:p>
            <a:pPr marL="0" indent="0">
              <a:lnSpc>
                <a:spcPct val="110000"/>
              </a:lnSpc>
              <a:spcBef>
                <a:spcPts val="0"/>
              </a:spcBef>
              <a:buNone/>
            </a:pP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bisa</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didekatkan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secara</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lurus</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ke</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perangkat</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p>
          <a:p>
            <a:pPr marL="0" indent="0">
              <a:lnSpc>
                <a:spcPct val="110000"/>
              </a:lnSpc>
              <a:spcBef>
                <a:spcPts val="0"/>
              </a:spcBef>
              <a:buNone/>
            </a:pP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teleskopik</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a:t>
            </a:r>
          </a:p>
          <a:p>
            <a:pPr marL="0" indent="0">
              <a:lnSpc>
                <a:spcPct val="110000"/>
              </a:lnSpc>
              <a:spcBef>
                <a:spcPts val="0"/>
              </a:spcBef>
              <a:buNone/>
            </a:pPr>
            <a:endParaRPr lang="ja-JP" altLang="en-US" sz="16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latin typeface="Arial" panose="020B0604020202020204" pitchFamily="34" charset="0"/>
                <a:ea typeface="Meiryo UI" panose="020B0604030504040204" pitchFamily="50" charset="-128"/>
                <a:cs typeface="Arial" panose="020B0604020202020204" pitchFamily="34" charset="0"/>
              </a:rPr>
              <a:t>(</a:t>
            </a:r>
            <a:r>
              <a:rPr lang="en-US" altLang="ja-JP" sz="1600" dirty="0" err="1">
                <a:latin typeface="Arial" panose="020B0604020202020204" pitchFamily="34" charset="0"/>
                <a:ea typeface="Meiryo UI" panose="020B0604030504040204" pitchFamily="50" charset="-128"/>
                <a:cs typeface="Arial" panose="020B0604020202020204" pitchFamily="34" charset="0"/>
              </a:rPr>
              <a:t>Karakteristik</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utama</a:t>
            </a:r>
            <a:r>
              <a:rPr lang="en-US" altLang="ja-JP" sz="1600" dirty="0">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a:latin typeface="Arial" panose="020B0604020202020204" pitchFamily="34" charset="0"/>
                <a:ea typeface="Meiryo UI" panose="020B0604030504040204" pitchFamily="50" charset="-128"/>
                <a:cs typeface="Arial" panose="020B0604020202020204" pitchFamily="34" charset="0"/>
              </a:rPr>
              <a:t>1.</a:t>
            </a:r>
            <a:r>
              <a:rPr lang="ja-JP" altLang="en-US"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Mudah</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untuk</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mengatur</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posisi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platform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a:t>
            </a:r>
          </a:p>
          <a:p>
            <a:pPr marL="0" indent="0">
              <a:lnSpc>
                <a:spcPct val="110000"/>
              </a:lnSpc>
              <a:spcBef>
                <a:spcPts val="0"/>
              </a:spcBef>
              <a:buNone/>
            </a:pPr>
            <a:r>
              <a:rPr lang="en-US" altLang="ja-JP" sz="1600" dirty="0">
                <a:latin typeface="Arial" panose="020B0604020202020204" pitchFamily="34" charset="0"/>
                <a:ea typeface="ＭＳ ゴシック" panose="020B0609070205080204" pitchFamily="49" charset="-128"/>
                <a:cs typeface="Arial" panose="020B0604020202020204" pitchFamily="34" charset="0"/>
              </a:rPr>
              <a:t>  2.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Kemampuan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baik</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di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lokasi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tidak</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ada</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p>
          <a:p>
            <a:pPr marL="0" indent="0">
              <a:lnSpc>
                <a:spcPct val="110000"/>
              </a:lnSpc>
              <a:spcBef>
                <a:spcPts val="0"/>
              </a:spcBef>
              <a:buNone/>
            </a:pPr>
            <a:r>
              <a:rPr lang="ja-JP" altLang="en-US" sz="1600" dirty="0">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hambatan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ruang</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a:t>
            </a:r>
          </a:p>
          <a:p>
            <a:pPr marL="0" indent="0">
              <a:lnSpc>
                <a:spcPct val="110000"/>
              </a:lnSpc>
              <a:spcBef>
                <a:spcPts val="0"/>
              </a:spcBef>
              <a:buNone/>
            </a:pPr>
            <a:r>
              <a:rPr lang="en-US" altLang="ja-JP" sz="1600" dirty="0">
                <a:latin typeface="Arial" panose="020B0604020202020204" pitchFamily="34" charset="0"/>
                <a:ea typeface="ＭＳ ゴシック" panose="020B0609070205080204" pitchFamily="49" charset="-128"/>
                <a:cs typeface="Arial" panose="020B0604020202020204" pitchFamily="34" charset="0"/>
              </a:rPr>
              <a:t> 3. </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Banyak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digunakan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dalam</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konstruksi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kapal</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konstruksi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p>
          <a:p>
            <a:pPr marL="0" indent="0">
              <a:lnSpc>
                <a:spcPct val="110000"/>
              </a:lnSpc>
              <a:spcBef>
                <a:spcPts val="0"/>
              </a:spcBef>
              <a:buNone/>
            </a:pPr>
            <a:r>
              <a:rPr lang="ja-JP" altLang="en-US" sz="1600" dirty="0">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bangunan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konstruksi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telekomunikasi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a:t>
            </a: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6625988" y="1013936"/>
            <a:ext cx="2149521" cy="2757770"/>
          </a:xfrm>
          <a:prstGeom prst="rect">
            <a:avLst/>
          </a:prstGeom>
          <a:noFill/>
          <a:ln>
            <a:solidFill>
              <a:schemeClr val="tx1"/>
            </a:solidFill>
          </a:ln>
        </p:spPr>
      </p:pic>
      <p:sp>
        <p:nvSpPr>
          <p:cNvPr id="2" name="正方形/長方形 1">
            <a:extLst>
              <a:ext uri="{FF2B5EF4-FFF2-40B4-BE49-F238E27FC236}">
                <a16:creationId xmlns:a16="http://schemas.microsoft.com/office/drawing/2014/main" id="{B533E921-705D-4B43-81B5-B2C23CD24CB9}"/>
              </a:ext>
            </a:extLst>
          </p:cNvPr>
          <p:cNvSpPr/>
          <p:nvPr/>
        </p:nvSpPr>
        <p:spPr>
          <a:xfrm>
            <a:off x="6776112" y="3439797"/>
            <a:ext cx="1849272" cy="248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064C4CA1-46D6-45D4-9B46-D71993ADF608}"/>
              </a:ext>
            </a:extLst>
          </p:cNvPr>
          <p:cNvSpPr txBox="1"/>
          <p:nvPr/>
        </p:nvSpPr>
        <p:spPr>
          <a:xfrm>
            <a:off x="6625988" y="3384936"/>
            <a:ext cx="2149521" cy="400110"/>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1-6 </a:t>
            </a:r>
            <a:r>
              <a:rPr kumimoji="1" lang="en-US" altLang="ja-JP" sz="1000" dirty="0" err="1">
                <a:latin typeface="Arial" panose="020B0604020202020204" pitchFamily="34" charset="0"/>
                <a:cs typeface="Arial" panose="020B0604020202020204" pitchFamily="34" charset="0"/>
              </a:rPr>
              <a:t>Contoh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Boom </a:t>
            </a:r>
            <a:r>
              <a:rPr kumimoji="1" lang="en-US" altLang="ja-JP" sz="1000" dirty="0" err="1">
                <a:latin typeface="Arial" panose="020B0604020202020204" pitchFamily="34" charset="0"/>
                <a:cs typeface="Arial" panose="020B0604020202020204" pitchFamily="34" charset="0"/>
              </a:rPr>
              <a:t>Teleskopik</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2751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Karakteristik</a:t>
            </a:r>
            <a:r>
              <a:rPr lang="en-US" altLang="ja-JP" sz="2400" b="1" dirty="0">
                <a:latin typeface="Arial" panose="020B0604020202020204" pitchFamily="34" charset="0"/>
                <a:ea typeface="Meiryo UI" panose="020B0604030504040204" pitchFamily="50" charset="-128"/>
                <a:cs typeface="Arial" panose="020B0604020202020204" pitchFamily="34" charset="0"/>
              </a:rPr>
              <a:t> Motor Listrik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766782" y="6400413"/>
            <a:ext cx="4403880"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hal.105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hal.48</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50</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189593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Motor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listrik</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sebagai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sumber</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daya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banyak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u="sng" dirty="0">
                <a:solidFill>
                  <a:prstClr val="black"/>
                </a:solidFill>
                <a:latin typeface="Arial" panose="020B0604020202020204" pitchFamily="34" charset="0"/>
                <a:ea typeface="Meiryo UI" panose="020B0604030504040204" pitchFamily="50" charset="-128"/>
                <a:cs typeface="Arial" panose="020B0604020202020204" pitchFamily="34" charset="0"/>
              </a:rPr>
              <a:t>pada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tempat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penting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dimana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gas yang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dikeluarkan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oleh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mesih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suara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bising</a:t>
            </a:r>
            <a:r>
              <a:rPr lang="en-US" altLang="ja-JP" sz="1600"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gerak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sendiri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menggunakan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baterai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industri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motor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penggerak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tidak</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hanya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menggunakan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motor DC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tetapi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juga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sering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menggunakan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motor AC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transmisi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daya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baterai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memiliki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sistem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transmisi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daya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hampir</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sama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crawler dan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roda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transmisi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daya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crawler dan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roda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menggantikan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motor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listrik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menggunakan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baterai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sebagai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sumber</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tenaga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088793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Meiryo UI" panose="020B0604030504040204" pitchFamily="50" charset="-128"/>
                <a:ea typeface="Meiryo UI" panose="020B0604030504040204" pitchFamily="50" charset="-128"/>
              </a:rPr>
              <a:t>Perangkat</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hidraulik</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106/</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49</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51</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8102657" cy="29505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Sebagian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besar</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peralatan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kerja,dioperasikan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oleh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pemanfaatan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tenaga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hidraulik.perangkat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hidraulik,memiliki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fitur</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sebagai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berikut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tabLst>
                <a:tab pos="3405188" algn="l"/>
              </a:tabLst>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Kelebihan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Kekurangan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tabLst>
                <a:tab pos="3405188" algn="l"/>
              </a:tabLst>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①</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Kecil</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ringan</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Pipa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menjadi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rumit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tabLst>
                <a:tab pos="3405188" algn="l"/>
              </a:tabLst>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Baik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mencegah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kelebihan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Oli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bocor</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tabLst>
                <a:tab pos="3405188" algn="l"/>
              </a:tabLst>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③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Gerakan 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luwes</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③</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Efisiensi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berubah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tergantung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suhu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oli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tabLst>
                <a:tab pos="3405188" algn="l"/>
              </a:tabLst>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④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Minim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getaran</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tabLst>
                <a:tab pos="3405188" algn="l"/>
              </a:tabLst>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⑤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Operasi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lancar</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tabLst>
                <a:tab pos="3405188" algn="l"/>
              </a:tabLst>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⑥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Mudah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dalam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control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jarak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jauh</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19776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1800" dirty="0" err="1">
                <a:effectLst/>
                <a:latin typeface="Arial" panose="020B0604020202020204" pitchFamily="34" charset="0"/>
                <a:ea typeface="ＭＳ ゴシック" panose="020B0609070205080204" pitchFamily="49" charset="-128"/>
              </a:rPr>
              <a:t>Prinsip</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perangkat</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hidraulik</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13888"/>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106/</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49</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5421315" cy="384727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buNone/>
            </a:pPr>
            <a:r>
              <a:rPr lang="ja-JP" altLang="en-US" sz="1200" kern="100" dirty="0">
                <a:solidFill>
                  <a:prstClr val="black"/>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Prinsip</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perangkat</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hidraulik</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adalah</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penerapan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dari</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prinsip</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b="1" u="sng" kern="100" dirty="0" err="1">
                <a:effectLst/>
                <a:latin typeface="Arial" panose="020B0604020202020204" pitchFamily="34" charset="0"/>
                <a:ea typeface="ＭＳ ゴシック" panose="020B0609070205080204" pitchFamily="49" charset="-128"/>
                <a:cs typeface="Arial" panose="020B0604020202020204" pitchFamily="34" charset="0"/>
              </a:rPr>
              <a:t>hukum</a:t>
            </a:r>
            <a:r>
              <a:rPr lang="en-US" altLang="ja-JP" sz="1200" b="1" u="sng" kern="100" dirty="0">
                <a:effectLst/>
                <a:latin typeface="Arial" panose="020B0604020202020204" pitchFamily="34" charset="0"/>
                <a:ea typeface="ＭＳ ゴシック" panose="020B0609070205080204" pitchFamily="49" charset="-128"/>
                <a:cs typeface="Arial" panose="020B0604020202020204" pitchFamily="34" charset="0"/>
              </a:rPr>
              <a:t> Pascal,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yaitu</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tekanan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diterapkan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pada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zat</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cairan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yang diam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dalam</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wadah</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tertutup</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ditransmisikan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ke</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semua</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bagian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cairan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tekanan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sama</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endParaRPr lang="en-US" altLang="ja-JP" sz="1200" kern="100" dirty="0">
              <a:latin typeface="Arial" panose="020B0604020202020204" pitchFamily="34" charset="0"/>
              <a:ea typeface="ＭＳ ゴシック" panose="020B0609070205080204" pitchFamily="49" charset="-128"/>
              <a:cs typeface="Arial" panose="020B0604020202020204" pitchFamily="34" charset="0"/>
            </a:endParaRPr>
          </a:p>
          <a:p>
            <a:pPr indent="0" algn="just">
              <a:buNone/>
            </a:pP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Misalnya</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dalam</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kasus</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wadah</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 dan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wadah</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B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dihubungkan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pipa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seperti</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ditunjukkan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pada Gambar 3-12,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tekanan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10 N / cm</a:t>
            </a:r>
            <a:r>
              <a:rPr lang="ja-JP" altLang="ja-JP" sz="1200" baseline="30000" dirty="0">
                <a:effectLst/>
                <a:latin typeface="Arial" panose="020B0604020202020204" pitchFamily="34" charset="0"/>
                <a:ea typeface="ＭＳ ゴシック" panose="020B0609070205080204" pitchFamily="49" charset="-128"/>
                <a:cs typeface="Arial" panose="020B0604020202020204" pitchFamily="34" charset="0"/>
              </a:rPr>
              <a:t>２</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dihasilkan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oleh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gaya</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10 N yang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diterapkan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pada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permukaan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wadah</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 1 cm</a:t>
            </a:r>
            <a:r>
              <a:rPr lang="ja-JP" altLang="ja-JP" sz="1200" baseline="30000" dirty="0">
                <a:effectLst/>
                <a:latin typeface="Arial" panose="020B0604020202020204" pitchFamily="34" charset="0"/>
                <a:ea typeface="ＭＳ ゴシック" panose="020B0609070205080204" pitchFamily="49" charset="-128"/>
                <a:cs typeface="Arial" panose="020B0604020202020204" pitchFamily="34" charset="0"/>
              </a:rPr>
              <a:t>２</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Karena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tekanan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ditransmisikan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ke</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semua</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pipa,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gaya</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(F) yang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ditransmisikan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ke</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seluruh</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permukaan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wadah</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B yang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memiliki</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luas</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permukaan</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10 cm</a:t>
            </a:r>
            <a:r>
              <a:rPr lang="ja-JP" altLang="ja-JP" sz="1200" baseline="30000" dirty="0">
                <a:effectLst/>
                <a:latin typeface="Arial" panose="020B0604020202020204" pitchFamily="34" charset="0"/>
                <a:ea typeface="ＭＳ ゴシック" panose="020B0609070205080204" pitchFamily="49" charset="-128"/>
                <a:cs typeface="Arial" panose="020B0604020202020204" pitchFamily="34" charset="0"/>
              </a:rPr>
              <a:t>２</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adalah</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sebagai</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cs typeface="Arial" panose="020B0604020202020204" pitchFamily="34" charset="0"/>
              </a:rPr>
              <a:t>berikut</a:t>
            </a:r>
            <a:r>
              <a:rPr lang="en-US" altLang="ja-JP" sz="1200" dirty="0">
                <a:effectLst/>
                <a:latin typeface="Arial" panose="020B0604020202020204" pitchFamily="34" charset="0"/>
                <a:ea typeface="ＭＳ ゴシック" panose="020B0609070205080204" pitchFamily="49" charset="-128"/>
                <a:cs typeface="Arial" panose="020B0604020202020204" pitchFamily="34" charset="0"/>
              </a:rPr>
              <a:t>.</a:t>
            </a:r>
          </a:p>
          <a:p>
            <a:pPr marL="0" inden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Gaya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Tekanan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x Luas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permukaan</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F       = 10N/cm2 x 10 cm2 =100N</a:t>
            </a:r>
          </a:p>
          <a:p>
            <a:pPr marL="0" indent="0">
              <a:lnSpc>
                <a:spcPct val="100000"/>
              </a:lnSpc>
              <a:spcBef>
                <a:spcPts val="0"/>
              </a:spcBef>
              <a:buNone/>
            </a:pP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52400" indent="0" algn="just">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Ini</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adalah</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prinsip</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perangkat</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hidraulik</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memindahkan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benda</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berat</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dengan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kekuatan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kecil</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a:t>
            </a:r>
            <a:endParaRPr lang="en-US" altLang="ja-JP" sz="1200" kern="100" dirty="0">
              <a:latin typeface="Arial" panose="020B0604020202020204" pitchFamily="34" charset="0"/>
              <a:ea typeface="ＭＳ ゴシック" panose="020B0609070205080204" pitchFamily="49" charset="-128"/>
              <a:cs typeface="Arial" panose="020B0604020202020204" pitchFamily="34" charset="0"/>
            </a:endParaRPr>
          </a:p>
          <a:p>
            <a:pPr marL="152400" indent="0" algn="just">
              <a:buNone/>
            </a:pP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Ketika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wadah</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didorong</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ke</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bawah</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sejauh</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50 cm,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cairan</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didorong</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ke</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bawah</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adalah</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50 cm</a:t>
            </a:r>
            <a:r>
              <a:rPr lang="ja-JP" altLang="ja-JP" sz="1200" kern="100" baseline="30000" dirty="0">
                <a:effectLst/>
                <a:latin typeface="Arial" panose="020B0604020202020204" pitchFamily="34" charset="0"/>
                <a:ea typeface="ＭＳ ゴシック" panose="020B0609070205080204" pitchFamily="49" charset="-128"/>
                <a:cs typeface="Arial" panose="020B0604020202020204" pitchFamily="34" charset="0"/>
              </a:rPr>
              <a:t>３</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sehingga</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wadah</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B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didorong</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ke</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atas</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sejauh</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 5 cm.</a:t>
            </a:r>
            <a:endPar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00000"/>
              </a:lnSpc>
              <a:spcBef>
                <a:spcPts val="0"/>
              </a:spcBef>
              <a:buNone/>
            </a:pP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6549231" y="1348846"/>
            <a:ext cx="2108200" cy="2233295"/>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0D4D1E16-FE02-40B4-805D-637AF48D45A8}"/>
              </a:ext>
            </a:extLst>
          </p:cNvPr>
          <p:cNvSpPr txBox="1"/>
          <p:nvPr/>
        </p:nvSpPr>
        <p:spPr>
          <a:xfrm>
            <a:off x="7261705" y="3307167"/>
            <a:ext cx="1129759" cy="20688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800" dirty="0">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AEA1D91C-6BC9-4BAE-9755-389D97A14018}"/>
              </a:ext>
            </a:extLst>
          </p:cNvPr>
          <p:cNvSpPr txBox="1"/>
          <p:nvPr/>
        </p:nvSpPr>
        <p:spPr>
          <a:xfrm>
            <a:off x="6630266" y="3276578"/>
            <a:ext cx="848061"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a:latin typeface="Arial" panose="020B0604020202020204" pitchFamily="34" charset="0"/>
                <a:cs typeface="Arial" panose="020B0604020202020204" pitchFamily="34" charset="0"/>
              </a:rPr>
              <a:t>Gambar 3-12</a:t>
            </a:r>
            <a:endParaRPr kumimoji="1" lang="ja-JP" altLang="en-US" sz="800"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B290950B-1ADE-41F7-877B-457026362C8B}"/>
              </a:ext>
            </a:extLst>
          </p:cNvPr>
          <p:cNvSpPr txBox="1"/>
          <p:nvPr/>
        </p:nvSpPr>
        <p:spPr>
          <a:xfrm>
            <a:off x="6894581" y="1914450"/>
            <a:ext cx="615828"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latin typeface="Arial" panose="020B0604020202020204" pitchFamily="34" charset="0"/>
                <a:cs typeface="Arial" panose="020B0604020202020204" pitchFamily="34" charset="0"/>
              </a:rPr>
              <a:t>wadah</a:t>
            </a:r>
            <a:endParaRPr kumimoji="1" lang="ja-JP" altLang="en-US" sz="8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52ABAD30-D364-483B-B9EC-AF6C6176FBAD}"/>
              </a:ext>
            </a:extLst>
          </p:cNvPr>
          <p:cNvSpPr txBox="1"/>
          <p:nvPr/>
        </p:nvSpPr>
        <p:spPr>
          <a:xfrm>
            <a:off x="8083550" y="1883628"/>
            <a:ext cx="573881"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latin typeface="Arial" panose="020B0604020202020204" pitchFamily="34" charset="0"/>
                <a:cs typeface="Arial" panose="020B0604020202020204" pitchFamily="34" charset="0"/>
              </a:rPr>
              <a:t>wadah</a:t>
            </a:r>
            <a:endParaRPr kumimoji="1" lang="ja-JP" altLang="en-US" sz="800" dirty="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CE32FFB4-29A7-4447-8C77-815D2DD990EF}"/>
              </a:ext>
            </a:extLst>
          </p:cNvPr>
          <p:cNvSpPr txBox="1"/>
          <p:nvPr/>
        </p:nvSpPr>
        <p:spPr>
          <a:xfrm>
            <a:off x="7302260" y="3269803"/>
            <a:ext cx="1562579" cy="21544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a:latin typeface="Arial" panose="020B0604020202020204" pitchFamily="34" charset="0"/>
                <a:cs typeface="Arial" panose="020B0604020202020204" pitchFamily="34" charset="0"/>
              </a:rPr>
              <a:t>Hukum </a:t>
            </a:r>
            <a:r>
              <a:rPr kumimoji="1" lang="en-US" altLang="ja-JP" sz="800" dirty="0" err="1">
                <a:latin typeface="Arial" panose="020B0604020202020204" pitchFamily="34" charset="0"/>
                <a:cs typeface="Arial" panose="020B0604020202020204" pitchFamily="34" charset="0"/>
              </a:rPr>
              <a:t>peralatan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hidraulik</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399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Meiryo UI" panose="020B0604030504040204" pitchFamily="50" charset="-128"/>
                <a:ea typeface="Meiryo UI" panose="020B0604030504040204" pitchFamily="50" charset="-128"/>
              </a:rPr>
              <a:t>Mekanisme</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perangkat</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hidraulik</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107/</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50</a:t>
            </a:r>
            <a:endParaRPr kumimoji="1" lang="ja-JP" altLang="en-US" sz="1200" dirty="0"/>
          </a:p>
        </p:txBody>
      </p:sp>
      <p:sp>
        <p:nvSpPr>
          <p:cNvPr id="5" name="スライド番号プレースホルダー 4"/>
          <p:cNvSpPr>
            <a:spLocks noGrp="1"/>
          </p:cNvSpPr>
          <p:nvPr>
            <p:ph type="sldNum" sz="quarter" idx="12"/>
          </p:nvPr>
        </p:nvSpPr>
        <p:spPr>
          <a:xfrm>
            <a:off x="8170662" y="6356351"/>
            <a:ext cx="344688" cy="365125"/>
          </a:xfrm>
        </p:spPr>
        <p:txBody>
          <a:bodyPr/>
          <a:lstStyle/>
          <a:p>
            <a:fld id="{10712B29-8DFD-45C1-BE8F-2E7F44751CDC}" type="slidenum">
              <a:rPr lang="ja-JP" altLang="en-US" smtClean="0">
                <a:solidFill>
                  <a:prstClr val="black">
                    <a:tint val="75000"/>
                  </a:prstClr>
                </a:solidFill>
              </a:rPr>
              <a:pPr/>
              <a:t>53</a:t>
            </a:fld>
            <a:endParaRPr lang="ja-JP" altLang="en-US" dirty="0">
              <a:solidFill>
                <a:prstClr val="black">
                  <a:tint val="75000"/>
                </a:prstClr>
              </a:solidFill>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850688" y="4296448"/>
            <a:ext cx="3823412" cy="1811157"/>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B927744C-AD3D-40B5-BCE1-86D25579D5E2}"/>
              </a:ext>
            </a:extLst>
          </p:cNvPr>
          <p:cNvSpPr txBox="1"/>
          <p:nvPr/>
        </p:nvSpPr>
        <p:spPr>
          <a:xfrm>
            <a:off x="257174" y="750395"/>
            <a:ext cx="8258176" cy="3693319"/>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  </a:t>
            </a:r>
            <a:r>
              <a:rPr lang="en-US" altLang="ja-JP" sz="1800" dirty="0" err="1">
                <a:effectLst/>
                <a:latin typeface="Arial" panose="020B0604020202020204" pitchFamily="34" charset="0"/>
                <a:ea typeface="ＭＳ ゴシック" panose="020B0609070205080204" pitchFamily="49" charset="-128"/>
              </a:rPr>
              <a:t>Perangkat</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hidraulik</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adalah</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sistem</a:t>
            </a:r>
            <a:r>
              <a:rPr lang="en-US" altLang="ja-JP" sz="1800" dirty="0">
                <a:effectLst/>
                <a:latin typeface="Arial" panose="020B0604020202020204" pitchFamily="34" charset="0"/>
                <a:ea typeface="ＭＳ ゴシック" panose="020B0609070205080204" pitchFamily="49" charset="-128"/>
              </a:rPr>
              <a:t> yang </a:t>
            </a:r>
            <a:r>
              <a:rPr lang="en-US" altLang="ja-JP" sz="1800" dirty="0" err="1">
                <a:effectLst/>
                <a:latin typeface="Arial" panose="020B0604020202020204" pitchFamily="34" charset="0"/>
                <a:ea typeface="ＭＳ ゴシック" panose="020B0609070205080204" pitchFamily="49" charset="-128"/>
              </a:rPr>
              <a:t>mengoperasikan</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perangkat</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kerja</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kendaraan</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anjungan</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kerja</a:t>
            </a:r>
            <a:r>
              <a:rPr lang="en-US" altLang="ja-JP" sz="1800" dirty="0">
                <a:effectLst/>
                <a:latin typeface="Arial" panose="020B0604020202020204" pitchFamily="34" charset="0"/>
                <a:ea typeface="ＭＳ ゴシック" panose="020B0609070205080204" pitchFamily="49" charset="-128"/>
              </a:rPr>
              <a:t>, dan </a:t>
            </a:r>
            <a:r>
              <a:rPr lang="en-US" altLang="ja-JP" sz="1800" dirty="0" err="1">
                <a:effectLst/>
                <a:latin typeface="Arial" panose="020B0604020202020204" pitchFamily="34" charset="0"/>
                <a:ea typeface="ＭＳ ゴシック" panose="020B0609070205080204" pitchFamily="49" charset="-128"/>
              </a:rPr>
              <a:t>merupakan</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sistem</a:t>
            </a:r>
            <a:r>
              <a:rPr lang="en-US" altLang="ja-JP" sz="1800" dirty="0">
                <a:effectLst/>
                <a:latin typeface="Arial" panose="020B0604020202020204" pitchFamily="34" charset="0"/>
                <a:ea typeface="ＭＳ ゴシック" panose="020B0609070205080204" pitchFamily="49" charset="-128"/>
              </a:rPr>
              <a:t> yang </a:t>
            </a:r>
            <a:r>
              <a:rPr lang="en-US" altLang="ja-JP" sz="1800" b="1" u="sng" dirty="0" err="1">
                <a:effectLst/>
                <a:latin typeface="Arial" panose="020B0604020202020204" pitchFamily="34" charset="0"/>
                <a:ea typeface="ＭＳ ゴシック" panose="020B0609070205080204" pitchFamily="49" charset="-128"/>
              </a:rPr>
              <a:t>mengubah</a:t>
            </a:r>
            <a:r>
              <a:rPr lang="en-US" altLang="ja-JP" sz="1800" b="1" u="sng"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energi</a:t>
            </a:r>
            <a:r>
              <a:rPr lang="en-US" altLang="ja-JP" sz="1800" b="1"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mekanik</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mesin</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menjadi</a:t>
            </a:r>
            <a:r>
              <a:rPr lang="en-US" altLang="ja-JP" sz="1800"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energi</a:t>
            </a:r>
            <a:r>
              <a:rPr lang="en-US" altLang="ja-JP" sz="1800" b="1" u="sng"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fluida</a:t>
            </a:r>
            <a:r>
              <a:rPr lang="en-US" altLang="ja-JP" sz="1800" b="1" dirty="0">
                <a:effectLst/>
                <a:latin typeface="Arial" panose="020B0604020202020204" pitchFamily="34" charset="0"/>
                <a:ea typeface="ＭＳ ゴシック" panose="020B0609070205080204" pitchFamily="49" charset="-128"/>
              </a:rPr>
              <a:t> </a:t>
            </a:r>
            <a:r>
              <a:rPr lang="en-US" altLang="ja-JP" sz="1800" dirty="0">
                <a:effectLst/>
                <a:latin typeface="Arial" panose="020B0604020202020204" pitchFamily="34" charset="0"/>
                <a:ea typeface="ＭＳ ゴシック" panose="020B0609070205080204" pitchFamily="49" charset="-128"/>
              </a:rPr>
              <a:t>dan </a:t>
            </a:r>
            <a:r>
              <a:rPr lang="en-US" altLang="ja-JP" sz="1800" dirty="0" err="1">
                <a:effectLst/>
                <a:latin typeface="Arial" panose="020B0604020202020204" pitchFamily="34" charset="0"/>
                <a:ea typeface="ＭＳ ゴシック" panose="020B0609070205080204" pitchFamily="49" charset="-128"/>
              </a:rPr>
              <a:t>selanjutnya</a:t>
            </a:r>
            <a:r>
              <a:rPr lang="en-US" altLang="ja-JP" sz="1800"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mengubahnya</a:t>
            </a:r>
            <a:r>
              <a:rPr lang="en-US" altLang="ja-JP" sz="1800" dirty="0">
                <a:effectLst/>
                <a:latin typeface="Arial" panose="020B0604020202020204" pitchFamily="34" charset="0"/>
                <a:ea typeface="ＭＳ ゴシック" panose="020B0609070205080204" pitchFamily="49" charset="-128"/>
              </a:rPr>
              <a:t> </a:t>
            </a:r>
            <a:r>
              <a:rPr lang="en-US" altLang="ja-JP" sz="1800" dirty="0" err="1">
                <a:effectLst/>
                <a:latin typeface="Arial" panose="020B0604020202020204" pitchFamily="34" charset="0"/>
                <a:ea typeface="ＭＳ ゴシック" panose="020B0609070205080204" pitchFamily="49" charset="-128"/>
              </a:rPr>
              <a:t>menjadi</a:t>
            </a:r>
            <a:r>
              <a:rPr lang="en-US" altLang="ja-JP" sz="1800"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energi</a:t>
            </a:r>
            <a:r>
              <a:rPr lang="en-US" altLang="ja-JP" sz="1800" b="1" u="sng"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mekanik</a:t>
            </a:r>
            <a:r>
              <a:rPr lang="en-US" altLang="ja-JP" sz="1800" b="1" u="sng"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untuk</a:t>
            </a:r>
            <a:r>
              <a:rPr lang="en-US" altLang="ja-JP" sz="1800" b="1" u="sng"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melakukan</a:t>
            </a:r>
            <a:r>
              <a:rPr lang="en-US" altLang="ja-JP" sz="1800" b="1" u="sng"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kerja</a:t>
            </a:r>
            <a:r>
              <a:rPr lang="en-US" altLang="ja-JP" sz="1800" b="1" u="sng" dirty="0">
                <a:effectLst/>
                <a:latin typeface="Arial" panose="020B0604020202020204" pitchFamily="34" charset="0"/>
                <a:ea typeface="ＭＳ ゴシック" panose="020B0609070205080204" pitchFamily="49" charset="-128"/>
              </a:rPr>
              <a:t> (</a:t>
            </a:r>
            <a:r>
              <a:rPr lang="en-US" altLang="ja-JP" sz="1800" b="1" u="sng" dirty="0" err="1">
                <a:effectLst/>
                <a:latin typeface="Arial" panose="020B0604020202020204" pitchFamily="34" charset="0"/>
                <a:ea typeface="ＭＳ ゴシック" panose="020B0609070205080204" pitchFamily="49" charset="-128"/>
              </a:rPr>
              <a:t>pekerjaan</a:t>
            </a:r>
            <a:r>
              <a:rPr lang="en-US" altLang="ja-JP" sz="1800" b="1" u="sng" dirty="0">
                <a:effectLst/>
                <a:latin typeface="Arial" panose="020B0604020202020204" pitchFamily="34" charset="0"/>
                <a:ea typeface="ＭＳ ゴシック" panose="020B0609070205080204" pitchFamily="49" charset="-128"/>
              </a:rPr>
              <a:t>). </a:t>
            </a:r>
            <a:endParaRPr lang="en-US" altLang="ja-JP" b="1" u="sng" dirty="0">
              <a:latin typeface="Arial" panose="020B0604020202020204" pitchFamily="34" charset="0"/>
              <a:cs typeface="Arial" panose="020B0604020202020204" pitchFamily="34" charset="0"/>
            </a:endParaRPr>
          </a:p>
          <a:p>
            <a:r>
              <a:rPr kumimoji="1" lang="en-US" altLang="ja-JP" b="1" dirty="0">
                <a:latin typeface="Arial" panose="020B0604020202020204" pitchFamily="34" charset="0"/>
                <a:cs typeface="Arial" panose="020B0604020202020204" pitchFamily="34" charset="0"/>
              </a:rPr>
              <a:t>  </a:t>
            </a:r>
            <a:r>
              <a:rPr lang="id-ID" altLang="ja-JP" b="1" u="sng" dirty="0">
                <a:latin typeface="Arial" panose="020B0604020202020204" pitchFamily="34" charset="0"/>
                <a:cs typeface="Arial" panose="020B0604020202020204" pitchFamily="34" charset="0"/>
              </a:rPr>
              <a:t>Oli hidraulik diberi tekanan </a:t>
            </a:r>
            <a:r>
              <a:rPr lang="id-ID" altLang="ja-JP" dirty="0">
                <a:latin typeface="Arial" panose="020B0604020202020204" pitchFamily="34" charset="0"/>
                <a:cs typeface="Arial" panose="020B0604020202020204" pitchFamily="34" charset="0"/>
              </a:rPr>
              <a:t>dengan menggerakkan pompa hidraulik dengan tenaga mesin atau motor listrik,</a:t>
            </a:r>
            <a:r>
              <a:rPr lang="en-US" altLang="ja-JP" dirty="0" err="1">
                <a:latin typeface="Arial" panose="020B0604020202020204" pitchFamily="34" charset="0"/>
                <a:cs typeface="Arial" panose="020B0604020202020204" pitchFamily="34" charset="0"/>
              </a:rPr>
              <a:t>dengan</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tekanan</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ini</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mengoperasikan</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berbagai</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macam</a:t>
            </a:r>
            <a:r>
              <a:rPr lang="en-US" altLang="ja-JP" dirty="0">
                <a:latin typeface="Arial" panose="020B0604020202020204" pitchFamily="34" charset="0"/>
                <a:cs typeface="Arial" panose="020B0604020202020204" pitchFamily="34" charset="0"/>
              </a:rPr>
              <a:t> </a:t>
            </a:r>
            <a:r>
              <a:rPr lang="en-US" altLang="ja-JP" b="1" u="sng" dirty="0" err="1">
                <a:latin typeface="Arial" panose="020B0604020202020204" pitchFamily="34" charset="0"/>
                <a:cs typeface="Arial" panose="020B0604020202020204" pitchFamily="34" charset="0"/>
              </a:rPr>
              <a:t>alat</a:t>
            </a:r>
            <a:r>
              <a:rPr lang="en-US" altLang="ja-JP" u="sng" dirty="0">
                <a:latin typeface="Arial" panose="020B0604020202020204" pitchFamily="34" charset="0"/>
                <a:cs typeface="Arial" panose="020B0604020202020204" pitchFamily="34" charset="0"/>
              </a:rPr>
              <a:t> </a:t>
            </a:r>
            <a:r>
              <a:rPr lang="en-US" altLang="ja-JP" b="1" u="sng" dirty="0" err="1">
                <a:latin typeface="Arial" panose="020B0604020202020204" pitchFamily="34" charset="0"/>
                <a:cs typeface="Arial" panose="020B0604020202020204" pitchFamily="34" charset="0"/>
              </a:rPr>
              <a:t>penggerak</a:t>
            </a:r>
            <a:r>
              <a:rPr lang="en-US" altLang="ja-JP" b="1" u="sng" dirty="0">
                <a:latin typeface="Arial" panose="020B0604020202020204" pitchFamily="34" charset="0"/>
                <a:cs typeface="Arial" panose="020B0604020202020204" pitchFamily="34" charset="0"/>
              </a:rPr>
              <a:t> </a:t>
            </a:r>
            <a:r>
              <a:rPr lang="en-US" altLang="ja-JP" b="1" u="sng" dirty="0" err="1">
                <a:latin typeface="Arial" panose="020B0604020202020204" pitchFamily="34" charset="0"/>
                <a:cs typeface="Arial" panose="020B0604020202020204" pitchFamily="34" charset="0"/>
              </a:rPr>
              <a:t>hidraulik</a:t>
            </a:r>
            <a:r>
              <a:rPr lang="en-US" altLang="ja-JP" b="1" u="sng" dirty="0">
                <a:latin typeface="Arial" panose="020B0604020202020204" pitchFamily="34" charset="0"/>
                <a:cs typeface="Arial" panose="020B0604020202020204" pitchFamily="34" charset="0"/>
              </a:rPr>
              <a:t>(actuator) </a:t>
            </a:r>
            <a:r>
              <a:rPr lang="en-US" altLang="ja-JP" dirty="0" err="1">
                <a:latin typeface="Arial" panose="020B0604020202020204" pitchFamily="34" charset="0"/>
                <a:cs typeface="Arial" panose="020B0604020202020204" pitchFamily="34" charset="0"/>
              </a:rPr>
              <a:t>seperti</a:t>
            </a:r>
            <a:r>
              <a:rPr lang="en-US" altLang="ja-JP" dirty="0">
                <a:latin typeface="Arial" panose="020B0604020202020204" pitchFamily="34" charset="0"/>
                <a:cs typeface="Arial" panose="020B0604020202020204" pitchFamily="34" charset="0"/>
              </a:rPr>
              <a:t> </a:t>
            </a:r>
            <a:r>
              <a:rPr lang="en-US" altLang="ja-JP" b="1" u="sng" dirty="0">
                <a:latin typeface="Arial" panose="020B0604020202020204" pitchFamily="34" charset="0"/>
                <a:cs typeface="Arial" panose="020B0604020202020204" pitchFamily="34" charset="0"/>
              </a:rPr>
              <a:t>motor </a:t>
            </a:r>
            <a:r>
              <a:rPr lang="en-US" altLang="ja-JP" b="1" u="sng" dirty="0" err="1">
                <a:latin typeface="Arial" panose="020B0604020202020204" pitchFamily="34" charset="0"/>
                <a:cs typeface="Arial" panose="020B0604020202020204" pitchFamily="34" charset="0"/>
              </a:rPr>
              <a:t>hidraulik,silinder</a:t>
            </a:r>
            <a:r>
              <a:rPr lang="en-US" altLang="ja-JP" b="1" u="sng" dirty="0">
                <a:latin typeface="Arial" panose="020B0604020202020204" pitchFamily="34" charset="0"/>
                <a:cs typeface="Arial" panose="020B0604020202020204" pitchFamily="34" charset="0"/>
              </a:rPr>
              <a:t> </a:t>
            </a:r>
            <a:r>
              <a:rPr lang="en-US" altLang="ja-JP" b="1" u="sng" dirty="0" err="1">
                <a:latin typeface="Arial" panose="020B0604020202020204" pitchFamily="34" charset="0"/>
                <a:cs typeface="Arial" panose="020B0604020202020204" pitchFamily="34" charset="0"/>
              </a:rPr>
              <a:t>hidraulik</a:t>
            </a:r>
            <a:r>
              <a:rPr lang="en-US" altLang="ja-JP" b="1" u="sng" dirty="0">
                <a:latin typeface="Arial" panose="020B0604020202020204" pitchFamily="34" charset="0"/>
                <a:cs typeface="Arial" panose="020B0604020202020204" pitchFamily="34" charset="0"/>
              </a:rPr>
              <a:t> </a:t>
            </a:r>
            <a:r>
              <a:rPr lang="en-US" altLang="ja-JP" b="1" u="sng" dirty="0" err="1">
                <a:latin typeface="Arial" panose="020B0604020202020204" pitchFamily="34" charset="0"/>
                <a:cs typeface="Arial" panose="020B0604020202020204" pitchFamily="34" charset="0"/>
              </a:rPr>
              <a:t>dll</a:t>
            </a:r>
            <a:r>
              <a:rPr lang="en-US" altLang="ja-JP" b="1" u="sng" dirty="0">
                <a:latin typeface="Arial" panose="020B0604020202020204" pitchFamily="34" charset="0"/>
                <a:cs typeface="Arial" panose="020B0604020202020204" pitchFamily="34" charset="0"/>
              </a:rPr>
              <a:t>.</a:t>
            </a:r>
            <a:r>
              <a:rPr lang="en-US" altLang="ja-JP" b="1" dirty="0">
                <a:latin typeface="Arial" panose="020B0604020202020204" pitchFamily="34" charset="0"/>
                <a:cs typeface="Arial" panose="020B0604020202020204" pitchFamily="34" charset="0"/>
              </a:rPr>
              <a:t> </a:t>
            </a:r>
          </a:p>
          <a:p>
            <a:r>
              <a:rPr lang="en-US" altLang="ja-JP" b="1" dirty="0">
                <a:latin typeface="Arial" panose="020B0604020202020204" pitchFamily="34" charset="0"/>
                <a:cs typeface="Arial" panose="020B0604020202020204" pitchFamily="34" charset="0"/>
              </a:rPr>
              <a:t>  </a:t>
            </a:r>
            <a:r>
              <a:rPr lang="id-ID" altLang="ja-JP" dirty="0">
                <a:latin typeface="Arial" panose="020B0604020202020204" pitchFamily="34" charset="0"/>
                <a:cs typeface="Arial" panose="020B0604020202020204" pitchFamily="34" charset="0"/>
              </a:rPr>
              <a:t>Oli hidraulik yang tekanannya turun setelah digunakan </a:t>
            </a:r>
            <a:r>
              <a:rPr lang="en-US" altLang="ja-JP" dirty="0">
                <a:latin typeface="Arial" panose="020B0604020202020204" pitchFamily="34" charset="0"/>
                <a:cs typeface="Arial" panose="020B0604020202020204" pitchFamily="34" charset="0"/>
              </a:rPr>
              <a:t>pada </a:t>
            </a:r>
            <a:r>
              <a:rPr lang="en-US" altLang="ja-JP" dirty="0" err="1">
                <a:latin typeface="Arial" panose="020B0604020202020204" pitchFamily="34" charset="0"/>
                <a:cs typeface="Arial" panose="020B0604020202020204" pitchFamily="34" charset="0"/>
              </a:rPr>
              <a:t>alat</a:t>
            </a:r>
            <a:r>
              <a:rPr lang="id-ID" altLang="ja-JP" dirty="0">
                <a:latin typeface="Arial" panose="020B0604020202020204" pitchFamily="34" charset="0"/>
                <a:cs typeface="Arial" panose="020B0604020202020204" pitchFamily="34" charset="0"/>
              </a:rPr>
              <a:t> penggerak hidraulik kembali ke tangki oli hidraulik melalui sirkuit tekanan rendah, diberi tekanan lagi oleh pompa hidraulik, disuplai ke sistem penggerak hidraulik, dan disirkulasikan </a:t>
            </a:r>
            <a:r>
              <a:rPr lang="en-US" altLang="ja-JP" dirty="0" err="1">
                <a:latin typeface="Arial" panose="020B0604020202020204" pitchFamily="34" charset="0"/>
                <a:cs typeface="Arial" panose="020B0604020202020204" pitchFamily="34" charset="0"/>
              </a:rPr>
              <a:t>kemudian</a:t>
            </a:r>
            <a:r>
              <a:rPr lang="id-ID" altLang="ja-JP" dirty="0">
                <a:latin typeface="Arial" panose="020B0604020202020204" pitchFamily="34" charset="0"/>
                <a:cs typeface="Arial" panose="020B0604020202020204" pitchFamily="34" charset="0"/>
              </a:rPr>
              <a:t> digunakan</a:t>
            </a:r>
            <a:r>
              <a:rPr lang="en-US" altLang="ja-JP" dirty="0">
                <a:latin typeface="Arial" panose="020B0604020202020204" pitchFamily="34" charset="0"/>
                <a:cs typeface="Arial" panose="020B0604020202020204" pitchFamily="34" charset="0"/>
              </a:rPr>
              <a:t>.</a:t>
            </a:r>
            <a:r>
              <a:rPr lang="id-ID" altLang="ja-JP" dirty="0">
                <a:latin typeface="Arial" panose="020B0604020202020204" pitchFamily="34" charset="0"/>
                <a:cs typeface="Arial" panose="020B0604020202020204" pitchFamily="34" charset="0"/>
              </a:rPr>
              <a:t>(Lihat Gambar 3-13) </a:t>
            </a:r>
            <a:endParaRPr lang="en-US" altLang="ja-JP" b="1" dirty="0">
              <a:latin typeface="Arial" panose="020B0604020202020204" pitchFamily="34" charset="0"/>
              <a:cs typeface="Arial" panose="020B0604020202020204" pitchFamily="34" charset="0"/>
            </a:endParaRPr>
          </a:p>
          <a:p>
            <a:r>
              <a:rPr kumimoji="1" lang="en-US" altLang="ja-JP" b="1" dirty="0">
                <a:latin typeface="Arial" panose="020B0604020202020204" pitchFamily="34" charset="0"/>
                <a:cs typeface="Arial" panose="020B0604020202020204" pitchFamily="34" charset="0"/>
              </a:rPr>
              <a:t> </a:t>
            </a:r>
            <a:endParaRPr kumimoji="1" lang="ja-JP" altLang="en-US" b="1"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D67208C7-5834-40A8-9502-2A7A0D9B73FF}"/>
              </a:ext>
            </a:extLst>
          </p:cNvPr>
          <p:cNvSpPr txBox="1"/>
          <p:nvPr/>
        </p:nvSpPr>
        <p:spPr>
          <a:xfrm>
            <a:off x="5368924" y="5482433"/>
            <a:ext cx="892175"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Minyak</a:t>
            </a:r>
            <a:r>
              <a:rPr lang="en-US" altLang="ja-JP" sz="700" dirty="0"/>
              <a:t> </a:t>
            </a:r>
            <a:r>
              <a:rPr lang="en-US" altLang="ja-JP" sz="700" dirty="0" err="1"/>
              <a:t>tekanan</a:t>
            </a:r>
            <a:r>
              <a:rPr lang="en-US" altLang="ja-JP" sz="700" dirty="0"/>
              <a:t> </a:t>
            </a:r>
            <a:r>
              <a:rPr lang="en-US" altLang="ja-JP" sz="700" dirty="0" err="1"/>
              <a:t>rendah</a:t>
            </a:r>
            <a:endParaRPr kumimoji="1" lang="ja-JP" altLang="en-US" sz="700" dirty="0"/>
          </a:p>
        </p:txBody>
      </p:sp>
      <p:sp>
        <p:nvSpPr>
          <p:cNvPr id="12" name="テキスト ボックス 11">
            <a:extLst>
              <a:ext uri="{FF2B5EF4-FFF2-40B4-BE49-F238E27FC236}">
                <a16:creationId xmlns:a16="http://schemas.microsoft.com/office/drawing/2014/main" id="{70137B02-812E-4FD3-9B53-8F4A84D70DC8}"/>
              </a:ext>
            </a:extLst>
          </p:cNvPr>
          <p:cNvSpPr txBox="1"/>
          <p:nvPr/>
        </p:nvSpPr>
        <p:spPr>
          <a:xfrm>
            <a:off x="4726112" y="4880055"/>
            <a:ext cx="477138"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Motor</a:t>
            </a:r>
            <a:endParaRPr kumimoji="1" lang="ja-JP" altLang="en-US" sz="700" dirty="0"/>
          </a:p>
        </p:txBody>
      </p:sp>
      <p:sp>
        <p:nvSpPr>
          <p:cNvPr id="13" name="テキスト ボックス 12">
            <a:extLst>
              <a:ext uri="{FF2B5EF4-FFF2-40B4-BE49-F238E27FC236}">
                <a16:creationId xmlns:a16="http://schemas.microsoft.com/office/drawing/2014/main" id="{58476332-566B-4E03-9860-3376B0D7A46F}"/>
              </a:ext>
            </a:extLst>
          </p:cNvPr>
          <p:cNvSpPr txBox="1"/>
          <p:nvPr/>
        </p:nvSpPr>
        <p:spPr>
          <a:xfrm>
            <a:off x="6371331" y="5245438"/>
            <a:ext cx="542683" cy="307777"/>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Tangki</a:t>
            </a:r>
            <a:r>
              <a:rPr kumimoji="1" lang="en-US" altLang="ja-JP" sz="700" dirty="0"/>
              <a:t> </a:t>
            </a:r>
            <a:r>
              <a:rPr kumimoji="1" lang="en-US" altLang="ja-JP" sz="700" dirty="0" err="1"/>
              <a:t>oli</a:t>
            </a:r>
            <a:r>
              <a:rPr kumimoji="1" lang="en-US" altLang="ja-JP" sz="700" dirty="0"/>
              <a:t> </a:t>
            </a:r>
            <a:r>
              <a:rPr kumimoji="1" lang="en-US" altLang="ja-JP" sz="700" dirty="0" err="1"/>
              <a:t>hidraulik</a:t>
            </a:r>
            <a:endParaRPr kumimoji="1" lang="ja-JP" altLang="en-US" sz="700" dirty="0"/>
          </a:p>
        </p:txBody>
      </p:sp>
      <p:sp>
        <p:nvSpPr>
          <p:cNvPr id="14" name="テキスト ボックス 13">
            <a:extLst>
              <a:ext uri="{FF2B5EF4-FFF2-40B4-BE49-F238E27FC236}">
                <a16:creationId xmlns:a16="http://schemas.microsoft.com/office/drawing/2014/main" id="{B2EC1E7B-9843-4D30-AC8F-0A11091AF55A}"/>
              </a:ext>
            </a:extLst>
          </p:cNvPr>
          <p:cNvSpPr txBox="1"/>
          <p:nvPr/>
        </p:nvSpPr>
        <p:spPr>
          <a:xfrm>
            <a:off x="6029381" y="5888230"/>
            <a:ext cx="1902539"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Gambar 3-</a:t>
            </a:r>
            <a:r>
              <a:rPr lang="en-US" altLang="ja-JP" sz="700" dirty="0"/>
              <a:t>13 </a:t>
            </a:r>
            <a:r>
              <a:rPr lang="en-US" altLang="ja-JP" sz="700" dirty="0" err="1"/>
              <a:t>struktur</a:t>
            </a:r>
            <a:r>
              <a:rPr lang="en-US" altLang="ja-JP" sz="700" dirty="0"/>
              <a:t> </a:t>
            </a:r>
            <a:r>
              <a:rPr lang="en-US" altLang="ja-JP" sz="700" dirty="0" err="1"/>
              <a:t>perangkat</a:t>
            </a:r>
            <a:r>
              <a:rPr lang="en-US" altLang="ja-JP" sz="700" dirty="0"/>
              <a:t> </a:t>
            </a:r>
            <a:r>
              <a:rPr lang="en-US" altLang="ja-JP" sz="700" dirty="0" err="1"/>
              <a:t>hidraulik</a:t>
            </a:r>
            <a:endParaRPr kumimoji="1" lang="ja-JP" altLang="en-US" sz="700" dirty="0"/>
          </a:p>
        </p:txBody>
      </p:sp>
      <p:sp>
        <p:nvSpPr>
          <p:cNvPr id="18" name="テキスト ボックス 17">
            <a:extLst>
              <a:ext uri="{FF2B5EF4-FFF2-40B4-BE49-F238E27FC236}">
                <a16:creationId xmlns:a16="http://schemas.microsoft.com/office/drawing/2014/main" id="{A1C6B4EC-E93C-4F94-8F37-59E91E838E83}"/>
              </a:ext>
            </a:extLst>
          </p:cNvPr>
          <p:cNvSpPr txBox="1"/>
          <p:nvPr/>
        </p:nvSpPr>
        <p:spPr>
          <a:xfrm>
            <a:off x="7042943" y="4314171"/>
            <a:ext cx="892175"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Minyak</a:t>
            </a:r>
            <a:r>
              <a:rPr kumimoji="1" lang="en-US" altLang="ja-JP" sz="700" dirty="0"/>
              <a:t> yang </a:t>
            </a:r>
            <a:r>
              <a:rPr kumimoji="1" lang="en-US" altLang="ja-JP" sz="700" dirty="0" err="1"/>
              <a:t>dibatasi</a:t>
            </a:r>
            <a:endParaRPr kumimoji="1" lang="ja-JP" altLang="en-US" sz="700" dirty="0"/>
          </a:p>
        </p:txBody>
      </p:sp>
      <p:sp>
        <p:nvSpPr>
          <p:cNvPr id="23" name="テキスト ボックス 22">
            <a:extLst>
              <a:ext uri="{FF2B5EF4-FFF2-40B4-BE49-F238E27FC236}">
                <a16:creationId xmlns:a16="http://schemas.microsoft.com/office/drawing/2014/main" id="{481DEE42-5EC4-42E9-98D0-B2791BFC691F}"/>
              </a:ext>
            </a:extLst>
          </p:cNvPr>
          <p:cNvSpPr txBox="1"/>
          <p:nvPr/>
        </p:nvSpPr>
        <p:spPr>
          <a:xfrm>
            <a:off x="6799178" y="4770931"/>
            <a:ext cx="403328" cy="24622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sz="500" dirty="0"/>
          </a:p>
          <a:p>
            <a:endParaRPr lang="en-US" altLang="ja-JP" sz="500" dirty="0"/>
          </a:p>
        </p:txBody>
      </p:sp>
      <p:sp>
        <p:nvSpPr>
          <p:cNvPr id="24" name="テキスト ボックス 23">
            <a:extLst>
              <a:ext uri="{FF2B5EF4-FFF2-40B4-BE49-F238E27FC236}">
                <a16:creationId xmlns:a16="http://schemas.microsoft.com/office/drawing/2014/main" id="{17D6D55A-F593-48E3-8E0D-9F2F11942566}"/>
              </a:ext>
            </a:extLst>
          </p:cNvPr>
          <p:cNvSpPr txBox="1"/>
          <p:nvPr/>
        </p:nvSpPr>
        <p:spPr>
          <a:xfrm rot="5400000">
            <a:off x="6334257" y="4817382"/>
            <a:ext cx="329533"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19" name="テキスト ボックス 18">
            <a:extLst>
              <a:ext uri="{FF2B5EF4-FFF2-40B4-BE49-F238E27FC236}">
                <a16:creationId xmlns:a16="http://schemas.microsoft.com/office/drawing/2014/main" id="{2E1DD427-4636-4E93-B087-CBBFEFC49D32}"/>
              </a:ext>
            </a:extLst>
          </p:cNvPr>
          <p:cNvSpPr txBox="1"/>
          <p:nvPr/>
        </p:nvSpPr>
        <p:spPr>
          <a:xfrm>
            <a:off x="6226343" y="4722840"/>
            <a:ext cx="542683"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Oli </a:t>
            </a:r>
            <a:r>
              <a:rPr lang="en-US" altLang="ja-JP" sz="700" dirty="0" err="1"/>
              <a:t>tekanan</a:t>
            </a:r>
            <a:r>
              <a:rPr lang="en-US" altLang="ja-JP" sz="700" dirty="0"/>
              <a:t> </a:t>
            </a:r>
            <a:r>
              <a:rPr lang="en-US" altLang="ja-JP" sz="700" dirty="0" err="1"/>
              <a:t>rendah</a:t>
            </a:r>
            <a:endParaRPr kumimoji="1" lang="ja-JP" altLang="en-US" sz="700" dirty="0"/>
          </a:p>
        </p:txBody>
      </p:sp>
      <p:sp>
        <p:nvSpPr>
          <p:cNvPr id="25" name="テキスト ボックス 24">
            <a:extLst>
              <a:ext uri="{FF2B5EF4-FFF2-40B4-BE49-F238E27FC236}">
                <a16:creationId xmlns:a16="http://schemas.microsoft.com/office/drawing/2014/main" id="{288CDFCC-0775-402B-92CD-2A6804EA1402}"/>
              </a:ext>
            </a:extLst>
          </p:cNvPr>
          <p:cNvSpPr txBox="1"/>
          <p:nvPr/>
        </p:nvSpPr>
        <p:spPr>
          <a:xfrm>
            <a:off x="7888206" y="5191021"/>
            <a:ext cx="578542"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15" name="テキスト ボックス 14">
            <a:extLst>
              <a:ext uri="{FF2B5EF4-FFF2-40B4-BE49-F238E27FC236}">
                <a16:creationId xmlns:a16="http://schemas.microsoft.com/office/drawing/2014/main" id="{BDC6D29C-32BC-427C-80E2-B3444547B093}"/>
              </a:ext>
            </a:extLst>
          </p:cNvPr>
          <p:cNvSpPr txBox="1"/>
          <p:nvPr/>
        </p:nvSpPr>
        <p:spPr>
          <a:xfrm>
            <a:off x="7806988" y="5126265"/>
            <a:ext cx="70008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Silinder</a:t>
            </a:r>
            <a:r>
              <a:rPr lang="en-US" altLang="ja-JP" sz="700" dirty="0"/>
              <a:t> </a:t>
            </a:r>
            <a:r>
              <a:rPr lang="en-US" altLang="ja-JP" sz="700" dirty="0" err="1"/>
              <a:t>hidraulik</a:t>
            </a:r>
            <a:endParaRPr kumimoji="1" lang="ja-JP" altLang="en-US" sz="700" dirty="0"/>
          </a:p>
        </p:txBody>
      </p:sp>
      <p:sp>
        <p:nvSpPr>
          <p:cNvPr id="17" name="テキスト ボックス 16">
            <a:extLst>
              <a:ext uri="{FF2B5EF4-FFF2-40B4-BE49-F238E27FC236}">
                <a16:creationId xmlns:a16="http://schemas.microsoft.com/office/drawing/2014/main" id="{9871421A-D7E0-4004-A2FD-FEAC66594106}"/>
              </a:ext>
            </a:extLst>
          </p:cNvPr>
          <p:cNvSpPr txBox="1"/>
          <p:nvPr/>
        </p:nvSpPr>
        <p:spPr>
          <a:xfrm>
            <a:off x="7806989" y="5251301"/>
            <a:ext cx="70008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Motor </a:t>
            </a:r>
            <a:r>
              <a:rPr lang="en-US" altLang="ja-JP" sz="700" dirty="0" err="1"/>
              <a:t>hidraulik</a:t>
            </a:r>
            <a:endParaRPr kumimoji="1" lang="ja-JP" altLang="en-US" sz="700" dirty="0"/>
          </a:p>
        </p:txBody>
      </p:sp>
      <p:sp>
        <p:nvSpPr>
          <p:cNvPr id="27" name="テキスト ボックス 26">
            <a:extLst>
              <a:ext uri="{FF2B5EF4-FFF2-40B4-BE49-F238E27FC236}">
                <a16:creationId xmlns:a16="http://schemas.microsoft.com/office/drawing/2014/main" id="{E4E88850-A3F4-4A8F-A0A2-EE7D6130B312}"/>
              </a:ext>
            </a:extLst>
          </p:cNvPr>
          <p:cNvSpPr txBox="1"/>
          <p:nvPr/>
        </p:nvSpPr>
        <p:spPr>
          <a:xfrm>
            <a:off x="6799178" y="5591790"/>
            <a:ext cx="1135940" cy="24435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20" name="テキスト ボックス 19">
            <a:extLst>
              <a:ext uri="{FF2B5EF4-FFF2-40B4-BE49-F238E27FC236}">
                <a16:creationId xmlns:a16="http://schemas.microsoft.com/office/drawing/2014/main" id="{9FB5CF2B-3584-424A-BE97-BD3A13EA198D}"/>
              </a:ext>
            </a:extLst>
          </p:cNvPr>
          <p:cNvSpPr txBox="1"/>
          <p:nvPr/>
        </p:nvSpPr>
        <p:spPr>
          <a:xfrm>
            <a:off x="6725350" y="5547352"/>
            <a:ext cx="1527360"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Oli </a:t>
            </a:r>
            <a:r>
              <a:rPr lang="en-US" altLang="ja-JP" sz="700" dirty="0" err="1"/>
              <a:t>hidraulik,pendingin</a:t>
            </a:r>
            <a:r>
              <a:rPr lang="en-US" altLang="ja-JP" sz="700" dirty="0"/>
              <a:t>(cooler)</a:t>
            </a:r>
          </a:p>
          <a:p>
            <a:r>
              <a:rPr lang="en-US" altLang="ja-JP" sz="700" dirty="0"/>
              <a:t>Pipa, </a:t>
            </a:r>
            <a:r>
              <a:rPr lang="en-US" altLang="ja-JP" sz="700" dirty="0" err="1"/>
              <a:t>selang</a:t>
            </a:r>
            <a:r>
              <a:rPr lang="en-US" altLang="ja-JP" sz="700" dirty="0"/>
              <a:t>, </a:t>
            </a:r>
            <a:r>
              <a:rPr lang="en-US" altLang="ja-JP" sz="700" dirty="0" err="1"/>
              <a:t>kopling</a:t>
            </a:r>
            <a:r>
              <a:rPr lang="en-US" altLang="ja-JP" sz="700" dirty="0"/>
              <a:t>, </a:t>
            </a:r>
            <a:r>
              <a:rPr lang="en-US" altLang="ja-JP" sz="700" dirty="0" err="1"/>
              <a:t>pengukur</a:t>
            </a:r>
            <a:r>
              <a:rPr lang="en-US" altLang="ja-JP" sz="700" dirty="0"/>
              <a:t> </a:t>
            </a:r>
            <a:r>
              <a:rPr lang="en-US" altLang="ja-JP" sz="700" dirty="0" err="1"/>
              <a:t>tekanan</a:t>
            </a:r>
            <a:endParaRPr kumimoji="1" lang="ja-JP" altLang="en-US" sz="700" dirty="0"/>
          </a:p>
        </p:txBody>
      </p:sp>
      <p:sp>
        <p:nvSpPr>
          <p:cNvPr id="29" name="テキスト ボックス 28">
            <a:extLst>
              <a:ext uri="{FF2B5EF4-FFF2-40B4-BE49-F238E27FC236}">
                <a16:creationId xmlns:a16="http://schemas.microsoft.com/office/drawing/2014/main" id="{EC638FE4-38D8-4DA0-BFF1-E46CFD6ED138}"/>
              </a:ext>
            </a:extLst>
          </p:cNvPr>
          <p:cNvSpPr txBox="1"/>
          <p:nvPr/>
        </p:nvSpPr>
        <p:spPr>
          <a:xfrm>
            <a:off x="7324851" y="4807795"/>
            <a:ext cx="618290" cy="329533"/>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sz="500" dirty="0"/>
          </a:p>
        </p:txBody>
      </p:sp>
      <p:sp>
        <p:nvSpPr>
          <p:cNvPr id="21" name="テキスト ボックス 20">
            <a:extLst>
              <a:ext uri="{FF2B5EF4-FFF2-40B4-BE49-F238E27FC236}">
                <a16:creationId xmlns:a16="http://schemas.microsoft.com/office/drawing/2014/main" id="{27C4DCA4-2D38-452C-9BC0-56DD77694400}"/>
              </a:ext>
            </a:extLst>
          </p:cNvPr>
          <p:cNvSpPr txBox="1"/>
          <p:nvPr/>
        </p:nvSpPr>
        <p:spPr>
          <a:xfrm>
            <a:off x="6644468" y="4725126"/>
            <a:ext cx="977495"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latin typeface="Arial" panose="020B0604020202020204" pitchFamily="34" charset="0"/>
                <a:cs typeface="Arial" panose="020B0604020202020204" pitchFamily="34" charset="0"/>
              </a:rPr>
              <a:t>-</a:t>
            </a:r>
            <a:r>
              <a:rPr kumimoji="1" lang="en-US" altLang="ja-JP" sz="700" dirty="0" err="1">
                <a:latin typeface="Arial" panose="020B0604020202020204" pitchFamily="34" charset="0"/>
                <a:cs typeface="Arial" panose="020B0604020202020204" pitchFamily="34" charset="0"/>
              </a:rPr>
              <a:t>katur</a:t>
            </a:r>
            <a:r>
              <a:rPr kumimoji="1" lang="en-US" altLang="ja-JP" sz="700" dirty="0">
                <a:latin typeface="Arial" panose="020B0604020202020204" pitchFamily="34" charset="0"/>
                <a:cs typeface="Arial" panose="020B0604020202020204" pitchFamily="34" charset="0"/>
              </a:rPr>
              <a:t> r</a:t>
            </a:r>
            <a:r>
              <a:rPr lang="en-US" altLang="ja-JP" sz="700" dirty="0">
                <a:latin typeface="Arial" panose="020B0604020202020204" pitchFamily="34" charset="0"/>
                <a:cs typeface="Arial" panose="020B0604020202020204" pitchFamily="34" charset="0"/>
              </a:rPr>
              <a:t>elief</a:t>
            </a:r>
          </a:p>
          <a:p>
            <a:r>
              <a:rPr kumimoji="1" lang="en-US" altLang="ja-JP" sz="700" dirty="0">
                <a:latin typeface="Arial" panose="020B0604020202020204" pitchFamily="34" charset="0"/>
                <a:cs typeface="Arial" panose="020B0604020202020204" pitchFamily="34" charset="0"/>
              </a:rPr>
              <a:t>-</a:t>
            </a:r>
            <a:r>
              <a:rPr kumimoji="1" lang="en-US" altLang="ja-JP" sz="700" dirty="0" err="1">
                <a:latin typeface="Arial" panose="020B0604020202020204" pitchFamily="34" charset="0"/>
                <a:cs typeface="Arial" panose="020B0604020202020204" pitchFamily="34" charset="0"/>
              </a:rPr>
              <a:t>katup</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penyusutan</a:t>
            </a:r>
            <a:endParaRPr kumimoji="1" lang="en-US" altLang="ja-JP" sz="700" dirty="0">
              <a:latin typeface="Arial" panose="020B0604020202020204" pitchFamily="34" charset="0"/>
              <a:cs typeface="Arial" panose="020B0604020202020204" pitchFamily="34" charset="0"/>
            </a:endParaRPr>
          </a:p>
          <a:p>
            <a:r>
              <a:rPr lang="en-US" altLang="ja-JP" sz="700" dirty="0">
                <a:latin typeface="Arial" panose="020B0604020202020204" pitchFamily="34" charset="0"/>
                <a:cs typeface="Arial" panose="020B0604020202020204" pitchFamily="34" charset="0"/>
              </a:rPr>
              <a:t>-</a:t>
            </a:r>
            <a:r>
              <a:rPr lang="en-US" altLang="ja-JP" sz="700" dirty="0" err="1">
                <a:latin typeface="Arial" panose="020B0604020202020204" pitchFamily="34" charset="0"/>
                <a:cs typeface="Arial" panose="020B0604020202020204" pitchFamily="34" charset="0"/>
              </a:rPr>
              <a:t>katup</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pengubah</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arah</a:t>
            </a:r>
            <a:endParaRPr kumimoji="1" lang="ja-JP" altLang="en-US" sz="700" dirty="0">
              <a:latin typeface="Arial" panose="020B0604020202020204" pitchFamily="34" charset="0"/>
              <a:cs typeface="Arial" panose="020B0604020202020204" pitchFamily="34" charset="0"/>
            </a:endParaRPr>
          </a:p>
        </p:txBody>
      </p:sp>
      <p:sp>
        <p:nvSpPr>
          <p:cNvPr id="28" name="テキスト ボックス 27">
            <a:extLst>
              <a:ext uri="{FF2B5EF4-FFF2-40B4-BE49-F238E27FC236}">
                <a16:creationId xmlns:a16="http://schemas.microsoft.com/office/drawing/2014/main" id="{6ED13700-9CD4-4E6F-B12B-CFFC9DA7957A}"/>
              </a:ext>
            </a:extLst>
          </p:cNvPr>
          <p:cNvSpPr txBox="1"/>
          <p:nvPr/>
        </p:nvSpPr>
        <p:spPr>
          <a:xfrm>
            <a:off x="7415426" y="4746711"/>
            <a:ext cx="1030962"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Penggerak</a:t>
            </a:r>
            <a:r>
              <a:rPr kumimoji="1" lang="en-US" altLang="ja-JP" sz="700" dirty="0"/>
              <a:t> </a:t>
            </a:r>
            <a:r>
              <a:rPr kumimoji="1" lang="en-US" altLang="ja-JP" sz="700" dirty="0" err="1"/>
              <a:t>hidraulik</a:t>
            </a:r>
            <a:r>
              <a:rPr kumimoji="1" lang="en-US" altLang="ja-JP" sz="700" dirty="0"/>
              <a:t/>
            </a:r>
            <a:br>
              <a:rPr kumimoji="1" lang="en-US" altLang="ja-JP" sz="700" dirty="0"/>
            </a:br>
            <a:r>
              <a:rPr kumimoji="1" lang="en-US" altLang="ja-JP" sz="700" dirty="0"/>
              <a:t>(</a:t>
            </a:r>
            <a:r>
              <a:rPr kumimoji="1" lang="en-US" altLang="ja-JP" sz="700" dirty="0" err="1"/>
              <a:t>Merubah</a:t>
            </a:r>
            <a:r>
              <a:rPr kumimoji="1" lang="en-US" altLang="ja-JP" sz="700" dirty="0"/>
              <a:t> </a:t>
            </a:r>
            <a:r>
              <a:rPr kumimoji="1" lang="en-US" altLang="ja-JP" sz="700" dirty="0" err="1"/>
              <a:t>hidraulik</a:t>
            </a:r>
            <a:r>
              <a:rPr kumimoji="1" lang="en-US" altLang="ja-JP" sz="700" dirty="0"/>
              <a:t> </a:t>
            </a:r>
            <a:r>
              <a:rPr kumimoji="1" lang="en-US" altLang="ja-JP" sz="700" dirty="0" err="1"/>
              <a:t>ke</a:t>
            </a:r>
            <a:r>
              <a:rPr kumimoji="1" lang="en-US" altLang="ja-JP" sz="700" dirty="0"/>
              <a:t> </a:t>
            </a:r>
            <a:br>
              <a:rPr kumimoji="1" lang="en-US" altLang="ja-JP" sz="700" dirty="0"/>
            </a:br>
            <a:r>
              <a:rPr kumimoji="1" lang="en-US" altLang="ja-JP" sz="700" dirty="0" err="1"/>
              <a:t>energi</a:t>
            </a:r>
            <a:r>
              <a:rPr kumimoji="1" lang="en-US" altLang="ja-JP" sz="700" dirty="0"/>
              <a:t> </a:t>
            </a:r>
            <a:r>
              <a:rPr kumimoji="1" lang="en-US" altLang="ja-JP" sz="700" dirty="0" err="1"/>
              <a:t>gerak</a:t>
            </a:r>
            <a:r>
              <a:rPr kumimoji="1" lang="en-US" altLang="ja-JP" sz="700" dirty="0"/>
              <a:t>)</a:t>
            </a:r>
          </a:p>
        </p:txBody>
      </p:sp>
      <p:sp>
        <p:nvSpPr>
          <p:cNvPr id="30" name="テキスト ボックス 29">
            <a:extLst>
              <a:ext uri="{FF2B5EF4-FFF2-40B4-BE49-F238E27FC236}">
                <a16:creationId xmlns:a16="http://schemas.microsoft.com/office/drawing/2014/main" id="{C5692E53-037C-495B-AE8C-3A4683354451}"/>
              </a:ext>
            </a:extLst>
          </p:cNvPr>
          <p:cNvSpPr txBox="1"/>
          <p:nvPr/>
        </p:nvSpPr>
        <p:spPr>
          <a:xfrm>
            <a:off x="6356791" y="4367695"/>
            <a:ext cx="563899" cy="325495"/>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sz="500" dirty="0"/>
          </a:p>
        </p:txBody>
      </p:sp>
      <p:sp>
        <p:nvSpPr>
          <p:cNvPr id="31" name="テキスト ボックス 30">
            <a:extLst>
              <a:ext uri="{FF2B5EF4-FFF2-40B4-BE49-F238E27FC236}">
                <a16:creationId xmlns:a16="http://schemas.microsoft.com/office/drawing/2014/main" id="{4DBA4DC8-FC2D-44D1-B2C7-DA59E8E6F736}"/>
              </a:ext>
            </a:extLst>
          </p:cNvPr>
          <p:cNvSpPr txBox="1"/>
          <p:nvPr/>
        </p:nvSpPr>
        <p:spPr>
          <a:xfrm>
            <a:off x="6377082" y="4012887"/>
            <a:ext cx="833724" cy="63094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Penggerak</a:t>
            </a:r>
            <a:r>
              <a:rPr kumimoji="1" lang="en-US" altLang="ja-JP" sz="700" dirty="0"/>
              <a:t> </a:t>
            </a:r>
            <a:r>
              <a:rPr kumimoji="1" lang="en-US" altLang="ja-JP" sz="700" dirty="0" err="1"/>
              <a:t>hidraulik</a:t>
            </a:r>
            <a:r>
              <a:rPr kumimoji="1" lang="en-US" altLang="ja-JP" sz="700" dirty="0"/>
              <a:t/>
            </a:r>
            <a:br>
              <a:rPr kumimoji="1" lang="en-US" altLang="ja-JP" sz="700" dirty="0"/>
            </a:br>
            <a:r>
              <a:rPr kumimoji="1" lang="en-US" altLang="ja-JP" sz="700" dirty="0"/>
              <a:t>(</a:t>
            </a:r>
            <a:r>
              <a:rPr kumimoji="1" lang="en-US" altLang="ja-JP" sz="700" dirty="0" err="1"/>
              <a:t>penggerak</a:t>
            </a:r>
            <a:r>
              <a:rPr kumimoji="1" lang="en-US" altLang="ja-JP" sz="700" dirty="0"/>
              <a:t> </a:t>
            </a:r>
            <a:r>
              <a:rPr lang="en-US" altLang="ja-JP" sz="700" dirty="0" err="1"/>
              <a:t>t</a:t>
            </a:r>
            <a:r>
              <a:rPr kumimoji="1" lang="en-US" altLang="ja-JP" sz="700" dirty="0" err="1"/>
              <a:t>ekanan</a:t>
            </a:r>
            <a:r>
              <a:rPr kumimoji="1" lang="en-US" altLang="ja-JP" sz="700" dirty="0"/>
              <a:t>, </a:t>
            </a:r>
            <a:r>
              <a:rPr kumimoji="1" lang="en-US" altLang="ja-JP" sz="700" dirty="0" err="1"/>
              <a:t>aliran</a:t>
            </a:r>
            <a:r>
              <a:rPr kumimoji="1" lang="en-US" altLang="ja-JP" sz="700" dirty="0"/>
              <a:t>, </a:t>
            </a:r>
            <a:r>
              <a:rPr kumimoji="1" lang="en-US" altLang="ja-JP" sz="700" dirty="0" err="1"/>
              <a:t>arah</a:t>
            </a:r>
            <a:r>
              <a:rPr kumimoji="1" lang="en-US" altLang="ja-JP" sz="700" dirty="0"/>
              <a:t>)</a:t>
            </a:r>
          </a:p>
        </p:txBody>
      </p:sp>
      <p:sp>
        <p:nvSpPr>
          <p:cNvPr id="32" name="テキスト ボックス 31">
            <a:extLst>
              <a:ext uri="{FF2B5EF4-FFF2-40B4-BE49-F238E27FC236}">
                <a16:creationId xmlns:a16="http://schemas.microsoft.com/office/drawing/2014/main" id="{23877109-36E8-4541-B2F6-AE952572C4FF}"/>
              </a:ext>
            </a:extLst>
          </p:cNvPr>
          <p:cNvSpPr txBox="1"/>
          <p:nvPr/>
        </p:nvSpPr>
        <p:spPr>
          <a:xfrm>
            <a:off x="5392962" y="4800326"/>
            <a:ext cx="693929" cy="325495"/>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sz="500" dirty="0"/>
          </a:p>
        </p:txBody>
      </p:sp>
      <p:sp>
        <p:nvSpPr>
          <p:cNvPr id="8" name="テキスト ボックス 7">
            <a:extLst>
              <a:ext uri="{FF2B5EF4-FFF2-40B4-BE49-F238E27FC236}">
                <a16:creationId xmlns:a16="http://schemas.microsoft.com/office/drawing/2014/main" id="{C335BFF2-4DD8-4FA2-9919-0FE528F7A5AD}"/>
              </a:ext>
            </a:extLst>
          </p:cNvPr>
          <p:cNvSpPr txBox="1"/>
          <p:nvPr/>
        </p:nvSpPr>
        <p:spPr>
          <a:xfrm>
            <a:off x="5316274" y="4767575"/>
            <a:ext cx="803209"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Pompa</a:t>
            </a:r>
            <a:r>
              <a:rPr lang="en-US" altLang="ja-JP" sz="700" dirty="0"/>
              <a:t> </a:t>
            </a:r>
            <a:r>
              <a:rPr lang="en-US" altLang="ja-JP" sz="700" dirty="0" err="1"/>
              <a:t>hidrolik</a:t>
            </a:r>
            <a:endParaRPr lang="en-US" altLang="ja-JP" sz="700" dirty="0"/>
          </a:p>
          <a:p>
            <a:r>
              <a:rPr kumimoji="1" lang="en-US" altLang="ja-JP" sz="700" dirty="0"/>
              <a:t>(</a:t>
            </a:r>
            <a:r>
              <a:rPr kumimoji="1" lang="en-US" altLang="ja-JP" sz="700" dirty="0" err="1"/>
              <a:t>merubah</a:t>
            </a:r>
            <a:r>
              <a:rPr kumimoji="1" lang="en-US" altLang="ja-JP" sz="700" dirty="0"/>
              <a:t> </a:t>
            </a:r>
            <a:r>
              <a:rPr lang="en-US" altLang="ja-JP" sz="700" dirty="0" err="1"/>
              <a:t>energi</a:t>
            </a:r>
            <a:r>
              <a:rPr lang="en-US" altLang="ja-JP" sz="700" dirty="0"/>
              <a:t>  </a:t>
            </a:r>
            <a:r>
              <a:rPr lang="en-US" altLang="ja-JP" sz="700" dirty="0" err="1"/>
              <a:t>ke</a:t>
            </a:r>
            <a:r>
              <a:rPr lang="en-US" altLang="ja-JP" sz="700" dirty="0"/>
              <a:t> </a:t>
            </a:r>
            <a:r>
              <a:rPr lang="en-US" altLang="ja-JP" sz="700" dirty="0" err="1"/>
              <a:t>tekanan</a:t>
            </a:r>
            <a:endParaRPr kumimoji="1" lang="ja-JP" altLang="en-US" sz="700" dirty="0"/>
          </a:p>
        </p:txBody>
      </p:sp>
      <p:sp>
        <p:nvSpPr>
          <p:cNvPr id="34" name="テキスト ボックス 33">
            <a:extLst>
              <a:ext uri="{FF2B5EF4-FFF2-40B4-BE49-F238E27FC236}">
                <a16:creationId xmlns:a16="http://schemas.microsoft.com/office/drawing/2014/main" id="{B39FD22A-63BC-4B1F-A534-C1AEEFC5309F}"/>
              </a:ext>
            </a:extLst>
          </p:cNvPr>
          <p:cNvSpPr txBox="1"/>
          <p:nvPr/>
        </p:nvSpPr>
        <p:spPr>
          <a:xfrm>
            <a:off x="5752661" y="4314171"/>
            <a:ext cx="362952"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3" name="テキスト ボックス 32">
            <a:extLst>
              <a:ext uri="{FF2B5EF4-FFF2-40B4-BE49-F238E27FC236}">
                <a16:creationId xmlns:a16="http://schemas.microsoft.com/office/drawing/2014/main" id="{49037C3F-9D03-4357-871B-91BB11460E47}"/>
              </a:ext>
            </a:extLst>
          </p:cNvPr>
          <p:cNvSpPr txBox="1"/>
          <p:nvPr/>
        </p:nvSpPr>
        <p:spPr>
          <a:xfrm>
            <a:off x="5512922" y="4278974"/>
            <a:ext cx="833724"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Tekanan</a:t>
            </a:r>
            <a:r>
              <a:rPr kumimoji="1" lang="en-US" altLang="ja-JP" sz="700" dirty="0"/>
              <a:t> </a:t>
            </a:r>
            <a:r>
              <a:rPr kumimoji="1" lang="en-US" altLang="ja-JP" sz="700" dirty="0" err="1"/>
              <a:t>oli</a:t>
            </a:r>
            <a:r>
              <a:rPr kumimoji="1" lang="en-US" altLang="ja-JP" sz="700" dirty="0"/>
              <a:t> </a:t>
            </a:r>
            <a:r>
              <a:rPr kumimoji="1" lang="en-US" altLang="ja-JP" sz="700" dirty="0" err="1"/>
              <a:t>tinggi</a:t>
            </a:r>
            <a:endParaRPr kumimoji="1" lang="en-US" altLang="ja-JP" sz="700" dirty="0"/>
          </a:p>
        </p:txBody>
      </p:sp>
      <p:sp>
        <p:nvSpPr>
          <p:cNvPr id="36" name="テキスト ボックス 35">
            <a:extLst>
              <a:ext uri="{FF2B5EF4-FFF2-40B4-BE49-F238E27FC236}">
                <a16:creationId xmlns:a16="http://schemas.microsoft.com/office/drawing/2014/main" id="{49953E35-3E0E-4534-A39C-A81968E8753C}"/>
              </a:ext>
            </a:extLst>
          </p:cNvPr>
          <p:cNvSpPr txBox="1"/>
          <p:nvPr/>
        </p:nvSpPr>
        <p:spPr>
          <a:xfrm>
            <a:off x="8125949" y="4819656"/>
            <a:ext cx="340799" cy="28689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5" name="テキスト ボックス 34">
            <a:extLst>
              <a:ext uri="{FF2B5EF4-FFF2-40B4-BE49-F238E27FC236}">
                <a16:creationId xmlns:a16="http://schemas.microsoft.com/office/drawing/2014/main" id="{B166CB6F-36D9-463F-89DE-62406C12ECF4}"/>
              </a:ext>
            </a:extLst>
          </p:cNvPr>
          <p:cNvSpPr txBox="1"/>
          <p:nvPr/>
        </p:nvSpPr>
        <p:spPr>
          <a:xfrm>
            <a:off x="8148038" y="4611146"/>
            <a:ext cx="781710"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Kerja</a:t>
            </a:r>
            <a:r>
              <a:rPr lang="en-US" altLang="ja-JP" sz="700" dirty="0"/>
              <a:t> </a:t>
            </a:r>
          </a:p>
          <a:p>
            <a:r>
              <a:rPr kumimoji="1" lang="en-US" altLang="ja-JP" sz="700" dirty="0"/>
              <a:t>(</a:t>
            </a:r>
            <a:r>
              <a:rPr kumimoji="1" lang="en-US" altLang="ja-JP" sz="700" dirty="0" err="1"/>
              <a:t>besaran</a:t>
            </a:r>
            <a:r>
              <a:rPr kumimoji="1" lang="en-US" altLang="ja-JP" sz="700" dirty="0"/>
              <a:t>, </a:t>
            </a:r>
            <a:r>
              <a:rPr kumimoji="1" lang="en-US" altLang="ja-JP" sz="700" dirty="0" err="1"/>
              <a:t>kecepatan</a:t>
            </a:r>
            <a:r>
              <a:rPr lang="en-US" altLang="ja-JP" sz="700" dirty="0"/>
              <a:t>, </a:t>
            </a:r>
          </a:p>
          <a:p>
            <a:r>
              <a:rPr kumimoji="1" lang="en-US" altLang="ja-JP" sz="700" dirty="0" err="1"/>
              <a:t>arah</a:t>
            </a:r>
            <a:r>
              <a:rPr kumimoji="1" lang="en-US" altLang="ja-JP" sz="700" dirty="0"/>
              <a:t>)</a:t>
            </a:r>
            <a:endParaRPr kumimoji="1" lang="ja-JP" altLang="en-US" sz="700" dirty="0"/>
          </a:p>
        </p:txBody>
      </p:sp>
    </p:spTree>
    <p:extLst>
      <p:ext uri="{BB962C8B-B14F-4D97-AF65-F5344CB8AC3E}">
        <p14:creationId xmlns:p14="http://schemas.microsoft.com/office/powerpoint/2010/main" val="84230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1800" b="1" dirty="0" err="1">
                <a:effectLst/>
                <a:latin typeface="Arial" panose="020B0604020202020204" pitchFamily="34" charset="0"/>
                <a:ea typeface="ＭＳ ゴシック" panose="020B0609070205080204" pitchFamily="49" charset="-128"/>
              </a:rPr>
              <a:t>Konstruksi</a:t>
            </a:r>
            <a:r>
              <a:rPr lang="en-US" altLang="ja-JP" sz="1800" b="1" dirty="0">
                <a:effectLst/>
                <a:latin typeface="Arial" panose="020B0604020202020204" pitchFamily="34" charset="0"/>
                <a:ea typeface="ＭＳ ゴシック" panose="020B0609070205080204" pitchFamily="49" charset="-128"/>
              </a:rPr>
              <a:t> </a:t>
            </a:r>
            <a:r>
              <a:rPr lang="en-US" altLang="ja-JP" sz="1800" b="1" dirty="0" err="1">
                <a:effectLst/>
                <a:latin typeface="Arial" panose="020B0604020202020204" pitchFamily="34" charset="0"/>
                <a:ea typeface="ＭＳ ゴシック" panose="020B0609070205080204" pitchFamily="49" charset="-128"/>
              </a:rPr>
              <a:t>perangkat</a:t>
            </a:r>
            <a:r>
              <a:rPr lang="en-US" altLang="ja-JP" sz="1800" b="1" dirty="0">
                <a:effectLst/>
                <a:latin typeface="Arial" panose="020B0604020202020204" pitchFamily="34" charset="0"/>
                <a:ea typeface="ＭＳ ゴシック" panose="020B0609070205080204" pitchFamily="49" charset="-128"/>
              </a:rPr>
              <a:t> </a:t>
            </a:r>
            <a:r>
              <a:rPr lang="en-US" altLang="ja-JP" sz="1800" b="1" dirty="0" err="1">
                <a:effectLst/>
                <a:latin typeface="Arial" panose="020B0604020202020204" pitchFamily="34" charset="0"/>
                <a:ea typeface="ＭＳ ゴシック" panose="020B0609070205080204" pitchFamily="49" charset="-128"/>
              </a:rPr>
              <a:t>hidraulik</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107/</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50-51</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Arial" panose="020B0604020202020204" pitchFamily="34" charset="0"/>
                <a:cs typeface="Arial" panose="020B0604020202020204" pitchFamily="34" charset="0"/>
              </a:rPr>
              <a:pPr/>
              <a:t>54</a:t>
            </a:fld>
            <a:endParaRPr lang="ja-JP" altLang="en-US" dirty="0">
              <a:solidFill>
                <a:prstClr val="black">
                  <a:tint val="75000"/>
                </a:prstClr>
              </a:solidFill>
              <a:latin typeface="Arial" panose="020B0604020202020204" pitchFamily="34" charset="0"/>
              <a:cs typeface="Arial" panose="020B0604020202020204" pitchFamily="34" charset="0"/>
            </a:endParaRPr>
          </a:p>
        </p:txBody>
      </p:sp>
      <p:graphicFrame>
        <p:nvGraphicFramePr>
          <p:cNvPr id="3" name="表 2"/>
          <p:cNvGraphicFramePr>
            <a:graphicFrameLocks noGrp="1"/>
          </p:cNvGraphicFramePr>
          <p:nvPr/>
        </p:nvGraphicFramePr>
        <p:xfrm>
          <a:off x="865080" y="3757619"/>
          <a:ext cx="6474460" cy="1821279"/>
        </p:xfrm>
        <a:graphic>
          <a:graphicData uri="http://schemas.openxmlformats.org/drawingml/2006/table">
            <a:tbl>
              <a:tblPr firstRow="1" firstCol="1" bandRow="1">
                <a:tableStyleId>{5940675A-B579-460E-94D1-54222C63F5DA}</a:tableStyleId>
              </a:tblPr>
              <a:tblGrid>
                <a:gridCol w="1618615">
                  <a:extLst>
                    <a:ext uri="{9D8B030D-6E8A-4147-A177-3AD203B41FA5}">
                      <a16:colId xmlns:a16="http://schemas.microsoft.com/office/drawing/2014/main" val="20000"/>
                    </a:ext>
                  </a:extLst>
                </a:gridCol>
                <a:gridCol w="1618615">
                  <a:extLst>
                    <a:ext uri="{9D8B030D-6E8A-4147-A177-3AD203B41FA5}">
                      <a16:colId xmlns:a16="http://schemas.microsoft.com/office/drawing/2014/main" val="20001"/>
                    </a:ext>
                  </a:extLst>
                </a:gridCol>
                <a:gridCol w="1618615">
                  <a:extLst>
                    <a:ext uri="{9D8B030D-6E8A-4147-A177-3AD203B41FA5}">
                      <a16:colId xmlns:a16="http://schemas.microsoft.com/office/drawing/2014/main" val="20002"/>
                    </a:ext>
                  </a:extLst>
                </a:gridCol>
                <a:gridCol w="1618615">
                  <a:extLst>
                    <a:ext uri="{9D8B030D-6E8A-4147-A177-3AD203B41FA5}">
                      <a16:colId xmlns:a16="http://schemas.microsoft.com/office/drawing/2014/main" val="20003"/>
                    </a:ext>
                  </a:extLst>
                </a:gridCol>
              </a:tblGrid>
              <a:tr h="290274">
                <a:tc>
                  <a:txBody>
                    <a:bodyPr/>
                    <a:lstStyle/>
                    <a:p>
                      <a:pPr algn="just">
                        <a:lnSpc>
                          <a:spcPts val="1200"/>
                        </a:lnSpc>
                      </a:pPr>
                      <a:r>
                        <a:rPr lang="en-US" sz="1100" kern="100">
                          <a:effectLst/>
                          <a:latin typeface="Arial" panose="020B0604020202020204" pitchFamily="34" charset="0"/>
                          <a:ea typeface="ＭＳ ゴシック" panose="020B0609070205080204" pitchFamily="49" charset="-128"/>
                          <a:cs typeface="Arial" panose="020B0604020202020204" pitchFamily="34" charset="0"/>
                        </a:rPr>
                        <a:t>Nama</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gridSpan="3">
                  <a:txBody>
                    <a:bodyPr/>
                    <a:lstStyle/>
                    <a:p>
                      <a:pPr algn="just">
                        <a:lnSpc>
                          <a:spcPts val="1200"/>
                        </a:lnSpc>
                      </a:pPr>
                      <a:r>
                        <a:rPr lang="en-US" sz="1100" kern="100" dirty="0" err="1">
                          <a:solidFill>
                            <a:srgbClr val="000000"/>
                          </a:solidFill>
                          <a:effectLst/>
                          <a:latin typeface="Arial" panose="020B0604020202020204" pitchFamily="34" charset="0"/>
                          <a:ea typeface="ＭＳ ゴシック" panose="020B0609070205080204" pitchFamily="49" charset="-128"/>
                          <a:cs typeface="Arial" panose="020B0604020202020204" pitchFamily="34" charset="0"/>
                        </a:rPr>
                        <a:t>Konstruksi</a:t>
                      </a:r>
                      <a:r>
                        <a:rPr lang="en-US" sz="1100" kern="100"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rPr>
                        <a:t> </a:t>
                      </a:r>
                      <a:r>
                        <a:rPr lang="en-US" sz="1100" kern="100" dirty="0" err="1">
                          <a:solidFill>
                            <a:srgbClr val="000000"/>
                          </a:solidFill>
                          <a:effectLst/>
                          <a:latin typeface="Arial" panose="020B0604020202020204" pitchFamily="34" charset="0"/>
                          <a:ea typeface="ＭＳ ゴシック" panose="020B0609070205080204" pitchFamily="49" charset="-128"/>
                          <a:cs typeface="Arial" panose="020B0604020202020204" pitchFamily="34" charset="0"/>
                        </a:rPr>
                        <a:t>komponen</a:t>
                      </a: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05535">
                <a:tc>
                  <a:txBody>
                    <a:bodyPr/>
                    <a:lstStyle/>
                    <a:p>
                      <a:pPr algn="just">
                        <a:lnSpc>
                          <a:spcPts val="1200"/>
                        </a:lnSpc>
                      </a:pPr>
                      <a:r>
                        <a:rPr lang="en-US" sz="1100" kern="100">
                          <a:effectLst/>
                          <a:latin typeface="Arial" panose="020B0604020202020204" pitchFamily="34" charset="0"/>
                          <a:ea typeface="ＭＳ ゴシック" panose="020B0609070205080204" pitchFamily="49" charset="-128"/>
                          <a:cs typeface="Arial" panose="020B0604020202020204" pitchFamily="34" charset="0"/>
                        </a:rPr>
                        <a:t>Komponen tekanan hidraulik</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a:txBody>
                    <a:bodyPr/>
                    <a:lstStyle/>
                    <a:p>
                      <a:pPr algn="just">
                        <a:lnSpc>
                          <a:spcPts val="1200"/>
                        </a:lnSpc>
                      </a:pPr>
                      <a:r>
                        <a:rPr lang="ja-JP" sz="1100" kern="10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a:effectLst/>
                          <a:latin typeface="Arial" panose="020B0604020202020204" pitchFamily="34" charset="0"/>
                          <a:ea typeface="ＭＳ ゴシック" panose="020B0609070205080204" pitchFamily="49" charset="-128"/>
                          <a:cs typeface="Arial" panose="020B0604020202020204" pitchFamily="34" charset="0"/>
                        </a:rPr>
                        <a:t>Pompa hidraulik</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tcPr>
                </a:tc>
                <a:tc>
                  <a:txBody>
                    <a:bodyPr/>
                    <a:lstStyle/>
                    <a:p>
                      <a:pPr algn="just">
                        <a:lnSpc>
                          <a:spcPts val="1200"/>
                        </a:lnSpc>
                      </a:pP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tcPr>
                </a:tc>
                <a:tc>
                  <a:txBody>
                    <a:bodyPr/>
                    <a:lstStyle/>
                    <a:p>
                      <a:pPr algn="just">
                        <a:lnSpc>
                          <a:spcPts val="1200"/>
                        </a:lnSpc>
                      </a:pP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tcPr>
                </a:tc>
                <a:extLst>
                  <a:ext uri="{0D108BD9-81ED-4DB2-BD59-A6C34878D82A}">
                    <a16:rowId xmlns:a16="http://schemas.microsoft.com/office/drawing/2014/main" val="10001"/>
                  </a:ext>
                </a:extLst>
              </a:tr>
              <a:tr h="205535">
                <a:tc>
                  <a:txBody>
                    <a:bodyPr/>
                    <a:lstStyle/>
                    <a:p>
                      <a:pPr algn="just">
                        <a:lnSpc>
                          <a:spcPts val="1200"/>
                        </a:lnSpc>
                      </a:pPr>
                      <a:r>
                        <a:rPr lang="en-US" sz="1100" kern="100">
                          <a:effectLst/>
                          <a:latin typeface="Arial" panose="020B0604020202020204" pitchFamily="34" charset="0"/>
                          <a:ea typeface="ＭＳ ゴシック" panose="020B0609070205080204" pitchFamily="49" charset="-128"/>
                          <a:cs typeface="Arial" panose="020B0604020202020204" pitchFamily="34" charset="0"/>
                        </a:rPr>
                        <a:t>Komponen kontrol hidraulik</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a:txBody>
                    <a:bodyPr/>
                    <a:lstStyle/>
                    <a:p>
                      <a:pPr algn="just">
                        <a:lnSpc>
                          <a:spcPts val="1200"/>
                        </a:lnSpc>
                      </a:pPr>
                      <a:r>
                        <a:rPr lang="ja-JP" sz="1100" kern="10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a:effectLst/>
                          <a:latin typeface="Arial" panose="020B0604020202020204" pitchFamily="34" charset="0"/>
                          <a:ea typeface="ＭＳ ゴシック" panose="020B0609070205080204" pitchFamily="49" charset="-128"/>
                          <a:cs typeface="Arial" panose="020B0604020202020204" pitchFamily="34" charset="0"/>
                        </a:rPr>
                        <a:t>Katup kontrol arah</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tcPr>
                </a:tc>
                <a:tc>
                  <a:txBody>
                    <a:bodyPr/>
                    <a:lstStyle/>
                    <a:p>
                      <a:pPr algn="just">
                        <a:lnSpc>
                          <a:spcPts val="1200"/>
                        </a:lnSpc>
                      </a:pPr>
                      <a:r>
                        <a:rPr lang="ja-JP" altLang="en-US" sz="1100" kern="100" dirty="0">
                          <a:effectLst/>
                          <a:latin typeface="Arial" panose="020B0604020202020204" pitchFamily="34" charset="0"/>
                          <a:ea typeface="ＭＳ ゴシック" panose="020B0609070205080204" pitchFamily="49" charset="-128"/>
                          <a:cs typeface="Arial" panose="020B0604020202020204" pitchFamily="34" charset="0"/>
                        </a:rPr>
                        <a:t>・</a:t>
                      </a:r>
                      <a:r>
                        <a:rPr lang="en-US" altLang="ja-JP" sz="1100" kern="100" dirty="0" err="1">
                          <a:effectLst/>
                          <a:latin typeface="Arial" panose="020B0604020202020204" pitchFamily="34" charset="0"/>
                          <a:ea typeface="ＭＳ ゴシック" panose="020B0609070205080204" pitchFamily="49" charset="-128"/>
                          <a:cs typeface="Arial" panose="020B0604020202020204" pitchFamily="34" charset="0"/>
                        </a:rPr>
                        <a:t>katup</a:t>
                      </a:r>
                      <a:r>
                        <a:rPr lang="en-US" altLang="ja-JP" sz="11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kern="100" dirty="0" err="1">
                          <a:effectLst/>
                          <a:latin typeface="Arial" panose="020B0604020202020204" pitchFamily="34" charset="0"/>
                          <a:ea typeface="ＭＳ ゴシック" panose="020B0609070205080204" pitchFamily="49" charset="-128"/>
                          <a:cs typeface="Arial" panose="020B0604020202020204" pitchFamily="34" charset="0"/>
                        </a:rPr>
                        <a:t>aliran</a:t>
                      </a: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tcPr>
                </a:tc>
                <a:tc>
                  <a:txBody>
                    <a:bodyPr/>
                    <a:lstStyle/>
                    <a:p>
                      <a:pPr algn="just">
                        <a:lnSpc>
                          <a:spcPts val="1200"/>
                        </a:lnSpc>
                      </a:pPr>
                      <a:r>
                        <a:rPr lang="ja-JP" sz="1100" kern="100" dirty="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dirty="0" err="1">
                          <a:effectLst/>
                          <a:latin typeface="Arial" panose="020B0604020202020204" pitchFamily="34" charset="0"/>
                          <a:ea typeface="ＭＳ ゴシック" panose="020B0609070205080204" pitchFamily="49" charset="-128"/>
                          <a:cs typeface="Arial" panose="020B0604020202020204" pitchFamily="34" charset="0"/>
                        </a:rPr>
                        <a:t>Katup</a:t>
                      </a:r>
                      <a:r>
                        <a:rPr lang="en-US" sz="11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sz="1100" kern="100" dirty="0" err="1">
                          <a:effectLst/>
                          <a:latin typeface="Arial" panose="020B0604020202020204" pitchFamily="34" charset="0"/>
                          <a:ea typeface="ＭＳ ゴシック" panose="020B0609070205080204" pitchFamily="49" charset="-128"/>
                          <a:cs typeface="Arial" panose="020B0604020202020204" pitchFamily="34" charset="0"/>
                        </a:rPr>
                        <a:t>hidraulik</a:t>
                      </a: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tcPr>
                </a:tc>
                <a:extLst>
                  <a:ext uri="{0D108BD9-81ED-4DB2-BD59-A6C34878D82A}">
                    <a16:rowId xmlns:a16="http://schemas.microsoft.com/office/drawing/2014/main" val="10002"/>
                  </a:ext>
                </a:extLst>
              </a:tr>
              <a:tr h="205535">
                <a:tc>
                  <a:txBody>
                    <a:bodyPr/>
                    <a:lstStyle/>
                    <a:p>
                      <a:pPr algn="just">
                        <a:lnSpc>
                          <a:spcPts val="1200"/>
                        </a:lnSpc>
                      </a:pPr>
                      <a:r>
                        <a:rPr lang="en-US" sz="1100" kern="100">
                          <a:effectLst/>
                          <a:latin typeface="Arial" panose="020B0604020202020204" pitchFamily="34" charset="0"/>
                          <a:ea typeface="ＭＳ ゴシック" panose="020B0609070205080204" pitchFamily="49" charset="-128"/>
                          <a:cs typeface="Arial" panose="020B0604020202020204" pitchFamily="34" charset="0"/>
                        </a:rPr>
                        <a:t>Komponen penggerak hidraulik</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a:txBody>
                    <a:bodyPr/>
                    <a:lstStyle/>
                    <a:p>
                      <a:pPr algn="just">
                        <a:lnSpc>
                          <a:spcPts val="1200"/>
                        </a:lnSpc>
                      </a:pPr>
                      <a:r>
                        <a:rPr lang="ja-JP" sz="1100" kern="10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a:effectLst/>
                          <a:latin typeface="Arial" panose="020B0604020202020204" pitchFamily="34" charset="0"/>
                          <a:ea typeface="ＭＳ ゴシック" panose="020B0609070205080204" pitchFamily="49" charset="-128"/>
                          <a:cs typeface="Arial" panose="020B0604020202020204" pitchFamily="34" charset="0"/>
                        </a:rPr>
                        <a:t>Motor hidraulik</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tcPr>
                </a:tc>
                <a:tc>
                  <a:txBody>
                    <a:bodyPr/>
                    <a:lstStyle/>
                    <a:p>
                      <a:pPr algn="just">
                        <a:lnSpc>
                          <a:spcPts val="1200"/>
                        </a:lnSpc>
                      </a:pPr>
                      <a:r>
                        <a:rPr lang="ja-JP" altLang="en-US" sz="1100" kern="100" dirty="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dirty="0" err="1">
                          <a:effectLst/>
                          <a:latin typeface="Arial" panose="020B0604020202020204" pitchFamily="34" charset="0"/>
                          <a:ea typeface="ＭＳ ゴシック" panose="020B0609070205080204" pitchFamily="49" charset="-128"/>
                          <a:cs typeface="Arial" panose="020B0604020202020204" pitchFamily="34" charset="0"/>
                        </a:rPr>
                        <a:t>Silinder</a:t>
                      </a:r>
                      <a:r>
                        <a:rPr lang="en-US" sz="11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sz="1100" kern="100" dirty="0" err="1">
                          <a:effectLst/>
                          <a:latin typeface="Arial" panose="020B0604020202020204" pitchFamily="34" charset="0"/>
                          <a:ea typeface="ＭＳ ゴシック" panose="020B0609070205080204" pitchFamily="49" charset="-128"/>
                          <a:cs typeface="Arial" panose="020B0604020202020204" pitchFamily="34" charset="0"/>
                        </a:rPr>
                        <a:t>hidraulik</a:t>
                      </a: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tcPr>
                </a:tc>
                <a:tc>
                  <a:txBody>
                    <a:bodyPr/>
                    <a:lstStyle/>
                    <a:p>
                      <a:pPr algn="just">
                        <a:lnSpc>
                          <a:spcPts val="1200"/>
                        </a:lnSpc>
                      </a:pP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tcPr>
                </a:tc>
                <a:extLst>
                  <a:ext uri="{0D108BD9-81ED-4DB2-BD59-A6C34878D82A}">
                    <a16:rowId xmlns:a16="http://schemas.microsoft.com/office/drawing/2014/main" val="10003"/>
                  </a:ext>
                </a:extLst>
              </a:tr>
              <a:tr h="205535">
                <a:tc rowSpan="3">
                  <a:txBody>
                    <a:bodyPr/>
                    <a:lstStyle/>
                    <a:p>
                      <a:pPr algn="just">
                        <a:lnSpc>
                          <a:spcPts val="1200"/>
                        </a:lnSpc>
                      </a:pPr>
                      <a:r>
                        <a:rPr lang="en-US" sz="1100" kern="100">
                          <a:effectLst/>
                          <a:latin typeface="Arial" panose="020B0604020202020204" pitchFamily="34" charset="0"/>
                          <a:ea typeface="ＭＳ ゴシック" panose="020B0609070205080204" pitchFamily="49" charset="-128"/>
                          <a:cs typeface="Arial" panose="020B0604020202020204" pitchFamily="34" charset="0"/>
                        </a:rPr>
                        <a:t>Perangkat</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a:txBody>
                    <a:bodyPr/>
                    <a:lstStyle/>
                    <a:p>
                      <a:pPr algn="just">
                        <a:lnSpc>
                          <a:spcPts val="1200"/>
                        </a:lnSpc>
                      </a:pPr>
                      <a:r>
                        <a:rPr lang="ja-JP" sz="1100" kern="10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a:effectLst/>
                          <a:latin typeface="Arial" panose="020B0604020202020204" pitchFamily="34" charset="0"/>
                          <a:ea typeface="ＭＳ ゴシック" panose="020B0609070205080204" pitchFamily="49" charset="-128"/>
                          <a:cs typeface="Arial" panose="020B0604020202020204" pitchFamily="34" charset="0"/>
                        </a:rPr>
                        <a:t>Tangki oli hidraulik</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lnB w="12700" cmpd="sng">
                      <a:noFill/>
                    </a:lnB>
                  </a:tcPr>
                </a:tc>
                <a:tc>
                  <a:txBody>
                    <a:bodyPr/>
                    <a:lstStyle/>
                    <a:p>
                      <a:pPr algn="just">
                        <a:lnSpc>
                          <a:spcPts val="1200"/>
                        </a:lnSpc>
                      </a:pPr>
                      <a:r>
                        <a:rPr lang="ja-JP" altLang="en-US" sz="1200" kern="100" dirty="0">
                          <a:effectLst/>
                          <a:latin typeface="Arial" panose="020B0604020202020204" pitchFamily="34" charset="0"/>
                          <a:ea typeface="ＭＳ ゴシック" panose="020B0609070205080204" pitchFamily="49" charset="-128"/>
                          <a:cs typeface="Arial" panose="020B0604020202020204" pitchFamily="34" charset="0"/>
                        </a:rPr>
                        <a:t>・</a:t>
                      </a:r>
                      <a:r>
                        <a:rPr lang="en-US" altLang="ja-JP" sz="1200" kern="100" dirty="0">
                          <a:effectLst/>
                          <a:latin typeface="Arial" panose="020B0604020202020204" pitchFamily="34" charset="0"/>
                          <a:ea typeface="ＭＳ ゴシック" panose="020B0609070205080204" pitchFamily="49" charset="-128"/>
                          <a:cs typeface="Arial" panose="020B0604020202020204" pitchFamily="34" charset="0"/>
                        </a:rPr>
                        <a:t>Filter</a:t>
                      </a: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lnB w="12700" cmpd="sng">
                      <a:noFill/>
                    </a:lnB>
                  </a:tcPr>
                </a:tc>
                <a:tc>
                  <a:txBody>
                    <a:bodyPr/>
                    <a:lstStyle/>
                    <a:p>
                      <a:pPr algn="just">
                        <a:lnSpc>
                          <a:spcPts val="1200"/>
                        </a:lnSpc>
                      </a:pPr>
                      <a:r>
                        <a:rPr lang="ja-JP" sz="1100" kern="100" dirty="0">
                          <a:effectLst/>
                          <a:latin typeface="Arial" panose="020B0604020202020204" pitchFamily="34" charset="0"/>
                          <a:ea typeface="ＭＳ ゴシック" panose="020B0609070205080204" pitchFamily="49" charset="-128"/>
                          <a:cs typeface="Arial" panose="020B0604020202020204" pitchFamily="34" charset="0"/>
                        </a:rPr>
                        <a:t>・</a:t>
                      </a:r>
                      <a:r>
                        <a:rPr lang="en-US" altLang="ja-JP" sz="1100" kern="100" dirty="0">
                          <a:effectLst/>
                          <a:latin typeface="Arial" panose="020B0604020202020204" pitchFamily="34" charset="0"/>
                          <a:ea typeface="ＭＳ ゴシック" panose="020B0609070205080204" pitchFamily="49" charset="-128"/>
                          <a:cs typeface="Arial" panose="020B0604020202020204" pitchFamily="34" charset="0"/>
                        </a:rPr>
                        <a:t>air breather</a:t>
                      </a: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B w="12700" cmpd="sng">
                      <a:noFill/>
                    </a:lnB>
                  </a:tcPr>
                </a:tc>
                <a:extLst>
                  <a:ext uri="{0D108BD9-81ED-4DB2-BD59-A6C34878D82A}">
                    <a16:rowId xmlns:a16="http://schemas.microsoft.com/office/drawing/2014/main" val="10004"/>
                  </a:ext>
                </a:extLst>
              </a:tr>
              <a:tr h="205535">
                <a:tc vMerge="1">
                  <a:txBody>
                    <a:bodyPr/>
                    <a:lstStyle/>
                    <a:p>
                      <a:endParaRPr kumimoji="1" lang="ja-JP" altLang="en-US"/>
                    </a:p>
                  </a:txBody>
                  <a:tcPr/>
                </a:tc>
                <a:tc>
                  <a:txBody>
                    <a:bodyPr/>
                    <a:lstStyle/>
                    <a:p>
                      <a:pPr algn="just">
                        <a:lnSpc>
                          <a:spcPts val="1200"/>
                        </a:lnSpc>
                      </a:pPr>
                      <a:r>
                        <a:rPr lang="ja-JP" sz="1100" kern="10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a:effectLst/>
                          <a:latin typeface="Arial" panose="020B0604020202020204" pitchFamily="34" charset="0"/>
                          <a:ea typeface="ＭＳ ゴシック" panose="020B0609070205080204" pitchFamily="49" charset="-128"/>
                          <a:cs typeface="Arial" panose="020B0604020202020204" pitchFamily="34" charset="0"/>
                        </a:rPr>
                        <a:t>selang</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lnT w="12700" cmpd="sng">
                      <a:noFill/>
                    </a:lnT>
                    <a:lnB w="12700" cmpd="sng">
                      <a:noFill/>
                    </a:lnB>
                  </a:tcPr>
                </a:tc>
                <a:tc>
                  <a:txBody>
                    <a:bodyPr/>
                    <a:lstStyle/>
                    <a:p>
                      <a:pPr algn="just">
                        <a:lnSpc>
                          <a:spcPts val="1200"/>
                        </a:lnSpc>
                      </a:pPr>
                      <a:r>
                        <a:rPr lang="ja-JP" altLang="en-US" sz="1200" kern="100" dirty="0">
                          <a:effectLst/>
                          <a:latin typeface="Arial" panose="020B0604020202020204" pitchFamily="34" charset="0"/>
                          <a:ea typeface="ＭＳ ゴシック" panose="020B0609070205080204" pitchFamily="49" charset="-128"/>
                          <a:cs typeface="Arial" panose="020B0604020202020204" pitchFamily="34" charset="0"/>
                        </a:rPr>
                        <a:t>・</a:t>
                      </a:r>
                      <a:r>
                        <a:rPr lang="en-US" altLang="ja-JP" sz="1200" kern="100" dirty="0" err="1">
                          <a:effectLst/>
                          <a:latin typeface="Arial" panose="020B0604020202020204" pitchFamily="34" charset="0"/>
                          <a:ea typeface="ＭＳ ゴシック" panose="020B0609070205080204" pitchFamily="49" charset="-128"/>
                          <a:cs typeface="Arial" panose="020B0604020202020204" pitchFamily="34" charset="0"/>
                        </a:rPr>
                        <a:t>Kopling</a:t>
                      </a: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lnT w="12700" cmpd="sng">
                      <a:noFill/>
                    </a:lnT>
                    <a:lnB w="12700" cmpd="sng">
                      <a:noFill/>
                    </a:lnB>
                  </a:tcPr>
                </a:tc>
                <a:tc>
                  <a:txBody>
                    <a:bodyPr/>
                    <a:lstStyle/>
                    <a:p>
                      <a:pPr algn="just">
                        <a:lnSpc>
                          <a:spcPts val="1200"/>
                        </a:lnSpc>
                      </a:pPr>
                      <a:r>
                        <a:rPr lang="ja-JP" sz="1100" kern="100" dirty="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dirty="0" err="1">
                          <a:effectLst/>
                          <a:latin typeface="Arial" panose="020B0604020202020204" pitchFamily="34" charset="0"/>
                          <a:ea typeface="ＭＳ ゴシック" panose="020B0609070205080204" pitchFamily="49" charset="-128"/>
                          <a:cs typeface="Arial" panose="020B0604020202020204" pitchFamily="34" charset="0"/>
                        </a:rPr>
                        <a:t>kopling</a:t>
                      </a:r>
                      <a:r>
                        <a:rPr lang="en-US" sz="11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sz="1100" kern="100" dirty="0" err="1">
                          <a:effectLst/>
                          <a:latin typeface="Arial" panose="020B0604020202020204" pitchFamily="34" charset="0"/>
                          <a:ea typeface="ＭＳ ゴシック" panose="020B0609070205080204" pitchFamily="49" charset="-128"/>
                          <a:cs typeface="Arial" panose="020B0604020202020204" pitchFamily="34" charset="0"/>
                        </a:rPr>
                        <a:t>putar</a:t>
                      </a: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T w="12700" cmpd="sng">
                      <a:noFill/>
                    </a:lnT>
                    <a:lnB w="12700" cmpd="sng">
                      <a:noFill/>
                    </a:lnB>
                  </a:tcPr>
                </a:tc>
                <a:extLst>
                  <a:ext uri="{0D108BD9-81ED-4DB2-BD59-A6C34878D82A}">
                    <a16:rowId xmlns:a16="http://schemas.microsoft.com/office/drawing/2014/main" val="10005"/>
                  </a:ext>
                </a:extLst>
              </a:tr>
              <a:tr h="205535">
                <a:tc vMerge="1">
                  <a:txBody>
                    <a:bodyPr/>
                    <a:lstStyle/>
                    <a:p>
                      <a:endParaRPr kumimoji="1" lang="ja-JP" altLang="en-US"/>
                    </a:p>
                  </a:txBody>
                  <a:tcPr/>
                </a:tc>
                <a:tc>
                  <a:txBody>
                    <a:bodyPr/>
                    <a:lstStyle/>
                    <a:p>
                      <a:pPr algn="just">
                        <a:lnSpc>
                          <a:spcPts val="1200"/>
                        </a:lnSpc>
                      </a:pPr>
                      <a:r>
                        <a:rPr lang="ja-JP" sz="1100" kern="10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a:effectLst/>
                          <a:latin typeface="Arial" panose="020B0604020202020204" pitchFamily="34" charset="0"/>
                          <a:ea typeface="ＭＳ ゴシック" panose="020B0609070205080204" pitchFamily="49" charset="-128"/>
                          <a:cs typeface="Arial" panose="020B0604020202020204" pitchFamily="34" charset="0"/>
                        </a:rPr>
                        <a:t>Accumulator</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lnT w="12700" cmpd="sng">
                      <a:noFill/>
                    </a:lnT>
                  </a:tcPr>
                </a:tc>
                <a:tc>
                  <a:txBody>
                    <a:bodyPr/>
                    <a:lstStyle/>
                    <a:p>
                      <a:pPr algn="just">
                        <a:lnSpc>
                          <a:spcPts val="1200"/>
                        </a:lnSpc>
                      </a:pPr>
                      <a:r>
                        <a:rPr lang="ja-JP" sz="1100" kern="10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a:effectLst/>
                          <a:latin typeface="Arial" panose="020B0604020202020204" pitchFamily="34" charset="0"/>
                          <a:ea typeface="ＭＳ ゴシック" panose="020B0609070205080204" pitchFamily="49" charset="-128"/>
                          <a:cs typeface="Arial" panose="020B0604020202020204" pitchFamily="34" charset="0"/>
                        </a:rPr>
                        <a:t>Oil cooler</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lnT w="12700" cmpd="sng">
                      <a:noFill/>
                    </a:lnT>
                  </a:tcPr>
                </a:tc>
                <a:tc>
                  <a:txBody>
                    <a:bodyPr/>
                    <a:lstStyle/>
                    <a:p>
                      <a:pPr algn="just">
                        <a:lnSpc>
                          <a:spcPts val="1200"/>
                        </a:lnSpc>
                      </a:pPr>
                      <a:r>
                        <a:rPr lang="ja-JP" sz="1100" kern="100" dirty="0">
                          <a:effectLst/>
                          <a:latin typeface="Arial" panose="020B0604020202020204" pitchFamily="34" charset="0"/>
                          <a:ea typeface="ＭＳ ゴシック" panose="020B0609070205080204" pitchFamily="49" charset="-128"/>
                          <a:cs typeface="Arial" panose="020B0604020202020204" pitchFamily="34" charset="0"/>
                        </a:rPr>
                        <a:t>・</a:t>
                      </a:r>
                      <a:r>
                        <a:rPr lang="en-US" sz="1100" kern="100" dirty="0" err="1">
                          <a:effectLst/>
                          <a:latin typeface="Arial" panose="020B0604020202020204" pitchFamily="34" charset="0"/>
                          <a:ea typeface="ＭＳ ゴシック" panose="020B0609070205080204" pitchFamily="49" charset="-128"/>
                          <a:cs typeface="Arial" panose="020B0604020202020204" pitchFamily="34" charset="0"/>
                        </a:rPr>
                        <a:t>pengukur</a:t>
                      </a:r>
                      <a:r>
                        <a:rPr lang="en-US" sz="11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sz="1100" kern="100" dirty="0" err="1">
                          <a:effectLst/>
                          <a:latin typeface="Arial" panose="020B0604020202020204" pitchFamily="34" charset="0"/>
                          <a:ea typeface="ＭＳ ゴシック" panose="020B0609070205080204" pitchFamily="49" charset="-128"/>
                          <a:cs typeface="Arial" panose="020B0604020202020204" pitchFamily="34" charset="0"/>
                        </a:rPr>
                        <a:t>tekanan</a:t>
                      </a: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T w="12700" cmpd="sng">
                      <a:noFill/>
                    </a:lnT>
                  </a:tcPr>
                </a:tc>
                <a:extLst>
                  <a:ext uri="{0D108BD9-81ED-4DB2-BD59-A6C34878D82A}">
                    <a16:rowId xmlns:a16="http://schemas.microsoft.com/office/drawing/2014/main" val="10006"/>
                  </a:ext>
                </a:extLst>
              </a:tr>
            </a:tbl>
          </a:graphicData>
        </a:graphic>
      </p:graphicFrame>
      <p:sp>
        <p:nvSpPr>
          <p:cNvPr id="6" name="Rectangle 1"/>
          <p:cNvSpPr>
            <a:spLocks noChangeArrowheads="1"/>
          </p:cNvSpPr>
          <p:nvPr/>
        </p:nvSpPr>
        <p:spPr bwMode="auto">
          <a:xfrm>
            <a:off x="2708797" y="3340998"/>
            <a:ext cx="27870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id-ID" altLang="ja-JP" sz="1200" dirty="0">
                <a:latin typeface="Arial" panose="020B0604020202020204" pitchFamily="34" charset="0"/>
                <a:cs typeface="Arial" panose="020B0604020202020204" pitchFamily="34" charset="0"/>
              </a:rPr>
              <a:t>Komponen utama </a:t>
            </a:r>
            <a:r>
              <a:rPr lang="en-US" altLang="ja-JP" sz="1200" dirty="0" err="1">
                <a:latin typeface="Arial" panose="020B0604020202020204" pitchFamily="34" charset="0"/>
                <a:cs typeface="Arial" panose="020B0604020202020204" pitchFamily="34" charset="0"/>
              </a:rPr>
              <a:t>peralatan</a:t>
            </a:r>
            <a:r>
              <a:rPr lang="id-ID" altLang="ja-JP" sz="1200" dirty="0">
                <a:latin typeface="Arial" panose="020B0604020202020204" pitchFamily="34" charset="0"/>
                <a:cs typeface="Arial" panose="020B0604020202020204" pitchFamily="34" charset="0"/>
              </a:rPr>
              <a:t> hidr</a:t>
            </a:r>
            <a:r>
              <a:rPr lang="en-US" altLang="ja-JP" sz="1200" dirty="0">
                <a:latin typeface="Arial" panose="020B0604020202020204" pitchFamily="34" charset="0"/>
                <a:cs typeface="Arial" panose="020B0604020202020204" pitchFamily="34" charset="0"/>
              </a:rPr>
              <a:t>au</a:t>
            </a:r>
            <a:r>
              <a:rPr lang="id-ID" altLang="ja-JP" sz="1200" dirty="0">
                <a:latin typeface="Arial" panose="020B0604020202020204" pitchFamily="34" charset="0"/>
                <a:cs typeface="Arial" panose="020B0604020202020204" pitchFamily="34" charset="0"/>
              </a:rPr>
              <a:t>lik </a:t>
            </a:r>
            <a:endParaRPr kumimoji="0" lang="ja-JP"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5ABC33D0-4403-4985-B5E2-CC84279219AD}"/>
              </a:ext>
            </a:extLst>
          </p:cNvPr>
          <p:cNvSpPr txBox="1"/>
          <p:nvPr/>
        </p:nvSpPr>
        <p:spPr>
          <a:xfrm>
            <a:off x="600075" y="891373"/>
            <a:ext cx="7250220" cy="2462213"/>
          </a:xfrm>
          <a:prstGeom prst="rect">
            <a:avLst/>
          </a:prstGeom>
          <a:noFill/>
        </p:spPr>
        <p:txBody>
          <a:bodyPr wrap="square" rtlCol="0">
            <a:spAutoFit/>
          </a:bodyPr>
          <a:lstStyle/>
          <a:p>
            <a:pPr algn="just"/>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hidraulik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dibagi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menjadi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400" b="1" u="sng"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mempunyai</a:t>
            </a:r>
            <a:r>
              <a:rPr lang="en-US" altLang="ja-JP" sz="14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tiga</a:t>
            </a:r>
            <a:r>
              <a:rPr lang="en-US" altLang="ja-JP" sz="14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fungsi</a:t>
            </a:r>
            <a:r>
              <a:rPr lang="en-US" altLang="ja-JP" sz="1400" b="1" u="sng"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4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komponen</a:t>
            </a:r>
            <a:r>
              <a:rPr lang="en-US" altLang="ja-JP" sz="14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lgn="just"/>
            <a:endParaRPr lang="en-US" altLang="ja-JP" sz="1400" kern="100" dirty="0">
              <a:effectLst/>
              <a:latin typeface="Arial" panose="020B0604020202020204" pitchFamily="34" charset="0"/>
              <a:ea typeface="ＭＳ ゴシック" panose="020B0609070205080204" pitchFamily="49" charset="-128"/>
              <a:cs typeface="ＭＳ 明朝" panose="02020609040205080304" pitchFamily="17" charset="-128"/>
            </a:endParaRPr>
          </a:p>
          <a:p>
            <a:pPr lvl="0" algn="just"/>
            <a:endParaRPr lang="en-US" altLang="ja-JP" sz="1400" kern="100" dirty="0">
              <a:latin typeface="Arial" panose="020B0604020202020204" pitchFamily="34" charset="0"/>
              <a:ea typeface="ＭＳ ゴシック" panose="020B0609070205080204" pitchFamily="49" charset="-128"/>
              <a:cs typeface="ＭＳ 明朝" panose="02020609040205080304" pitchFamily="17" charset="-128"/>
            </a:endParaRPr>
          </a:p>
          <a:p>
            <a:pPr lvl="0" algn="just"/>
            <a:r>
              <a:rPr lang="ja-JP" altLang="en-US" sz="1400" b="1" kern="100" dirty="0">
                <a:effectLst/>
                <a:latin typeface="Arial" panose="020B0604020202020204" pitchFamily="34" charset="0"/>
                <a:ea typeface="ＭＳ ゴシック" panose="020B0609070205080204" pitchFamily="49" charset="-128"/>
                <a:cs typeface="ＭＳ 明朝" panose="02020609040205080304" pitchFamily="17" charset="-128"/>
              </a:rPr>
              <a:t>①</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Komponen</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 </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tekanan</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 </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hidraulik</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 (</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pompa</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a:t>
            </a:r>
            <a:endParaRPr lang="en-US" altLang="ja-JP" sz="1400" b="1"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lvl="0" algn="just"/>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menyedot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oli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hidraulik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tangki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oli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hidraulik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memberi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tekanan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mengalirkan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sirkuit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lgn="just"/>
            <a:r>
              <a:rPr lang="ja-JP" altLang="en-US" sz="1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②</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Komponen</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 </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kontrol</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 </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hidraulik</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 (</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katup</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a:t>
            </a:r>
            <a:endParaRPr lang="en-US" altLang="ja-JP" sz="1400" b="1"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lvl="0" algn="just"/>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mengontrol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tekanan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laju</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aliran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arah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oli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hidraulik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dikeluarkan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pompa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hidraulik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lgn="just"/>
            <a:r>
              <a:rPr lang="ja-JP" altLang="en-US" sz="1400" b="1" kern="100" dirty="0">
                <a:latin typeface="ＭＳ ゴシック" panose="020B0609070205080204" pitchFamily="49" charset="-128"/>
                <a:ea typeface="ＭＳ ゴシック" panose="020B0609070205080204" pitchFamily="49" charset="-128"/>
                <a:cs typeface="Times New Roman" panose="02020603050405020304" pitchFamily="18" charset="0"/>
              </a:rPr>
              <a:t>③</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Komponen</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 </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penggerak</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 </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hidraulik</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 (</a:t>
            </a:r>
            <a:r>
              <a:rPr lang="en-US" altLang="ja-JP" sz="1400" b="1" kern="100" dirty="0" err="1">
                <a:effectLst/>
                <a:latin typeface="Arial" panose="020B0604020202020204" pitchFamily="34" charset="0"/>
                <a:ea typeface="ＭＳ ゴシック" panose="020B0609070205080204" pitchFamily="49" charset="-128"/>
                <a:cs typeface="ＭＳ 明朝" panose="02020609040205080304" pitchFamily="17" charset="-128"/>
              </a:rPr>
              <a:t>aktuator</a:t>
            </a:r>
            <a:r>
              <a:rPr lang="en-US" altLang="ja-JP" sz="1400" b="1" kern="100" dirty="0">
                <a:effectLst/>
                <a:latin typeface="Arial" panose="020B0604020202020204" pitchFamily="34" charset="0"/>
                <a:ea typeface="ＭＳ ゴシック" panose="020B0609070205080204" pitchFamily="49" charset="-128"/>
                <a:cs typeface="ＭＳ 明朝" panose="02020609040205080304" pitchFamily="17" charset="-128"/>
              </a:rPr>
              <a:t>)</a:t>
            </a:r>
            <a:endParaRPr lang="ja-JP" altLang="ja-JP" sz="1400" b="1" kern="100" dirty="0">
              <a:effectLst/>
              <a:latin typeface="ＭＳ ゴシック" panose="020B0609070205080204" pitchFamily="49" charset="-128"/>
              <a:ea typeface="ＭＳ ゴシック" panose="020B0609070205080204" pitchFamily="49" charset="-128"/>
              <a:cs typeface="ＭＳ 明朝" panose="02020609040205080304" pitchFamily="17" charset="-128"/>
            </a:endParaRPr>
          </a:p>
        </p:txBody>
      </p:sp>
    </p:spTree>
    <p:extLst>
      <p:ext uri="{BB962C8B-B14F-4D97-AF65-F5344CB8AC3E}">
        <p14:creationId xmlns:p14="http://schemas.microsoft.com/office/powerpoint/2010/main" val="2932456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000" b="1" dirty="0" err="1">
                <a:effectLst/>
                <a:latin typeface="Arial" panose="020B0604020202020204" pitchFamily="34" charset="0"/>
                <a:ea typeface="ＭＳ ゴシック" panose="020B0609070205080204" pitchFamily="49" charset="-128"/>
              </a:rPr>
              <a:t>Sirkuit</a:t>
            </a:r>
            <a:r>
              <a:rPr lang="en-US" altLang="ja-JP" sz="2000" b="1" dirty="0">
                <a:effectLst/>
                <a:latin typeface="Arial" panose="020B0604020202020204" pitchFamily="34" charset="0"/>
                <a:ea typeface="ＭＳ ゴシック" panose="020B0609070205080204" pitchFamily="49" charset="-128"/>
              </a:rPr>
              <a:t> </a:t>
            </a:r>
            <a:r>
              <a:rPr lang="en-US" altLang="ja-JP" sz="2000" b="1" dirty="0" err="1">
                <a:effectLst/>
                <a:latin typeface="Arial" panose="020B0604020202020204" pitchFamily="34" charset="0"/>
                <a:ea typeface="ＭＳ ゴシック" panose="020B0609070205080204" pitchFamily="49" charset="-128"/>
              </a:rPr>
              <a:t>hidraulik</a:t>
            </a:r>
            <a:r>
              <a:rPr lang="en-US" altLang="ja-JP" sz="2000" b="1" dirty="0">
                <a:effectLst/>
                <a:latin typeface="Arial" panose="020B0604020202020204" pitchFamily="34" charset="0"/>
                <a:ea typeface="ＭＳ ゴシック" panose="020B0609070205080204" pitchFamily="49" charset="-128"/>
              </a:rPr>
              <a:t> </a:t>
            </a:r>
            <a:r>
              <a:rPr lang="en-US" altLang="ja-JP" sz="2000" b="1" dirty="0" err="1">
                <a:effectLst/>
                <a:latin typeface="Arial" panose="020B0604020202020204" pitchFamily="34" charset="0"/>
                <a:ea typeface="ＭＳ ゴシック" panose="020B0609070205080204" pitchFamily="49" charset="-128"/>
              </a:rPr>
              <a:t>kendaraan</a:t>
            </a:r>
            <a:r>
              <a:rPr lang="en-US" altLang="ja-JP" sz="2000" b="1" dirty="0">
                <a:effectLst/>
                <a:latin typeface="Arial" panose="020B0604020202020204" pitchFamily="34" charset="0"/>
                <a:ea typeface="ＭＳ ゴシック" panose="020B0609070205080204" pitchFamily="49" charset="-128"/>
              </a:rPr>
              <a:t> </a:t>
            </a:r>
            <a:r>
              <a:rPr lang="en-US" altLang="ja-JP" sz="2000" b="1" dirty="0" err="1">
                <a:effectLst/>
                <a:latin typeface="Arial" panose="020B0604020202020204" pitchFamily="34" charset="0"/>
                <a:ea typeface="ＭＳ ゴシック" panose="020B0609070205080204" pitchFamily="49" charset="-128"/>
              </a:rPr>
              <a:t>anjungan</a:t>
            </a:r>
            <a:r>
              <a:rPr lang="en-US" altLang="ja-JP" sz="2000" b="1" dirty="0">
                <a:effectLst/>
                <a:latin typeface="Arial" panose="020B0604020202020204" pitchFamily="34" charset="0"/>
                <a:ea typeface="ＭＳ ゴシック" panose="020B0609070205080204" pitchFamily="49" charset="-128"/>
              </a:rPr>
              <a:t> </a:t>
            </a:r>
            <a:r>
              <a:rPr lang="en-US" altLang="ja-JP" sz="2000" b="1" dirty="0" err="1">
                <a:effectLst/>
                <a:latin typeface="Arial" panose="020B0604020202020204" pitchFamily="34" charset="0"/>
                <a:ea typeface="ＭＳ ゴシック" panose="020B0609070205080204" pitchFamily="49" charset="-128"/>
              </a:rPr>
              <a:t>kerja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108/</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51</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55</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6426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Sebagai</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contoh</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sirkuit</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hidraulik</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kendaraan</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kerja</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anjungan,dibawah</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ini</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merupakan</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sirkuit</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hidraulik</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kendaraan</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kerja</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anjungan</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jenis</a:t>
            </a: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Meiryo UI" panose="020B0604030504040204" pitchFamily="50" charset="-128"/>
                <a:ea typeface="Meiryo UI" panose="020B0604030504040204" pitchFamily="50" charset="-128"/>
              </a:rPr>
              <a:t>roda</a:t>
            </a:r>
            <a:r>
              <a:rPr lang="en-US" altLang="ja-JP" sz="1600" dirty="0">
                <a:solidFill>
                  <a:prstClr val="black"/>
                </a:solidFill>
                <a:latin typeface="Meiryo UI" panose="020B0604030504040204" pitchFamily="50" charset="-128"/>
                <a:ea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2618481" y="1781687"/>
            <a:ext cx="3752850" cy="4046855"/>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0977EA09-09D7-4C0D-B709-EB080A6E58BC}"/>
              </a:ext>
            </a:extLst>
          </p:cNvPr>
          <p:cNvSpPr txBox="1"/>
          <p:nvPr/>
        </p:nvSpPr>
        <p:spPr>
          <a:xfrm>
            <a:off x="5067300" y="2389038"/>
            <a:ext cx="1266825"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Busket</a:t>
            </a:r>
            <a:r>
              <a:rPr kumimoji="1" lang="en-US" altLang="ja-JP" sz="700" dirty="0"/>
              <a:t> swing motor</a:t>
            </a:r>
            <a:endParaRPr kumimoji="1" lang="ja-JP" altLang="en-US" sz="700" dirty="0"/>
          </a:p>
        </p:txBody>
      </p:sp>
      <p:sp>
        <p:nvSpPr>
          <p:cNvPr id="3" name="テキスト ボックス 2">
            <a:extLst>
              <a:ext uri="{FF2B5EF4-FFF2-40B4-BE49-F238E27FC236}">
                <a16:creationId xmlns:a16="http://schemas.microsoft.com/office/drawing/2014/main" id="{0D60446C-DF1E-43BC-9645-CD8FAB23FF00}"/>
              </a:ext>
            </a:extLst>
          </p:cNvPr>
          <p:cNvSpPr txBox="1"/>
          <p:nvPr/>
        </p:nvSpPr>
        <p:spPr>
          <a:xfrm>
            <a:off x="2922278" y="3206261"/>
            <a:ext cx="771525"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Return filter</a:t>
            </a:r>
            <a:endParaRPr kumimoji="1" lang="ja-JP" altLang="en-US" sz="700" dirty="0"/>
          </a:p>
        </p:txBody>
      </p:sp>
      <p:sp>
        <p:nvSpPr>
          <p:cNvPr id="12" name="テキスト ボックス 11">
            <a:extLst>
              <a:ext uri="{FF2B5EF4-FFF2-40B4-BE49-F238E27FC236}">
                <a16:creationId xmlns:a16="http://schemas.microsoft.com/office/drawing/2014/main" id="{F9EC994A-DEC5-464D-B785-A865132CC042}"/>
              </a:ext>
            </a:extLst>
          </p:cNvPr>
          <p:cNvSpPr txBox="1"/>
          <p:nvPr/>
        </p:nvSpPr>
        <p:spPr>
          <a:xfrm>
            <a:off x="2707518" y="3516582"/>
            <a:ext cx="496977"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Pompa</a:t>
            </a:r>
            <a:r>
              <a:rPr lang="en-US" altLang="ja-JP" sz="700" dirty="0"/>
              <a:t> </a:t>
            </a:r>
            <a:r>
              <a:rPr lang="en-US" altLang="ja-JP" sz="700" dirty="0" err="1"/>
              <a:t>darurat</a:t>
            </a:r>
            <a:endParaRPr kumimoji="1" lang="ja-JP" altLang="en-US" sz="700" dirty="0"/>
          </a:p>
        </p:txBody>
      </p:sp>
      <p:sp>
        <p:nvSpPr>
          <p:cNvPr id="15" name="テキスト ボックス 14">
            <a:extLst>
              <a:ext uri="{FF2B5EF4-FFF2-40B4-BE49-F238E27FC236}">
                <a16:creationId xmlns:a16="http://schemas.microsoft.com/office/drawing/2014/main" id="{9809F2F8-6E1F-45D5-8545-73456C9D48C1}"/>
              </a:ext>
            </a:extLst>
          </p:cNvPr>
          <p:cNvSpPr txBox="1"/>
          <p:nvPr/>
        </p:nvSpPr>
        <p:spPr>
          <a:xfrm>
            <a:off x="4544465" y="5346248"/>
            <a:ext cx="886272"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Stearing</a:t>
            </a:r>
            <a:r>
              <a:rPr kumimoji="1" lang="en-US" altLang="ja-JP" sz="700" dirty="0"/>
              <a:t> </a:t>
            </a:r>
            <a:r>
              <a:rPr kumimoji="1" lang="en-US" altLang="ja-JP" sz="700" dirty="0" err="1"/>
              <a:t>silinder</a:t>
            </a:r>
            <a:endParaRPr kumimoji="1" lang="ja-JP" altLang="en-US" sz="700" dirty="0"/>
          </a:p>
        </p:txBody>
      </p:sp>
      <p:sp>
        <p:nvSpPr>
          <p:cNvPr id="16" name="テキスト ボックス 15">
            <a:extLst>
              <a:ext uri="{FF2B5EF4-FFF2-40B4-BE49-F238E27FC236}">
                <a16:creationId xmlns:a16="http://schemas.microsoft.com/office/drawing/2014/main" id="{61020DB5-6929-4DDA-92C6-782145F323E4}"/>
              </a:ext>
            </a:extLst>
          </p:cNvPr>
          <p:cNvSpPr txBox="1"/>
          <p:nvPr/>
        </p:nvSpPr>
        <p:spPr>
          <a:xfrm>
            <a:off x="2854223" y="4694228"/>
            <a:ext cx="1325847"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Solenoid control valve</a:t>
            </a:r>
            <a:endParaRPr kumimoji="1" lang="ja-JP" altLang="en-US" sz="700" dirty="0"/>
          </a:p>
        </p:txBody>
      </p:sp>
      <p:sp>
        <p:nvSpPr>
          <p:cNvPr id="17" name="テキスト ボックス 16">
            <a:extLst>
              <a:ext uri="{FF2B5EF4-FFF2-40B4-BE49-F238E27FC236}">
                <a16:creationId xmlns:a16="http://schemas.microsoft.com/office/drawing/2014/main" id="{56B60C22-07B7-413F-8F03-00C186596C36}"/>
              </a:ext>
            </a:extLst>
          </p:cNvPr>
          <p:cNvSpPr txBox="1"/>
          <p:nvPr/>
        </p:nvSpPr>
        <p:spPr>
          <a:xfrm>
            <a:off x="3101449" y="5577595"/>
            <a:ext cx="2937721"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Gambar 3-14 </a:t>
            </a:r>
            <a:r>
              <a:rPr lang="en-US" altLang="ja-JP" sz="700" dirty="0" err="1"/>
              <a:t>Contoh</a:t>
            </a:r>
            <a:r>
              <a:rPr lang="en-US" altLang="ja-JP" sz="700" dirty="0"/>
              <a:t> </a:t>
            </a:r>
            <a:r>
              <a:rPr lang="en-US" altLang="ja-JP" sz="700" dirty="0" err="1"/>
              <a:t>sirkuit</a:t>
            </a:r>
            <a:r>
              <a:rPr lang="en-US" altLang="ja-JP" sz="700" dirty="0"/>
              <a:t> </a:t>
            </a:r>
            <a:r>
              <a:rPr lang="en-US" altLang="ja-JP" sz="700" dirty="0" err="1"/>
              <a:t>hidraulik</a:t>
            </a:r>
            <a:r>
              <a:rPr lang="en-US" altLang="ja-JP" sz="700" dirty="0"/>
              <a:t> </a:t>
            </a:r>
            <a:r>
              <a:rPr lang="en-US" altLang="ja-JP" sz="700" dirty="0" err="1"/>
              <a:t>kendaraan</a:t>
            </a:r>
            <a:r>
              <a:rPr lang="en-US" altLang="ja-JP" sz="700" dirty="0"/>
              <a:t> </a:t>
            </a:r>
            <a:r>
              <a:rPr lang="en-US" altLang="ja-JP" sz="700" dirty="0" err="1"/>
              <a:t>anjungan</a:t>
            </a:r>
            <a:r>
              <a:rPr lang="en-US" altLang="ja-JP" sz="700" dirty="0"/>
              <a:t> </a:t>
            </a:r>
            <a:r>
              <a:rPr lang="en-US" altLang="ja-JP" sz="700" dirty="0" err="1"/>
              <a:t>kerja</a:t>
            </a:r>
            <a:r>
              <a:rPr lang="en-US" altLang="ja-JP" sz="700" dirty="0"/>
              <a:t> </a:t>
            </a:r>
            <a:r>
              <a:rPr lang="en-US" altLang="ja-JP" sz="700" dirty="0" err="1"/>
              <a:t>jenis</a:t>
            </a:r>
            <a:r>
              <a:rPr lang="en-US" altLang="ja-JP" sz="700" dirty="0"/>
              <a:t> wheel</a:t>
            </a:r>
            <a:endParaRPr kumimoji="1" lang="ja-JP" altLang="en-US" sz="700" dirty="0"/>
          </a:p>
        </p:txBody>
      </p:sp>
      <p:sp>
        <p:nvSpPr>
          <p:cNvPr id="18" name="テキスト ボックス 17">
            <a:extLst>
              <a:ext uri="{FF2B5EF4-FFF2-40B4-BE49-F238E27FC236}">
                <a16:creationId xmlns:a16="http://schemas.microsoft.com/office/drawing/2014/main" id="{CA7A3488-76C2-4147-9B81-E7165DE870BB}"/>
              </a:ext>
            </a:extLst>
          </p:cNvPr>
          <p:cNvSpPr txBox="1"/>
          <p:nvPr/>
        </p:nvSpPr>
        <p:spPr>
          <a:xfrm>
            <a:off x="5294782" y="4524950"/>
            <a:ext cx="772643"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Motor </a:t>
            </a:r>
            <a:r>
              <a:rPr kumimoji="1" lang="en-US" altLang="ja-JP" sz="700" dirty="0" err="1"/>
              <a:t>untuk</a:t>
            </a:r>
            <a:r>
              <a:rPr kumimoji="1" lang="en-US" altLang="ja-JP" sz="700" dirty="0"/>
              <a:t> </a:t>
            </a:r>
            <a:r>
              <a:rPr kumimoji="1" lang="en-US" altLang="ja-JP" sz="700" dirty="0" err="1"/>
              <a:t>berjalan</a:t>
            </a:r>
            <a:endParaRPr kumimoji="1" lang="ja-JP" altLang="en-US" sz="700" dirty="0"/>
          </a:p>
        </p:txBody>
      </p:sp>
      <p:sp>
        <p:nvSpPr>
          <p:cNvPr id="21" name="テキスト ボックス 20">
            <a:extLst>
              <a:ext uri="{FF2B5EF4-FFF2-40B4-BE49-F238E27FC236}">
                <a16:creationId xmlns:a16="http://schemas.microsoft.com/office/drawing/2014/main" id="{4A2058BB-086B-4A52-B81C-853ECF213CD6}"/>
              </a:ext>
            </a:extLst>
          </p:cNvPr>
          <p:cNvSpPr txBox="1"/>
          <p:nvPr/>
        </p:nvSpPr>
        <p:spPr>
          <a:xfrm>
            <a:off x="3603871" y="5283642"/>
            <a:ext cx="966439"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Axle expansion </a:t>
            </a:r>
            <a:r>
              <a:rPr kumimoji="1" lang="en-US" altLang="ja-JP" sz="700" dirty="0" err="1"/>
              <a:t>cilinder</a:t>
            </a:r>
            <a:endParaRPr kumimoji="1" lang="ja-JP" altLang="en-US" sz="700" dirty="0"/>
          </a:p>
        </p:txBody>
      </p:sp>
      <p:sp>
        <p:nvSpPr>
          <p:cNvPr id="22" name="テキスト ボックス 21">
            <a:extLst>
              <a:ext uri="{FF2B5EF4-FFF2-40B4-BE49-F238E27FC236}">
                <a16:creationId xmlns:a16="http://schemas.microsoft.com/office/drawing/2014/main" id="{24C9D0D9-BF0E-49C6-8199-176C05A492AD}"/>
              </a:ext>
            </a:extLst>
          </p:cNvPr>
          <p:cNvSpPr txBox="1"/>
          <p:nvPr/>
        </p:nvSpPr>
        <p:spPr>
          <a:xfrm>
            <a:off x="5304457" y="3764728"/>
            <a:ext cx="886272"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Axle expansion operation valve</a:t>
            </a:r>
            <a:endParaRPr kumimoji="1" lang="ja-JP" altLang="en-US" sz="700" dirty="0"/>
          </a:p>
        </p:txBody>
      </p:sp>
      <p:sp>
        <p:nvSpPr>
          <p:cNvPr id="27" name="テキスト ボックス 26">
            <a:extLst>
              <a:ext uri="{FF2B5EF4-FFF2-40B4-BE49-F238E27FC236}">
                <a16:creationId xmlns:a16="http://schemas.microsoft.com/office/drawing/2014/main" id="{A6B05B0D-96C8-4B1B-AE9B-D009A8264094}"/>
              </a:ext>
            </a:extLst>
          </p:cNvPr>
          <p:cNvSpPr txBox="1"/>
          <p:nvPr/>
        </p:nvSpPr>
        <p:spPr>
          <a:xfrm>
            <a:off x="4103271" y="1787214"/>
            <a:ext cx="1496750" cy="15388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400" dirty="0"/>
          </a:p>
        </p:txBody>
      </p:sp>
      <p:sp>
        <p:nvSpPr>
          <p:cNvPr id="28" name="テキスト ボックス 27">
            <a:extLst>
              <a:ext uri="{FF2B5EF4-FFF2-40B4-BE49-F238E27FC236}">
                <a16:creationId xmlns:a16="http://schemas.microsoft.com/office/drawing/2014/main" id="{3B79F849-6570-4CE2-A7F4-6E8CDDDC8A82}"/>
              </a:ext>
            </a:extLst>
          </p:cNvPr>
          <p:cNvSpPr txBox="1"/>
          <p:nvPr/>
        </p:nvSpPr>
        <p:spPr>
          <a:xfrm>
            <a:off x="4110725" y="1739224"/>
            <a:ext cx="1496750"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Silinder</a:t>
            </a:r>
            <a:r>
              <a:rPr kumimoji="1" lang="en-US" altLang="ja-JP" sz="700" dirty="0"/>
              <a:t> vertical </a:t>
            </a:r>
            <a:r>
              <a:rPr kumimoji="1" lang="en-US" altLang="ja-JP" sz="700" dirty="0" err="1"/>
              <a:t>atas</a:t>
            </a:r>
            <a:endParaRPr kumimoji="1" lang="ja-JP" altLang="en-US" sz="700" dirty="0"/>
          </a:p>
        </p:txBody>
      </p:sp>
      <p:sp>
        <p:nvSpPr>
          <p:cNvPr id="29" name="テキスト ボックス 28">
            <a:extLst>
              <a:ext uri="{FF2B5EF4-FFF2-40B4-BE49-F238E27FC236}">
                <a16:creationId xmlns:a16="http://schemas.microsoft.com/office/drawing/2014/main" id="{A6B2697E-15B8-44B8-B2B5-8077568C432D}"/>
              </a:ext>
            </a:extLst>
          </p:cNvPr>
          <p:cNvSpPr txBox="1"/>
          <p:nvPr/>
        </p:nvSpPr>
        <p:spPr>
          <a:xfrm>
            <a:off x="4599519" y="2810509"/>
            <a:ext cx="441427" cy="2580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0" name="テキスト ボックス 29">
            <a:extLst>
              <a:ext uri="{FF2B5EF4-FFF2-40B4-BE49-F238E27FC236}">
                <a16:creationId xmlns:a16="http://schemas.microsoft.com/office/drawing/2014/main" id="{6412A50D-7792-405D-A2E8-C79748B547C7}"/>
              </a:ext>
            </a:extLst>
          </p:cNvPr>
          <p:cNvSpPr txBox="1"/>
          <p:nvPr/>
        </p:nvSpPr>
        <p:spPr>
          <a:xfrm>
            <a:off x="4534556" y="2696735"/>
            <a:ext cx="308395" cy="7215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9" name="テキスト ボックス 8">
            <a:extLst>
              <a:ext uri="{FF2B5EF4-FFF2-40B4-BE49-F238E27FC236}">
                <a16:creationId xmlns:a16="http://schemas.microsoft.com/office/drawing/2014/main" id="{E9B27438-C8D9-4B87-A23B-0686E2115010}"/>
              </a:ext>
            </a:extLst>
          </p:cNvPr>
          <p:cNvSpPr txBox="1"/>
          <p:nvPr/>
        </p:nvSpPr>
        <p:spPr>
          <a:xfrm>
            <a:off x="4599519" y="2846702"/>
            <a:ext cx="504987"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Stop valve</a:t>
            </a:r>
            <a:endParaRPr kumimoji="1" lang="ja-JP" altLang="en-US" sz="700" dirty="0"/>
          </a:p>
        </p:txBody>
      </p:sp>
      <p:sp>
        <p:nvSpPr>
          <p:cNvPr id="31" name="テキスト ボックス 30">
            <a:extLst>
              <a:ext uri="{FF2B5EF4-FFF2-40B4-BE49-F238E27FC236}">
                <a16:creationId xmlns:a16="http://schemas.microsoft.com/office/drawing/2014/main" id="{CB5EB5E5-625F-4DF8-9FA7-BF22EDA88C40}"/>
              </a:ext>
            </a:extLst>
          </p:cNvPr>
          <p:cNvSpPr txBox="1"/>
          <p:nvPr/>
        </p:nvSpPr>
        <p:spPr>
          <a:xfrm>
            <a:off x="4203092" y="2897653"/>
            <a:ext cx="368908" cy="11832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2" name="テキスト ボックス 31">
            <a:extLst>
              <a:ext uri="{FF2B5EF4-FFF2-40B4-BE49-F238E27FC236}">
                <a16:creationId xmlns:a16="http://schemas.microsoft.com/office/drawing/2014/main" id="{17560D78-F042-426E-BE09-9828E55E33DD}"/>
              </a:ext>
            </a:extLst>
          </p:cNvPr>
          <p:cNvSpPr txBox="1"/>
          <p:nvPr/>
        </p:nvSpPr>
        <p:spPr>
          <a:xfrm>
            <a:off x="4377608" y="3249432"/>
            <a:ext cx="504987" cy="2308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25" name="テキスト ボックス 24">
            <a:extLst>
              <a:ext uri="{FF2B5EF4-FFF2-40B4-BE49-F238E27FC236}">
                <a16:creationId xmlns:a16="http://schemas.microsoft.com/office/drawing/2014/main" id="{2AD291D3-76A0-4AB0-AFCD-71F00823C988}"/>
              </a:ext>
            </a:extLst>
          </p:cNvPr>
          <p:cNvSpPr txBox="1"/>
          <p:nvPr/>
        </p:nvSpPr>
        <p:spPr>
          <a:xfrm>
            <a:off x="4399483" y="3209499"/>
            <a:ext cx="504987"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Solenoid control valve</a:t>
            </a:r>
            <a:endParaRPr kumimoji="1" lang="ja-JP" altLang="en-US" sz="700" dirty="0"/>
          </a:p>
        </p:txBody>
      </p:sp>
      <p:sp>
        <p:nvSpPr>
          <p:cNvPr id="33" name="テキスト ボックス 32">
            <a:extLst>
              <a:ext uri="{FF2B5EF4-FFF2-40B4-BE49-F238E27FC236}">
                <a16:creationId xmlns:a16="http://schemas.microsoft.com/office/drawing/2014/main" id="{BB18EF47-32F9-43C8-8844-ABC6ABD6F2C0}"/>
              </a:ext>
            </a:extLst>
          </p:cNvPr>
          <p:cNvSpPr txBox="1"/>
          <p:nvPr/>
        </p:nvSpPr>
        <p:spPr>
          <a:xfrm>
            <a:off x="4237649" y="2825446"/>
            <a:ext cx="50498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Silinder</a:t>
            </a:r>
            <a:r>
              <a:rPr kumimoji="1" lang="en-US" altLang="ja-JP" sz="700" dirty="0"/>
              <a:t> </a:t>
            </a:r>
            <a:r>
              <a:rPr kumimoji="1" lang="en-US" altLang="ja-JP" sz="700" dirty="0" err="1"/>
              <a:t>undulasi</a:t>
            </a:r>
            <a:endParaRPr kumimoji="1" lang="ja-JP" altLang="en-US" sz="700" dirty="0"/>
          </a:p>
        </p:txBody>
      </p:sp>
      <p:sp>
        <p:nvSpPr>
          <p:cNvPr id="34" name="テキスト ボックス 33">
            <a:extLst>
              <a:ext uri="{FF2B5EF4-FFF2-40B4-BE49-F238E27FC236}">
                <a16:creationId xmlns:a16="http://schemas.microsoft.com/office/drawing/2014/main" id="{44056CE1-E12F-42FE-96CE-B5ACD0A789E3}"/>
              </a:ext>
            </a:extLst>
          </p:cNvPr>
          <p:cNvSpPr txBox="1"/>
          <p:nvPr/>
        </p:nvSpPr>
        <p:spPr>
          <a:xfrm>
            <a:off x="4538544" y="2595677"/>
            <a:ext cx="62277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Silinder</a:t>
            </a:r>
            <a:r>
              <a:rPr kumimoji="1" lang="en-US" altLang="ja-JP" sz="700" dirty="0"/>
              <a:t> </a:t>
            </a:r>
            <a:r>
              <a:rPr kumimoji="1" lang="en-US" altLang="ja-JP" sz="700" dirty="0" err="1"/>
              <a:t>teleskopik</a:t>
            </a:r>
            <a:endParaRPr kumimoji="1" lang="ja-JP" altLang="en-US" sz="700" dirty="0"/>
          </a:p>
        </p:txBody>
      </p:sp>
      <p:sp>
        <p:nvSpPr>
          <p:cNvPr id="35" name="テキスト ボックス 34">
            <a:extLst>
              <a:ext uri="{FF2B5EF4-FFF2-40B4-BE49-F238E27FC236}">
                <a16:creationId xmlns:a16="http://schemas.microsoft.com/office/drawing/2014/main" id="{1F488F79-CA38-401B-97F2-CF72AC49E9A1}"/>
              </a:ext>
            </a:extLst>
          </p:cNvPr>
          <p:cNvSpPr txBox="1"/>
          <p:nvPr/>
        </p:nvSpPr>
        <p:spPr>
          <a:xfrm>
            <a:off x="5029323" y="3421725"/>
            <a:ext cx="211805" cy="2580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6" name="テキスト ボックス 35">
            <a:extLst>
              <a:ext uri="{FF2B5EF4-FFF2-40B4-BE49-F238E27FC236}">
                <a16:creationId xmlns:a16="http://schemas.microsoft.com/office/drawing/2014/main" id="{7804B296-CB69-4BFA-9684-4C8D122F6579}"/>
              </a:ext>
            </a:extLst>
          </p:cNvPr>
          <p:cNvSpPr txBox="1"/>
          <p:nvPr/>
        </p:nvSpPr>
        <p:spPr>
          <a:xfrm>
            <a:off x="5241128" y="3340430"/>
            <a:ext cx="74927" cy="38310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23" name="テキスト ボックス 22">
            <a:extLst>
              <a:ext uri="{FF2B5EF4-FFF2-40B4-BE49-F238E27FC236}">
                <a16:creationId xmlns:a16="http://schemas.microsoft.com/office/drawing/2014/main" id="{3069978C-A609-49BE-9917-0D384E269B22}"/>
              </a:ext>
            </a:extLst>
          </p:cNvPr>
          <p:cNvSpPr txBox="1"/>
          <p:nvPr/>
        </p:nvSpPr>
        <p:spPr>
          <a:xfrm rot="5400000">
            <a:off x="4624391" y="3500370"/>
            <a:ext cx="772643"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Dongkrak</a:t>
            </a:r>
            <a:r>
              <a:rPr kumimoji="1" lang="en-US" altLang="ja-JP" sz="700" dirty="0"/>
              <a:t> </a:t>
            </a:r>
            <a:r>
              <a:rPr kumimoji="1" lang="en-US" altLang="ja-JP" sz="700" dirty="0" err="1"/>
              <a:t>depan</a:t>
            </a:r>
            <a:endParaRPr kumimoji="1" lang="ja-JP" altLang="en-US" sz="700" dirty="0"/>
          </a:p>
        </p:txBody>
      </p:sp>
      <p:sp>
        <p:nvSpPr>
          <p:cNvPr id="24" name="テキスト ボックス 23">
            <a:extLst>
              <a:ext uri="{FF2B5EF4-FFF2-40B4-BE49-F238E27FC236}">
                <a16:creationId xmlns:a16="http://schemas.microsoft.com/office/drawing/2014/main" id="{F9449F43-B413-44D3-B2C6-1797BD9D55AD}"/>
              </a:ext>
            </a:extLst>
          </p:cNvPr>
          <p:cNvSpPr txBox="1"/>
          <p:nvPr/>
        </p:nvSpPr>
        <p:spPr>
          <a:xfrm rot="5400000">
            <a:off x="4651227" y="3578741"/>
            <a:ext cx="1017972"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Dongkrak</a:t>
            </a:r>
            <a:r>
              <a:rPr kumimoji="1" lang="en-US" altLang="ja-JP" sz="700" dirty="0"/>
              <a:t> </a:t>
            </a:r>
            <a:r>
              <a:rPr kumimoji="1" lang="en-US" altLang="ja-JP" sz="700" dirty="0" err="1"/>
              <a:t>belakang</a:t>
            </a:r>
            <a:endParaRPr kumimoji="1" lang="ja-JP" altLang="en-US" sz="700" dirty="0"/>
          </a:p>
        </p:txBody>
      </p:sp>
      <p:sp>
        <p:nvSpPr>
          <p:cNvPr id="37" name="テキスト ボックス 36">
            <a:extLst>
              <a:ext uri="{FF2B5EF4-FFF2-40B4-BE49-F238E27FC236}">
                <a16:creationId xmlns:a16="http://schemas.microsoft.com/office/drawing/2014/main" id="{1B8CB8DB-759F-4E05-B1B3-9E7EB00674DF}"/>
              </a:ext>
            </a:extLst>
          </p:cNvPr>
          <p:cNvSpPr txBox="1"/>
          <p:nvPr/>
        </p:nvSpPr>
        <p:spPr>
          <a:xfrm>
            <a:off x="4877446" y="4031367"/>
            <a:ext cx="227060"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20" name="テキスト ボックス 19">
            <a:extLst>
              <a:ext uri="{FF2B5EF4-FFF2-40B4-BE49-F238E27FC236}">
                <a16:creationId xmlns:a16="http://schemas.microsoft.com/office/drawing/2014/main" id="{649A8E7B-A40A-4933-A05E-5CD0A7F3B5D5}"/>
              </a:ext>
            </a:extLst>
          </p:cNvPr>
          <p:cNvSpPr txBox="1"/>
          <p:nvPr/>
        </p:nvSpPr>
        <p:spPr>
          <a:xfrm>
            <a:off x="4820232" y="4031680"/>
            <a:ext cx="7726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Conveyor coupler</a:t>
            </a:r>
            <a:endParaRPr kumimoji="1" lang="ja-JP" altLang="en-US" sz="700" dirty="0"/>
          </a:p>
        </p:txBody>
      </p:sp>
      <p:sp>
        <p:nvSpPr>
          <p:cNvPr id="38" name="テキスト ボックス 37">
            <a:extLst>
              <a:ext uri="{FF2B5EF4-FFF2-40B4-BE49-F238E27FC236}">
                <a16:creationId xmlns:a16="http://schemas.microsoft.com/office/drawing/2014/main" id="{892D3DBC-FA89-44FC-80C7-FB43597FA469}"/>
              </a:ext>
            </a:extLst>
          </p:cNvPr>
          <p:cNvSpPr txBox="1"/>
          <p:nvPr/>
        </p:nvSpPr>
        <p:spPr>
          <a:xfrm rot="5400000">
            <a:off x="3633462" y="4170748"/>
            <a:ext cx="535874" cy="18500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26" name="テキスト ボックス 25">
            <a:extLst>
              <a:ext uri="{FF2B5EF4-FFF2-40B4-BE49-F238E27FC236}">
                <a16:creationId xmlns:a16="http://schemas.microsoft.com/office/drawing/2014/main" id="{AF86E9DF-1979-4F0F-A308-60D4D97D3F11}"/>
              </a:ext>
            </a:extLst>
          </p:cNvPr>
          <p:cNvSpPr txBox="1"/>
          <p:nvPr/>
        </p:nvSpPr>
        <p:spPr>
          <a:xfrm rot="5400000">
            <a:off x="3542812" y="4145682"/>
            <a:ext cx="70336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Steering levelling</a:t>
            </a:r>
            <a:endParaRPr kumimoji="1" lang="ja-JP" altLang="en-US" sz="700" dirty="0"/>
          </a:p>
        </p:txBody>
      </p:sp>
      <p:sp>
        <p:nvSpPr>
          <p:cNvPr id="39" name="テキスト ボックス 38">
            <a:extLst>
              <a:ext uri="{FF2B5EF4-FFF2-40B4-BE49-F238E27FC236}">
                <a16:creationId xmlns:a16="http://schemas.microsoft.com/office/drawing/2014/main" id="{325E2734-62B9-46E1-8A7F-5D68E884ED13}"/>
              </a:ext>
            </a:extLst>
          </p:cNvPr>
          <p:cNvSpPr txBox="1"/>
          <p:nvPr/>
        </p:nvSpPr>
        <p:spPr>
          <a:xfrm rot="5400000">
            <a:off x="4783800" y="3478460"/>
            <a:ext cx="570554"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Dongkrak</a:t>
            </a:r>
            <a:endParaRPr kumimoji="1" lang="ja-JP" altLang="en-US" sz="700" dirty="0"/>
          </a:p>
        </p:txBody>
      </p:sp>
      <p:sp>
        <p:nvSpPr>
          <p:cNvPr id="40" name="テキスト ボックス 39">
            <a:extLst>
              <a:ext uri="{FF2B5EF4-FFF2-40B4-BE49-F238E27FC236}">
                <a16:creationId xmlns:a16="http://schemas.microsoft.com/office/drawing/2014/main" id="{E986ED79-0F59-4983-B8A8-E68ACBFFF188}"/>
              </a:ext>
            </a:extLst>
          </p:cNvPr>
          <p:cNvSpPr txBox="1"/>
          <p:nvPr/>
        </p:nvSpPr>
        <p:spPr>
          <a:xfrm>
            <a:off x="5104505" y="5084920"/>
            <a:ext cx="1086223"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13" name="テキスト ボックス 12">
            <a:extLst>
              <a:ext uri="{FF2B5EF4-FFF2-40B4-BE49-F238E27FC236}">
                <a16:creationId xmlns:a16="http://schemas.microsoft.com/office/drawing/2014/main" id="{AD56C975-64D1-44A8-BBB0-92AD0A3DAF0F}"/>
              </a:ext>
            </a:extLst>
          </p:cNvPr>
          <p:cNvSpPr txBox="1"/>
          <p:nvPr/>
        </p:nvSpPr>
        <p:spPr>
          <a:xfrm>
            <a:off x="5048817" y="5033840"/>
            <a:ext cx="1086222"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Dongkrak</a:t>
            </a:r>
            <a:r>
              <a:rPr kumimoji="1" lang="en-US" altLang="ja-JP" sz="700" dirty="0"/>
              <a:t> </a:t>
            </a:r>
            <a:r>
              <a:rPr kumimoji="1" lang="en-US" altLang="ja-JP" sz="700" dirty="0" err="1"/>
              <a:t>depan</a:t>
            </a:r>
            <a:r>
              <a:rPr kumimoji="1" lang="en-US" altLang="ja-JP" sz="700" dirty="0"/>
              <a:t> </a:t>
            </a:r>
            <a:r>
              <a:rPr kumimoji="1" lang="en-US" altLang="ja-JP" sz="700" dirty="0" err="1"/>
              <a:t>silinder</a:t>
            </a:r>
            <a:endParaRPr kumimoji="1" lang="ja-JP" altLang="en-US" sz="700" dirty="0"/>
          </a:p>
        </p:txBody>
      </p:sp>
      <p:sp>
        <p:nvSpPr>
          <p:cNvPr id="41" name="テキスト ボックス 40">
            <a:extLst>
              <a:ext uri="{FF2B5EF4-FFF2-40B4-BE49-F238E27FC236}">
                <a16:creationId xmlns:a16="http://schemas.microsoft.com/office/drawing/2014/main" id="{2C7D1E0C-5C6E-49A6-A86E-68100C18C4B0}"/>
              </a:ext>
            </a:extLst>
          </p:cNvPr>
          <p:cNvSpPr txBox="1"/>
          <p:nvPr/>
        </p:nvSpPr>
        <p:spPr>
          <a:xfrm>
            <a:off x="4883700" y="5230433"/>
            <a:ext cx="888827" cy="16813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14" name="テキスト ボックス 13">
            <a:extLst>
              <a:ext uri="{FF2B5EF4-FFF2-40B4-BE49-F238E27FC236}">
                <a16:creationId xmlns:a16="http://schemas.microsoft.com/office/drawing/2014/main" id="{5F9378D8-5D1C-4682-BE08-852C0B7B4FE4}"/>
              </a:ext>
            </a:extLst>
          </p:cNvPr>
          <p:cNvSpPr txBox="1"/>
          <p:nvPr/>
        </p:nvSpPr>
        <p:spPr>
          <a:xfrm>
            <a:off x="4814440" y="5167885"/>
            <a:ext cx="88627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Dongkrak</a:t>
            </a:r>
            <a:r>
              <a:rPr kumimoji="1" lang="en-US" altLang="ja-JP" sz="700" dirty="0"/>
              <a:t> </a:t>
            </a:r>
            <a:r>
              <a:rPr kumimoji="1" lang="en-US" altLang="ja-JP" sz="700" dirty="0" err="1"/>
              <a:t>belakang</a:t>
            </a:r>
            <a:r>
              <a:rPr kumimoji="1" lang="en-US" altLang="ja-JP" sz="700" dirty="0"/>
              <a:t> </a:t>
            </a:r>
            <a:r>
              <a:rPr kumimoji="1" lang="en-US" altLang="ja-JP" sz="700" dirty="0" err="1"/>
              <a:t>silinder</a:t>
            </a:r>
            <a:endParaRPr kumimoji="1" lang="ja-JP" altLang="en-US" sz="700" dirty="0"/>
          </a:p>
        </p:txBody>
      </p:sp>
      <p:sp>
        <p:nvSpPr>
          <p:cNvPr id="42" name="テキスト ボックス 41">
            <a:extLst>
              <a:ext uri="{FF2B5EF4-FFF2-40B4-BE49-F238E27FC236}">
                <a16:creationId xmlns:a16="http://schemas.microsoft.com/office/drawing/2014/main" id="{EE9DAEDD-4DA3-4434-9975-3108EB30DD28}"/>
              </a:ext>
            </a:extLst>
          </p:cNvPr>
          <p:cNvSpPr txBox="1"/>
          <p:nvPr/>
        </p:nvSpPr>
        <p:spPr>
          <a:xfrm>
            <a:off x="4904470" y="4406091"/>
            <a:ext cx="307996" cy="9161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19" name="テキスト ボックス 18">
            <a:extLst>
              <a:ext uri="{FF2B5EF4-FFF2-40B4-BE49-F238E27FC236}">
                <a16:creationId xmlns:a16="http://schemas.microsoft.com/office/drawing/2014/main" id="{C8911891-57DC-408F-AF84-98B8A3952446}"/>
              </a:ext>
            </a:extLst>
          </p:cNvPr>
          <p:cNvSpPr txBox="1"/>
          <p:nvPr/>
        </p:nvSpPr>
        <p:spPr>
          <a:xfrm>
            <a:off x="4834832" y="4357346"/>
            <a:ext cx="7726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Motor </a:t>
            </a:r>
            <a:r>
              <a:rPr kumimoji="1" lang="en-US" altLang="ja-JP" sz="700" dirty="0" err="1"/>
              <a:t>untuk</a:t>
            </a:r>
            <a:r>
              <a:rPr kumimoji="1" lang="en-US" altLang="ja-JP" sz="700" dirty="0"/>
              <a:t> </a:t>
            </a:r>
            <a:r>
              <a:rPr kumimoji="1" lang="en-US" altLang="ja-JP" sz="700" dirty="0" err="1"/>
              <a:t>berjalan</a:t>
            </a:r>
            <a:endParaRPr kumimoji="1" lang="ja-JP" altLang="en-US" sz="700" dirty="0"/>
          </a:p>
        </p:txBody>
      </p:sp>
      <p:sp>
        <p:nvSpPr>
          <p:cNvPr id="43" name="テキスト ボックス 42">
            <a:extLst>
              <a:ext uri="{FF2B5EF4-FFF2-40B4-BE49-F238E27FC236}">
                <a16:creationId xmlns:a16="http://schemas.microsoft.com/office/drawing/2014/main" id="{B8D53C50-D202-4391-A744-F50EFA9C6E4C}"/>
              </a:ext>
            </a:extLst>
          </p:cNvPr>
          <p:cNvSpPr txBox="1"/>
          <p:nvPr/>
        </p:nvSpPr>
        <p:spPr>
          <a:xfrm>
            <a:off x="4856715" y="4964339"/>
            <a:ext cx="307996" cy="9161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44" name="テキスト ボックス 43">
            <a:extLst>
              <a:ext uri="{FF2B5EF4-FFF2-40B4-BE49-F238E27FC236}">
                <a16:creationId xmlns:a16="http://schemas.microsoft.com/office/drawing/2014/main" id="{0C350389-A9D5-48D8-9E57-74AAC8183FAB}"/>
              </a:ext>
            </a:extLst>
          </p:cNvPr>
          <p:cNvSpPr txBox="1"/>
          <p:nvPr/>
        </p:nvSpPr>
        <p:spPr>
          <a:xfrm>
            <a:off x="4778389" y="4920146"/>
            <a:ext cx="772643"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Katup</a:t>
            </a:r>
            <a:r>
              <a:rPr kumimoji="1" lang="en-US" altLang="ja-JP" sz="700" dirty="0"/>
              <a:t> </a:t>
            </a:r>
            <a:r>
              <a:rPr kumimoji="1" lang="en-US" altLang="ja-JP" sz="700" dirty="0" err="1"/>
              <a:t>pengurai</a:t>
            </a:r>
            <a:endParaRPr kumimoji="1" lang="ja-JP" altLang="en-US" sz="700" dirty="0"/>
          </a:p>
        </p:txBody>
      </p:sp>
      <p:sp>
        <p:nvSpPr>
          <p:cNvPr id="45" name="テキスト ボックス 44">
            <a:extLst>
              <a:ext uri="{FF2B5EF4-FFF2-40B4-BE49-F238E27FC236}">
                <a16:creationId xmlns:a16="http://schemas.microsoft.com/office/drawing/2014/main" id="{A01174CB-4C7B-41E7-8264-715A6A14DE86}"/>
              </a:ext>
            </a:extLst>
          </p:cNvPr>
          <p:cNvSpPr txBox="1"/>
          <p:nvPr/>
        </p:nvSpPr>
        <p:spPr>
          <a:xfrm>
            <a:off x="4180070" y="3639692"/>
            <a:ext cx="354486"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46" name="テキスト ボックス 45">
            <a:extLst>
              <a:ext uri="{FF2B5EF4-FFF2-40B4-BE49-F238E27FC236}">
                <a16:creationId xmlns:a16="http://schemas.microsoft.com/office/drawing/2014/main" id="{70449359-FC50-4678-A7AB-72C8EA1F05AE}"/>
              </a:ext>
            </a:extLst>
          </p:cNvPr>
          <p:cNvSpPr txBox="1"/>
          <p:nvPr/>
        </p:nvSpPr>
        <p:spPr>
          <a:xfrm>
            <a:off x="4100269" y="3608274"/>
            <a:ext cx="7726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Katup</a:t>
            </a:r>
            <a:r>
              <a:rPr kumimoji="1" lang="en-US" altLang="ja-JP" sz="700" dirty="0"/>
              <a:t> </a:t>
            </a:r>
            <a:r>
              <a:rPr kumimoji="1" lang="en-US" altLang="ja-JP" sz="700" dirty="0" err="1"/>
              <a:t>pengganti</a:t>
            </a:r>
            <a:endParaRPr kumimoji="1" lang="ja-JP" altLang="en-US" sz="700" dirty="0"/>
          </a:p>
        </p:txBody>
      </p:sp>
      <p:sp>
        <p:nvSpPr>
          <p:cNvPr id="47" name="テキスト ボックス 46">
            <a:extLst>
              <a:ext uri="{FF2B5EF4-FFF2-40B4-BE49-F238E27FC236}">
                <a16:creationId xmlns:a16="http://schemas.microsoft.com/office/drawing/2014/main" id="{8F86B711-9AF2-487A-98D7-C752CA6F2346}"/>
              </a:ext>
            </a:extLst>
          </p:cNvPr>
          <p:cNvSpPr txBox="1"/>
          <p:nvPr/>
        </p:nvSpPr>
        <p:spPr>
          <a:xfrm>
            <a:off x="3332765" y="3532670"/>
            <a:ext cx="241709" cy="1224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48" name="テキスト ボックス 47">
            <a:extLst>
              <a:ext uri="{FF2B5EF4-FFF2-40B4-BE49-F238E27FC236}">
                <a16:creationId xmlns:a16="http://schemas.microsoft.com/office/drawing/2014/main" id="{0DD6DA02-D66D-45A0-938B-AC62E440BFD7}"/>
              </a:ext>
            </a:extLst>
          </p:cNvPr>
          <p:cNvSpPr txBox="1"/>
          <p:nvPr/>
        </p:nvSpPr>
        <p:spPr>
          <a:xfrm>
            <a:off x="3262860" y="3484497"/>
            <a:ext cx="772643"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Tanki</a:t>
            </a:r>
            <a:r>
              <a:rPr kumimoji="1" lang="en-US" altLang="ja-JP" sz="700" dirty="0"/>
              <a:t> </a:t>
            </a:r>
            <a:r>
              <a:rPr kumimoji="1" lang="en-US" altLang="ja-JP" sz="700" dirty="0" err="1"/>
              <a:t>oli</a:t>
            </a:r>
            <a:endParaRPr kumimoji="1" lang="ja-JP" altLang="en-US" sz="700" dirty="0"/>
          </a:p>
        </p:txBody>
      </p:sp>
      <p:sp>
        <p:nvSpPr>
          <p:cNvPr id="50" name="テキスト ボックス 49">
            <a:extLst>
              <a:ext uri="{FF2B5EF4-FFF2-40B4-BE49-F238E27FC236}">
                <a16:creationId xmlns:a16="http://schemas.microsoft.com/office/drawing/2014/main" id="{F8B4CD2D-F570-44FD-B0D7-2B495D5DAA9E}"/>
              </a:ext>
            </a:extLst>
          </p:cNvPr>
          <p:cNvSpPr txBox="1"/>
          <p:nvPr/>
        </p:nvSpPr>
        <p:spPr>
          <a:xfrm>
            <a:off x="3050650" y="2620638"/>
            <a:ext cx="989100" cy="1817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49" name="テキスト ボックス 48">
            <a:extLst>
              <a:ext uri="{FF2B5EF4-FFF2-40B4-BE49-F238E27FC236}">
                <a16:creationId xmlns:a16="http://schemas.microsoft.com/office/drawing/2014/main" id="{62960C96-E84F-4F93-BF3A-99A7C0EDB9F0}"/>
              </a:ext>
            </a:extLst>
          </p:cNvPr>
          <p:cNvSpPr txBox="1"/>
          <p:nvPr/>
        </p:nvSpPr>
        <p:spPr>
          <a:xfrm>
            <a:off x="3089010" y="2612772"/>
            <a:ext cx="1496750"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Silinder</a:t>
            </a:r>
            <a:r>
              <a:rPr kumimoji="1" lang="en-US" altLang="ja-JP" sz="700" dirty="0"/>
              <a:t> vertical </a:t>
            </a:r>
            <a:r>
              <a:rPr kumimoji="1" lang="en-US" altLang="ja-JP" sz="700" dirty="0" err="1"/>
              <a:t>bawah</a:t>
            </a:r>
            <a:endParaRPr kumimoji="1" lang="ja-JP" altLang="en-US" sz="700" dirty="0"/>
          </a:p>
        </p:txBody>
      </p:sp>
      <p:sp>
        <p:nvSpPr>
          <p:cNvPr id="51" name="テキスト ボックス 50">
            <a:extLst>
              <a:ext uri="{FF2B5EF4-FFF2-40B4-BE49-F238E27FC236}">
                <a16:creationId xmlns:a16="http://schemas.microsoft.com/office/drawing/2014/main" id="{83A8ABED-98D4-45CB-A041-29170C6B7520}"/>
              </a:ext>
            </a:extLst>
          </p:cNvPr>
          <p:cNvSpPr txBox="1"/>
          <p:nvPr/>
        </p:nvSpPr>
        <p:spPr>
          <a:xfrm>
            <a:off x="3407427" y="4103407"/>
            <a:ext cx="772643"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pompa</a:t>
            </a:r>
            <a:endParaRPr kumimoji="1" lang="ja-JP" altLang="en-US" sz="700" dirty="0"/>
          </a:p>
        </p:txBody>
      </p:sp>
      <p:sp>
        <p:nvSpPr>
          <p:cNvPr id="52" name="テキスト ボックス 51">
            <a:extLst>
              <a:ext uri="{FF2B5EF4-FFF2-40B4-BE49-F238E27FC236}">
                <a16:creationId xmlns:a16="http://schemas.microsoft.com/office/drawing/2014/main" id="{41FC6609-4ED6-42B7-BF00-10D2A6DA2122}"/>
              </a:ext>
            </a:extLst>
          </p:cNvPr>
          <p:cNvSpPr txBox="1"/>
          <p:nvPr/>
        </p:nvSpPr>
        <p:spPr>
          <a:xfrm>
            <a:off x="3132076" y="3959211"/>
            <a:ext cx="772643"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engine</a:t>
            </a:r>
            <a:endParaRPr kumimoji="1" lang="ja-JP" altLang="en-US" sz="700" dirty="0"/>
          </a:p>
        </p:txBody>
      </p:sp>
    </p:spTree>
    <p:extLst>
      <p:ext uri="{BB962C8B-B14F-4D97-AF65-F5344CB8AC3E}">
        <p14:creationId xmlns:p14="http://schemas.microsoft.com/office/powerpoint/2010/main" val="1099987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b="1" dirty="0" err="1">
                <a:latin typeface="Meiryo UI" panose="020B0604030504040204" pitchFamily="50" charset="-128"/>
                <a:ea typeface="Meiryo UI" panose="020B0604030504040204" pitchFamily="50" charset="-128"/>
              </a:rPr>
              <a:t>Pompa</a:t>
            </a:r>
            <a:r>
              <a:rPr kumimoji="1" lang="en-US" altLang="ja-JP" sz="2400" b="1" dirty="0">
                <a:latin typeface="Meiryo UI" panose="020B0604030504040204" pitchFamily="50" charset="-128"/>
                <a:ea typeface="Meiryo UI" panose="020B0604030504040204" pitchFamily="50" charset="-128"/>
              </a:rPr>
              <a:t> </a:t>
            </a:r>
            <a:r>
              <a:rPr kumimoji="1" lang="en-US" altLang="ja-JP" sz="2400" b="1" dirty="0" err="1">
                <a:latin typeface="Meiryo UI" panose="020B0604030504040204" pitchFamily="50" charset="-128"/>
                <a:ea typeface="Meiryo UI" panose="020B0604030504040204" pitchFamily="50" charset="-128"/>
              </a:rPr>
              <a:t>tekanan</a:t>
            </a:r>
            <a:r>
              <a:rPr kumimoji="1" lang="ja-JP" altLang="en-US" sz="2400" b="1" dirty="0">
                <a:latin typeface="Meiryo UI" panose="020B0604030504040204" pitchFamily="50" charset="-128"/>
                <a:ea typeface="Meiryo UI" panose="020B0604030504040204" pitchFamily="50" charset="-128"/>
              </a:rPr>
              <a:t> </a:t>
            </a:r>
            <a:r>
              <a:rPr kumimoji="1" lang="en-US" altLang="ja-JP" sz="2400" b="1" dirty="0" err="1">
                <a:latin typeface="Meiryo UI" panose="020B0604030504040204" pitchFamily="50" charset="-128"/>
                <a:ea typeface="Meiryo UI" panose="020B0604030504040204" pitchFamily="50" charset="-128"/>
              </a:rPr>
              <a:t>hidraulik</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19335" y="6410915"/>
            <a:ext cx="3647941"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109/</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52</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56</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403683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Pompa</a:t>
            </a: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id-ID" altLang="ja-JP" sz="1200" dirty="0">
                <a:latin typeface="Arial" panose="020B0604020202020204" pitchFamily="34" charset="0"/>
                <a:cs typeface="Arial" panose="020B0604020202020204" pitchFamily="34" charset="0"/>
              </a:rPr>
              <a:t>Pompa hidraulik, menyedot oli hidraulik dari tangki oli hidraulik</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dengan</a:t>
            </a:r>
            <a:r>
              <a:rPr lang="en-US" altLang="ja-JP" sz="1200" dirty="0">
                <a:latin typeface="Arial" panose="020B0604020202020204" pitchFamily="34" charset="0"/>
                <a:cs typeface="Arial" panose="020B0604020202020204" pitchFamily="34" charset="0"/>
              </a:rPr>
              <a:t> </a:t>
            </a:r>
            <a:r>
              <a:rPr lang="id-ID" altLang="ja-JP" sz="1200" dirty="0">
                <a:latin typeface="Arial" panose="020B0604020202020204" pitchFamily="34" charset="0"/>
                <a:cs typeface="Arial" panose="020B0604020202020204" pitchFamily="34" charset="0"/>
              </a:rPr>
              <a:t>digerakkan oleh mesin atau motor listrik, dan mensuplainya ke perangkat penggerak hidraulik (aktuator) sebagai oli bertekanan tinggi.</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Pompa</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berdasarkan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struktural</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diklarifikasikan</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sebagai</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berikut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Pompa</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roda</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gigi</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Pompa</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piston</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i="1" dirty="0">
                <a:solidFill>
                  <a:prstClr val="black"/>
                </a:solidFill>
                <a:latin typeface="Arial" panose="020B0604020202020204" pitchFamily="34" charset="0"/>
                <a:ea typeface="Meiryo UI" panose="020B0604030504040204" pitchFamily="50" charset="-128"/>
                <a:cs typeface="Arial" panose="020B0604020202020204" pitchFamily="34" charset="0"/>
              </a:rPr>
              <a:t>Plunger pump</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lvl="1">
              <a:lnSpc>
                <a:spcPct val="100000"/>
              </a:lnSpc>
              <a:spcBef>
                <a:spcPts val="0"/>
              </a:spcBef>
              <a:buFont typeface="Wingdings" panose="05000000000000000000" pitchFamily="2" charset="2"/>
              <a:buChar char="ü"/>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Pompa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vane (baling-baling)</a:t>
            </a:r>
          </a:p>
          <a:p>
            <a:pPr lvl="1">
              <a:lnSpc>
                <a:spcPct val="100000"/>
              </a:lnSpc>
              <a:spcBef>
                <a:spcPts val="0"/>
              </a:spcBef>
              <a:buFont typeface="Wingdings" panose="05000000000000000000" pitchFamily="2" charset="2"/>
              <a:buChar char="ü"/>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Screw pump</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dll</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id-ID" altLang="ja-JP" sz="1200" dirty="0">
                <a:latin typeface="Arial" panose="020B0604020202020204" pitchFamily="34" charset="0"/>
                <a:cs typeface="Arial" panose="020B0604020202020204" pitchFamily="34" charset="0"/>
              </a:rPr>
              <a:t>Di antara pompa-pompa di atas, akan dijelaskan </a:t>
            </a:r>
            <a:r>
              <a:rPr lang="en-US" altLang="ja-JP" sz="1200" dirty="0" err="1">
                <a:latin typeface="Arial" panose="020B0604020202020204" pitchFamily="34" charset="0"/>
                <a:cs typeface="Arial" panose="020B0604020202020204" pitchFamily="34" charset="0"/>
              </a:rPr>
              <a:t>fitur</a:t>
            </a:r>
            <a:r>
              <a:rPr lang="id-ID" altLang="ja-JP" sz="1200" dirty="0">
                <a:latin typeface="Arial" panose="020B0604020202020204" pitchFamily="34" charset="0"/>
                <a:cs typeface="Arial" panose="020B0604020202020204" pitchFamily="34" charset="0"/>
              </a:rPr>
              <a:t> </a:t>
            </a:r>
            <a:r>
              <a:rPr lang="en-US" altLang="ja-JP" sz="1200" b="1" u="sng" dirty="0">
                <a:latin typeface="Arial" panose="020B0604020202020204" pitchFamily="34" charset="0"/>
                <a:cs typeface="Arial" panose="020B0604020202020204" pitchFamily="34" charset="0"/>
              </a:rPr>
              <a:t>gear pump</a:t>
            </a:r>
            <a:r>
              <a:rPr lang="id-ID" altLang="ja-JP" sz="1200" dirty="0">
                <a:latin typeface="Arial" panose="020B0604020202020204" pitchFamily="34" charset="0"/>
                <a:cs typeface="Arial" panose="020B0604020202020204" pitchFamily="34" charset="0"/>
              </a:rPr>
              <a:t> yang sering digunakan sebagai pompa hidrolik  peralatan kerja seperti ekspansi/kontraksi, undulasi, dan putaran</a:t>
            </a:r>
            <a:r>
              <a:rPr lang="en-US" altLang="ja-JP" sz="1200" dirty="0">
                <a:latin typeface="Arial" panose="020B0604020202020204" pitchFamily="34" charset="0"/>
                <a:cs typeface="Arial" panose="020B0604020202020204" pitchFamily="34" charset="0"/>
              </a:rPr>
              <a:t> pada</a:t>
            </a:r>
            <a:r>
              <a:rPr lang="id-ID" altLang="ja-JP" sz="1200" dirty="0">
                <a:latin typeface="Arial" panose="020B0604020202020204" pitchFamily="34" charset="0"/>
                <a:cs typeface="Arial" panose="020B0604020202020204" pitchFamily="34" charset="0"/>
              </a:rPr>
              <a:t> boom </a:t>
            </a:r>
            <a:r>
              <a:rPr lang="en-US" altLang="ja-JP" sz="1200" dirty="0" err="1">
                <a:latin typeface="Arial" panose="020B0604020202020204" pitchFamily="34" charset="0"/>
                <a:cs typeface="Arial" panose="020B0604020202020204" pitchFamily="34" charset="0"/>
              </a:rPr>
              <a:t>kendaraan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kerja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anjungan</a:t>
            </a:r>
            <a:r>
              <a:rPr lang="id-ID" altLang="ja-JP" sz="1200" dirty="0">
                <a:latin typeface="Arial" panose="020B0604020202020204" pitchFamily="34" charset="0"/>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Gear pump</a:t>
            </a: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Pompa</a:t>
            </a: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roda</a:t>
            </a: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prstClr val="black"/>
                </a:solidFill>
                <a:latin typeface="Arial" panose="020B0604020202020204" pitchFamily="34" charset="0"/>
                <a:ea typeface="Meiryo UI" panose="020B0604030504040204" pitchFamily="50" charset="-128"/>
                <a:cs typeface="Arial" panose="020B0604020202020204" pitchFamily="34" charset="0"/>
              </a:rPr>
              <a:t>gigi</a:t>
            </a:r>
            <a:r>
              <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Gear pump,</a:t>
            </a:r>
            <a:r>
              <a:rPr lang="id-ID" altLang="ja-JP" sz="1200" dirty="0">
                <a:latin typeface="Arial" panose="020B0604020202020204" pitchFamily="34" charset="0"/>
                <a:cs typeface="Arial" panose="020B0604020202020204" pitchFamily="34" charset="0"/>
              </a:rPr>
              <a:t> memutar dua roda gigi dengan jenis yang sama di dalam casing,</a:t>
            </a:r>
            <a:r>
              <a:rPr lang="en-US" altLang="ja-JP" sz="1200" dirty="0">
                <a:latin typeface="Arial" panose="020B0604020202020204" pitchFamily="34" charset="0"/>
                <a:cs typeface="Arial" panose="020B0604020202020204" pitchFamily="34" charset="0"/>
              </a:rPr>
              <a:t>dan </a:t>
            </a:r>
            <a:r>
              <a:rPr lang="en-US" altLang="ja-JP" sz="1200" dirty="0" err="1">
                <a:latin typeface="Arial" panose="020B0604020202020204" pitchFamily="34" charset="0"/>
                <a:cs typeface="Arial" panose="020B0604020202020204" pitchFamily="34" charset="0"/>
              </a:rPr>
              <a:t>dengan</a:t>
            </a:r>
            <a:endParaRPr lang="en-US" altLang="ja-JP" sz="12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Penggigitan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tersebut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mendorong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keluar</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oli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hidraulik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【Fitur</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gear pump】</a:t>
            </a:r>
          </a:p>
          <a:p>
            <a:pPr lvl="1">
              <a:lnSpc>
                <a:spcPct val="100000"/>
              </a:lnSpc>
              <a:spcBef>
                <a:spcPts val="0"/>
              </a:spcBef>
              <a:buFont typeface="Wingdings" panose="05000000000000000000" pitchFamily="2" charset="2"/>
              <a:buChar char="ü"/>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Kompak</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dan</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ringan</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Konstruksi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sederhana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tahan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lama</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Minim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kerusakan</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Perawatan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mudah</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102985" y="3339907"/>
            <a:ext cx="2412365" cy="2025650"/>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10C27162-A8E3-44AE-ACFF-F228D08000ED}"/>
              </a:ext>
            </a:extLst>
          </p:cNvPr>
          <p:cNvSpPr txBox="1"/>
          <p:nvPr/>
        </p:nvSpPr>
        <p:spPr>
          <a:xfrm>
            <a:off x="6663193" y="5084890"/>
            <a:ext cx="1237796" cy="200055"/>
          </a:xfrm>
          <a:prstGeom prst="rect">
            <a:avLst/>
          </a:prstGeom>
          <a:solidFill>
            <a:schemeClr val="bg1"/>
          </a:solidFill>
          <a:ln>
            <a:solidFill>
              <a:schemeClr val="bg1"/>
            </a:solidFill>
          </a:ln>
        </p:spPr>
        <p:txBody>
          <a:bodyPr wrap="square" rtlCol="0">
            <a:spAutoFit/>
          </a:bodyPr>
          <a:lstStyle/>
          <a:p>
            <a:r>
              <a:rPr kumimoji="1" lang="en-US" altLang="ja-JP" sz="700" dirty="0"/>
              <a:t>Gambar 3-15 Gear pump</a:t>
            </a:r>
            <a:endParaRPr kumimoji="1" lang="ja-JP" altLang="en-US" sz="700" dirty="0"/>
          </a:p>
        </p:txBody>
      </p:sp>
      <p:sp>
        <p:nvSpPr>
          <p:cNvPr id="16" name="テキスト ボックス 15">
            <a:extLst>
              <a:ext uri="{FF2B5EF4-FFF2-40B4-BE49-F238E27FC236}">
                <a16:creationId xmlns:a16="http://schemas.microsoft.com/office/drawing/2014/main" id="{C14B310D-A88D-4E9B-AA9D-3710C8F88168}"/>
              </a:ext>
            </a:extLst>
          </p:cNvPr>
          <p:cNvSpPr txBox="1"/>
          <p:nvPr/>
        </p:nvSpPr>
        <p:spPr>
          <a:xfrm>
            <a:off x="6101239" y="3505835"/>
            <a:ext cx="571175" cy="235443"/>
          </a:xfrm>
          <a:prstGeom prst="rect">
            <a:avLst/>
          </a:prstGeom>
          <a:solidFill>
            <a:schemeClr val="bg1"/>
          </a:solidFill>
          <a:ln>
            <a:solidFill>
              <a:schemeClr val="bg1"/>
            </a:solidFill>
          </a:ln>
        </p:spPr>
        <p:txBody>
          <a:bodyPr wrap="square" rtlCol="0">
            <a:spAutoFit/>
          </a:bodyPr>
          <a:lstStyle/>
          <a:p>
            <a:endParaRPr kumimoji="1" lang="ja-JP" altLang="en-US" sz="700" dirty="0"/>
          </a:p>
        </p:txBody>
      </p:sp>
      <p:sp>
        <p:nvSpPr>
          <p:cNvPr id="13" name="テキスト ボックス 12">
            <a:extLst>
              <a:ext uri="{FF2B5EF4-FFF2-40B4-BE49-F238E27FC236}">
                <a16:creationId xmlns:a16="http://schemas.microsoft.com/office/drawing/2014/main" id="{58F0128E-C544-42A2-8DAD-811480A06DA2}"/>
              </a:ext>
            </a:extLst>
          </p:cNvPr>
          <p:cNvSpPr txBox="1"/>
          <p:nvPr/>
        </p:nvSpPr>
        <p:spPr>
          <a:xfrm>
            <a:off x="6116632" y="3368798"/>
            <a:ext cx="641596" cy="415499"/>
          </a:xfrm>
          <a:prstGeom prst="rect">
            <a:avLst/>
          </a:prstGeom>
          <a:noFill/>
        </p:spPr>
        <p:txBody>
          <a:bodyPr wrap="square" rtlCol="0">
            <a:spAutoFit/>
          </a:bodyPr>
          <a:lstStyle/>
          <a:p>
            <a:r>
              <a:rPr kumimoji="1" lang="en-US" altLang="ja-JP" sz="700" dirty="0"/>
              <a:t>Drive gear</a:t>
            </a:r>
          </a:p>
          <a:p>
            <a:r>
              <a:rPr lang="en-US" altLang="ja-JP" sz="700" dirty="0"/>
              <a:t>(Gear </a:t>
            </a:r>
            <a:r>
              <a:rPr lang="en-US" altLang="ja-JP" sz="700" dirty="0" err="1"/>
              <a:t>penggerak</a:t>
            </a:r>
            <a:r>
              <a:rPr lang="en-US" altLang="ja-JP" sz="700" dirty="0"/>
              <a:t>)</a:t>
            </a:r>
            <a:endParaRPr kumimoji="1" lang="ja-JP" altLang="en-US" sz="700" dirty="0"/>
          </a:p>
        </p:txBody>
      </p:sp>
      <p:sp>
        <p:nvSpPr>
          <p:cNvPr id="18" name="テキスト ボックス 17">
            <a:extLst>
              <a:ext uri="{FF2B5EF4-FFF2-40B4-BE49-F238E27FC236}">
                <a16:creationId xmlns:a16="http://schemas.microsoft.com/office/drawing/2014/main" id="{B0DF5BD8-C9DF-4DF8-9C74-A2FC546CCC16}"/>
              </a:ext>
            </a:extLst>
          </p:cNvPr>
          <p:cNvSpPr txBox="1"/>
          <p:nvPr/>
        </p:nvSpPr>
        <p:spPr>
          <a:xfrm>
            <a:off x="6700470" y="3362365"/>
            <a:ext cx="571175" cy="235443"/>
          </a:xfrm>
          <a:prstGeom prst="rect">
            <a:avLst/>
          </a:prstGeom>
          <a:solidFill>
            <a:schemeClr val="bg1"/>
          </a:solidFill>
          <a:ln>
            <a:solidFill>
              <a:schemeClr val="bg1"/>
            </a:solidFill>
          </a:ln>
        </p:spPr>
        <p:txBody>
          <a:bodyPr wrap="square" rtlCol="0">
            <a:spAutoFit/>
          </a:bodyPr>
          <a:lstStyle/>
          <a:p>
            <a:endParaRPr kumimoji="1" lang="ja-JP" altLang="en-US" sz="700" dirty="0"/>
          </a:p>
        </p:txBody>
      </p:sp>
      <p:sp>
        <p:nvSpPr>
          <p:cNvPr id="14" name="テキスト ボックス 13">
            <a:extLst>
              <a:ext uri="{FF2B5EF4-FFF2-40B4-BE49-F238E27FC236}">
                <a16:creationId xmlns:a16="http://schemas.microsoft.com/office/drawing/2014/main" id="{247B7B69-BCA8-4BAF-94A9-441AEC53E85E}"/>
              </a:ext>
            </a:extLst>
          </p:cNvPr>
          <p:cNvSpPr txBox="1"/>
          <p:nvPr/>
        </p:nvSpPr>
        <p:spPr>
          <a:xfrm>
            <a:off x="6784262" y="3461121"/>
            <a:ext cx="519112" cy="200055"/>
          </a:xfrm>
          <a:prstGeom prst="rect">
            <a:avLst/>
          </a:prstGeom>
          <a:noFill/>
        </p:spPr>
        <p:txBody>
          <a:bodyPr wrap="square" rtlCol="0">
            <a:spAutoFit/>
          </a:bodyPr>
          <a:lstStyle/>
          <a:p>
            <a:r>
              <a:rPr kumimoji="1" lang="en-US" altLang="ja-JP" sz="700" dirty="0"/>
              <a:t>bracket</a:t>
            </a:r>
            <a:endParaRPr kumimoji="1" lang="ja-JP" altLang="en-US" sz="700" dirty="0"/>
          </a:p>
        </p:txBody>
      </p:sp>
      <p:sp>
        <p:nvSpPr>
          <p:cNvPr id="19" name="テキスト ボックス 18">
            <a:extLst>
              <a:ext uri="{FF2B5EF4-FFF2-40B4-BE49-F238E27FC236}">
                <a16:creationId xmlns:a16="http://schemas.microsoft.com/office/drawing/2014/main" id="{BB22DEFB-9B85-4B69-8627-BD8A4044911F}"/>
              </a:ext>
            </a:extLst>
          </p:cNvPr>
          <p:cNvSpPr txBox="1"/>
          <p:nvPr/>
        </p:nvSpPr>
        <p:spPr>
          <a:xfrm>
            <a:off x="7172650" y="3489211"/>
            <a:ext cx="571175" cy="235443"/>
          </a:xfrm>
          <a:prstGeom prst="rect">
            <a:avLst/>
          </a:prstGeom>
          <a:solidFill>
            <a:schemeClr val="bg1"/>
          </a:solidFill>
          <a:ln>
            <a:solidFill>
              <a:schemeClr val="bg1"/>
            </a:solidFill>
          </a:ln>
        </p:spPr>
        <p:txBody>
          <a:bodyPr wrap="square" rtlCol="0">
            <a:spAutoFit/>
          </a:bodyPr>
          <a:lstStyle/>
          <a:p>
            <a:endParaRPr kumimoji="1" lang="ja-JP" altLang="en-US" sz="700" dirty="0"/>
          </a:p>
        </p:txBody>
      </p:sp>
      <p:sp>
        <p:nvSpPr>
          <p:cNvPr id="8" name="テキスト ボックス 7">
            <a:extLst>
              <a:ext uri="{FF2B5EF4-FFF2-40B4-BE49-F238E27FC236}">
                <a16:creationId xmlns:a16="http://schemas.microsoft.com/office/drawing/2014/main" id="{5BC82A43-CB08-4099-A7F8-CBA132C73F31}"/>
              </a:ext>
            </a:extLst>
          </p:cNvPr>
          <p:cNvSpPr txBox="1"/>
          <p:nvPr/>
        </p:nvSpPr>
        <p:spPr>
          <a:xfrm>
            <a:off x="7086762" y="3531671"/>
            <a:ext cx="371475" cy="200055"/>
          </a:xfrm>
          <a:prstGeom prst="rect">
            <a:avLst/>
          </a:prstGeom>
          <a:noFill/>
        </p:spPr>
        <p:txBody>
          <a:bodyPr wrap="square" rtlCol="0">
            <a:spAutoFit/>
          </a:bodyPr>
          <a:lstStyle/>
          <a:p>
            <a:r>
              <a:rPr lang="en-US" altLang="ja-JP" sz="700" dirty="0"/>
              <a:t>case</a:t>
            </a:r>
            <a:endParaRPr kumimoji="1" lang="ja-JP" altLang="en-US" sz="700" dirty="0"/>
          </a:p>
        </p:txBody>
      </p:sp>
      <p:sp>
        <p:nvSpPr>
          <p:cNvPr id="20" name="テキスト ボックス 19">
            <a:extLst>
              <a:ext uri="{FF2B5EF4-FFF2-40B4-BE49-F238E27FC236}">
                <a16:creationId xmlns:a16="http://schemas.microsoft.com/office/drawing/2014/main" id="{7593686E-8FD3-4B80-AEC1-BA2544A4E4C6}"/>
              </a:ext>
            </a:extLst>
          </p:cNvPr>
          <p:cNvSpPr txBox="1"/>
          <p:nvPr/>
        </p:nvSpPr>
        <p:spPr>
          <a:xfrm>
            <a:off x="7293158" y="3696346"/>
            <a:ext cx="501933" cy="179068"/>
          </a:xfrm>
          <a:prstGeom prst="rect">
            <a:avLst/>
          </a:prstGeom>
          <a:solidFill>
            <a:schemeClr val="bg1"/>
          </a:solidFill>
          <a:ln>
            <a:solidFill>
              <a:schemeClr val="bg1"/>
            </a:solidFill>
          </a:ln>
        </p:spPr>
        <p:txBody>
          <a:bodyPr wrap="square" rtlCol="0">
            <a:spAutoFit/>
          </a:bodyPr>
          <a:lstStyle/>
          <a:p>
            <a:endParaRPr kumimoji="1" lang="ja-JP" altLang="en-US" sz="700" dirty="0"/>
          </a:p>
        </p:txBody>
      </p:sp>
      <p:sp>
        <p:nvSpPr>
          <p:cNvPr id="9" name="テキスト ボックス 8">
            <a:extLst>
              <a:ext uri="{FF2B5EF4-FFF2-40B4-BE49-F238E27FC236}">
                <a16:creationId xmlns:a16="http://schemas.microsoft.com/office/drawing/2014/main" id="{42F7F7BE-9760-4CD9-9372-5A0101564D7B}"/>
              </a:ext>
            </a:extLst>
          </p:cNvPr>
          <p:cNvSpPr txBox="1"/>
          <p:nvPr/>
        </p:nvSpPr>
        <p:spPr>
          <a:xfrm>
            <a:off x="7205662" y="3658408"/>
            <a:ext cx="433388" cy="200055"/>
          </a:xfrm>
          <a:prstGeom prst="rect">
            <a:avLst/>
          </a:prstGeom>
          <a:noFill/>
        </p:spPr>
        <p:txBody>
          <a:bodyPr wrap="square" rtlCol="0">
            <a:spAutoFit/>
          </a:bodyPr>
          <a:lstStyle/>
          <a:p>
            <a:r>
              <a:rPr lang="en-US" altLang="ja-JP" sz="700" dirty="0"/>
              <a:t>cover</a:t>
            </a:r>
            <a:endParaRPr kumimoji="1" lang="ja-JP" altLang="en-US" sz="700" dirty="0"/>
          </a:p>
        </p:txBody>
      </p:sp>
      <p:sp>
        <p:nvSpPr>
          <p:cNvPr id="21" name="テキスト ボックス 20">
            <a:extLst>
              <a:ext uri="{FF2B5EF4-FFF2-40B4-BE49-F238E27FC236}">
                <a16:creationId xmlns:a16="http://schemas.microsoft.com/office/drawing/2014/main" id="{A6EAAA85-4438-4902-A906-507221A7948B}"/>
              </a:ext>
            </a:extLst>
          </p:cNvPr>
          <p:cNvSpPr txBox="1"/>
          <p:nvPr/>
        </p:nvSpPr>
        <p:spPr>
          <a:xfrm>
            <a:off x="7527131" y="3873958"/>
            <a:ext cx="230908" cy="130268"/>
          </a:xfrm>
          <a:prstGeom prst="rect">
            <a:avLst/>
          </a:prstGeom>
          <a:solidFill>
            <a:schemeClr val="bg1"/>
          </a:solidFill>
          <a:ln>
            <a:solidFill>
              <a:schemeClr val="bg1"/>
            </a:solidFill>
          </a:ln>
        </p:spPr>
        <p:txBody>
          <a:bodyPr wrap="square" rtlCol="0">
            <a:spAutoFit/>
          </a:bodyPr>
          <a:lstStyle/>
          <a:p>
            <a:endParaRPr kumimoji="1" lang="ja-JP" altLang="en-US" sz="700" dirty="0"/>
          </a:p>
        </p:txBody>
      </p:sp>
      <p:sp>
        <p:nvSpPr>
          <p:cNvPr id="10" name="テキスト ボックス 9">
            <a:extLst>
              <a:ext uri="{FF2B5EF4-FFF2-40B4-BE49-F238E27FC236}">
                <a16:creationId xmlns:a16="http://schemas.microsoft.com/office/drawing/2014/main" id="{B4FB25FF-ABBF-4507-8E26-303E9EA9A016}"/>
              </a:ext>
            </a:extLst>
          </p:cNvPr>
          <p:cNvSpPr txBox="1"/>
          <p:nvPr/>
        </p:nvSpPr>
        <p:spPr>
          <a:xfrm>
            <a:off x="7422679" y="3757584"/>
            <a:ext cx="519112" cy="307777"/>
          </a:xfrm>
          <a:prstGeom prst="rect">
            <a:avLst/>
          </a:prstGeom>
          <a:noFill/>
        </p:spPr>
        <p:txBody>
          <a:bodyPr wrap="square" rtlCol="0">
            <a:spAutoFit/>
          </a:bodyPr>
          <a:lstStyle/>
          <a:p>
            <a:r>
              <a:rPr kumimoji="1" lang="en-US" altLang="ja-JP" sz="700" dirty="0" err="1"/>
              <a:t>Tekanan</a:t>
            </a:r>
            <a:r>
              <a:rPr kumimoji="1" lang="en-US" altLang="ja-JP" sz="700" dirty="0"/>
              <a:t> </a:t>
            </a:r>
            <a:r>
              <a:rPr kumimoji="1" lang="en-US" altLang="ja-JP" sz="700" dirty="0" err="1"/>
              <a:t>rendah</a:t>
            </a:r>
            <a:endParaRPr kumimoji="1" lang="ja-JP" altLang="en-US" sz="700" dirty="0"/>
          </a:p>
        </p:txBody>
      </p:sp>
      <p:sp>
        <p:nvSpPr>
          <p:cNvPr id="22" name="テキスト ボックス 21">
            <a:extLst>
              <a:ext uri="{FF2B5EF4-FFF2-40B4-BE49-F238E27FC236}">
                <a16:creationId xmlns:a16="http://schemas.microsoft.com/office/drawing/2014/main" id="{3AA496CE-893D-4EE6-B4DF-3A50C1CE0A1D}"/>
              </a:ext>
            </a:extLst>
          </p:cNvPr>
          <p:cNvSpPr txBox="1"/>
          <p:nvPr/>
        </p:nvSpPr>
        <p:spPr>
          <a:xfrm>
            <a:off x="7544124" y="4098291"/>
            <a:ext cx="157286" cy="385069"/>
          </a:xfrm>
          <a:prstGeom prst="rect">
            <a:avLst/>
          </a:prstGeom>
          <a:solidFill>
            <a:schemeClr val="bg1"/>
          </a:solidFill>
          <a:ln>
            <a:solidFill>
              <a:schemeClr val="bg1"/>
            </a:solidFill>
          </a:ln>
        </p:spPr>
        <p:txBody>
          <a:bodyPr wrap="square" rtlCol="0">
            <a:spAutoFit/>
          </a:bodyPr>
          <a:lstStyle/>
          <a:p>
            <a:endParaRPr kumimoji="1" lang="ja-JP" altLang="en-US" sz="700" dirty="0"/>
          </a:p>
        </p:txBody>
      </p:sp>
      <p:sp>
        <p:nvSpPr>
          <p:cNvPr id="17" name="テキスト ボックス 16">
            <a:extLst>
              <a:ext uri="{FF2B5EF4-FFF2-40B4-BE49-F238E27FC236}">
                <a16:creationId xmlns:a16="http://schemas.microsoft.com/office/drawing/2014/main" id="{0D10BAEC-1929-417F-BDF7-D052B1FA8236}"/>
              </a:ext>
            </a:extLst>
          </p:cNvPr>
          <p:cNvSpPr txBox="1"/>
          <p:nvPr/>
        </p:nvSpPr>
        <p:spPr>
          <a:xfrm rot="5400000">
            <a:off x="7352118" y="4268932"/>
            <a:ext cx="630365" cy="200055"/>
          </a:xfrm>
          <a:prstGeom prst="rect">
            <a:avLst/>
          </a:prstGeom>
          <a:noFill/>
        </p:spPr>
        <p:txBody>
          <a:bodyPr wrap="square" rtlCol="0">
            <a:spAutoFit/>
          </a:bodyPr>
          <a:lstStyle/>
          <a:p>
            <a:r>
              <a:rPr kumimoji="1" lang="en-US" altLang="ja-JP" sz="700" dirty="0"/>
              <a:t>Sisi </a:t>
            </a:r>
            <a:r>
              <a:rPr kumimoji="1" lang="en-US" altLang="ja-JP" sz="700" dirty="0" err="1"/>
              <a:t>hisap</a:t>
            </a:r>
            <a:endParaRPr kumimoji="1" lang="ja-JP" altLang="en-US" sz="700" dirty="0"/>
          </a:p>
        </p:txBody>
      </p:sp>
      <p:sp>
        <p:nvSpPr>
          <p:cNvPr id="23" name="テキスト ボックス 22">
            <a:extLst>
              <a:ext uri="{FF2B5EF4-FFF2-40B4-BE49-F238E27FC236}">
                <a16:creationId xmlns:a16="http://schemas.microsoft.com/office/drawing/2014/main" id="{6094DCEB-BF12-4AA9-8606-0F4C9B1B742C}"/>
              </a:ext>
            </a:extLst>
          </p:cNvPr>
          <p:cNvSpPr txBox="1"/>
          <p:nvPr/>
        </p:nvSpPr>
        <p:spPr>
          <a:xfrm>
            <a:off x="8152286" y="3752389"/>
            <a:ext cx="287708" cy="235443"/>
          </a:xfrm>
          <a:prstGeom prst="rect">
            <a:avLst/>
          </a:prstGeom>
          <a:solidFill>
            <a:schemeClr val="bg1"/>
          </a:solidFill>
          <a:ln>
            <a:solidFill>
              <a:schemeClr val="bg1"/>
            </a:solidFill>
          </a:ln>
        </p:spPr>
        <p:txBody>
          <a:bodyPr wrap="square" rtlCol="0">
            <a:spAutoFit/>
          </a:bodyPr>
          <a:lstStyle/>
          <a:p>
            <a:endParaRPr kumimoji="1" lang="ja-JP" altLang="en-US" sz="700" dirty="0"/>
          </a:p>
        </p:txBody>
      </p:sp>
      <p:sp>
        <p:nvSpPr>
          <p:cNvPr id="24" name="テキスト ボックス 23">
            <a:extLst>
              <a:ext uri="{FF2B5EF4-FFF2-40B4-BE49-F238E27FC236}">
                <a16:creationId xmlns:a16="http://schemas.microsoft.com/office/drawing/2014/main" id="{D7389C17-3F5F-4671-91DD-A0A41DE71543}"/>
              </a:ext>
            </a:extLst>
          </p:cNvPr>
          <p:cNvSpPr txBox="1"/>
          <p:nvPr/>
        </p:nvSpPr>
        <p:spPr>
          <a:xfrm>
            <a:off x="8227348" y="4077062"/>
            <a:ext cx="214765" cy="419895"/>
          </a:xfrm>
          <a:prstGeom prst="rect">
            <a:avLst/>
          </a:prstGeom>
          <a:solidFill>
            <a:schemeClr val="bg1"/>
          </a:solidFill>
          <a:ln>
            <a:solidFill>
              <a:schemeClr val="bg1"/>
            </a:solidFill>
          </a:ln>
        </p:spPr>
        <p:txBody>
          <a:bodyPr wrap="square" rtlCol="0">
            <a:spAutoFit/>
          </a:bodyPr>
          <a:lstStyle/>
          <a:p>
            <a:endParaRPr kumimoji="1" lang="ja-JP" altLang="en-US" sz="700" dirty="0"/>
          </a:p>
        </p:txBody>
      </p:sp>
      <p:sp>
        <p:nvSpPr>
          <p:cNvPr id="12" name="テキスト ボックス 11">
            <a:extLst>
              <a:ext uri="{FF2B5EF4-FFF2-40B4-BE49-F238E27FC236}">
                <a16:creationId xmlns:a16="http://schemas.microsoft.com/office/drawing/2014/main" id="{C3F11041-9998-4C40-876E-9F4B6CEE5CF9}"/>
              </a:ext>
            </a:extLst>
          </p:cNvPr>
          <p:cNvSpPr txBox="1"/>
          <p:nvPr/>
        </p:nvSpPr>
        <p:spPr>
          <a:xfrm>
            <a:off x="8160336" y="3758767"/>
            <a:ext cx="519112" cy="307777"/>
          </a:xfrm>
          <a:prstGeom prst="rect">
            <a:avLst/>
          </a:prstGeom>
          <a:noFill/>
        </p:spPr>
        <p:txBody>
          <a:bodyPr wrap="square" rtlCol="0">
            <a:spAutoFit/>
          </a:bodyPr>
          <a:lstStyle/>
          <a:p>
            <a:r>
              <a:rPr kumimoji="1" lang="en-US" altLang="ja-JP" sz="700" dirty="0" err="1"/>
              <a:t>Tekanan</a:t>
            </a:r>
            <a:r>
              <a:rPr kumimoji="1" lang="en-US" altLang="ja-JP" sz="700" dirty="0"/>
              <a:t> </a:t>
            </a:r>
            <a:r>
              <a:rPr lang="en-US" altLang="ja-JP" sz="700" dirty="0" err="1"/>
              <a:t>tinggi</a:t>
            </a:r>
            <a:endParaRPr kumimoji="1" lang="ja-JP" altLang="en-US" sz="700" dirty="0"/>
          </a:p>
        </p:txBody>
      </p:sp>
      <p:sp>
        <p:nvSpPr>
          <p:cNvPr id="25" name="テキスト ボックス 24">
            <a:extLst>
              <a:ext uri="{FF2B5EF4-FFF2-40B4-BE49-F238E27FC236}">
                <a16:creationId xmlns:a16="http://schemas.microsoft.com/office/drawing/2014/main" id="{B967E5FA-3D40-4AC5-B193-88ACF1DA2231}"/>
              </a:ext>
            </a:extLst>
          </p:cNvPr>
          <p:cNvSpPr txBox="1"/>
          <p:nvPr/>
        </p:nvSpPr>
        <p:spPr>
          <a:xfrm rot="5400000">
            <a:off x="7895182" y="4300287"/>
            <a:ext cx="782712" cy="200055"/>
          </a:xfrm>
          <a:prstGeom prst="rect">
            <a:avLst/>
          </a:prstGeom>
          <a:noFill/>
        </p:spPr>
        <p:txBody>
          <a:bodyPr wrap="square" rtlCol="0">
            <a:spAutoFit/>
          </a:bodyPr>
          <a:lstStyle/>
          <a:p>
            <a:r>
              <a:rPr kumimoji="1" lang="en-US" altLang="ja-JP" sz="700" dirty="0" err="1"/>
              <a:t>pembuangan</a:t>
            </a:r>
            <a:endParaRPr kumimoji="1" lang="ja-JP" altLang="en-US" sz="700" dirty="0"/>
          </a:p>
        </p:txBody>
      </p:sp>
      <p:sp>
        <p:nvSpPr>
          <p:cNvPr id="26" name="テキスト ボックス 25">
            <a:extLst>
              <a:ext uri="{FF2B5EF4-FFF2-40B4-BE49-F238E27FC236}">
                <a16:creationId xmlns:a16="http://schemas.microsoft.com/office/drawing/2014/main" id="{C931399D-7E8F-45B4-83CF-6376A16845D3}"/>
              </a:ext>
            </a:extLst>
          </p:cNvPr>
          <p:cNvSpPr txBox="1"/>
          <p:nvPr/>
        </p:nvSpPr>
        <p:spPr>
          <a:xfrm>
            <a:off x="7493767" y="4707234"/>
            <a:ext cx="717845" cy="344441"/>
          </a:xfrm>
          <a:prstGeom prst="rect">
            <a:avLst/>
          </a:prstGeom>
          <a:solidFill>
            <a:schemeClr val="bg1"/>
          </a:solidFill>
          <a:ln>
            <a:solidFill>
              <a:schemeClr val="bg1"/>
            </a:solidFill>
          </a:ln>
        </p:spPr>
        <p:txBody>
          <a:bodyPr wrap="square" rtlCol="0">
            <a:spAutoFit/>
          </a:bodyPr>
          <a:lstStyle/>
          <a:p>
            <a:endParaRPr kumimoji="1" lang="ja-JP" altLang="en-US" sz="700" dirty="0"/>
          </a:p>
        </p:txBody>
      </p:sp>
      <p:sp>
        <p:nvSpPr>
          <p:cNvPr id="15" name="テキスト ボックス 14">
            <a:extLst>
              <a:ext uri="{FF2B5EF4-FFF2-40B4-BE49-F238E27FC236}">
                <a16:creationId xmlns:a16="http://schemas.microsoft.com/office/drawing/2014/main" id="{6BFBB727-CF32-4E2E-98AB-86F690FD5D80}"/>
              </a:ext>
            </a:extLst>
          </p:cNvPr>
          <p:cNvSpPr txBox="1"/>
          <p:nvPr/>
        </p:nvSpPr>
        <p:spPr>
          <a:xfrm>
            <a:off x="7426799" y="4738092"/>
            <a:ext cx="919813" cy="307777"/>
          </a:xfrm>
          <a:prstGeom prst="rect">
            <a:avLst/>
          </a:prstGeom>
          <a:noFill/>
        </p:spPr>
        <p:txBody>
          <a:bodyPr wrap="square" rtlCol="0">
            <a:spAutoFit/>
          </a:bodyPr>
          <a:lstStyle/>
          <a:p>
            <a:r>
              <a:rPr lang="en-US" altLang="ja-JP" sz="700" dirty="0"/>
              <a:t>Driven gear</a:t>
            </a:r>
          </a:p>
          <a:p>
            <a:r>
              <a:rPr kumimoji="1" lang="en-US" altLang="ja-JP" sz="700" dirty="0"/>
              <a:t>(undulation gear)</a:t>
            </a:r>
            <a:endParaRPr kumimoji="1" lang="ja-JP" altLang="en-US" sz="700" dirty="0"/>
          </a:p>
        </p:txBody>
      </p:sp>
    </p:spTree>
    <p:extLst>
      <p:ext uri="{BB962C8B-B14F-4D97-AF65-F5344CB8AC3E}">
        <p14:creationId xmlns:p14="http://schemas.microsoft.com/office/powerpoint/2010/main" val="4237575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b="1" dirty="0" err="1">
                <a:latin typeface="Meiryo UI" panose="020B0604030504040204" pitchFamily="50" charset="-128"/>
                <a:ea typeface="Meiryo UI" panose="020B0604030504040204" pitchFamily="50" charset="-128"/>
              </a:rPr>
              <a:t>Perangkat</a:t>
            </a:r>
            <a:r>
              <a:rPr kumimoji="1" lang="ja-JP" altLang="en-US" sz="2400" b="1" dirty="0">
                <a:latin typeface="Meiryo UI" panose="020B0604030504040204" pitchFamily="50" charset="-128"/>
                <a:ea typeface="Meiryo UI" panose="020B0604030504040204" pitchFamily="50" charset="-128"/>
              </a:rPr>
              <a:t> </a:t>
            </a:r>
            <a:r>
              <a:rPr kumimoji="1" lang="en-US" altLang="ja-JP" sz="2400" b="1" dirty="0" err="1">
                <a:latin typeface="Meiryo UI" panose="020B0604030504040204" pitchFamily="50" charset="-128"/>
                <a:ea typeface="Meiryo UI" panose="020B0604030504040204" pitchFamily="50" charset="-128"/>
              </a:rPr>
              <a:t>penggerak</a:t>
            </a:r>
            <a:r>
              <a:rPr kumimoji="1" lang="ja-JP" altLang="en-US" sz="2400" b="1" dirty="0">
                <a:latin typeface="Meiryo UI" panose="020B0604030504040204" pitchFamily="50" charset="-128"/>
                <a:ea typeface="Meiryo UI" panose="020B0604030504040204" pitchFamily="50" charset="-128"/>
              </a:rPr>
              <a:t> </a:t>
            </a:r>
            <a:r>
              <a:rPr kumimoji="1" lang="en-US" altLang="ja-JP" sz="2400" b="1" dirty="0" err="1">
                <a:latin typeface="Meiryo UI" panose="020B0604030504040204" pitchFamily="50" charset="-128"/>
                <a:ea typeface="Meiryo UI" panose="020B0604030504040204" pitchFamily="50" charset="-128"/>
              </a:rPr>
              <a:t>hidraulik</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111/</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53</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57</a:t>
            </a:fld>
            <a:endParaRPr lang="ja-JP" altLang="en-US" dirty="0">
              <a:solidFill>
                <a:prstClr val="black">
                  <a:tint val="75000"/>
                </a:prstClr>
              </a:solidFill>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704849" y="2542149"/>
            <a:ext cx="5270500" cy="1276350"/>
          </a:xfrm>
          <a:prstGeom prst="rect">
            <a:avLst/>
          </a:prstGeom>
          <a:noFill/>
          <a:ln>
            <a:noFill/>
          </a:ln>
        </p:spPr>
      </p:pic>
      <p:sp>
        <p:nvSpPr>
          <p:cNvPr id="2" name="テキスト ボックス 1">
            <a:extLst>
              <a:ext uri="{FF2B5EF4-FFF2-40B4-BE49-F238E27FC236}">
                <a16:creationId xmlns:a16="http://schemas.microsoft.com/office/drawing/2014/main" id="{F62516A1-02E9-4A64-9E1E-61D6222BDA66}"/>
              </a:ext>
            </a:extLst>
          </p:cNvPr>
          <p:cNvSpPr txBox="1"/>
          <p:nvPr/>
        </p:nvSpPr>
        <p:spPr>
          <a:xfrm>
            <a:off x="628649" y="794457"/>
            <a:ext cx="7886700" cy="1477328"/>
          </a:xfrm>
          <a:prstGeom prst="rect">
            <a:avLst/>
          </a:prstGeom>
          <a:noFill/>
        </p:spPr>
        <p:txBody>
          <a:bodyPr wrap="square" rtlCol="0">
            <a:spAutoFit/>
          </a:bodyPr>
          <a:lstStyle/>
          <a:p>
            <a:r>
              <a:rPr kumimoji="1" lang="en-US" altLang="ja-JP" dirty="0"/>
              <a:t>  </a:t>
            </a:r>
            <a:r>
              <a:rPr kumimoji="1" lang="en-US" altLang="ja-JP" dirty="0" err="1"/>
              <a:t>Aktuator</a:t>
            </a:r>
            <a:r>
              <a:rPr kumimoji="1" lang="en-US" altLang="ja-JP" dirty="0"/>
              <a:t> </a:t>
            </a:r>
            <a:r>
              <a:rPr kumimoji="1" lang="en-US" altLang="ja-JP" dirty="0" err="1"/>
              <a:t>ialah</a:t>
            </a:r>
            <a:r>
              <a:rPr kumimoji="1" lang="en-US" altLang="ja-JP" dirty="0"/>
              <a:t> ,</a:t>
            </a:r>
            <a:r>
              <a:rPr lang="id-ID" altLang="ja-JP" dirty="0"/>
              <a:t> perangkat yang </a:t>
            </a:r>
            <a:r>
              <a:rPr lang="id-ID" altLang="ja-JP" b="1" u="sng" dirty="0"/>
              <a:t>mengubah oli hidr</a:t>
            </a:r>
            <a:r>
              <a:rPr lang="en-US" altLang="ja-JP" b="1" u="sng" dirty="0"/>
              <a:t>au</a:t>
            </a:r>
            <a:r>
              <a:rPr lang="id-ID" altLang="ja-JP" b="1" u="sng" dirty="0"/>
              <a:t>lik yang dikirim dari pompa hidrolik menjadi gerakan mekanis (energi)</a:t>
            </a:r>
            <a:r>
              <a:rPr lang="en-US" altLang="ja-JP" b="1" dirty="0"/>
              <a:t>.</a:t>
            </a:r>
            <a:r>
              <a:rPr lang="en-US" altLang="ja-JP" dirty="0" err="1"/>
              <a:t>Berdasarkan</a:t>
            </a:r>
            <a:r>
              <a:rPr lang="en-US" altLang="ja-JP" dirty="0"/>
              <a:t> </a:t>
            </a:r>
            <a:r>
              <a:rPr lang="en-US" altLang="ja-JP" dirty="0" err="1"/>
              <a:t>metode</a:t>
            </a:r>
            <a:r>
              <a:rPr lang="en-US" altLang="ja-JP" dirty="0"/>
              <a:t> </a:t>
            </a:r>
            <a:r>
              <a:rPr lang="en-US" altLang="ja-JP" dirty="0" err="1"/>
              <a:t>gerak</a:t>
            </a:r>
            <a:r>
              <a:rPr lang="en-US" altLang="ja-JP" b="1" dirty="0"/>
              <a:t>, </a:t>
            </a:r>
            <a:r>
              <a:rPr lang="en-US" altLang="ja-JP" dirty="0" err="1"/>
              <a:t>dapat</a:t>
            </a:r>
            <a:r>
              <a:rPr lang="en-US" altLang="ja-JP" dirty="0"/>
              <a:t> </a:t>
            </a:r>
            <a:r>
              <a:rPr lang="en-US" altLang="ja-JP" dirty="0" err="1"/>
              <a:t>dibagi</a:t>
            </a:r>
            <a:r>
              <a:rPr lang="en-US" altLang="ja-JP" dirty="0"/>
              <a:t> </a:t>
            </a:r>
            <a:r>
              <a:rPr lang="en-US" altLang="ja-JP" u="sng" dirty="0" err="1"/>
              <a:t>menjadi</a:t>
            </a:r>
            <a:r>
              <a:rPr lang="en-US" altLang="ja-JP" u="sng" dirty="0"/>
              <a:t> </a:t>
            </a:r>
            <a:r>
              <a:rPr lang="en-US" altLang="ja-JP" b="1" u="sng" dirty="0" err="1"/>
              <a:t>hidraulik</a:t>
            </a:r>
            <a:r>
              <a:rPr lang="en-US" altLang="ja-JP" b="1" u="sng" dirty="0"/>
              <a:t> </a:t>
            </a:r>
            <a:r>
              <a:rPr lang="en-US" altLang="ja-JP" b="1" u="sng" dirty="0" err="1"/>
              <a:t>silinder</a:t>
            </a:r>
            <a:r>
              <a:rPr lang="en-US" altLang="ja-JP" b="1" u="sng" dirty="0"/>
              <a:t> yang </a:t>
            </a:r>
            <a:r>
              <a:rPr lang="en-US" altLang="ja-JP" b="1" u="sng" dirty="0" err="1"/>
              <a:t>bergerak</a:t>
            </a:r>
            <a:r>
              <a:rPr lang="en-US" altLang="ja-JP" b="1" u="sng" dirty="0"/>
              <a:t> linier dan motor </a:t>
            </a:r>
            <a:r>
              <a:rPr lang="en-US" altLang="ja-JP" b="1" u="sng" dirty="0" err="1"/>
              <a:t>hidraulik</a:t>
            </a:r>
            <a:r>
              <a:rPr lang="en-US" altLang="ja-JP" b="1" u="sng" dirty="0"/>
              <a:t> yang </a:t>
            </a:r>
            <a:r>
              <a:rPr lang="en-US" altLang="ja-JP" b="1" u="sng" dirty="0" err="1"/>
              <a:t>bergerak</a:t>
            </a:r>
            <a:r>
              <a:rPr lang="en-US" altLang="ja-JP" b="1" u="sng" dirty="0"/>
              <a:t> </a:t>
            </a:r>
            <a:r>
              <a:rPr lang="en-US" altLang="ja-JP" b="1" u="sng" dirty="0" err="1"/>
              <a:t>berputar</a:t>
            </a:r>
            <a:r>
              <a:rPr lang="en-US" altLang="ja-JP" b="1" u="sng" dirty="0"/>
              <a:t>.</a:t>
            </a:r>
          </a:p>
          <a:p>
            <a:r>
              <a:rPr kumimoji="1" lang="en-US" altLang="ja-JP" b="1" dirty="0"/>
              <a:t>  </a:t>
            </a:r>
            <a:r>
              <a:rPr kumimoji="1" lang="en-US" altLang="ja-JP" dirty="0"/>
              <a:t>Dari </a:t>
            </a:r>
            <a:r>
              <a:rPr kumimoji="1" lang="en-US" altLang="ja-JP" dirty="0" err="1"/>
              <a:t>struktur</a:t>
            </a:r>
            <a:r>
              <a:rPr kumimoji="1" lang="en-US" altLang="ja-JP" dirty="0"/>
              <a:t> </a:t>
            </a:r>
            <a:r>
              <a:rPr kumimoji="1" lang="en-US" altLang="ja-JP" dirty="0" err="1"/>
              <a:t>silinder</a:t>
            </a:r>
            <a:r>
              <a:rPr kumimoji="1" lang="en-US" altLang="ja-JP" dirty="0"/>
              <a:t> </a:t>
            </a:r>
            <a:r>
              <a:rPr kumimoji="1" lang="en-US" altLang="ja-JP" dirty="0" err="1"/>
              <a:t>hidraulik,dapat</a:t>
            </a:r>
            <a:r>
              <a:rPr kumimoji="1" lang="en-US" altLang="ja-JP" dirty="0"/>
              <a:t> di </a:t>
            </a:r>
            <a:r>
              <a:rPr kumimoji="1" lang="en-US" altLang="ja-JP" dirty="0" err="1"/>
              <a:t>klarifikasikan</a:t>
            </a:r>
            <a:r>
              <a:rPr kumimoji="1" lang="en-US" altLang="ja-JP" dirty="0"/>
              <a:t> </a:t>
            </a:r>
            <a:r>
              <a:rPr kumimoji="1" lang="en-US" altLang="ja-JP" dirty="0" err="1"/>
              <a:t>sebagai</a:t>
            </a:r>
            <a:r>
              <a:rPr kumimoji="1" lang="en-US" altLang="ja-JP" dirty="0"/>
              <a:t> </a:t>
            </a:r>
            <a:r>
              <a:rPr kumimoji="1" lang="en-US" altLang="ja-JP" dirty="0" err="1"/>
              <a:t>berikut</a:t>
            </a:r>
            <a:endParaRPr kumimoji="1" lang="ja-JP" altLang="en-US" dirty="0"/>
          </a:p>
        </p:txBody>
      </p:sp>
      <p:sp>
        <p:nvSpPr>
          <p:cNvPr id="3" name="テキスト ボックス 2">
            <a:extLst>
              <a:ext uri="{FF2B5EF4-FFF2-40B4-BE49-F238E27FC236}">
                <a16:creationId xmlns:a16="http://schemas.microsoft.com/office/drawing/2014/main" id="{139057FF-640A-4105-8370-4EE88310A7EF}"/>
              </a:ext>
            </a:extLst>
          </p:cNvPr>
          <p:cNvSpPr txBox="1"/>
          <p:nvPr/>
        </p:nvSpPr>
        <p:spPr>
          <a:xfrm>
            <a:off x="834389" y="3041824"/>
            <a:ext cx="1223011"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err="1"/>
              <a:t>Silinder</a:t>
            </a:r>
            <a:r>
              <a:rPr kumimoji="1" lang="en-US" altLang="ja-JP" sz="1200" dirty="0"/>
              <a:t> </a:t>
            </a:r>
            <a:r>
              <a:rPr kumimoji="1" lang="en-US" altLang="ja-JP" sz="1200" dirty="0" err="1"/>
              <a:t>hidraulik</a:t>
            </a:r>
            <a:endParaRPr kumimoji="1" lang="ja-JP" altLang="en-US" sz="1200" dirty="0"/>
          </a:p>
        </p:txBody>
      </p:sp>
      <p:sp>
        <p:nvSpPr>
          <p:cNvPr id="8" name="テキスト ボックス 7">
            <a:extLst>
              <a:ext uri="{FF2B5EF4-FFF2-40B4-BE49-F238E27FC236}">
                <a16:creationId xmlns:a16="http://schemas.microsoft.com/office/drawing/2014/main" id="{A218B408-E127-420A-B84D-6EAA47DCD2AE}"/>
              </a:ext>
            </a:extLst>
          </p:cNvPr>
          <p:cNvSpPr txBox="1"/>
          <p:nvPr/>
        </p:nvSpPr>
        <p:spPr>
          <a:xfrm>
            <a:off x="2587938" y="2531068"/>
            <a:ext cx="1485900"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dirty="0" err="1"/>
              <a:t>Silinder</a:t>
            </a:r>
            <a:r>
              <a:rPr kumimoji="1" lang="en-US" altLang="ja-JP" sz="1100" dirty="0"/>
              <a:t> </a:t>
            </a:r>
            <a:r>
              <a:rPr kumimoji="1" lang="en-US" altLang="ja-JP" sz="1100" dirty="0" err="1"/>
              <a:t>kerja</a:t>
            </a:r>
            <a:r>
              <a:rPr kumimoji="1" lang="en-US" altLang="ja-JP" sz="1100" dirty="0"/>
              <a:t> </a:t>
            </a:r>
            <a:r>
              <a:rPr kumimoji="1" lang="en-US" altLang="ja-JP" sz="1100" dirty="0" err="1"/>
              <a:t>tunggal</a:t>
            </a:r>
            <a:endParaRPr kumimoji="1" lang="ja-JP" altLang="en-US" sz="1100" dirty="0"/>
          </a:p>
        </p:txBody>
      </p:sp>
      <p:sp>
        <p:nvSpPr>
          <p:cNvPr id="10" name="テキスト ボックス 9">
            <a:extLst>
              <a:ext uri="{FF2B5EF4-FFF2-40B4-BE49-F238E27FC236}">
                <a16:creationId xmlns:a16="http://schemas.microsoft.com/office/drawing/2014/main" id="{16569DC1-D39B-433B-9BF9-0E1285DCCFEB}"/>
              </a:ext>
            </a:extLst>
          </p:cNvPr>
          <p:cNvSpPr txBox="1"/>
          <p:nvPr/>
        </p:nvSpPr>
        <p:spPr>
          <a:xfrm>
            <a:off x="2581272" y="3049518"/>
            <a:ext cx="1314451"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dirty="0" err="1"/>
              <a:t>Silinder</a:t>
            </a:r>
            <a:r>
              <a:rPr kumimoji="1" lang="en-US" altLang="ja-JP" sz="1100" dirty="0"/>
              <a:t> </a:t>
            </a:r>
            <a:r>
              <a:rPr kumimoji="1" lang="en-US" altLang="ja-JP" sz="1100" dirty="0" err="1"/>
              <a:t>kerja</a:t>
            </a:r>
            <a:r>
              <a:rPr kumimoji="1" lang="en-US" altLang="ja-JP" sz="1100" dirty="0"/>
              <a:t> </a:t>
            </a:r>
            <a:r>
              <a:rPr kumimoji="1" lang="en-US" altLang="ja-JP" sz="1100" dirty="0" err="1"/>
              <a:t>ganda</a:t>
            </a:r>
            <a:endParaRPr kumimoji="1" lang="ja-JP" altLang="en-US" sz="1100" dirty="0"/>
          </a:p>
        </p:txBody>
      </p:sp>
      <p:sp>
        <p:nvSpPr>
          <p:cNvPr id="12" name="テキスト ボックス 11">
            <a:extLst>
              <a:ext uri="{FF2B5EF4-FFF2-40B4-BE49-F238E27FC236}">
                <a16:creationId xmlns:a16="http://schemas.microsoft.com/office/drawing/2014/main" id="{A9BE702E-DE88-45C8-91D6-82ABC50F82CB}"/>
              </a:ext>
            </a:extLst>
          </p:cNvPr>
          <p:cNvSpPr txBox="1"/>
          <p:nvPr/>
        </p:nvSpPr>
        <p:spPr>
          <a:xfrm>
            <a:off x="2581273" y="3546873"/>
            <a:ext cx="1314451" cy="43088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dirty="0" err="1"/>
              <a:t>Silinder</a:t>
            </a:r>
            <a:r>
              <a:rPr kumimoji="1" lang="en-US" altLang="ja-JP" sz="1100" dirty="0"/>
              <a:t> </a:t>
            </a:r>
            <a:r>
              <a:rPr kumimoji="1" lang="en-US" altLang="ja-JP" sz="1100" dirty="0" err="1"/>
              <a:t>jenis</a:t>
            </a:r>
            <a:r>
              <a:rPr kumimoji="1" lang="en-US" altLang="ja-JP" sz="1100" dirty="0"/>
              <a:t> </a:t>
            </a:r>
            <a:r>
              <a:rPr kumimoji="1" lang="en-US" altLang="ja-JP" sz="1100" dirty="0" err="1"/>
              <a:t>khusus</a:t>
            </a:r>
            <a:endParaRPr kumimoji="1" lang="ja-JP" altLang="en-US" sz="1100" dirty="0"/>
          </a:p>
        </p:txBody>
      </p:sp>
      <p:sp>
        <p:nvSpPr>
          <p:cNvPr id="13" name="テキスト ボックス 12">
            <a:extLst>
              <a:ext uri="{FF2B5EF4-FFF2-40B4-BE49-F238E27FC236}">
                <a16:creationId xmlns:a16="http://schemas.microsoft.com/office/drawing/2014/main" id="{ABCE16CF-4235-4D95-BD4E-FFF98CB21180}"/>
              </a:ext>
            </a:extLst>
          </p:cNvPr>
          <p:cNvSpPr txBox="1"/>
          <p:nvPr/>
        </p:nvSpPr>
        <p:spPr>
          <a:xfrm>
            <a:off x="4660898" y="3523983"/>
            <a:ext cx="1314451"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100" dirty="0" err="1"/>
              <a:t>jenis</a:t>
            </a:r>
            <a:r>
              <a:rPr lang="en-US" altLang="ja-JP" sz="1100" dirty="0"/>
              <a:t> telescopic</a:t>
            </a:r>
            <a:endParaRPr kumimoji="1" lang="ja-JP" altLang="en-US" sz="1100" dirty="0"/>
          </a:p>
        </p:txBody>
      </p:sp>
      <p:sp>
        <p:nvSpPr>
          <p:cNvPr id="14" name="テキスト ボックス 13">
            <a:extLst>
              <a:ext uri="{FF2B5EF4-FFF2-40B4-BE49-F238E27FC236}">
                <a16:creationId xmlns:a16="http://schemas.microsoft.com/office/drawing/2014/main" id="{00CB95A5-56E5-4170-9CF5-F5D2560EF3AC}"/>
              </a:ext>
            </a:extLst>
          </p:cNvPr>
          <p:cNvSpPr txBox="1"/>
          <p:nvPr/>
        </p:nvSpPr>
        <p:spPr>
          <a:xfrm>
            <a:off x="4644704" y="2933493"/>
            <a:ext cx="1314451"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100" dirty="0" err="1"/>
              <a:t>jenis</a:t>
            </a:r>
            <a:r>
              <a:rPr lang="en-US" altLang="ja-JP" sz="1100" dirty="0"/>
              <a:t> single rod</a:t>
            </a:r>
            <a:endParaRPr kumimoji="1" lang="ja-JP" altLang="en-US" sz="1100" dirty="0"/>
          </a:p>
        </p:txBody>
      </p:sp>
      <p:sp>
        <p:nvSpPr>
          <p:cNvPr id="15" name="テキスト ボックス 14">
            <a:extLst>
              <a:ext uri="{FF2B5EF4-FFF2-40B4-BE49-F238E27FC236}">
                <a16:creationId xmlns:a16="http://schemas.microsoft.com/office/drawing/2014/main" id="{3C98F17B-3C87-4EFA-B882-80CF0E584DB2}"/>
              </a:ext>
            </a:extLst>
          </p:cNvPr>
          <p:cNvSpPr txBox="1"/>
          <p:nvPr/>
        </p:nvSpPr>
        <p:spPr>
          <a:xfrm>
            <a:off x="4644703" y="3167390"/>
            <a:ext cx="1314451"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100" dirty="0" err="1"/>
              <a:t>jenis</a:t>
            </a:r>
            <a:r>
              <a:rPr lang="en-US" altLang="ja-JP" sz="1100" dirty="0"/>
              <a:t> double rod</a:t>
            </a:r>
            <a:endParaRPr kumimoji="1" lang="ja-JP" altLang="en-US" sz="1100" dirty="0"/>
          </a:p>
        </p:txBody>
      </p:sp>
    </p:spTree>
    <p:extLst>
      <p:ext uri="{BB962C8B-B14F-4D97-AF65-F5344CB8AC3E}">
        <p14:creationId xmlns:p14="http://schemas.microsoft.com/office/powerpoint/2010/main" val="3449137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Meiryo UI" panose="020B0604030504040204" pitchFamily="50" charset="-128"/>
                <a:ea typeface="Meiryo UI" panose="020B0604030504040204" pitchFamily="50" charset="-128"/>
              </a:rPr>
              <a:t>Perangkat</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kontrol</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hidraulik</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113/</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54</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58</a:t>
            </a:fld>
            <a:endParaRPr lang="ja-JP" altLang="en-US">
              <a:solidFill>
                <a:prstClr val="black">
                  <a:tint val="75000"/>
                </a:prstClr>
              </a:solidFill>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28650" y="2414077"/>
            <a:ext cx="5359400" cy="3054350"/>
          </a:xfrm>
          <a:prstGeom prst="rect">
            <a:avLst/>
          </a:prstGeom>
          <a:noFill/>
          <a:ln>
            <a:noFill/>
          </a:ln>
        </p:spPr>
      </p:pic>
      <p:sp>
        <p:nvSpPr>
          <p:cNvPr id="2" name="テキスト ボックス 1">
            <a:extLst>
              <a:ext uri="{FF2B5EF4-FFF2-40B4-BE49-F238E27FC236}">
                <a16:creationId xmlns:a16="http://schemas.microsoft.com/office/drawing/2014/main" id="{CE7C76F2-0E1B-49EC-8DB2-E1364FBCE792}"/>
              </a:ext>
            </a:extLst>
          </p:cNvPr>
          <p:cNvSpPr txBox="1"/>
          <p:nvPr/>
        </p:nvSpPr>
        <p:spPr>
          <a:xfrm>
            <a:off x="535422" y="794457"/>
            <a:ext cx="7979928" cy="1477328"/>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peralatan</a:t>
            </a:r>
            <a:r>
              <a:rPr lang="id-ID" altLang="ja-JP" dirty="0">
                <a:latin typeface="Arial" panose="020B0604020202020204" pitchFamily="34" charset="0"/>
                <a:cs typeface="Arial" panose="020B0604020202020204" pitchFamily="34" charset="0"/>
              </a:rPr>
              <a:t> kontrol hidrolik </a:t>
            </a:r>
            <a:r>
              <a:rPr lang="en-US" altLang="ja-JP" dirty="0" err="1">
                <a:latin typeface="Arial" panose="020B0604020202020204" pitchFamily="34" charset="0"/>
                <a:cs typeface="Arial" panose="020B0604020202020204" pitchFamily="34" charset="0"/>
              </a:rPr>
              <a:t>ialah</a:t>
            </a:r>
            <a:r>
              <a:rPr lang="en-US" altLang="ja-JP" dirty="0">
                <a:latin typeface="Arial" panose="020B0604020202020204" pitchFamily="34" charset="0"/>
                <a:cs typeface="Arial" panose="020B0604020202020204" pitchFamily="34" charset="0"/>
              </a:rPr>
              <a:t>,</a:t>
            </a:r>
            <a:r>
              <a:rPr lang="id-ID" altLang="ja-JP" u="sng" dirty="0">
                <a:latin typeface="Arial" panose="020B0604020202020204" pitchFamily="34" charset="0"/>
                <a:cs typeface="Arial" panose="020B0604020202020204" pitchFamily="34" charset="0"/>
              </a:rPr>
              <a:t> </a:t>
            </a:r>
            <a:r>
              <a:rPr lang="id-ID" altLang="ja-JP" b="1" u="sng" dirty="0">
                <a:latin typeface="Arial" panose="020B0604020202020204" pitchFamily="34" charset="0"/>
                <a:cs typeface="Arial" panose="020B0604020202020204" pitchFamily="34" charset="0"/>
              </a:rPr>
              <a:t>alat yang mengontrol</a:t>
            </a:r>
            <a:r>
              <a:rPr lang="id-ID" altLang="ja-JP" u="sng" dirty="0">
                <a:latin typeface="Arial" panose="020B0604020202020204" pitchFamily="34" charset="0"/>
                <a:cs typeface="Arial" panose="020B0604020202020204" pitchFamily="34" charset="0"/>
              </a:rPr>
              <a:t> </a:t>
            </a:r>
            <a:r>
              <a:rPr lang="en-US" altLang="ja-JP" b="1" u="sng" dirty="0" err="1">
                <a:latin typeface="Arial" panose="020B0604020202020204" pitchFamily="34" charset="0"/>
                <a:cs typeface="Arial" panose="020B0604020202020204" pitchFamily="34" charset="0"/>
              </a:rPr>
              <a:t>laju</a:t>
            </a:r>
            <a:r>
              <a:rPr lang="en-US" altLang="ja-JP" b="1" u="sng" dirty="0">
                <a:latin typeface="Arial" panose="020B0604020202020204" pitchFamily="34" charset="0"/>
                <a:cs typeface="Arial" panose="020B0604020202020204" pitchFamily="34" charset="0"/>
              </a:rPr>
              <a:t> </a:t>
            </a:r>
            <a:r>
              <a:rPr lang="id-ID" altLang="ja-JP" b="1" u="sng" dirty="0">
                <a:latin typeface="Arial" panose="020B0604020202020204" pitchFamily="34" charset="0"/>
                <a:cs typeface="Arial" panose="020B0604020202020204" pitchFamily="34" charset="0"/>
              </a:rPr>
              <a:t>aliran, tekanan</a:t>
            </a:r>
            <a:r>
              <a:rPr lang="id-ID" altLang="ja-JP" dirty="0">
                <a:latin typeface="Arial" panose="020B0604020202020204" pitchFamily="34" charset="0"/>
                <a:cs typeface="Arial" panose="020B0604020202020204" pitchFamily="34" charset="0"/>
              </a:rPr>
              <a:t>, dan </a:t>
            </a:r>
            <a:r>
              <a:rPr lang="en-US" altLang="ja-JP" b="1" u="sng" dirty="0" err="1">
                <a:latin typeface="Arial" panose="020B0604020202020204" pitchFamily="34" charset="0"/>
                <a:cs typeface="Arial" panose="020B0604020202020204" pitchFamily="34" charset="0"/>
              </a:rPr>
              <a:t>arah</a:t>
            </a:r>
            <a:r>
              <a:rPr lang="id-ID" altLang="ja-JP" b="1" u="sng" dirty="0">
                <a:latin typeface="Arial" panose="020B0604020202020204" pitchFamily="34" charset="0"/>
                <a:cs typeface="Arial" panose="020B0604020202020204" pitchFamily="34" charset="0"/>
              </a:rPr>
              <a:t> aliran oli hidrolik</a:t>
            </a:r>
            <a:r>
              <a:rPr lang="id-ID" altLang="ja-JP" b="1" dirty="0">
                <a:latin typeface="Arial" panose="020B0604020202020204" pitchFamily="34" charset="0"/>
                <a:cs typeface="Arial" panose="020B0604020202020204" pitchFamily="34" charset="0"/>
              </a:rPr>
              <a:t> </a:t>
            </a:r>
            <a:r>
              <a:rPr lang="id-ID" altLang="ja-JP" dirty="0">
                <a:latin typeface="Arial" panose="020B0604020202020204" pitchFamily="34" charset="0"/>
                <a:cs typeface="Arial" panose="020B0604020202020204" pitchFamily="34" charset="0"/>
              </a:rPr>
              <a:t>ke perangkat penggerak hidrolik (aktuator) seperti motor hidrolik atau silinder hidrolik.</a:t>
            </a:r>
            <a:endParaRPr lang="en-US" altLang="ja-JP" dirty="0">
              <a:latin typeface="Arial" panose="020B0604020202020204" pitchFamily="34" charset="0"/>
              <a:cs typeface="Arial" panose="020B0604020202020204" pitchFamily="34" charset="0"/>
            </a:endParaRPr>
          </a:p>
          <a:p>
            <a:r>
              <a:rPr kumimoji="1" lang="en-US" altLang="ja-JP" dirty="0">
                <a:latin typeface="Arial" panose="020B0604020202020204" pitchFamily="34" charset="0"/>
                <a:cs typeface="Arial" panose="020B0604020202020204" pitchFamily="34" charset="0"/>
              </a:rPr>
              <a:t>  </a:t>
            </a:r>
            <a:r>
              <a:rPr kumimoji="1" lang="en-US" altLang="ja-JP" dirty="0" err="1">
                <a:latin typeface="Arial" panose="020B0604020202020204" pitchFamily="34" charset="0"/>
                <a:cs typeface="Arial" panose="020B0604020202020204" pitchFamily="34" charset="0"/>
              </a:rPr>
              <a:t>berdasarkan</a:t>
            </a:r>
            <a:r>
              <a:rPr kumimoji="1" lang="en-US" altLang="ja-JP" dirty="0">
                <a:latin typeface="Arial" panose="020B0604020202020204" pitchFamily="34" charset="0"/>
                <a:cs typeface="Arial" panose="020B0604020202020204" pitchFamily="34" charset="0"/>
              </a:rPr>
              <a:t> </a:t>
            </a:r>
            <a:r>
              <a:rPr kumimoji="1" lang="en-US" altLang="ja-JP" dirty="0" err="1">
                <a:latin typeface="Arial" panose="020B0604020202020204" pitchFamily="34" charset="0"/>
                <a:cs typeface="Arial" panose="020B0604020202020204" pitchFamily="34" charset="0"/>
              </a:rPr>
              <a:t>fungsinya,alat</a:t>
            </a:r>
            <a:r>
              <a:rPr lang="en-US" altLang="ja-JP" dirty="0">
                <a:latin typeface="Arial" panose="020B0604020202020204" pitchFamily="34" charset="0"/>
                <a:cs typeface="Arial" panose="020B0604020202020204" pitchFamily="34" charset="0"/>
              </a:rPr>
              <a:t> control </a:t>
            </a:r>
            <a:r>
              <a:rPr lang="en-US" altLang="ja-JP" dirty="0" err="1">
                <a:latin typeface="Arial" panose="020B0604020202020204" pitchFamily="34" charset="0"/>
                <a:cs typeface="Arial" panose="020B0604020202020204" pitchFamily="34" charset="0"/>
              </a:rPr>
              <a:t>hidraulik</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dapat</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diklasifikasikan</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sebagai</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berikut</a:t>
            </a:r>
            <a:endParaRPr kumimoji="1" lang="ja-JP" altLang="en-US"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01A696FF-EAF7-4B94-8EE5-5B4B7C8345D3}"/>
              </a:ext>
            </a:extLst>
          </p:cNvPr>
          <p:cNvSpPr txBox="1"/>
          <p:nvPr/>
        </p:nvSpPr>
        <p:spPr>
          <a:xfrm>
            <a:off x="741996" y="3049148"/>
            <a:ext cx="492443" cy="1264920"/>
          </a:xfrm>
          <a:prstGeom prst="rect">
            <a:avLst/>
          </a:prstGeom>
          <a:ln>
            <a:noFill/>
          </a:ln>
        </p:spPr>
        <p:style>
          <a:lnRef idx="2">
            <a:schemeClr val="dk1"/>
          </a:lnRef>
          <a:fillRef idx="1">
            <a:schemeClr val="lt1"/>
          </a:fillRef>
          <a:effectRef idx="0">
            <a:schemeClr val="dk1"/>
          </a:effectRef>
          <a:fontRef idx="minor">
            <a:schemeClr val="dk1"/>
          </a:fontRef>
        </p:style>
        <p:txBody>
          <a:bodyPr vert="eaVert" wrap="square" rtlCol="0">
            <a:spAutoFit/>
          </a:bodyPr>
          <a:lstStyle/>
          <a:p>
            <a:r>
              <a:rPr lang="en-US" altLang="ja-JP" sz="1000" dirty="0" err="1"/>
              <a:t>Perangkat</a:t>
            </a:r>
            <a:r>
              <a:rPr lang="en-US" altLang="ja-JP" sz="1000" dirty="0"/>
              <a:t> control </a:t>
            </a:r>
            <a:r>
              <a:rPr lang="en-US" altLang="ja-JP" sz="1000" dirty="0" err="1"/>
              <a:t>hidraulik</a:t>
            </a:r>
            <a:endParaRPr kumimoji="1" lang="ja-JP" altLang="en-US" sz="1000" dirty="0"/>
          </a:p>
        </p:txBody>
      </p:sp>
      <p:sp>
        <p:nvSpPr>
          <p:cNvPr id="9" name="テキスト ボックス 8">
            <a:extLst>
              <a:ext uri="{FF2B5EF4-FFF2-40B4-BE49-F238E27FC236}">
                <a16:creationId xmlns:a16="http://schemas.microsoft.com/office/drawing/2014/main" id="{41AA272F-918D-46C2-B74F-1CD02626C071}"/>
              </a:ext>
            </a:extLst>
          </p:cNvPr>
          <p:cNvSpPr txBox="1"/>
          <p:nvPr/>
        </p:nvSpPr>
        <p:spPr>
          <a:xfrm>
            <a:off x="2147887" y="2590799"/>
            <a:ext cx="78486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a:t>
            </a:r>
            <a:r>
              <a:rPr kumimoji="1" lang="en-US" altLang="ja-JP" sz="800" dirty="0" err="1"/>
              <a:t>pengontrol</a:t>
            </a:r>
            <a:r>
              <a:rPr kumimoji="1" lang="en-US" altLang="ja-JP" sz="800" dirty="0"/>
              <a:t> </a:t>
            </a:r>
            <a:r>
              <a:rPr kumimoji="1" lang="en-US" altLang="ja-JP" sz="800" dirty="0" err="1"/>
              <a:t>arah</a:t>
            </a:r>
            <a:endParaRPr kumimoji="1" lang="ja-JP" altLang="en-US" sz="800" dirty="0"/>
          </a:p>
        </p:txBody>
      </p:sp>
      <p:sp>
        <p:nvSpPr>
          <p:cNvPr id="12" name="テキスト ボックス 11">
            <a:extLst>
              <a:ext uri="{FF2B5EF4-FFF2-40B4-BE49-F238E27FC236}">
                <a16:creationId xmlns:a16="http://schemas.microsoft.com/office/drawing/2014/main" id="{7B50BAAA-EA15-42FC-8DD2-8C1DAFACA414}"/>
              </a:ext>
            </a:extLst>
          </p:cNvPr>
          <p:cNvSpPr txBox="1"/>
          <p:nvPr/>
        </p:nvSpPr>
        <p:spPr>
          <a:xfrm>
            <a:off x="3766467" y="2437743"/>
            <a:ext cx="127635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a:t>
            </a:r>
            <a:r>
              <a:rPr kumimoji="1" lang="en-US" altLang="ja-JP" sz="800" dirty="0" err="1"/>
              <a:t>pengalih</a:t>
            </a:r>
            <a:r>
              <a:rPr kumimoji="1" lang="en-US" altLang="ja-JP" sz="800" dirty="0"/>
              <a:t> </a:t>
            </a:r>
            <a:r>
              <a:rPr kumimoji="1" lang="en-US" altLang="ja-JP" sz="800" dirty="0" err="1"/>
              <a:t>arah</a:t>
            </a:r>
            <a:endParaRPr kumimoji="1" lang="ja-JP" altLang="en-US" sz="800" dirty="0"/>
          </a:p>
        </p:txBody>
      </p:sp>
      <p:sp>
        <p:nvSpPr>
          <p:cNvPr id="13" name="テキスト ボックス 12">
            <a:extLst>
              <a:ext uri="{FF2B5EF4-FFF2-40B4-BE49-F238E27FC236}">
                <a16:creationId xmlns:a16="http://schemas.microsoft.com/office/drawing/2014/main" id="{04225F50-95A6-45A5-BFE8-C1AD029223B2}"/>
              </a:ext>
            </a:extLst>
          </p:cNvPr>
          <p:cNvSpPr txBox="1"/>
          <p:nvPr/>
        </p:nvSpPr>
        <p:spPr>
          <a:xfrm>
            <a:off x="3846195" y="2717583"/>
            <a:ext cx="2196467"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a:t>
            </a:r>
            <a:r>
              <a:rPr kumimoji="1" lang="en-US" altLang="ja-JP" sz="800" dirty="0" err="1"/>
              <a:t>periksa</a:t>
            </a:r>
            <a:r>
              <a:rPr kumimoji="1" lang="en-US" altLang="ja-JP" sz="800" dirty="0"/>
              <a:t>(</a:t>
            </a:r>
            <a:r>
              <a:rPr kumimoji="1" lang="en-US" altLang="ja-JP" sz="800" dirty="0" err="1"/>
              <a:t>Katup</a:t>
            </a:r>
            <a:r>
              <a:rPr kumimoji="1" lang="en-US" altLang="ja-JP" sz="800" dirty="0"/>
              <a:t> </a:t>
            </a:r>
            <a:r>
              <a:rPr kumimoji="1" lang="en-US" altLang="ja-JP" sz="800" dirty="0" err="1"/>
              <a:t>periksa,katup</a:t>
            </a:r>
            <a:r>
              <a:rPr kumimoji="1" lang="en-US" altLang="ja-JP" sz="800" dirty="0"/>
              <a:t> check</a:t>
            </a:r>
            <a:endParaRPr kumimoji="1" lang="ja-JP" altLang="en-US" sz="800" dirty="0"/>
          </a:p>
        </p:txBody>
      </p:sp>
      <p:sp>
        <p:nvSpPr>
          <p:cNvPr id="15" name="テキスト ボックス 14">
            <a:extLst>
              <a:ext uri="{FF2B5EF4-FFF2-40B4-BE49-F238E27FC236}">
                <a16:creationId xmlns:a16="http://schemas.microsoft.com/office/drawing/2014/main" id="{C63D268F-CF82-4922-8145-A77CCDC7B1FA}"/>
              </a:ext>
            </a:extLst>
          </p:cNvPr>
          <p:cNvSpPr txBox="1"/>
          <p:nvPr/>
        </p:nvSpPr>
        <p:spPr>
          <a:xfrm>
            <a:off x="3846193" y="2992000"/>
            <a:ext cx="1495425"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pilot check</a:t>
            </a:r>
            <a:endParaRPr kumimoji="1" lang="ja-JP" altLang="en-US" sz="800" dirty="0"/>
          </a:p>
        </p:txBody>
      </p:sp>
      <p:sp>
        <p:nvSpPr>
          <p:cNvPr id="16" name="テキスト ボックス 15">
            <a:extLst>
              <a:ext uri="{FF2B5EF4-FFF2-40B4-BE49-F238E27FC236}">
                <a16:creationId xmlns:a16="http://schemas.microsoft.com/office/drawing/2014/main" id="{9D4964DD-9C5F-471D-8FEB-2EF8960D524F}"/>
              </a:ext>
            </a:extLst>
          </p:cNvPr>
          <p:cNvSpPr txBox="1"/>
          <p:nvPr/>
        </p:nvSpPr>
        <p:spPr>
          <a:xfrm>
            <a:off x="2147887" y="3479587"/>
            <a:ext cx="78486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a:t>
            </a:r>
            <a:r>
              <a:rPr kumimoji="1" lang="en-US" altLang="ja-JP" sz="800" dirty="0" err="1"/>
              <a:t>pengontrol</a:t>
            </a:r>
            <a:r>
              <a:rPr kumimoji="1" lang="en-US" altLang="ja-JP" sz="800" dirty="0"/>
              <a:t> </a:t>
            </a:r>
            <a:r>
              <a:rPr kumimoji="1" lang="en-US" altLang="ja-JP" sz="800" dirty="0" err="1"/>
              <a:t>aliran</a:t>
            </a:r>
            <a:endParaRPr kumimoji="1" lang="ja-JP" altLang="en-US" sz="800" dirty="0"/>
          </a:p>
        </p:txBody>
      </p:sp>
      <p:sp>
        <p:nvSpPr>
          <p:cNvPr id="17" name="テキスト ボックス 16">
            <a:extLst>
              <a:ext uri="{FF2B5EF4-FFF2-40B4-BE49-F238E27FC236}">
                <a16:creationId xmlns:a16="http://schemas.microsoft.com/office/drawing/2014/main" id="{6C625CC9-93D5-4488-BEBD-ACD87B696ED2}"/>
              </a:ext>
            </a:extLst>
          </p:cNvPr>
          <p:cNvSpPr txBox="1"/>
          <p:nvPr/>
        </p:nvSpPr>
        <p:spPr>
          <a:xfrm>
            <a:off x="2147887" y="4599727"/>
            <a:ext cx="78486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a:t>
            </a:r>
            <a:r>
              <a:rPr kumimoji="1" lang="en-US" altLang="ja-JP" sz="800" dirty="0" err="1"/>
              <a:t>pengontrol</a:t>
            </a:r>
            <a:r>
              <a:rPr kumimoji="1" lang="en-US" altLang="ja-JP" sz="800" dirty="0"/>
              <a:t> </a:t>
            </a:r>
            <a:r>
              <a:rPr kumimoji="1" lang="en-US" altLang="ja-JP" sz="800" dirty="0" err="1"/>
              <a:t>tekanan</a:t>
            </a:r>
            <a:endParaRPr kumimoji="1" lang="ja-JP" altLang="en-US" sz="800" dirty="0"/>
          </a:p>
        </p:txBody>
      </p:sp>
      <p:sp>
        <p:nvSpPr>
          <p:cNvPr id="18" name="テキスト ボックス 17">
            <a:extLst>
              <a:ext uri="{FF2B5EF4-FFF2-40B4-BE49-F238E27FC236}">
                <a16:creationId xmlns:a16="http://schemas.microsoft.com/office/drawing/2014/main" id="{583EC425-0256-4768-8BBD-96126536CC43}"/>
              </a:ext>
            </a:extLst>
          </p:cNvPr>
          <p:cNvSpPr txBox="1"/>
          <p:nvPr/>
        </p:nvSpPr>
        <p:spPr>
          <a:xfrm>
            <a:off x="3846193" y="5195811"/>
            <a:ext cx="1495425"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unload</a:t>
            </a:r>
            <a:endParaRPr kumimoji="1" lang="ja-JP" altLang="en-US" sz="800" dirty="0"/>
          </a:p>
        </p:txBody>
      </p:sp>
      <p:sp>
        <p:nvSpPr>
          <p:cNvPr id="19" name="テキスト ボックス 18">
            <a:extLst>
              <a:ext uri="{FF2B5EF4-FFF2-40B4-BE49-F238E27FC236}">
                <a16:creationId xmlns:a16="http://schemas.microsoft.com/office/drawing/2014/main" id="{21ED17EE-DF61-4A96-9275-BC6F795D8264}"/>
              </a:ext>
            </a:extLst>
          </p:cNvPr>
          <p:cNvSpPr txBox="1"/>
          <p:nvPr/>
        </p:nvSpPr>
        <p:spPr>
          <a:xfrm>
            <a:off x="3846193" y="4957343"/>
            <a:ext cx="1495425"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counter balance</a:t>
            </a:r>
            <a:endParaRPr kumimoji="1" lang="ja-JP" altLang="en-US" sz="800" dirty="0"/>
          </a:p>
        </p:txBody>
      </p:sp>
      <p:sp>
        <p:nvSpPr>
          <p:cNvPr id="20" name="テキスト ボックス 19">
            <a:extLst>
              <a:ext uri="{FF2B5EF4-FFF2-40B4-BE49-F238E27FC236}">
                <a16:creationId xmlns:a16="http://schemas.microsoft.com/office/drawing/2014/main" id="{63F7E2ED-D1CA-4AC0-8C5D-79C390CBF3A6}"/>
              </a:ext>
            </a:extLst>
          </p:cNvPr>
          <p:cNvSpPr txBox="1"/>
          <p:nvPr/>
        </p:nvSpPr>
        <p:spPr>
          <a:xfrm>
            <a:off x="3846193" y="4727530"/>
            <a:ext cx="99822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sequence</a:t>
            </a:r>
            <a:endParaRPr kumimoji="1" lang="ja-JP" altLang="en-US" sz="800" dirty="0"/>
          </a:p>
        </p:txBody>
      </p:sp>
      <p:sp>
        <p:nvSpPr>
          <p:cNvPr id="21" name="テキスト ボックス 20">
            <a:extLst>
              <a:ext uri="{FF2B5EF4-FFF2-40B4-BE49-F238E27FC236}">
                <a16:creationId xmlns:a16="http://schemas.microsoft.com/office/drawing/2014/main" id="{843EA29C-45EA-4868-8DFF-2D2E552A2671}"/>
              </a:ext>
            </a:extLst>
          </p:cNvPr>
          <p:cNvSpPr txBox="1"/>
          <p:nvPr/>
        </p:nvSpPr>
        <p:spPr>
          <a:xfrm>
            <a:off x="3846193" y="4490055"/>
            <a:ext cx="1343025"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a:t>
            </a:r>
            <a:r>
              <a:rPr kumimoji="1" lang="en-US" altLang="ja-JP" sz="800" dirty="0" err="1"/>
              <a:t>pengurang</a:t>
            </a:r>
            <a:r>
              <a:rPr kumimoji="1" lang="en-US" altLang="ja-JP" sz="800" dirty="0"/>
              <a:t> </a:t>
            </a:r>
            <a:r>
              <a:rPr kumimoji="1" lang="en-US" altLang="ja-JP" sz="800" dirty="0" err="1"/>
              <a:t>tekanan</a:t>
            </a:r>
            <a:endParaRPr kumimoji="1" lang="ja-JP" altLang="en-US" sz="800" dirty="0"/>
          </a:p>
        </p:txBody>
      </p:sp>
      <p:sp>
        <p:nvSpPr>
          <p:cNvPr id="22" name="テキスト ボックス 21">
            <a:extLst>
              <a:ext uri="{FF2B5EF4-FFF2-40B4-BE49-F238E27FC236}">
                <a16:creationId xmlns:a16="http://schemas.microsoft.com/office/drawing/2014/main" id="{AA146F9C-B8A4-4FA7-B54C-D1DE9C35A576}"/>
              </a:ext>
            </a:extLst>
          </p:cNvPr>
          <p:cNvSpPr txBox="1"/>
          <p:nvPr/>
        </p:nvSpPr>
        <p:spPr>
          <a:xfrm>
            <a:off x="3846193" y="4254623"/>
            <a:ext cx="1616336"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a:t>
            </a:r>
            <a:r>
              <a:rPr kumimoji="1" lang="en-US" altLang="ja-JP" sz="800" dirty="0" err="1"/>
              <a:t>pengaman</a:t>
            </a:r>
            <a:r>
              <a:rPr kumimoji="1" lang="en-US" altLang="ja-JP" sz="800" dirty="0"/>
              <a:t> (</a:t>
            </a:r>
            <a:r>
              <a:rPr kumimoji="1" lang="en-US" altLang="ja-JP" sz="800" dirty="0" err="1"/>
              <a:t>katup</a:t>
            </a:r>
            <a:r>
              <a:rPr kumimoji="1" lang="en-US" altLang="ja-JP" sz="800" dirty="0"/>
              <a:t> relief)</a:t>
            </a:r>
            <a:endParaRPr kumimoji="1" lang="ja-JP" altLang="en-US" sz="800" dirty="0"/>
          </a:p>
        </p:txBody>
      </p:sp>
      <p:sp>
        <p:nvSpPr>
          <p:cNvPr id="23" name="テキスト ボックス 22">
            <a:extLst>
              <a:ext uri="{FF2B5EF4-FFF2-40B4-BE49-F238E27FC236}">
                <a16:creationId xmlns:a16="http://schemas.microsoft.com/office/drawing/2014/main" id="{AB0323B1-DB2A-4D45-BF56-3354A96CD950}"/>
              </a:ext>
            </a:extLst>
          </p:cNvPr>
          <p:cNvSpPr txBox="1"/>
          <p:nvPr/>
        </p:nvSpPr>
        <p:spPr>
          <a:xfrm>
            <a:off x="3871356" y="3859505"/>
            <a:ext cx="1038227"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a:t>
            </a:r>
            <a:r>
              <a:rPr kumimoji="1" lang="en-US" altLang="ja-JP" sz="800" dirty="0" err="1"/>
              <a:t>pemisah</a:t>
            </a:r>
            <a:endParaRPr kumimoji="1" lang="ja-JP" altLang="en-US" sz="800" dirty="0"/>
          </a:p>
        </p:txBody>
      </p:sp>
      <p:sp>
        <p:nvSpPr>
          <p:cNvPr id="24" name="テキスト ボックス 23">
            <a:extLst>
              <a:ext uri="{FF2B5EF4-FFF2-40B4-BE49-F238E27FC236}">
                <a16:creationId xmlns:a16="http://schemas.microsoft.com/office/drawing/2014/main" id="{11429FC8-462C-42A0-9626-8B0E00A54FC9}"/>
              </a:ext>
            </a:extLst>
          </p:cNvPr>
          <p:cNvSpPr txBox="1"/>
          <p:nvPr/>
        </p:nvSpPr>
        <p:spPr>
          <a:xfrm>
            <a:off x="3867823" y="3622299"/>
            <a:ext cx="129556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a:t>
            </a:r>
            <a:r>
              <a:rPr kumimoji="1" lang="en-US" altLang="ja-JP" sz="800" dirty="0" err="1"/>
              <a:t>pengontrol</a:t>
            </a:r>
            <a:r>
              <a:rPr kumimoji="1" lang="en-US" altLang="ja-JP" sz="800" dirty="0"/>
              <a:t> </a:t>
            </a:r>
            <a:r>
              <a:rPr kumimoji="1" lang="en-US" altLang="ja-JP" sz="800" dirty="0" err="1"/>
              <a:t>aliran</a:t>
            </a:r>
            <a:endParaRPr kumimoji="1" lang="ja-JP" altLang="en-US" sz="800" dirty="0"/>
          </a:p>
        </p:txBody>
      </p:sp>
      <p:sp>
        <p:nvSpPr>
          <p:cNvPr id="25" name="テキスト ボックス 24">
            <a:extLst>
              <a:ext uri="{FF2B5EF4-FFF2-40B4-BE49-F238E27FC236}">
                <a16:creationId xmlns:a16="http://schemas.microsoft.com/office/drawing/2014/main" id="{91ACB661-BF22-406F-8223-5A4381CCF4B9}"/>
              </a:ext>
            </a:extLst>
          </p:cNvPr>
          <p:cNvSpPr txBox="1"/>
          <p:nvPr/>
        </p:nvSpPr>
        <p:spPr>
          <a:xfrm>
            <a:off x="3871356" y="3331112"/>
            <a:ext cx="1038227"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Katup</a:t>
            </a:r>
            <a:r>
              <a:rPr kumimoji="1" lang="en-US" altLang="ja-JP" sz="800" dirty="0"/>
              <a:t> </a:t>
            </a:r>
            <a:r>
              <a:rPr kumimoji="1" lang="en-US" altLang="ja-JP" sz="800" dirty="0" err="1"/>
              <a:t>pemercepat</a:t>
            </a:r>
            <a:endParaRPr kumimoji="1" lang="ja-JP" altLang="en-US" sz="800" dirty="0"/>
          </a:p>
        </p:txBody>
      </p:sp>
    </p:spTree>
    <p:extLst>
      <p:ext uri="{BB962C8B-B14F-4D97-AF65-F5344CB8AC3E}">
        <p14:creationId xmlns:p14="http://schemas.microsoft.com/office/powerpoint/2010/main" val="3560062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b="1" dirty="0" err="1">
                <a:latin typeface="Meiryo UI" panose="020B0604030504040204" pitchFamily="50" charset="-128"/>
                <a:ea typeface="Meiryo UI" panose="020B0604030504040204" pitchFamily="50" charset="-128"/>
              </a:rPr>
              <a:t>Kerusakan</a:t>
            </a:r>
            <a:r>
              <a:rPr kumimoji="1" lang="ja-JP" altLang="en-US" sz="2400" b="1" dirty="0">
                <a:latin typeface="Meiryo UI" panose="020B0604030504040204" pitchFamily="50" charset="-128"/>
                <a:ea typeface="Meiryo UI" panose="020B0604030504040204" pitchFamily="50" charset="-128"/>
              </a:rPr>
              <a:t> </a:t>
            </a:r>
            <a:r>
              <a:rPr kumimoji="1" lang="en-US" altLang="ja-JP" sz="2400" b="1" dirty="0" err="1">
                <a:latin typeface="Meiryo UI" panose="020B0604030504040204" pitchFamily="50" charset="-128"/>
                <a:ea typeface="Meiryo UI" panose="020B0604030504040204" pitchFamily="50" charset="-128"/>
              </a:rPr>
              <a:t>oli</a:t>
            </a:r>
            <a:r>
              <a:rPr kumimoji="1" lang="ja-JP" altLang="en-US" sz="2400" b="1" dirty="0">
                <a:latin typeface="Meiryo UI" panose="020B0604030504040204" pitchFamily="50" charset="-128"/>
                <a:ea typeface="Meiryo UI" panose="020B0604030504040204" pitchFamily="50" charset="-128"/>
              </a:rPr>
              <a:t> </a:t>
            </a:r>
            <a:r>
              <a:rPr kumimoji="1" lang="en-US" altLang="ja-JP" sz="2400" b="1" dirty="0" err="1">
                <a:latin typeface="Meiryo UI" panose="020B0604030504040204" pitchFamily="50" charset="-128"/>
                <a:ea typeface="Meiryo UI" panose="020B0604030504040204" pitchFamily="50" charset="-128"/>
              </a:rPr>
              <a:t>hidraulik</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121/</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55</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59</a:t>
            </a:fld>
            <a:endParaRPr lang="ja-JP" altLang="en-US" dirty="0">
              <a:solidFill>
                <a:prstClr val="black">
                  <a:tint val="75000"/>
                </a:prstClr>
              </a:solidFill>
            </a:endParaRPr>
          </a:p>
        </p:txBody>
      </p:sp>
      <p:graphicFrame>
        <p:nvGraphicFramePr>
          <p:cNvPr id="2" name="表 1"/>
          <p:cNvGraphicFramePr>
            <a:graphicFrameLocks noGrp="1"/>
          </p:cNvGraphicFramePr>
          <p:nvPr/>
        </p:nvGraphicFramePr>
        <p:xfrm>
          <a:off x="628650" y="3754103"/>
          <a:ext cx="7886700" cy="2633980"/>
        </p:xfrm>
        <a:graphic>
          <a:graphicData uri="http://schemas.openxmlformats.org/drawingml/2006/table">
            <a:tbl>
              <a:tblPr firstRow="1" firstCol="1" bandRow="1">
                <a:tableStyleId>{5940675A-B579-460E-94D1-54222C63F5DA}</a:tableStyleId>
              </a:tblPr>
              <a:tblGrid>
                <a:gridCol w="1621830">
                  <a:extLst>
                    <a:ext uri="{9D8B030D-6E8A-4147-A177-3AD203B41FA5}">
                      <a16:colId xmlns:a16="http://schemas.microsoft.com/office/drawing/2014/main" val="20000"/>
                    </a:ext>
                  </a:extLst>
                </a:gridCol>
                <a:gridCol w="2439056">
                  <a:extLst>
                    <a:ext uri="{9D8B030D-6E8A-4147-A177-3AD203B41FA5}">
                      <a16:colId xmlns:a16="http://schemas.microsoft.com/office/drawing/2014/main" val="20001"/>
                    </a:ext>
                  </a:extLst>
                </a:gridCol>
                <a:gridCol w="3825814">
                  <a:extLst>
                    <a:ext uri="{9D8B030D-6E8A-4147-A177-3AD203B41FA5}">
                      <a16:colId xmlns:a16="http://schemas.microsoft.com/office/drawing/2014/main" val="20002"/>
                    </a:ext>
                  </a:extLst>
                </a:gridCol>
              </a:tblGrid>
              <a:tr h="252095">
                <a:tc>
                  <a:txBody>
                    <a:bodyPr/>
                    <a:lstStyle/>
                    <a:p>
                      <a:pPr algn="ctr">
                        <a:lnSpc>
                          <a:spcPts val="16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Sifat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Perubahan</a:t>
                      </a:r>
                      <a:r>
                        <a:rPr lang="en-US" altLang="ja-JP" sz="1200" kern="100" dirty="0">
                          <a:effectLst/>
                          <a:latin typeface="Meiryo UI" panose="020B0604030504040204" pitchFamily="50" charset="-128"/>
                          <a:ea typeface="Meiryo UI" panose="020B0604030504040204" pitchFamily="50" charset="-128"/>
                        </a:rPr>
                        <a:t> oleh </a:t>
                      </a:r>
                      <a:r>
                        <a:rPr lang="en-US" altLang="ja-JP" sz="1200" kern="100" dirty="0" err="1">
                          <a:effectLst/>
                          <a:latin typeface="Meiryo UI" panose="020B0604030504040204" pitchFamily="50" charset="-128"/>
                          <a:ea typeface="Meiryo UI" panose="020B0604030504040204" pitchFamily="50" charset="-128"/>
                        </a:rPr>
                        <a:t>kerusakan</a:t>
                      </a:r>
                      <a:r>
                        <a:rPr lang="en-US" altLang="ja-JP" sz="1200" kern="100" dirty="0">
                          <a:effectLst/>
                          <a:latin typeface="Meiryo UI" panose="020B0604030504040204" pitchFamily="50" charset="-128"/>
                          <a:ea typeface="Meiryo UI" panose="020B0604030504040204" pitchFamily="50" charset="-128"/>
                        </a:rPr>
                        <a:t> dan </a:t>
                      </a:r>
                      <a:r>
                        <a:rPr lang="en-US" altLang="ja-JP" sz="1200" kern="100" dirty="0" err="1">
                          <a:effectLst/>
                          <a:latin typeface="Meiryo UI" panose="020B0604030504040204" pitchFamily="50" charset="-128"/>
                          <a:ea typeface="Meiryo UI" panose="020B0604030504040204" pitchFamily="50" charset="-128"/>
                        </a:rPr>
                        <a:t>polusi</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penyebab</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2095">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Berat</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jenis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Meningkat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Kerusakan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oli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hidraulik</a:t>
                      </a:r>
                      <a:r>
                        <a:rPr lang="ja-JP" sz="1200" kern="100" dirty="0">
                          <a:effectLst/>
                          <a:latin typeface="Meiryo UI" panose="020B0604030504040204" pitchFamily="50" charset="-128"/>
                          <a:ea typeface="Meiryo UI" panose="020B0604030504040204" pitchFamily="50" charset="-128"/>
                        </a:rPr>
                        <a:t>・</a:t>
                      </a:r>
                      <a:r>
                        <a:rPr lang="en-US" altLang="ja-JP" sz="1200" kern="100" dirty="0" err="1">
                          <a:effectLst/>
                          <a:latin typeface="Meiryo UI" panose="020B0604030504040204" pitchFamily="50" charset="-128"/>
                          <a:ea typeface="Meiryo UI" panose="020B0604030504040204" pitchFamily="50" charset="-128"/>
                        </a:rPr>
                        <a:t>kontaminasi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benda</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asing</a:t>
                      </a:r>
                      <a:r>
                        <a:rPr lang="ja-JP" sz="1200" kern="100" dirty="0">
                          <a:effectLst/>
                          <a:latin typeface="Meiryo UI" panose="020B0604030504040204" pitchFamily="50" charset="-128"/>
                          <a:ea typeface="Meiryo UI" panose="020B0604030504040204" pitchFamily="50" charset="-128"/>
                        </a:rPr>
                        <a:t>・</a:t>
                      </a:r>
                      <a:r>
                        <a:rPr lang="en-US" altLang="ja-JP" sz="1200" kern="100" dirty="0" err="1">
                          <a:effectLst/>
                          <a:latin typeface="Meiryo UI" panose="020B0604030504040204" pitchFamily="50" charset="-128"/>
                          <a:ea typeface="Meiryo UI" panose="020B0604030504040204" pitchFamily="50" charset="-128"/>
                        </a:rPr>
                        <a:t>kontaminasi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jenis</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oli</a:t>
                      </a:r>
                      <a:r>
                        <a:rPr lang="en-US" altLang="ja-JP" sz="1200" kern="100" dirty="0">
                          <a:effectLst/>
                          <a:latin typeface="Meiryo UI" panose="020B0604030504040204" pitchFamily="50" charset="-128"/>
                          <a:ea typeface="Meiryo UI" panose="020B0604030504040204" pitchFamily="50" charset="-128"/>
                        </a:rPr>
                        <a:t> yang </a:t>
                      </a:r>
                      <a:r>
                        <a:rPr lang="en-US" altLang="ja-JP" sz="1200" kern="100" dirty="0" err="1">
                          <a:effectLst/>
                          <a:latin typeface="Meiryo UI" panose="020B0604030504040204" pitchFamily="50" charset="-128"/>
                          <a:ea typeface="Meiryo UI" panose="020B0604030504040204" pitchFamily="50" charset="-128"/>
                        </a:rPr>
                        <a:t>berbeda</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2095">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Kelembaban</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Meningkat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Penyusupan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cairan</a:t>
                      </a:r>
                      <a:r>
                        <a:rPr lang="en-US" altLang="ja-JP" sz="1200" kern="100" dirty="0">
                          <a:effectLst/>
                          <a:latin typeface="Meiryo UI" panose="020B0604030504040204" pitchFamily="50" charset="-128"/>
                          <a:ea typeface="Meiryo UI" panose="020B0604030504040204" pitchFamily="50" charset="-128"/>
                        </a:rPr>
                        <a:t>/</a:t>
                      </a:r>
                      <a:r>
                        <a:rPr lang="en-US" altLang="ja-JP" sz="1200" kern="100" dirty="0" err="1">
                          <a:effectLst/>
                          <a:latin typeface="Meiryo UI" panose="020B0604030504040204" pitchFamily="50" charset="-128"/>
                          <a:ea typeface="Meiryo UI" panose="020B0604030504040204" pitchFamily="50" charset="-128"/>
                        </a:rPr>
                        <a:t>kelembaban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dari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luar</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2095">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Pengendapan</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Meningkat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Kerusakan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oli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hidraulik</a:t>
                      </a:r>
                      <a:r>
                        <a:rPr lang="ja-JP" sz="1200" kern="100" dirty="0">
                          <a:effectLst/>
                          <a:latin typeface="Meiryo UI" panose="020B0604030504040204" pitchFamily="50" charset="-128"/>
                          <a:ea typeface="Meiryo UI" panose="020B0604030504040204" pitchFamily="50" charset="-128"/>
                        </a:rPr>
                        <a:t>・</a:t>
                      </a:r>
                      <a:r>
                        <a:rPr lang="en-US" altLang="ja-JP" sz="1200" kern="100" dirty="0" err="1">
                          <a:effectLst/>
                          <a:latin typeface="Meiryo UI" panose="020B0604030504040204" pitchFamily="50" charset="-128"/>
                          <a:ea typeface="Meiryo UI" panose="020B0604030504040204" pitchFamily="50" charset="-128"/>
                        </a:rPr>
                        <a:t>kontaminasi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benda</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asing</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2095">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Titik</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nyala</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Menurun</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Kerusakan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oli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hidraulik</a:t>
                      </a:r>
                      <a:r>
                        <a:rPr lang="ja-JP" altLang="ja-JP" sz="1200" kern="100" dirty="0">
                          <a:effectLst/>
                          <a:latin typeface="Meiryo UI" panose="020B0604030504040204" pitchFamily="50" charset="-128"/>
                          <a:ea typeface="Meiryo UI" panose="020B0604030504040204" pitchFamily="50" charset="-128"/>
                        </a:rPr>
                        <a:t>・</a:t>
                      </a:r>
                      <a:r>
                        <a:rPr lang="en-US" altLang="ja-JP" sz="1200" kern="100" dirty="0" err="1">
                          <a:effectLst/>
                          <a:latin typeface="Meiryo UI" panose="020B0604030504040204" pitchFamily="50" charset="-128"/>
                          <a:ea typeface="Meiryo UI" panose="020B0604030504040204" pitchFamily="50" charset="-128"/>
                        </a:rPr>
                        <a:t>kontaminasi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benda</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asing</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2095">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Warna</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Transparansi</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menurun</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Kerusakan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oli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hidraulik</a:t>
                      </a:r>
                      <a:r>
                        <a:rPr lang="ja-JP" altLang="ja-JP" sz="1200" kern="100" dirty="0">
                          <a:effectLst/>
                          <a:latin typeface="Meiryo UI" panose="020B0604030504040204" pitchFamily="50" charset="-128"/>
                          <a:ea typeface="Meiryo UI" panose="020B0604030504040204" pitchFamily="50" charset="-128"/>
                        </a:rPr>
                        <a:t>・</a:t>
                      </a:r>
                      <a:r>
                        <a:rPr lang="en-US" altLang="ja-JP" sz="1200" kern="100" dirty="0" err="1">
                          <a:effectLst/>
                          <a:latin typeface="Meiryo UI" panose="020B0604030504040204" pitchFamily="50" charset="-128"/>
                          <a:ea typeface="Meiryo UI" panose="020B0604030504040204" pitchFamily="50" charset="-128"/>
                        </a:rPr>
                        <a:t>kontaminasi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benda</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asing,emulsifikasi</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52095">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Viskositas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Meningkat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banyak</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Kerusakan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oli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hidraulik</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52095">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Oksidasi</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Meningkat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banyak</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Peningkatan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suhu</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minyak</a:t>
                      </a:r>
                      <a:r>
                        <a:rPr lang="ja-JP" sz="1200" kern="100" dirty="0">
                          <a:effectLst/>
                          <a:latin typeface="Meiryo UI" panose="020B0604030504040204" pitchFamily="50" charset="-128"/>
                          <a:ea typeface="Meiryo UI" panose="020B0604030504040204" pitchFamily="50" charset="-128"/>
                        </a:rPr>
                        <a:t>・</a:t>
                      </a:r>
                      <a:r>
                        <a:rPr lang="en-US" altLang="ja-JP" sz="1200" kern="100" dirty="0" err="1">
                          <a:effectLst/>
                          <a:latin typeface="Meiryo UI" panose="020B0604030504040204" pitchFamily="50" charset="-128"/>
                          <a:ea typeface="Meiryo UI" panose="020B0604030504040204" pitchFamily="50" charset="-128"/>
                        </a:rPr>
                        <a:t>Kontaminasi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bubuk</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logam</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正方形/長方形 2"/>
          <p:cNvSpPr/>
          <p:nvPr/>
        </p:nvSpPr>
        <p:spPr>
          <a:xfrm>
            <a:off x="2380663" y="3482767"/>
            <a:ext cx="4382674" cy="307777"/>
          </a:xfrm>
          <a:prstGeom prst="rect">
            <a:avLst/>
          </a:prstGeom>
        </p:spPr>
        <p:txBody>
          <a:bodyPr wrap="none">
            <a:spAutoFit/>
          </a:bodyPr>
          <a:lstStyle/>
          <a:p>
            <a:pPr algn="ctr">
              <a:spcAft>
                <a:spcPts val="0"/>
              </a:spcAft>
            </a:pPr>
            <a:r>
              <a:rPr lang="en-US" altLang="ja-JP" sz="1400" kern="100" dirty="0" err="1">
                <a:latin typeface="Meiryo UI" panose="020B0604030504040204" pitchFamily="50" charset="-128"/>
                <a:ea typeface="Meiryo UI" panose="020B0604030504040204" pitchFamily="50" charset="-128"/>
                <a:cs typeface="Times New Roman" panose="02020603050405020304" pitchFamily="18" charset="0"/>
              </a:rPr>
              <a:t>Penyebab</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dan </a:t>
            </a:r>
            <a:r>
              <a:rPr lang="en-US" altLang="ja-JP" sz="1400" kern="100" dirty="0" err="1">
                <a:latin typeface="Meiryo UI" panose="020B0604030504040204" pitchFamily="50" charset="-128"/>
                <a:ea typeface="Meiryo UI" panose="020B0604030504040204" pitchFamily="50" charset="-128"/>
                <a:cs typeface="Times New Roman" panose="02020603050405020304" pitchFamily="18" charset="0"/>
              </a:rPr>
              <a:t>perubahan</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err="1">
                <a:latin typeface="Meiryo UI" panose="020B0604030504040204" pitchFamily="50" charset="-128"/>
                <a:ea typeface="Meiryo UI" panose="020B0604030504040204" pitchFamily="50" charset="-128"/>
                <a:cs typeface="Times New Roman" panose="02020603050405020304" pitchFamily="18" charset="0"/>
              </a:rPr>
              <a:t>sifat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pada </a:t>
            </a:r>
            <a:r>
              <a:rPr lang="en-US" altLang="ja-JP" sz="1400" kern="100" dirty="0" err="1">
                <a:latin typeface="Meiryo UI" panose="020B0604030504040204" pitchFamily="50" charset="-128"/>
                <a:ea typeface="Meiryo UI" panose="020B0604030504040204" pitchFamily="50" charset="-128"/>
                <a:cs typeface="Times New Roman" panose="02020603050405020304" pitchFamily="18" charset="0"/>
              </a:rPr>
              <a:t>oli</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err="1">
                <a:latin typeface="Meiryo UI" panose="020B0604030504040204" pitchFamily="50" charset="-128"/>
                <a:ea typeface="Meiryo UI" panose="020B0604030504040204" pitchFamily="50" charset="-128"/>
                <a:cs typeface="Times New Roman" panose="02020603050405020304" pitchFamily="18" charset="0"/>
              </a:rPr>
              <a:t>hidraulik</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1B933750-EF7D-4D67-BA15-D61965AB5D64}"/>
              </a:ext>
            </a:extLst>
          </p:cNvPr>
          <p:cNvSpPr txBox="1"/>
          <p:nvPr/>
        </p:nvSpPr>
        <p:spPr>
          <a:xfrm>
            <a:off x="628650" y="741871"/>
            <a:ext cx="8007350" cy="2831544"/>
          </a:xfrm>
          <a:prstGeom prst="rect">
            <a:avLst/>
          </a:prstGeom>
          <a:noFill/>
        </p:spPr>
        <p:txBody>
          <a:bodyPr wrap="square" rtlCol="0">
            <a:spAutoFit/>
          </a:bodyPr>
          <a:lstStyle/>
          <a:p>
            <a:r>
              <a:rPr lang="en-US" altLang="ja-JP" dirty="0"/>
              <a:t>  </a:t>
            </a:r>
            <a:r>
              <a:rPr lang="id-ID" altLang="ja-JP" sz="1600" dirty="0">
                <a:latin typeface="Arial" panose="020B0604020202020204" pitchFamily="34" charset="0"/>
                <a:cs typeface="Arial" panose="020B0604020202020204" pitchFamily="34" charset="0"/>
              </a:rPr>
              <a:t>Oli hidraulik</a:t>
            </a:r>
            <a:r>
              <a:rPr lang="en-US" altLang="ja-JP" sz="1600" dirty="0">
                <a:latin typeface="Arial" panose="020B0604020202020204" pitchFamily="34" charset="0"/>
                <a:cs typeface="Arial" panose="020B0604020202020204" pitchFamily="34" charset="0"/>
              </a:rPr>
              <a:t>,</a:t>
            </a:r>
            <a:r>
              <a:rPr lang="id-ID" altLang="ja-JP" sz="1600" dirty="0">
                <a:latin typeface="Arial" panose="020B0604020202020204" pitchFamily="34" charset="0"/>
                <a:cs typeface="Arial" panose="020B0604020202020204" pitchFamily="34" charset="0"/>
              </a:rPr>
              <a:t> </a:t>
            </a:r>
            <a:r>
              <a:rPr lang="id-ID" altLang="ja-JP" sz="1600" b="1" u="sng" dirty="0">
                <a:latin typeface="Arial" panose="020B0604020202020204" pitchFamily="34" charset="0"/>
                <a:cs typeface="Arial" panose="020B0604020202020204" pitchFamily="34" charset="0"/>
              </a:rPr>
              <a:t>diberi tekanan </a:t>
            </a:r>
            <a:r>
              <a:rPr lang="en-US" altLang="ja-JP" sz="1600" b="1" u="sng" dirty="0" err="1">
                <a:latin typeface="Arial" panose="020B0604020202020204" pitchFamily="34" charset="0"/>
                <a:cs typeface="Arial" panose="020B0604020202020204" pitchFamily="34" charset="0"/>
              </a:rPr>
              <a:t>dengan</a:t>
            </a:r>
            <a:r>
              <a:rPr lang="id-ID" altLang="ja-JP" sz="1600" b="1" u="sng" dirty="0">
                <a:latin typeface="Arial" panose="020B0604020202020204" pitchFamily="34" charset="0"/>
                <a:cs typeface="Arial" panose="020B0604020202020204" pitchFamily="34" charset="0"/>
              </a:rPr>
              <a:t> tekanan tinggi oleh pompa hidraulik</a:t>
            </a:r>
            <a:r>
              <a:rPr lang="id-ID" altLang="ja-JP" sz="1600" dirty="0">
                <a:latin typeface="Arial" panose="020B0604020202020204" pitchFamily="34" charset="0"/>
                <a:cs typeface="Arial" panose="020B0604020202020204" pitchFamily="34" charset="0"/>
              </a:rPr>
              <a:t>,</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lalu</a:t>
            </a:r>
            <a:r>
              <a:rPr lang="id-ID" altLang="ja-JP" sz="1600" dirty="0">
                <a:latin typeface="Arial" panose="020B0604020202020204" pitchFamily="34" charset="0"/>
                <a:cs typeface="Arial" panose="020B0604020202020204" pitchFamily="34" charset="0"/>
              </a:rPr>
              <a:t> </a:t>
            </a:r>
            <a:r>
              <a:rPr lang="id-ID" altLang="ja-JP" sz="1600" b="1" u="sng" dirty="0">
                <a:latin typeface="Arial" panose="020B0604020202020204" pitchFamily="34" charset="0"/>
                <a:cs typeface="Arial" panose="020B0604020202020204" pitchFamily="34" charset="0"/>
              </a:rPr>
              <a:t>menggerakkan perangkat penggerak hidraulik melalui pipa</a:t>
            </a:r>
            <a:r>
              <a:rPr lang="id-ID" altLang="ja-JP"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dan </a:t>
            </a:r>
            <a:r>
              <a:rPr lang="en-US" altLang="ja-JP" sz="1600" dirty="0" err="1">
                <a:latin typeface="Arial" panose="020B0604020202020204" pitchFamily="34" charset="0"/>
                <a:cs typeface="Arial" panose="020B0604020202020204" pitchFamily="34" charset="0"/>
              </a:rPr>
              <a:t>menggerakkan</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perangkat</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kerja</a:t>
            </a:r>
            <a:r>
              <a:rPr lang="en-US" altLang="ja-JP" sz="1600"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secara</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berulang</a:t>
            </a:r>
            <a:r>
              <a:rPr lang="en-US" altLang="ja-JP" sz="1600" b="1" u="sng" dirty="0">
                <a:latin typeface="Arial" panose="020B0604020202020204" pitchFamily="34" charset="0"/>
                <a:cs typeface="Arial" panose="020B0604020202020204" pitchFamily="34" charset="0"/>
              </a:rPr>
              <a:t> kali</a:t>
            </a:r>
            <a:r>
              <a:rPr lang="en-US" altLang="ja-JP" sz="1600" dirty="0">
                <a:latin typeface="Arial" panose="020B0604020202020204" pitchFamily="34" charset="0"/>
                <a:cs typeface="Arial" panose="020B0604020202020204" pitchFamily="34" charset="0"/>
              </a:rPr>
              <a:t>.</a:t>
            </a:r>
            <a:r>
              <a:rPr lang="id-ID" altLang="ja-JP"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Karena</a:t>
            </a:r>
            <a:r>
              <a:rPr lang="id-ID" altLang="ja-JP" sz="1600" dirty="0">
                <a:latin typeface="Arial" panose="020B0604020202020204" pitchFamily="34" charset="0"/>
                <a:cs typeface="Arial" panose="020B0604020202020204" pitchFamily="34" charset="0"/>
              </a:rPr>
              <a:t> ini, oli </a:t>
            </a:r>
            <a:r>
              <a:rPr lang="en-US" altLang="ja-JP" sz="1600" dirty="0" err="1">
                <a:latin typeface="Arial" panose="020B0604020202020204" pitchFamily="34" charset="0"/>
                <a:cs typeface="Arial" panose="020B0604020202020204" pitchFamily="34" charset="0"/>
              </a:rPr>
              <a:t>bersamaan</a:t>
            </a:r>
            <a:r>
              <a:rPr lang="en-US" altLang="ja-JP" sz="1600"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memanasnya</a:t>
            </a:r>
            <a:r>
              <a:rPr lang="en-US" altLang="ja-JP" sz="1600" u="sng"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oli</a:t>
            </a:r>
            <a:r>
              <a:rPr lang="en-US" altLang="ja-JP" sz="1600" dirty="0">
                <a:latin typeface="Arial" panose="020B0604020202020204" pitchFamily="34" charset="0"/>
                <a:cs typeface="Arial" panose="020B0604020202020204" pitchFamily="34" charset="0"/>
              </a:rPr>
              <a:t> </a:t>
            </a:r>
            <a:r>
              <a:rPr lang="id-ID" altLang="ja-JP" sz="1600" dirty="0">
                <a:latin typeface="Arial" panose="020B0604020202020204" pitchFamily="34" charset="0"/>
                <a:cs typeface="Arial" panose="020B0604020202020204" pitchFamily="34" charset="0"/>
              </a:rPr>
              <a:t>hidr</a:t>
            </a:r>
            <a:r>
              <a:rPr lang="en-US" altLang="ja-JP" sz="1600" dirty="0">
                <a:latin typeface="Arial" panose="020B0604020202020204" pitchFamily="34" charset="0"/>
                <a:cs typeface="Arial" panose="020B0604020202020204" pitchFamily="34" charset="0"/>
              </a:rPr>
              <a:t>au</a:t>
            </a:r>
            <a:r>
              <a:rPr lang="id-ID" altLang="ja-JP" sz="1600" dirty="0">
                <a:latin typeface="Arial" panose="020B0604020202020204" pitchFamily="34" charset="0"/>
                <a:cs typeface="Arial" panose="020B0604020202020204" pitchFamily="34" charset="0"/>
              </a:rPr>
              <a:t>lik</a:t>
            </a:r>
            <a:r>
              <a:rPr lang="en-US" altLang="ja-JP" sz="1600" dirty="0">
                <a:latin typeface="Arial" panose="020B0604020202020204" pitchFamily="34" charset="0"/>
                <a:cs typeface="Arial" panose="020B0604020202020204" pitchFamily="34" charset="0"/>
              </a:rPr>
              <a:t>,</a:t>
            </a:r>
            <a:r>
              <a:rPr lang="id-ID" altLang="ja-JP" sz="1600" dirty="0">
                <a:latin typeface="Arial" panose="020B0604020202020204" pitchFamily="34" charset="0"/>
                <a:cs typeface="Arial" panose="020B0604020202020204" pitchFamily="34" charset="0"/>
              </a:rPr>
              <a:t> bersentuhan dengan logam </a:t>
            </a:r>
            <a:r>
              <a:rPr lang="en-US" altLang="ja-JP" sz="1600" dirty="0">
                <a:latin typeface="Arial" panose="020B0604020202020204" pitchFamily="34" charset="0"/>
                <a:cs typeface="Arial" panose="020B0604020202020204" pitchFamily="34" charset="0"/>
              </a:rPr>
              <a:t>,</a:t>
            </a:r>
            <a:r>
              <a:rPr lang="id-ID" altLang="ja-JP" sz="1600" dirty="0">
                <a:latin typeface="Arial" panose="020B0604020202020204" pitchFamily="34" charset="0"/>
                <a:cs typeface="Arial" panose="020B0604020202020204" pitchFamily="34" charset="0"/>
              </a:rPr>
              <a:t>udara </a:t>
            </a:r>
            <a:r>
              <a:rPr lang="id-ID" altLang="ja-JP" sz="1600" u="sng" dirty="0">
                <a:latin typeface="Arial" panose="020B0604020202020204" pitchFamily="34" charset="0"/>
                <a:cs typeface="Arial" panose="020B0604020202020204" pitchFamily="34" charset="0"/>
              </a:rPr>
              <a:t>dan </a:t>
            </a:r>
            <a:r>
              <a:rPr lang="id-ID" altLang="ja-JP" sz="1600" b="1" u="sng" dirty="0">
                <a:latin typeface="Arial" panose="020B0604020202020204" pitchFamily="34" charset="0"/>
                <a:cs typeface="Arial" panose="020B0604020202020204" pitchFamily="34" charset="0"/>
              </a:rPr>
              <a:t>diaduk dengan kuat</a:t>
            </a:r>
            <a:r>
              <a:rPr lang="id-ID" altLang="ja-JP" sz="1600" dirty="0">
                <a:latin typeface="Arial" panose="020B0604020202020204" pitchFamily="34" charset="0"/>
                <a:cs typeface="Arial" panose="020B0604020202020204" pitchFamily="34" charset="0"/>
              </a:rPr>
              <a:t>, sehingga kerusakan (oksidasi) oli hidrolik dan kontaminasi zat asing tidak dapat dihindari.</a:t>
            </a:r>
            <a:endParaRPr lang="en-US" altLang="ja-JP" sz="1600" dirty="0">
              <a:latin typeface="Arial" panose="020B0604020202020204" pitchFamily="34" charset="0"/>
              <a:cs typeface="Arial" panose="020B0604020202020204" pitchFamily="34" charset="0"/>
            </a:endParaRPr>
          </a:p>
          <a:p>
            <a:r>
              <a:rPr kumimoji="1" lang="ja-JP" altLang="en-US" sz="1600" dirty="0">
                <a:latin typeface="Arial" panose="020B0604020202020204" pitchFamily="34" charset="0"/>
                <a:cs typeface="Arial" panose="020B0604020202020204" pitchFamily="34" charset="0"/>
              </a:rPr>
              <a:t>  </a:t>
            </a:r>
            <a:r>
              <a:rPr lang="id-ID" altLang="ja-JP" sz="1600" dirty="0">
                <a:latin typeface="Arial" panose="020B0604020202020204" pitchFamily="34" charset="0"/>
                <a:cs typeface="Arial" panose="020B0604020202020204" pitchFamily="34" charset="0"/>
              </a:rPr>
              <a:t>Karena penggunaan oli hidraulik yang </a:t>
            </a:r>
            <a:r>
              <a:rPr lang="en-US" altLang="ja-JP" sz="1600" dirty="0" err="1">
                <a:latin typeface="Arial" panose="020B0604020202020204" pitchFamily="34" charset="0"/>
                <a:cs typeface="Arial" panose="020B0604020202020204" pitchFamily="34" charset="0"/>
              </a:rPr>
              <a:t>rusak</a:t>
            </a:r>
            <a:r>
              <a:rPr lang="id-ID" altLang="ja-JP" sz="1600" dirty="0">
                <a:latin typeface="Arial" panose="020B0604020202020204" pitchFamily="34" charset="0"/>
                <a:cs typeface="Arial" panose="020B0604020202020204" pitchFamily="34" charset="0"/>
              </a:rPr>
              <a:t> atau terkontaminasi</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zat</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asing</a:t>
            </a:r>
            <a:r>
              <a:rPr lang="id-ID" altLang="ja-JP" sz="1600" dirty="0">
                <a:latin typeface="Arial" panose="020B0604020202020204" pitchFamily="34" charset="0"/>
                <a:cs typeface="Arial" panose="020B0604020202020204" pitchFamily="34" charset="0"/>
              </a:rPr>
              <a:t> ini</a:t>
            </a:r>
            <a:r>
              <a:rPr lang="en-US" altLang="ja-JP" sz="1600" dirty="0">
                <a:latin typeface="Arial" panose="020B0604020202020204" pitchFamily="34" charset="0"/>
                <a:cs typeface="Arial" panose="020B0604020202020204" pitchFamily="34" charset="0"/>
              </a:rPr>
              <a:t>,</a:t>
            </a:r>
            <a:r>
              <a:rPr lang="id-ID" altLang="ja-JP" sz="1600" dirty="0">
                <a:latin typeface="Arial" panose="020B0604020202020204" pitchFamily="34" charset="0"/>
                <a:cs typeface="Arial" panose="020B0604020202020204" pitchFamily="34" charset="0"/>
              </a:rPr>
              <a:t> </a:t>
            </a:r>
            <a:r>
              <a:rPr lang="id-ID" altLang="ja-JP" sz="1600" b="1" u="sng" dirty="0">
                <a:latin typeface="Arial" panose="020B0604020202020204" pitchFamily="34" charset="0"/>
                <a:cs typeface="Arial" panose="020B0604020202020204" pitchFamily="34" charset="0"/>
              </a:rPr>
              <a:t>me</a:t>
            </a:r>
            <a:r>
              <a:rPr lang="en-US" altLang="ja-JP" sz="1600" b="1" u="sng" dirty="0" err="1">
                <a:latin typeface="Arial" panose="020B0604020202020204" pitchFamily="34" charset="0"/>
                <a:cs typeface="Arial" panose="020B0604020202020204" pitchFamily="34" charset="0"/>
              </a:rPr>
              <a:t>njadi</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sebab</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kerusakan</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alat</a:t>
            </a:r>
            <a:r>
              <a:rPr lang="id-ID" altLang="ja-JP" sz="1600" b="1" u="sng" dirty="0">
                <a:latin typeface="Arial" panose="020B0604020202020204" pitchFamily="34" charset="0"/>
                <a:cs typeface="Arial" panose="020B0604020202020204" pitchFamily="34" charset="0"/>
              </a:rPr>
              <a:t> hidraulik</a:t>
            </a:r>
            <a:r>
              <a:rPr lang="id-ID" altLang="ja-JP" sz="1600" u="sng" dirty="0">
                <a:latin typeface="Arial" panose="020B0604020202020204" pitchFamily="34" charset="0"/>
                <a:cs typeface="Arial" panose="020B0604020202020204" pitchFamily="34" charset="0"/>
              </a:rPr>
              <a:t>, </a:t>
            </a:r>
            <a:r>
              <a:rPr lang="id-ID" altLang="ja-JP" sz="1600" b="1" u="sng" dirty="0">
                <a:latin typeface="Arial" panose="020B0604020202020204" pitchFamily="34" charset="0"/>
                <a:cs typeface="Arial" panose="020B0604020202020204" pitchFamily="34" charset="0"/>
              </a:rPr>
              <a:t>penting </a:t>
            </a:r>
            <a:r>
              <a:rPr lang="id-ID" altLang="ja-JP" sz="1600" u="sng" dirty="0">
                <a:latin typeface="Arial" panose="020B0604020202020204" pitchFamily="34" charset="0"/>
                <a:cs typeface="Arial" panose="020B0604020202020204" pitchFamily="34" charset="0"/>
              </a:rPr>
              <a:t>untuk </a:t>
            </a:r>
            <a:r>
              <a:rPr lang="id-ID" altLang="ja-JP" sz="1600" b="1" u="sng" dirty="0">
                <a:latin typeface="Arial" panose="020B0604020202020204" pitchFamily="34" charset="0"/>
                <a:cs typeface="Arial" panose="020B0604020202020204" pitchFamily="34" charset="0"/>
              </a:rPr>
              <a:t>selalu</a:t>
            </a:r>
            <a:r>
              <a:rPr lang="en-US" altLang="ja-JP" sz="1600"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inspeksi</a:t>
            </a:r>
            <a:r>
              <a:rPr lang="id-ID" altLang="ja-JP" sz="1600" b="1" u="sng" dirty="0">
                <a:latin typeface="Arial" panose="020B0604020202020204" pitchFamily="34" charset="0"/>
                <a:cs typeface="Arial" panose="020B0604020202020204" pitchFamily="34" charset="0"/>
              </a:rPr>
              <a:t> oli hidraulik dan me</a:t>
            </a:r>
            <a:r>
              <a:rPr lang="en-US" altLang="ja-JP" sz="1600" b="1" u="sng" dirty="0" err="1">
                <a:latin typeface="Arial" panose="020B0604020202020204" pitchFamily="34" charset="0"/>
                <a:cs typeface="Arial" panose="020B0604020202020204" pitchFamily="34" charset="0"/>
              </a:rPr>
              <a:t>rawatnya</a:t>
            </a:r>
            <a:r>
              <a:rPr lang="id-ID" altLang="ja-JP" sz="1600" b="1" u="sng" dirty="0">
                <a:latin typeface="Arial" panose="020B0604020202020204" pitchFamily="34" charset="0"/>
                <a:cs typeface="Arial" panose="020B0604020202020204" pitchFamily="34" charset="0"/>
              </a:rPr>
              <a:t> dengan</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baik</a:t>
            </a:r>
            <a:r>
              <a:rPr lang="id-ID" altLang="ja-JP" sz="1600" u="sng" dirty="0">
                <a:latin typeface="Arial" panose="020B0604020202020204" pitchFamily="34" charset="0"/>
                <a:cs typeface="Arial" panose="020B0604020202020204" pitchFamily="34" charset="0"/>
              </a:rPr>
              <a:t>.</a:t>
            </a:r>
            <a:endParaRPr lang="en-US" altLang="ja-JP" sz="1600" u="sng" dirty="0">
              <a:latin typeface="Arial" panose="020B0604020202020204" pitchFamily="34" charset="0"/>
              <a:cs typeface="Arial" panose="020B0604020202020204" pitchFamily="34" charset="0"/>
            </a:endParaRPr>
          </a:p>
          <a:p>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Kerusakan</a:t>
            </a:r>
            <a:r>
              <a:rPr kumimoji="1" lang="en-US" altLang="ja-JP" sz="1600" dirty="0">
                <a:latin typeface="Arial" panose="020B0604020202020204" pitchFamily="34" charset="0"/>
                <a:cs typeface="Arial" panose="020B0604020202020204" pitchFamily="34" charset="0"/>
              </a:rPr>
              <a:t>(</a:t>
            </a:r>
            <a:r>
              <a:rPr kumimoji="1" lang="en-US" altLang="ja-JP" sz="1600" dirty="0" err="1">
                <a:latin typeface="Arial" panose="020B0604020202020204" pitchFamily="34" charset="0"/>
                <a:cs typeface="Arial" panose="020B0604020202020204" pitchFamily="34" charset="0"/>
              </a:rPr>
              <a:t>oksidasi</a:t>
            </a:r>
            <a:r>
              <a:rPr kumimoji="1" lang="en-US" altLang="ja-JP" sz="1600" dirty="0">
                <a:latin typeface="Arial" panose="020B0604020202020204" pitchFamily="34" charset="0"/>
                <a:cs typeface="Arial" panose="020B0604020202020204" pitchFamily="34" charset="0"/>
              </a:rPr>
              <a:t>),</a:t>
            </a:r>
            <a:r>
              <a:rPr kumimoji="1" lang="en-US" altLang="ja-JP" sz="1600" dirty="0" err="1">
                <a:latin typeface="Arial" panose="020B0604020202020204" pitchFamily="34" charset="0"/>
                <a:cs typeface="Arial" panose="020B0604020202020204" pitchFamily="34" charset="0"/>
              </a:rPr>
              <a:t>ialah</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elemen</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oli</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hidraulik</a:t>
            </a:r>
            <a:r>
              <a:rPr kumimoji="1" lang="en-US" altLang="ja-JP" sz="1600" dirty="0">
                <a:latin typeface="Arial" panose="020B0604020202020204" pitchFamily="34" charset="0"/>
                <a:cs typeface="Arial" panose="020B0604020202020204" pitchFamily="34" charset="0"/>
              </a:rPr>
              <a:t> yang </a:t>
            </a:r>
            <a:r>
              <a:rPr kumimoji="1" lang="en-US" altLang="ja-JP" sz="1600" b="1" u="sng" dirty="0" err="1">
                <a:latin typeface="Arial" panose="020B0604020202020204" pitchFamily="34" charset="0"/>
                <a:cs typeface="Arial" panose="020B0604020202020204" pitchFamily="34" charset="0"/>
              </a:rPr>
              <a:t>menyebabkan</a:t>
            </a:r>
            <a:r>
              <a:rPr kumimoji="1" lang="en-US" altLang="ja-JP" sz="1600" b="1"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reaksi</a:t>
            </a:r>
            <a:r>
              <a:rPr kumimoji="1" lang="en-US" altLang="ja-JP" sz="1600" b="1"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kimia</a:t>
            </a:r>
            <a:r>
              <a:rPr kumimoji="1" lang="en-US" altLang="ja-JP" sz="1600" b="1" dirty="0">
                <a:latin typeface="Arial" panose="020B0604020202020204" pitchFamily="34" charset="0"/>
                <a:cs typeface="Arial" panose="020B0604020202020204" pitchFamily="34" charset="0"/>
              </a:rPr>
              <a:t> </a:t>
            </a:r>
            <a:r>
              <a:rPr kumimoji="1" lang="en-US" altLang="ja-JP" sz="1600" dirty="0">
                <a:latin typeface="Arial" panose="020B0604020202020204" pitchFamily="34" charset="0"/>
                <a:cs typeface="Arial" panose="020B0604020202020204" pitchFamily="34" charset="0"/>
              </a:rPr>
              <a:t>dan </a:t>
            </a:r>
            <a:r>
              <a:rPr kumimoji="1" lang="en-US" altLang="ja-JP" sz="1600" dirty="0" err="1">
                <a:latin typeface="Arial" panose="020B0604020202020204" pitchFamily="34" charset="0"/>
                <a:cs typeface="Arial" panose="020B0604020202020204" pitchFamily="34" charset="0"/>
              </a:rPr>
              <a:t>perubahan</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keadaan</a:t>
            </a:r>
            <a:r>
              <a:rPr kumimoji="1" lang="en-US" altLang="ja-JP" sz="1600" dirty="0">
                <a:latin typeface="Arial" panose="020B0604020202020204" pitchFamily="34" charset="0"/>
                <a:cs typeface="Arial" panose="020B0604020202020204" pitchFamily="34" charset="0"/>
              </a:rPr>
              <a:t>,</a:t>
            </a:r>
            <a:r>
              <a:rPr lang="id-ID" altLang="ja-JP" sz="1600" dirty="0">
                <a:latin typeface="Arial" panose="020B0604020202020204" pitchFamily="34" charset="0"/>
                <a:cs typeface="Arial" panose="020B0604020202020204" pitchFamily="34" charset="0"/>
              </a:rPr>
              <a:t> Perubahan sifat dan penyebab akibat </a:t>
            </a:r>
            <a:r>
              <a:rPr lang="en-US" altLang="ja-JP" sz="1600" dirty="0" err="1">
                <a:latin typeface="Arial" panose="020B0604020202020204" pitchFamily="34" charset="0"/>
                <a:cs typeface="Arial" panose="020B0604020202020204" pitchFamily="34" charset="0"/>
              </a:rPr>
              <a:t>kerusakan</a:t>
            </a:r>
            <a:r>
              <a:rPr lang="id-ID" altLang="ja-JP" sz="1600" dirty="0">
                <a:latin typeface="Arial" panose="020B0604020202020204" pitchFamily="34" charset="0"/>
                <a:cs typeface="Arial" panose="020B0604020202020204" pitchFamily="34" charset="0"/>
              </a:rPr>
              <a:t> ditunjukkan di bawah ini.</a:t>
            </a:r>
            <a:r>
              <a:rPr lang="en-US" altLang="ja-JP" sz="1600" dirty="0">
                <a:latin typeface="Arial" panose="020B0604020202020204" pitchFamily="34" charset="0"/>
                <a:cs typeface="Arial" panose="020B0604020202020204" pitchFamily="34" charset="0"/>
              </a:rPr>
              <a:t> </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25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35429" y="365126"/>
            <a:ext cx="8079921"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(2)</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36571" y="6400413"/>
            <a:ext cx="4034091"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hal.5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hal.7</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310440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Refraksi</a:t>
            </a:r>
            <a:endPar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r>
              <a:rPr lang="en-US" altLang="ja-JP" sz="1600" kern="100" dirty="0">
                <a:solidFill>
                  <a:prstClr val="black"/>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Dapat</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direfleksikan</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dalam</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boom </a:t>
            </a:r>
          </a:p>
          <a:p>
            <a:pPr marL="0" indent="0">
              <a:lnSpc>
                <a:spcPct val="110000"/>
              </a:lnSpc>
              <a:spcBef>
                <a:spcPts val="0"/>
              </a:spcBef>
              <a:buFont typeface="Arial" panose="020B0604020202020204" pitchFamily="34" charset="0"/>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Karakteristik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utama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indent="-342900">
              <a:lnSpc>
                <a:spcPct val="110000"/>
              </a:lnSpc>
              <a:spcBef>
                <a:spcPts val="0"/>
              </a:spcBef>
              <a:buFont typeface="Arial" panose="020B0604020202020204" pitchFamily="34" charset="0"/>
              <a:buAutoNum type="arabicPeriod"/>
            </a:pP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Lebih</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memungkinkan</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memasukkan</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platform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p>
          <a:p>
            <a:pPr marL="0" indent="0">
              <a:lnSpc>
                <a:spcPct val="110000"/>
              </a:lnSpc>
              <a:spcBef>
                <a:spcPts val="0"/>
              </a:spcBef>
              <a:buNone/>
            </a:pPr>
            <a:r>
              <a:rPr lang="en-US" altLang="ja-JP" sz="1600" kern="100" dirty="0">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ke</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ujung</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dalam</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dibanding</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kern="100" dirty="0" err="1">
                <a:effectLst/>
                <a:latin typeface="Arial" panose="020B0604020202020204" pitchFamily="34" charset="0"/>
                <a:ea typeface="ＭＳ ゴシック" panose="020B0609070205080204" pitchFamily="49" charset="-128"/>
                <a:cs typeface="Arial" panose="020B0604020202020204" pitchFamily="34" charset="0"/>
              </a:rPr>
              <a:t>refraksi</a:t>
            </a:r>
            <a:r>
              <a:rPr lang="en-US" altLang="ja-JP" sz="1600" kern="100" dirty="0">
                <a:effectLst/>
                <a:latin typeface="Arial" panose="020B0604020202020204" pitchFamily="34" charset="0"/>
                <a:ea typeface="ＭＳ ゴシック" panose="020B0609070205080204" pitchFamily="49" charset="-128"/>
                <a:cs typeface="Arial" panose="020B0604020202020204" pitchFamily="34" charset="0"/>
              </a:rPr>
              <a:t> boom. </a:t>
            </a:r>
            <a:endParaRPr lang="ja-JP" altLang="ja-JP" sz="1600" kern="100" dirty="0">
              <a:effectLst/>
              <a:latin typeface="Arial" panose="020B0604020202020204" pitchFamily="34" charset="0"/>
              <a:ea typeface="ＭＳ ゴシック" panose="020B0609070205080204" pitchFamily="49" charset="-128"/>
              <a:cs typeface="Arial" panose="020B0604020202020204" pitchFamily="34" charset="0"/>
            </a:endParaRPr>
          </a:p>
          <a:p>
            <a:pPr marL="0" indent="0">
              <a:buNone/>
            </a:pP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2. </a:t>
            </a:r>
            <a:r>
              <a:rPr lang="en-US" altLang="ja-JP" sz="1600" dirty="0" err="1">
                <a:latin typeface="Arial" panose="020B0604020202020204" pitchFamily="34" charset="0"/>
                <a:ea typeface="ＭＳ ゴシック" panose="020B0609070205080204" pitchFamily="49" charset="-128"/>
                <a:cs typeface="Arial" panose="020B0604020202020204" pitchFamily="34" charset="0"/>
              </a:rPr>
              <a:t>D</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iginakan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pada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pekerjaan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untuk</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menghindari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p>
          <a:p>
            <a:pPr marL="0" indent="0">
              <a:buNone/>
            </a:pP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hambatan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di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pertengaha</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6357257" y="1001058"/>
            <a:ext cx="2158093" cy="2865548"/>
          </a:xfrm>
          <a:prstGeom prst="rect">
            <a:avLst/>
          </a:prstGeom>
          <a:noFill/>
          <a:ln>
            <a:solidFill>
              <a:schemeClr val="tx1"/>
            </a:solidFill>
          </a:ln>
        </p:spPr>
      </p:pic>
      <p:sp>
        <p:nvSpPr>
          <p:cNvPr id="2" name="正方形/長方形 1">
            <a:extLst>
              <a:ext uri="{FF2B5EF4-FFF2-40B4-BE49-F238E27FC236}">
                <a16:creationId xmlns:a16="http://schemas.microsoft.com/office/drawing/2014/main" id="{D8CB2C00-0A8C-4040-93C8-944A16B139A3}"/>
              </a:ext>
            </a:extLst>
          </p:cNvPr>
          <p:cNvSpPr/>
          <p:nvPr/>
        </p:nvSpPr>
        <p:spPr>
          <a:xfrm>
            <a:off x="6550925" y="3568890"/>
            <a:ext cx="1856096" cy="22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5153FBE-88D4-4BD2-B4D7-0DFFDAC98865}"/>
              </a:ext>
            </a:extLst>
          </p:cNvPr>
          <p:cNvSpPr txBox="1"/>
          <p:nvPr/>
        </p:nvSpPr>
        <p:spPr>
          <a:xfrm>
            <a:off x="6357256" y="3466496"/>
            <a:ext cx="2158093" cy="400110"/>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1-7 </a:t>
            </a:r>
            <a:r>
              <a:rPr kumimoji="1" lang="en-US" altLang="ja-JP" sz="1000" dirty="0" err="1">
                <a:latin typeface="Arial" panose="020B0604020202020204" pitchFamily="34" charset="0"/>
                <a:cs typeface="Arial" panose="020B0604020202020204" pitchFamily="34" charset="0"/>
              </a:rPr>
              <a:t>Contoh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Boom </a:t>
            </a:r>
            <a:r>
              <a:rPr kumimoji="1" lang="en-US" altLang="ja-JP" sz="1000" dirty="0" err="1">
                <a:latin typeface="Arial" panose="020B0604020202020204" pitchFamily="34" charset="0"/>
                <a:cs typeface="Arial" panose="020B0604020202020204" pitchFamily="34" charset="0"/>
              </a:rPr>
              <a:t>Refraksi</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222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Manajemen</a:t>
            </a:r>
            <a:r>
              <a:rPr lang="en-US" altLang="ja-JP" sz="2400" b="1" dirty="0">
                <a:latin typeface="Arial" panose="020B0604020202020204" pitchFamily="34" charset="0"/>
                <a:ea typeface="Meiryo UI" panose="020B0604030504040204" pitchFamily="50" charset="-128"/>
                <a:cs typeface="Arial" panose="020B0604020202020204" pitchFamily="34" charset="0"/>
              </a:rPr>
              <a:t>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inspeksi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oli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hidraulik</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121/</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56</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Arial" panose="020B0604020202020204" pitchFamily="34" charset="0"/>
                <a:cs typeface="Arial" panose="020B0604020202020204" pitchFamily="34" charset="0"/>
              </a:rPr>
              <a:pPr/>
              <a:t>60</a:t>
            </a:fld>
            <a:endParaRPr lang="ja-JP" altLang="en-US">
              <a:solidFill>
                <a:prstClr val="black">
                  <a:tint val="75000"/>
                </a:prstClr>
              </a:solidFill>
              <a:latin typeface="Arial" panose="020B0604020202020204" pitchFamily="34" charset="0"/>
              <a:cs typeface="Arial" panose="020B0604020202020204" pitchFamily="34" charset="0"/>
            </a:endParaRPr>
          </a:p>
        </p:txBody>
      </p:sp>
      <p:sp>
        <p:nvSpPr>
          <p:cNvPr id="2" name="正方形/長方形 1"/>
          <p:cNvSpPr/>
          <p:nvPr/>
        </p:nvSpPr>
        <p:spPr>
          <a:xfrm>
            <a:off x="2100168" y="3489419"/>
            <a:ext cx="4509568" cy="307777"/>
          </a:xfrm>
          <a:prstGeom prst="rect">
            <a:avLst/>
          </a:prstGeom>
        </p:spPr>
        <p:txBody>
          <a:bodyPr wrap="none">
            <a:spAutoFit/>
          </a:bodyPr>
          <a:lstStyle/>
          <a:p>
            <a:r>
              <a:rPr lang="en-US" altLang="ja-JP" sz="1400" dirty="0" err="1">
                <a:latin typeface="Arial" panose="020B0604020202020204" pitchFamily="34" charset="0"/>
                <a:ea typeface="Meiryo UI" panose="020B0604030504040204" pitchFamily="50" charset="-128"/>
                <a:cs typeface="Arial" panose="020B0604020202020204" pitchFamily="34" charset="0"/>
              </a:rPr>
              <a:t>Metode</a:t>
            </a:r>
            <a:r>
              <a:rPr lang="en-US" altLang="ja-JP" sz="1400" dirty="0">
                <a:latin typeface="Arial" panose="020B0604020202020204" pitchFamily="34" charset="0"/>
                <a:ea typeface="Meiryo UI" panose="020B0604030504040204" pitchFamily="50" charset="-128"/>
                <a:cs typeface="Arial" panose="020B0604020202020204" pitchFamily="34" charset="0"/>
              </a:rPr>
              <a:t> </a:t>
            </a:r>
            <a:r>
              <a:rPr lang="en-US" altLang="ja-JP" sz="1400" dirty="0" err="1">
                <a:latin typeface="Arial" panose="020B0604020202020204" pitchFamily="34" charset="0"/>
                <a:ea typeface="Meiryo UI" panose="020B0604030504040204" pitchFamily="50" charset="-128"/>
                <a:cs typeface="Arial" panose="020B0604020202020204" pitchFamily="34" charset="0"/>
              </a:rPr>
              <a:t>pembedaan</a:t>
            </a:r>
            <a:r>
              <a:rPr lang="en-US" altLang="ja-JP" sz="1400" dirty="0">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latin typeface="Arial" panose="020B0604020202020204" pitchFamily="34" charset="0"/>
                <a:ea typeface="Meiryo UI" panose="020B0604030504040204" pitchFamily="50" charset="-128"/>
                <a:cs typeface="Arial" panose="020B0604020202020204" pitchFamily="34" charset="0"/>
              </a:rPr>
              <a:t>pengukuran</a:t>
            </a:r>
            <a:r>
              <a:rPr lang="en-US" altLang="ja-JP" sz="1400" dirty="0">
                <a:latin typeface="Arial" panose="020B0604020202020204" pitchFamily="34" charset="0"/>
                <a:ea typeface="Meiryo UI" panose="020B0604030504040204" pitchFamily="50" charset="-128"/>
                <a:cs typeface="Arial" panose="020B0604020202020204" pitchFamily="34" charset="0"/>
              </a:rPr>
              <a:t> pada </a:t>
            </a:r>
            <a:r>
              <a:rPr lang="en-US" altLang="ja-JP" sz="1400" dirty="0" err="1">
                <a:latin typeface="Arial" panose="020B0604020202020204" pitchFamily="34" charset="0"/>
                <a:ea typeface="Meiryo UI" panose="020B0604030504040204" pitchFamily="50" charset="-128"/>
                <a:cs typeface="Arial" panose="020B0604020202020204" pitchFamily="34" charset="0"/>
              </a:rPr>
              <a:t>oli</a:t>
            </a:r>
            <a:r>
              <a:rPr lang="en-US" altLang="ja-JP" sz="1400" dirty="0">
                <a:latin typeface="Arial" panose="020B0604020202020204" pitchFamily="34" charset="0"/>
                <a:ea typeface="Meiryo UI" panose="020B0604030504040204" pitchFamily="50" charset="-128"/>
                <a:cs typeface="Arial" panose="020B0604020202020204" pitchFamily="34" charset="0"/>
              </a:rPr>
              <a:t> </a:t>
            </a:r>
            <a:r>
              <a:rPr lang="en-US" altLang="ja-JP" sz="1400" dirty="0" err="1">
                <a:latin typeface="Arial" panose="020B0604020202020204" pitchFamily="34" charset="0"/>
                <a:ea typeface="Meiryo UI" panose="020B0604030504040204" pitchFamily="50" charset="-128"/>
                <a:cs typeface="Arial" panose="020B0604020202020204" pitchFamily="34" charset="0"/>
              </a:rPr>
              <a:t>hidraulik</a:t>
            </a:r>
            <a:endParaRPr lang="ja-JP" altLang="en-US" sz="14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3" name="表 2"/>
          <p:cNvGraphicFramePr>
            <a:graphicFrameLocks noGrp="1"/>
          </p:cNvGraphicFramePr>
          <p:nvPr/>
        </p:nvGraphicFramePr>
        <p:xfrm>
          <a:off x="837854" y="3857615"/>
          <a:ext cx="6973982" cy="2528544"/>
        </p:xfrm>
        <a:graphic>
          <a:graphicData uri="http://schemas.openxmlformats.org/drawingml/2006/table">
            <a:tbl>
              <a:tblPr firstRow="1" firstCol="1" bandRow="1">
                <a:tableStyleId>{5940675A-B579-460E-94D1-54222C63F5DA}</a:tableStyleId>
              </a:tblPr>
              <a:tblGrid>
                <a:gridCol w="1790843">
                  <a:extLst>
                    <a:ext uri="{9D8B030D-6E8A-4147-A177-3AD203B41FA5}">
                      <a16:colId xmlns:a16="http://schemas.microsoft.com/office/drawing/2014/main" val="20000"/>
                    </a:ext>
                  </a:extLst>
                </a:gridCol>
                <a:gridCol w="837567">
                  <a:extLst>
                    <a:ext uri="{9D8B030D-6E8A-4147-A177-3AD203B41FA5}">
                      <a16:colId xmlns:a16="http://schemas.microsoft.com/office/drawing/2014/main" val="20001"/>
                    </a:ext>
                  </a:extLst>
                </a:gridCol>
                <a:gridCol w="1993632">
                  <a:extLst>
                    <a:ext uri="{9D8B030D-6E8A-4147-A177-3AD203B41FA5}">
                      <a16:colId xmlns:a16="http://schemas.microsoft.com/office/drawing/2014/main" val="20002"/>
                    </a:ext>
                  </a:extLst>
                </a:gridCol>
                <a:gridCol w="2351940">
                  <a:extLst>
                    <a:ext uri="{9D8B030D-6E8A-4147-A177-3AD203B41FA5}">
                      <a16:colId xmlns:a16="http://schemas.microsoft.com/office/drawing/2014/main" val="20003"/>
                    </a:ext>
                  </a:extLst>
                </a:gridCol>
              </a:tblGrid>
              <a:tr h="248272">
                <a:tc>
                  <a:txBody>
                    <a:bodyPr/>
                    <a:lstStyle/>
                    <a:p>
                      <a:pPr algn="ctr">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Tampilan</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luar</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Bau</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Kondisi</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0"/>
                  </a:ext>
                </a:extLst>
              </a:tr>
              <a:tr h="248272">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Transparan</a:t>
                      </a:r>
                      <a:r>
                        <a:rPr lang="en-US" altLang="ja-JP" sz="1200" kern="100" dirty="0">
                          <a:effectLst/>
                          <a:latin typeface="Meiryo UI" panose="020B0604030504040204" pitchFamily="50" charset="-128"/>
                          <a:ea typeface="Meiryo UI" panose="020B0604030504040204" pitchFamily="50" charset="-128"/>
                        </a:rPr>
                        <a:t> dan </a:t>
                      </a:r>
                      <a:r>
                        <a:rPr lang="en-US" altLang="ja-JP" sz="1200" kern="100" dirty="0" err="1">
                          <a:effectLst/>
                          <a:latin typeface="Meiryo UI" panose="020B0604030504040204" pitchFamily="50" charset="-128"/>
                          <a:ea typeface="Meiryo UI" panose="020B0604030504040204" pitchFamily="50" charset="-128"/>
                        </a:rPr>
                        <a:t>tidak</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ada</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perubahan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warna</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Baik</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Bagus</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Bisa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terus</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digunakan</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1"/>
                  </a:ext>
                </a:extLst>
              </a:tr>
              <a:tr h="248272">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Transparan,namun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warnanya</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pucat</a:t>
                      </a:r>
                      <a:r>
                        <a:rPr lang="en-US" altLang="ja-JP" sz="1200" kern="100" dirty="0">
                          <a:effectLst/>
                          <a:latin typeface="Meiryo UI" panose="020B0604030504040204" pitchFamily="50" charset="-128"/>
                          <a:ea typeface="Meiryo UI" panose="020B0604030504040204" pitchFamily="50" charset="-128"/>
                        </a:rPr>
                        <a:t>/tipis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Baik</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Tercampur</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minyak</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lain</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kumimoji="1" lang="en-US" altLang="ja-JP" sz="12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Ganti oli hidraulik</a:t>
                      </a:r>
                      <a:endPar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2"/>
                  </a:ext>
                </a:extLst>
              </a:tr>
              <a:tr h="248272">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Berubah</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menjadi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warna</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putih</a:t>
                      </a:r>
                      <a:r>
                        <a:rPr lang="en-US" altLang="ja-JP" sz="1200" kern="100" dirty="0">
                          <a:effectLst/>
                          <a:latin typeface="Meiryo UI" panose="020B0604030504040204" pitchFamily="50" charset="-128"/>
                          <a:ea typeface="Meiryo UI" panose="020B0604030504040204" pitchFamily="50" charset="-128"/>
                        </a:rPr>
                        <a:t> susu</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Baik</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Tercampur</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gelembung</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udara</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dan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kelembaban</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kumimoji="1" lang="en-US" altLang="ja-JP" sz="12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Ganti oli hidraulik</a:t>
                      </a:r>
                      <a:endPar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3"/>
                  </a:ext>
                </a:extLst>
              </a:tr>
              <a:tr h="248272">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Berubah</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menjadi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coklat</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tua</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Berbau</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Rusak</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kumimoji="1" lang="en-US" altLang="ja-JP" sz="1200" b="0" i="0" u="none" strike="noStrike" kern="1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Ganti</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oli</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hidraulik</a:t>
                      </a:r>
                      <a:endPar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4"/>
                  </a:ext>
                </a:extLst>
              </a:tr>
              <a:tr h="248272">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Transparan,namun</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ada</a:t>
                      </a:r>
                      <a:r>
                        <a:rPr lang="en-US" altLang="ja-JP" sz="1200" kern="100" dirty="0">
                          <a:effectLst/>
                          <a:latin typeface="Meiryo UI" panose="020B0604030504040204" pitchFamily="50" charset="-128"/>
                          <a:ea typeface="Meiryo UI" panose="020B0604030504040204" pitchFamily="50" charset="-128"/>
                        </a:rPr>
                        <a:t> bitnik </a:t>
                      </a:r>
                      <a:r>
                        <a:rPr lang="en-US" altLang="ja-JP" sz="1200" kern="100" dirty="0" err="1">
                          <a:effectLst/>
                          <a:latin typeface="Meiryo UI" panose="020B0604030504040204" pitchFamily="50" charset="-128"/>
                          <a:ea typeface="Meiryo UI" panose="020B0604030504040204" pitchFamily="50" charset="-128"/>
                        </a:rPr>
                        <a:t>hitam</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kecil</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Baik</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Tercampur</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benda</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asing</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Ganti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oli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hidraulik</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5"/>
                  </a:ext>
                </a:extLst>
              </a:tr>
              <a:tr h="248272">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Terlihat</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gelembung</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Tercampur</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grease</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en-US" altLang="ja-JP" sz="1200" kern="100" dirty="0" err="1">
                          <a:effectLst/>
                          <a:latin typeface="Meiryo UI" panose="020B0604030504040204" pitchFamily="50" charset="-128"/>
                          <a:ea typeface="Meiryo UI" panose="020B0604030504040204" pitchFamily="50" charset="-128"/>
                        </a:rPr>
                        <a:t>Ganti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oli</a:t>
                      </a:r>
                      <a:r>
                        <a:rPr lang="en-US" altLang="ja-JP" sz="1200" kern="100" dirty="0">
                          <a:effectLst/>
                          <a:latin typeface="Meiryo UI" panose="020B0604030504040204" pitchFamily="50" charset="-128"/>
                          <a:ea typeface="Meiryo UI" panose="020B0604030504040204" pitchFamily="50" charset="-128"/>
                        </a:rPr>
                        <a:t> </a:t>
                      </a:r>
                      <a:r>
                        <a:rPr lang="en-US" altLang="ja-JP" sz="1200" kern="100" dirty="0" err="1">
                          <a:effectLst/>
                          <a:latin typeface="Meiryo UI" panose="020B0604030504040204" pitchFamily="50" charset="-128"/>
                          <a:ea typeface="Meiryo UI" panose="020B0604030504040204" pitchFamily="50" charset="-128"/>
                        </a:rPr>
                        <a:t>hidraulik</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6"/>
                  </a:ext>
                </a:extLst>
              </a:tr>
            </a:tbl>
          </a:graphicData>
        </a:graphic>
      </p:graphicFrame>
      <p:sp>
        <p:nvSpPr>
          <p:cNvPr id="6" name="テキスト ボックス 5">
            <a:extLst>
              <a:ext uri="{FF2B5EF4-FFF2-40B4-BE49-F238E27FC236}">
                <a16:creationId xmlns:a16="http://schemas.microsoft.com/office/drawing/2014/main" id="{5BA94E92-7E70-41A2-8486-19EA8C5B8A6A}"/>
              </a:ext>
            </a:extLst>
          </p:cNvPr>
          <p:cNvSpPr txBox="1"/>
          <p:nvPr/>
        </p:nvSpPr>
        <p:spPr>
          <a:xfrm>
            <a:off x="473350" y="843677"/>
            <a:ext cx="8197298" cy="2554545"/>
          </a:xfrm>
          <a:prstGeom prst="rect">
            <a:avLst/>
          </a:prstGeom>
          <a:noFill/>
        </p:spPr>
        <p:txBody>
          <a:bodyPr wrap="square" rtlCol="0">
            <a:spAutoFit/>
          </a:bodyPr>
          <a:lstStyle/>
          <a:p>
            <a:r>
              <a:rPr kumimoji="1" lang="en-US" altLang="ja-JP" sz="1600" b="1" u="sng" dirty="0">
                <a:latin typeface="Arial" panose="020B0604020202020204" pitchFamily="34" charset="0"/>
                <a:cs typeface="Arial" panose="020B0604020202020204" pitchFamily="34" charset="0"/>
              </a:rPr>
              <a:t>  Udara </a:t>
            </a:r>
            <a:r>
              <a:rPr kumimoji="1" lang="en-US" altLang="ja-JP" sz="1600" b="1" u="sng" dirty="0" err="1">
                <a:latin typeface="Arial" panose="020B0604020202020204" pitchFamily="34" charset="0"/>
                <a:cs typeface="Arial" panose="020B0604020202020204" pitchFamily="34" charset="0"/>
              </a:rPr>
              <a:t>keluar</a:t>
            </a:r>
            <a:r>
              <a:rPr kumimoji="1" lang="en-US" altLang="ja-JP" sz="1600" b="1"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masuk</a:t>
            </a:r>
            <a:r>
              <a:rPr kumimoji="1" lang="en-US" altLang="ja-JP" sz="1600" b="1" u="sng" dirty="0">
                <a:latin typeface="Arial" panose="020B0604020202020204" pitchFamily="34" charset="0"/>
                <a:cs typeface="Arial" panose="020B0604020202020204" pitchFamily="34" charset="0"/>
              </a:rPr>
              <a:t> </a:t>
            </a:r>
            <a:r>
              <a:rPr kumimoji="1" lang="en-US" altLang="ja-JP" sz="1600" dirty="0">
                <a:latin typeface="Arial" panose="020B0604020202020204" pitchFamily="34" charset="0"/>
                <a:cs typeface="Arial" panose="020B0604020202020204" pitchFamily="34" charset="0"/>
              </a:rPr>
              <a:t>pada tangka </a:t>
            </a:r>
            <a:r>
              <a:rPr kumimoji="1" lang="en-US" altLang="ja-JP" sz="1600" dirty="0" err="1">
                <a:latin typeface="Arial" panose="020B0604020202020204" pitchFamily="34" charset="0"/>
                <a:cs typeface="Arial" panose="020B0604020202020204" pitchFamily="34" charset="0"/>
              </a:rPr>
              <a:t>oli</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hidraulik,membawa</a:t>
            </a:r>
            <a:r>
              <a:rPr kumimoji="1" lang="en-US" altLang="ja-JP" sz="1600" dirty="0">
                <a:latin typeface="Arial" panose="020B0604020202020204" pitchFamily="34" charset="0"/>
                <a:cs typeface="Arial" panose="020B0604020202020204" pitchFamily="34" charset="0"/>
              </a:rPr>
              <a:t> </a:t>
            </a:r>
            <a:r>
              <a:rPr kumimoji="1" lang="en-US" altLang="ja-JP" sz="1600" b="1" dirty="0" err="1">
                <a:latin typeface="Arial" panose="020B0604020202020204" pitchFamily="34" charset="0"/>
                <a:cs typeface="Arial" panose="020B0604020202020204" pitchFamily="34" charset="0"/>
              </a:rPr>
              <a:t>sampah,cairan</a:t>
            </a:r>
            <a:r>
              <a:rPr kumimoji="1" lang="en-US" altLang="ja-JP" sz="1600" b="1"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dsb.Lalu,perangkat</a:t>
            </a:r>
            <a:r>
              <a:rPr kumimoji="1" lang="en-US" altLang="ja-JP" sz="1600" dirty="0">
                <a:latin typeface="Arial" panose="020B0604020202020204" pitchFamily="34" charset="0"/>
                <a:cs typeface="Arial" panose="020B0604020202020204" pitchFamily="34" charset="0"/>
              </a:rPr>
              <a:t> yang </a:t>
            </a:r>
            <a:r>
              <a:rPr kumimoji="1" lang="en-US" altLang="ja-JP" sz="1600" dirty="0" err="1">
                <a:latin typeface="Arial" panose="020B0604020202020204" pitchFamily="34" charset="0"/>
                <a:cs typeface="Arial" panose="020B0604020202020204" pitchFamily="34" charset="0"/>
              </a:rPr>
              <a:t>digerakkan</a:t>
            </a:r>
            <a:r>
              <a:rPr kumimoji="1" lang="en-US" altLang="ja-JP" sz="1600" dirty="0">
                <a:latin typeface="Arial" panose="020B0604020202020204" pitchFamily="34" charset="0"/>
                <a:cs typeface="Arial" panose="020B0604020202020204" pitchFamily="34" charset="0"/>
              </a:rPr>
              <a:t> oleh </a:t>
            </a:r>
            <a:r>
              <a:rPr kumimoji="1" lang="en-US" altLang="ja-JP" sz="1600" dirty="0" err="1">
                <a:latin typeface="Arial" panose="020B0604020202020204" pitchFamily="34" charset="0"/>
                <a:cs typeface="Arial" panose="020B0604020202020204" pitchFamily="34" charset="0"/>
              </a:rPr>
              <a:t>hidraulik</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sendiri</a:t>
            </a:r>
            <a:r>
              <a:rPr kumimoji="1" lang="en-US" altLang="ja-JP" sz="1600" dirty="0">
                <a:latin typeface="Arial" panose="020B0604020202020204" pitchFamily="34" charset="0"/>
                <a:cs typeface="Arial" panose="020B0604020202020204" pitchFamily="34" charset="0"/>
              </a:rPr>
              <a:t> juga </a:t>
            </a:r>
            <a:r>
              <a:rPr kumimoji="1" lang="en-US" altLang="ja-JP" sz="1600" dirty="0" err="1">
                <a:latin typeface="Arial" panose="020B0604020202020204" pitchFamily="34" charset="0"/>
                <a:cs typeface="Arial" panose="020B0604020202020204" pitchFamily="34" charset="0"/>
              </a:rPr>
              <a:t>menghasilkan</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sedikit</a:t>
            </a:r>
            <a:r>
              <a:rPr kumimoji="1" lang="en-US" altLang="ja-JP" sz="1600" dirty="0">
                <a:latin typeface="Arial" panose="020B0604020202020204" pitchFamily="34" charset="0"/>
                <a:cs typeface="Arial" panose="020B0604020202020204" pitchFamily="34" charset="0"/>
              </a:rPr>
              <a:t> demi </a:t>
            </a:r>
            <a:r>
              <a:rPr kumimoji="1" lang="en-US" altLang="ja-JP" sz="1600" dirty="0" err="1">
                <a:latin typeface="Arial" panose="020B0604020202020204" pitchFamily="34" charset="0"/>
                <a:cs typeface="Arial" panose="020B0604020202020204" pitchFamily="34" charset="0"/>
              </a:rPr>
              <a:t>sedikit</a:t>
            </a:r>
            <a:r>
              <a:rPr kumimoji="1" lang="en-US" altLang="ja-JP" sz="1600"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serbuk</a:t>
            </a:r>
            <a:r>
              <a:rPr kumimoji="1" lang="en-US" altLang="ja-JP" sz="1600" b="1"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logam</a:t>
            </a:r>
            <a:r>
              <a:rPr kumimoji="1" lang="en-US" altLang="ja-JP" sz="1600" b="1" u="sng"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karena</a:t>
            </a:r>
            <a:r>
              <a:rPr lang="en-US" altLang="ja-JP" sz="1600"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aus</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pemakaian</a:t>
            </a:r>
            <a:r>
              <a:rPr lang="en-US" altLang="ja-JP" sz="1600" b="1" u="sng"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dan </a:t>
            </a:r>
            <a:r>
              <a:rPr lang="en-US" altLang="ja-JP" sz="1600" b="1" u="sng" dirty="0" err="1">
                <a:latin typeface="Arial" panose="020B0604020202020204" pitchFamily="34" charset="0"/>
                <a:cs typeface="Arial" panose="020B0604020202020204" pitchFamily="34" charset="0"/>
              </a:rPr>
              <a:t>kotoran</a:t>
            </a:r>
            <a:r>
              <a:rPr lang="en-US" altLang="ja-JP" sz="1600" u="sng"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ini</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tercampur</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dalam</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oli</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hidraulik,maka</a:t>
            </a:r>
            <a:r>
              <a:rPr lang="en-US" altLang="ja-JP" sz="1600" b="1"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oli</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hidraulik</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perlu</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dilakukan</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penggantian</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secara</a:t>
            </a:r>
            <a:r>
              <a:rPr lang="en-US" altLang="ja-JP" sz="1600" b="1" u="sng" dirty="0">
                <a:latin typeface="Arial" panose="020B0604020202020204" pitchFamily="34" charset="0"/>
                <a:cs typeface="Arial" panose="020B0604020202020204" pitchFamily="34" charset="0"/>
              </a:rPr>
              <a:t> </a:t>
            </a:r>
            <a:r>
              <a:rPr lang="en-US" altLang="ja-JP" sz="1600" b="1" u="sng" dirty="0" err="1">
                <a:latin typeface="Arial" panose="020B0604020202020204" pitchFamily="34" charset="0"/>
                <a:cs typeface="Arial" panose="020B0604020202020204" pitchFamily="34" charset="0"/>
              </a:rPr>
              <a:t>berkala</a:t>
            </a:r>
            <a:r>
              <a:rPr lang="en-US" altLang="ja-JP" sz="1600" u="sng" dirty="0">
                <a:latin typeface="Arial" panose="020B0604020202020204" pitchFamily="34" charset="0"/>
                <a:cs typeface="Arial" panose="020B0604020202020204" pitchFamily="34" charset="0"/>
              </a:rPr>
              <a:t>.</a:t>
            </a:r>
          </a:p>
          <a:p>
            <a:endParaRPr lang="en-US" altLang="ja-JP" sz="1600" u="sng" dirty="0">
              <a:latin typeface="Arial" panose="020B0604020202020204" pitchFamily="34" charset="0"/>
              <a:cs typeface="Arial" panose="020B0604020202020204" pitchFamily="34" charset="0"/>
            </a:endParaRPr>
          </a:p>
          <a:p>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Berdasarkan</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kerusakan</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oli</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hidraulik</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atau</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masuknya</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benda</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asing,terdapat</a:t>
            </a:r>
            <a:r>
              <a:rPr kumimoji="1" lang="en-US" altLang="ja-JP" sz="1600" dirty="0">
                <a:latin typeface="Arial" panose="020B0604020202020204" pitchFamily="34" charset="0"/>
                <a:cs typeface="Arial" panose="020B0604020202020204" pitchFamily="34" charset="0"/>
              </a:rPr>
              <a:t> </a:t>
            </a:r>
            <a:r>
              <a:rPr kumimoji="1" lang="en-US" altLang="ja-JP" sz="1600" b="1" dirty="0" err="1">
                <a:latin typeface="Arial" panose="020B0604020202020204" pitchFamily="34" charset="0"/>
                <a:cs typeface="Arial" panose="020B0604020202020204" pitchFamily="34" charset="0"/>
              </a:rPr>
              <a:t>metode</a:t>
            </a:r>
            <a:r>
              <a:rPr kumimoji="1" lang="en-US" altLang="ja-JP" sz="1600"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untuk</a:t>
            </a:r>
            <a:r>
              <a:rPr kumimoji="1" lang="en-US" altLang="ja-JP" sz="1600" b="1"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menentukan</a:t>
            </a:r>
            <a:r>
              <a:rPr kumimoji="1" lang="en-US" altLang="ja-JP" sz="1600" b="1" u="sng"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apakah</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oli</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hidraulik</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sudah</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mencapai</a:t>
            </a:r>
            <a:r>
              <a:rPr kumimoji="1" lang="en-US" altLang="ja-JP" sz="1600"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batas</a:t>
            </a:r>
            <a:r>
              <a:rPr kumimoji="1" lang="en-US" altLang="ja-JP" sz="1600" b="1"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penggunaan</a:t>
            </a:r>
            <a:r>
              <a:rPr kumimoji="1" lang="en-US" altLang="ja-JP" sz="1600" b="1"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dengan</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tes</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sensorik</a:t>
            </a:r>
            <a:r>
              <a:rPr kumimoji="1" lang="en-US" altLang="ja-JP" sz="1600" dirty="0">
                <a:latin typeface="Arial" panose="020B0604020202020204" pitchFamily="34" charset="0"/>
                <a:cs typeface="Arial" panose="020B0604020202020204" pitchFamily="34" charset="0"/>
              </a:rPr>
              <a:t> yang </a:t>
            </a:r>
            <a:r>
              <a:rPr kumimoji="1" lang="en-US" altLang="ja-JP" sz="1600" dirty="0" err="1">
                <a:latin typeface="Arial" panose="020B0604020202020204" pitchFamily="34" charset="0"/>
                <a:cs typeface="Arial" panose="020B0604020202020204" pitchFamily="34" charset="0"/>
              </a:rPr>
              <a:t>menentukan</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oli</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hidraulik</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secara</a:t>
            </a:r>
            <a:r>
              <a:rPr kumimoji="1" lang="en-US" altLang="ja-JP" sz="1600" dirty="0">
                <a:latin typeface="Arial" panose="020B0604020202020204" pitchFamily="34" charset="0"/>
                <a:cs typeface="Arial" panose="020B0604020202020204" pitchFamily="34" charset="0"/>
              </a:rPr>
              <a:t> visual, </a:t>
            </a:r>
            <a:r>
              <a:rPr kumimoji="1" lang="en-US" altLang="ja-JP" sz="1600" dirty="0" err="1">
                <a:latin typeface="Arial" panose="020B0604020202020204" pitchFamily="34" charset="0"/>
                <a:cs typeface="Arial" panose="020B0604020202020204" pitchFamily="34" charset="0"/>
              </a:rPr>
              <a:t>serta</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tes</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properti</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dengan</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berdasar</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analisis</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ilmiah</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kedua</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nya</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menentukan</a:t>
            </a:r>
            <a:r>
              <a:rPr kumimoji="1" lang="en-US" altLang="ja-JP" sz="1600"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perbandingan</a:t>
            </a:r>
            <a:r>
              <a:rPr kumimoji="1" lang="en-US" altLang="ja-JP" sz="1600"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dengan</a:t>
            </a:r>
            <a:r>
              <a:rPr kumimoji="1" lang="en-US" altLang="ja-JP" sz="1600" b="1"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oli</a:t>
            </a:r>
            <a:r>
              <a:rPr kumimoji="1" lang="en-US" altLang="ja-JP" sz="1600" b="1"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hidraulik</a:t>
            </a:r>
            <a:r>
              <a:rPr kumimoji="1" lang="en-US" altLang="ja-JP" sz="1600" b="1" u="sng" dirty="0">
                <a:latin typeface="Arial" panose="020B0604020202020204" pitchFamily="34" charset="0"/>
                <a:cs typeface="Arial" panose="020B0604020202020204" pitchFamily="34" charset="0"/>
              </a:rPr>
              <a:t> yang </a:t>
            </a:r>
            <a:r>
              <a:rPr kumimoji="1" lang="en-US" altLang="ja-JP" sz="1600" b="1" u="sng" dirty="0" err="1">
                <a:latin typeface="Arial" panose="020B0604020202020204" pitchFamily="34" charset="0"/>
                <a:cs typeface="Arial" panose="020B0604020202020204" pitchFamily="34" charset="0"/>
              </a:rPr>
              <a:t>belum</a:t>
            </a:r>
            <a:r>
              <a:rPr kumimoji="1" lang="en-US" altLang="ja-JP" sz="1600" b="1"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pernah</a:t>
            </a:r>
            <a:r>
              <a:rPr kumimoji="1" lang="en-US" altLang="ja-JP" sz="1600" b="1" u="sng" dirty="0">
                <a:latin typeface="Arial" panose="020B0604020202020204" pitchFamily="34" charset="0"/>
                <a:cs typeface="Arial" panose="020B0604020202020204" pitchFamily="34" charset="0"/>
              </a:rPr>
              <a:t> </a:t>
            </a:r>
            <a:r>
              <a:rPr kumimoji="1" lang="en-US" altLang="ja-JP" sz="1600" b="1" u="sng" dirty="0" err="1">
                <a:latin typeface="Arial" panose="020B0604020202020204" pitchFamily="34" charset="0"/>
                <a:cs typeface="Arial" panose="020B0604020202020204" pitchFamily="34" charset="0"/>
              </a:rPr>
              <a:t>dipakai</a:t>
            </a:r>
            <a:r>
              <a:rPr kumimoji="1" lang="en-US" altLang="ja-JP" sz="1600" b="1" u="sng" dirty="0">
                <a:latin typeface="Arial" panose="020B0604020202020204" pitchFamily="34" charset="0"/>
                <a:cs typeface="Arial" panose="020B0604020202020204" pitchFamily="34" charset="0"/>
              </a:rPr>
              <a:t>(</a:t>
            </a:r>
            <a:r>
              <a:rPr kumimoji="1" lang="en-US" altLang="ja-JP" sz="1600" b="1" u="sng" dirty="0" err="1">
                <a:latin typeface="Arial" panose="020B0604020202020204" pitchFamily="34" charset="0"/>
                <a:cs typeface="Arial" panose="020B0604020202020204" pitchFamily="34" charset="0"/>
              </a:rPr>
              <a:t>baru</a:t>
            </a:r>
            <a:r>
              <a:rPr kumimoji="1" lang="en-US" altLang="ja-JP" sz="1600" b="1" u="sng" dirty="0">
                <a:latin typeface="Arial" panose="020B0604020202020204" pitchFamily="34" charset="0"/>
                <a:cs typeface="Arial" panose="020B0604020202020204" pitchFamily="34" charset="0"/>
              </a:rPr>
              <a:t>) dan </a:t>
            </a:r>
            <a:r>
              <a:rPr kumimoji="1" lang="en-US" altLang="ja-JP" sz="1600" b="1" u="sng" dirty="0" err="1">
                <a:latin typeface="Arial" panose="020B0604020202020204" pitchFamily="34" charset="0"/>
                <a:cs typeface="Arial" panose="020B0604020202020204" pitchFamily="34" charset="0"/>
              </a:rPr>
              <a:t>jenis</a:t>
            </a:r>
            <a:r>
              <a:rPr kumimoji="1" lang="en-US" altLang="ja-JP" sz="1600" b="1" u="sng" dirty="0">
                <a:latin typeface="Arial" panose="020B0604020202020204" pitchFamily="34" charset="0"/>
                <a:cs typeface="Arial" panose="020B0604020202020204" pitchFamily="34" charset="0"/>
              </a:rPr>
              <a:t> yang </a:t>
            </a:r>
            <a:r>
              <a:rPr kumimoji="1" lang="en-US" altLang="ja-JP" sz="1600" b="1" u="sng" dirty="0" err="1">
                <a:latin typeface="Arial" panose="020B0604020202020204" pitchFamily="34" charset="0"/>
                <a:cs typeface="Arial" panose="020B0604020202020204" pitchFamily="34" charset="0"/>
              </a:rPr>
              <a:t>sama</a:t>
            </a:r>
            <a:r>
              <a:rPr kumimoji="1" lang="en-US" altLang="ja-JP" sz="1600" b="1" u="sng" dirty="0">
                <a:latin typeface="Arial" panose="020B0604020202020204" pitchFamily="34" charset="0"/>
                <a:cs typeface="Arial" panose="020B0604020202020204" pitchFamily="34" charset="0"/>
              </a:rPr>
              <a:t>.</a:t>
            </a:r>
            <a:r>
              <a:rPr kumimoji="1" lang="en-US" altLang="ja-JP" sz="1600" u="sng" dirty="0">
                <a:latin typeface="Arial" panose="020B0604020202020204" pitchFamily="34" charset="0"/>
                <a:cs typeface="Arial" panose="020B0604020202020204" pitchFamily="34" charset="0"/>
              </a:rPr>
              <a:t>  </a:t>
            </a:r>
            <a:endParaRPr kumimoji="1" lang="ja-JP" altLang="en-US"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493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51874"/>
            <a:ext cx="7886700" cy="385269"/>
          </a:xfrm>
          <a:ln>
            <a:solidFill>
              <a:schemeClr val="tx1"/>
            </a:solidFill>
          </a:ln>
        </p:spPr>
        <p:txBody>
          <a:bodyPr>
            <a:noAutofit/>
          </a:bodyPr>
          <a:lstStyle/>
          <a:p>
            <a:r>
              <a:rPr kumimoji="1" lang="en-US" altLang="ja-JP" sz="2400" b="1" dirty="0" err="1">
                <a:latin typeface="Meiryo UI" panose="020B0604030504040204" pitchFamily="50" charset="-128"/>
                <a:ea typeface="Meiryo UI" panose="020B0604030504040204" pitchFamily="50" charset="-128"/>
              </a:rPr>
              <a:t>Perangkat</a:t>
            </a:r>
            <a:r>
              <a:rPr kumimoji="1" lang="ja-JP" altLang="en-US" sz="2400" b="1" dirty="0">
                <a:latin typeface="Meiryo UI" panose="020B0604030504040204" pitchFamily="50" charset="-128"/>
                <a:ea typeface="Meiryo UI" panose="020B0604030504040204" pitchFamily="50" charset="-128"/>
              </a:rPr>
              <a:t> </a:t>
            </a:r>
            <a:r>
              <a:rPr kumimoji="1" lang="en-US" altLang="ja-JP" sz="2400" b="1" dirty="0" err="1">
                <a:latin typeface="Meiryo UI" panose="020B0604030504040204" pitchFamily="50" charset="-128"/>
                <a:ea typeface="Meiryo UI" panose="020B0604030504040204" pitchFamily="50" charset="-128"/>
              </a:rPr>
              <a:t>transmisi</a:t>
            </a:r>
            <a:r>
              <a:rPr kumimoji="1" lang="ja-JP" altLang="en-US" sz="2400" b="1" dirty="0">
                <a:latin typeface="Meiryo UI" panose="020B0604030504040204" pitchFamily="50" charset="-128"/>
                <a:ea typeface="Meiryo UI" panose="020B0604030504040204" pitchFamily="50" charset="-128"/>
              </a:rPr>
              <a:t> </a:t>
            </a:r>
            <a:r>
              <a:rPr kumimoji="1" lang="en-US" altLang="ja-JP" sz="2400" b="1" dirty="0" err="1">
                <a:latin typeface="Meiryo UI" panose="020B0604030504040204" pitchFamily="50" charset="-128"/>
                <a:ea typeface="Meiryo UI" panose="020B0604030504040204" pitchFamily="50" charset="-128"/>
              </a:rPr>
              <a:t>daya</a:t>
            </a:r>
            <a:r>
              <a:rPr kumimoji="1" lang="ja-JP" altLang="en-US" sz="2400" b="1" dirty="0">
                <a:latin typeface="Meiryo UI" panose="020B0604030504040204" pitchFamily="50" charset="-128"/>
                <a:ea typeface="Meiryo UI" panose="020B0604030504040204" pitchFamily="50" charset="-128"/>
              </a:rPr>
              <a:t> </a:t>
            </a:r>
            <a:r>
              <a:rPr kumimoji="1" lang="en-US" altLang="ja-JP" sz="2400" b="1" dirty="0" err="1">
                <a:latin typeface="Meiryo UI" panose="020B0604030504040204" pitchFamily="50" charset="-128"/>
                <a:ea typeface="Meiryo UI" panose="020B0604030504040204" pitchFamily="50" charset="-128"/>
              </a:rPr>
              <a:t>kendaraan</a:t>
            </a:r>
            <a:r>
              <a:rPr kumimoji="1" lang="ja-JP" altLang="en-US"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jenis</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truk</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124/</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57</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61</a:t>
            </a:fld>
            <a:endParaRPr lang="ja-JP" altLang="en-US">
              <a:solidFill>
                <a:prstClr val="black">
                  <a:tint val="75000"/>
                </a:prstClr>
              </a:solidFill>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660317" y="2777417"/>
            <a:ext cx="4121425" cy="2660646"/>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B45EDE7A-C07B-4E69-99D6-A61F27B1339D}"/>
              </a:ext>
            </a:extLst>
          </p:cNvPr>
          <p:cNvSpPr txBox="1"/>
          <p:nvPr/>
        </p:nvSpPr>
        <p:spPr>
          <a:xfrm>
            <a:off x="362258" y="887700"/>
            <a:ext cx="8147602" cy="4801314"/>
          </a:xfrm>
          <a:prstGeom prst="rect">
            <a:avLst/>
          </a:prstGeom>
          <a:noFill/>
        </p:spPr>
        <p:txBody>
          <a:bodyPr wrap="square" rtlCol="0">
            <a:spAutoFit/>
          </a:bodyPr>
          <a:lstStyle/>
          <a:p>
            <a:r>
              <a:rPr lang="id-ID" altLang="ja-JP" dirty="0"/>
              <a:t>Karena </a:t>
            </a:r>
            <a:r>
              <a:rPr lang="en-US" altLang="ja-JP" dirty="0" err="1"/>
              <a:t>kendaraan</a:t>
            </a:r>
            <a:r>
              <a:rPr lang="en-US" altLang="ja-JP" dirty="0"/>
              <a:t> </a:t>
            </a:r>
            <a:r>
              <a:rPr lang="en-US" altLang="ja-JP" dirty="0" err="1"/>
              <a:t>kerja</a:t>
            </a:r>
            <a:r>
              <a:rPr lang="en-US" altLang="ja-JP" dirty="0"/>
              <a:t> </a:t>
            </a:r>
            <a:r>
              <a:rPr lang="en-US" altLang="ja-JP" dirty="0" err="1"/>
              <a:t>anjungan</a:t>
            </a:r>
            <a:r>
              <a:rPr lang="id-ID" altLang="ja-JP" dirty="0"/>
              <a:t> jenis truk memiliki </a:t>
            </a:r>
            <a:r>
              <a:rPr lang="id-ID" altLang="ja-JP" b="1" u="sng" dirty="0"/>
              <a:t>perangkat kerja yang</a:t>
            </a:r>
            <a:r>
              <a:rPr lang="en-US" altLang="ja-JP" b="1" u="sng" dirty="0"/>
              <a:t> </a:t>
            </a:r>
            <a:r>
              <a:rPr lang="en-US" altLang="ja-JP" b="1" u="sng" dirty="0" err="1"/>
              <a:t>terpasang</a:t>
            </a:r>
            <a:r>
              <a:rPr lang="id-ID" altLang="ja-JP" b="1" u="sng" dirty="0"/>
              <a:t> di bagian atas sasis truk</a:t>
            </a:r>
            <a:r>
              <a:rPr lang="id-ID" altLang="ja-JP" dirty="0"/>
              <a:t>, </a:t>
            </a:r>
            <a:r>
              <a:rPr lang="en-US" altLang="ja-JP" dirty="0" err="1"/>
              <a:t>maka</a:t>
            </a:r>
            <a:r>
              <a:rPr lang="en-US" altLang="ja-JP" dirty="0"/>
              <a:t> </a:t>
            </a:r>
            <a:r>
              <a:rPr lang="id-ID" altLang="ja-JP" dirty="0"/>
              <a:t>perangkat perjalanan dan perangkat pengoperasian sama dengan truk umum.</a:t>
            </a:r>
            <a:endParaRPr lang="en-US" altLang="ja-JP" dirty="0"/>
          </a:p>
          <a:p>
            <a:r>
              <a:rPr kumimoji="1" lang="en-US" altLang="ja-JP" dirty="0"/>
              <a:t> </a:t>
            </a:r>
            <a:r>
              <a:rPr lang="id-ID" altLang="ja-JP" dirty="0"/>
              <a:t>Oleh karena itu</a:t>
            </a:r>
            <a:r>
              <a:rPr lang="id-ID" altLang="ja-JP" u="sng" dirty="0"/>
              <a:t>, </a:t>
            </a:r>
            <a:r>
              <a:rPr lang="id-ID" altLang="ja-JP" b="1" u="sng" dirty="0"/>
              <a:t>ketika mengemudi</a:t>
            </a:r>
            <a:r>
              <a:rPr lang="en-US" altLang="ja-JP" b="1" u="sng" dirty="0"/>
              <a:t> </a:t>
            </a:r>
            <a:r>
              <a:rPr lang="en-US" altLang="ja-JP" dirty="0" err="1"/>
              <a:t>kendaraan</a:t>
            </a:r>
            <a:r>
              <a:rPr lang="en-US" altLang="ja-JP" dirty="0"/>
              <a:t> </a:t>
            </a:r>
            <a:r>
              <a:rPr lang="en-US" altLang="ja-JP" dirty="0" err="1"/>
              <a:t>kerja</a:t>
            </a:r>
            <a:r>
              <a:rPr lang="en-US" altLang="ja-JP" dirty="0"/>
              <a:t> </a:t>
            </a:r>
            <a:r>
              <a:rPr lang="en-US" altLang="ja-JP" dirty="0" err="1"/>
              <a:t>anjungan</a:t>
            </a:r>
            <a:r>
              <a:rPr lang="en-US" altLang="ja-JP" dirty="0"/>
              <a:t> </a:t>
            </a:r>
            <a:r>
              <a:rPr lang="en-US" altLang="ja-JP" dirty="0" err="1"/>
              <a:t>jenis</a:t>
            </a:r>
            <a:r>
              <a:rPr lang="en-US" altLang="ja-JP" dirty="0"/>
              <a:t> </a:t>
            </a:r>
            <a:r>
              <a:rPr lang="en-US" altLang="ja-JP" dirty="0" err="1"/>
              <a:t>truk</a:t>
            </a:r>
            <a:r>
              <a:rPr lang="id-ID" altLang="ja-JP" dirty="0"/>
              <a:t> </a:t>
            </a:r>
            <a:r>
              <a:rPr lang="id-ID" altLang="ja-JP" b="1" u="sng" dirty="0"/>
              <a:t>di jalan umum </a:t>
            </a:r>
            <a:r>
              <a:rPr lang="en-US" altLang="ja-JP" b="1" u="sng" dirty="0"/>
              <a:t>, </a:t>
            </a:r>
            <a:r>
              <a:rPr lang="id-ID" altLang="ja-JP" dirty="0"/>
              <a:t>perlu </a:t>
            </a:r>
            <a:r>
              <a:rPr lang="id-ID" altLang="ja-JP" u="sng" dirty="0"/>
              <a:t>memiliki </a:t>
            </a:r>
            <a:r>
              <a:rPr lang="en-US" altLang="ja-JP" b="1" u="sng" dirty="0" err="1"/>
              <a:t>surat</a:t>
            </a:r>
            <a:r>
              <a:rPr lang="en-US" altLang="ja-JP" b="1" u="sng" dirty="0"/>
              <a:t> </a:t>
            </a:r>
            <a:r>
              <a:rPr lang="en-US" altLang="ja-JP" b="1" u="sng" dirty="0" err="1"/>
              <a:t>izin</a:t>
            </a:r>
            <a:r>
              <a:rPr lang="en-US" altLang="ja-JP" b="1" u="sng" dirty="0"/>
              <a:t> </a:t>
            </a:r>
            <a:r>
              <a:rPr lang="en-US" altLang="ja-JP" b="1" u="sng" dirty="0" err="1"/>
              <a:t>mengemudi</a:t>
            </a:r>
            <a:r>
              <a:rPr lang="id-ID" altLang="ja-JP" b="1" u="sng" dirty="0"/>
              <a:t> yang sesuai dengan kendaraan dan mematuhi Undang-Undang Lalu Lintas Jalan.</a:t>
            </a:r>
            <a:endParaRPr lang="en-US" altLang="ja-JP" b="1" u="sng" dirty="0"/>
          </a:p>
          <a:p>
            <a:r>
              <a:rPr lang="en-US" altLang="ja-JP" b="1" dirty="0"/>
              <a:t>  </a:t>
            </a:r>
            <a:r>
              <a:rPr lang="en-US" altLang="ja-JP" dirty="0" err="1"/>
              <a:t>Perangkat</a:t>
            </a:r>
            <a:r>
              <a:rPr lang="en-US" altLang="ja-JP" dirty="0"/>
              <a:t> </a:t>
            </a:r>
            <a:r>
              <a:rPr lang="en-US" altLang="ja-JP" dirty="0" err="1"/>
              <a:t>transmisi</a:t>
            </a:r>
            <a:r>
              <a:rPr lang="en-US" altLang="ja-JP" dirty="0"/>
              <a:t> </a:t>
            </a:r>
            <a:r>
              <a:rPr lang="en-US" altLang="ja-JP" dirty="0" err="1"/>
              <a:t>daya</a:t>
            </a:r>
            <a:r>
              <a:rPr lang="en-US" altLang="ja-JP" dirty="0"/>
              <a:t> </a:t>
            </a:r>
            <a:r>
              <a:rPr lang="en-US" altLang="ja-JP" dirty="0" err="1"/>
              <a:t>kendaraan</a:t>
            </a:r>
            <a:r>
              <a:rPr lang="en-US" altLang="ja-JP" dirty="0"/>
              <a:t> </a:t>
            </a:r>
            <a:r>
              <a:rPr lang="en-US" altLang="ja-JP" dirty="0" err="1"/>
              <a:t>kerja</a:t>
            </a:r>
            <a:r>
              <a:rPr lang="en-US" altLang="ja-JP" dirty="0"/>
              <a:t> </a:t>
            </a:r>
          </a:p>
          <a:p>
            <a:r>
              <a:rPr lang="en-US" altLang="ja-JP" dirty="0" err="1"/>
              <a:t>anjungan</a:t>
            </a:r>
            <a:r>
              <a:rPr lang="en-US" altLang="ja-JP" dirty="0"/>
              <a:t> </a:t>
            </a:r>
            <a:r>
              <a:rPr lang="en-US" altLang="ja-JP" dirty="0" err="1"/>
              <a:t>jenis</a:t>
            </a:r>
            <a:r>
              <a:rPr lang="en-US" altLang="ja-JP" dirty="0"/>
              <a:t> </a:t>
            </a:r>
            <a:r>
              <a:rPr lang="en-US" altLang="ja-JP" dirty="0" err="1"/>
              <a:t>truk</a:t>
            </a:r>
            <a:r>
              <a:rPr lang="en-US" altLang="ja-JP" dirty="0"/>
              <a:t>, </a:t>
            </a:r>
            <a:r>
              <a:rPr lang="en-US" altLang="ja-JP" dirty="0" err="1"/>
              <a:t>umumnya</a:t>
            </a:r>
            <a:r>
              <a:rPr lang="en-US" altLang="ja-JP" dirty="0"/>
              <a:t> pada </a:t>
            </a:r>
            <a:r>
              <a:rPr lang="en-US" altLang="ja-JP" dirty="0" err="1"/>
              <a:t>jenis</a:t>
            </a:r>
            <a:endParaRPr lang="en-US" altLang="ja-JP" dirty="0"/>
          </a:p>
          <a:p>
            <a:r>
              <a:rPr lang="en-US" altLang="ja-JP" dirty="0"/>
              <a:t>Front engine rear </a:t>
            </a:r>
            <a:r>
              <a:rPr lang="en-US" altLang="ja-JP" dirty="0" err="1"/>
              <a:t>drive,Roda</a:t>
            </a:r>
            <a:r>
              <a:rPr lang="en-US" altLang="ja-JP" dirty="0"/>
              <a:t> </a:t>
            </a:r>
            <a:r>
              <a:rPr lang="en-US" altLang="ja-JP" dirty="0" err="1"/>
              <a:t>belakang</a:t>
            </a:r>
            <a:r>
              <a:rPr lang="en-US" altLang="ja-JP" dirty="0"/>
              <a:t> </a:t>
            </a:r>
          </a:p>
          <a:p>
            <a:r>
              <a:rPr lang="en-US" altLang="ja-JP" dirty="0" err="1"/>
              <a:t>digerakkan</a:t>
            </a:r>
            <a:r>
              <a:rPr lang="en-US" altLang="ja-JP" dirty="0"/>
              <a:t> oleh </a:t>
            </a:r>
            <a:r>
              <a:rPr lang="en-US" altLang="ja-JP" dirty="0" err="1"/>
              <a:t>mesin</a:t>
            </a:r>
            <a:r>
              <a:rPr lang="en-US" altLang="ja-JP" dirty="0"/>
              <a:t> </a:t>
            </a:r>
          </a:p>
          <a:p>
            <a:r>
              <a:rPr lang="en-US" altLang="ja-JP" dirty="0"/>
              <a:t>yang </a:t>
            </a:r>
            <a:r>
              <a:rPr lang="en-US" altLang="ja-JP" dirty="0" err="1"/>
              <a:t>berada</a:t>
            </a:r>
            <a:r>
              <a:rPr lang="en-US" altLang="ja-JP" dirty="0"/>
              <a:t> di </a:t>
            </a:r>
            <a:r>
              <a:rPr lang="en-US" altLang="ja-JP" dirty="0" err="1"/>
              <a:t>depan</a:t>
            </a:r>
            <a:r>
              <a:rPr lang="en-US" altLang="ja-JP" dirty="0"/>
              <a:t>.</a:t>
            </a:r>
          </a:p>
          <a:p>
            <a:r>
              <a:rPr lang="en-US" altLang="ja-JP" dirty="0" err="1"/>
              <a:t>Kekuatan</a:t>
            </a:r>
            <a:r>
              <a:rPr lang="en-US" altLang="ja-JP" dirty="0"/>
              <a:t> </a:t>
            </a:r>
            <a:r>
              <a:rPr lang="en-US" altLang="ja-JP" dirty="0" err="1"/>
              <a:t>mesin,yang</a:t>
            </a:r>
            <a:r>
              <a:rPr lang="en-US" altLang="ja-JP" dirty="0"/>
              <a:t> </a:t>
            </a:r>
            <a:r>
              <a:rPr lang="en-US" altLang="ja-JP" dirty="0" err="1"/>
              <a:t>ditunjukkan</a:t>
            </a:r>
            <a:r>
              <a:rPr lang="en-US" altLang="ja-JP" dirty="0"/>
              <a:t> pada</a:t>
            </a:r>
          </a:p>
          <a:p>
            <a:r>
              <a:rPr lang="en-US" altLang="ja-JP" dirty="0" err="1"/>
              <a:t>urutan</a:t>
            </a:r>
            <a:r>
              <a:rPr lang="en-US" altLang="ja-JP" dirty="0"/>
              <a:t> </a:t>
            </a:r>
            <a:r>
              <a:rPr lang="en-US" altLang="ja-JP" dirty="0" err="1"/>
              <a:t>gambar</a:t>
            </a:r>
            <a:r>
              <a:rPr lang="en-US" altLang="ja-JP" dirty="0"/>
              <a:t> </a:t>
            </a:r>
            <a:r>
              <a:rPr lang="en-US" altLang="ja-JP" dirty="0" err="1"/>
              <a:t>diSebelah</a:t>
            </a:r>
            <a:r>
              <a:rPr lang="en-US" altLang="ja-JP" dirty="0"/>
              <a:t> </a:t>
            </a:r>
            <a:r>
              <a:rPr lang="en-US" altLang="ja-JP" dirty="0" err="1"/>
              <a:t>kanan</a:t>
            </a:r>
            <a:r>
              <a:rPr lang="en-US" altLang="ja-JP" dirty="0"/>
              <a:t>,</a:t>
            </a:r>
          </a:p>
          <a:p>
            <a:r>
              <a:rPr lang="en-US" altLang="ja-JP" dirty="0" err="1"/>
              <a:t>dengan</a:t>
            </a:r>
            <a:r>
              <a:rPr lang="en-US" altLang="ja-JP" dirty="0"/>
              <a:t> </a:t>
            </a:r>
            <a:r>
              <a:rPr lang="en-US" altLang="ja-JP" dirty="0" err="1"/>
              <a:t>roda</a:t>
            </a:r>
            <a:r>
              <a:rPr lang="en-US" altLang="ja-JP" dirty="0"/>
              <a:t> </a:t>
            </a:r>
            <a:r>
              <a:rPr lang="en-US" altLang="ja-JP" dirty="0" err="1"/>
              <a:t>penggerak</a:t>
            </a:r>
            <a:r>
              <a:rPr lang="en-US" altLang="ja-JP" dirty="0"/>
              <a:t> di </a:t>
            </a:r>
            <a:r>
              <a:rPr lang="en-US" altLang="ja-JP" dirty="0" err="1"/>
              <a:t>transmisikan</a:t>
            </a:r>
            <a:r>
              <a:rPr lang="en-US" altLang="ja-JP" dirty="0"/>
              <a:t> </a:t>
            </a:r>
          </a:p>
          <a:p>
            <a:r>
              <a:rPr lang="en-US" altLang="ja-JP" dirty="0" err="1"/>
              <a:t>Ke</a:t>
            </a:r>
            <a:r>
              <a:rPr lang="en-US" altLang="ja-JP" dirty="0"/>
              <a:t> </a:t>
            </a:r>
            <a:r>
              <a:rPr lang="en-US" altLang="ja-JP" dirty="0" err="1"/>
              <a:t>roda</a:t>
            </a:r>
            <a:r>
              <a:rPr lang="en-US" altLang="ja-JP" dirty="0"/>
              <a:t> </a:t>
            </a:r>
            <a:r>
              <a:rPr lang="en-US" altLang="ja-JP" dirty="0" err="1"/>
              <a:t>belakang</a:t>
            </a:r>
            <a:r>
              <a:rPr lang="en-US" altLang="ja-JP" dirty="0"/>
              <a:t>.</a:t>
            </a:r>
          </a:p>
          <a:p>
            <a:r>
              <a:rPr lang="en-US" altLang="ja-JP" dirty="0"/>
              <a:t>  </a:t>
            </a:r>
          </a:p>
          <a:p>
            <a:endParaRPr kumimoji="1" lang="ja-JP" altLang="en-US" dirty="0"/>
          </a:p>
        </p:txBody>
      </p:sp>
      <p:sp>
        <p:nvSpPr>
          <p:cNvPr id="8" name="テキスト ボックス 7">
            <a:extLst>
              <a:ext uri="{FF2B5EF4-FFF2-40B4-BE49-F238E27FC236}">
                <a16:creationId xmlns:a16="http://schemas.microsoft.com/office/drawing/2014/main" id="{2761B734-25C7-494D-842C-817072F54873}"/>
              </a:ext>
            </a:extLst>
          </p:cNvPr>
          <p:cNvSpPr txBox="1"/>
          <p:nvPr/>
        </p:nvSpPr>
        <p:spPr>
          <a:xfrm>
            <a:off x="5184574" y="5035660"/>
            <a:ext cx="2986088"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a:t>Gambar 3-35 </a:t>
            </a:r>
            <a:r>
              <a:rPr kumimoji="1" lang="en-US" altLang="ja-JP" sz="800" dirty="0" err="1"/>
              <a:t>Perangkat</a:t>
            </a:r>
            <a:r>
              <a:rPr kumimoji="1" lang="en-US" altLang="ja-JP" sz="800" dirty="0"/>
              <a:t> </a:t>
            </a:r>
            <a:r>
              <a:rPr kumimoji="1" lang="en-US" altLang="ja-JP" sz="800" dirty="0" err="1"/>
              <a:t>transmisi</a:t>
            </a:r>
            <a:r>
              <a:rPr kumimoji="1" lang="en-US" altLang="ja-JP" sz="800" dirty="0"/>
              <a:t> </a:t>
            </a:r>
            <a:r>
              <a:rPr kumimoji="1" lang="en-US" altLang="ja-JP" sz="800" dirty="0" err="1"/>
              <a:t>daya</a:t>
            </a:r>
            <a:r>
              <a:rPr kumimoji="1" lang="en-US" altLang="ja-JP" sz="800" dirty="0"/>
              <a:t> (</a:t>
            </a:r>
            <a:r>
              <a:rPr kumimoji="1" lang="en-US" altLang="ja-JP" sz="800" dirty="0" err="1"/>
              <a:t>jenis</a:t>
            </a:r>
            <a:r>
              <a:rPr kumimoji="1" lang="en-US" altLang="ja-JP" sz="800" dirty="0"/>
              <a:t> front engine rear drive)</a:t>
            </a:r>
            <a:endParaRPr kumimoji="1" lang="ja-JP" altLang="en-US" sz="800" dirty="0"/>
          </a:p>
        </p:txBody>
      </p:sp>
      <p:sp>
        <p:nvSpPr>
          <p:cNvPr id="18" name="テキスト ボックス 17">
            <a:extLst>
              <a:ext uri="{FF2B5EF4-FFF2-40B4-BE49-F238E27FC236}">
                <a16:creationId xmlns:a16="http://schemas.microsoft.com/office/drawing/2014/main" id="{62100B62-4533-4736-BA88-82F10DD97891}"/>
              </a:ext>
            </a:extLst>
          </p:cNvPr>
          <p:cNvSpPr txBox="1"/>
          <p:nvPr/>
        </p:nvSpPr>
        <p:spPr>
          <a:xfrm>
            <a:off x="4899897" y="4409530"/>
            <a:ext cx="414380" cy="1524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9" name="テキスト ボックス 18">
            <a:extLst>
              <a:ext uri="{FF2B5EF4-FFF2-40B4-BE49-F238E27FC236}">
                <a16:creationId xmlns:a16="http://schemas.microsoft.com/office/drawing/2014/main" id="{D1349BD4-5944-447D-8B26-14B7E4684900}"/>
              </a:ext>
            </a:extLst>
          </p:cNvPr>
          <p:cNvSpPr txBox="1"/>
          <p:nvPr/>
        </p:nvSpPr>
        <p:spPr>
          <a:xfrm>
            <a:off x="5086912" y="3631407"/>
            <a:ext cx="388730" cy="10833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24" name="テキスト ボックス 23">
            <a:extLst>
              <a:ext uri="{FF2B5EF4-FFF2-40B4-BE49-F238E27FC236}">
                <a16:creationId xmlns:a16="http://schemas.microsoft.com/office/drawing/2014/main" id="{D1E4FE89-4C2F-4D11-BD20-A4BE0FFA4AE4}"/>
              </a:ext>
            </a:extLst>
          </p:cNvPr>
          <p:cNvSpPr txBox="1"/>
          <p:nvPr/>
        </p:nvSpPr>
        <p:spPr>
          <a:xfrm>
            <a:off x="6500944" y="4149402"/>
            <a:ext cx="777427" cy="20005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Propeller shaft</a:t>
            </a:r>
            <a:endParaRPr kumimoji="1" lang="ja-JP" altLang="en-US" sz="700" dirty="0"/>
          </a:p>
        </p:txBody>
      </p:sp>
      <p:sp>
        <p:nvSpPr>
          <p:cNvPr id="25" name="テキスト ボックス 24">
            <a:extLst>
              <a:ext uri="{FF2B5EF4-FFF2-40B4-BE49-F238E27FC236}">
                <a16:creationId xmlns:a16="http://schemas.microsoft.com/office/drawing/2014/main" id="{E0236E9E-8D2C-404B-860B-E64158F13562}"/>
              </a:ext>
            </a:extLst>
          </p:cNvPr>
          <p:cNvSpPr txBox="1"/>
          <p:nvPr/>
        </p:nvSpPr>
        <p:spPr>
          <a:xfrm>
            <a:off x="6180964" y="4540253"/>
            <a:ext cx="1080129"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Universal join</a:t>
            </a:r>
            <a:r>
              <a:rPr lang="en-US" altLang="ja-JP" sz="700" dirty="0"/>
              <a:t>t</a:t>
            </a:r>
            <a:endParaRPr kumimoji="1" lang="ja-JP" altLang="en-US" sz="700" dirty="0"/>
          </a:p>
        </p:txBody>
      </p:sp>
      <p:sp>
        <p:nvSpPr>
          <p:cNvPr id="26" name="テキスト ボックス 25">
            <a:extLst>
              <a:ext uri="{FF2B5EF4-FFF2-40B4-BE49-F238E27FC236}">
                <a16:creationId xmlns:a16="http://schemas.microsoft.com/office/drawing/2014/main" id="{EEAD2B24-8565-47F5-BCAB-D7C069765E95}"/>
              </a:ext>
            </a:extLst>
          </p:cNvPr>
          <p:cNvSpPr txBox="1"/>
          <p:nvPr/>
        </p:nvSpPr>
        <p:spPr>
          <a:xfrm>
            <a:off x="6350578" y="4377271"/>
            <a:ext cx="777427" cy="20005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Center pairing</a:t>
            </a:r>
            <a:endParaRPr kumimoji="1" lang="ja-JP" altLang="en-US" sz="700" dirty="0"/>
          </a:p>
        </p:txBody>
      </p:sp>
      <p:sp>
        <p:nvSpPr>
          <p:cNvPr id="27" name="テキスト ボックス 26">
            <a:extLst>
              <a:ext uri="{FF2B5EF4-FFF2-40B4-BE49-F238E27FC236}">
                <a16:creationId xmlns:a16="http://schemas.microsoft.com/office/drawing/2014/main" id="{C00E2A6F-E017-46D3-AC4D-2C2D567F6E6B}"/>
              </a:ext>
            </a:extLst>
          </p:cNvPr>
          <p:cNvSpPr txBox="1"/>
          <p:nvPr/>
        </p:nvSpPr>
        <p:spPr>
          <a:xfrm>
            <a:off x="5080081" y="3143086"/>
            <a:ext cx="801725" cy="2308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endParaRPr kumimoji="1" lang="ja-JP" altLang="en-US" sz="900" dirty="0"/>
          </a:p>
        </p:txBody>
      </p:sp>
      <p:sp>
        <p:nvSpPr>
          <p:cNvPr id="28" name="テキスト ボックス 27">
            <a:extLst>
              <a:ext uri="{FF2B5EF4-FFF2-40B4-BE49-F238E27FC236}">
                <a16:creationId xmlns:a16="http://schemas.microsoft.com/office/drawing/2014/main" id="{DB536C8E-CE07-4BB6-A498-F00A4CE5130E}"/>
              </a:ext>
            </a:extLst>
          </p:cNvPr>
          <p:cNvSpPr txBox="1"/>
          <p:nvPr/>
        </p:nvSpPr>
        <p:spPr>
          <a:xfrm>
            <a:off x="6295781" y="3028561"/>
            <a:ext cx="934078" cy="29420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endParaRPr kumimoji="1" lang="ja-JP" altLang="en-US" sz="900" dirty="0"/>
          </a:p>
        </p:txBody>
      </p:sp>
      <p:sp>
        <p:nvSpPr>
          <p:cNvPr id="29" name="テキスト ボックス 28">
            <a:extLst>
              <a:ext uri="{FF2B5EF4-FFF2-40B4-BE49-F238E27FC236}">
                <a16:creationId xmlns:a16="http://schemas.microsoft.com/office/drawing/2014/main" id="{29A9EC57-01D5-4998-98FB-CBBD8C231858}"/>
              </a:ext>
            </a:extLst>
          </p:cNvPr>
          <p:cNvSpPr txBox="1"/>
          <p:nvPr/>
        </p:nvSpPr>
        <p:spPr>
          <a:xfrm>
            <a:off x="6542702" y="3378260"/>
            <a:ext cx="727651" cy="22040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endParaRPr kumimoji="1" lang="ja-JP" altLang="en-US" sz="900" dirty="0"/>
          </a:p>
        </p:txBody>
      </p:sp>
      <p:sp>
        <p:nvSpPr>
          <p:cNvPr id="22" name="テキスト ボックス 21">
            <a:extLst>
              <a:ext uri="{FF2B5EF4-FFF2-40B4-BE49-F238E27FC236}">
                <a16:creationId xmlns:a16="http://schemas.microsoft.com/office/drawing/2014/main" id="{1EB86C95-CFC7-424B-8295-87C7BD01B59B}"/>
              </a:ext>
            </a:extLst>
          </p:cNvPr>
          <p:cNvSpPr txBox="1"/>
          <p:nvPr/>
        </p:nvSpPr>
        <p:spPr>
          <a:xfrm>
            <a:off x="6357512" y="3080023"/>
            <a:ext cx="934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Final gear dan Differential</a:t>
            </a:r>
            <a:endParaRPr kumimoji="1" lang="ja-JP" altLang="en-US" sz="700" dirty="0"/>
          </a:p>
        </p:txBody>
      </p:sp>
      <p:sp>
        <p:nvSpPr>
          <p:cNvPr id="21" name="テキスト ボックス 20">
            <a:extLst>
              <a:ext uri="{FF2B5EF4-FFF2-40B4-BE49-F238E27FC236}">
                <a16:creationId xmlns:a16="http://schemas.microsoft.com/office/drawing/2014/main" id="{5945C546-0167-4B8F-889A-4D1F2E9AC138}"/>
              </a:ext>
            </a:extLst>
          </p:cNvPr>
          <p:cNvSpPr txBox="1"/>
          <p:nvPr/>
        </p:nvSpPr>
        <p:spPr>
          <a:xfrm>
            <a:off x="4850364" y="3151430"/>
            <a:ext cx="905661"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900" dirty="0"/>
              <a:t>wheel(</a:t>
            </a:r>
            <a:r>
              <a:rPr lang="en-US" altLang="ja-JP" sz="900" dirty="0" err="1"/>
              <a:t>roda</a:t>
            </a:r>
            <a:r>
              <a:rPr lang="en-US" altLang="ja-JP" sz="900" dirty="0"/>
              <a:t>)</a:t>
            </a:r>
            <a:endParaRPr kumimoji="1" lang="ja-JP" altLang="en-US" sz="900" dirty="0"/>
          </a:p>
        </p:txBody>
      </p:sp>
      <p:sp>
        <p:nvSpPr>
          <p:cNvPr id="23" name="テキスト ボックス 22">
            <a:extLst>
              <a:ext uri="{FF2B5EF4-FFF2-40B4-BE49-F238E27FC236}">
                <a16:creationId xmlns:a16="http://schemas.microsoft.com/office/drawing/2014/main" id="{113649E0-5192-43AD-91C5-B3BB7DE7BBA6}"/>
              </a:ext>
            </a:extLst>
          </p:cNvPr>
          <p:cNvSpPr txBox="1"/>
          <p:nvPr/>
        </p:nvSpPr>
        <p:spPr>
          <a:xfrm>
            <a:off x="6482779" y="3395339"/>
            <a:ext cx="797719"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Drive shaft</a:t>
            </a:r>
            <a:endParaRPr kumimoji="1" lang="ja-JP" altLang="en-US" sz="700" dirty="0"/>
          </a:p>
        </p:txBody>
      </p:sp>
      <p:sp>
        <p:nvSpPr>
          <p:cNvPr id="30" name="テキスト ボックス 29">
            <a:extLst>
              <a:ext uri="{FF2B5EF4-FFF2-40B4-BE49-F238E27FC236}">
                <a16:creationId xmlns:a16="http://schemas.microsoft.com/office/drawing/2014/main" id="{7275A733-95AB-4182-99A5-5D9E8F1611AF}"/>
              </a:ext>
            </a:extLst>
          </p:cNvPr>
          <p:cNvSpPr txBox="1"/>
          <p:nvPr/>
        </p:nvSpPr>
        <p:spPr>
          <a:xfrm>
            <a:off x="4886853" y="3383369"/>
            <a:ext cx="801725" cy="2308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endParaRPr kumimoji="1" lang="ja-JP" altLang="en-US" sz="900" dirty="0"/>
          </a:p>
        </p:txBody>
      </p:sp>
      <p:sp>
        <p:nvSpPr>
          <p:cNvPr id="20" name="テキスト ボックス 19">
            <a:extLst>
              <a:ext uri="{FF2B5EF4-FFF2-40B4-BE49-F238E27FC236}">
                <a16:creationId xmlns:a16="http://schemas.microsoft.com/office/drawing/2014/main" id="{71E76315-EB04-4AB2-B5A3-586F2C2190F3}"/>
              </a:ext>
            </a:extLst>
          </p:cNvPr>
          <p:cNvSpPr txBox="1"/>
          <p:nvPr/>
        </p:nvSpPr>
        <p:spPr>
          <a:xfrm>
            <a:off x="4776389" y="3333146"/>
            <a:ext cx="801725"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en-US" altLang="ja-JP" sz="900" dirty="0" err="1"/>
              <a:t>Transmisi</a:t>
            </a:r>
            <a:endParaRPr kumimoji="1" lang="ja-JP" altLang="en-US" sz="900" dirty="0"/>
          </a:p>
        </p:txBody>
      </p:sp>
      <p:sp>
        <p:nvSpPr>
          <p:cNvPr id="31" name="テキスト ボックス 30">
            <a:extLst>
              <a:ext uri="{FF2B5EF4-FFF2-40B4-BE49-F238E27FC236}">
                <a16:creationId xmlns:a16="http://schemas.microsoft.com/office/drawing/2014/main" id="{D53E8820-B6C6-4D04-B455-4E3FF21F9834}"/>
              </a:ext>
            </a:extLst>
          </p:cNvPr>
          <p:cNvSpPr txBox="1"/>
          <p:nvPr/>
        </p:nvSpPr>
        <p:spPr>
          <a:xfrm>
            <a:off x="5061766" y="3571877"/>
            <a:ext cx="490538"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Kopling</a:t>
            </a:r>
            <a:endParaRPr kumimoji="1" lang="ja-JP" altLang="en-US" sz="700" dirty="0"/>
          </a:p>
        </p:txBody>
      </p:sp>
      <p:sp>
        <p:nvSpPr>
          <p:cNvPr id="32" name="テキスト ボックス 31">
            <a:extLst>
              <a:ext uri="{FF2B5EF4-FFF2-40B4-BE49-F238E27FC236}">
                <a16:creationId xmlns:a16="http://schemas.microsoft.com/office/drawing/2014/main" id="{9920C51F-2DED-464B-91B7-748445FB866C}"/>
              </a:ext>
            </a:extLst>
          </p:cNvPr>
          <p:cNvSpPr txBox="1"/>
          <p:nvPr/>
        </p:nvSpPr>
        <p:spPr>
          <a:xfrm>
            <a:off x="4974304" y="4351823"/>
            <a:ext cx="509587"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mesin</a:t>
            </a:r>
            <a:endParaRPr kumimoji="1" lang="ja-JP" altLang="en-US" sz="700" dirty="0"/>
          </a:p>
        </p:txBody>
      </p:sp>
      <p:sp>
        <p:nvSpPr>
          <p:cNvPr id="33" name="テキスト ボックス 32">
            <a:extLst>
              <a:ext uri="{FF2B5EF4-FFF2-40B4-BE49-F238E27FC236}">
                <a16:creationId xmlns:a16="http://schemas.microsoft.com/office/drawing/2014/main" id="{7D44F3AE-9BFF-4BEF-B298-6E8F46D2FDE4}"/>
              </a:ext>
            </a:extLst>
          </p:cNvPr>
          <p:cNvSpPr txBox="1"/>
          <p:nvPr/>
        </p:nvSpPr>
        <p:spPr>
          <a:xfrm>
            <a:off x="7596602" y="2915231"/>
            <a:ext cx="970282" cy="69896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34" name="テキスト ボックス 33">
            <a:extLst>
              <a:ext uri="{FF2B5EF4-FFF2-40B4-BE49-F238E27FC236}">
                <a16:creationId xmlns:a16="http://schemas.microsoft.com/office/drawing/2014/main" id="{5DE05576-432E-42F5-8812-EB4945072650}"/>
              </a:ext>
            </a:extLst>
          </p:cNvPr>
          <p:cNvSpPr txBox="1"/>
          <p:nvPr/>
        </p:nvSpPr>
        <p:spPr>
          <a:xfrm>
            <a:off x="7577909" y="3579988"/>
            <a:ext cx="970282" cy="69896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35" name="テキスト ボックス 34">
            <a:extLst>
              <a:ext uri="{FF2B5EF4-FFF2-40B4-BE49-F238E27FC236}">
                <a16:creationId xmlns:a16="http://schemas.microsoft.com/office/drawing/2014/main" id="{EF9343E7-8830-476A-8550-36740C0F061B}"/>
              </a:ext>
            </a:extLst>
          </p:cNvPr>
          <p:cNvSpPr txBox="1"/>
          <p:nvPr/>
        </p:nvSpPr>
        <p:spPr>
          <a:xfrm>
            <a:off x="7575199" y="4117372"/>
            <a:ext cx="970282" cy="69896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3" name="テキスト ボックス 2">
            <a:extLst>
              <a:ext uri="{FF2B5EF4-FFF2-40B4-BE49-F238E27FC236}">
                <a16:creationId xmlns:a16="http://schemas.microsoft.com/office/drawing/2014/main" id="{9D95310A-730A-4DE3-8892-BF27CE3706D3}"/>
              </a:ext>
            </a:extLst>
          </p:cNvPr>
          <p:cNvSpPr txBox="1"/>
          <p:nvPr/>
        </p:nvSpPr>
        <p:spPr>
          <a:xfrm>
            <a:off x="7534871" y="2912254"/>
            <a:ext cx="509587"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900" dirty="0" err="1"/>
              <a:t>mesin</a:t>
            </a:r>
            <a:endParaRPr kumimoji="1" lang="ja-JP" altLang="en-US" sz="900" dirty="0"/>
          </a:p>
        </p:txBody>
      </p:sp>
      <p:sp>
        <p:nvSpPr>
          <p:cNvPr id="9" name="テキスト ボックス 8">
            <a:extLst>
              <a:ext uri="{FF2B5EF4-FFF2-40B4-BE49-F238E27FC236}">
                <a16:creationId xmlns:a16="http://schemas.microsoft.com/office/drawing/2014/main" id="{DA37A29A-55CF-4CAA-A032-BBB2FCD297F5}"/>
              </a:ext>
            </a:extLst>
          </p:cNvPr>
          <p:cNvSpPr txBox="1"/>
          <p:nvPr/>
        </p:nvSpPr>
        <p:spPr>
          <a:xfrm>
            <a:off x="7534871" y="3158125"/>
            <a:ext cx="642938"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900" dirty="0" err="1"/>
              <a:t>Kopling</a:t>
            </a:r>
            <a:endParaRPr kumimoji="1" lang="ja-JP" altLang="en-US" sz="900" dirty="0"/>
          </a:p>
        </p:txBody>
      </p:sp>
      <p:sp>
        <p:nvSpPr>
          <p:cNvPr id="10" name="テキスト ボックス 9">
            <a:extLst>
              <a:ext uri="{FF2B5EF4-FFF2-40B4-BE49-F238E27FC236}">
                <a16:creationId xmlns:a16="http://schemas.microsoft.com/office/drawing/2014/main" id="{0B7F25AE-F37D-44C8-BAB6-A594CE06AAF8}"/>
              </a:ext>
            </a:extLst>
          </p:cNvPr>
          <p:cNvSpPr txBox="1"/>
          <p:nvPr/>
        </p:nvSpPr>
        <p:spPr>
          <a:xfrm>
            <a:off x="7519777" y="3407192"/>
            <a:ext cx="903533"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900" dirty="0" err="1"/>
              <a:t>Transmisi</a:t>
            </a:r>
            <a:endParaRPr kumimoji="1" lang="ja-JP" altLang="en-US" sz="900" dirty="0"/>
          </a:p>
        </p:txBody>
      </p:sp>
      <p:sp>
        <p:nvSpPr>
          <p:cNvPr id="12" name="テキスト ボックス 11">
            <a:extLst>
              <a:ext uri="{FF2B5EF4-FFF2-40B4-BE49-F238E27FC236}">
                <a16:creationId xmlns:a16="http://schemas.microsoft.com/office/drawing/2014/main" id="{CD4E2E81-E07C-4E61-A828-ED728B73393E}"/>
              </a:ext>
            </a:extLst>
          </p:cNvPr>
          <p:cNvSpPr txBox="1"/>
          <p:nvPr/>
        </p:nvSpPr>
        <p:spPr>
          <a:xfrm>
            <a:off x="7514630" y="3639908"/>
            <a:ext cx="1080129"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900" dirty="0"/>
              <a:t>Universal join</a:t>
            </a:r>
            <a:r>
              <a:rPr lang="en-US" altLang="ja-JP" sz="900" dirty="0"/>
              <a:t>t</a:t>
            </a:r>
            <a:endParaRPr kumimoji="1" lang="ja-JP" altLang="en-US" sz="900" dirty="0"/>
          </a:p>
        </p:txBody>
      </p:sp>
      <p:sp>
        <p:nvSpPr>
          <p:cNvPr id="13" name="テキスト ボックス 12">
            <a:extLst>
              <a:ext uri="{FF2B5EF4-FFF2-40B4-BE49-F238E27FC236}">
                <a16:creationId xmlns:a16="http://schemas.microsoft.com/office/drawing/2014/main" id="{670912EC-0BD9-4F55-A390-838252CDEBB1}"/>
              </a:ext>
            </a:extLst>
          </p:cNvPr>
          <p:cNvSpPr txBox="1"/>
          <p:nvPr/>
        </p:nvSpPr>
        <p:spPr>
          <a:xfrm>
            <a:off x="7514632" y="3874508"/>
            <a:ext cx="929827"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900" dirty="0"/>
              <a:t>Propeller shaft</a:t>
            </a:r>
            <a:endParaRPr kumimoji="1" lang="ja-JP" altLang="en-US" sz="900" dirty="0"/>
          </a:p>
        </p:txBody>
      </p:sp>
      <p:sp>
        <p:nvSpPr>
          <p:cNvPr id="14" name="テキスト ボックス 13">
            <a:extLst>
              <a:ext uri="{FF2B5EF4-FFF2-40B4-BE49-F238E27FC236}">
                <a16:creationId xmlns:a16="http://schemas.microsoft.com/office/drawing/2014/main" id="{412DADE7-9777-4A51-905B-E38E16A9CDEE}"/>
              </a:ext>
            </a:extLst>
          </p:cNvPr>
          <p:cNvSpPr txBox="1"/>
          <p:nvPr/>
        </p:nvSpPr>
        <p:spPr>
          <a:xfrm>
            <a:off x="7514633" y="4149402"/>
            <a:ext cx="934078"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900" dirty="0"/>
              <a:t>Differential</a:t>
            </a:r>
            <a:endParaRPr kumimoji="1" lang="ja-JP" altLang="en-US" sz="900" dirty="0"/>
          </a:p>
        </p:txBody>
      </p:sp>
      <p:sp>
        <p:nvSpPr>
          <p:cNvPr id="15" name="テキスト ボックス 14">
            <a:extLst>
              <a:ext uri="{FF2B5EF4-FFF2-40B4-BE49-F238E27FC236}">
                <a16:creationId xmlns:a16="http://schemas.microsoft.com/office/drawing/2014/main" id="{F9E8C509-72AF-45E8-9FBC-6A92F5E0C3B1}"/>
              </a:ext>
            </a:extLst>
          </p:cNvPr>
          <p:cNvSpPr txBox="1"/>
          <p:nvPr/>
        </p:nvSpPr>
        <p:spPr>
          <a:xfrm>
            <a:off x="7514632" y="4349423"/>
            <a:ext cx="950119"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900" dirty="0"/>
              <a:t>Drive shaft</a:t>
            </a:r>
            <a:endParaRPr kumimoji="1" lang="ja-JP" altLang="en-US" sz="900" dirty="0"/>
          </a:p>
        </p:txBody>
      </p:sp>
      <p:sp>
        <p:nvSpPr>
          <p:cNvPr id="16" name="テキスト ボックス 15">
            <a:extLst>
              <a:ext uri="{FF2B5EF4-FFF2-40B4-BE49-F238E27FC236}">
                <a16:creationId xmlns:a16="http://schemas.microsoft.com/office/drawing/2014/main" id="{BF160D2A-5CE9-427B-AD7B-933EC89D8745}"/>
              </a:ext>
            </a:extLst>
          </p:cNvPr>
          <p:cNvSpPr txBox="1"/>
          <p:nvPr/>
        </p:nvSpPr>
        <p:spPr>
          <a:xfrm>
            <a:off x="7494340" y="4598486"/>
            <a:ext cx="950119"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900" dirty="0"/>
              <a:t>wheel(</a:t>
            </a:r>
            <a:r>
              <a:rPr lang="en-US" altLang="ja-JP" sz="900" dirty="0" err="1"/>
              <a:t>roda</a:t>
            </a:r>
            <a:r>
              <a:rPr lang="en-US" altLang="ja-JP" sz="900" dirty="0"/>
              <a:t>)</a:t>
            </a:r>
            <a:endParaRPr kumimoji="1" lang="ja-JP" altLang="en-US" sz="900" dirty="0"/>
          </a:p>
        </p:txBody>
      </p:sp>
    </p:spTree>
    <p:extLst>
      <p:ext uri="{BB962C8B-B14F-4D97-AF65-F5344CB8AC3E}">
        <p14:creationId xmlns:p14="http://schemas.microsoft.com/office/powerpoint/2010/main" val="3350016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Meiryo UI" panose="020B0604030504040204" pitchFamily="50" charset="-128"/>
                <a:ea typeface="Meiryo UI" panose="020B0604030504040204" pitchFamily="50" charset="-128"/>
              </a:rPr>
              <a:t>Perangkat</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pengereman</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kendaraan</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jenis</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truk</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69701" y="6400413"/>
            <a:ext cx="4200961"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129-130/</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58</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40240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latin typeface="Arial" panose="020B0604020202020204" pitchFamily="34" charset="0"/>
                <a:cs typeface="Arial" panose="020B0604020202020204" pitchFamily="34" charset="0"/>
              </a:rPr>
              <a:t>Pada rem, </a:t>
            </a:r>
            <a:r>
              <a:rPr lang="en-US" altLang="ja-JP" sz="1400" dirty="0" err="1">
                <a:latin typeface="Arial" panose="020B0604020202020204" pitchFamily="34" charset="0"/>
                <a:cs typeface="Arial" panose="020B0604020202020204" pitchFamily="34" charset="0"/>
              </a:rPr>
              <a:t>ada</a:t>
            </a:r>
            <a:r>
              <a:rPr lang="en-US" altLang="ja-JP" sz="1400" b="1" dirty="0">
                <a:latin typeface="Arial" panose="020B0604020202020204" pitchFamily="34" charset="0"/>
                <a:cs typeface="Arial" panose="020B0604020202020204" pitchFamily="34" charset="0"/>
              </a:rPr>
              <a:t> </a:t>
            </a:r>
            <a:r>
              <a:rPr lang="en-US" altLang="ja-JP" sz="1400" b="1" u="sng" dirty="0">
                <a:latin typeface="Arial" panose="020B0604020202020204" pitchFamily="34" charset="0"/>
                <a:cs typeface="Arial" panose="020B0604020202020204" pitchFamily="34" charset="0"/>
              </a:rPr>
              <a:t>rem kaki yang </a:t>
            </a:r>
            <a:r>
              <a:rPr lang="en-US" altLang="ja-JP" sz="1400" b="1" u="sng" dirty="0" err="1">
                <a:latin typeface="Arial" panose="020B0604020202020204" pitchFamily="34" charset="0"/>
                <a:cs typeface="Arial" panose="020B0604020202020204" pitchFamily="34" charset="0"/>
              </a:rPr>
              <a:t>berfungsi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untuk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mengurangi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kecepatan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atau</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mengehentikan</a:t>
            </a:r>
            <a:r>
              <a:rPr lang="en-US" altLang="ja-JP" sz="1400" u="sng"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mobil</a:t>
            </a:r>
            <a:r>
              <a:rPr lang="en-US" altLang="ja-JP" sz="1400" dirty="0">
                <a:latin typeface="Arial" panose="020B0604020202020204" pitchFamily="34" charset="0"/>
                <a:cs typeface="Arial" panose="020B0604020202020204" pitchFamily="34" charset="0"/>
              </a:rPr>
              <a:t> pada </a:t>
            </a:r>
            <a:r>
              <a:rPr lang="en-US" altLang="ja-JP" sz="1400" dirty="0" err="1">
                <a:latin typeface="Arial" panose="020B0604020202020204" pitchFamily="34" charset="0"/>
                <a:cs typeface="Arial" panose="020B0604020202020204" pitchFamily="34" charset="0"/>
              </a:rPr>
              <a:t>saat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melaju,dan</a:t>
            </a:r>
            <a:r>
              <a:rPr lang="en-US" altLang="ja-JP" sz="1400" b="1" dirty="0">
                <a:latin typeface="Arial" panose="020B0604020202020204" pitchFamily="34" charset="0"/>
                <a:cs typeface="Arial" panose="020B0604020202020204" pitchFamily="34" charset="0"/>
              </a:rPr>
              <a:t> </a:t>
            </a:r>
            <a:r>
              <a:rPr lang="en-US" altLang="ja-JP" sz="1400" b="1" u="sng" dirty="0">
                <a:latin typeface="Arial" panose="020B0604020202020204" pitchFamily="34" charset="0"/>
                <a:cs typeface="Arial" panose="020B0604020202020204" pitchFamily="34" charset="0"/>
              </a:rPr>
              <a:t>rem </a:t>
            </a:r>
            <a:r>
              <a:rPr lang="en-US" altLang="ja-JP" sz="1400" b="1" u="sng" dirty="0" err="1">
                <a:latin typeface="Arial" panose="020B0604020202020204" pitchFamily="34" charset="0"/>
                <a:cs typeface="Arial" panose="020B0604020202020204" pitchFamily="34" charset="0"/>
              </a:rPr>
              <a:t>parkir</a:t>
            </a:r>
            <a:r>
              <a:rPr lang="en-US" altLang="ja-JP" sz="1400" b="1" u="sng" dirty="0">
                <a:latin typeface="Arial" panose="020B0604020202020204" pitchFamily="34" charset="0"/>
                <a:cs typeface="Arial" panose="020B0604020202020204" pitchFamily="34" charset="0"/>
              </a:rPr>
              <a:t> yang </a:t>
            </a:r>
            <a:r>
              <a:rPr lang="en-US" altLang="ja-JP" sz="1400" b="1" u="sng" dirty="0" err="1">
                <a:latin typeface="Arial" panose="020B0604020202020204" pitchFamily="34" charset="0"/>
                <a:cs typeface="Arial" panose="020B0604020202020204" pitchFamily="34" charset="0"/>
              </a:rPr>
              <a:t>digunakan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saat</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parkir</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dll</a:t>
            </a:r>
            <a:r>
              <a:rPr lang="en-US" altLang="ja-JP" sz="1400" dirty="0" err="1">
                <a:latin typeface="Arial" panose="020B0604020202020204" pitchFamily="34" charset="0"/>
                <a:cs typeface="Arial" panose="020B0604020202020204" pitchFamily="34" charset="0"/>
              </a:rPr>
              <a:t>,mekanisme</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ini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umumnya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menggunakan</a:t>
            </a:r>
            <a:r>
              <a:rPr lang="en-US" altLang="ja-JP" sz="1400" dirty="0">
                <a:latin typeface="Arial" panose="020B0604020202020204" pitchFamily="34" charset="0"/>
                <a:cs typeface="Arial" panose="020B0604020202020204" pitchFamily="34" charset="0"/>
              </a:rPr>
              <a:t> rem </a:t>
            </a:r>
            <a:r>
              <a:rPr lang="en-US" altLang="ja-JP" sz="1400" dirty="0" err="1">
                <a:latin typeface="Arial" panose="020B0604020202020204" pitchFamily="34" charset="0"/>
                <a:cs typeface="Arial" panose="020B0604020202020204" pitchFamily="34" charset="0"/>
              </a:rPr>
              <a:t>jenis</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gesekan</a:t>
            </a:r>
            <a:r>
              <a:rPr lang="en-US" altLang="ja-JP" sz="1400" dirty="0">
                <a:latin typeface="Arial" panose="020B0604020202020204" pitchFamily="34" charset="0"/>
                <a:cs typeface="Arial" panose="020B0604020202020204" pitchFamily="34" charset="0"/>
              </a:rPr>
              <a: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kumimoji="1" lang="en-US" altLang="ja-JP" sz="1400" b="1" dirty="0" err="1">
                <a:latin typeface="Arial" panose="020B0604020202020204" pitchFamily="34" charset="0"/>
                <a:cs typeface="Arial" panose="020B0604020202020204" pitchFamily="34" charset="0"/>
              </a:rPr>
              <a:t>Struktur</a:t>
            </a:r>
            <a:r>
              <a:rPr kumimoji="1" lang="en-US" altLang="ja-JP" sz="1400" b="1" dirty="0">
                <a:latin typeface="Arial" panose="020B0604020202020204" pitchFamily="34" charset="0"/>
                <a:cs typeface="Arial" panose="020B0604020202020204" pitchFamily="34" charset="0"/>
              </a:rPr>
              <a:t> rem </a:t>
            </a:r>
            <a:r>
              <a:rPr kumimoji="1" lang="en-US" altLang="ja-JP" sz="1400" b="1" dirty="0" err="1">
                <a:latin typeface="Arial" panose="020B0604020202020204" pitchFamily="34" charset="0"/>
                <a:cs typeface="Arial" panose="020B0604020202020204" pitchFamily="34" charset="0"/>
              </a:rPr>
              <a:t>parkir</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latin typeface="Arial" panose="020B0604020202020204" pitchFamily="34" charset="0"/>
                <a:cs typeface="Arial" panose="020B0604020202020204" pitchFamily="34" charset="0"/>
              </a:rPr>
              <a:t>Rem </a:t>
            </a:r>
            <a:r>
              <a:rPr lang="en-US" altLang="ja-JP" sz="1400" dirty="0" err="1">
                <a:latin typeface="Arial" panose="020B0604020202020204" pitchFamily="34" charset="0"/>
                <a:cs typeface="Arial" panose="020B0604020202020204" pitchFamily="34" charset="0"/>
              </a:rPr>
              <a:t>samping</a:t>
            </a:r>
            <a:r>
              <a:rPr lang="en-US" altLang="ja-JP" sz="1400" dirty="0">
                <a:latin typeface="Arial" panose="020B0604020202020204" pitchFamily="34" charset="0"/>
                <a:cs typeface="Arial" panose="020B0604020202020204" pitchFamily="34" charset="0"/>
              </a:rPr>
              <a:t> pada </a:t>
            </a:r>
            <a:r>
              <a:rPr lang="en-US" altLang="ja-JP" sz="1400" dirty="0" err="1">
                <a:latin typeface="Arial" panose="020B0604020202020204" pitchFamily="34" charset="0"/>
                <a:cs typeface="Arial" panose="020B0604020202020204" pitchFamily="34" charset="0"/>
              </a:rPr>
              <a:t>mobil</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penumpang,memiliki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komposisi</a:t>
            </a:r>
            <a:r>
              <a:rPr lang="en-US" altLang="ja-JP" sz="1400" dirty="0">
                <a:latin typeface="Arial" panose="020B0604020202020204" pitchFamily="34" charset="0"/>
                <a:cs typeface="Arial" panose="020B0604020202020204" pitchFamily="34" charset="0"/>
              </a:rPr>
              <a:t> </a:t>
            </a:r>
          </a:p>
          <a:p>
            <a:pPr marL="0" indent="0">
              <a:lnSpc>
                <a:spcPct val="100000"/>
              </a:lnSpc>
              <a:spcBef>
                <a:spcPts val="0"/>
              </a:spcBef>
              <a:buNone/>
            </a:pPr>
            <a:r>
              <a:rPr lang="en-US" altLang="ja-JP" sz="1400" dirty="0">
                <a:latin typeface="Arial" panose="020B0604020202020204" pitchFamily="34" charset="0"/>
                <a:cs typeface="Arial" panose="020B0604020202020204" pitchFamily="34" charset="0"/>
              </a:rPr>
              <a:t>yang </a:t>
            </a:r>
            <a:r>
              <a:rPr lang="en-US" altLang="ja-JP" sz="1400" dirty="0" err="1">
                <a:latin typeface="Arial" panose="020B0604020202020204" pitchFamily="34" charset="0"/>
                <a:cs typeface="Arial" panose="020B0604020202020204" pitchFamily="34" charset="0"/>
              </a:rPr>
              <a:t>langsung</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menghentikan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roda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belakang.Tetapi</a:t>
            </a:r>
            <a:r>
              <a:rPr lang="en-US" altLang="ja-JP" sz="1400" dirty="0">
                <a:latin typeface="Arial" panose="020B0604020202020204" pitchFamily="34" charset="0"/>
                <a:cs typeface="Arial" panose="020B0604020202020204" pitchFamily="34" charset="0"/>
              </a:rPr>
              <a:t> pada </a:t>
            </a:r>
            <a:r>
              <a:rPr lang="en-US" altLang="ja-JP" sz="1400" dirty="0" err="1">
                <a:latin typeface="Arial" panose="020B0604020202020204" pitchFamily="34" charset="0"/>
                <a:cs typeface="Arial" panose="020B0604020202020204" pitchFamily="34" charset="0"/>
              </a:rPr>
              <a:t>truk,melalui</a:t>
            </a:r>
            <a:endParaRPr lang="en-US" altLang="ja-JP" sz="14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ja-JP" sz="1400" dirty="0">
                <a:latin typeface="Arial" panose="020B0604020202020204" pitchFamily="34" charset="0"/>
                <a:cs typeface="Arial" panose="020B0604020202020204" pitchFamily="34" charset="0"/>
              </a:rPr>
              <a:t>Differential </a:t>
            </a:r>
            <a:r>
              <a:rPr lang="en-US" altLang="ja-JP" sz="1400" dirty="0" err="1">
                <a:latin typeface="Arial" panose="020B0604020202020204" pitchFamily="34" charset="0"/>
                <a:cs typeface="Arial" panose="020B0604020202020204" pitchFamily="34" charset="0"/>
              </a:rPr>
              <a:t>bukan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ban,kemudian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memiliki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komposisi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menghentika</a:t>
            </a:r>
            <a:r>
              <a:rPr lang="en-US" altLang="ja-JP" sz="1400" dirty="0">
                <a:latin typeface="Arial" panose="020B0604020202020204" pitchFamily="34" charset="0"/>
                <a:cs typeface="Arial" panose="020B0604020202020204" pitchFamily="34" charset="0"/>
              </a:rPr>
              <a:t> </a:t>
            </a:r>
          </a:p>
          <a:p>
            <a:pPr marL="0" indent="0">
              <a:lnSpc>
                <a:spcPct val="100000"/>
              </a:lnSpc>
              <a:spcBef>
                <a:spcPts val="0"/>
              </a:spcBef>
              <a:buNone/>
            </a:pPr>
            <a:r>
              <a:rPr lang="en-US" altLang="ja-JP" sz="1400" dirty="0">
                <a:latin typeface="Arial" panose="020B0604020202020204" pitchFamily="34" charset="0"/>
                <a:cs typeface="Arial" panose="020B0604020202020204" pitchFamily="34" charset="0"/>
              </a:rPr>
              <a:t>propeller shaft </a:t>
            </a: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rem.</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kumimoji="1" lang="en-US" altLang="ja-JP" sz="1400" b="1" dirty="0" err="1">
                <a:latin typeface="Arial" panose="020B0604020202020204" pitchFamily="34" charset="0"/>
                <a:cs typeface="Arial" panose="020B0604020202020204" pitchFamily="34" charset="0"/>
              </a:rPr>
              <a:t>Poin</a:t>
            </a:r>
            <a:r>
              <a:rPr kumimoji="1" lang="en-US" altLang="ja-JP" sz="1400" b="1" dirty="0">
                <a:latin typeface="Arial" panose="020B0604020202020204" pitchFamily="34" charset="0"/>
                <a:cs typeface="Arial" panose="020B0604020202020204" pitchFamily="34" charset="0"/>
              </a:rPr>
              <a:t> </a:t>
            </a:r>
            <a:r>
              <a:rPr kumimoji="1" lang="en-US" altLang="ja-JP" sz="1400" b="1" dirty="0" err="1">
                <a:latin typeface="Arial" panose="020B0604020202020204" pitchFamily="34" charset="0"/>
                <a:cs typeface="Arial" panose="020B0604020202020204" pitchFamily="34" charset="0"/>
              </a:rPr>
              <a:t>penting</a:t>
            </a:r>
            <a:r>
              <a:rPr kumimoji="1" lang="en-US" altLang="ja-JP" sz="1400" b="1" dirty="0">
                <a:latin typeface="Arial" panose="020B0604020202020204" pitchFamily="34" charset="0"/>
                <a:cs typeface="Arial" panose="020B0604020202020204" pitchFamily="34" charset="0"/>
              </a:rPr>
              <a:t> </a:t>
            </a:r>
            <a:r>
              <a:rPr kumimoji="1" lang="en-US" altLang="ja-JP" sz="1400" b="1" dirty="0" err="1">
                <a:latin typeface="Arial" panose="020B0604020202020204" pitchFamily="34" charset="0"/>
                <a:cs typeface="Arial" panose="020B0604020202020204" pitchFamily="34" charset="0"/>
              </a:rPr>
              <a:t>penanganan</a:t>
            </a:r>
            <a:endParaRPr kumimoji="1" lang="en-US" altLang="ja-JP" sz="1400" b="1" dirty="0">
              <a:latin typeface="Arial" panose="020B0604020202020204" pitchFamily="34" charset="0"/>
              <a:cs typeface="Arial" panose="020B0604020202020204" pitchFamily="34" charset="0"/>
            </a:endParaRPr>
          </a:p>
          <a:p>
            <a:pPr marL="0" indent="0">
              <a:lnSpc>
                <a:spcPct val="100000"/>
              </a:lnSpc>
              <a:buNone/>
            </a:pP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secara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struktural,bahkan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jika</a:t>
            </a:r>
            <a:r>
              <a:rPr lang="en-US" altLang="ja-JP" sz="1400" dirty="0">
                <a:latin typeface="Arial" panose="020B0604020202020204" pitchFamily="34" charset="0"/>
                <a:cs typeface="Arial" panose="020B0604020202020204" pitchFamily="34" charset="0"/>
              </a:rPr>
              <a:t> di rem </a:t>
            </a:r>
            <a:r>
              <a:rPr lang="en-US" altLang="ja-JP" sz="1400" dirty="0" err="1">
                <a:latin typeface="Arial" panose="020B0604020202020204" pitchFamily="34" charset="0"/>
                <a:cs typeface="Arial" panose="020B0604020202020204" pitchFamily="34" charset="0"/>
              </a:rPr>
              <a:t>samping,dan</a:t>
            </a:r>
            <a:endParaRPr lang="en-US" altLang="ja-JP" sz="1400" dirty="0">
              <a:latin typeface="Arial" panose="020B0604020202020204" pitchFamily="34" charset="0"/>
              <a:cs typeface="Arial" panose="020B0604020202020204" pitchFamily="34" charset="0"/>
            </a:endParaRPr>
          </a:p>
          <a:p>
            <a:pPr marL="0" indent="0">
              <a:lnSpc>
                <a:spcPct val="100000"/>
              </a:lnSpc>
              <a:buNone/>
            </a:pPr>
            <a:r>
              <a:rPr lang="en-US" altLang="ja-JP" sz="1400"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jika</a:t>
            </a:r>
            <a:r>
              <a:rPr lang="en-US" altLang="ja-JP" sz="1400" b="1" u="sng" dirty="0">
                <a:latin typeface="Arial" panose="020B0604020202020204" pitchFamily="34" charset="0"/>
                <a:cs typeface="Arial" panose="020B0604020202020204" pitchFamily="34" charset="0"/>
              </a:rPr>
              <a:t> salah </a:t>
            </a:r>
            <a:r>
              <a:rPr lang="en-US" altLang="ja-JP" sz="1400" b="1" u="sng" dirty="0" err="1">
                <a:latin typeface="Arial" panose="020B0604020202020204" pitchFamily="34" charset="0"/>
                <a:cs typeface="Arial" panose="020B0604020202020204" pitchFamily="34" charset="0"/>
              </a:rPr>
              <a:t>satu</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roda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belakang</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mengambang</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dari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tanah</a:t>
            </a:r>
            <a:r>
              <a:rPr lang="en-US" altLang="ja-JP" sz="1400" b="1" u="sng" dirty="0">
                <a:latin typeface="Arial" panose="020B0604020202020204" pitchFamily="34" charset="0"/>
                <a:cs typeface="Arial" panose="020B0604020202020204" pitchFamily="34" charset="0"/>
              </a:rPr>
              <a:t>,</a:t>
            </a:r>
          </a:p>
          <a:p>
            <a:pPr marL="0" indent="0">
              <a:lnSpc>
                <a:spcPct val="100000"/>
              </a:lnSpc>
              <a:buNone/>
            </a:pPr>
            <a:r>
              <a:rPr lang="en-US" altLang="ja-JP" sz="1400" b="1" u="sng" dirty="0" err="1">
                <a:latin typeface="Arial" panose="020B0604020202020204" pitchFamily="34" charset="0"/>
                <a:cs typeface="Arial" panose="020B0604020202020204" pitchFamily="34" charset="0"/>
              </a:rPr>
              <a:t>roda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belakang</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akan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berputar</a:t>
            </a:r>
            <a:r>
              <a:rPr lang="en-US" altLang="ja-JP" sz="1400" u="sng"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mudah</a:t>
            </a:r>
            <a:r>
              <a:rPr lang="en-US" altLang="ja-JP" sz="1400"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dan </a:t>
            </a:r>
          </a:p>
          <a:p>
            <a:pPr marL="0" indent="0">
              <a:lnSpc>
                <a:spcPct val="100000"/>
              </a:lnSpc>
              <a:buNone/>
            </a:pPr>
            <a:r>
              <a:rPr lang="en-US" altLang="ja-JP" sz="1400" b="1" u="sng" dirty="0">
                <a:latin typeface="Arial" panose="020B0604020202020204" pitchFamily="34" charset="0"/>
                <a:cs typeface="Arial" panose="020B0604020202020204" pitchFamily="34" charset="0"/>
              </a:rPr>
              <a:t>rem </a:t>
            </a:r>
            <a:r>
              <a:rPr lang="en-US" altLang="ja-JP" sz="1400" b="1" u="sng" dirty="0" err="1">
                <a:latin typeface="Arial" panose="020B0604020202020204" pitchFamily="34" charset="0"/>
                <a:cs typeface="Arial" panose="020B0604020202020204" pitchFamily="34" charset="0"/>
              </a:rPr>
              <a:t>parkir</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tidak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akan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berfungs</a:t>
            </a:r>
            <a:r>
              <a:rPr lang="en-US" altLang="ja-JP" sz="1400" b="1" dirty="0" err="1">
                <a:latin typeface="Arial" panose="020B0604020202020204" pitchFamily="34" charset="0"/>
                <a:cs typeface="Arial" panose="020B0604020202020204" pitchFamily="34" charset="0"/>
              </a:rPr>
              <a:t>i</a:t>
            </a:r>
            <a:r>
              <a:rPr lang="en-US" altLang="ja-JP" sz="1400" b="1" dirty="0">
                <a:latin typeface="Arial" panose="020B0604020202020204" pitchFamily="34" charset="0"/>
                <a:cs typeface="Arial" panose="020B0604020202020204" pitchFamily="34" charset="0"/>
              </a:rPr>
              <a:t>.</a:t>
            </a:r>
            <a:endParaRPr kumimoji="1" lang="en-US" altLang="ja-JP" sz="1400" b="1" dirty="0">
              <a:latin typeface="Arial" panose="020B0604020202020204" pitchFamily="34" charset="0"/>
              <a:cs typeface="Arial" panose="020B0604020202020204" pitchFamily="34" charset="0"/>
            </a:endParaRPr>
          </a:p>
          <a:p>
            <a:pPr marL="0" indent="0">
              <a:lnSpc>
                <a:spcPct val="100000"/>
              </a:lnSpc>
              <a:spcBef>
                <a:spcPts val="0"/>
              </a:spcBef>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p:txBody>
      </p:sp>
      <p:pic>
        <p:nvPicPr>
          <p:cNvPr id="2" name="図 1"/>
          <p:cNvPicPr>
            <a:picLocks noChangeAspect="1"/>
          </p:cNvPicPr>
          <p:nvPr/>
        </p:nvPicPr>
        <p:blipFill>
          <a:blip r:embed="rId3"/>
          <a:stretch>
            <a:fillRect/>
          </a:stretch>
        </p:blipFill>
        <p:spPr>
          <a:xfrm>
            <a:off x="5929892" y="2611766"/>
            <a:ext cx="2707115" cy="2205430"/>
          </a:xfrm>
          <a:prstGeom prst="rect">
            <a:avLst/>
          </a:prstGeom>
          <a:ln>
            <a:solidFill>
              <a:schemeClr val="tx1"/>
            </a:solidFill>
          </a:ln>
        </p:spPr>
      </p:pic>
      <p:sp>
        <p:nvSpPr>
          <p:cNvPr id="6" name="テキスト ボックス 5">
            <a:extLst>
              <a:ext uri="{FF2B5EF4-FFF2-40B4-BE49-F238E27FC236}">
                <a16:creationId xmlns:a16="http://schemas.microsoft.com/office/drawing/2014/main" id="{13DD838E-5A74-42C8-BEFB-7C7CE3AAB43D}"/>
              </a:ext>
            </a:extLst>
          </p:cNvPr>
          <p:cNvSpPr txBox="1"/>
          <p:nvPr/>
        </p:nvSpPr>
        <p:spPr>
          <a:xfrm>
            <a:off x="6040652" y="2698527"/>
            <a:ext cx="1184059" cy="2308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900" dirty="0"/>
              <a:t>Differential (Diff)</a:t>
            </a:r>
            <a:endParaRPr kumimoji="1" lang="ja-JP" altLang="en-US" sz="900" dirty="0"/>
          </a:p>
        </p:txBody>
      </p:sp>
      <p:sp>
        <p:nvSpPr>
          <p:cNvPr id="9" name="テキスト ボックス 8">
            <a:extLst>
              <a:ext uri="{FF2B5EF4-FFF2-40B4-BE49-F238E27FC236}">
                <a16:creationId xmlns:a16="http://schemas.microsoft.com/office/drawing/2014/main" id="{F0D1AFDB-D959-43A5-9B47-DCDD060D7B26}"/>
              </a:ext>
            </a:extLst>
          </p:cNvPr>
          <p:cNvSpPr txBox="1"/>
          <p:nvPr/>
        </p:nvSpPr>
        <p:spPr>
          <a:xfrm>
            <a:off x="7521071" y="2650396"/>
            <a:ext cx="955196" cy="2308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900" dirty="0" err="1"/>
              <a:t>Roda</a:t>
            </a:r>
            <a:r>
              <a:rPr lang="en-US" altLang="ja-JP" sz="900" dirty="0"/>
              <a:t> </a:t>
            </a:r>
            <a:r>
              <a:rPr lang="en-US" altLang="ja-JP" sz="900" dirty="0" err="1"/>
              <a:t>belakang</a:t>
            </a:r>
            <a:endParaRPr kumimoji="1" lang="ja-JP" altLang="en-US" sz="900" dirty="0"/>
          </a:p>
        </p:txBody>
      </p:sp>
      <p:sp>
        <p:nvSpPr>
          <p:cNvPr id="12" name="テキスト ボックス 11">
            <a:extLst>
              <a:ext uri="{FF2B5EF4-FFF2-40B4-BE49-F238E27FC236}">
                <a16:creationId xmlns:a16="http://schemas.microsoft.com/office/drawing/2014/main" id="{8D85644C-AE59-4281-A732-760D287C8993}"/>
              </a:ext>
            </a:extLst>
          </p:cNvPr>
          <p:cNvSpPr txBox="1"/>
          <p:nvPr/>
        </p:nvSpPr>
        <p:spPr>
          <a:xfrm>
            <a:off x="6415483" y="3533979"/>
            <a:ext cx="1071167" cy="2308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900" dirty="0" err="1"/>
              <a:t>Proppeler</a:t>
            </a:r>
            <a:r>
              <a:rPr lang="en-US" altLang="ja-JP" sz="900" dirty="0"/>
              <a:t> shaft</a:t>
            </a:r>
            <a:endParaRPr kumimoji="1" lang="ja-JP" altLang="en-US" sz="900" dirty="0"/>
          </a:p>
        </p:txBody>
      </p:sp>
      <p:sp>
        <p:nvSpPr>
          <p:cNvPr id="13" name="テキスト ボックス 12">
            <a:extLst>
              <a:ext uri="{FF2B5EF4-FFF2-40B4-BE49-F238E27FC236}">
                <a16:creationId xmlns:a16="http://schemas.microsoft.com/office/drawing/2014/main" id="{97FDDD49-A32A-4913-84BE-F935113A8D47}"/>
              </a:ext>
            </a:extLst>
          </p:cNvPr>
          <p:cNvSpPr txBox="1"/>
          <p:nvPr/>
        </p:nvSpPr>
        <p:spPr>
          <a:xfrm>
            <a:off x="6378071" y="3808873"/>
            <a:ext cx="1071167" cy="2308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900" dirty="0"/>
              <a:t>Rem </a:t>
            </a:r>
            <a:r>
              <a:rPr kumimoji="1" lang="en-US" altLang="ja-JP" sz="900" dirty="0" err="1"/>
              <a:t>samping</a:t>
            </a:r>
            <a:endParaRPr kumimoji="1" lang="ja-JP" altLang="en-US" sz="900" dirty="0"/>
          </a:p>
        </p:txBody>
      </p:sp>
      <p:sp>
        <p:nvSpPr>
          <p:cNvPr id="14" name="テキスト ボックス 13">
            <a:extLst>
              <a:ext uri="{FF2B5EF4-FFF2-40B4-BE49-F238E27FC236}">
                <a16:creationId xmlns:a16="http://schemas.microsoft.com/office/drawing/2014/main" id="{88D82444-5B1F-49C0-B307-FC0646DE6CD4}"/>
              </a:ext>
            </a:extLst>
          </p:cNvPr>
          <p:cNvSpPr txBox="1"/>
          <p:nvPr/>
        </p:nvSpPr>
        <p:spPr>
          <a:xfrm>
            <a:off x="7624019" y="4172599"/>
            <a:ext cx="749300" cy="2308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900" dirty="0" err="1"/>
              <a:t>Roda</a:t>
            </a:r>
            <a:r>
              <a:rPr lang="en-US" altLang="ja-JP" sz="900" dirty="0"/>
              <a:t> </a:t>
            </a:r>
            <a:r>
              <a:rPr lang="en-US" altLang="ja-JP" sz="900" dirty="0" err="1"/>
              <a:t>depan</a:t>
            </a:r>
            <a:endParaRPr kumimoji="1" lang="ja-JP" altLang="en-US" sz="900" dirty="0"/>
          </a:p>
        </p:txBody>
      </p:sp>
      <p:sp>
        <p:nvSpPr>
          <p:cNvPr id="15" name="テキスト ボックス 14">
            <a:extLst>
              <a:ext uri="{FF2B5EF4-FFF2-40B4-BE49-F238E27FC236}">
                <a16:creationId xmlns:a16="http://schemas.microsoft.com/office/drawing/2014/main" id="{3B631607-6503-4E1B-A7F2-3B143D008ECB}"/>
              </a:ext>
            </a:extLst>
          </p:cNvPr>
          <p:cNvSpPr txBox="1"/>
          <p:nvPr/>
        </p:nvSpPr>
        <p:spPr>
          <a:xfrm>
            <a:off x="5939483" y="4495009"/>
            <a:ext cx="2575867"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900" dirty="0"/>
              <a:t>Gambar 3-43  Rem </a:t>
            </a:r>
            <a:r>
              <a:rPr lang="en-US" altLang="ja-JP" sz="900" dirty="0" err="1"/>
              <a:t>samping</a:t>
            </a:r>
            <a:r>
              <a:rPr lang="en-US" altLang="ja-JP" sz="900" dirty="0"/>
              <a:t> </a:t>
            </a:r>
            <a:r>
              <a:rPr lang="en-US" altLang="ja-JP" sz="900" dirty="0" err="1"/>
              <a:t>truk</a:t>
            </a:r>
            <a:endParaRPr kumimoji="1" lang="ja-JP" altLang="en-US" sz="900" dirty="0"/>
          </a:p>
        </p:txBody>
      </p:sp>
      <p:sp>
        <p:nvSpPr>
          <p:cNvPr id="16" name="テキスト ボックス 15">
            <a:extLst>
              <a:ext uri="{FF2B5EF4-FFF2-40B4-BE49-F238E27FC236}">
                <a16:creationId xmlns:a16="http://schemas.microsoft.com/office/drawing/2014/main" id="{1AA85D6F-F556-4996-9B71-039C8ADC6796}"/>
              </a:ext>
            </a:extLst>
          </p:cNvPr>
          <p:cNvSpPr txBox="1"/>
          <p:nvPr/>
        </p:nvSpPr>
        <p:spPr>
          <a:xfrm>
            <a:off x="7768515" y="3141639"/>
            <a:ext cx="550833" cy="16018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900" dirty="0"/>
          </a:p>
        </p:txBody>
      </p:sp>
      <p:sp>
        <p:nvSpPr>
          <p:cNvPr id="10" name="テキスト ボックス 9">
            <a:extLst>
              <a:ext uri="{FF2B5EF4-FFF2-40B4-BE49-F238E27FC236}">
                <a16:creationId xmlns:a16="http://schemas.microsoft.com/office/drawing/2014/main" id="{618A69A9-DC3A-41D8-9DE3-18009684CD61}"/>
              </a:ext>
            </a:extLst>
          </p:cNvPr>
          <p:cNvSpPr txBox="1"/>
          <p:nvPr/>
        </p:nvSpPr>
        <p:spPr>
          <a:xfrm>
            <a:off x="7742320" y="3095973"/>
            <a:ext cx="605790"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900" dirty="0" err="1"/>
              <a:t>Mesin</a:t>
            </a:r>
            <a:endParaRPr kumimoji="1" lang="ja-JP" altLang="en-US" sz="900" dirty="0"/>
          </a:p>
        </p:txBody>
      </p:sp>
    </p:spTree>
    <p:extLst>
      <p:ext uri="{BB962C8B-B14F-4D97-AF65-F5344CB8AC3E}">
        <p14:creationId xmlns:p14="http://schemas.microsoft.com/office/powerpoint/2010/main" val="4249750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id-ID" altLang="ja-JP" sz="1800" b="1" dirty="0">
                <a:latin typeface="Arial" panose="020B0604020202020204" pitchFamily="34" charset="0"/>
                <a:cs typeface="Arial" panose="020B0604020202020204" pitchFamily="34" charset="0"/>
              </a:rPr>
              <a:t>Perangkat transmisi daya untuk kendaraan jenis roda dan kendaraan jenis crawler </a:t>
            </a:r>
            <a:endParaRPr kumimoji="1" lang="ja-JP" altLang="en-US" sz="18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548091" y="6400413"/>
            <a:ext cx="4622571"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131,135/</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59</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63</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9910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prstClr val="black"/>
                </a:solidFill>
                <a:latin typeface="Meiryo UI" panose="020B0604030504040204" pitchFamily="50" charset="-128"/>
                <a:ea typeface="Meiryo UI" panose="020B0604030504040204" pitchFamily="50" charset="-128"/>
              </a:rPr>
              <a:t>①　</a:t>
            </a:r>
            <a:r>
              <a:rPr kumimoji="1" lang="en-US" altLang="ja-JP" sz="1400" b="1" dirty="0" err="1">
                <a:latin typeface="Arial" panose="020B0604020202020204" pitchFamily="34" charset="0"/>
                <a:cs typeface="Arial" panose="020B0604020202020204" pitchFamily="34" charset="0"/>
              </a:rPr>
              <a:t>Perangkat</a:t>
            </a:r>
            <a:r>
              <a:rPr kumimoji="1" lang="en-US" altLang="ja-JP" sz="1400" b="1" dirty="0">
                <a:latin typeface="Arial" panose="020B0604020202020204" pitchFamily="34" charset="0"/>
                <a:cs typeface="Arial" panose="020B0604020202020204" pitchFamily="34" charset="0"/>
              </a:rPr>
              <a:t> </a:t>
            </a:r>
            <a:r>
              <a:rPr kumimoji="1" lang="en-US" altLang="ja-JP" sz="1400" b="1" dirty="0" err="1">
                <a:latin typeface="Arial" panose="020B0604020202020204" pitchFamily="34" charset="0"/>
                <a:cs typeface="Arial" panose="020B0604020202020204" pitchFamily="34" charset="0"/>
              </a:rPr>
              <a:t>transmisi</a:t>
            </a:r>
            <a:r>
              <a:rPr kumimoji="1" lang="en-US" altLang="ja-JP" sz="1400" b="1" dirty="0">
                <a:latin typeface="Arial" panose="020B0604020202020204" pitchFamily="34" charset="0"/>
                <a:cs typeface="Arial" panose="020B0604020202020204" pitchFamily="34" charset="0"/>
              </a:rPr>
              <a:t> </a:t>
            </a:r>
            <a:r>
              <a:rPr kumimoji="1" lang="en-US" altLang="ja-JP" sz="1400" b="1" dirty="0" err="1">
                <a:latin typeface="Arial" panose="020B0604020202020204" pitchFamily="34" charset="0"/>
                <a:cs typeface="Arial" panose="020B0604020202020204" pitchFamily="34" charset="0"/>
              </a:rPr>
              <a:t>daya</a:t>
            </a:r>
            <a:r>
              <a:rPr kumimoji="1" lang="en-US" altLang="ja-JP" sz="1400" b="1" dirty="0">
                <a:latin typeface="Arial" panose="020B0604020202020204" pitchFamily="34" charset="0"/>
                <a:cs typeface="Arial" panose="020B0604020202020204" pitchFamily="34" charset="0"/>
              </a:rPr>
              <a:t> </a:t>
            </a:r>
            <a:r>
              <a:rPr kumimoji="1" lang="en-US" altLang="ja-JP" sz="1400" b="1" dirty="0" err="1">
                <a:latin typeface="Arial" panose="020B0604020202020204" pitchFamily="34" charset="0"/>
                <a:cs typeface="Arial" panose="020B0604020202020204" pitchFamily="34" charset="0"/>
              </a:rPr>
              <a:t>kendaraan</a:t>
            </a:r>
            <a:r>
              <a:rPr kumimoji="1" lang="en-US" altLang="ja-JP" sz="1400" b="1" dirty="0">
                <a:latin typeface="Arial" panose="020B0604020202020204" pitchFamily="34" charset="0"/>
                <a:cs typeface="Arial" panose="020B0604020202020204" pitchFamily="34" charset="0"/>
              </a:rPr>
              <a:t> </a:t>
            </a:r>
            <a:r>
              <a:rPr kumimoji="1" lang="en-US" altLang="ja-JP" sz="1400" b="1" dirty="0" err="1">
                <a:latin typeface="Arial" panose="020B0604020202020204" pitchFamily="34" charset="0"/>
                <a:cs typeface="Arial" panose="020B0604020202020204" pitchFamily="34" charset="0"/>
              </a:rPr>
              <a:t>jenis</a:t>
            </a:r>
            <a:r>
              <a:rPr kumimoji="1" lang="en-US" altLang="ja-JP" sz="1400" b="1" dirty="0">
                <a:latin typeface="Arial" panose="020B0604020202020204" pitchFamily="34" charset="0"/>
                <a:cs typeface="Arial" panose="020B0604020202020204" pitchFamily="34" charset="0"/>
              </a:rPr>
              <a:t> wheel</a:t>
            </a:r>
            <a:r>
              <a:rPr kumimoji="1" lang="ja-JP" altLang="en-US" sz="1400" b="1" dirty="0">
                <a:latin typeface="Arial" panose="020B0604020202020204" pitchFamily="34" charset="0"/>
                <a:cs typeface="Arial" panose="020B0604020202020204" pitchFamily="34" charset="0"/>
              </a:rPr>
              <a:t>（</a:t>
            </a:r>
            <a:r>
              <a:rPr kumimoji="1" lang="en-US" altLang="ja-JP" sz="1400" b="1" dirty="0" err="1">
                <a:latin typeface="Arial" panose="020B0604020202020204" pitchFamily="34" charset="0"/>
                <a:cs typeface="Arial" panose="020B0604020202020204" pitchFamily="34" charset="0"/>
              </a:rPr>
              <a:t>roda</a:t>
            </a:r>
            <a:r>
              <a:rPr kumimoji="1" lang="en-US" altLang="ja-JP" sz="1400" b="1" dirty="0">
                <a:latin typeface="Arial" panose="020B0604020202020204" pitchFamily="34" charset="0"/>
                <a:cs typeface="Arial" panose="020B0604020202020204" pitchFamily="34" charset="0"/>
              </a:rPr>
              <a:t>)</a:t>
            </a:r>
          </a:p>
          <a:p>
            <a:pPr marL="0" indent="0">
              <a:buNone/>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en-US" altLang="ja-JP" sz="1400" dirty="0">
                <a:latin typeface="Arial" panose="020B0604020202020204" pitchFamily="34" charset="0"/>
                <a:cs typeface="Arial" panose="020B0604020202020204" pitchFamily="34" charset="0"/>
              </a:rPr>
              <a:t>Bagian </a:t>
            </a:r>
            <a:r>
              <a:rPr kumimoji="1" lang="en-US" altLang="ja-JP" sz="1400" dirty="0" err="1">
                <a:latin typeface="Arial" panose="020B0604020202020204" pitchFamily="34" charset="0"/>
                <a:cs typeface="Arial" panose="020B0604020202020204" pitchFamily="34" charset="0"/>
              </a:rPr>
              <a:t>bawah</a:t>
            </a:r>
            <a:r>
              <a:rPr kumimoji="1" lang="en-US" altLang="ja-JP" sz="1400" dirty="0">
                <a:latin typeface="Arial" panose="020B0604020202020204" pitchFamily="34" charset="0"/>
                <a:cs typeface="Arial" panose="020B0604020202020204" pitchFamily="34" charset="0"/>
              </a:rPr>
              <a:t> body </a:t>
            </a:r>
            <a:r>
              <a:rPr kumimoji="1" lang="en-US" altLang="ja-JP" sz="1400" dirty="0" err="1">
                <a:latin typeface="Arial" panose="020B0604020202020204" pitchFamily="34" charset="0"/>
                <a:cs typeface="Arial" panose="020B0604020202020204" pitchFamily="34" charset="0"/>
              </a:rPr>
              <a:t>kendaraan</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kerja</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anjungan</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jenis</a:t>
            </a:r>
            <a:r>
              <a:rPr lang="en-US" altLang="ja-JP" sz="1400" dirty="0">
                <a:latin typeface="Arial" panose="020B0604020202020204" pitchFamily="34" charset="0"/>
                <a:cs typeface="Arial" panose="020B0604020202020204" pitchFamily="34" charset="0"/>
              </a:rPr>
              <a:t> wheel,</a:t>
            </a:r>
            <a:r>
              <a:rPr lang="id-ID" altLang="ja-JP" sz="1400" dirty="0">
                <a:latin typeface="Arial" panose="020B0604020202020204" pitchFamily="34" charset="0"/>
                <a:cs typeface="Arial" panose="020B0604020202020204" pitchFamily="34" charset="0"/>
              </a:rPr>
              <a:t> memiliki struktur di </a:t>
            </a:r>
            <a:r>
              <a:rPr lang="id-ID" altLang="ja-JP" sz="1400" b="1" u="sng" dirty="0">
                <a:latin typeface="Arial" panose="020B0604020202020204" pitchFamily="34" charset="0"/>
                <a:cs typeface="Arial" panose="020B0604020202020204" pitchFamily="34" charset="0"/>
              </a:rPr>
              <a:t>mana energi mekanik yang dihasilkan oleh mesin diubah menjadi energi fluida (tekanan hidrolik) oleh pompa hidrolik dan ditransmisikan, dan tekanan hidrolik digunakan untuk memutar  motor hidrolik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untuk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berjalan</a:t>
            </a:r>
            <a:r>
              <a:rPr lang="en-US" altLang="ja-JP" sz="1400" b="1" dirty="0" err="1">
                <a:latin typeface="Arial" panose="020B0604020202020204" pitchFamily="34" charset="0"/>
                <a:cs typeface="Arial" panose="020B0604020202020204" pitchFamily="34" charset="0"/>
              </a:rPr>
              <a:t>.</a:t>
            </a:r>
            <a:r>
              <a:rPr lang="en-US" altLang="ja-JP" sz="1400" dirty="0" err="1">
                <a:latin typeface="Arial" panose="020B0604020202020204" pitchFamily="34" charset="0"/>
                <a:cs typeface="Arial" panose="020B0604020202020204" pitchFamily="34" charset="0"/>
              </a:rPr>
              <a:t>Struktur</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perangkat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transmisi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daya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jenis</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roda,ditunjukkan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seperti</a:t>
            </a:r>
            <a:r>
              <a:rPr lang="en-US" altLang="ja-JP" sz="1400" dirty="0">
                <a:latin typeface="Arial" panose="020B0604020202020204" pitchFamily="34" charset="0"/>
                <a:cs typeface="Arial" panose="020B0604020202020204" pitchFamily="34" charset="0"/>
              </a:rPr>
              <a:t> pada </a:t>
            </a:r>
            <a:r>
              <a:rPr lang="en-US" altLang="ja-JP" sz="1400" dirty="0" err="1">
                <a:latin typeface="Arial" panose="020B0604020202020204" pitchFamily="34" charset="0"/>
                <a:cs typeface="Arial" panose="020B0604020202020204" pitchFamily="34" charset="0"/>
              </a:rPr>
              <a:t>gambar</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kanan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berikut</a:t>
            </a:r>
            <a:r>
              <a:rPr lang="en-US" altLang="ja-JP" sz="1400" dirty="0">
                <a:latin typeface="Arial" panose="020B0604020202020204" pitchFamily="34" charset="0"/>
                <a:cs typeface="Arial" panose="020B0604020202020204" pitchFamily="34" charset="0"/>
              </a:rPr>
              <a:t>.</a:t>
            </a:r>
          </a:p>
          <a:p>
            <a:pPr marL="0" indent="0">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400" b="1" u="sng" dirty="0" err="1">
                <a:latin typeface="Arial" panose="020B0604020202020204" pitchFamily="34" charset="0"/>
                <a:cs typeface="Arial" panose="020B0604020202020204" pitchFamily="34" charset="0"/>
              </a:rPr>
              <a:t>Perangkat</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transmisi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daya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kendaraan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jenis</a:t>
            </a:r>
            <a:r>
              <a:rPr lang="en-US" altLang="ja-JP" sz="1400" b="1" u="sng" dirty="0">
                <a:latin typeface="Arial" panose="020B0604020202020204" pitchFamily="34" charset="0"/>
                <a:cs typeface="Arial" panose="020B0604020202020204" pitchFamily="34" charset="0"/>
              </a:rPr>
              <a:t> crawler</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id-ID" altLang="ja-JP" sz="1400" dirty="0"/>
              <a:t> </a:t>
            </a:r>
            <a:r>
              <a:rPr lang="en-US" altLang="ja-JP" sz="1400" dirty="0" err="1">
                <a:latin typeface="Arial" panose="020B0604020202020204" pitchFamily="34" charset="0"/>
                <a:cs typeface="Arial" panose="020B0604020202020204" pitchFamily="34" charset="0"/>
              </a:rPr>
              <a:t>Perangkat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transmisi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daya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anjungan</a:t>
            </a:r>
            <a:r>
              <a:rPr lang="en-US" altLang="ja-JP" sz="1400" dirty="0">
                <a:latin typeface="Arial" panose="020B0604020202020204" pitchFamily="34" charset="0"/>
                <a:cs typeface="Arial" panose="020B0604020202020204" pitchFamily="34" charset="0"/>
              </a:rPr>
              <a:t> </a:t>
            </a:r>
          </a:p>
          <a:p>
            <a:pPr marL="0" indent="0">
              <a:lnSpc>
                <a:spcPct val="100000"/>
              </a:lnSpc>
              <a:spcBef>
                <a:spcPts val="0"/>
              </a:spcBef>
              <a:buNone/>
            </a:pPr>
            <a:r>
              <a:rPr lang="en-US" altLang="ja-JP" sz="1400" dirty="0" err="1">
                <a:latin typeface="Arial" panose="020B0604020202020204" pitchFamily="34" charset="0"/>
                <a:cs typeface="Arial" panose="020B0604020202020204" pitchFamily="34" charset="0"/>
              </a:rPr>
              <a:t>jenis</a:t>
            </a:r>
            <a:r>
              <a:rPr lang="en-US" altLang="ja-JP" sz="1400" dirty="0">
                <a:latin typeface="Arial" panose="020B0604020202020204" pitchFamily="34" charset="0"/>
                <a:cs typeface="Arial" panose="020B0604020202020204" pitchFamily="34" charset="0"/>
              </a:rPr>
              <a:t> crawler, pada </a:t>
            </a:r>
            <a:r>
              <a:rPr lang="en-US" altLang="ja-JP" sz="1400" dirty="0" err="1">
                <a:latin typeface="Arial" panose="020B0604020202020204" pitchFamily="34" charset="0"/>
                <a:cs typeface="Arial" panose="020B0604020202020204" pitchFamily="34" charset="0"/>
              </a:rPr>
              <a:t>dasarnya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sama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kendaraan</a:t>
            </a:r>
            <a:endParaRPr lang="en-US" altLang="ja-JP" sz="14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ja-JP" sz="1400" dirty="0" err="1">
                <a:latin typeface="Arial" panose="020B0604020202020204" pitchFamily="34" charset="0"/>
                <a:cs typeface="Arial" panose="020B0604020202020204" pitchFamily="34" charset="0"/>
              </a:rPr>
              <a:t>anjungan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jenis</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wheel,namun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poin</a:t>
            </a:r>
            <a:r>
              <a:rPr lang="en-US" altLang="ja-JP" sz="1400" dirty="0">
                <a:latin typeface="Arial" panose="020B0604020202020204" pitchFamily="34" charset="0"/>
                <a:cs typeface="Arial" panose="020B0604020202020204" pitchFamily="34" charset="0"/>
              </a:rPr>
              <a:t> yang </a:t>
            </a:r>
            <a:r>
              <a:rPr lang="en-US" altLang="ja-JP" sz="1400" dirty="0" err="1">
                <a:latin typeface="Arial" panose="020B0604020202020204" pitchFamily="34" charset="0"/>
                <a:cs typeface="Arial" panose="020B0604020202020204" pitchFamily="34" charset="0"/>
              </a:rPr>
              <a:t>membedakan</a:t>
            </a:r>
            <a:endParaRPr lang="en-US" altLang="ja-JP" sz="14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jenis</a:t>
            </a:r>
            <a:r>
              <a:rPr lang="en-US" altLang="ja-JP" sz="1400" dirty="0">
                <a:latin typeface="Arial" panose="020B0604020202020204" pitchFamily="34" charset="0"/>
                <a:cs typeface="Arial" panose="020B0604020202020204" pitchFamily="34" charset="0"/>
              </a:rPr>
              <a:t> wheel, </a:t>
            </a:r>
            <a:r>
              <a:rPr lang="en-US" altLang="ja-JP" sz="1400" dirty="0" err="1">
                <a:latin typeface="Arial" panose="020B0604020202020204" pitchFamily="34" charset="0"/>
                <a:cs typeface="Arial" panose="020B0604020202020204" pitchFamily="34" charset="0"/>
              </a:rPr>
              <a:t>ialah</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perangkat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berjalan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kiri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kanan</a:t>
            </a:r>
            <a:r>
              <a:rPr lang="en-US" altLang="ja-JP" sz="1400" dirty="0">
                <a:latin typeface="Arial" panose="020B0604020202020204" pitchFamily="34" charset="0"/>
                <a:cs typeface="Arial" panose="020B0604020202020204" pitchFamily="34" charset="0"/>
              </a:rPr>
              <a:t> </a:t>
            </a:r>
          </a:p>
          <a:p>
            <a:pPr marL="0" indent="0">
              <a:lnSpc>
                <a:spcPct val="100000"/>
              </a:lnSpc>
              <a:spcBef>
                <a:spcPts val="0"/>
              </a:spcBef>
              <a:buNone/>
            </a:pPr>
            <a:r>
              <a:rPr lang="en-US" altLang="ja-JP" sz="1400" dirty="0" err="1">
                <a:latin typeface="Arial" panose="020B0604020202020204" pitchFamily="34" charset="0"/>
                <a:cs typeface="Arial" panose="020B0604020202020204" pitchFamily="34" charset="0"/>
              </a:rPr>
              <a:t>memiliki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struktur</a:t>
            </a:r>
            <a:r>
              <a:rPr lang="en-US" altLang="ja-JP" sz="1400" dirty="0">
                <a:latin typeface="Arial" panose="020B0604020202020204" pitchFamily="34" charset="0"/>
                <a:cs typeface="Arial" panose="020B0604020202020204" pitchFamily="34" charset="0"/>
              </a:rPr>
              <a:t> yang </a:t>
            </a:r>
            <a:r>
              <a:rPr lang="en-US" altLang="ja-JP" sz="1400" dirty="0" err="1">
                <a:latin typeface="Arial" panose="020B0604020202020204" pitchFamily="34" charset="0"/>
                <a:cs typeface="Arial" panose="020B0604020202020204" pitchFamily="34" charset="0"/>
              </a:rPr>
              <a:t>dapat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digerakkan</a:t>
            </a:r>
            <a:r>
              <a:rPr lang="en-US" altLang="ja-JP" sz="1400" dirty="0">
                <a:latin typeface="Arial" panose="020B0604020202020204" pitchFamily="34" charset="0"/>
                <a:cs typeface="Arial" panose="020B0604020202020204" pitchFamily="34" charset="0"/>
              </a:rPr>
              <a:t> dan </a:t>
            </a:r>
            <a:r>
              <a:rPr lang="en-US" altLang="ja-JP" sz="1400" dirty="0" err="1">
                <a:latin typeface="Arial" panose="020B0604020202020204" pitchFamily="34" charset="0"/>
                <a:cs typeface="Arial" panose="020B0604020202020204" pitchFamily="34" charset="0"/>
              </a:rPr>
              <a:t>dijalankan</a:t>
            </a:r>
            <a:endParaRPr lang="en-US" altLang="ja-JP" sz="14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ja-JP" sz="1400" dirty="0" err="1">
                <a:latin typeface="Arial" panose="020B0604020202020204" pitchFamily="34" charset="0"/>
                <a:cs typeface="Arial" panose="020B0604020202020204" pitchFamily="34" charset="0"/>
              </a:rPr>
              <a:t>secara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mandiri</a:t>
            </a:r>
            <a:endParaRPr kumimoji="1" lang="ja-JP" altLang="en-US" sz="1400" dirty="0">
              <a:latin typeface="Arial" panose="020B0604020202020204" pitchFamily="34" charset="0"/>
              <a:cs typeface="Arial" panose="020B0604020202020204" pitchFamily="34"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770264" y="2113405"/>
            <a:ext cx="4008028" cy="2113265"/>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8F14DF40-CEC3-41DE-B85A-4CB15BA29BAE}"/>
              </a:ext>
            </a:extLst>
          </p:cNvPr>
          <p:cNvSpPr txBox="1"/>
          <p:nvPr/>
        </p:nvSpPr>
        <p:spPr>
          <a:xfrm>
            <a:off x="5984701" y="2114355"/>
            <a:ext cx="504825" cy="15599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689D2B39-863F-49B4-9C2D-D744007A983C}"/>
              </a:ext>
            </a:extLst>
          </p:cNvPr>
          <p:cNvSpPr txBox="1"/>
          <p:nvPr/>
        </p:nvSpPr>
        <p:spPr>
          <a:xfrm>
            <a:off x="4770264" y="2343326"/>
            <a:ext cx="504825"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latin typeface="Arial" panose="020B0604020202020204" pitchFamily="34" charset="0"/>
                <a:cs typeface="Arial" panose="020B0604020202020204" pitchFamily="34" charset="0"/>
              </a:rPr>
              <a:t>Mesin</a:t>
            </a:r>
            <a:endParaRPr kumimoji="1" lang="ja-JP" altLang="en-US" sz="700"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7777A880-C1A0-4588-91A3-D83620E70A07}"/>
              </a:ext>
            </a:extLst>
          </p:cNvPr>
          <p:cNvSpPr txBox="1"/>
          <p:nvPr/>
        </p:nvSpPr>
        <p:spPr>
          <a:xfrm>
            <a:off x="5692070" y="2859224"/>
            <a:ext cx="298276" cy="12135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C9D46D6B-1AA8-43AF-BAEA-A041AF6045DB}"/>
              </a:ext>
            </a:extLst>
          </p:cNvPr>
          <p:cNvSpPr txBox="1"/>
          <p:nvPr/>
        </p:nvSpPr>
        <p:spPr>
          <a:xfrm>
            <a:off x="7405690" y="2850897"/>
            <a:ext cx="472988"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F5053B36-B286-4AFD-A859-750155A4DDE3}"/>
              </a:ext>
            </a:extLst>
          </p:cNvPr>
          <p:cNvSpPr txBox="1"/>
          <p:nvPr/>
        </p:nvSpPr>
        <p:spPr>
          <a:xfrm>
            <a:off x="7539040" y="3397463"/>
            <a:ext cx="400048"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14CA3130-C025-4942-91B9-F6E3EE6A38A5}"/>
              </a:ext>
            </a:extLst>
          </p:cNvPr>
          <p:cNvSpPr txBox="1"/>
          <p:nvPr/>
        </p:nvSpPr>
        <p:spPr>
          <a:xfrm>
            <a:off x="6295828" y="3579388"/>
            <a:ext cx="595314"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C410C0FF-18B9-48BD-A371-2A29AE21B9E8}"/>
              </a:ext>
            </a:extLst>
          </p:cNvPr>
          <p:cNvSpPr txBox="1"/>
          <p:nvPr/>
        </p:nvSpPr>
        <p:spPr>
          <a:xfrm>
            <a:off x="5510110" y="3437056"/>
            <a:ext cx="870504"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4D39C89E-2FBC-4CF2-9042-1579730DD8C7}"/>
              </a:ext>
            </a:extLst>
          </p:cNvPr>
          <p:cNvSpPr txBox="1"/>
          <p:nvPr/>
        </p:nvSpPr>
        <p:spPr>
          <a:xfrm>
            <a:off x="7990037" y="2168260"/>
            <a:ext cx="504825"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latin typeface="Arial" panose="020B0604020202020204" pitchFamily="34" charset="0"/>
                <a:cs typeface="Arial" panose="020B0604020202020204" pitchFamily="34" charset="0"/>
              </a:rPr>
              <a:t>Mesin</a:t>
            </a:r>
            <a:endParaRPr kumimoji="1" lang="ja-JP" altLang="en-US" sz="700"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A0613A1D-20E8-486D-A7F5-E761A6A695D2}"/>
              </a:ext>
            </a:extLst>
          </p:cNvPr>
          <p:cNvSpPr txBox="1"/>
          <p:nvPr/>
        </p:nvSpPr>
        <p:spPr>
          <a:xfrm>
            <a:off x="8009883" y="3376200"/>
            <a:ext cx="525119" cy="103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CDBFABD0-5AE5-40BF-9FC0-1FCD5ECB5E3F}"/>
              </a:ext>
            </a:extLst>
          </p:cNvPr>
          <p:cNvSpPr txBox="1"/>
          <p:nvPr/>
        </p:nvSpPr>
        <p:spPr>
          <a:xfrm>
            <a:off x="7849352" y="2981878"/>
            <a:ext cx="695325" cy="10716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28" name="テキスト ボックス 27">
            <a:extLst>
              <a:ext uri="{FF2B5EF4-FFF2-40B4-BE49-F238E27FC236}">
                <a16:creationId xmlns:a16="http://schemas.microsoft.com/office/drawing/2014/main" id="{2C9DB4E1-83F4-44F2-8235-239761C9D515}"/>
              </a:ext>
            </a:extLst>
          </p:cNvPr>
          <p:cNvSpPr txBox="1"/>
          <p:nvPr/>
        </p:nvSpPr>
        <p:spPr>
          <a:xfrm>
            <a:off x="5306106" y="3938263"/>
            <a:ext cx="2936344" cy="2154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800" dirty="0"/>
              <a:t>Gambar 3-44 </a:t>
            </a:r>
            <a:r>
              <a:rPr lang="en-US" altLang="ja-JP" sz="800" dirty="0" err="1"/>
              <a:t>struktur</a:t>
            </a:r>
            <a:r>
              <a:rPr lang="en-US" altLang="ja-JP" sz="800" dirty="0"/>
              <a:t> dan </a:t>
            </a:r>
            <a:r>
              <a:rPr lang="en-US" altLang="ja-JP" sz="800" dirty="0" err="1"/>
              <a:t>transmisi</a:t>
            </a:r>
            <a:r>
              <a:rPr lang="en-US" altLang="ja-JP" sz="800" dirty="0"/>
              <a:t> </a:t>
            </a:r>
            <a:r>
              <a:rPr lang="en-US" altLang="ja-JP" sz="800" dirty="0" err="1"/>
              <a:t>daya</a:t>
            </a:r>
            <a:r>
              <a:rPr lang="en-US" altLang="ja-JP" sz="800" dirty="0"/>
              <a:t> </a:t>
            </a:r>
            <a:r>
              <a:rPr lang="en-US" altLang="ja-JP" sz="800" dirty="0" err="1"/>
              <a:t>kendaraan</a:t>
            </a:r>
            <a:r>
              <a:rPr lang="en-US" altLang="ja-JP" sz="800" dirty="0"/>
              <a:t> </a:t>
            </a:r>
            <a:r>
              <a:rPr lang="en-US" altLang="ja-JP" sz="800" dirty="0" err="1"/>
              <a:t>jenis</a:t>
            </a:r>
            <a:r>
              <a:rPr lang="en-US" altLang="ja-JP" sz="800" dirty="0"/>
              <a:t> wheel</a:t>
            </a:r>
            <a:endParaRPr kumimoji="1" lang="ja-JP" altLang="en-US" sz="800" dirty="0"/>
          </a:p>
        </p:txBody>
      </p:sp>
      <p:sp>
        <p:nvSpPr>
          <p:cNvPr id="29" name="テキスト ボックス 28">
            <a:extLst>
              <a:ext uri="{FF2B5EF4-FFF2-40B4-BE49-F238E27FC236}">
                <a16:creationId xmlns:a16="http://schemas.microsoft.com/office/drawing/2014/main" id="{11BBE97D-8189-4544-A6A7-8AA5ECC44D69}"/>
              </a:ext>
            </a:extLst>
          </p:cNvPr>
          <p:cNvSpPr txBox="1"/>
          <p:nvPr/>
        </p:nvSpPr>
        <p:spPr>
          <a:xfrm>
            <a:off x="5249981" y="2201575"/>
            <a:ext cx="688857"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ABBE16B1-2ADA-4B29-868A-447C93DDB91C}"/>
              </a:ext>
            </a:extLst>
          </p:cNvPr>
          <p:cNvSpPr txBox="1"/>
          <p:nvPr/>
        </p:nvSpPr>
        <p:spPr>
          <a:xfrm>
            <a:off x="5328743" y="2242211"/>
            <a:ext cx="549946"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Cup ring</a:t>
            </a:r>
            <a:endParaRPr kumimoji="1" lang="ja-JP" altLang="en-US" sz="700" dirty="0">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B5BF338C-E1D5-450E-ABE4-3E9B65EFFE5E}"/>
              </a:ext>
            </a:extLst>
          </p:cNvPr>
          <p:cNvSpPr txBox="1"/>
          <p:nvPr/>
        </p:nvSpPr>
        <p:spPr>
          <a:xfrm>
            <a:off x="5939872" y="2089592"/>
            <a:ext cx="904875"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latin typeface="Arial" panose="020B0604020202020204" pitchFamily="34" charset="0"/>
                <a:cs typeface="Arial" panose="020B0604020202020204" pitchFamily="34" charset="0"/>
              </a:rPr>
              <a:t>Pompa</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hidraulik</a:t>
            </a:r>
            <a:endParaRPr kumimoji="1" lang="ja-JP" altLang="en-US" sz="700" dirty="0">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A77FC75B-4256-4A6B-BF28-0A25263C1964}"/>
              </a:ext>
            </a:extLst>
          </p:cNvPr>
          <p:cNvSpPr txBox="1"/>
          <p:nvPr/>
        </p:nvSpPr>
        <p:spPr>
          <a:xfrm>
            <a:off x="6418555" y="2361058"/>
            <a:ext cx="504825"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68D58D45-601F-42EB-B480-321DBC791787}"/>
              </a:ext>
            </a:extLst>
          </p:cNvPr>
          <p:cNvSpPr txBox="1"/>
          <p:nvPr/>
        </p:nvSpPr>
        <p:spPr>
          <a:xfrm>
            <a:off x="6370706" y="2244441"/>
            <a:ext cx="686569"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Gaya </a:t>
            </a:r>
            <a:r>
              <a:rPr lang="en-US" altLang="ja-JP" sz="700" dirty="0" err="1">
                <a:latin typeface="Arial" panose="020B0604020202020204" pitchFamily="34" charset="0"/>
                <a:cs typeface="Arial" panose="020B0604020202020204" pitchFamily="34" charset="0"/>
              </a:rPr>
              <a:t>penggerak</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hidraulik</a:t>
            </a:r>
            <a:endParaRPr kumimoji="1" lang="ja-JP" altLang="en-US" sz="700" dirty="0">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44D671D8-1839-40B1-8B74-AA17A168233F}"/>
              </a:ext>
            </a:extLst>
          </p:cNvPr>
          <p:cNvSpPr txBox="1"/>
          <p:nvPr/>
        </p:nvSpPr>
        <p:spPr>
          <a:xfrm>
            <a:off x="7005016" y="2446660"/>
            <a:ext cx="640940"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B80BBADC-1D58-4C88-803C-6E3183A2BA05}"/>
              </a:ext>
            </a:extLst>
          </p:cNvPr>
          <p:cNvSpPr txBox="1"/>
          <p:nvPr/>
        </p:nvSpPr>
        <p:spPr>
          <a:xfrm>
            <a:off x="6916771" y="2426581"/>
            <a:ext cx="64094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latin typeface="Arial" panose="020B0604020202020204" pitchFamily="34" charset="0"/>
                <a:cs typeface="Arial" panose="020B0604020202020204" pitchFamily="34" charset="0"/>
              </a:rPr>
              <a:t>Peroperasi</a:t>
            </a:r>
            <a:r>
              <a:rPr lang="en-US" altLang="ja-JP" sz="700" dirty="0">
                <a:latin typeface="Arial" panose="020B0604020202020204" pitchFamily="34" charset="0"/>
                <a:cs typeface="Arial" panose="020B0604020202020204" pitchFamily="34" charset="0"/>
              </a:rPr>
              <a:t> valve</a:t>
            </a:r>
            <a:endParaRPr kumimoji="1" lang="ja-JP" altLang="en-US" sz="700" dirty="0">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2FC2FD30-BD55-4537-83EE-A38C372D6A24}"/>
              </a:ext>
            </a:extLst>
          </p:cNvPr>
          <p:cNvSpPr txBox="1"/>
          <p:nvPr/>
        </p:nvSpPr>
        <p:spPr>
          <a:xfrm>
            <a:off x="5594409" y="2753878"/>
            <a:ext cx="50482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Gaya </a:t>
            </a:r>
            <a:r>
              <a:rPr lang="en-US" altLang="ja-JP" sz="700" dirty="0" err="1">
                <a:latin typeface="Arial" panose="020B0604020202020204" pitchFamily="34" charset="0"/>
                <a:cs typeface="Arial" panose="020B0604020202020204" pitchFamily="34" charset="0"/>
              </a:rPr>
              <a:t>putaran</a:t>
            </a:r>
            <a:endParaRPr kumimoji="1" lang="ja-JP" altLang="en-US" sz="700" dirty="0">
              <a:latin typeface="Arial" panose="020B0604020202020204" pitchFamily="34" charset="0"/>
              <a:cs typeface="Arial" panose="020B0604020202020204" pitchFamily="34" charset="0"/>
            </a:endParaRPr>
          </a:p>
        </p:txBody>
      </p:sp>
      <p:sp>
        <p:nvSpPr>
          <p:cNvPr id="34" name="テキスト ボックス 33">
            <a:extLst>
              <a:ext uri="{FF2B5EF4-FFF2-40B4-BE49-F238E27FC236}">
                <a16:creationId xmlns:a16="http://schemas.microsoft.com/office/drawing/2014/main" id="{7F951D9D-5061-40D5-94FF-FBB73620E56E}"/>
              </a:ext>
            </a:extLst>
          </p:cNvPr>
          <p:cNvSpPr txBox="1"/>
          <p:nvPr/>
        </p:nvSpPr>
        <p:spPr>
          <a:xfrm>
            <a:off x="7376364" y="2896602"/>
            <a:ext cx="472988"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latin typeface="Arial" panose="020B0604020202020204" pitchFamily="34" charset="0"/>
                <a:cs typeface="Arial" panose="020B0604020202020204" pitchFamily="34" charset="0"/>
              </a:rPr>
              <a:t>Ban</a:t>
            </a:r>
            <a:endParaRPr kumimoji="1" lang="ja-JP" altLang="en-US" sz="700" dirty="0">
              <a:latin typeface="Arial" panose="020B0604020202020204" pitchFamily="34" charset="0"/>
              <a:cs typeface="Arial" panose="020B0604020202020204" pitchFamily="34" charset="0"/>
            </a:endParaRPr>
          </a:p>
        </p:txBody>
      </p:sp>
      <p:sp>
        <p:nvSpPr>
          <p:cNvPr id="35" name="テキスト ボックス 34">
            <a:extLst>
              <a:ext uri="{FF2B5EF4-FFF2-40B4-BE49-F238E27FC236}">
                <a16:creationId xmlns:a16="http://schemas.microsoft.com/office/drawing/2014/main" id="{51AD13BC-E085-49BF-BB5C-843378B73584}"/>
              </a:ext>
            </a:extLst>
          </p:cNvPr>
          <p:cNvSpPr txBox="1"/>
          <p:nvPr/>
        </p:nvSpPr>
        <p:spPr>
          <a:xfrm>
            <a:off x="5078737" y="3372177"/>
            <a:ext cx="1478347"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latin typeface="Arial" panose="020B0604020202020204" pitchFamily="34" charset="0"/>
                <a:cs typeface="Arial" panose="020B0604020202020204" pitchFamily="34" charset="0"/>
              </a:rPr>
              <a:t>Motor </a:t>
            </a:r>
            <a:r>
              <a:rPr kumimoji="1" lang="en-US" altLang="ja-JP" sz="700" dirty="0" err="1">
                <a:latin typeface="Arial" panose="020B0604020202020204" pitchFamily="34" charset="0"/>
                <a:cs typeface="Arial" panose="020B0604020202020204" pitchFamily="34" charset="0"/>
              </a:rPr>
              <a:t>hdraulik</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untuk</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penggerak</a:t>
            </a:r>
            <a:endParaRPr kumimoji="1" lang="ja-JP" altLang="en-US" sz="700" dirty="0">
              <a:latin typeface="Arial" panose="020B0604020202020204" pitchFamily="34" charset="0"/>
              <a:cs typeface="Arial" panose="020B0604020202020204" pitchFamily="34" charset="0"/>
            </a:endParaRPr>
          </a:p>
        </p:txBody>
      </p:sp>
      <p:sp>
        <p:nvSpPr>
          <p:cNvPr id="36" name="テキスト ボックス 35">
            <a:extLst>
              <a:ext uri="{FF2B5EF4-FFF2-40B4-BE49-F238E27FC236}">
                <a16:creationId xmlns:a16="http://schemas.microsoft.com/office/drawing/2014/main" id="{C9DBE940-EABB-4A88-BE3F-4700108811D3}"/>
              </a:ext>
            </a:extLst>
          </p:cNvPr>
          <p:cNvSpPr txBox="1"/>
          <p:nvPr/>
        </p:nvSpPr>
        <p:spPr>
          <a:xfrm>
            <a:off x="4856111" y="3210138"/>
            <a:ext cx="653999" cy="19270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D9D5D427-1DF9-46A1-86B9-A149E753EAEB}"/>
              </a:ext>
            </a:extLst>
          </p:cNvPr>
          <p:cNvSpPr txBox="1"/>
          <p:nvPr/>
        </p:nvSpPr>
        <p:spPr>
          <a:xfrm>
            <a:off x="4893691" y="3250041"/>
            <a:ext cx="908137"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Conveyor coupler</a:t>
            </a:r>
            <a:endParaRPr kumimoji="1" lang="ja-JP" altLang="en-US" sz="700" dirty="0">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A84354E7-5719-4EAB-8A91-489F0F247490}"/>
              </a:ext>
            </a:extLst>
          </p:cNvPr>
          <p:cNvSpPr txBox="1"/>
          <p:nvPr/>
        </p:nvSpPr>
        <p:spPr>
          <a:xfrm>
            <a:off x="6329861" y="3509112"/>
            <a:ext cx="658596"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Decelerator</a:t>
            </a:r>
            <a:endParaRPr kumimoji="1" lang="ja-JP" altLang="en-US" sz="700" dirty="0">
              <a:latin typeface="Arial" panose="020B0604020202020204" pitchFamily="34" charset="0"/>
              <a:cs typeface="Arial" panose="020B0604020202020204" pitchFamily="34" charset="0"/>
            </a:endParaRPr>
          </a:p>
        </p:txBody>
      </p:sp>
      <p:sp>
        <p:nvSpPr>
          <p:cNvPr id="38" name="テキスト ボックス 37">
            <a:extLst>
              <a:ext uri="{FF2B5EF4-FFF2-40B4-BE49-F238E27FC236}">
                <a16:creationId xmlns:a16="http://schemas.microsoft.com/office/drawing/2014/main" id="{24EE3365-5DF4-4E85-8092-91DF6C792E67}"/>
              </a:ext>
            </a:extLst>
          </p:cNvPr>
          <p:cNvSpPr txBox="1"/>
          <p:nvPr/>
        </p:nvSpPr>
        <p:spPr>
          <a:xfrm>
            <a:off x="7882295" y="2399730"/>
            <a:ext cx="748432" cy="1049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2A4B9F9C-0BD6-477B-92C0-67711638209F}"/>
              </a:ext>
            </a:extLst>
          </p:cNvPr>
          <p:cNvSpPr txBox="1"/>
          <p:nvPr/>
        </p:nvSpPr>
        <p:spPr>
          <a:xfrm>
            <a:off x="7947168" y="2337264"/>
            <a:ext cx="864813"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Cup ring</a:t>
            </a:r>
            <a:endParaRPr kumimoji="1" lang="ja-JP" altLang="en-US" sz="700" dirty="0">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59AEB177-33A0-4F22-BC55-B018ED8EA1BE}"/>
              </a:ext>
            </a:extLst>
          </p:cNvPr>
          <p:cNvSpPr txBox="1"/>
          <p:nvPr/>
        </p:nvSpPr>
        <p:spPr>
          <a:xfrm>
            <a:off x="7719956" y="2588609"/>
            <a:ext cx="1044985" cy="10115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8DDB2A9A-8C15-4FB7-B16A-8C5A4D2AADDE}"/>
              </a:ext>
            </a:extLst>
          </p:cNvPr>
          <p:cNvSpPr txBox="1"/>
          <p:nvPr/>
        </p:nvSpPr>
        <p:spPr>
          <a:xfrm>
            <a:off x="7788510" y="2544343"/>
            <a:ext cx="907875"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latin typeface="Arial" panose="020B0604020202020204" pitchFamily="34" charset="0"/>
                <a:cs typeface="Arial" panose="020B0604020202020204" pitchFamily="34" charset="0"/>
              </a:rPr>
              <a:t>Pompa</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hidraulik</a:t>
            </a:r>
            <a:endParaRPr kumimoji="1" lang="ja-JP" altLang="en-US" sz="700" dirty="0">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5AB7A3FB-50C8-46AA-8EA6-14D8BF87FA8B}"/>
              </a:ext>
            </a:extLst>
          </p:cNvPr>
          <p:cNvSpPr txBox="1"/>
          <p:nvPr/>
        </p:nvSpPr>
        <p:spPr>
          <a:xfrm>
            <a:off x="7801545" y="2781243"/>
            <a:ext cx="955082" cy="10188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91E536CA-74DA-4D12-8AC8-634AEA16B435}"/>
              </a:ext>
            </a:extLst>
          </p:cNvPr>
          <p:cNvSpPr txBox="1"/>
          <p:nvPr/>
        </p:nvSpPr>
        <p:spPr>
          <a:xfrm>
            <a:off x="7880942" y="2704701"/>
            <a:ext cx="849721"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latin typeface="Arial" panose="020B0604020202020204" pitchFamily="34" charset="0"/>
                <a:cs typeface="Arial" panose="020B0604020202020204" pitchFamily="34" charset="0"/>
              </a:rPr>
              <a:t>Katup</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operasi</a:t>
            </a:r>
            <a:endParaRPr kumimoji="1" lang="ja-JP" altLang="en-US" sz="700" dirty="0">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1BDD7414-391B-452C-B751-E10682CB9A2C}"/>
              </a:ext>
            </a:extLst>
          </p:cNvPr>
          <p:cNvSpPr txBox="1"/>
          <p:nvPr/>
        </p:nvSpPr>
        <p:spPr>
          <a:xfrm>
            <a:off x="7788248" y="2929083"/>
            <a:ext cx="908137"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Conveyor coupler</a:t>
            </a:r>
            <a:endParaRPr kumimoji="1" lang="ja-JP" altLang="en-US" sz="700" dirty="0">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75FE25A8-90B3-4652-82F6-BBC7E7A83D56}"/>
              </a:ext>
            </a:extLst>
          </p:cNvPr>
          <p:cNvSpPr txBox="1"/>
          <p:nvPr/>
        </p:nvSpPr>
        <p:spPr>
          <a:xfrm>
            <a:off x="7825449" y="3163455"/>
            <a:ext cx="751386" cy="11048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951FEDF7-4627-40B1-BC6E-825BEB1295A5}"/>
              </a:ext>
            </a:extLst>
          </p:cNvPr>
          <p:cNvSpPr txBox="1"/>
          <p:nvPr/>
        </p:nvSpPr>
        <p:spPr>
          <a:xfrm>
            <a:off x="7612858" y="3107003"/>
            <a:ext cx="1613446"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latin typeface="Arial" panose="020B0604020202020204" pitchFamily="34" charset="0"/>
                <a:cs typeface="Arial" panose="020B0604020202020204" pitchFamily="34" charset="0"/>
              </a:rPr>
              <a:t>Motor </a:t>
            </a:r>
            <a:r>
              <a:rPr kumimoji="1" lang="en-US" altLang="ja-JP" sz="700" dirty="0" err="1">
                <a:latin typeface="Arial" panose="020B0604020202020204" pitchFamily="34" charset="0"/>
                <a:cs typeface="Arial" panose="020B0604020202020204" pitchFamily="34" charset="0"/>
              </a:rPr>
              <a:t>hdraulik</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untuk</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penggerak</a:t>
            </a:r>
            <a:endParaRPr kumimoji="1" lang="ja-JP" altLang="en-US" sz="700" dirty="0">
              <a:latin typeface="Arial" panose="020B0604020202020204" pitchFamily="34" charset="0"/>
              <a:cs typeface="Arial" panose="020B0604020202020204" pitchFamily="34" charset="0"/>
            </a:endParaRPr>
          </a:p>
        </p:txBody>
      </p:sp>
      <p:sp>
        <p:nvSpPr>
          <p:cNvPr id="43" name="テキスト ボックス 42">
            <a:extLst>
              <a:ext uri="{FF2B5EF4-FFF2-40B4-BE49-F238E27FC236}">
                <a16:creationId xmlns:a16="http://schemas.microsoft.com/office/drawing/2014/main" id="{99DBB327-727A-4AA0-8948-FE3484CB552C}"/>
              </a:ext>
            </a:extLst>
          </p:cNvPr>
          <p:cNvSpPr txBox="1"/>
          <p:nvPr/>
        </p:nvSpPr>
        <p:spPr>
          <a:xfrm>
            <a:off x="7899950" y="3324189"/>
            <a:ext cx="811703"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Decelerator</a:t>
            </a:r>
            <a:endParaRPr kumimoji="1" lang="ja-JP" altLang="en-US" sz="700" dirty="0">
              <a:latin typeface="Arial" panose="020B0604020202020204" pitchFamily="34" charset="0"/>
              <a:cs typeface="Arial" panose="020B0604020202020204" pitchFamily="34" charset="0"/>
            </a:endParaRPr>
          </a:p>
        </p:txBody>
      </p:sp>
      <p:sp>
        <p:nvSpPr>
          <p:cNvPr id="44" name="テキスト ボックス 43">
            <a:extLst>
              <a:ext uri="{FF2B5EF4-FFF2-40B4-BE49-F238E27FC236}">
                <a16:creationId xmlns:a16="http://schemas.microsoft.com/office/drawing/2014/main" id="{5DF6D25A-F97A-478E-9500-73F974E89665}"/>
              </a:ext>
            </a:extLst>
          </p:cNvPr>
          <p:cNvSpPr txBox="1"/>
          <p:nvPr/>
        </p:nvSpPr>
        <p:spPr>
          <a:xfrm>
            <a:off x="8009971" y="3575374"/>
            <a:ext cx="567313"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a16="http://schemas.microsoft.com/office/drawing/2014/main" id="{EBFE2142-B34C-49BA-94FF-520D6C0B1996}"/>
              </a:ext>
            </a:extLst>
          </p:cNvPr>
          <p:cNvSpPr txBox="1"/>
          <p:nvPr/>
        </p:nvSpPr>
        <p:spPr>
          <a:xfrm>
            <a:off x="7981121" y="3528515"/>
            <a:ext cx="822360"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latin typeface="Arial" panose="020B0604020202020204" pitchFamily="34" charset="0"/>
                <a:cs typeface="Arial" panose="020B0604020202020204" pitchFamily="34" charset="0"/>
              </a:rPr>
              <a:t>Roda</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mobil</a:t>
            </a:r>
            <a:endParaRPr kumimoji="1" lang="ja-JP" altLang="en-US" sz="700" dirty="0">
              <a:latin typeface="Arial" panose="020B0604020202020204" pitchFamily="34" charset="0"/>
              <a:cs typeface="Arial" panose="020B0604020202020204" pitchFamily="34" charset="0"/>
            </a:endParaRPr>
          </a:p>
        </p:txBody>
      </p:sp>
      <p:sp>
        <p:nvSpPr>
          <p:cNvPr id="45" name="テキスト ボックス 44">
            <a:extLst>
              <a:ext uri="{FF2B5EF4-FFF2-40B4-BE49-F238E27FC236}">
                <a16:creationId xmlns:a16="http://schemas.microsoft.com/office/drawing/2014/main" id="{EEBEDEAA-77E9-48B7-B7C0-04DF73D414E5}"/>
              </a:ext>
            </a:extLst>
          </p:cNvPr>
          <p:cNvSpPr txBox="1"/>
          <p:nvPr/>
        </p:nvSpPr>
        <p:spPr>
          <a:xfrm>
            <a:off x="7488506" y="3338625"/>
            <a:ext cx="400048"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Gaya </a:t>
            </a:r>
            <a:r>
              <a:rPr lang="en-US" altLang="ja-JP" sz="700" dirty="0" err="1">
                <a:latin typeface="Arial" panose="020B0604020202020204" pitchFamily="34" charset="0"/>
                <a:cs typeface="Arial" panose="020B0604020202020204" pitchFamily="34" charset="0"/>
              </a:rPr>
              <a:t>putaran</a:t>
            </a:r>
            <a:endParaRPr kumimoji="1" lang="ja-JP" alt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107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20900"/>
            <a:ext cx="7772400" cy="852270"/>
          </a:xfrm>
        </p:spPr>
        <p:txBody>
          <a:bodyPr>
            <a:normAutofit fontScale="90000"/>
          </a:bodyPr>
          <a:lstStyle/>
          <a:p>
            <a:r>
              <a:rPr kumimoji="1" lang="en-US" altLang="ja-JP" sz="3200" dirty="0">
                <a:latin typeface="Arial" panose="020B0604020202020204" pitchFamily="34" charset="0"/>
                <a:ea typeface="+mn-ea"/>
                <a:cs typeface="Arial" panose="020B0604020202020204" pitchFamily="34" charset="0"/>
              </a:rPr>
              <a:t>Bab 4  </a:t>
            </a:r>
            <a:r>
              <a:rPr kumimoji="1" lang="en-US" altLang="ja-JP" sz="3200" dirty="0" err="1">
                <a:latin typeface="Arial" panose="020B0604020202020204" pitchFamily="34" charset="0"/>
                <a:ea typeface="+mn-ea"/>
                <a:cs typeface="Arial" panose="020B0604020202020204" pitchFamily="34" charset="0"/>
              </a:rPr>
              <a:t>Pengetahuan</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tentang</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Mekanika</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Sengatan</a:t>
            </a:r>
            <a:r>
              <a:rPr kumimoji="1" lang="en-US" altLang="ja-JP" sz="3200" dirty="0">
                <a:latin typeface="Arial" panose="020B0604020202020204" pitchFamily="34" charset="0"/>
                <a:ea typeface="+mn-ea"/>
                <a:cs typeface="Arial" panose="020B0604020202020204" pitchFamily="34" charset="0"/>
              </a:rPr>
              <a:t> Listrik </a:t>
            </a:r>
            <a:r>
              <a:rPr kumimoji="1" lang="en-US" altLang="ja-JP" sz="3200" dirty="0" err="1">
                <a:latin typeface="Arial" panose="020B0604020202020204" pitchFamily="34" charset="0"/>
                <a:ea typeface="+mn-ea"/>
                <a:cs typeface="Arial" panose="020B0604020202020204" pitchFamily="34" charset="0"/>
              </a:rPr>
              <a:t>dll</a:t>
            </a:r>
            <a:r>
              <a:rPr kumimoji="1" lang="en-US" altLang="ja-JP" sz="3200" dirty="0">
                <a:latin typeface="Arial" panose="020B0604020202020204" pitchFamily="34" charset="0"/>
                <a:ea typeface="+mn-ea"/>
                <a:cs typeface="Arial" panose="020B0604020202020204" pitchFamily="34" charset="0"/>
              </a:rPr>
              <a:t> yang </a:t>
            </a:r>
            <a:r>
              <a:rPr kumimoji="1" lang="en-US" altLang="ja-JP" sz="3200" dirty="0" err="1">
                <a:latin typeface="Arial" panose="020B0604020202020204" pitchFamily="34" charset="0"/>
                <a:ea typeface="+mn-ea"/>
                <a:cs typeface="Arial" panose="020B0604020202020204" pitchFamily="34" charset="0"/>
              </a:rPr>
              <a:t>Diperlukan</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Untuk</a:t>
            </a:r>
            <a:r>
              <a:rPr kumimoji="1" lang="en-US" altLang="ja-JP" sz="3200" dirty="0">
                <a:latin typeface="Arial" panose="020B0604020202020204" pitchFamily="34" charset="0"/>
                <a:ea typeface="+mn-ea"/>
                <a:cs typeface="Arial" panose="020B0604020202020204" pitchFamily="34" charset="0"/>
              </a:rPr>
              <a:t> </a:t>
            </a:r>
            <a:r>
              <a:rPr kumimoji="1" lang="en-US" altLang="ja-JP" sz="3200" dirty="0" err="1">
                <a:latin typeface="Arial" panose="020B0604020202020204" pitchFamily="34" charset="0"/>
                <a:ea typeface="+mn-ea"/>
                <a:cs typeface="Arial" panose="020B0604020202020204" pitchFamily="34" charset="0"/>
              </a:rPr>
              <a:t>Mengemudi</a:t>
            </a:r>
            <a:endParaRPr kumimoji="1" lang="ja-JP" altLang="en-US" sz="3200" dirty="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64</a:t>
            </a:fld>
            <a:endParaRPr lang="ja-JP" altLang="en-US">
              <a:solidFill>
                <a:prstClr val="black">
                  <a:tint val="75000"/>
                </a:prstClr>
              </a:solidFill>
            </a:endParaRPr>
          </a:p>
        </p:txBody>
      </p:sp>
    </p:spTree>
    <p:extLst>
      <p:ext uri="{BB962C8B-B14F-4D97-AF65-F5344CB8AC3E}">
        <p14:creationId xmlns:p14="http://schemas.microsoft.com/office/powerpoint/2010/main" val="3798392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Meiryo UI" panose="020B0604030504040204" pitchFamily="50" charset="-128"/>
                <a:ea typeface="Meiryo UI" panose="020B0604030504040204" pitchFamily="50" charset="-128"/>
              </a:rPr>
              <a:t>Tiga</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elemen</a:t>
            </a:r>
            <a:r>
              <a:rPr lang="en-US" altLang="ja-JP" sz="2400" b="1"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gaya</a:t>
            </a:r>
            <a:r>
              <a:rPr lang="en-US" altLang="ja-JP" sz="2400" b="1" dirty="0">
                <a:latin typeface="Meiryo UI" panose="020B0604030504040204" pitchFamily="50" charset="-128"/>
                <a:ea typeface="Meiryo UI" panose="020B0604030504040204" pitchFamily="50" charset="-128"/>
              </a:rPr>
              <a:t>/</a:t>
            </a:r>
            <a:r>
              <a:rPr lang="en-US" altLang="ja-JP" sz="2400" b="1" dirty="0" err="1">
                <a:latin typeface="Meiryo UI" panose="020B0604030504040204" pitchFamily="50" charset="-128"/>
                <a:ea typeface="Meiryo UI" panose="020B0604030504040204" pitchFamily="50" charset="-128"/>
              </a:rPr>
              <a:t>kekuatan</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142/</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lang="en-US" altLang="ja-JP" sz="1200" dirty="0" smtClean="0"/>
              <a:t>60</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65</a:t>
            </a:fld>
            <a:endParaRPr lang="ja-JP" altLang="en-US" dirty="0">
              <a:solidFill>
                <a:prstClr val="black">
                  <a:tint val="75000"/>
                </a:prstClr>
              </a:solidFill>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097639" y="1381537"/>
            <a:ext cx="2885566" cy="2226783"/>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EEB5F76E-EF9B-4AD4-B800-B30AEBEAB564}"/>
              </a:ext>
            </a:extLst>
          </p:cNvPr>
          <p:cNvSpPr txBox="1"/>
          <p:nvPr/>
        </p:nvSpPr>
        <p:spPr>
          <a:xfrm>
            <a:off x="545968" y="891649"/>
            <a:ext cx="7437237" cy="2462213"/>
          </a:xfrm>
          <a:prstGeom prst="rect">
            <a:avLst/>
          </a:prstGeom>
          <a:noFill/>
        </p:spPr>
        <p:txBody>
          <a:bodyPr wrap="square" rtlCol="0">
            <a:spAutoFit/>
          </a:bodyPr>
          <a:lstStyle/>
          <a:p>
            <a:r>
              <a:rPr lang="id-ID" altLang="ja-JP" sz="1400" dirty="0">
                <a:latin typeface="Arial" panose="020B0604020202020204" pitchFamily="34" charset="0"/>
                <a:cs typeface="Arial" panose="020B0604020202020204" pitchFamily="34" charset="0"/>
              </a:rPr>
              <a:t>Gambar di sebelah kanan menunjukkan keadaan gaya ketika manusia mendorong suatu benda.</a:t>
            </a:r>
            <a:endParaRPr lang="en-US" altLang="ja-JP" sz="1400" dirty="0">
              <a:latin typeface="Arial" panose="020B0604020202020204" pitchFamily="34" charset="0"/>
              <a:cs typeface="Arial" panose="020B0604020202020204" pitchFamily="34" charset="0"/>
            </a:endParaRPr>
          </a:p>
          <a:p>
            <a:r>
              <a:rPr lang="en-US" altLang="ja-JP" sz="1400" dirty="0" err="1">
                <a:latin typeface="Arial" panose="020B0604020202020204" pitchFamily="34" charset="0"/>
                <a:cs typeface="Arial" panose="020B0604020202020204" pitchFamily="34" charset="0"/>
              </a:rPr>
              <a:t>seperti</a:t>
            </a:r>
            <a:r>
              <a:rPr lang="ja-JP" altLang="en-US"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berikut</a:t>
            </a:r>
            <a:endParaRPr lang="en-US" altLang="ja-JP" sz="1400" dirty="0">
              <a:latin typeface="Arial" panose="020B0604020202020204" pitchFamily="34" charset="0"/>
              <a:cs typeface="Arial" panose="020B0604020202020204" pitchFamily="34" charset="0"/>
            </a:endParaRPr>
          </a:p>
          <a:p>
            <a:endParaRPr lang="en-US" altLang="ja-JP" sz="1400" dirty="0">
              <a:latin typeface="Arial" panose="020B0604020202020204" pitchFamily="34" charset="0"/>
              <a:cs typeface="Arial" panose="020B0604020202020204" pitchFamily="34" charset="0"/>
            </a:endParaRPr>
          </a:p>
          <a:p>
            <a:r>
              <a:rPr lang="en-US" altLang="ja-JP" sz="1400" b="1" dirty="0">
                <a:latin typeface="Arial" panose="020B0604020202020204" pitchFamily="34" charset="0"/>
                <a:cs typeface="Arial" panose="020B0604020202020204" pitchFamily="34" charset="0"/>
              </a:rPr>
              <a:t>“</a:t>
            </a:r>
            <a:r>
              <a:rPr lang="en-US" altLang="ja-JP" sz="1400" b="1" u="sng" dirty="0" err="1">
                <a:latin typeface="Arial" panose="020B0604020202020204" pitchFamily="34" charset="0"/>
                <a:cs typeface="Arial" panose="020B0604020202020204" pitchFamily="34" charset="0"/>
              </a:rPr>
              <a:t>Tempat</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gaya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bekerja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Titik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aksi</a:t>
            </a:r>
            <a:r>
              <a:rPr lang="en-US" altLang="ja-JP" sz="1400" b="1" u="sng" dirty="0">
                <a:latin typeface="Arial" panose="020B0604020202020204" pitchFamily="34" charset="0"/>
                <a:cs typeface="Arial" panose="020B0604020202020204" pitchFamily="34" charset="0"/>
              </a:rPr>
              <a:t>),</a:t>
            </a:r>
          </a:p>
          <a:p>
            <a:r>
              <a:rPr lang="en-US" altLang="ja-JP" sz="1400" b="1" u="sng" dirty="0">
                <a:latin typeface="Arial" panose="020B0604020202020204" pitchFamily="34" charset="0"/>
                <a:cs typeface="Arial" panose="020B0604020202020204" pitchFamily="34" charset="0"/>
              </a:rPr>
              <a:t>“</a:t>
            </a:r>
            <a:r>
              <a:rPr lang="en-US" altLang="ja-JP" sz="1400" b="1" u="sng" dirty="0" err="1">
                <a:latin typeface="Arial" panose="020B0604020202020204" pitchFamily="34" charset="0"/>
                <a:cs typeface="Arial" panose="020B0604020202020204" pitchFamily="34" charset="0"/>
              </a:rPr>
              <a:t>Arah</a:t>
            </a:r>
            <a:r>
              <a:rPr lang="en-US" altLang="ja-JP" sz="1400" b="1" u="sng" dirty="0">
                <a:latin typeface="Arial" panose="020B0604020202020204" pitchFamily="34" charset="0"/>
                <a:cs typeface="Arial" panose="020B0604020202020204" pitchFamily="34" charset="0"/>
              </a:rPr>
              <a:t> yang </a:t>
            </a:r>
            <a:r>
              <a:rPr lang="en-US" altLang="ja-JP" sz="1400" b="1" u="sng" dirty="0" err="1">
                <a:latin typeface="Arial" panose="020B0604020202020204" pitchFamily="34" charset="0"/>
                <a:cs typeface="Arial" panose="020B0604020202020204" pitchFamily="34" charset="0"/>
              </a:rPr>
              <a:t>menentukan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gaya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arah</a:t>
            </a:r>
            <a:r>
              <a:rPr lang="en-US" altLang="ja-JP" sz="1400" b="1" u="sng" dirty="0">
                <a:latin typeface="Arial" panose="020B0604020202020204" pitchFamily="34" charset="0"/>
                <a:cs typeface="Arial" panose="020B0604020202020204" pitchFamily="34" charset="0"/>
              </a:rPr>
              <a:t>),</a:t>
            </a:r>
          </a:p>
          <a:p>
            <a:r>
              <a:rPr lang="en-US" altLang="ja-JP" sz="1400" b="1" u="sng" dirty="0">
                <a:latin typeface="Arial" panose="020B0604020202020204" pitchFamily="34" charset="0"/>
                <a:cs typeface="Arial" panose="020B0604020202020204" pitchFamily="34" charset="0"/>
              </a:rPr>
              <a:t>“</a:t>
            </a:r>
            <a:r>
              <a:rPr lang="en-US" altLang="ja-JP" sz="1400" b="1" u="sng" dirty="0" err="1">
                <a:latin typeface="Arial" panose="020B0604020202020204" pitchFamily="34" charset="0"/>
                <a:cs typeface="Arial" panose="020B0604020202020204" pitchFamily="34" charset="0"/>
              </a:rPr>
              <a:t>Besaran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gaya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besaran</a:t>
            </a:r>
            <a:r>
              <a:rPr lang="en-US" altLang="ja-JP" sz="1400" u="sng" dirty="0">
                <a:latin typeface="Arial" panose="020B0604020202020204" pitchFamily="34" charset="0"/>
                <a:cs typeface="Arial" panose="020B0604020202020204" pitchFamily="34" charset="0"/>
              </a:rPr>
              <a:t>)</a:t>
            </a:r>
          </a:p>
          <a:p>
            <a:endParaRPr lang="en-US" altLang="ja-JP" sz="1400" dirty="0">
              <a:latin typeface="Arial" panose="020B0604020202020204" pitchFamily="34" charset="0"/>
              <a:cs typeface="Arial" panose="020B0604020202020204" pitchFamily="34" charset="0"/>
            </a:endParaRPr>
          </a:p>
          <a:p>
            <a:r>
              <a:rPr lang="en-US" altLang="ja-JP" sz="1400" dirty="0" err="1">
                <a:latin typeface="Arial" panose="020B0604020202020204" pitchFamily="34" charset="0"/>
                <a:cs typeface="Arial" panose="020B0604020202020204" pitchFamily="34" charset="0"/>
              </a:rPr>
              <a:t>Dapat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diwakilkan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secara</a:t>
            </a:r>
            <a:r>
              <a:rPr lang="en-US" altLang="ja-JP" sz="1400" dirty="0">
                <a:latin typeface="Arial" panose="020B0604020202020204" pitchFamily="34" charset="0"/>
                <a:cs typeface="Arial" panose="020B0604020202020204" pitchFamily="34" charset="0"/>
              </a:rPr>
              <a:t> garis </a:t>
            </a:r>
            <a:r>
              <a:rPr lang="en-US" altLang="ja-JP" sz="1400" dirty="0" err="1">
                <a:latin typeface="Arial" panose="020B0604020202020204" pitchFamily="34" charset="0"/>
                <a:cs typeface="Arial" panose="020B0604020202020204" pitchFamily="34" charset="0"/>
              </a:rPr>
              <a:t>lurus</a:t>
            </a:r>
            <a:r>
              <a:rPr lang="en-US" altLang="ja-JP" sz="1400" dirty="0">
                <a:latin typeface="Arial" panose="020B0604020202020204" pitchFamily="34" charset="0"/>
                <a:cs typeface="Arial" panose="020B0604020202020204" pitchFamily="34" charset="0"/>
              </a:rPr>
              <a:t>.</a:t>
            </a:r>
          </a:p>
          <a:p>
            <a:r>
              <a:rPr lang="en-US" altLang="ja-JP" sz="1400" dirty="0">
                <a:latin typeface="Arial" panose="020B0604020202020204" pitchFamily="34" charset="0"/>
                <a:cs typeface="Arial" panose="020B0604020202020204" pitchFamily="34" charset="0"/>
              </a:rPr>
              <a:t>Gaya </a:t>
            </a:r>
            <a:r>
              <a:rPr lang="en-US" altLang="ja-JP" sz="1400" dirty="0" err="1">
                <a:latin typeface="Arial" panose="020B0604020202020204" pitchFamily="34" charset="0"/>
                <a:cs typeface="Arial" panose="020B0604020202020204" pitchFamily="34" charset="0"/>
              </a:rPr>
              <a:t>selalu</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memiliki</a:t>
            </a:r>
            <a:r>
              <a:rPr lang="en-US" altLang="ja-JP" sz="1400" dirty="0">
                <a:latin typeface="Arial" panose="020B0604020202020204" pitchFamily="34" charset="0"/>
                <a:cs typeface="Arial" panose="020B0604020202020204" pitchFamily="34" charset="0"/>
              </a:rPr>
              <a:t> </a:t>
            </a:r>
            <a:r>
              <a:rPr lang="en-US" altLang="ja-JP" sz="1400" b="1" dirty="0" err="1">
                <a:latin typeface="Arial" panose="020B0604020202020204" pitchFamily="34" charset="0"/>
                <a:cs typeface="Arial" panose="020B0604020202020204" pitchFamily="34" charset="0"/>
              </a:rPr>
              <a:t>ketiga</a:t>
            </a:r>
            <a:r>
              <a:rPr lang="en-US" altLang="ja-JP" sz="1400" b="1" dirty="0">
                <a:latin typeface="Arial" panose="020B0604020202020204" pitchFamily="34" charset="0"/>
                <a:cs typeface="Arial" panose="020B0604020202020204" pitchFamily="34" charset="0"/>
              </a:rPr>
              <a:t> </a:t>
            </a:r>
            <a:r>
              <a:rPr lang="en-US" altLang="ja-JP" sz="1400" b="1" dirty="0" err="1">
                <a:latin typeface="Arial" panose="020B0604020202020204" pitchFamily="34" charset="0"/>
                <a:cs typeface="Arial" panose="020B0604020202020204" pitchFamily="34" charset="0"/>
              </a:rPr>
              <a:t>elemen</a:t>
            </a:r>
            <a:r>
              <a:rPr lang="en-US" altLang="ja-JP" sz="1400" b="1"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ini</a:t>
            </a:r>
            <a:r>
              <a:rPr lang="en-US" altLang="ja-JP" sz="1400" dirty="0">
                <a:latin typeface="Arial" panose="020B0604020202020204" pitchFamily="34" charset="0"/>
                <a:cs typeface="Arial" panose="020B0604020202020204" pitchFamily="34" charset="0"/>
              </a:rPr>
              <a:t>.</a:t>
            </a:r>
            <a:br>
              <a:rPr lang="en-US" altLang="ja-JP" sz="1400" dirty="0">
                <a:latin typeface="Arial" panose="020B0604020202020204" pitchFamily="34" charset="0"/>
                <a:cs typeface="Arial" panose="020B0604020202020204" pitchFamily="34" charset="0"/>
              </a:rPr>
            </a:br>
            <a:r>
              <a:rPr lang="en-US" altLang="ja-JP" sz="1400" dirty="0" err="1">
                <a:latin typeface="Arial" panose="020B0604020202020204" pitchFamily="34" charset="0"/>
                <a:cs typeface="Arial" panose="020B0604020202020204" pitchFamily="34" charset="0"/>
              </a:rPr>
              <a:t>Ini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disebut</a:t>
            </a:r>
            <a:r>
              <a:rPr lang="en-US" altLang="ja-JP" sz="1400"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tiga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elemen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gaya</a:t>
            </a:r>
            <a:r>
              <a:rPr lang="en-US" altLang="ja-JP" sz="1400" b="1" dirty="0">
                <a:latin typeface="Arial" panose="020B0604020202020204" pitchFamily="34" charset="0"/>
                <a:cs typeface="Arial" panose="020B0604020202020204" pitchFamily="34" charset="0"/>
              </a:rPr>
              <a:t>”</a:t>
            </a:r>
          </a:p>
        </p:txBody>
      </p:sp>
      <p:sp>
        <p:nvSpPr>
          <p:cNvPr id="3" name="テキスト ボックス 2">
            <a:extLst>
              <a:ext uri="{FF2B5EF4-FFF2-40B4-BE49-F238E27FC236}">
                <a16:creationId xmlns:a16="http://schemas.microsoft.com/office/drawing/2014/main" id="{BEC9A550-9B4D-4A23-AE69-E87C3FD1A3EC}"/>
              </a:ext>
            </a:extLst>
          </p:cNvPr>
          <p:cNvSpPr txBox="1"/>
          <p:nvPr/>
        </p:nvSpPr>
        <p:spPr>
          <a:xfrm>
            <a:off x="7372350" y="1552575"/>
            <a:ext cx="523875"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err="1"/>
              <a:t>arah</a:t>
            </a:r>
            <a:endParaRPr kumimoji="1" lang="ja-JP" altLang="en-US" sz="1200" dirty="0"/>
          </a:p>
        </p:txBody>
      </p:sp>
      <p:sp>
        <p:nvSpPr>
          <p:cNvPr id="9" name="テキスト ボックス 8">
            <a:extLst>
              <a:ext uri="{FF2B5EF4-FFF2-40B4-BE49-F238E27FC236}">
                <a16:creationId xmlns:a16="http://schemas.microsoft.com/office/drawing/2014/main" id="{D0FC2FB9-2B3F-4DC6-AA16-3C0BC926AEDC}"/>
              </a:ext>
            </a:extLst>
          </p:cNvPr>
          <p:cNvSpPr txBox="1"/>
          <p:nvPr/>
        </p:nvSpPr>
        <p:spPr>
          <a:xfrm>
            <a:off x="6540422" y="2217929"/>
            <a:ext cx="603328"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dirty="0" err="1"/>
              <a:t>Titik</a:t>
            </a:r>
            <a:r>
              <a:rPr lang="en-US" altLang="ja-JP" sz="1200" dirty="0"/>
              <a:t> </a:t>
            </a:r>
            <a:r>
              <a:rPr lang="en-US" altLang="ja-JP" sz="1200" dirty="0" err="1"/>
              <a:t>aksi</a:t>
            </a:r>
            <a:endParaRPr kumimoji="1" lang="ja-JP" altLang="en-US" sz="1200" dirty="0"/>
          </a:p>
        </p:txBody>
      </p:sp>
      <p:sp>
        <p:nvSpPr>
          <p:cNvPr id="10" name="テキスト ボックス 9">
            <a:extLst>
              <a:ext uri="{FF2B5EF4-FFF2-40B4-BE49-F238E27FC236}">
                <a16:creationId xmlns:a16="http://schemas.microsoft.com/office/drawing/2014/main" id="{0B85A323-0EA5-410B-A1E8-7560E1C2EE80}"/>
              </a:ext>
            </a:extLst>
          </p:cNvPr>
          <p:cNvSpPr txBox="1"/>
          <p:nvPr/>
        </p:nvSpPr>
        <p:spPr>
          <a:xfrm>
            <a:off x="6632460" y="1632723"/>
            <a:ext cx="477736" cy="14428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2" name="テキスト ボックス 11">
            <a:extLst>
              <a:ext uri="{FF2B5EF4-FFF2-40B4-BE49-F238E27FC236}">
                <a16:creationId xmlns:a16="http://schemas.microsoft.com/office/drawing/2014/main" id="{5FBD26DF-7309-464F-891F-E10FC895A83E}"/>
              </a:ext>
            </a:extLst>
          </p:cNvPr>
          <p:cNvSpPr txBox="1"/>
          <p:nvPr/>
        </p:nvSpPr>
        <p:spPr>
          <a:xfrm>
            <a:off x="5408735" y="3120516"/>
            <a:ext cx="2159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Gambar 4-4 </a:t>
            </a:r>
            <a:r>
              <a:rPr kumimoji="1" lang="en-US" altLang="ja-JP" sz="1200" dirty="0" err="1"/>
              <a:t>tiga</a:t>
            </a:r>
            <a:r>
              <a:rPr kumimoji="1" lang="en-US" altLang="ja-JP" sz="1200" dirty="0"/>
              <a:t> </a:t>
            </a:r>
            <a:r>
              <a:rPr kumimoji="1" lang="en-US" altLang="ja-JP" sz="1200" dirty="0" err="1"/>
              <a:t>elemen</a:t>
            </a:r>
            <a:r>
              <a:rPr kumimoji="1" lang="en-US" altLang="ja-JP" sz="1200" dirty="0"/>
              <a:t> </a:t>
            </a:r>
            <a:r>
              <a:rPr kumimoji="1" lang="en-US" altLang="ja-JP" sz="1200" dirty="0" err="1"/>
              <a:t>gaya</a:t>
            </a:r>
            <a:endParaRPr kumimoji="1" lang="ja-JP" altLang="en-US" sz="1200" dirty="0"/>
          </a:p>
        </p:txBody>
      </p:sp>
      <p:sp>
        <p:nvSpPr>
          <p:cNvPr id="13" name="テキスト ボックス 12">
            <a:extLst>
              <a:ext uri="{FF2B5EF4-FFF2-40B4-BE49-F238E27FC236}">
                <a16:creationId xmlns:a16="http://schemas.microsoft.com/office/drawing/2014/main" id="{02760127-33C0-4E93-AC12-D498A012BD9C}"/>
              </a:ext>
            </a:extLst>
          </p:cNvPr>
          <p:cNvSpPr txBox="1"/>
          <p:nvPr/>
        </p:nvSpPr>
        <p:spPr>
          <a:xfrm>
            <a:off x="6564887" y="1715171"/>
            <a:ext cx="523875" cy="14428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4" name="テキスト ボックス 13">
            <a:extLst>
              <a:ext uri="{FF2B5EF4-FFF2-40B4-BE49-F238E27FC236}">
                <a16:creationId xmlns:a16="http://schemas.microsoft.com/office/drawing/2014/main" id="{40E2BD7C-8FD0-4B86-8D38-144CEC6C42E7}"/>
              </a:ext>
            </a:extLst>
          </p:cNvPr>
          <p:cNvSpPr txBox="1"/>
          <p:nvPr/>
        </p:nvSpPr>
        <p:spPr>
          <a:xfrm>
            <a:off x="6564888" y="1831220"/>
            <a:ext cx="260240" cy="14428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1" name="テキスト ボックス 10">
            <a:extLst>
              <a:ext uri="{FF2B5EF4-FFF2-40B4-BE49-F238E27FC236}">
                <a16:creationId xmlns:a16="http://schemas.microsoft.com/office/drawing/2014/main" id="{F8284450-77F0-4D8D-9B11-A835DC0B49A0}"/>
              </a:ext>
            </a:extLst>
          </p:cNvPr>
          <p:cNvSpPr txBox="1"/>
          <p:nvPr/>
        </p:nvSpPr>
        <p:spPr>
          <a:xfrm rot="19582392">
            <a:off x="6500324" y="1670841"/>
            <a:ext cx="517570"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besaran</a:t>
            </a:r>
            <a:endParaRPr kumimoji="1" lang="ja-JP" altLang="en-US" sz="700" dirty="0"/>
          </a:p>
        </p:txBody>
      </p:sp>
    </p:spTree>
    <p:extLst>
      <p:ext uri="{BB962C8B-B14F-4D97-AF65-F5344CB8AC3E}">
        <p14:creationId xmlns:p14="http://schemas.microsoft.com/office/powerpoint/2010/main" val="856484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b="1" dirty="0">
                <a:latin typeface="Arial" panose="020B0604020202020204" pitchFamily="34" charset="0"/>
                <a:ea typeface="Meiryo UI" panose="020B0604030504040204" pitchFamily="50" charset="-128"/>
                <a:cs typeface="Arial" panose="020B0604020202020204" pitchFamily="34" charset="0"/>
              </a:rPr>
              <a:t>Menyusun dan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mengurai</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gaya</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465959" y="6400413"/>
            <a:ext cx="4704703"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143,145/</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lang="en-US" altLang="ja-JP" sz="1200" dirty="0" smtClean="0"/>
              <a:t>61-62</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66</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503241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①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Menyusun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gaya</a:t>
            </a:r>
            <a:endPar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Menyusun</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gaya</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linier</a:t>
            </a:r>
            <a:endPar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Ketika 2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buah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gaya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bekerja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satu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garis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lurus,Resultan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(R) </a:t>
            </a:r>
          </a:p>
          <a:p>
            <a:pPr marL="0" indent="0">
              <a:lnSpc>
                <a:spcPct val="10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Seperti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gambar</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4-7,gaya di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jumlahkan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jika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bergerak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arah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yang</a:t>
            </a: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Sama, dan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dikurangi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jika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bergerak</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arah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berlawanan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600"/>
              </a:spcBef>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arah</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dan</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besaran</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gaya</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berbeda</a:t>
            </a:r>
            <a:endPar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id-ID" altLang="ja-JP" sz="1100" dirty="0">
                <a:latin typeface="Arial" panose="020B0604020202020204" pitchFamily="34" charset="0"/>
                <a:cs typeface="Arial" panose="020B0604020202020204" pitchFamily="34" charset="0"/>
              </a:rPr>
              <a:t>Seperti pada Gambar. 4-8, dua gaya F1 dan F2 dengan arah gaya yang berbeda</a:t>
            </a:r>
            <a:endParaRPr lang="en-US" altLang="ja-JP" sz="1100" dirty="0">
              <a:latin typeface="Arial" panose="020B0604020202020204" pitchFamily="34" charset="0"/>
              <a:cs typeface="Arial" panose="020B0604020202020204" pitchFamily="34" charset="0"/>
            </a:endParaRPr>
          </a:p>
          <a:p>
            <a:pPr marL="0" indent="0">
              <a:lnSpc>
                <a:spcPct val="100000"/>
              </a:lnSpc>
              <a:spcBef>
                <a:spcPts val="0"/>
              </a:spcBef>
              <a:buNone/>
            </a:pPr>
            <a:r>
              <a:rPr lang="id-ID" altLang="ja-JP" sz="1100" dirty="0">
                <a:latin typeface="Arial" panose="020B0604020202020204" pitchFamily="34" charset="0"/>
                <a:cs typeface="Arial" panose="020B0604020202020204" pitchFamily="34" charset="0"/>
              </a:rPr>
              <a:t> ketika bekerja pada titik O diperoleh</a:t>
            </a:r>
            <a:r>
              <a:rPr lang="en-US" altLang="ja-JP" sz="1100" dirty="0">
                <a:latin typeface="Arial" panose="020B0604020202020204" pitchFamily="34" charset="0"/>
                <a:cs typeface="Arial" panose="020B0604020202020204" pitchFamily="34" charset="0"/>
              </a:rPr>
              <a:t> </a:t>
            </a:r>
            <a:r>
              <a:rPr lang="en-US" altLang="ja-JP" sz="1100" b="1" dirty="0" err="1">
                <a:latin typeface="Arial" panose="020B0604020202020204" pitchFamily="34" charset="0"/>
                <a:cs typeface="Arial" panose="020B0604020202020204" pitchFamily="34" charset="0"/>
              </a:rPr>
              <a:t>Resultan</a:t>
            </a:r>
            <a:r>
              <a:rPr lang="en-US" altLang="ja-JP" sz="1100" b="1" dirty="0">
                <a:latin typeface="Arial" panose="020B0604020202020204" pitchFamily="34" charset="0"/>
                <a:cs typeface="Arial" panose="020B0604020202020204" pitchFamily="34" charset="0"/>
              </a:rPr>
              <a:t>(R) </a:t>
            </a:r>
            <a:r>
              <a:rPr lang="id-ID" altLang="ja-JP" sz="1100" dirty="0">
                <a:latin typeface="Arial" panose="020B0604020202020204" pitchFamily="34" charset="0"/>
                <a:cs typeface="Arial" panose="020B0604020202020204" pitchFamily="34" charset="0"/>
              </a:rPr>
              <a:t>.</a:t>
            </a:r>
            <a:r>
              <a:rPr lang="en-US" altLang="ja-JP" sz="1100" dirty="0">
                <a:latin typeface="Arial" panose="020B0604020202020204" pitchFamily="34" charset="0"/>
                <a:cs typeface="Arial" panose="020B0604020202020204" pitchFamily="34" charset="0"/>
              </a:rPr>
              <a:t/>
            </a:r>
            <a:br>
              <a:rPr lang="en-US" altLang="ja-JP" sz="1100" dirty="0">
                <a:latin typeface="Arial" panose="020B0604020202020204" pitchFamily="34" charset="0"/>
                <a:cs typeface="Arial" panose="020B0604020202020204" pitchFamily="34" charset="0"/>
              </a:rPr>
            </a:br>
            <a:r>
              <a:rPr lang="en-US" altLang="ja-JP" sz="1100" dirty="0">
                <a:latin typeface="Arial" panose="020B0604020202020204" pitchFamily="34" charset="0"/>
                <a:cs typeface="Arial" panose="020B0604020202020204" pitchFamily="34" charset="0"/>
              </a:rPr>
              <a:t>  Gambar </a:t>
            </a:r>
            <a:r>
              <a:rPr lang="en-US" altLang="ja-JP" sz="1100" dirty="0" err="1">
                <a:latin typeface="Arial" panose="020B0604020202020204" pitchFamily="34" charset="0"/>
                <a:cs typeface="Arial" panose="020B0604020202020204" pitchFamily="34" charset="0"/>
              </a:rPr>
              <a:t>Jajar</a:t>
            </a:r>
            <a:r>
              <a:rPr lang="en-US" altLang="ja-JP" sz="1100" dirty="0">
                <a:latin typeface="Arial" panose="020B0604020202020204" pitchFamily="34" charset="0"/>
                <a:cs typeface="Arial" panose="020B0604020202020204" pitchFamily="34" charset="0"/>
              </a:rPr>
              <a:t> </a:t>
            </a:r>
            <a:r>
              <a:rPr lang="en-US" altLang="ja-JP" sz="1100" dirty="0" err="1">
                <a:latin typeface="Arial" panose="020B0604020202020204" pitchFamily="34" charset="0"/>
                <a:cs typeface="Arial" panose="020B0604020202020204" pitchFamily="34" charset="0"/>
              </a:rPr>
              <a:t>genjang</a:t>
            </a:r>
            <a:r>
              <a:rPr lang="en-US" altLang="ja-JP" sz="1100" dirty="0">
                <a:latin typeface="Arial" panose="020B0604020202020204" pitchFamily="34" charset="0"/>
                <a:cs typeface="Arial" panose="020B0604020202020204" pitchFamily="34" charset="0"/>
              </a:rPr>
              <a:t>(OBDA) </a:t>
            </a:r>
            <a:r>
              <a:rPr lang="en-US" altLang="ja-JP" sz="1100" dirty="0" err="1">
                <a:latin typeface="Arial" panose="020B0604020202020204" pitchFamily="34" charset="0"/>
                <a:cs typeface="Arial" panose="020B0604020202020204" pitchFamily="34" charset="0"/>
              </a:rPr>
              <a:t>dengan</a:t>
            </a:r>
            <a:r>
              <a:rPr lang="en-US" altLang="ja-JP" sz="1100" dirty="0">
                <a:latin typeface="Arial" panose="020B0604020202020204" pitchFamily="34" charset="0"/>
                <a:cs typeface="Arial" panose="020B0604020202020204" pitchFamily="34" charset="0"/>
              </a:rPr>
              <a:t> </a:t>
            </a:r>
            <a:r>
              <a:rPr lang="en-US" altLang="ja-JP" sz="1100" dirty="0" err="1">
                <a:latin typeface="Arial" panose="020B0604020202020204" pitchFamily="34" charset="0"/>
                <a:cs typeface="Arial" panose="020B0604020202020204" pitchFamily="34" charset="0"/>
              </a:rPr>
              <a:t>sisi</a:t>
            </a:r>
            <a:r>
              <a:rPr lang="en-US" altLang="ja-JP" sz="1100" dirty="0">
                <a:latin typeface="Arial" panose="020B0604020202020204" pitchFamily="34" charset="0"/>
                <a:cs typeface="Arial" panose="020B0604020202020204" pitchFamily="34" charset="0"/>
              </a:rPr>
              <a:t> F1 dan F2 , dan diagonal </a:t>
            </a:r>
            <a:r>
              <a:rPr lang="en-US" altLang="ja-JP" sz="1100" dirty="0" err="1">
                <a:latin typeface="Arial" panose="020B0604020202020204" pitchFamily="34" charset="0"/>
                <a:cs typeface="Arial" panose="020B0604020202020204" pitchFamily="34" charset="0"/>
              </a:rPr>
              <a:t>merupakan</a:t>
            </a:r>
            <a:r>
              <a:rPr lang="en-US" altLang="ja-JP" sz="1100" dirty="0">
                <a:latin typeface="Arial" panose="020B0604020202020204" pitchFamily="34" charset="0"/>
                <a:cs typeface="Arial" panose="020B0604020202020204" pitchFamily="34" charset="0"/>
              </a:rPr>
              <a:t> </a:t>
            </a:r>
            <a:r>
              <a:rPr lang="en-US" altLang="ja-JP" sz="1100" dirty="0" err="1">
                <a:latin typeface="Arial" panose="020B0604020202020204" pitchFamily="34" charset="0"/>
                <a:cs typeface="Arial" panose="020B0604020202020204" pitchFamily="34" charset="0"/>
              </a:rPr>
              <a:t>resultan</a:t>
            </a:r>
            <a:r>
              <a:rPr lang="en-US" altLang="ja-JP" sz="1100" dirty="0">
                <a:latin typeface="Arial" panose="020B0604020202020204" pitchFamily="34" charset="0"/>
                <a:cs typeface="Arial" panose="020B0604020202020204" pitchFamily="34" charset="0"/>
              </a:rPr>
              <a:t> yang</a:t>
            </a:r>
          </a:p>
          <a:p>
            <a:pPr marL="0" indent="0">
              <a:lnSpc>
                <a:spcPct val="100000"/>
              </a:lnSpc>
              <a:spcBef>
                <a:spcPts val="0"/>
              </a:spcBef>
              <a:buNone/>
            </a:pPr>
            <a:r>
              <a:rPr lang="en-US" altLang="ja-JP" sz="1000" dirty="0" err="1">
                <a:latin typeface="Arial" panose="020B0604020202020204" pitchFamily="34" charset="0"/>
                <a:cs typeface="Arial" panose="020B0604020202020204" pitchFamily="34" charset="0"/>
              </a:rPr>
              <a:t>diperoleh</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Resultan</a:t>
            </a:r>
            <a:r>
              <a:rPr lang="en-US" altLang="ja-JP" sz="1000" dirty="0">
                <a:latin typeface="Arial" panose="020B0604020202020204" pitchFamily="34" charset="0"/>
                <a:cs typeface="Arial" panose="020B0604020202020204" pitchFamily="34" charset="0"/>
              </a:rPr>
              <a:t>(R)]. </a:t>
            </a:r>
            <a:r>
              <a:rPr lang="en-US" altLang="ja-JP" sz="1000" dirty="0" err="1">
                <a:latin typeface="Arial" panose="020B0604020202020204" pitchFamily="34" charset="0"/>
                <a:cs typeface="Arial" panose="020B0604020202020204" pitchFamily="34" charset="0"/>
              </a:rPr>
              <a:t>Ini</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disebut</a:t>
            </a:r>
            <a:r>
              <a:rPr lang="en-US" altLang="ja-JP" sz="1000" dirty="0">
                <a:latin typeface="Arial" panose="020B0604020202020204" pitchFamily="34" charset="0"/>
                <a:cs typeface="Arial" panose="020B0604020202020204" pitchFamily="34" charset="0"/>
              </a:rPr>
              <a:t> </a:t>
            </a:r>
            <a:r>
              <a:rPr lang="en-US" altLang="ja-JP" sz="1000" b="1" dirty="0">
                <a:latin typeface="Arial" panose="020B0604020202020204" pitchFamily="34" charset="0"/>
                <a:cs typeface="Arial" panose="020B0604020202020204" pitchFamily="34" charset="0"/>
              </a:rPr>
              <a:t>[</a:t>
            </a:r>
            <a:r>
              <a:rPr lang="en-US" altLang="ja-JP" sz="1000" b="1" dirty="0" err="1">
                <a:latin typeface="Arial" panose="020B0604020202020204" pitchFamily="34" charset="0"/>
                <a:cs typeface="Arial" panose="020B0604020202020204" pitchFamily="34" charset="0"/>
              </a:rPr>
              <a:t>Prinsip</a:t>
            </a:r>
            <a:r>
              <a:rPr lang="en-US" altLang="ja-JP" sz="1000" b="1" dirty="0">
                <a:latin typeface="Arial" panose="020B0604020202020204" pitchFamily="34" charset="0"/>
                <a:cs typeface="Arial" panose="020B0604020202020204" pitchFamily="34" charset="0"/>
              </a:rPr>
              <a:t> </a:t>
            </a:r>
            <a:r>
              <a:rPr lang="en-US" altLang="ja-JP" sz="1000" b="1" dirty="0" err="1">
                <a:latin typeface="Arial" panose="020B0604020202020204" pitchFamily="34" charset="0"/>
                <a:cs typeface="Arial" panose="020B0604020202020204" pitchFamily="34" charset="0"/>
              </a:rPr>
              <a:t>gaya</a:t>
            </a:r>
            <a:r>
              <a:rPr lang="en-US" altLang="ja-JP" sz="1000" b="1" dirty="0">
                <a:latin typeface="Arial" panose="020B0604020202020204" pitchFamily="34" charset="0"/>
                <a:cs typeface="Arial" panose="020B0604020202020204" pitchFamily="34" charset="0"/>
              </a:rPr>
              <a:t> </a:t>
            </a:r>
            <a:r>
              <a:rPr lang="en-US" altLang="ja-JP" sz="1000" b="1" dirty="0" err="1">
                <a:latin typeface="Arial" panose="020B0604020202020204" pitchFamily="34" charset="0"/>
                <a:cs typeface="Arial" panose="020B0604020202020204" pitchFamily="34" charset="0"/>
              </a:rPr>
              <a:t>jajar</a:t>
            </a:r>
            <a:r>
              <a:rPr lang="en-US" altLang="ja-JP" sz="1000" b="1" dirty="0">
                <a:latin typeface="Arial" panose="020B0604020202020204" pitchFamily="34" charset="0"/>
                <a:cs typeface="Arial" panose="020B0604020202020204" pitchFamily="34" charset="0"/>
              </a:rPr>
              <a:t> </a:t>
            </a:r>
            <a:r>
              <a:rPr lang="en-US" altLang="ja-JP" sz="1000" b="1" dirty="0" err="1">
                <a:latin typeface="Arial" panose="020B0604020202020204" pitchFamily="34" charset="0"/>
                <a:cs typeface="Arial" panose="020B0604020202020204" pitchFamily="34" charset="0"/>
              </a:rPr>
              <a:t>genjang</a:t>
            </a:r>
            <a:r>
              <a:rPr lang="en-US" altLang="ja-JP" sz="1000" b="1" dirty="0">
                <a:latin typeface="Arial" panose="020B0604020202020204" pitchFamily="34" charset="0"/>
                <a:cs typeface="Arial" panose="020B0604020202020204" pitchFamily="34" charset="0"/>
              </a:rPr>
              <a:t>]</a:t>
            </a: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Mengurai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gaya</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980445" y="972852"/>
            <a:ext cx="2534905" cy="1238155"/>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323573" y="2280840"/>
            <a:ext cx="2191777" cy="1170469"/>
          </a:xfrm>
          <a:prstGeom prst="rect">
            <a:avLst/>
          </a:prstGeom>
          <a:noFill/>
          <a:ln>
            <a:solidFill>
              <a:schemeClr val="tx1"/>
            </a:solidFill>
          </a:ln>
        </p:spPr>
      </p:pic>
      <p:pic>
        <p:nvPicPr>
          <p:cNvPr id="9" name="図 8"/>
          <p:cNvPicPr/>
          <p:nvPr/>
        </p:nvPicPr>
        <p:blipFill>
          <a:blip r:embed="rId5">
            <a:extLst>
              <a:ext uri="{28A0092B-C50C-407E-A947-70E740481C1C}">
                <a14:useLocalDpi xmlns:a14="http://schemas.microsoft.com/office/drawing/2010/main" val="0"/>
              </a:ext>
            </a:extLst>
          </a:blip>
          <a:srcRect/>
          <a:stretch>
            <a:fillRect/>
          </a:stretch>
        </p:blipFill>
        <p:spPr bwMode="auto">
          <a:xfrm>
            <a:off x="5495177" y="3567053"/>
            <a:ext cx="3148732" cy="1405974"/>
          </a:xfrm>
          <a:prstGeom prst="rect">
            <a:avLst/>
          </a:prstGeom>
          <a:noFill/>
          <a:ln>
            <a:solidFill>
              <a:schemeClr val="tx1"/>
            </a:solidFill>
          </a:ln>
        </p:spPr>
      </p:pic>
      <p:sp>
        <p:nvSpPr>
          <p:cNvPr id="12" name="テキスト ボックス 11">
            <a:extLst>
              <a:ext uri="{FF2B5EF4-FFF2-40B4-BE49-F238E27FC236}">
                <a16:creationId xmlns:a16="http://schemas.microsoft.com/office/drawing/2014/main" id="{9873E13D-71AD-4BDE-8A1F-10D84AB7AD96}"/>
              </a:ext>
            </a:extLst>
          </p:cNvPr>
          <p:cNvSpPr txBox="1"/>
          <p:nvPr/>
        </p:nvSpPr>
        <p:spPr>
          <a:xfrm>
            <a:off x="6323573" y="1950661"/>
            <a:ext cx="2090737"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800" dirty="0"/>
              <a:t>Gambar 4-7 </a:t>
            </a:r>
            <a:r>
              <a:rPr lang="en-US" altLang="ja-JP" sz="800" dirty="0" err="1"/>
              <a:t>Resultan</a:t>
            </a:r>
            <a:r>
              <a:rPr lang="en-US" altLang="ja-JP" sz="800" dirty="0"/>
              <a:t> </a:t>
            </a:r>
            <a:r>
              <a:rPr lang="en-US" altLang="ja-JP" sz="800" dirty="0" err="1"/>
              <a:t>gaya</a:t>
            </a:r>
            <a:r>
              <a:rPr lang="en-US" altLang="ja-JP" sz="800" dirty="0"/>
              <a:t> pada garis </a:t>
            </a:r>
            <a:r>
              <a:rPr lang="en-US" altLang="ja-JP" sz="800" dirty="0" err="1"/>
              <a:t>lurus</a:t>
            </a:r>
            <a:endParaRPr kumimoji="1" lang="ja-JP" altLang="en-US" sz="800" dirty="0"/>
          </a:p>
        </p:txBody>
      </p:sp>
      <p:sp>
        <p:nvSpPr>
          <p:cNvPr id="13" name="テキスト ボックス 12">
            <a:extLst>
              <a:ext uri="{FF2B5EF4-FFF2-40B4-BE49-F238E27FC236}">
                <a16:creationId xmlns:a16="http://schemas.microsoft.com/office/drawing/2014/main" id="{C2361714-F2C1-42CC-BEFD-466B6B0E4414}"/>
              </a:ext>
            </a:extLst>
          </p:cNvPr>
          <p:cNvSpPr txBox="1"/>
          <p:nvPr/>
        </p:nvSpPr>
        <p:spPr>
          <a:xfrm>
            <a:off x="6424613" y="3143914"/>
            <a:ext cx="2090737"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Gambar 4-8 </a:t>
            </a:r>
            <a:r>
              <a:rPr lang="en-US" altLang="ja-JP" sz="700" dirty="0" err="1"/>
              <a:t>Prinsip</a:t>
            </a:r>
            <a:r>
              <a:rPr lang="en-US" altLang="ja-JP" sz="700" dirty="0"/>
              <a:t> </a:t>
            </a:r>
            <a:r>
              <a:rPr lang="en-US" altLang="ja-JP" sz="700" dirty="0" err="1"/>
              <a:t>gaya</a:t>
            </a:r>
            <a:r>
              <a:rPr lang="en-US" altLang="ja-JP" sz="700" dirty="0"/>
              <a:t> parallel </a:t>
            </a:r>
            <a:r>
              <a:rPr lang="en-US" altLang="ja-JP" sz="700" dirty="0" err="1"/>
              <a:t>bentuk</a:t>
            </a:r>
            <a:r>
              <a:rPr lang="en-US" altLang="ja-JP" sz="700" dirty="0"/>
              <a:t> </a:t>
            </a:r>
            <a:r>
              <a:rPr lang="en-US" altLang="ja-JP" sz="700" dirty="0" err="1"/>
              <a:t>jajar</a:t>
            </a:r>
            <a:r>
              <a:rPr lang="en-US" altLang="ja-JP" sz="700" dirty="0"/>
              <a:t> </a:t>
            </a:r>
            <a:r>
              <a:rPr lang="en-US" altLang="ja-JP" sz="700" dirty="0" err="1"/>
              <a:t>genjang</a:t>
            </a:r>
            <a:endParaRPr kumimoji="1" lang="ja-JP" altLang="en-US" sz="700" dirty="0"/>
          </a:p>
        </p:txBody>
      </p:sp>
      <p:sp>
        <p:nvSpPr>
          <p:cNvPr id="14" name="テキスト ボックス 13">
            <a:extLst>
              <a:ext uri="{FF2B5EF4-FFF2-40B4-BE49-F238E27FC236}">
                <a16:creationId xmlns:a16="http://schemas.microsoft.com/office/drawing/2014/main" id="{86040941-3E53-4061-B050-F0977422AAA4}"/>
              </a:ext>
            </a:extLst>
          </p:cNvPr>
          <p:cNvSpPr txBox="1"/>
          <p:nvPr/>
        </p:nvSpPr>
        <p:spPr>
          <a:xfrm>
            <a:off x="6248400" y="4772972"/>
            <a:ext cx="1414463"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Gambar 4-10 </a:t>
            </a:r>
            <a:r>
              <a:rPr lang="en-US" altLang="ja-JP" sz="700" dirty="0" err="1"/>
              <a:t>Penguraian</a:t>
            </a:r>
            <a:r>
              <a:rPr lang="en-US" altLang="ja-JP" sz="700" dirty="0"/>
              <a:t> </a:t>
            </a:r>
            <a:r>
              <a:rPr lang="en-US" altLang="ja-JP" sz="700" dirty="0" err="1"/>
              <a:t>gaya</a:t>
            </a:r>
            <a:r>
              <a:rPr lang="en-US" altLang="ja-JP" sz="700" dirty="0"/>
              <a:t> (1)</a:t>
            </a:r>
            <a:endParaRPr kumimoji="1" lang="ja-JP" altLang="en-US" sz="700" dirty="0"/>
          </a:p>
        </p:txBody>
      </p:sp>
      <p:sp>
        <p:nvSpPr>
          <p:cNvPr id="15" name="テキスト ボックス 14">
            <a:extLst>
              <a:ext uri="{FF2B5EF4-FFF2-40B4-BE49-F238E27FC236}">
                <a16:creationId xmlns:a16="http://schemas.microsoft.com/office/drawing/2014/main" id="{9E0417A0-6DE3-4C43-835D-3BCD1EE4D098}"/>
              </a:ext>
            </a:extLst>
          </p:cNvPr>
          <p:cNvSpPr txBox="1"/>
          <p:nvPr/>
        </p:nvSpPr>
        <p:spPr>
          <a:xfrm rot="20278651">
            <a:off x="7665018" y="3933681"/>
            <a:ext cx="402228" cy="1099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6" name="テキスト ボックス 15">
            <a:extLst>
              <a:ext uri="{FF2B5EF4-FFF2-40B4-BE49-F238E27FC236}">
                <a16:creationId xmlns:a16="http://schemas.microsoft.com/office/drawing/2014/main" id="{D7217648-A620-41E3-BFD1-74AF1B4A7D0E}"/>
              </a:ext>
            </a:extLst>
          </p:cNvPr>
          <p:cNvSpPr txBox="1"/>
          <p:nvPr/>
        </p:nvSpPr>
        <p:spPr>
          <a:xfrm rot="1613392">
            <a:off x="7720189" y="4233466"/>
            <a:ext cx="326778" cy="11604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7" name="テキスト ボックス 16">
            <a:extLst>
              <a:ext uri="{FF2B5EF4-FFF2-40B4-BE49-F238E27FC236}">
                <a16:creationId xmlns:a16="http://schemas.microsoft.com/office/drawing/2014/main" id="{D318D290-500D-4A10-988F-37014F0567A6}"/>
              </a:ext>
            </a:extLst>
          </p:cNvPr>
          <p:cNvSpPr txBox="1"/>
          <p:nvPr/>
        </p:nvSpPr>
        <p:spPr>
          <a:xfrm>
            <a:off x="7208108" y="4078645"/>
            <a:ext cx="454755" cy="2019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ja-JP" altLang="en-US" sz="500" dirty="0"/>
          </a:p>
        </p:txBody>
      </p:sp>
      <p:sp>
        <p:nvSpPr>
          <p:cNvPr id="2" name="テキスト ボックス 1">
            <a:extLst>
              <a:ext uri="{FF2B5EF4-FFF2-40B4-BE49-F238E27FC236}">
                <a16:creationId xmlns:a16="http://schemas.microsoft.com/office/drawing/2014/main" id="{DC3E1CCB-F0FE-49F9-8741-4C325DC7B582}"/>
              </a:ext>
            </a:extLst>
          </p:cNvPr>
          <p:cNvSpPr txBox="1"/>
          <p:nvPr/>
        </p:nvSpPr>
        <p:spPr>
          <a:xfrm>
            <a:off x="632035" y="2965592"/>
            <a:ext cx="4981575" cy="2677656"/>
          </a:xfrm>
          <a:prstGeom prst="rect">
            <a:avLst/>
          </a:prstGeom>
          <a:noFill/>
        </p:spPr>
        <p:txBody>
          <a:bodyPr wrap="square" rtlCol="0">
            <a:spAutoFit/>
          </a:bodyPr>
          <a:lstStyle/>
          <a:p>
            <a:r>
              <a:rPr lang="en-US" altLang="ja-JP" sz="1200" dirty="0"/>
              <a:t>  </a:t>
            </a:r>
            <a:r>
              <a:rPr lang="id-ID" altLang="ja-JP" sz="1200" dirty="0">
                <a:latin typeface="Arial" panose="020B0604020202020204" pitchFamily="34" charset="0"/>
                <a:cs typeface="Arial" panose="020B0604020202020204" pitchFamily="34" charset="0"/>
              </a:rPr>
              <a:t>Seperti yang ditunjukkan pada Gambar 4-10,</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supaya</a:t>
            </a:r>
            <a:r>
              <a:rPr lang="id-ID"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tidak</a:t>
            </a:r>
            <a:r>
              <a:rPr lang="id-ID" altLang="ja-JP" sz="1200" dirty="0">
                <a:latin typeface="Arial" panose="020B0604020202020204" pitchFamily="34" charset="0"/>
                <a:cs typeface="Arial" panose="020B0604020202020204" pitchFamily="34" charset="0"/>
              </a:rPr>
              <a:t> mengandalkan </a:t>
            </a:r>
            <a:r>
              <a:rPr lang="en-US" altLang="ja-JP" sz="1200" dirty="0" err="1">
                <a:latin typeface="Arial" panose="020B0604020202020204" pitchFamily="34" charset="0"/>
                <a:cs typeface="Arial" panose="020B0604020202020204" pitchFamily="34" charset="0"/>
              </a:rPr>
              <a:t>tepian</a:t>
            </a:r>
            <a:r>
              <a:rPr lang="id-ID" altLang="ja-JP" sz="1200" dirty="0">
                <a:latin typeface="Arial" panose="020B0604020202020204" pitchFamily="34" charset="0"/>
                <a:cs typeface="Arial" panose="020B0604020202020204" pitchFamily="34" charset="0"/>
              </a:rPr>
              <a:t> dari kapal yang terapung di sungai yang mengalir</a:t>
            </a:r>
            <a:r>
              <a:rPr lang="en-US" altLang="ja-JP" sz="1200" dirty="0">
                <a:latin typeface="Arial" panose="020B0604020202020204" pitchFamily="34" charset="0"/>
                <a:cs typeface="Arial" panose="020B0604020202020204" pitchFamily="34" charset="0"/>
              </a:rPr>
              <a:t>, </a:t>
            </a:r>
            <a:r>
              <a:rPr lang="id-ID" altLang="ja-JP" sz="1200" dirty="0">
                <a:latin typeface="Arial" panose="020B0604020202020204" pitchFamily="34" charset="0"/>
                <a:cs typeface="Arial" panose="020B0604020202020204" pitchFamily="34" charset="0"/>
              </a:rPr>
              <a:t>diikatkan pada tiang (A,B) pada kedua tepian dengan tali </a:t>
            </a:r>
            <a:r>
              <a:rPr lang="en-US" altLang="ja-JP" sz="1200" dirty="0">
                <a:latin typeface="Arial" panose="020B0604020202020204" pitchFamily="34" charset="0"/>
                <a:cs typeface="Arial" panose="020B0604020202020204" pitchFamily="34" charset="0"/>
              </a:rPr>
              <a:t>,dan</a:t>
            </a:r>
            <a:r>
              <a:rPr lang="id-ID" altLang="ja-JP" sz="1200" dirty="0">
                <a:latin typeface="Arial" panose="020B0604020202020204" pitchFamily="34" charset="0"/>
                <a:cs typeface="Arial" panose="020B0604020202020204" pitchFamily="34" charset="0"/>
              </a:rPr>
              <a:t> Gaya </a:t>
            </a:r>
            <a:r>
              <a:rPr lang="en-US" altLang="ja-JP" sz="1200" dirty="0">
                <a:latin typeface="Arial" panose="020B0604020202020204" pitchFamily="34" charset="0"/>
                <a:cs typeface="Arial" panose="020B0604020202020204" pitchFamily="34" charset="0"/>
              </a:rPr>
              <a:t>F yang </a:t>
            </a:r>
            <a:r>
              <a:rPr lang="en-US" altLang="ja-JP" sz="1200" dirty="0" err="1">
                <a:latin typeface="Arial" panose="020B0604020202020204" pitchFamily="34" charset="0"/>
                <a:cs typeface="Arial" panose="020B0604020202020204" pitchFamily="34" charset="0"/>
              </a:rPr>
              <a:t>menghanyutkan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kapal</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gaya</a:t>
            </a:r>
            <a:r>
              <a:rPr lang="en-US" altLang="ja-JP" sz="1200" dirty="0">
                <a:latin typeface="Arial" panose="020B0604020202020204" pitchFamily="34" charset="0"/>
                <a:cs typeface="Arial" panose="020B0604020202020204" pitchFamily="34" charset="0"/>
              </a:rPr>
              <a:t> </a:t>
            </a:r>
            <a:r>
              <a:rPr lang="id-ID" altLang="ja-JP" sz="1200" dirty="0">
                <a:latin typeface="Arial" panose="020B0604020202020204" pitchFamily="34" charset="0"/>
                <a:cs typeface="Arial" panose="020B0604020202020204" pitchFamily="34" charset="0"/>
              </a:rPr>
              <a:t>yang bekerja pada tali pada saat itu adalah Fa dan Fb</a:t>
            </a:r>
            <a:r>
              <a:rPr lang="en-US" altLang="ja-JP" sz="1200" dirty="0">
                <a:latin typeface="Arial" panose="020B0604020202020204" pitchFamily="34" charset="0"/>
                <a:cs typeface="Arial" panose="020B0604020202020204" pitchFamily="34" charset="0"/>
              </a:rPr>
              <a:t>.</a:t>
            </a:r>
          </a:p>
          <a:p>
            <a:r>
              <a:rPr kumimoji="1" lang="ja-JP" altLang="en-US" sz="1200" dirty="0">
                <a:latin typeface="Arial" panose="020B0604020202020204" pitchFamily="34" charset="0"/>
                <a:cs typeface="Arial" panose="020B0604020202020204" pitchFamily="34" charset="0"/>
              </a:rPr>
              <a:t>  </a:t>
            </a:r>
            <a:r>
              <a:rPr kumimoji="1" lang="en-US" altLang="ja-JP" sz="1200" dirty="0">
                <a:latin typeface="Arial" panose="020B0604020202020204" pitchFamily="34" charset="0"/>
                <a:cs typeface="Arial" panose="020B0604020202020204" pitchFamily="34" charset="0"/>
              </a:rPr>
              <a:t>Gaya yang </a:t>
            </a:r>
            <a:r>
              <a:rPr kumimoji="1" lang="en-US" altLang="ja-JP" sz="1200" dirty="0" err="1">
                <a:latin typeface="Arial" panose="020B0604020202020204" pitchFamily="34" charset="0"/>
                <a:cs typeface="Arial" panose="020B0604020202020204" pitchFamily="34" charset="0"/>
              </a:rPr>
              <a:t>diterapkan</a:t>
            </a:r>
            <a:r>
              <a:rPr kumimoji="1" lang="en-US" altLang="ja-JP" sz="1200" dirty="0">
                <a:latin typeface="Arial" panose="020B0604020202020204" pitchFamily="34" charset="0"/>
                <a:cs typeface="Arial" panose="020B0604020202020204" pitchFamily="34" charset="0"/>
              </a:rPr>
              <a:t> pada </a:t>
            </a:r>
            <a:r>
              <a:rPr kumimoji="1" lang="en-US" altLang="ja-JP" sz="1200" dirty="0" err="1">
                <a:latin typeface="Arial" panose="020B0604020202020204" pitchFamily="34" charset="0"/>
                <a:cs typeface="Arial" panose="020B0604020202020204" pitchFamily="34" charset="0"/>
              </a:rPr>
              <a:t>tali,seperti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gambar</a:t>
            </a:r>
            <a:r>
              <a:rPr kumimoji="1" lang="en-US" altLang="ja-JP" sz="1200" dirty="0">
                <a:latin typeface="Arial" panose="020B0604020202020204" pitchFamily="34" charset="0"/>
                <a:cs typeface="Arial" panose="020B0604020202020204" pitchFamily="34" charset="0"/>
              </a:rPr>
              <a:t> 4-10 </a:t>
            </a:r>
            <a:r>
              <a:rPr kumimoji="1" lang="en-US" altLang="ja-JP" sz="1200" dirty="0" err="1">
                <a:latin typeface="Arial" panose="020B0604020202020204" pitchFamily="34" charset="0"/>
                <a:cs typeface="Arial" panose="020B0604020202020204" pitchFamily="34" charset="0"/>
              </a:rPr>
              <a:t>dapat</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diperoleh</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dengan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penggunaan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terba</a:t>
            </a:r>
            <a:r>
              <a:rPr lang="en-US" altLang="ja-JP" sz="1200" dirty="0" err="1">
                <a:latin typeface="Arial" panose="020B0604020202020204" pitchFamily="34" charset="0"/>
                <a:cs typeface="Arial" panose="020B0604020202020204" pitchFamily="34" charset="0"/>
              </a:rPr>
              <a:t>lik</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dari</a:t>
            </a:r>
            <a:r>
              <a:rPr kumimoji="1" lang="en-US" altLang="ja-JP" sz="1200" dirty="0">
                <a:latin typeface="Arial" panose="020B0604020202020204" pitchFamily="34" charset="0"/>
                <a:cs typeface="Arial" panose="020B0604020202020204" pitchFamily="34" charset="0"/>
              </a:rPr>
              <a:t> [Hukum </a:t>
            </a:r>
            <a:r>
              <a:rPr kumimoji="1" lang="en-US" altLang="ja-JP" sz="1200" dirty="0" err="1">
                <a:latin typeface="Arial" panose="020B0604020202020204" pitchFamily="34" charset="0"/>
                <a:cs typeface="Arial" panose="020B0604020202020204" pitchFamily="34" charset="0"/>
              </a:rPr>
              <a:t>gaya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jajar</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genjang</a:t>
            </a:r>
            <a:r>
              <a:rPr kumimoji="1" lang="en-US" altLang="ja-JP" sz="1200" dirty="0">
                <a:latin typeface="Arial" panose="020B0604020202020204" pitchFamily="34" charset="0"/>
                <a:cs typeface="Arial" panose="020B0604020202020204" pitchFamily="34" charset="0"/>
              </a:rPr>
              <a:t>]</a:t>
            </a:r>
          </a:p>
          <a:p>
            <a:r>
              <a:rPr lang="en-US" altLang="ja-JP" sz="1200" dirty="0">
                <a:latin typeface="Arial" panose="020B0604020202020204" pitchFamily="34" charset="0"/>
                <a:cs typeface="Arial" panose="020B0604020202020204" pitchFamily="34" charset="0"/>
              </a:rPr>
              <a:t>  </a:t>
            </a:r>
            <a:r>
              <a:rPr lang="id-ID" altLang="ja-JP" sz="1200" dirty="0">
                <a:latin typeface="Arial" panose="020B0604020202020204" pitchFamily="34" charset="0"/>
                <a:cs typeface="Arial" panose="020B0604020202020204" pitchFamily="34" charset="0"/>
              </a:rPr>
              <a:t>Gaya reaksi R dari gaya F yang me</a:t>
            </a:r>
            <a:r>
              <a:rPr lang="en-US" altLang="ja-JP" sz="1200" dirty="0" err="1">
                <a:latin typeface="Arial" panose="020B0604020202020204" pitchFamily="34" charset="0"/>
                <a:cs typeface="Arial" panose="020B0604020202020204" pitchFamily="34" charset="0"/>
              </a:rPr>
              <a:t>nghanyutkan</a:t>
            </a:r>
            <a:r>
              <a:rPr lang="id-ID" altLang="ja-JP" sz="1200" dirty="0">
                <a:latin typeface="Arial" panose="020B0604020202020204" pitchFamily="34" charset="0"/>
                <a:cs typeface="Arial" panose="020B0604020202020204" pitchFamily="34" charset="0"/>
              </a:rPr>
              <a:t> kapal </a:t>
            </a:r>
            <a:r>
              <a:rPr lang="en-US" altLang="ja-JP" sz="1200" dirty="0" err="1">
                <a:latin typeface="Arial" panose="020B0604020202020204" pitchFamily="34" charset="0"/>
                <a:cs typeface="Arial" panose="020B0604020202020204" pitchFamily="34" charset="0"/>
              </a:rPr>
              <a:t>membentuk</a:t>
            </a:r>
            <a:r>
              <a:rPr lang="id-ID" altLang="ja-JP" sz="1200" dirty="0">
                <a:latin typeface="Arial" panose="020B0604020202020204" pitchFamily="34" charset="0"/>
                <a:cs typeface="Arial" panose="020B0604020202020204" pitchFamily="34" charset="0"/>
              </a:rPr>
              <a:t> diagonal, masing-masing tali berada di dua sisi</a:t>
            </a:r>
            <a:r>
              <a:rPr lang="en-US" altLang="ja-JP" sz="1200" dirty="0">
                <a:latin typeface="Arial" panose="020B0604020202020204" pitchFamily="34" charset="0"/>
                <a:cs typeface="Arial" panose="020B0604020202020204" pitchFamily="34" charset="0"/>
              </a:rPr>
              <a:t>,</a:t>
            </a:r>
            <a:r>
              <a:rPr lang="en-US" altLang="ja-JP" sz="1200" dirty="0" err="1">
                <a:latin typeface="Arial" panose="020B0604020202020204" pitchFamily="34" charset="0"/>
                <a:cs typeface="Arial" panose="020B0604020202020204" pitchFamily="34" charset="0"/>
              </a:rPr>
              <a:t>gambar</a:t>
            </a:r>
            <a:r>
              <a:rPr lang="id-ID" altLang="ja-JP" sz="1200" dirty="0">
                <a:latin typeface="Arial" panose="020B0604020202020204" pitchFamily="34" charset="0"/>
                <a:cs typeface="Arial" panose="020B0604020202020204" pitchFamily="34" charset="0"/>
              </a:rPr>
              <a:t> jajar genjang, dan panjang sisi pada saat itu, Fa dan Fb, adalah gaya yang bekerja pada tali.</a:t>
            </a:r>
            <a:endParaRPr lang="en-US" altLang="ja-JP" sz="1200" dirty="0">
              <a:latin typeface="Arial" panose="020B0604020202020204" pitchFamily="34" charset="0"/>
              <a:cs typeface="Arial" panose="020B0604020202020204" pitchFamily="34" charset="0"/>
            </a:endParaRPr>
          </a:p>
          <a:p>
            <a:r>
              <a:rPr kumimoji="1" lang="en-US" altLang="ja-JP" sz="1200" b="1" u="sng" dirty="0" err="1">
                <a:latin typeface="Arial" panose="020B0604020202020204" pitchFamily="34" charset="0"/>
                <a:cs typeface="Arial" panose="020B0604020202020204" pitchFamily="34" charset="0"/>
              </a:rPr>
              <a:t>Pembagian</a:t>
            </a:r>
            <a:r>
              <a:rPr lang="en-US" altLang="ja-JP" sz="1200" b="1" u="sng" dirty="0">
                <a:latin typeface="Arial" panose="020B0604020202020204" pitchFamily="34" charset="0"/>
                <a:cs typeface="Arial" panose="020B0604020202020204" pitchFamily="34" charset="0"/>
              </a:rPr>
              <a:t> 1 </a:t>
            </a:r>
            <a:r>
              <a:rPr lang="en-US" altLang="ja-JP" sz="1200" b="1" u="sng" dirty="0" err="1">
                <a:latin typeface="Arial" panose="020B0604020202020204" pitchFamily="34" charset="0"/>
                <a:cs typeface="Arial" panose="020B0604020202020204" pitchFamily="34" charset="0"/>
              </a:rPr>
              <a:t>gaya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menjadi</a:t>
            </a:r>
            <a:r>
              <a:rPr lang="en-US" altLang="ja-JP" sz="1200" b="1" u="sng" dirty="0">
                <a:latin typeface="Arial" panose="020B0604020202020204" pitchFamily="34" charset="0"/>
                <a:cs typeface="Arial" panose="020B0604020202020204" pitchFamily="34" charset="0"/>
              </a:rPr>
              <a:t> 2 </a:t>
            </a:r>
            <a:r>
              <a:rPr lang="en-US" altLang="ja-JP" sz="1200" b="1" u="sng" dirty="0" err="1">
                <a:latin typeface="Arial" panose="020B0604020202020204" pitchFamily="34" charset="0"/>
                <a:cs typeface="Arial" panose="020B0604020202020204" pitchFamily="34" charset="0"/>
              </a:rPr>
              <a:t>gaya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lebih</a:t>
            </a:r>
            <a:r>
              <a:rPr lang="en-US" altLang="ja-JP" sz="1200" u="sng"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seperti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ini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disebut</a:t>
            </a:r>
            <a:r>
              <a:rPr lang="en-US" altLang="ja-JP" sz="1200" dirty="0">
                <a:latin typeface="Arial" panose="020B0604020202020204" pitchFamily="34" charset="0"/>
                <a:cs typeface="Arial" panose="020B0604020202020204" pitchFamily="34" charset="0"/>
              </a:rPr>
              <a:t> </a:t>
            </a:r>
            <a:r>
              <a:rPr lang="en-US" altLang="ja-JP" sz="1200" b="1" u="sng" dirty="0">
                <a:latin typeface="Arial" panose="020B0604020202020204" pitchFamily="34" charset="0"/>
                <a:cs typeface="Arial" panose="020B0604020202020204" pitchFamily="34" charset="0"/>
              </a:rPr>
              <a:t>“</a:t>
            </a:r>
            <a:r>
              <a:rPr lang="en-US" altLang="ja-JP" sz="1200" b="1" u="sng" dirty="0" err="1">
                <a:latin typeface="Arial" panose="020B0604020202020204" pitchFamily="34" charset="0"/>
                <a:cs typeface="Arial" panose="020B0604020202020204" pitchFamily="34" charset="0"/>
              </a:rPr>
              <a:t>penguraian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gaya</a:t>
            </a:r>
            <a:r>
              <a:rPr lang="en-US" altLang="ja-JP" sz="1200" b="1" u="sng" dirty="0">
                <a:latin typeface="Arial" panose="020B0604020202020204" pitchFamily="34" charset="0"/>
                <a:cs typeface="Arial" panose="020B0604020202020204" pitchFamily="34" charset="0"/>
              </a:rPr>
              <a:t>”,</a:t>
            </a:r>
          </a:p>
          <a:p>
            <a:r>
              <a:rPr kumimoji="1" lang="en-US" altLang="ja-JP" sz="1200" dirty="0">
                <a:latin typeface="Arial" panose="020B0604020202020204" pitchFamily="34" charset="0"/>
                <a:cs typeface="Arial" panose="020B0604020202020204" pitchFamily="34" charset="0"/>
              </a:rPr>
              <a:t>Gaya yang </a:t>
            </a:r>
            <a:r>
              <a:rPr kumimoji="1" lang="en-US" altLang="ja-JP" sz="1200" dirty="0" err="1">
                <a:latin typeface="Arial" panose="020B0604020202020204" pitchFamily="34" charset="0"/>
                <a:cs typeface="Arial" panose="020B0604020202020204" pitchFamily="34" charset="0"/>
              </a:rPr>
              <a:t>dibagi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seperti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Fa,Fb</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disebut</a:t>
            </a:r>
            <a:r>
              <a:rPr kumimoji="1" lang="en-US" altLang="ja-JP" sz="1200"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Komponen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gaya</a:t>
            </a:r>
            <a:endParaRPr kumimoji="1" lang="ja-JP" altLang="en-US" sz="1200" b="1" u="sng"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6EF05EE6-32C8-4F2A-B015-A6503C52A0A1}"/>
              </a:ext>
            </a:extLst>
          </p:cNvPr>
          <p:cNvSpPr txBox="1"/>
          <p:nvPr/>
        </p:nvSpPr>
        <p:spPr>
          <a:xfrm>
            <a:off x="7024809" y="3993992"/>
            <a:ext cx="74776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700" dirty="0" err="1"/>
              <a:t>Resultan</a:t>
            </a:r>
            <a:r>
              <a:rPr lang="en-US" altLang="ja-JP" sz="700" dirty="0"/>
              <a:t> R </a:t>
            </a:r>
          </a:p>
          <a:p>
            <a:pPr algn="ctr"/>
            <a:r>
              <a:rPr kumimoji="1" lang="en-US" altLang="ja-JP" sz="700" dirty="0"/>
              <a:t>(Gaya </a:t>
            </a:r>
            <a:r>
              <a:rPr kumimoji="1" lang="en-US" altLang="ja-JP" sz="700" dirty="0" err="1"/>
              <a:t>reaksi</a:t>
            </a:r>
            <a:r>
              <a:rPr kumimoji="1" lang="en-US" altLang="ja-JP" sz="700" dirty="0"/>
              <a:t> F)</a:t>
            </a:r>
            <a:endParaRPr kumimoji="1" lang="ja-JP" altLang="en-US" sz="700" dirty="0"/>
          </a:p>
        </p:txBody>
      </p:sp>
      <p:sp>
        <p:nvSpPr>
          <p:cNvPr id="19" name="テキスト ボックス 18">
            <a:extLst>
              <a:ext uri="{FF2B5EF4-FFF2-40B4-BE49-F238E27FC236}">
                <a16:creationId xmlns:a16="http://schemas.microsoft.com/office/drawing/2014/main" id="{BF4D93D6-9783-4AEE-9A7A-8B7B76C533B2}"/>
              </a:ext>
            </a:extLst>
          </p:cNvPr>
          <p:cNvSpPr txBox="1"/>
          <p:nvPr/>
        </p:nvSpPr>
        <p:spPr>
          <a:xfrm rot="19996877">
            <a:off x="7601409" y="3794187"/>
            <a:ext cx="914400"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Komponen</a:t>
            </a:r>
            <a:r>
              <a:rPr kumimoji="1" lang="en-US" altLang="ja-JP" sz="700" dirty="0"/>
              <a:t> </a:t>
            </a:r>
            <a:r>
              <a:rPr kumimoji="1" lang="en-US" altLang="ja-JP" sz="700" dirty="0" err="1"/>
              <a:t>gaya</a:t>
            </a:r>
            <a:r>
              <a:rPr kumimoji="1" lang="en-US" altLang="ja-JP" sz="700" dirty="0"/>
              <a:t> Fa</a:t>
            </a:r>
            <a:endParaRPr kumimoji="1" lang="ja-JP" altLang="en-US" sz="700" dirty="0"/>
          </a:p>
        </p:txBody>
      </p:sp>
      <p:sp>
        <p:nvSpPr>
          <p:cNvPr id="20" name="テキスト ボックス 19">
            <a:extLst>
              <a:ext uri="{FF2B5EF4-FFF2-40B4-BE49-F238E27FC236}">
                <a16:creationId xmlns:a16="http://schemas.microsoft.com/office/drawing/2014/main" id="{EE086CF1-9092-479B-86C1-94978A18A6BE}"/>
              </a:ext>
            </a:extLst>
          </p:cNvPr>
          <p:cNvSpPr txBox="1"/>
          <p:nvPr/>
        </p:nvSpPr>
        <p:spPr>
          <a:xfrm rot="1613392">
            <a:off x="7585555" y="4239541"/>
            <a:ext cx="914400"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Komponen</a:t>
            </a:r>
            <a:r>
              <a:rPr kumimoji="1" lang="en-US" altLang="ja-JP" sz="700" dirty="0"/>
              <a:t> </a:t>
            </a:r>
            <a:r>
              <a:rPr kumimoji="1" lang="en-US" altLang="ja-JP" sz="700" dirty="0" err="1"/>
              <a:t>gaya</a:t>
            </a:r>
            <a:r>
              <a:rPr kumimoji="1" lang="en-US" altLang="ja-JP" sz="700" dirty="0"/>
              <a:t> F</a:t>
            </a:r>
            <a:r>
              <a:rPr lang="en-US" altLang="ja-JP" sz="700" dirty="0"/>
              <a:t>b</a:t>
            </a:r>
            <a:endParaRPr kumimoji="1" lang="ja-JP" altLang="en-US" sz="700" dirty="0"/>
          </a:p>
        </p:txBody>
      </p:sp>
    </p:spTree>
    <p:extLst>
      <p:ext uri="{BB962C8B-B14F-4D97-AF65-F5344CB8AC3E}">
        <p14:creationId xmlns:p14="http://schemas.microsoft.com/office/powerpoint/2010/main" val="1173502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Momen</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gaya</a:t>
            </a:r>
            <a:r>
              <a:rPr lang="ja-JP" altLang="en-US" sz="2400" b="1" dirty="0">
                <a:latin typeface="Arial" panose="020B0604020202020204" pitchFamily="34" charset="0"/>
                <a:ea typeface="Meiryo UI" panose="020B0604030504040204" pitchFamily="50" charset="-128"/>
                <a:cs typeface="Arial" panose="020B0604020202020204" pitchFamily="34" charset="0"/>
              </a:rPr>
              <a:t>（１）　</a:t>
            </a:r>
            <a:r>
              <a:rPr lang="en-US" altLang="ja-JP" sz="2400" b="1" dirty="0" err="1">
                <a:latin typeface="Arial" panose="020B0604020202020204" pitchFamily="34" charset="0"/>
                <a:ea typeface="Meiryo UI" panose="020B0604030504040204" pitchFamily="50" charset="-128"/>
                <a:cs typeface="Arial" panose="020B0604020202020204" pitchFamily="34" charset="0"/>
              </a:rPr>
              <a:t>momen</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gaya</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146/</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62</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57836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Momen</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Gaya</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（Ｆ）</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×Jarak</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（Ｌ）</a:t>
            </a:r>
          </a:p>
        </p:txBody>
      </p:sp>
      <p:sp>
        <p:nvSpPr>
          <p:cNvPr id="2" name="テキスト ボックス 1">
            <a:extLst>
              <a:ext uri="{FF2B5EF4-FFF2-40B4-BE49-F238E27FC236}">
                <a16:creationId xmlns:a16="http://schemas.microsoft.com/office/drawing/2014/main" id="{66C1D832-4C18-4A70-B155-868D38E49935}"/>
              </a:ext>
            </a:extLst>
          </p:cNvPr>
          <p:cNvSpPr txBox="1"/>
          <p:nvPr/>
        </p:nvSpPr>
        <p:spPr>
          <a:xfrm>
            <a:off x="628649" y="934558"/>
            <a:ext cx="7820025" cy="1200329"/>
          </a:xfrm>
          <a:prstGeom prst="rect">
            <a:avLst/>
          </a:prstGeom>
          <a:noFill/>
        </p:spPr>
        <p:txBody>
          <a:bodyPr wrap="square" rtlCol="0">
            <a:spAutoFit/>
          </a:bodyPr>
          <a:lstStyle/>
          <a:p>
            <a:r>
              <a:rPr lang="id-ID" altLang="ja-JP" b="1" u="sng" dirty="0">
                <a:latin typeface="Arial" panose="020B0604020202020204" pitchFamily="34" charset="0"/>
                <a:cs typeface="Arial" panose="020B0604020202020204" pitchFamily="34" charset="0"/>
              </a:rPr>
              <a:t>Gaya yang berusaha untuk memutar suatu benda </a:t>
            </a:r>
            <a:r>
              <a:rPr lang="id-ID" altLang="ja-JP" dirty="0">
                <a:latin typeface="Arial" panose="020B0604020202020204" pitchFamily="34" charset="0"/>
                <a:cs typeface="Arial" panose="020B0604020202020204" pitchFamily="34" charset="0"/>
              </a:rPr>
              <a:t>disebut </a:t>
            </a:r>
            <a:r>
              <a:rPr lang="id-ID" altLang="ja-JP" b="1" dirty="0">
                <a:latin typeface="Arial" panose="020B0604020202020204" pitchFamily="34" charset="0"/>
                <a:cs typeface="Arial" panose="020B0604020202020204" pitchFamily="34" charset="0"/>
              </a:rPr>
              <a:t>“</a:t>
            </a:r>
            <a:r>
              <a:rPr lang="id-ID" altLang="ja-JP" b="1" u="sng" dirty="0">
                <a:latin typeface="Arial" panose="020B0604020202020204" pitchFamily="34" charset="0"/>
                <a:cs typeface="Arial" panose="020B0604020202020204" pitchFamily="34" charset="0"/>
              </a:rPr>
              <a:t>momen gaya</a:t>
            </a:r>
            <a:r>
              <a:rPr lang="id-ID" altLang="ja-JP" b="1" dirty="0">
                <a:latin typeface="Arial" panose="020B0604020202020204" pitchFamily="34" charset="0"/>
                <a:cs typeface="Arial" panose="020B0604020202020204" pitchFamily="34" charset="0"/>
              </a:rPr>
              <a:t>”, </a:t>
            </a:r>
            <a:r>
              <a:rPr lang="id-ID" altLang="ja-JP" dirty="0">
                <a:latin typeface="Arial" panose="020B0604020202020204" pitchFamily="34" charset="0"/>
                <a:cs typeface="Arial" panose="020B0604020202020204" pitchFamily="34" charset="0"/>
              </a:rPr>
              <a:t>dan </a:t>
            </a:r>
            <a:r>
              <a:rPr lang="id-ID" altLang="ja-JP" b="1" u="sng" dirty="0">
                <a:latin typeface="Arial" panose="020B0604020202020204" pitchFamily="34" charset="0"/>
                <a:cs typeface="Arial" panose="020B0604020202020204" pitchFamily="34" charset="0"/>
              </a:rPr>
              <a:t>momen (M) </a:t>
            </a:r>
            <a:r>
              <a:rPr lang="en-US" altLang="ja-JP" b="1" u="sng" dirty="0" err="1">
                <a:latin typeface="Arial" panose="020B0604020202020204" pitchFamily="34" charset="0"/>
                <a:cs typeface="Arial" panose="020B0604020202020204" pitchFamily="34" charset="0"/>
              </a:rPr>
              <a:t>besaran</a:t>
            </a:r>
            <a:r>
              <a:rPr lang="en-US" altLang="ja-JP" b="1" u="sng" dirty="0">
                <a:latin typeface="Arial" panose="020B0604020202020204" pitchFamily="34" charset="0"/>
                <a:cs typeface="Arial" panose="020B0604020202020204" pitchFamily="34" charset="0"/>
              </a:rPr>
              <a:t> </a:t>
            </a:r>
            <a:r>
              <a:rPr lang="id-ID" altLang="ja-JP" dirty="0">
                <a:latin typeface="Arial" panose="020B0604020202020204" pitchFamily="34" charset="0"/>
                <a:cs typeface="Arial" panose="020B0604020202020204" pitchFamily="34" charset="0"/>
              </a:rPr>
              <a:t>ini tidak hanya </a:t>
            </a:r>
            <a:r>
              <a:rPr lang="id-ID" altLang="ja-JP" b="1" dirty="0">
                <a:latin typeface="Arial" panose="020B0604020202020204" pitchFamily="34" charset="0"/>
                <a:cs typeface="Arial" panose="020B0604020202020204" pitchFamily="34" charset="0"/>
              </a:rPr>
              <a:t>besar</a:t>
            </a:r>
            <a:r>
              <a:rPr lang="en-US" altLang="ja-JP" b="1" dirty="0">
                <a:latin typeface="Arial" panose="020B0604020202020204" pitchFamily="34" charset="0"/>
                <a:cs typeface="Arial" panose="020B0604020202020204" pitchFamily="34" charset="0"/>
              </a:rPr>
              <a:t>an</a:t>
            </a:r>
            <a:r>
              <a:rPr lang="id-ID" altLang="ja-JP" b="1" dirty="0">
                <a:latin typeface="Arial" panose="020B0604020202020204" pitchFamily="34" charset="0"/>
                <a:cs typeface="Arial" panose="020B0604020202020204" pitchFamily="34" charset="0"/>
              </a:rPr>
              <a:t> gaya (F) </a:t>
            </a:r>
            <a:r>
              <a:rPr lang="en-US" altLang="ja-JP" dirty="0">
                <a:latin typeface="Arial" panose="020B0604020202020204" pitchFamily="34" charset="0"/>
                <a:cs typeface="Arial" panose="020B0604020202020204" pitchFamily="34" charset="0"/>
              </a:rPr>
              <a:t>,</a:t>
            </a:r>
            <a:r>
              <a:rPr lang="id-ID" altLang="ja-JP" dirty="0">
                <a:latin typeface="Arial" panose="020B0604020202020204" pitchFamily="34" charset="0"/>
                <a:cs typeface="Arial" panose="020B0604020202020204" pitchFamily="34" charset="0"/>
              </a:rPr>
              <a:t>tetapi juga</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berhubungan</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dengan</a:t>
            </a:r>
            <a:r>
              <a:rPr lang="id-ID" altLang="ja-JP" dirty="0">
                <a:latin typeface="Arial" panose="020B0604020202020204" pitchFamily="34" charset="0"/>
                <a:cs typeface="Arial" panose="020B0604020202020204" pitchFamily="34" charset="0"/>
              </a:rPr>
              <a:t> </a:t>
            </a:r>
            <a:r>
              <a:rPr lang="id-ID" altLang="ja-JP" b="1" u="sng" dirty="0">
                <a:latin typeface="Arial" panose="020B0604020202020204" pitchFamily="34" charset="0"/>
                <a:cs typeface="Arial" panose="020B0604020202020204" pitchFamily="34" charset="0"/>
              </a:rPr>
              <a:t>pusat sumbu putar dan </a:t>
            </a:r>
            <a:r>
              <a:rPr lang="en-US" altLang="ja-JP" b="1" u="sng" dirty="0" err="1">
                <a:latin typeface="Arial" panose="020B0604020202020204" pitchFamily="34" charset="0"/>
                <a:cs typeface="Arial" panose="020B0604020202020204" pitchFamily="34" charset="0"/>
              </a:rPr>
              <a:t>titik</a:t>
            </a:r>
            <a:r>
              <a:rPr lang="en-US" altLang="ja-JP" b="1" u="sng" dirty="0">
                <a:latin typeface="Arial" panose="020B0604020202020204" pitchFamily="34" charset="0"/>
                <a:cs typeface="Arial" panose="020B0604020202020204" pitchFamily="34" charset="0"/>
              </a:rPr>
              <a:t> </a:t>
            </a:r>
            <a:r>
              <a:rPr lang="en-US" altLang="ja-JP" b="1" u="sng" dirty="0" err="1">
                <a:latin typeface="Arial" panose="020B0604020202020204" pitchFamily="34" charset="0"/>
                <a:cs typeface="Arial" panose="020B0604020202020204" pitchFamily="34" charset="0"/>
              </a:rPr>
              <a:t>gaya</a:t>
            </a:r>
            <a:r>
              <a:rPr lang="id-ID" altLang="ja-JP" b="1" u="sng" dirty="0">
                <a:latin typeface="Arial" panose="020B0604020202020204" pitchFamily="34" charset="0"/>
                <a:cs typeface="Arial" panose="020B0604020202020204" pitchFamily="34" charset="0"/>
              </a:rPr>
              <a:t> </a:t>
            </a:r>
            <a:r>
              <a:rPr lang="en-US" altLang="ja-JP" b="1" u="sng" dirty="0" err="1">
                <a:latin typeface="Arial" panose="020B0604020202020204" pitchFamily="34" charset="0"/>
                <a:cs typeface="Arial" panose="020B0604020202020204" pitchFamily="34" charset="0"/>
              </a:rPr>
              <a:t>dengan</a:t>
            </a:r>
            <a:r>
              <a:rPr lang="en-US" altLang="ja-JP" b="1" u="sng" dirty="0">
                <a:latin typeface="Arial" panose="020B0604020202020204" pitchFamily="34" charset="0"/>
                <a:cs typeface="Arial" panose="020B0604020202020204" pitchFamily="34" charset="0"/>
              </a:rPr>
              <a:t> </a:t>
            </a:r>
            <a:r>
              <a:rPr lang="id-ID" altLang="ja-JP" b="1" u="sng" dirty="0">
                <a:latin typeface="Arial" panose="020B0604020202020204" pitchFamily="34" charset="0"/>
                <a:cs typeface="Arial" panose="020B0604020202020204" pitchFamily="34" charset="0"/>
              </a:rPr>
              <a:t>Jarak (panjang lengan: L) </a:t>
            </a:r>
            <a:r>
              <a:rPr lang="id-ID" altLang="ja-JP" u="sng" dirty="0">
                <a:latin typeface="Arial" panose="020B0604020202020204" pitchFamily="34" charset="0"/>
                <a:cs typeface="Arial" panose="020B0604020202020204" pitchFamily="34" charset="0"/>
              </a:rPr>
              <a:t> </a:t>
            </a:r>
            <a:r>
              <a:rPr lang="id-ID" altLang="ja-JP" dirty="0">
                <a:latin typeface="Arial" panose="020B0604020202020204" pitchFamily="34" charset="0"/>
                <a:cs typeface="Arial" panose="020B0604020202020204" pitchFamily="34" charset="0"/>
              </a:rPr>
              <a:t>dan dapat dinyatakan sebagai berikut. </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875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000" b="1" dirty="0" err="1">
                <a:latin typeface="Arial" panose="020B0604020202020204" pitchFamily="34" charset="0"/>
                <a:ea typeface="Meiryo UI" panose="020B0604030504040204" pitchFamily="50" charset="-128"/>
                <a:cs typeface="Arial" panose="020B0604020202020204" pitchFamily="34" charset="0"/>
              </a:rPr>
              <a:t>Momen</a:t>
            </a:r>
            <a:r>
              <a:rPr lang="ja-JP" altLang="en-US"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gaya</a:t>
            </a:r>
            <a:r>
              <a:rPr lang="ja-JP" altLang="en-US" sz="2000" b="1" dirty="0">
                <a:latin typeface="Arial" panose="020B0604020202020204" pitchFamily="34" charset="0"/>
                <a:ea typeface="Meiryo UI" panose="020B0604030504040204" pitchFamily="50" charset="-128"/>
                <a:cs typeface="Arial" panose="020B0604020202020204" pitchFamily="34" charset="0"/>
              </a:rPr>
              <a:t>（２）　</a:t>
            </a:r>
            <a:r>
              <a:rPr lang="en-US" altLang="ja-JP" sz="2000" b="1" dirty="0" err="1">
                <a:latin typeface="Arial" panose="020B0604020202020204" pitchFamily="34" charset="0"/>
                <a:ea typeface="Meiryo UI" panose="020B0604030504040204" pitchFamily="50" charset="-128"/>
                <a:cs typeface="Arial" panose="020B0604020202020204" pitchFamily="34" charset="0"/>
              </a:rPr>
              <a:t>Momen</a:t>
            </a:r>
            <a:r>
              <a:rPr lang="en-US" altLang="ja-JP" sz="2000" b="1" dirty="0">
                <a:latin typeface="Arial" panose="020B0604020202020204" pitchFamily="34" charset="0"/>
                <a:ea typeface="Meiryo UI" panose="020B0604030504040204" pitchFamily="50" charset="-128"/>
                <a:cs typeface="Arial" panose="020B0604020202020204" pitchFamily="34" charset="0"/>
              </a:rPr>
              <a:t> dan </a:t>
            </a:r>
            <a:r>
              <a:rPr lang="en-US" altLang="ja-JP" sz="2000" b="1" dirty="0" err="1">
                <a:latin typeface="Arial" panose="020B0604020202020204" pitchFamily="34" charset="0"/>
                <a:ea typeface="Meiryo UI" panose="020B0604030504040204" pitchFamily="50" charset="-128"/>
                <a:cs typeface="Arial" panose="020B0604020202020204" pitchFamily="34" charset="0"/>
              </a:rPr>
              <a:t>Pengencangan</a:t>
            </a:r>
            <a:r>
              <a:rPr lang="ja-JP" altLang="en-US"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gaya</a:t>
            </a:r>
            <a:r>
              <a:rPr lang="ja-JP" altLang="en-US" sz="20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0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02553" y="6400413"/>
            <a:ext cx="4168109"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146/</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62-63</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68</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363165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Momen</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（Ｍａ、Ｍｂ</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u="sng" dirty="0">
                <a:solidFill>
                  <a:prstClr val="black"/>
                </a:solidFill>
                <a:latin typeface="Arial" panose="020B0604020202020204" pitchFamily="34" charset="0"/>
                <a:ea typeface="Meiryo UI" panose="020B0604030504040204" pitchFamily="50" charset="-128"/>
                <a:cs typeface="Arial" panose="020B0604020202020204" pitchFamily="34" charset="0"/>
              </a:rPr>
              <a:t>masing </a:t>
            </a:r>
            <a:r>
              <a:rPr lang="en-US" altLang="ja-JP" sz="1400" u="sng" dirty="0" err="1">
                <a:solidFill>
                  <a:prstClr val="black"/>
                </a:solidFill>
                <a:latin typeface="Arial" panose="020B0604020202020204" pitchFamily="34" charset="0"/>
                <a:ea typeface="Meiryo UI" panose="020B0604030504040204" pitchFamily="50" charset="-128"/>
                <a:cs typeface="Arial" panose="020B0604020202020204" pitchFamily="34" charset="0"/>
              </a:rPr>
              <a:t>masing</a:t>
            </a:r>
            <a:r>
              <a:rPr lang="en-US" altLang="ja-JP" sz="14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u="sng" dirty="0" err="1">
                <a:solidFill>
                  <a:prstClr val="black"/>
                </a:solidFill>
                <a:latin typeface="Arial" panose="020B0604020202020204" pitchFamily="34" charset="0"/>
                <a:ea typeface="Meiryo UI" panose="020B0604030504040204" pitchFamily="50" charset="-128"/>
                <a:cs typeface="Arial" panose="020B0604020202020204" pitchFamily="34" charset="0"/>
              </a:rPr>
              <a:t>ialah</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3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Ｍａ＝　Ｆａ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２Ｌ</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Ｍｂ＝　Ｆｂ</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Ｌ</a:t>
            </a:r>
          </a:p>
          <a:p>
            <a:pPr marL="0" indent="0">
              <a:lnSpc>
                <a:spcPct val="100000"/>
              </a:lnSpc>
              <a:spcBef>
                <a:spcPts val="30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diperoleh</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Jika</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gaya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pengencangan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mur</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momen</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sama</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3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Ｍａ＝Ｍｂ</a:t>
            </a:r>
          </a:p>
          <a:p>
            <a:pPr marL="0" indent="0">
              <a:lnSpc>
                <a:spcPct val="100000"/>
              </a:lnSpc>
              <a:spcBef>
                <a:spcPts val="3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Ｆａ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２Ｌ＝Ｆｂ</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Ｌ</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２Ｆａ＝Ｆｂ</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Ｆａ＝Ｆｂ／２</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727320" y="1447541"/>
            <a:ext cx="2704871" cy="1580382"/>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85183814-46B6-4FE9-9A96-6BD22F7D4A2A}"/>
              </a:ext>
            </a:extLst>
          </p:cNvPr>
          <p:cNvSpPr txBox="1"/>
          <p:nvPr/>
        </p:nvSpPr>
        <p:spPr>
          <a:xfrm>
            <a:off x="586125" y="763044"/>
            <a:ext cx="7505700" cy="923330"/>
          </a:xfrm>
          <a:prstGeom prst="rect">
            <a:avLst/>
          </a:prstGeom>
          <a:noFill/>
        </p:spPr>
        <p:txBody>
          <a:bodyPr wrap="square" rtlCol="0">
            <a:spAutoFit/>
          </a:bodyPr>
          <a:lstStyle/>
          <a:p>
            <a:r>
              <a:rPr lang="id-ID" altLang="ja-JP" dirty="0">
                <a:latin typeface="Arial" panose="020B0604020202020204" pitchFamily="34" charset="0"/>
                <a:cs typeface="Arial" panose="020B0604020202020204" pitchFamily="34" charset="0"/>
              </a:rPr>
              <a:t>Pada gambar di sebelah kanan, gaya yang bekerja pada titik gaya A </a:t>
            </a:r>
            <a:r>
              <a:rPr lang="en-US" altLang="ja-JP" dirty="0" err="1">
                <a:latin typeface="Arial" panose="020B0604020202020204" pitchFamily="34" charset="0"/>
                <a:cs typeface="Arial" panose="020B0604020202020204" pitchFamily="34" charset="0"/>
              </a:rPr>
              <a:t>berjarak</a:t>
            </a:r>
            <a:r>
              <a:rPr lang="en-US" altLang="ja-JP" dirty="0">
                <a:latin typeface="Arial" panose="020B0604020202020204" pitchFamily="34" charset="0"/>
                <a:cs typeface="Arial" panose="020B0604020202020204" pitchFamily="34" charset="0"/>
              </a:rPr>
              <a:t> 2L </a:t>
            </a:r>
            <a:r>
              <a:rPr lang="en-US" altLang="ja-JP" dirty="0" err="1">
                <a:latin typeface="Arial" panose="020B0604020202020204" pitchFamily="34" charset="0"/>
                <a:cs typeface="Arial" panose="020B0604020202020204" pitchFamily="34" charset="0"/>
              </a:rPr>
              <a:t>dari</a:t>
            </a:r>
            <a:r>
              <a:rPr lang="id-ID" altLang="ja-JP" dirty="0">
                <a:latin typeface="Arial" panose="020B0604020202020204" pitchFamily="34" charset="0"/>
                <a:cs typeface="Arial" panose="020B0604020202020204" pitchFamily="34" charset="0"/>
              </a:rPr>
              <a:t> sumbu rotasi O dan titik gaya B </a:t>
            </a:r>
            <a:r>
              <a:rPr lang="en-US" altLang="ja-JP" dirty="0" err="1">
                <a:latin typeface="Arial" panose="020B0604020202020204" pitchFamily="34" charset="0"/>
                <a:cs typeface="Arial" panose="020B0604020202020204" pitchFamily="34" charset="0"/>
              </a:rPr>
              <a:t>berjarak</a:t>
            </a:r>
            <a:r>
              <a:rPr lang="id-ID" altLang="ja-JP" dirty="0">
                <a:latin typeface="Arial" panose="020B0604020202020204" pitchFamily="34" charset="0"/>
                <a:cs typeface="Arial" panose="020B0604020202020204" pitchFamily="34" charset="0"/>
              </a:rPr>
              <a:t> L</a:t>
            </a:r>
            <a:r>
              <a:rPr lang="en-US" altLang="ja-JP" dirty="0">
                <a:latin typeface="Arial" panose="020B0604020202020204" pitchFamily="34" charset="0"/>
                <a:cs typeface="Arial" panose="020B0604020202020204" pitchFamily="34" charset="0"/>
              </a:rPr>
              <a:t>,</a:t>
            </a:r>
            <a:r>
              <a:rPr lang="id-ID" altLang="ja-JP" dirty="0">
                <a:latin typeface="Arial" panose="020B0604020202020204" pitchFamily="34" charset="0"/>
                <a:cs typeface="Arial" panose="020B0604020202020204" pitchFamily="34" charset="0"/>
              </a:rPr>
              <a:t> masing-masing disebut sebagai Fa dan Fb</a:t>
            </a:r>
            <a:r>
              <a:rPr lang="en-US" altLang="ja-JP" dirty="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B28CAE3B-748A-41BF-B195-2DEFBF8F09A7}"/>
              </a:ext>
            </a:extLst>
          </p:cNvPr>
          <p:cNvSpPr txBox="1"/>
          <p:nvPr/>
        </p:nvSpPr>
        <p:spPr>
          <a:xfrm>
            <a:off x="628649" y="3835424"/>
            <a:ext cx="7654149" cy="1754326"/>
          </a:xfrm>
          <a:prstGeom prst="rect">
            <a:avLst/>
          </a:prstGeom>
          <a:noFill/>
        </p:spPr>
        <p:txBody>
          <a:bodyPr wrap="square" rtlCol="0">
            <a:spAutoFit/>
          </a:bodyPr>
          <a:lstStyle/>
          <a:p>
            <a:r>
              <a:rPr lang="id-ID" altLang="ja-JP" dirty="0">
                <a:latin typeface="Arial" panose="020B0604020202020204" pitchFamily="34" charset="0"/>
                <a:cs typeface="Arial" panose="020B0604020202020204" pitchFamily="34" charset="0"/>
              </a:rPr>
              <a:t>Artinya, ketika </a:t>
            </a:r>
            <a:r>
              <a:rPr lang="id-ID" altLang="ja-JP" b="1" u="sng" dirty="0">
                <a:latin typeface="Arial" panose="020B0604020202020204" pitchFamily="34" charset="0"/>
                <a:cs typeface="Arial" panose="020B0604020202020204" pitchFamily="34" charset="0"/>
              </a:rPr>
              <a:t>gaya (momen) </a:t>
            </a:r>
            <a:r>
              <a:rPr lang="id-ID" altLang="ja-JP" dirty="0">
                <a:latin typeface="Arial" panose="020B0604020202020204" pitchFamily="34" charset="0"/>
                <a:cs typeface="Arial" panose="020B0604020202020204" pitchFamily="34" charset="0"/>
              </a:rPr>
              <a:t>untuk </a:t>
            </a:r>
            <a:r>
              <a:rPr lang="id-ID" altLang="ja-JP" b="1" u="sng" dirty="0">
                <a:latin typeface="Arial" panose="020B0604020202020204" pitchFamily="34" charset="0"/>
                <a:cs typeface="Arial" panose="020B0604020202020204" pitchFamily="34" charset="0"/>
              </a:rPr>
              <a:t>mengencangkan mur sama</a:t>
            </a:r>
            <a:r>
              <a:rPr lang="id-ID" altLang="ja-JP" dirty="0">
                <a:latin typeface="Arial" panose="020B0604020202020204" pitchFamily="34" charset="0"/>
                <a:cs typeface="Arial" panose="020B0604020202020204" pitchFamily="34" charset="0"/>
              </a:rPr>
              <a:t>, gaya Fa untuk mengencangkan di titik A yang panjang lengannya </a:t>
            </a:r>
            <a:r>
              <a:rPr lang="en-US" altLang="ja-JP" dirty="0">
                <a:latin typeface="Arial" panose="020B0604020202020204" pitchFamily="34" charset="0"/>
                <a:cs typeface="Arial" panose="020B0604020202020204" pitchFamily="34" charset="0"/>
              </a:rPr>
              <a:t>2 kali</a:t>
            </a:r>
            <a:r>
              <a:rPr lang="id-ID" altLang="ja-JP" dirty="0">
                <a:latin typeface="Arial" panose="020B0604020202020204" pitchFamily="34" charset="0"/>
                <a:cs typeface="Arial" panose="020B0604020202020204" pitchFamily="34" charset="0"/>
              </a:rPr>
              <a:t> adalah.</a:t>
            </a:r>
            <a:r>
              <a:rPr lang="id-ID" altLang="ja-JP" b="1" u="sng" dirty="0">
                <a:latin typeface="Arial" panose="020B0604020202020204" pitchFamily="34" charset="0"/>
                <a:cs typeface="Arial" panose="020B0604020202020204" pitchFamily="34" charset="0"/>
              </a:rPr>
              <a:t> setengah dari gaya Fb untuk mengencangkan di dekat titik B</a:t>
            </a:r>
            <a:r>
              <a:rPr lang="en-US" altLang="ja-JP" b="1" u="sng" dirty="0">
                <a:latin typeface="Arial" panose="020B0604020202020204" pitchFamily="34" charset="0"/>
                <a:cs typeface="Arial" panose="020B0604020202020204" pitchFamily="34" charset="0"/>
              </a:rPr>
              <a:t>. </a:t>
            </a:r>
            <a:r>
              <a:rPr lang="id-ID" altLang="ja-JP" dirty="0">
                <a:latin typeface="Arial" panose="020B0604020202020204" pitchFamily="34" charset="0"/>
                <a:cs typeface="Arial" panose="020B0604020202020204" pitchFamily="34" charset="0"/>
              </a:rPr>
              <a:t>Namun, dalam hal ini, jarak untuk menggerakkan lengan menjadi lebih panjang, dan jumlah </a:t>
            </a:r>
            <a:r>
              <a:rPr lang="en-US" altLang="ja-JP" dirty="0" err="1">
                <a:latin typeface="Arial" panose="020B0604020202020204" pitchFamily="34" charset="0"/>
                <a:cs typeface="Arial" panose="020B0604020202020204" pitchFamily="34" charset="0"/>
              </a:rPr>
              <a:t>kerja</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nya</a:t>
            </a:r>
            <a:r>
              <a:rPr lang="id-ID" altLang="ja-JP" dirty="0">
                <a:latin typeface="Arial" panose="020B0604020202020204" pitchFamily="34" charset="0"/>
                <a:cs typeface="Arial" panose="020B0604020202020204" pitchFamily="34" charset="0"/>
              </a:rPr>
              <a:t> sama</a:t>
            </a:r>
            <a:r>
              <a:rPr lang="en-US" altLang="ja-JP" dirty="0">
                <a:latin typeface="Arial" panose="020B0604020202020204" pitchFamily="34" charset="0"/>
                <a:cs typeface="Arial" panose="020B0604020202020204" pitchFamily="34" charset="0"/>
              </a:rPr>
              <a:t>,</a:t>
            </a:r>
            <a:r>
              <a:rPr lang="id-ID" altLang="ja-JP" dirty="0">
                <a:latin typeface="Arial" panose="020B0604020202020204" pitchFamily="34" charset="0"/>
                <a:cs typeface="Arial" panose="020B0604020202020204" pitchFamily="34" charset="0"/>
              </a:rPr>
              <a:t> terlepas dari apakah itu dikencangkan dengan A atau B. </a:t>
            </a:r>
            <a:endParaRPr kumimoji="1" lang="ja-JP" altLang="en-US" dirty="0">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10A4DAB8-258C-4DBB-B58D-3575D922CD6A}"/>
              </a:ext>
            </a:extLst>
          </p:cNvPr>
          <p:cNvSpPr txBox="1"/>
          <p:nvPr/>
        </p:nvSpPr>
        <p:spPr>
          <a:xfrm>
            <a:off x="5783506" y="1474451"/>
            <a:ext cx="471487"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latin typeface="Arial" panose="020B0604020202020204" pitchFamily="34" charset="0"/>
                <a:cs typeface="Arial" panose="020B0604020202020204" pitchFamily="34" charset="0"/>
              </a:rPr>
              <a:t>Sumbu</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rotasi</a:t>
            </a:r>
            <a:r>
              <a:rPr lang="en-US" altLang="ja-JP" sz="700" dirty="0">
                <a:latin typeface="Arial" panose="020B0604020202020204" pitchFamily="34" charset="0"/>
                <a:cs typeface="Arial" panose="020B0604020202020204" pitchFamily="34" charset="0"/>
              </a:rPr>
              <a:t> O</a:t>
            </a:r>
            <a:endParaRPr kumimoji="1" lang="ja-JP" altLang="en-US" sz="7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5909EBEE-C966-4516-922B-D0BAEE2112F3}"/>
              </a:ext>
            </a:extLst>
          </p:cNvPr>
          <p:cNvSpPr txBox="1"/>
          <p:nvPr/>
        </p:nvSpPr>
        <p:spPr>
          <a:xfrm>
            <a:off x="6019250" y="2726789"/>
            <a:ext cx="2263548"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800" dirty="0"/>
              <a:t>Gambar 4-12 </a:t>
            </a:r>
            <a:r>
              <a:rPr lang="en-US" altLang="ja-JP" sz="800" dirty="0" err="1"/>
              <a:t>momen</a:t>
            </a:r>
            <a:r>
              <a:rPr lang="en-US" altLang="ja-JP" sz="800" dirty="0"/>
              <a:t> dan </a:t>
            </a:r>
            <a:r>
              <a:rPr lang="en-US" altLang="ja-JP" sz="800" dirty="0" err="1"/>
              <a:t>gaya</a:t>
            </a:r>
            <a:r>
              <a:rPr lang="en-US" altLang="ja-JP" sz="800" dirty="0"/>
              <a:t> </a:t>
            </a:r>
            <a:r>
              <a:rPr lang="en-US" altLang="ja-JP" sz="800" dirty="0" err="1"/>
              <a:t>pengencangan</a:t>
            </a:r>
            <a:endParaRPr kumimoji="1" lang="ja-JP" altLang="en-US" sz="800" dirty="0"/>
          </a:p>
        </p:txBody>
      </p:sp>
      <p:sp>
        <p:nvSpPr>
          <p:cNvPr id="15" name="テキスト ボックス 14">
            <a:extLst>
              <a:ext uri="{FF2B5EF4-FFF2-40B4-BE49-F238E27FC236}">
                <a16:creationId xmlns:a16="http://schemas.microsoft.com/office/drawing/2014/main" id="{3B0272E7-C52C-4F27-8F29-E47723F54F02}"/>
              </a:ext>
            </a:extLst>
          </p:cNvPr>
          <p:cNvSpPr txBox="1"/>
          <p:nvPr/>
        </p:nvSpPr>
        <p:spPr>
          <a:xfrm>
            <a:off x="8118918" y="1474451"/>
            <a:ext cx="279139" cy="1384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300" dirty="0"/>
          </a:p>
        </p:txBody>
      </p:sp>
      <p:sp>
        <p:nvSpPr>
          <p:cNvPr id="12" name="テキスト ボックス 11">
            <a:extLst>
              <a:ext uri="{FF2B5EF4-FFF2-40B4-BE49-F238E27FC236}">
                <a16:creationId xmlns:a16="http://schemas.microsoft.com/office/drawing/2014/main" id="{AAAE9465-F3F9-4025-A178-905E855A416D}"/>
              </a:ext>
            </a:extLst>
          </p:cNvPr>
          <p:cNvSpPr txBox="1"/>
          <p:nvPr/>
        </p:nvSpPr>
        <p:spPr>
          <a:xfrm>
            <a:off x="8034397" y="1433346"/>
            <a:ext cx="4481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latin typeface="Arial" panose="020B0604020202020204" pitchFamily="34" charset="0"/>
                <a:cs typeface="Arial" panose="020B0604020202020204" pitchFamily="34" charset="0"/>
              </a:rPr>
              <a:t>Titik</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gaya</a:t>
            </a:r>
            <a:endParaRPr kumimoji="1" lang="ja-JP" alt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153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Momen</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gaya</a:t>
            </a:r>
            <a:r>
              <a:rPr lang="ja-JP" altLang="en-US" sz="2400" b="1" dirty="0">
                <a:latin typeface="Arial" panose="020B0604020202020204" pitchFamily="34" charset="0"/>
                <a:ea typeface="Meiryo UI" panose="020B0604030504040204" pitchFamily="50" charset="-128"/>
                <a:cs typeface="Arial" panose="020B0604020202020204" pitchFamily="34" charset="0"/>
              </a:rPr>
              <a:t>（３）　</a:t>
            </a:r>
            <a:r>
              <a:rPr lang="en-US" altLang="ja-JP" sz="2400" b="1" dirty="0" err="1">
                <a:latin typeface="Arial" panose="020B0604020202020204" pitchFamily="34" charset="0"/>
                <a:ea typeface="Meiryo UI" panose="020B0604030504040204" pitchFamily="50" charset="-128"/>
                <a:cs typeface="Arial" panose="020B0604020202020204" pitchFamily="34" charset="0"/>
              </a:rPr>
              <a:t>Momen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jatuh</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980651" y="6400413"/>
            <a:ext cx="4190011"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148/</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64-65</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69</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6"/>
            <a:ext cx="6109689" cy="600526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buNone/>
            </a:pP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Hubungan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antara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stabilitas</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momen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akan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dijelaskan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sebagai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contoh</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300"/>
              </a:spcBef>
              <a:buNone/>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Syarat</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Ｏ　　</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Titik</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tumpu</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jatuh</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posisi</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dikeluarkan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outrigger</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Ｗ</a:t>
            </a:r>
            <a:r>
              <a:rPr lang="ja-JP" altLang="en-US" sz="11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Ｇ</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Berat</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berat</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Massa badan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mesin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ｇ）</a:t>
            </a:r>
          </a:p>
          <a:p>
            <a:pPr marL="0" indent="0">
              <a:lnSpc>
                <a:spcPct val="100000"/>
              </a:lnSpc>
              <a:spcBef>
                <a:spcPts val="0"/>
              </a:spcBef>
              <a:buNone/>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Ｗ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Semua</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berat</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diterapkan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pada platform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endPar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massa</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beban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x g)</a:t>
            </a:r>
          </a:p>
          <a:p>
            <a:pPr marL="0" indent="0">
              <a:lnSpc>
                <a:spcPct val="100000"/>
              </a:lnSpc>
              <a:spcBef>
                <a:spcPts val="0"/>
              </a:spcBef>
              <a:buNone/>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Ｌ　　 </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:Jarak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titik</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tumpu</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O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sampai</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posisi</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pusat</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gravitasi</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jyuushin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endPar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endPar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Jarak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horisontal</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titik</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tumpu</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O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sampai</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pusat</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gravitasi</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jyuushin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endPar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Dengan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titik</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tumpu</a:t>
            </a:r>
            <a:r>
              <a:rPr lang="en-US" altLang="ja-JP" sz="1100" dirty="0">
                <a:effectLst/>
                <a:latin typeface="Arial" panose="020B0604020202020204" pitchFamily="34" charset="0"/>
                <a:ea typeface="ＭＳ ゴシック" panose="020B0609070205080204" pitchFamily="49" charset="-128"/>
              </a:rPr>
              <a:t> O </a:t>
            </a:r>
            <a:r>
              <a:rPr lang="en-US" altLang="ja-JP" sz="1100" dirty="0" err="1">
                <a:effectLst/>
                <a:latin typeface="Arial" panose="020B0604020202020204" pitchFamily="34" charset="0"/>
                <a:ea typeface="ＭＳ ゴシック" panose="020B0609070205080204" pitchFamily="49" charset="-128"/>
              </a:rPr>
              <a:t>sebagai</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sumbunya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momen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gaya</a:t>
            </a:r>
            <a:r>
              <a:rPr lang="en-US" altLang="ja-JP" sz="1100" dirty="0">
                <a:effectLst/>
                <a:latin typeface="Arial" panose="020B0604020202020204" pitchFamily="34" charset="0"/>
                <a:ea typeface="ＭＳ ゴシック" panose="020B0609070205080204" pitchFamily="49" charset="-128"/>
              </a:rPr>
              <a:t> yang </a:t>
            </a:r>
            <a:r>
              <a:rPr lang="en-US" altLang="ja-JP" sz="1100" dirty="0" err="1">
                <a:effectLst/>
                <a:latin typeface="Arial" panose="020B0604020202020204" pitchFamily="34" charset="0"/>
                <a:ea typeface="ＭＳ ゴシック" panose="020B0609070205080204" pitchFamily="49" charset="-128"/>
              </a:rPr>
              <a:t>mencoba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untuk</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menjatuhkan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kendaraan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anjungan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kerja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adalah</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momen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jatuh</a:t>
            </a:r>
            <a:r>
              <a:rPr lang="en-US" altLang="ja-JP" sz="1100" dirty="0">
                <a:effectLst/>
                <a:latin typeface="Arial" panose="020B0604020202020204" pitchFamily="34" charset="0"/>
                <a:ea typeface="ＭＳ ゴシック" panose="020B0609070205080204" pitchFamily="49" charset="-128"/>
              </a:rPr>
              <a:t> (M</a:t>
            </a:r>
            <a:r>
              <a:rPr lang="en-US" altLang="ja-JP" sz="1100" baseline="-2000" dirty="0">
                <a:effectLst/>
                <a:latin typeface="Arial" panose="020B0604020202020204" pitchFamily="34" charset="0"/>
                <a:ea typeface="ＭＳ ゴシック" panose="020B0609070205080204" pitchFamily="49" charset="-128"/>
              </a:rPr>
              <a:t>w</a:t>
            </a:r>
            <a:r>
              <a:rPr lang="en-US" altLang="ja-JP" sz="1100" dirty="0">
                <a:effectLst/>
                <a:latin typeface="Arial" panose="020B0604020202020204" pitchFamily="34" charset="0"/>
                <a:ea typeface="ＭＳ ゴシック" panose="020B0609070205080204" pitchFamily="49" charset="-128"/>
              </a:rPr>
              <a:t>), dan </a:t>
            </a:r>
            <a:r>
              <a:rPr lang="en-US" altLang="ja-JP" sz="1100" dirty="0" err="1">
                <a:effectLst/>
                <a:latin typeface="Arial" panose="020B0604020202020204" pitchFamily="34" charset="0"/>
                <a:ea typeface="ＭＳ ゴシック" panose="020B0609070205080204" pitchFamily="49" charset="-128"/>
              </a:rPr>
              <a:t>momen</a:t>
            </a:r>
            <a:r>
              <a:rPr lang="en-US" altLang="ja-JP" sz="1100" dirty="0">
                <a:effectLst/>
                <a:latin typeface="Arial" panose="020B0604020202020204" pitchFamily="34" charset="0"/>
                <a:ea typeface="ＭＳ ゴシック" panose="020B0609070205080204" pitchFamily="49" charset="-128"/>
              </a:rPr>
              <a:t> yang </a:t>
            </a:r>
            <a:r>
              <a:rPr lang="en-US" altLang="ja-JP" sz="1100" dirty="0" err="1">
                <a:effectLst/>
                <a:latin typeface="Arial" panose="020B0604020202020204" pitchFamily="34" charset="0"/>
                <a:ea typeface="ＭＳ ゴシック" panose="020B0609070205080204" pitchFamily="49" charset="-128"/>
              </a:rPr>
              <a:t>bekerja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berlawanan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dengan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momen</a:t>
            </a:r>
            <a:r>
              <a:rPr lang="en-US" altLang="ja-JP" sz="1100" dirty="0">
                <a:effectLst/>
                <a:latin typeface="Arial" panose="020B0604020202020204" pitchFamily="34" charset="0"/>
                <a:ea typeface="ＭＳ ゴシック" panose="020B0609070205080204" pitchFamily="49" charset="-128"/>
              </a:rPr>
              <a:t> yang </a:t>
            </a:r>
            <a:r>
              <a:rPr lang="en-US" altLang="ja-JP" sz="1100" dirty="0" err="1">
                <a:effectLst/>
                <a:latin typeface="Arial" panose="020B0604020202020204" pitchFamily="34" charset="0"/>
                <a:ea typeface="ＭＳ ゴシック" panose="020B0609070205080204" pitchFamily="49" charset="-128"/>
              </a:rPr>
              <a:t>mencoba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untuk</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menjatuhkan</a:t>
            </a:r>
            <a:r>
              <a:rPr lang="en-US" altLang="ja-JP" sz="1100" dirty="0">
                <a:effectLst/>
                <a:latin typeface="Arial" panose="020B0604020202020204" pitchFamily="34" charset="0"/>
                <a:ea typeface="ＭＳ ゴシック" panose="020B0609070205080204" pitchFamily="49" charset="-128"/>
              </a:rPr>
              <a:t> dan </a:t>
            </a:r>
            <a:r>
              <a:rPr lang="en-US" altLang="ja-JP" sz="1100" dirty="0" err="1">
                <a:effectLst/>
                <a:latin typeface="Arial" panose="020B0604020202020204" pitchFamily="34" charset="0"/>
                <a:ea typeface="ＭＳ ゴシック" panose="020B0609070205080204" pitchFamily="49" charset="-128"/>
              </a:rPr>
              <a:t>mencoba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menstabilkannya</a:t>
            </a:r>
            <a:r>
              <a:rPr lang="en-US" altLang="ja-JP" sz="1100" dirty="0">
                <a:effectLst/>
                <a:latin typeface="Arial" panose="020B0604020202020204" pitchFamily="34" charset="0"/>
                <a:ea typeface="ＭＳ ゴシック" panose="020B0609070205080204" pitchFamily="49" charset="-128"/>
              </a:rPr>
              <a:t> (M</a:t>
            </a:r>
            <a:r>
              <a:rPr lang="en-US" altLang="ja-JP" sz="1100" baseline="-2000" dirty="0">
                <a:effectLst/>
                <a:latin typeface="Arial" panose="020B0604020202020204" pitchFamily="34" charset="0"/>
                <a:ea typeface="ＭＳ ゴシック" panose="020B0609070205080204" pitchFamily="49" charset="-128"/>
              </a:rPr>
              <a:t>G</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dapat</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dihitung</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dengan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rumus</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berikut</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endPar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Momen</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jatuh</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ja-JP" altLang="en-US" sz="11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Ｗ</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Ｗ</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p>
          <a:p>
            <a:pPr marL="0" indent="0">
              <a:lnSpc>
                <a:spcPct val="100000"/>
              </a:lnSpc>
              <a:spcBef>
                <a:spcPts val="0"/>
              </a:spcBef>
              <a:buNone/>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Momen</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keseimbangan</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Ｍ</a:t>
            </a:r>
            <a:r>
              <a:rPr lang="ja-JP" altLang="en-US" sz="11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Ｇ</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Ｗ</a:t>
            </a:r>
            <a:r>
              <a:rPr lang="ja-JP" altLang="en-US" sz="11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Ｇ</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Ｌ</a:t>
            </a:r>
            <a:endPar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Jika MG&gt; MW,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kendaraan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anjungan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akan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stabil</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terhadap</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jatuh</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jika</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MG &lt;MW,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kendaraan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anjungan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akan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jatuh</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Kemudian,walaupun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muatan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Sekalipun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bebannya</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sama</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tapi</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jika</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menurunkan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atau</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memperpanjang</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boom,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jarak</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(Q)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ke</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pusat</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gravitasi</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jyuushin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beban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muatan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menjadi</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lebih</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panjang</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momen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jatuh</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(M</a:t>
            </a:r>
            <a:r>
              <a:rPr lang="en-US" altLang="ja-JP" sz="1100" baseline="-2000" dirty="0">
                <a:effectLst/>
                <a:latin typeface="Arial" panose="020B0604020202020204" pitchFamily="34" charset="0"/>
                <a:ea typeface="ＭＳ ゴシック" panose="020B0609070205080204" pitchFamily="49" charset="-128"/>
                <a:cs typeface="Arial" panose="020B0604020202020204" pitchFamily="34" charset="0"/>
              </a:rPr>
              <a:t>W</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meningkat</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risiko</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jatuh</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akan</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cs typeface="Arial" panose="020B0604020202020204" pitchFamily="34" charset="0"/>
              </a:rPr>
              <a:t>meningkat</a:t>
            </a:r>
            <a:r>
              <a:rPr lang="en-US" altLang="ja-JP" sz="1100" dirty="0">
                <a:effectLst/>
                <a:latin typeface="Arial" panose="020B0604020202020204" pitchFamily="34" charset="0"/>
                <a:ea typeface="ＭＳ ゴシック" panose="020B0609070205080204" pitchFamily="49" charset="-128"/>
                <a:cs typeface="Arial" panose="020B0604020202020204" pitchFamily="34" charset="0"/>
              </a:rPr>
              <a:t>.</a:t>
            </a:r>
          </a:p>
          <a:p>
            <a:pPr marL="0" indent="0">
              <a:lnSpc>
                <a:spcPct val="100000"/>
              </a:lnSpc>
              <a:spcBef>
                <a:spcPts val="300"/>
              </a:spcBef>
              <a:buNone/>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Lalu,”</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kontrol</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boom” yang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merupakan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alat</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pengaman</a:t>
            </a:r>
            <a:endPar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anjungan,merupakan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alat</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akan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mendeteksi</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momen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jatuh</a:t>
            </a:r>
            <a:endPar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dan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momen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keseimbangan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ini</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otomatis</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kemudian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mengeluarkan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alarm,</a:t>
            </a:r>
          </a:p>
          <a:p>
            <a:pPr marL="0" indent="0">
              <a:lnSpc>
                <a:spcPct val="100000"/>
              </a:lnSpc>
              <a:spcBef>
                <a:spcPts val="0"/>
              </a:spcBef>
              <a:buNone/>
            </a:pP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atau</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menghentikan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Batas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pengoperasian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boom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ditunjukkan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gambar</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jangkauan</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sebelah</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solidFill>
                  <a:prstClr val="black"/>
                </a:solidFill>
                <a:latin typeface="Arial" panose="020B0604020202020204" pitchFamily="34" charset="0"/>
                <a:ea typeface="Meiryo UI" panose="020B0604030504040204" pitchFamily="50" charset="-128"/>
                <a:cs typeface="Arial" panose="020B0604020202020204" pitchFamily="34" charset="0"/>
              </a:rPr>
              <a:t>kanan</a:t>
            </a:r>
            <a:endPar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957414" y="1033244"/>
            <a:ext cx="1557936" cy="2569602"/>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726402" y="3791049"/>
            <a:ext cx="1788948" cy="1809782"/>
          </a:xfrm>
          <a:prstGeom prst="rect">
            <a:avLst/>
          </a:prstGeom>
          <a:noFill/>
          <a:ln>
            <a:solidFill>
              <a:schemeClr val="tx1"/>
            </a:solidFill>
          </a:ln>
        </p:spPr>
      </p:pic>
      <p:sp>
        <p:nvSpPr>
          <p:cNvPr id="13" name="テキスト ボックス 12">
            <a:extLst>
              <a:ext uri="{FF2B5EF4-FFF2-40B4-BE49-F238E27FC236}">
                <a16:creationId xmlns:a16="http://schemas.microsoft.com/office/drawing/2014/main" id="{C6E2A76A-2850-4862-9807-4D95D4A3C5F3}"/>
              </a:ext>
            </a:extLst>
          </p:cNvPr>
          <p:cNvSpPr txBox="1"/>
          <p:nvPr/>
        </p:nvSpPr>
        <p:spPr>
          <a:xfrm>
            <a:off x="7635579" y="5216997"/>
            <a:ext cx="891498"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500" dirty="0"/>
              <a:t>Batas </a:t>
            </a:r>
            <a:r>
              <a:rPr lang="en-US" altLang="ja-JP" sz="500" dirty="0" err="1"/>
              <a:t>pengoperasian</a:t>
            </a:r>
            <a:r>
              <a:rPr lang="en-US" altLang="ja-JP" sz="500" dirty="0"/>
              <a:t> boom</a:t>
            </a:r>
            <a:r>
              <a:rPr kumimoji="1" lang="en-US" altLang="ja-JP" sz="500" dirty="0"/>
              <a:t> </a:t>
            </a:r>
            <a:endParaRPr kumimoji="1" lang="ja-JP" altLang="en-US" sz="500" dirty="0"/>
          </a:p>
        </p:txBody>
      </p:sp>
      <p:sp>
        <p:nvSpPr>
          <p:cNvPr id="2" name="テキスト ボックス 1">
            <a:extLst>
              <a:ext uri="{FF2B5EF4-FFF2-40B4-BE49-F238E27FC236}">
                <a16:creationId xmlns:a16="http://schemas.microsoft.com/office/drawing/2014/main" id="{14687A24-3F95-470A-B74D-B018DDEDEBD0}"/>
              </a:ext>
            </a:extLst>
          </p:cNvPr>
          <p:cNvSpPr txBox="1"/>
          <p:nvPr/>
        </p:nvSpPr>
        <p:spPr>
          <a:xfrm rot="5400000">
            <a:off x="7739240" y="4445171"/>
            <a:ext cx="884232"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Ketinggian</a:t>
            </a:r>
            <a:r>
              <a:rPr lang="en-US" altLang="ja-JP" sz="700" dirty="0"/>
              <a:t> </a:t>
            </a:r>
            <a:r>
              <a:rPr lang="en-US" altLang="ja-JP" sz="700" dirty="0" err="1"/>
              <a:t>tanah</a:t>
            </a:r>
            <a:endParaRPr lang="en-US" altLang="ja-JP" sz="700" dirty="0"/>
          </a:p>
        </p:txBody>
      </p:sp>
      <p:sp>
        <p:nvSpPr>
          <p:cNvPr id="18" name="テキスト ボックス 17">
            <a:extLst>
              <a:ext uri="{FF2B5EF4-FFF2-40B4-BE49-F238E27FC236}">
                <a16:creationId xmlns:a16="http://schemas.microsoft.com/office/drawing/2014/main" id="{6BAC2DCF-1078-4DB9-A6D3-669CA22A2F4B}"/>
              </a:ext>
            </a:extLst>
          </p:cNvPr>
          <p:cNvSpPr txBox="1"/>
          <p:nvPr/>
        </p:nvSpPr>
        <p:spPr>
          <a:xfrm>
            <a:off x="6974581" y="1382629"/>
            <a:ext cx="704478" cy="1384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300" dirty="0"/>
          </a:p>
        </p:txBody>
      </p:sp>
      <p:sp>
        <p:nvSpPr>
          <p:cNvPr id="16" name="テキスト ボックス 15">
            <a:extLst>
              <a:ext uri="{FF2B5EF4-FFF2-40B4-BE49-F238E27FC236}">
                <a16:creationId xmlns:a16="http://schemas.microsoft.com/office/drawing/2014/main" id="{5AF1A61F-56E6-4064-A5A0-1ED7B6771C0E}"/>
              </a:ext>
            </a:extLst>
          </p:cNvPr>
          <p:cNvSpPr txBox="1"/>
          <p:nvPr/>
        </p:nvSpPr>
        <p:spPr>
          <a:xfrm>
            <a:off x="7084751" y="1254139"/>
            <a:ext cx="879390"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Momen</a:t>
            </a:r>
            <a:r>
              <a:rPr lang="en-US" altLang="ja-JP" sz="700" dirty="0"/>
              <a:t> </a:t>
            </a:r>
            <a:r>
              <a:rPr lang="en-US" altLang="ja-JP" sz="700" dirty="0" err="1"/>
              <a:t>keseimbangan</a:t>
            </a:r>
            <a:r>
              <a:rPr lang="en-US" altLang="ja-JP" sz="700" dirty="0"/>
              <a:t> (M</a:t>
            </a:r>
            <a:r>
              <a:rPr lang="en-US" altLang="ja-JP" sz="500" dirty="0"/>
              <a:t>G</a:t>
            </a:r>
            <a:r>
              <a:rPr lang="en-US" altLang="ja-JP" sz="700" dirty="0"/>
              <a:t>)</a:t>
            </a:r>
            <a:endParaRPr kumimoji="1" lang="ja-JP" altLang="en-US" sz="700" dirty="0"/>
          </a:p>
        </p:txBody>
      </p:sp>
      <p:sp>
        <p:nvSpPr>
          <p:cNvPr id="20" name="テキスト ボックス 19">
            <a:extLst>
              <a:ext uri="{FF2B5EF4-FFF2-40B4-BE49-F238E27FC236}">
                <a16:creationId xmlns:a16="http://schemas.microsoft.com/office/drawing/2014/main" id="{ADFAA6EC-4B39-46E5-893D-D46EFAE87EE0}"/>
              </a:ext>
            </a:extLst>
          </p:cNvPr>
          <p:cNvSpPr txBox="1"/>
          <p:nvPr/>
        </p:nvSpPr>
        <p:spPr>
          <a:xfrm>
            <a:off x="7712517" y="1386714"/>
            <a:ext cx="704478" cy="12887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300" dirty="0"/>
          </a:p>
        </p:txBody>
      </p:sp>
      <p:sp>
        <p:nvSpPr>
          <p:cNvPr id="17" name="テキスト ボックス 16">
            <a:extLst>
              <a:ext uri="{FF2B5EF4-FFF2-40B4-BE49-F238E27FC236}">
                <a16:creationId xmlns:a16="http://schemas.microsoft.com/office/drawing/2014/main" id="{14176386-0530-46E6-B699-C32E383D7944}"/>
              </a:ext>
            </a:extLst>
          </p:cNvPr>
          <p:cNvSpPr txBox="1"/>
          <p:nvPr/>
        </p:nvSpPr>
        <p:spPr>
          <a:xfrm>
            <a:off x="7886577" y="1230004"/>
            <a:ext cx="6280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Momen</a:t>
            </a:r>
            <a:r>
              <a:rPr lang="en-US" altLang="ja-JP" sz="700" dirty="0"/>
              <a:t> </a:t>
            </a:r>
            <a:r>
              <a:rPr lang="en-US" altLang="ja-JP" sz="700" dirty="0" err="1"/>
              <a:t>jatuh</a:t>
            </a:r>
            <a:r>
              <a:rPr lang="en-US" altLang="ja-JP" sz="700" dirty="0"/>
              <a:t>(M</a:t>
            </a:r>
            <a:r>
              <a:rPr lang="en-US" altLang="ja-JP" sz="500" dirty="0"/>
              <a:t>w</a:t>
            </a:r>
            <a:r>
              <a:rPr lang="en-US" altLang="ja-JP" sz="700" dirty="0"/>
              <a:t>)</a:t>
            </a:r>
            <a:endParaRPr kumimoji="1" lang="ja-JP" altLang="en-US" sz="700" dirty="0"/>
          </a:p>
        </p:txBody>
      </p:sp>
      <p:sp>
        <p:nvSpPr>
          <p:cNvPr id="21" name="テキスト ボックス 20">
            <a:extLst>
              <a:ext uri="{FF2B5EF4-FFF2-40B4-BE49-F238E27FC236}">
                <a16:creationId xmlns:a16="http://schemas.microsoft.com/office/drawing/2014/main" id="{0A4CD3FF-1371-4050-8219-BAB99F6E5BDC}"/>
              </a:ext>
            </a:extLst>
          </p:cNvPr>
          <p:cNvSpPr txBox="1"/>
          <p:nvPr/>
        </p:nvSpPr>
        <p:spPr>
          <a:xfrm>
            <a:off x="7904596" y="2868223"/>
            <a:ext cx="409575" cy="1384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300" dirty="0"/>
          </a:p>
        </p:txBody>
      </p:sp>
      <p:sp>
        <p:nvSpPr>
          <p:cNvPr id="15" name="テキスト ボックス 14">
            <a:extLst>
              <a:ext uri="{FF2B5EF4-FFF2-40B4-BE49-F238E27FC236}">
                <a16:creationId xmlns:a16="http://schemas.microsoft.com/office/drawing/2014/main" id="{00F8E07B-0F0D-4A69-86EB-EC37335E6447}"/>
              </a:ext>
            </a:extLst>
          </p:cNvPr>
          <p:cNvSpPr txBox="1"/>
          <p:nvPr/>
        </p:nvSpPr>
        <p:spPr>
          <a:xfrm>
            <a:off x="7848369" y="2833082"/>
            <a:ext cx="64458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Titik</a:t>
            </a:r>
            <a:r>
              <a:rPr kumimoji="1" lang="en-US" altLang="ja-JP" sz="700" dirty="0"/>
              <a:t> </a:t>
            </a:r>
            <a:r>
              <a:rPr kumimoji="1" lang="en-US" altLang="ja-JP" sz="700" dirty="0" err="1"/>
              <a:t>tumpu</a:t>
            </a:r>
            <a:r>
              <a:rPr kumimoji="1" lang="en-US" altLang="ja-JP" sz="700" dirty="0"/>
              <a:t> </a:t>
            </a:r>
            <a:r>
              <a:rPr kumimoji="1" lang="en-US" altLang="ja-JP" sz="700" dirty="0" err="1"/>
              <a:t>jatuh</a:t>
            </a:r>
            <a:r>
              <a:rPr kumimoji="1" lang="en-US" altLang="ja-JP" sz="700" dirty="0"/>
              <a:t>  0</a:t>
            </a:r>
            <a:endParaRPr kumimoji="1" lang="ja-JP" altLang="en-US" sz="700" dirty="0"/>
          </a:p>
        </p:txBody>
      </p:sp>
      <p:sp>
        <p:nvSpPr>
          <p:cNvPr id="23" name="テキスト ボックス 22">
            <a:extLst>
              <a:ext uri="{FF2B5EF4-FFF2-40B4-BE49-F238E27FC236}">
                <a16:creationId xmlns:a16="http://schemas.microsoft.com/office/drawing/2014/main" id="{C79C9E7D-4141-4644-A83B-F50026BCFB90}"/>
              </a:ext>
            </a:extLst>
          </p:cNvPr>
          <p:cNvSpPr txBox="1"/>
          <p:nvPr/>
        </p:nvSpPr>
        <p:spPr>
          <a:xfrm>
            <a:off x="7289651" y="5028383"/>
            <a:ext cx="234795" cy="9832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4" name="テキスト ボックス 13">
            <a:extLst>
              <a:ext uri="{FF2B5EF4-FFF2-40B4-BE49-F238E27FC236}">
                <a16:creationId xmlns:a16="http://schemas.microsoft.com/office/drawing/2014/main" id="{AF0D5A22-4663-48F0-9659-8D4FCF3AAB7A}"/>
              </a:ext>
            </a:extLst>
          </p:cNvPr>
          <p:cNvSpPr txBox="1"/>
          <p:nvPr/>
        </p:nvSpPr>
        <p:spPr>
          <a:xfrm>
            <a:off x="6955735" y="4971431"/>
            <a:ext cx="1109021"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Titik</a:t>
            </a:r>
            <a:r>
              <a:rPr kumimoji="1" lang="en-US" altLang="ja-JP" sz="700" dirty="0"/>
              <a:t> </a:t>
            </a:r>
            <a:r>
              <a:rPr kumimoji="1" lang="en-US" altLang="ja-JP" sz="700" dirty="0" err="1"/>
              <a:t>tumpu</a:t>
            </a:r>
            <a:r>
              <a:rPr kumimoji="1" lang="en-US" altLang="ja-JP" sz="700" dirty="0"/>
              <a:t> </a:t>
            </a:r>
            <a:r>
              <a:rPr kumimoji="1" lang="en-US" altLang="ja-JP" sz="700" dirty="0" err="1"/>
              <a:t>jatuh</a:t>
            </a:r>
            <a:r>
              <a:rPr kumimoji="1" lang="en-US" altLang="ja-JP" sz="700" dirty="0"/>
              <a:t> </a:t>
            </a:r>
            <a:endParaRPr kumimoji="1" lang="ja-JP" altLang="en-US" sz="700" dirty="0"/>
          </a:p>
        </p:txBody>
      </p:sp>
      <p:sp>
        <p:nvSpPr>
          <p:cNvPr id="25" name="テキスト ボックス 24">
            <a:extLst>
              <a:ext uri="{FF2B5EF4-FFF2-40B4-BE49-F238E27FC236}">
                <a16:creationId xmlns:a16="http://schemas.microsoft.com/office/drawing/2014/main" id="{888322AD-71EC-436D-9736-89B13B374E39}"/>
              </a:ext>
            </a:extLst>
          </p:cNvPr>
          <p:cNvSpPr txBox="1"/>
          <p:nvPr/>
        </p:nvSpPr>
        <p:spPr>
          <a:xfrm>
            <a:off x="6740741" y="5291308"/>
            <a:ext cx="713759" cy="10946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24" name="テキスト ボックス 23">
            <a:extLst>
              <a:ext uri="{FF2B5EF4-FFF2-40B4-BE49-F238E27FC236}">
                <a16:creationId xmlns:a16="http://schemas.microsoft.com/office/drawing/2014/main" id="{7219C73F-7BF4-4B85-8E91-ADC4B9A10103}"/>
              </a:ext>
            </a:extLst>
          </p:cNvPr>
          <p:cNvSpPr txBox="1"/>
          <p:nvPr/>
        </p:nvSpPr>
        <p:spPr>
          <a:xfrm>
            <a:off x="6857820" y="5233298"/>
            <a:ext cx="1109021"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Radius </a:t>
            </a:r>
            <a:r>
              <a:rPr kumimoji="1" lang="en-US" altLang="ja-JP" sz="700" dirty="0" err="1"/>
              <a:t>kerja</a:t>
            </a:r>
            <a:r>
              <a:rPr kumimoji="1" lang="en-US" altLang="ja-JP" sz="700" dirty="0"/>
              <a:t> (m)</a:t>
            </a:r>
            <a:endParaRPr kumimoji="1" lang="ja-JP" altLang="en-US" sz="700" dirty="0"/>
          </a:p>
        </p:txBody>
      </p:sp>
      <p:sp>
        <p:nvSpPr>
          <p:cNvPr id="26" name="テキスト ボックス 25">
            <a:extLst>
              <a:ext uri="{FF2B5EF4-FFF2-40B4-BE49-F238E27FC236}">
                <a16:creationId xmlns:a16="http://schemas.microsoft.com/office/drawing/2014/main" id="{AB0B5AC8-BB55-4F04-805D-D926266C90C6}"/>
              </a:ext>
            </a:extLst>
          </p:cNvPr>
          <p:cNvSpPr txBox="1"/>
          <p:nvPr/>
        </p:nvSpPr>
        <p:spPr>
          <a:xfrm>
            <a:off x="6836623" y="3819401"/>
            <a:ext cx="1198989" cy="719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9" name="テキスト ボックス 8">
            <a:extLst>
              <a:ext uri="{FF2B5EF4-FFF2-40B4-BE49-F238E27FC236}">
                <a16:creationId xmlns:a16="http://schemas.microsoft.com/office/drawing/2014/main" id="{95D158C9-4324-45F4-BD17-5864510BDC18}"/>
              </a:ext>
            </a:extLst>
          </p:cNvPr>
          <p:cNvSpPr txBox="1"/>
          <p:nvPr/>
        </p:nvSpPr>
        <p:spPr>
          <a:xfrm>
            <a:off x="6707222" y="3746985"/>
            <a:ext cx="1543657"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Pengeluaran</a:t>
            </a:r>
            <a:r>
              <a:rPr lang="en-US" altLang="ja-JP" sz="700" dirty="0"/>
              <a:t> </a:t>
            </a:r>
            <a:r>
              <a:rPr lang="en-US" altLang="ja-JP" sz="700" dirty="0" err="1"/>
              <a:t>maksimal</a:t>
            </a:r>
            <a:r>
              <a:rPr lang="en-US" altLang="ja-JP" sz="700" dirty="0"/>
              <a:t> outrigger</a:t>
            </a:r>
            <a:endParaRPr kumimoji="1" lang="ja-JP" altLang="en-US" sz="700" dirty="0"/>
          </a:p>
        </p:txBody>
      </p:sp>
      <p:sp>
        <p:nvSpPr>
          <p:cNvPr id="27" name="テキスト ボックス 26">
            <a:extLst>
              <a:ext uri="{FF2B5EF4-FFF2-40B4-BE49-F238E27FC236}">
                <a16:creationId xmlns:a16="http://schemas.microsoft.com/office/drawing/2014/main" id="{E3F6B1D5-05B9-4339-902A-AD28DB4F6F1D}"/>
              </a:ext>
            </a:extLst>
          </p:cNvPr>
          <p:cNvSpPr txBox="1"/>
          <p:nvPr/>
        </p:nvSpPr>
        <p:spPr>
          <a:xfrm>
            <a:off x="6989834" y="3449807"/>
            <a:ext cx="1378449" cy="11422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0" name="テキスト ボックス 9">
            <a:extLst>
              <a:ext uri="{FF2B5EF4-FFF2-40B4-BE49-F238E27FC236}">
                <a16:creationId xmlns:a16="http://schemas.microsoft.com/office/drawing/2014/main" id="{74C10F67-B3C2-4398-AD10-D9F897B6B3D8}"/>
              </a:ext>
            </a:extLst>
          </p:cNvPr>
          <p:cNvSpPr txBox="1"/>
          <p:nvPr/>
        </p:nvSpPr>
        <p:spPr>
          <a:xfrm>
            <a:off x="7151817" y="3282697"/>
            <a:ext cx="191513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Gambar 4-14 </a:t>
            </a:r>
            <a:r>
              <a:rPr kumimoji="1" lang="en-US" altLang="ja-JP" sz="700" dirty="0" err="1"/>
              <a:t>momen</a:t>
            </a:r>
            <a:r>
              <a:rPr kumimoji="1" lang="en-US" altLang="ja-JP" sz="700" dirty="0"/>
              <a:t> </a:t>
            </a:r>
            <a:r>
              <a:rPr kumimoji="1" lang="en-US" altLang="ja-JP" sz="700" dirty="0" err="1"/>
              <a:t>jatuh</a:t>
            </a:r>
            <a:r>
              <a:rPr kumimoji="1" lang="en-US" altLang="ja-JP" sz="700" dirty="0"/>
              <a:t> </a:t>
            </a:r>
          </a:p>
          <a:p>
            <a:r>
              <a:rPr kumimoji="1" lang="en-US" altLang="ja-JP" sz="700" dirty="0" err="1"/>
              <a:t>kendaraan</a:t>
            </a:r>
            <a:r>
              <a:rPr kumimoji="1" lang="en-US" altLang="ja-JP" sz="700" dirty="0"/>
              <a:t> </a:t>
            </a:r>
            <a:r>
              <a:rPr kumimoji="1" lang="en-US" altLang="ja-JP" sz="700" dirty="0" err="1"/>
              <a:t>kerja</a:t>
            </a:r>
            <a:r>
              <a:rPr kumimoji="1" lang="en-US" altLang="ja-JP" sz="700" dirty="0"/>
              <a:t> </a:t>
            </a:r>
            <a:r>
              <a:rPr kumimoji="1" lang="en-US" altLang="ja-JP" sz="700" dirty="0" err="1"/>
              <a:t>anjungan</a:t>
            </a:r>
            <a:endParaRPr kumimoji="1" lang="ja-JP" altLang="en-US" sz="700" dirty="0"/>
          </a:p>
        </p:txBody>
      </p:sp>
      <p:sp>
        <p:nvSpPr>
          <p:cNvPr id="28" name="テキスト ボックス 27">
            <a:extLst>
              <a:ext uri="{FF2B5EF4-FFF2-40B4-BE49-F238E27FC236}">
                <a16:creationId xmlns:a16="http://schemas.microsoft.com/office/drawing/2014/main" id="{51995DA4-ECC6-46D2-9A1C-A98D8B25EB46}"/>
              </a:ext>
            </a:extLst>
          </p:cNvPr>
          <p:cNvSpPr txBox="1"/>
          <p:nvPr/>
        </p:nvSpPr>
        <p:spPr>
          <a:xfrm>
            <a:off x="6855490" y="5420976"/>
            <a:ext cx="1161253" cy="12717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2" name="テキスト ボックス 11">
            <a:extLst>
              <a:ext uri="{FF2B5EF4-FFF2-40B4-BE49-F238E27FC236}">
                <a16:creationId xmlns:a16="http://schemas.microsoft.com/office/drawing/2014/main" id="{E59C30BD-1E6F-4C3D-9D22-8FC8E99BC9AB}"/>
              </a:ext>
            </a:extLst>
          </p:cNvPr>
          <p:cNvSpPr txBox="1"/>
          <p:nvPr/>
        </p:nvSpPr>
        <p:spPr>
          <a:xfrm>
            <a:off x="6986004" y="5435478"/>
            <a:ext cx="1195352"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Gambar 4-15 area </a:t>
            </a:r>
            <a:r>
              <a:rPr kumimoji="1" lang="en-US" altLang="ja-JP" sz="700" dirty="0" err="1"/>
              <a:t>kerja</a:t>
            </a:r>
            <a:r>
              <a:rPr kumimoji="1" lang="en-US" altLang="ja-JP" sz="700" dirty="0"/>
              <a:t> </a:t>
            </a:r>
            <a:endParaRPr kumimoji="1" lang="ja-JP" altLang="en-US" sz="700" dirty="0"/>
          </a:p>
        </p:txBody>
      </p:sp>
    </p:spTree>
    <p:extLst>
      <p:ext uri="{BB962C8B-B14F-4D97-AF65-F5344CB8AC3E}">
        <p14:creationId xmlns:p14="http://schemas.microsoft.com/office/powerpoint/2010/main" val="151164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21105" y="365126"/>
            <a:ext cx="8094245"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(3)</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59179" y="6400413"/>
            <a:ext cx="3911483"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hal.6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hal.7</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935915"/>
            <a:ext cx="7886700" cy="242523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③　</a:t>
            </a:r>
            <a:r>
              <a:rPr lang="en-US" altLang="ja-JP" sz="1600" b="1" dirty="0" err="1">
                <a:effectLst/>
                <a:latin typeface="Arial" panose="020B0604020202020204" pitchFamily="34" charset="0"/>
                <a:ea typeface="ＭＳ ゴシック" panose="020B0609070205080204" pitchFamily="49" charset="-128"/>
                <a:cs typeface="Arial" panose="020B0604020202020204" pitchFamily="34" charset="0"/>
              </a:rPr>
              <a:t>Jenis</a:t>
            </a:r>
            <a:r>
              <a:rPr lang="en-US" altLang="ja-JP" sz="1600" b="1" dirty="0">
                <a:effectLst/>
                <a:latin typeface="Arial" panose="020B0604020202020204" pitchFamily="34" charset="0"/>
                <a:ea typeface="ＭＳ ゴシック" panose="020B0609070205080204" pitchFamily="49" charset="-128"/>
                <a:cs typeface="Arial" panose="020B0604020202020204" pitchFamily="34" charset="0"/>
              </a:rPr>
              <a:t> Boom Mix </a:t>
            </a:r>
            <a:endPar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Gabungan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dari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jenis</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refraksi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teleskopik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Karakteristik</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utama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342900" indent="-342900">
              <a:lnSpc>
                <a:spcPct val="110000"/>
              </a:lnSpc>
              <a:spcBef>
                <a:spcPts val="0"/>
              </a:spcBef>
              <a:buAutoNum type="arabicPeriod"/>
            </a:pP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Meningkatkan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jangkauan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yang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dapat</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digulingkan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p>
          <a:p>
            <a:pPr marL="0" indent="0">
              <a:lnSpc>
                <a:spcPct val="110000"/>
              </a:lnSpc>
              <a:spcBef>
                <a:spcPts val="0"/>
              </a:spcBef>
              <a:buNone/>
            </a:pPr>
            <a:r>
              <a:rPr lang="en-US" altLang="ja-JP" sz="1600" dirty="0">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anjungan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kerja</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dapat</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diperluas</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a:t>
            </a:r>
          </a:p>
          <a:p>
            <a:pPr marL="0" indent="0">
              <a:lnSpc>
                <a:spcPct val="110000"/>
              </a:lnSpc>
              <a:spcBef>
                <a:spcPts val="0"/>
              </a:spcBef>
              <a:buNone/>
            </a:pP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2.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Tempat</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tinggi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digunakan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pada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manajemen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p>
          <a:p>
            <a:pPr marL="0" indent="0">
              <a:lnSpc>
                <a:spcPct val="110000"/>
              </a:lnSpc>
              <a:spcBef>
                <a:spcPts val="0"/>
              </a:spcBef>
              <a:buNone/>
            </a:pPr>
            <a:r>
              <a:rPr lang="en-US" altLang="ja-JP" sz="1600" dirty="0">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pemeliharaan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dan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konstruksi</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bangunan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yang </a:t>
            </a:r>
          </a:p>
          <a:p>
            <a:pPr marL="0" indent="0">
              <a:lnSpc>
                <a:spcPct val="110000"/>
              </a:lnSpc>
              <a:spcBef>
                <a:spcPts val="0"/>
              </a:spcBef>
              <a:buNone/>
            </a:pP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diperlukan</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saat</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bekerja</a:t>
            </a:r>
            <a:r>
              <a:rPr lang="en-US" altLang="ja-JP" sz="1600" dirty="0">
                <a:effectLst/>
                <a:latin typeface="Arial" panose="020B0604020202020204" pitchFamily="34" charset="0"/>
                <a:ea typeface="ＭＳ ゴシック" panose="020B0609070205080204" pitchFamily="49" charset="-128"/>
                <a:cs typeface="Arial" panose="020B0604020202020204" pitchFamily="34" charset="0"/>
              </a:rPr>
              <a:t> di area yang </a:t>
            </a:r>
            <a:r>
              <a:rPr lang="en-US" altLang="ja-JP" sz="1600" dirty="0" err="1">
                <a:effectLst/>
                <a:latin typeface="Arial" panose="020B0604020202020204" pitchFamily="34" charset="0"/>
                <a:ea typeface="ＭＳ ゴシック" panose="020B0609070205080204" pitchFamily="49" charset="-128"/>
                <a:cs typeface="Arial" panose="020B0604020202020204" pitchFamily="34" charset="0"/>
              </a:rPr>
              <a:t>luas</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671144" y="964256"/>
            <a:ext cx="1963973" cy="2923932"/>
          </a:xfrm>
          <a:prstGeom prst="rect">
            <a:avLst/>
          </a:prstGeom>
          <a:noFill/>
          <a:ln>
            <a:solidFill>
              <a:schemeClr val="tx1"/>
            </a:solidFill>
          </a:ln>
        </p:spPr>
      </p:pic>
      <p:sp>
        <p:nvSpPr>
          <p:cNvPr id="2" name="正方形/長方形 1">
            <a:extLst>
              <a:ext uri="{FF2B5EF4-FFF2-40B4-BE49-F238E27FC236}">
                <a16:creationId xmlns:a16="http://schemas.microsoft.com/office/drawing/2014/main" id="{C7BAD37B-E404-4808-B6F3-41F8F65D8370}"/>
              </a:ext>
            </a:extLst>
          </p:cNvPr>
          <p:cNvSpPr/>
          <p:nvPr/>
        </p:nvSpPr>
        <p:spPr>
          <a:xfrm>
            <a:off x="6742706" y="3625795"/>
            <a:ext cx="1836751" cy="163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F115EE4-0B70-4BC9-AD87-D227C4C92461}"/>
              </a:ext>
            </a:extLst>
          </p:cNvPr>
          <p:cNvSpPr txBox="1"/>
          <p:nvPr/>
        </p:nvSpPr>
        <p:spPr>
          <a:xfrm>
            <a:off x="6671144" y="3532140"/>
            <a:ext cx="2158093" cy="400110"/>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1-8 </a:t>
            </a:r>
            <a:r>
              <a:rPr kumimoji="1" lang="en-US" altLang="ja-JP" sz="1000" dirty="0" err="1">
                <a:latin typeface="Arial" panose="020B0604020202020204" pitchFamily="34" charset="0"/>
                <a:cs typeface="Arial" panose="020B0604020202020204" pitchFamily="34" charset="0"/>
              </a:rPr>
              <a:t>Contoh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Boom </a:t>
            </a:r>
            <a:r>
              <a:rPr kumimoji="1" lang="en-US" altLang="ja-JP" sz="1000" dirty="0" err="1">
                <a:latin typeface="Arial" panose="020B0604020202020204" pitchFamily="34" charset="0"/>
                <a:cs typeface="Arial" panose="020B0604020202020204" pitchFamily="34" charset="0"/>
              </a:rPr>
              <a:t>Campuran</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5122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Keseimbangan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gaya</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149/</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65</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70</a:t>
            </a:fld>
            <a:endParaRPr lang="ja-JP" altLang="en-US">
              <a:solidFill>
                <a:prstClr val="black">
                  <a:tint val="75000"/>
                </a:prstClr>
              </a:solidFill>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673013" y="915017"/>
            <a:ext cx="1842337" cy="1872017"/>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709983" y="3022449"/>
            <a:ext cx="1805367" cy="2304746"/>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E3494686-BDAB-4A6A-A71F-761EF14420A5}"/>
              </a:ext>
            </a:extLst>
          </p:cNvPr>
          <p:cNvSpPr txBox="1"/>
          <p:nvPr/>
        </p:nvSpPr>
        <p:spPr>
          <a:xfrm>
            <a:off x="628649" y="915017"/>
            <a:ext cx="6044363" cy="4185761"/>
          </a:xfrm>
          <a:prstGeom prst="rect">
            <a:avLst/>
          </a:prstGeom>
          <a:no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1.Keseimbangan </a:t>
            </a:r>
            <a:r>
              <a:rPr kumimoji="1" lang="en-US" altLang="ja-JP" sz="1400" b="1" dirty="0" err="1">
                <a:latin typeface="Arial" panose="020B0604020202020204" pitchFamily="34" charset="0"/>
                <a:cs typeface="Arial" panose="020B0604020202020204" pitchFamily="34" charset="0"/>
              </a:rPr>
              <a:t>gaya</a:t>
            </a:r>
            <a:endParaRPr kumimoji="1" lang="en-US" altLang="ja-JP" sz="1400" b="1" dirty="0">
              <a:latin typeface="Arial" panose="020B0604020202020204" pitchFamily="34" charset="0"/>
              <a:cs typeface="Arial" panose="020B0604020202020204" pitchFamily="34" charset="0"/>
            </a:endParaRPr>
          </a:p>
          <a:p>
            <a:r>
              <a:rPr lang="en-US" altLang="ja-JP" sz="1400" b="1" u="sng" dirty="0">
                <a:latin typeface="Arial" panose="020B0604020202020204" pitchFamily="34" charset="0"/>
                <a:cs typeface="Arial" panose="020B0604020202020204" pitchFamily="34" charset="0"/>
              </a:rPr>
              <a:t>Pada </a:t>
            </a:r>
            <a:r>
              <a:rPr lang="en-US" altLang="ja-JP" sz="1400" b="1" u="sng" dirty="0" err="1">
                <a:latin typeface="Arial" panose="020B0604020202020204" pitchFamily="34" charset="0"/>
                <a:cs typeface="Arial" panose="020B0604020202020204" pitchFamily="34" charset="0"/>
              </a:rPr>
              <a:t>saat</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beberapa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gaya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bekerja</a:t>
            </a:r>
            <a:r>
              <a:rPr lang="en-US" altLang="ja-JP" sz="1400" b="1" u="sng" dirty="0">
                <a:latin typeface="Arial" panose="020B0604020202020204" pitchFamily="34" charset="0"/>
                <a:cs typeface="Arial" panose="020B0604020202020204" pitchFamily="34" charset="0"/>
              </a:rPr>
              <a:t> pada </a:t>
            </a:r>
            <a:r>
              <a:rPr lang="en-US" altLang="ja-JP" sz="1400" b="1" u="sng" dirty="0" err="1">
                <a:latin typeface="Arial" panose="020B0604020202020204" pitchFamily="34" charset="0"/>
                <a:cs typeface="Arial" panose="020B0604020202020204" pitchFamily="34" charset="0"/>
              </a:rPr>
              <a:t>satu</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benda</a:t>
            </a:r>
            <a:r>
              <a:rPr lang="en-US" altLang="ja-JP" sz="1400" u="sng" dirty="0">
                <a:latin typeface="Arial" panose="020B0604020202020204" pitchFamily="34" charset="0"/>
                <a:cs typeface="Arial" panose="020B0604020202020204" pitchFamily="34" charset="0"/>
              </a:rPr>
              <a:t>, dan </a:t>
            </a:r>
            <a:r>
              <a:rPr lang="en-US" altLang="ja-JP" sz="1400" u="sng" dirty="0" err="1">
                <a:latin typeface="Arial" panose="020B0604020202020204" pitchFamily="34" charset="0"/>
                <a:cs typeface="Arial" panose="020B0604020202020204" pitchFamily="34" charset="0"/>
              </a:rPr>
              <a:t>benda</a:t>
            </a:r>
            <a:r>
              <a:rPr lang="en-US" altLang="ja-JP" sz="1400" u="sng" dirty="0">
                <a:latin typeface="Arial" panose="020B0604020202020204" pitchFamily="34" charset="0"/>
                <a:cs typeface="Arial" panose="020B0604020202020204" pitchFamily="34" charset="0"/>
              </a:rPr>
              <a:t> </a:t>
            </a:r>
            <a:r>
              <a:rPr lang="en-US" altLang="ja-JP" sz="1400" u="sng" dirty="0" err="1">
                <a:latin typeface="Arial" panose="020B0604020202020204" pitchFamily="34" charset="0"/>
                <a:cs typeface="Arial" panose="020B0604020202020204" pitchFamily="34" charset="0"/>
              </a:rPr>
              <a:t>tersebut</a:t>
            </a:r>
            <a:r>
              <a:rPr lang="en-US" altLang="ja-JP" sz="1400"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tidak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bergerak</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gaya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ini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disebut</a:t>
            </a:r>
            <a:r>
              <a:rPr lang="en-US" altLang="ja-JP" sz="1400"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a:t>
            </a:r>
            <a:r>
              <a:rPr lang="en-US" altLang="ja-JP" sz="1400" b="1" u="sng" dirty="0" err="1">
                <a:latin typeface="Arial" panose="020B0604020202020204" pitchFamily="34" charset="0"/>
                <a:cs typeface="Arial" panose="020B0604020202020204" pitchFamily="34" charset="0"/>
              </a:rPr>
              <a:t>keseimbangan</a:t>
            </a:r>
            <a:r>
              <a:rPr lang="en-US" altLang="ja-JP" sz="1400" b="1" dirty="0">
                <a:latin typeface="Arial" panose="020B0604020202020204" pitchFamily="34" charset="0"/>
                <a:cs typeface="Arial" panose="020B0604020202020204" pitchFamily="34" charset="0"/>
              </a:rPr>
              <a:t> ” </a:t>
            </a:r>
            <a:r>
              <a:rPr lang="en-US" altLang="ja-JP" sz="1400" dirty="0">
                <a:latin typeface="Arial" panose="020B0604020202020204" pitchFamily="34" charset="0"/>
                <a:cs typeface="Arial" panose="020B0604020202020204" pitchFamily="34" charset="0"/>
              </a:rPr>
              <a:t>.</a:t>
            </a:r>
          </a:p>
          <a:p>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Contohnya,Ketika</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sebuah</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beban</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digantung</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seutas</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tali,dan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benda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tidak</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bergerak,berarti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grafitasi</a:t>
            </a:r>
            <a:r>
              <a:rPr lang="en-US" altLang="ja-JP" sz="1400" dirty="0">
                <a:latin typeface="Arial" panose="020B0604020202020204" pitchFamily="34" charset="0"/>
                <a:cs typeface="Arial" panose="020B0604020202020204" pitchFamily="34" charset="0"/>
              </a:rPr>
              <a:t> (W=mg) yang di </a:t>
            </a:r>
            <a:r>
              <a:rPr lang="en-US" altLang="ja-JP" sz="1400" dirty="0" err="1">
                <a:latin typeface="Arial" panose="020B0604020202020204" pitchFamily="34" charset="0"/>
                <a:cs typeface="Arial" panose="020B0604020202020204" pitchFamily="34" charset="0"/>
              </a:rPr>
              <a:t>hasilkan</a:t>
            </a:r>
            <a:r>
              <a:rPr lang="en-US" altLang="ja-JP" sz="1400" dirty="0">
                <a:latin typeface="Arial" panose="020B0604020202020204" pitchFamily="34" charset="0"/>
                <a:cs typeface="Arial" panose="020B0604020202020204" pitchFamily="34" charset="0"/>
              </a:rPr>
              <a:t> oleh </a:t>
            </a:r>
            <a:r>
              <a:rPr lang="en-US" altLang="ja-JP" sz="1400" dirty="0" err="1">
                <a:latin typeface="Arial" panose="020B0604020202020204" pitchFamily="34" charset="0"/>
                <a:cs typeface="Arial" panose="020B0604020202020204" pitchFamily="34" charset="0"/>
              </a:rPr>
              <a:t>massa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benda</a:t>
            </a:r>
            <a:r>
              <a:rPr lang="en-US" altLang="ja-JP" sz="1400" dirty="0">
                <a:latin typeface="Arial" panose="020B0604020202020204" pitchFamily="34" charset="0"/>
                <a:cs typeface="Arial" panose="020B0604020202020204" pitchFamily="34" charset="0"/>
              </a:rPr>
              <a:t> dan </a:t>
            </a:r>
            <a:r>
              <a:rPr lang="en-US" altLang="ja-JP" sz="1400" dirty="0" err="1">
                <a:latin typeface="Arial" panose="020B0604020202020204" pitchFamily="34" charset="0"/>
                <a:cs typeface="Arial" panose="020B0604020202020204" pitchFamily="34" charset="0"/>
              </a:rPr>
              <a:t>gaya</a:t>
            </a:r>
            <a:r>
              <a:rPr lang="en-US" altLang="ja-JP" sz="1400" dirty="0">
                <a:latin typeface="Arial" panose="020B0604020202020204" pitchFamily="34" charset="0"/>
                <a:cs typeface="Arial" panose="020B0604020202020204" pitchFamily="34" charset="0"/>
              </a:rPr>
              <a:t> (F ) yang </a:t>
            </a:r>
            <a:r>
              <a:rPr lang="en-US" altLang="ja-JP" sz="1400" dirty="0" err="1">
                <a:latin typeface="Arial" panose="020B0604020202020204" pitchFamily="34" charset="0"/>
                <a:cs typeface="Arial" panose="020B0604020202020204" pitchFamily="34" charset="0"/>
              </a:rPr>
              <a:t>menghadap</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atas</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besaran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sama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bekerja</a:t>
            </a:r>
            <a:r>
              <a:rPr lang="en-US" altLang="ja-JP" sz="1400" dirty="0">
                <a:latin typeface="Arial" panose="020B0604020202020204" pitchFamily="34" charset="0"/>
                <a:cs typeface="Arial" panose="020B0604020202020204" pitchFamily="34" charset="0"/>
              </a:rPr>
              <a:t> pada </a:t>
            </a:r>
            <a:r>
              <a:rPr lang="en-US" altLang="ja-JP" sz="1400" dirty="0" err="1">
                <a:latin typeface="Arial" panose="020B0604020202020204" pitchFamily="34" charset="0"/>
                <a:cs typeface="Arial" panose="020B0604020202020204" pitchFamily="34" charset="0"/>
              </a:rPr>
              <a:t>tali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ini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berarti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gaya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dalam</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keadaan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seimbang</a:t>
            </a:r>
            <a:r>
              <a:rPr lang="en-US" altLang="ja-JP" sz="1400" dirty="0">
                <a:latin typeface="Arial" panose="020B0604020202020204" pitchFamily="34" charset="0"/>
                <a:cs typeface="Arial" panose="020B0604020202020204" pitchFamily="34" charset="0"/>
              </a:rPr>
              <a:t>.</a:t>
            </a:r>
          </a:p>
          <a:p>
            <a:endParaRPr lang="en-US" altLang="ja-JP" sz="1400" dirty="0">
              <a:latin typeface="Arial" panose="020B0604020202020204" pitchFamily="34" charset="0"/>
              <a:cs typeface="Arial" panose="020B0604020202020204" pitchFamily="34" charset="0"/>
            </a:endParaRPr>
          </a:p>
          <a:p>
            <a:pPr marL="228600" indent="-228600">
              <a:buAutoNum type="arabicPeriod" startAt="2"/>
            </a:pPr>
            <a:r>
              <a:rPr lang="en-US" altLang="ja-JP" sz="1400" dirty="0" err="1">
                <a:latin typeface="Arial" panose="020B0604020202020204" pitchFamily="34" charset="0"/>
                <a:cs typeface="Arial" panose="020B0604020202020204" pitchFamily="34" charset="0"/>
              </a:rPr>
              <a:t>Keseimbangan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gaya</a:t>
            </a:r>
            <a:r>
              <a:rPr lang="en-US" altLang="ja-JP" sz="1400" dirty="0">
                <a:latin typeface="Arial" panose="020B0604020202020204" pitchFamily="34" charset="0"/>
                <a:cs typeface="Arial" panose="020B0604020202020204" pitchFamily="34" charset="0"/>
              </a:rPr>
              <a:t> parallel</a:t>
            </a:r>
          </a:p>
          <a:p>
            <a:r>
              <a:rPr lang="en-US" altLang="ja-JP" sz="1400" dirty="0">
                <a:latin typeface="Arial" panose="020B0604020202020204" pitchFamily="34" charset="0"/>
                <a:cs typeface="Arial" panose="020B0604020202020204" pitchFamily="34" charset="0"/>
              </a:rPr>
              <a:t>Pada  </a:t>
            </a:r>
            <a:r>
              <a:rPr lang="en-US" altLang="ja-JP" sz="1400" dirty="0" err="1">
                <a:latin typeface="Arial" panose="020B0604020202020204" pitchFamily="34" charset="0"/>
                <a:cs typeface="Arial" panose="020B0604020202020204" pitchFamily="34" charset="0"/>
              </a:rPr>
              <a:t>gambar</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kanan</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gaya yang bekerja pada keseimbangan adalah stasioner berarti bahwa momen berlawanan arah jarum jam (Ma) dari titik tumpu adalah Dan momen searah jarum jam (Mb) adalah sama, dan dapat dinyatakan dengan persamaan berikut. </a:t>
            </a:r>
            <a:endParaRPr lang="en-US" altLang="ja-JP" sz="1400" dirty="0">
              <a:latin typeface="Arial" panose="020B0604020202020204" pitchFamily="34" charset="0"/>
              <a:cs typeface="Arial" panose="020B0604020202020204" pitchFamily="34" charset="0"/>
            </a:endParaRPr>
          </a:p>
          <a:p>
            <a:endParaRPr kumimoji="1" lang="en-US" altLang="ja-JP" sz="1400" dirty="0">
              <a:latin typeface="Arial" panose="020B0604020202020204" pitchFamily="34" charset="0"/>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Ｍａ＝Ｍｂ</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Ｍａ＝Ｗａ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ａ</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Ｍｂ＝Ｗｂ</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ｂ</a:t>
            </a:r>
          </a:p>
          <a:p>
            <a:endParaRPr kumimoji="1" lang="en-US" altLang="ja-JP" sz="1400" dirty="0">
              <a:latin typeface="Arial" panose="020B0604020202020204" pitchFamily="34" charset="0"/>
              <a:cs typeface="Arial" panose="020B0604020202020204" pitchFamily="34" charset="0"/>
            </a:endParaRPr>
          </a:p>
          <a:p>
            <a:r>
              <a:rPr lang="en-US" altLang="ja-JP" sz="1400" dirty="0" err="1">
                <a:latin typeface="Arial" panose="020B0604020202020204" pitchFamily="34" charset="0"/>
                <a:cs typeface="Arial" panose="020B0604020202020204" pitchFamily="34" charset="0"/>
              </a:rPr>
              <a:t>Lalu,Pundak</a:t>
            </a:r>
            <a:r>
              <a:rPr lang="en-US" altLang="ja-JP" sz="1400" dirty="0">
                <a:latin typeface="Arial" panose="020B0604020202020204" pitchFamily="34" charset="0"/>
                <a:cs typeface="Arial" panose="020B0604020202020204" pitchFamily="34" charset="0"/>
              </a:rPr>
              <a:t> orang yang </a:t>
            </a:r>
            <a:r>
              <a:rPr lang="en-US" altLang="ja-JP" sz="1400" dirty="0" err="1">
                <a:latin typeface="Arial" panose="020B0604020202020204" pitchFamily="34" charset="0"/>
                <a:cs typeface="Arial" panose="020B0604020202020204" pitchFamily="34" charset="0"/>
              </a:rPr>
              <a:t>menopang</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ini,bekerja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gaya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Wa</a:t>
            </a:r>
            <a:r>
              <a:rPr lang="en-US" altLang="ja-JP" sz="1400" dirty="0">
                <a:latin typeface="Arial" panose="020B0604020202020204" pitchFamily="34" charset="0"/>
                <a:cs typeface="Arial" panose="020B0604020202020204" pitchFamily="34" charset="0"/>
              </a:rPr>
              <a:t> + Wb = P</a:t>
            </a:r>
            <a:endParaRPr kumimoji="1" lang="ja-JP" altLang="en-US" sz="1400"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E9EA1D76-1638-47DE-947C-425CE3E17673}"/>
              </a:ext>
            </a:extLst>
          </p:cNvPr>
          <p:cNvSpPr txBox="1"/>
          <p:nvPr/>
        </p:nvSpPr>
        <p:spPr>
          <a:xfrm>
            <a:off x="6866427" y="5129882"/>
            <a:ext cx="1448898"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500" dirty="0"/>
              <a:t>Gambar 4-18 </a:t>
            </a:r>
            <a:r>
              <a:rPr lang="en-US" altLang="ja-JP" sz="500" dirty="0" err="1"/>
              <a:t>keseimbangan</a:t>
            </a:r>
            <a:r>
              <a:rPr lang="en-US" altLang="ja-JP" sz="500" dirty="0"/>
              <a:t> </a:t>
            </a:r>
            <a:r>
              <a:rPr lang="en-US" altLang="ja-JP" sz="500" dirty="0" err="1"/>
              <a:t>gaya</a:t>
            </a:r>
            <a:r>
              <a:rPr lang="en-US" altLang="ja-JP" sz="500" dirty="0"/>
              <a:t> </a:t>
            </a:r>
            <a:r>
              <a:rPr lang="en-US" altLang="ja-JP" sz="500" dirty="0" err="1"/>
              <a:t>paralel</a:t>
            </a:r>
            <a:endParaRPr kumimoji="1" lang="ja-JP" altLang="en-US" sz="500" dirty="0"/>
          </a:p>
        </p:txBody>
      </p:sp>
      <p:sp>
        <p:nvSpPr>
          <p:cNvPr id="3" name="テキスト ボックス 2">
            <a:extLst>
              <a:ext uri="{FF2B5EF4-FFF2-40B4-BE49-F238E27FC236}">
                <a16:creationId xmlns:a16="http://schemas.microsoft.com/office/drawing/2014/main" id="{4BC5DBE0-058A-4C4F-8B12-578C78AA551F}"/>
              </a:ext>
            </a:extLst>
          </p:cNvPr>
          <p:cNvSpPr txBox="1"/>
          <p:nvPr/>
        </p:nvSpPr>
        <p:spPr>
          <a:xfrm>
            <a:off x="6766414" y="2485899"/>
            <a:ext cx="1672736"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a:t>Gambar 4-16  </a:t>
            </a:r>
            <a:r>
              <a:rPr kumimoji="1" lang="en-US" altLang="ja-JP" sz="800" dirty="0" err="1"/>
              <a:t>Keseimbangan</a:t>
            </a:r>
            <a:r>
              <a:rPr kumimoji="1" lang="en-US" altLang="ja-JP" sz="800" dirty="0"/>
              <a:t> </a:t>
            </a:r>
            <a:r>
              <a:rPr kumimoji="1" lang="en-US" altLang="ja-JP" sz="800" dirty="0" err="1"/>
              <a:t>gaya</a:t>
            </a:r>
            <a:endParaRPr kumimoji="1" lang="ja-JP" altLang="en-US" sz="800" dirty="0"/>
          </a:p>
        </p:txBody>
      </p:sp>
      <p:sp>
        <p:nvSpPr>
          <p:cNvPr id="12" name="テキスト ボックス 11">
            <a:extLst>
              <a:ext uri="{FF2B5EF4-FFF2-40B4-BE49-F238E27FC236}">
                <a16:creationId xmlns:a16="http://schemas.microsoft.com/office/drawing/2014/main" id="{11B5B016-7215-4FEB-BF21-2A3CEDA1C291}"/>
              </a:ext>
            </a:extLst>
          </p:cNvPr>
          <p:cNvSpPr txBox="1"/>
          <p:nvPr/>
        </p:nvSpPr>
        <p:spPr>
          <a:xfrm>
            <a:off x="6572984" y="1379463"/>
            <a:ext cx="586886"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800" dirty="0"/>
          </a:p>
        </p:txBody>
      </p:sp>
      <p:sp>
        <p:nvSpPr>
          <p:cNvPr id="13" name="テキスト ボックス 12">
            <a:extLst>
              <a:ext uri="{FF2B5EF4-FFF2-40B4-BE49-F238E27FC236}">
                <a16:creationId xmlns:a16="http://schemas.microsoft.com/office/drawing/2014/main" id="{7EDDD873-4879-4FA2-AEF6-00C09246A744}"/>
              </a:ext>
            </a:extLst>
          </p:cNvPr>
          <p:cNvSpPr txBox="1"/>
          <p:nvPr/>
        </p:nvSpPr>
        <p:spPr>
          <a:xfrm>
            <a:off x="7590876" y="1349021"/>
            <a:ext cx="770791"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800" dirty="0"/>
          </a:p>
        </p:txBody>
      </p:sp>
      <p:sp>
        <p:nvSpPr>
          <p:cNvPr id="14" name="テキスト ボックス 13">
            <a:extLst>
              <a:ext uri="{FF2B5EF4-FFF2-40B4-BE49-F238E27FC236}">
                <a16:creationId xmlns:a16="http://schemas.microsoft.com/office/drawing/2014/main" id="{7DA81CB0-20CF-468A-B98F-CD1FB24C5456}"/>
              </a:ext>
            </a:extLst>
          </p:cNvPr>
          <p:cNvSpPr txBox="1"/>
          <p:nvPr/>
        </p:nvSpPr>
        <p:spPr>
          <a:xfrm>
            <a:off x="6710547" y="1422309"/>
            <a:ext cx="586886" cy="21544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800" dirty="0" err="1"/>
              <a:t>Titik</a:t>
            </a:r>
            <a:r>
              <a:rPr lang="en-US" altLang="ja-JP" sz="800" dirty="0"/>
              <a:t> </a:t>
            </a:r>
            <a:r>
              <a:rPr lang="en-US" altLang="ja-JP" sz="800" dirty="0" err="1"/>
              <a:t>aksi</a:t>
            </a:r>
            <a:endParaRPr kumimoji="1" lang="ja-JP" altLang="en-US" sz="800" dirty="0"/>
          </a:p>
        </p:txBody>
      </p:sp>
      <p:sp>
        <p:nvSpPr>
          <p:cNvPr id="15" name="テキスト ボックス 14">
            <a:extLst>
              <a:ext uri="{FF2B5EF4-FFF2-40B4-BE49-F238E27FC236}">
                <a16:creationId xmlns:a16="http://schemas.microsoft.com/office/drawing/2014/main" id="{E424004D-05CE-4C24-8049-AFACACC83793}"/>
              </a:ext>
            </a:extLst>
          </p:cNvPr>
          <p:cNvSpPr txBox="1"/>
          <p:nvPr/>
        </p:nvSpPr>
        <p:spPr>
          <a:xfrm>
            <a:off x="7544534" y="1379463"/>
            <a:ext cx="770791" cy="21544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a:t>Massa (m)</a:t>
            </a:r>
            <a:endParaRPr kumimoji="1" lang="ja-JP" altLang="en-US" sz="800" dirty="0"/>
          </a:p>
        </p:txBody>
      </p:sp>
      <p:sp>
        <p:nvSpPr>
          <p:cNvPr id="16" name="テキスト ボックス 15">
            <a:extLst>
              <a:ext uri="{FF2B5EF4-FFF2-40B4-BE49-F238E27FC236}">
                <a16:creationId xmlns:a16="http://schemas.microsoft.com/office/drawing/2014/main" id="{7C3CAD6F-FFE2-4719-A40C-8EA329ECCF83}"/>
              </a:ext>
            </a:extLst>
          </p:cNvPr>
          <p:cNvSpPr txBox="1"/>
          <p:nvPr/>
        </p:nvSpPr>
        <p:spPr>
          <a:xfrm>
            <a:off x="7046699" y="4824889"/>
            <a:ext cx="1392451" cy="2154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Tongkat</a:t>
            </a:r>
            <a:r>
              <a:rPr kumimoji="1" lang="en-US" altLang="ja-JP" sz="800" dirty="0"/>
              <a:t> </a:t>
            </a:r>
            <a:r>
              <a:rPr kumimoji="1" lang="en-US" altLang="ja-JP" sz="800" dirty="0" err="1"/>
              <a:t>keseimbangan</a:t>
            </a:r>
            <a:endParaRPr kumimoji="1" lang="ja-JP" altLang="en-US" sz="800" dirty="0"/>
          </a:p>
        </p:txBody>
      </p:sp>
    </p:spTree>
    <p:extLst>
      <p:ext uri="{BB962C8B-B14F-4D97-AF65-F5344CB8AC3E}">
        <p14:creationId xmlns:p14="http://schemas.microsoft.com/office/powerpoint/2010/main" val="1781021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Massa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pusat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gravitasi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jyuushin</a:t>
            </a:r>
            <a:r>
              <a:rPr lang="en-US" altLang="ja-JP" sz="2400" b="1" dirty="0">
                <a:latin typeface="Arial" panose="020B0604020202020204" pitchFamily="34" charset="0"/>
                <a:ea typeface="Meiryo UI" panose="020B0604030504040204" pitchFamily="50" charset="-128"/>
                <a:cs typeface="Arial" panose="020B0604020202020204" pitchFamily="34" charset="0"/>
              </a:rPr>
              <a:t>)</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391310" y="6400413"/>
            <a:ext cx="377935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150/</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66</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9267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①　</a:t>
            </a:r>
            <a:r>
              <a:rPr lang="en-US" altLang="ja-JP" sz="1200" b="1" dirty="0">
                <a:solidFill>
                  <a:prstClr val="black"/>
                </a:solidFill>
                <a:latin typeface="Meiryo UI" panose="020B0604030504040204" pitchFamily="50" charset="-128"/>
                <a:ea typeface="Meiryo UI" panose="020B0604030504040204" pitchFamily="50" charset="-128"/>
              </a:rPr>
              <a:t>Massa</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dirty="0">
                <a:solidFill>
                  <a:prstClr val="black"/>
                </a:solidFill>
                <a:latin typeface="Meiryo UI" panose="020B0604030504040204" pitchFamily="50" charset="-128"/>
                <a:ea typeface="Meiryo UI" panose="020B0604030504040204" pitchFamily="50" charset="-128"/>
              </a:rPr>
              <a:t>Massa </a:t>
            </a:r>
            <a:r>
              <a:rPr lang="en-US" altLang="ja-JP" sz="1200" dirty="0" err="1">
                <a:solidFill>
                  <a:prstClr val="black"/>
                </a:solidFill>
                <a:latin typeface="Meiryo UI" panose="020B0604030504040204" pitchFamily="50" charset="-128"/>
                <a:ea typeface="Meiryo UI" panose="020B0604030504040204" pitchFamily="50" charset="-128"/>
              </a:rPr>
              <a:t>suatu</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benda,walaupun</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memiliki</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b="1" u="sng" dirty="0">
                <a:solidFill>
                  <a:prstClr val="black"/>
                </a:solidFill>
                <a:latin typeface="Meiryo UI" panose="020B0604030504040204" pitchFamily="50" charset="-128"/>
                <a:ea typeface="Meiryo UI" panose="020B0604030504040204" pitchFamily="50" charset="-128"/>
              </a:rPr>
              <a:t>volume yang </a:t>
            </a:r>
            <a:r>
              <a:rPr lang="en-US" altLang="ja-JP" sz="1200" b="1" u="sng" dirty="0" err="1">
                <a:solidFill>
                  <a:prstClr val="black"/>
                </a:solidFill>
                <a:latin typeface="Meiryo UI" panose="020B0604030504040204" pitchFamily="50" charset="-128"/>
                <a:ea typeface="Meiryo UI" panose="020B0604030504040204" pitchFamily="50" charset="-128"/>
              </a:rPr>
              <a:t>sama</a:t>
            </a:r>
            <a:r>
              <a:rPr lang="en-US" altLang="ja-JP" sz="1200" u="sng" dirty="0" err="1">
                <a:solidFill>
                  <a:prstClr val="black"/>
                </a:solidFill>
                <a:latin typeface="Meiryo UI" panose="020B0604030504040204" pitchFamily="50" charset="-128"/>
                <a:ea typeface="Meiryo UI" panose="020B0604030504040204" pitchFamily="50" charset="-128"/>
              </a:rPr>
              <a:t>,</a:t>
            </a:r>
            <a:r>
              <a:rPr lang="en-US" altLang="ja-JP" sz="1200" b="1" u="sng" dirty="0" err="1">
                <a:solidFill>
                  <a:prstClr val="black"/>
                </a:solidFill>
                <a:latin typeface="Meiryo UI" panose="020B0604030504040204" pitchFamily="50" charset="-128"/>
                <a:ea typeface="Meiryo UI" panose="020B0604030504040204" pitchFamily="50" charset="-128"/>
              </a:rPr>
              <a:t>berbeda-beda</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tergantung</a:t>
            </a:r>
            <a:r>
              <a:rPr lang="en-US" altLang="ja-JP" sz="1200" b="1" u="sng" dirty="0">
                <a:solidFill>
                  <a:prstClr val="black"/>
                </a:solidFill>
                <a:latin typeface="Meiryo UI" panose="020B0604030504040204" pitchFamily="50" charset="-128"/>
                <a:ea typeface="Meiryo UI" panose="020B0604030504040204" pitchFamily="50" charset="-128"/>
              </a:rPr>
              <a:t> pada </a:t>
            </a:r>
            <a:r>
              <a:rPr lang="en-US" altLang="ja-JP" sz="1200" b="1" u="sng" dirty="0" err="1">
                <a:solidFill>
                  <a:prstClr val="black"/>
                </a:solidFill>
                <a:latin typeface="Meiryo UI" panose="020B0604030504040204" pitchFamily="50" charset="-128"/>
                <a:ea typeface="Meiryo UI" panose="020B0604030504040204" pitchFamily="50" charset="-128"/>
              </a:rPr>
              <a:t>kualitas</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dirty="0" err="1">
                <a:solidFill>
                  <a:prstClr val="black"/>
                </a:solidFill>
                <a:latin typeface="Meiryo UI" panose="020B0604030504040204" pitchFamily="50" charset="-128"/>
                <a:ea typeface="Meiryo UI" panose="020B0604030504040204" pitchFamily="50" charset="-128"/>
              </a:rPr>
              <a:t>bahan</a:t>
            </a:r>
            <a:r>
              <a:rPr lang="en-US" altLang="ja-JP" sz="1200" b="1" dirty="0">
                <a:solidFill>
                  <a:prstClr val="black"/>
                </a:solidFill>
                <a:latin typeface="Meiryo UI" panose="020B0604030504040204" pitchFamily="50" charset="-128"/>
                <a:ea typeface="Meiryo UI" panose="020B0604030504040204" pitchFamily="50" charset="-128"/>
              </a:rPr>
              <a:t>/</a:t>
            </a:r>
            <a:r>
              <a:rPr lang="en-US" altLang="ja-JP" sz="1200" b="1" dirty="0" err="1">
                <a:solidFill>
                  <a:prstClr val="black"/>
                </a:solidFill>
                <a:latin typeface="Meiryo UI" panose="020B0604030504040204" pitchFamily="50" charset="-128"/>
                <a:ea typeface="Meiryo UI" panose="020B0604030504040204" pitchFamily="50" charset="-128"/>
              </a:rPr>
              <a:t>kayu</a:t>
            </a:r>
            <a:r>
              <a:rPr lang="en-US" altLang="ja-JP" sz="1200" dirty="0" err="1">
                <a:solidFill>
                  <a:prstClr val="black"/>
                </a:solidFill>
                <a:latin typeface="Meiryo UI" panose="020B0604030504040204" pitchFamily="50" charset="-128"/>
                <a:ea typeface="Meiryo UI" panose="020B0604030504040204" pitchFamily="50" charset="-128"/>
              </a:rPr>
              <a:t>.Contohnya,timbal</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lebih</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berat</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dari</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besi,dan</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kayu</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lebih</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ringan</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dari</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alumunium</a:t>
            </a:r>
            <a:r>
              <a:rPr lang="en-US" altLang="ja-JP" sz="1200" dirty="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dirty="0">
                <a:solidFill>
                  <a:prstClr val="black"/>
                </a:solidFill>
                <a:latin typeface="Meiryo UI" panose="020B0604030504040204" pitchFamily="50" charset="-128"/>
                <a:ea typeface="Meiryo UI" panose="020B0604030504040204" pitchFamily="50" charset="-128"/>
              </a:rPr>
              <a:t>Hal </a:t>
            </a:r>
            <a:r>
              <a:rPr lang="en-US" altLang="ja-JP" sz="1200" dirty="0" err="1">
                <a:solidFill>
                  <a:prstClr val="black"/>
                </a:solidFill>
                <a:latin typeface="Meiryo UI" panose="020B0604030504040204" pitchFamily="50" charset="-128"/>
                <a:ea typeface="Meiryo UI" panose="020B0604030504040204" pitchFamily="50" charset="-128"/>
              </a:rPr>
              <a:t>ini</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disebabkan</a:t>
            </a:r>
            <a:r>
              <a:rPr lang="en-US" altLang="ja-JP" sz="1200" dirty="0">
                <a:solidFill>
                  <a:prstClr val="black"/>
                </a:solidFill>
                <a:latin typeface="Meiryo UI" panose="020B0604030504040204" pitchFamily="50" charset="-128"/>
                <a:ea typeface="Meiryo UI" panose="020B0604030504040204" pitchFamily="50" charset="-128"/>
              </a:rPr>
              <a:t> oleh </a:t>
            </a:r>
            <a:r>
              <a:rPr lang="en-US" altLang="ja-JP" sz="1200" b="1" u="sng" dirty="0" err="1">
                <a:solidFill>
                  <a:prstClr val="black"/>
                </a:solidFill>
                <a:latin typeface="Meiryo UI" panose="020B0604030504040204" pitchFamily="50" charset="-128"/>
                <a:ea typeface="Meiryo UI" panose="020B0604030504040204" pitchFamily="50" charset="-128"/>
              </a:rPr>
              <a:t>perbedaan“massa</a:t>
            </a:r>
            <a:r>
              <a:rPr lang="en-US" altLang="ja-JP" sz="1200" b="1" u="sng" dirty="0">
                <a:solidFill>
                  <a:prstClr val="black"/>
                </a:solidFill>
                <a:latin typeface="Meiryo UI" panose="020B0604030504040204" pitchFamily="50" charset="-128"/>
                <a:ea typeface="Meiryo UI" panose="020B0604030504040204" pitchFamily="50" charset="-128"/>
              </a:rPr>
              <a:t> per </a:t>
            </a:r>
            <a:r>
              <a:rPr lang="en-US" altLang="ja-JP" sz="1200" b="1" u="sng" dirty="0" err="1">
                <a:solidFill>
                  <a:prstClr val="black"/>
                </a:solidFill>
                <a:latin typeface="Meiryo UI" panose="020B0604030504040204" pitchFamily="50" charset="-128"/>
                <a:ea typeface="Meiryo UI" panose="020B0604030504040204" pitchFamily="50" charset="-128"/>
              </a:rPr>
              <a:t>satuan</a:t>
            </a:r>
            <a:r>
              <a:rPr lang="en-US" altLang="ja-JP" sz="1200" b="1" u="sng" dirty="0">
                <a:solidFill>
                  <a:prstClr val="black"/>
                </a:solidFill>
                <a:latin typeface="Meiryo UI" panose="020B0604030504040204" pitchFamily="50" charset="-128"/>
                <a:ea typeface="Meiryo UI" panose="020B0604030504040204" pitchFamily="50" charset="-128"/>
              </a:rPr>
              <a:t> volume(d)</a:t>
            </a:r>
            <a:r>
              <a:rPr lang="en-US" altLang="ja-JP" sz="1200" b="1" dirty="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6" name="コンテンツ プレースホルダー 4"/>
          <p:cNvSpPr txBox="1">
            <a:spLocks/>
          </p:cNvSpPr>
          <p:nvPr/>
        </p:nvSpPr>
        <p:spPr>
          <a:xfrm>
            <a:off x="628649" y="1781902"/>
            <a:ext cx="7886701" cy="253125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②　</a:t>
            </a:r>
            <a:r>
              <a:rPr lang="en-US" altLang="ja-JP" sz="1200" dirty="0" err="1">
                <a:solidFill>
                  <a:prstClr val="black"/>
                </a:solidFill>
                <a:latin typeface="Meiryo UI" panose="020B0604030504040204" pitchFamily="50" charset="-128"/>
                <a:ea typeface="Meiryo UI" panose="020B0604030504040204" pitchFamily="50" charset="-128"/>
              </a:rPr>
              <a:t>pusat</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gravitasi</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jyuushin</a:t>
            </a:r>
            <a:r>
              <a:rPr lang="en-US" altLang="ja-JP"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id-ID" altLang="ja-JP" sz="1200" dirty="0"/>
              <a:t>"pusat gravitasi (jyuushin)" adalah "</a:t>
            </a:r>
            <a:r>
              <a:rPr lang="id-ID" altLang="ja-JP" sz="1200" b="1" u="sng" dirty="0"/>
              <a:t>titik di mana gaya bekerja </a:t>
            </a:r>
            <a:r>
              <a:rPr lang="id-ID" altLang="ja-JP" sz="1200" dirty="0"/>
              <a:t>ketika </a:t>
            </a:r>
            <a:r>
              <a:rPr lang="id-ID" altLang="ja-JP" sz="1200" b="1" u="sng" dirty="0"/>
              <a:t>gravitasi yang bekerja pada setiap bagian benda disatukan</a:t>
            </a:r>
            <a:r>
              <a:rPr lang="id-ID" altLang="ja-JP" sz="1200" dirty="0"/>
              <a:t>", secara sederhana</a:t>
            </a:r>
            <a:r>
              <a:rPr lang="en-US" altLang="ja-JP" sz="1200" dirty="0" err="1"/>
              <a:t>nya</a:t>
            </a:r>
            <a:r>
              <a:rPr lang="id-ID" altLang="ja-JP" sz="1200" dirty="0"/>
              <a:t>, itu adalah </a:t>
            </a:r>
            <a:r>
              <a:rPr lang="id-ID" altLang="ja-JP" sz="1200" b="1" u="sng" dirty="0"/>
              <a:t>"pusat" dari berat benda</a:t>
            </a:r>
            <a:r>
              <a:rPr lang="en-US" altLang="ja-JP" sz="1200" b="1" dirty="0"/>
              <a:t>.</a:t>
            </a:r>
            <a:r>
              <a:rPr lang="id-ID" altLang="ja-JP" sz="1200" dirty="0"/>
              <a:t> Sebuah benda tertentu</a:t>
            </a:r>
            <a:r>
              <a:rPr lang="en-US" altLang="ja-JP" sz="1200" dirty="0"/>
              <a:t> yang</a:t>
            </a:r>
            <a:r>
              <a:rPr lang="id-ID" altLang="ja-JP" sz="1200" dirty="0"/>
              <a:t> memiliki </a:t>
            </a:r>
            <a:r>
              <a:rPr lang="id-ID" altLang="ja-JP" sz="1200" b="1" u="sng" dirty="0"/>
              <a:t>pusat gravitasi (jyuushin)nya sendiri</a:t>
            </a:r>
            <a:r>
              <a:rPr lang="id-ID" altLang="ja-JP" sz="1200" dirty="0"/>
              <a:t>, Selama benda tersebut tidak mengalami </a:t>
            </a:r>
            <a:r>
              <a:rPr lang="en-US" altLang="ja-JP" sz="1200" dirty="0" err="1"/>
              <a:t>perubahan</a:t>
            </a:r>
            <a:r>
              <a:rPr lang="en-US" altLang="ja-JP" sz="1200" dirty="0"/>
              <a:t> </a:t>
            </a:r>
            <a:r>
              <a:rPr lang="en-US" altLang="ja-JP" sz="1200" dirty="0" err="1"/>
              <a:t>bentuk</a:t>
            </a:r>
            <a:r>
              <a:rPr lang="id-ID" altLang="ja-JP" sz="1200" dirty="0"/>
              <a:t>, </a:t>
            </a:r>
            <a:r>
              <a:rPr lang="id-ID" altLang="ja-JP" sz="1200" b="1" u="sng" dirty="0"/>
              <a:t>meskipun posisi atau penempatan benda tersebut berubah Posisi pusat gravitasi (jyuushin)nya tidak berubah.</a:t>
            </a:r>
            <a:r>
              <a:rPr lang="id-ID" altLang="ja-JP" sz="1200" u="sng" dirty="0"/>
              <a:t> </a:t>
            </a:r>
            <a:endParaRPr lang="en-US" altLang="ja-JP" sz="1200"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Dan </a:t>
            </a:r>
            <a:r>
              <a:rPr lang="en-US" altLang="ja-JP" sz="1200" dirty="0" err="1">
                <a:solidFill>
                  <a:prstClr val="black"/>
                </a:solidFill>
                <a:latin typeface="Meiryo UI" panose="020B0604030504040204" pitchFamily="50" charset="-128"/>
                <a:ea typeface="Meiryo UI" panose="020B0604030504040204" pitchFamily="50" charset="-128"/>
              </a:rPr>
              <a:t>kemudian,pusat</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gravitasi</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jyuushin</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tidak</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selalu</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berada</a:t>
            </a:r>
            <a:r>
              <a:rPr lang="en-US" altLang="ja-JP" sz="1200" b="1" u="sng" dirty="0">
                <a:solidFill>
                  <a:prstClr val="black"/>
                </a:solidFill>
                <a:latin typeface="Meiryo UI" panose="020B0604030504040204" pitchFamily="50" charset="-128"/>
                <a:ea typeface="Meiryo UI" panose="020B0604030504040204" pitchFamily="50" charset="-128"/>
              </a:rPr>
              <a:t> di </a:t>
            </a:r>
            <a:r>
              <a:rPr lang="en-US" altLang="ja-JP" sz="1200" b="1" u="sng" dirty="0" err="1">
                <a:solidFill>
                  <a:prstClr val="black"/>
                </a:solidFill>
                <a:latin typeface="Meiryo UI" panose="020B0604030504040204" pitchFamily="50" charset="-128"/>
                <a:ea typeface="Meiryo UI" panose="020B0604030504040204" pitchFamily="50" charset="-128"/>
              </a:rPr>
              <a:t>dalam</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benda</a:t>
            </a:r>
            <a:r>
              <a:rPr lang="en-US" altLang="ja-JP" sz="1200" dirty="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Posisi</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pusat</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gravitasi</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jyuushin</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ini,merupakan</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faktor</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penting</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dirty="0" err="1">
                <a:solidFill>
                  <a:prstClr val="black"/>
                </a:solidFill>
                <a:latin typeface="Meiryo UI" panose="020B0604030504040204" pitchFamily="50" charset="-128"/>
                <a:ea typeface="Meiryo UI" panose="020B0604030504040204" pitchFamily="50" charset="-128"/>
              </a:rPr>
              <a:t>Saat</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menentukan</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posisi</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untuk</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mengangkat</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suatu</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benda</a:t>
            </a:r>
            <a:r>
              <a:rPr lang="en-US" altLang="ja-JP" sz="1200" u="sng" dirty="0">
                <a:solidFill>
                  <a:prstClr val="black"/>
                </a:solidFill>
                <a:latin typeface="Meiryo UI" panose="020B0604030504040204" pitchFamily="50" charset="-128"/>
                <a:ea typeface="Meiryo UI" panose="020B0604030504040204" pitchFamily="50" charset="-128"/>
              </a:rPr>
              <a:t> </a:t>
            </a:r>
            <a:r>
              <a:rPr lang="en-US" altLang="ja-JP" sz="1200" b="1" u="sng" dirty="0">
                <a:solidFill>
                  <a:prstClr val="black"/>
                </a:solidFill>
                <a:latin typeface="Meiryo UI" panose="020B0604030504040204" pitchFamily="50" charset="-128"/>
                <a:ea typeface="Meiryo UI" panose="020B0604030504040204" pitchFamily="50" charset="-128"/>
              </a:rPr>
              <a:t>dan </a:t>
            </a:r>
            <a:r>
              <a:rPr lang="en-US" altLang="ja-JP" sz="1200" b="1" u="sng" dirty="0" err="1">
                <a:solidFill>
                  <a:prstClr val="black"/>
                </a:solidFill>
                <a:latin typeface="Meiryo UI" panose="020B0604030504040204" pitchFamily="50" charset="-128"/>
                <a:ea typeface="Meiryo UI" panose="020B0604030504040204" pitchFamily="50" charset="-128"/>
              </a:rPr>
              <a:t>posisi</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jatuh</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mesin</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kendaraan</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kerja</a:t>
            </a:r>
            <a:r>
              <a:rPr lang="en-US" altLang="ja-JP" sz="1200" b="1" u="sng" dirty="0">
                <a:solidFill>
                  <a:prstClr val="black"/>
                </a:solidFill>
                <a:latin typeface="Meiryo UI" panose="020B0604030504040204" pitchFamily="50" charset="-128"/>
                <a:ea typeface="Meiryo UI" panose="020B0604030504040204" pitchFamily="50" charset="-128"/>
              </a:rPr>
              <a:t> </a:t>
            </a:r>
          </a:p>
          <a:p>
            <a:pPr marL="0" indent="0">
              <a:lnSpc>
                <a:spcPct val="100000"/>
              </a:lnSpc>
              <a:spcBef>
                <a:spcPts val="0"/>
              </a:spcBef>
              <a:buNone/>
            </a:pPr>
            <a:r>
              <a:rPr lang="en-US" altLang="ja-JP" sz="1200" b="1" u="sng" dirty="0" err="1">
                <a:solidFill>
                  <a:prstClr val="black"/>
                </a:solidFill>
                <a:latin typeface="Meiryo UI" panose="020B0604030504040204" pitchFamily="50" charset="-128"/>
                <a:ea typeface="Meiryo UI" panose="020B0604030504040204" pitchFamily="50" charset="-128"/>
              </a:rPr>
              <a:t>anjungan</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dll</a:t>
            </a:r>
            <a:r>
              <a:rPr lang="en-US" altLang="ja-JP" sz="1200" b="1" u="sng" dirty="0">
                <a:solidFill>
                  <a:prstClr val="black"/>
                </a:solidFill>
                <a:latin typeface="Meiryo UI" panose="020B0604030504040204" pitchFamily="50" charset="-128"/>
                <a:ea typeface="Meiryo UI" panose="020B0604030504040204" pitchFamily="50" charset="-128"/>
              </a:rPr>
              <a:t>.</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606442" y="3171020"/>
            <a:ext cx="2908908" cy="1449804"/>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E8C47730-4951-41F1-B68B-23A452BA1A10}"/>
              </a:ext>
            </a:extLst>
          </p:cNvPr>
          <p:cNvSpPr txBox="1"/>
          <p:nvPr/>
        </p:nvSpPr>
        <p:spPr>
          <a:xfrm>
            <a:off x="6125962" y="4362348"/>
            <a:ext cx="204470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800" dirty="0"/>
              <a:t>Gambar 4-19 </a:t>
            </a:r>
            <a:r>
              <a:rPr lang="en-US" altLang="ja-JP" sz="800" dirty="0" err="1"/>
              <a:t>posisi</a:t>
            </a:r>
            <a:r>
              <a:rPr lang="en-US" altLang="ja-JP" sz="800" dirty="0"/>
              <a:t> </a:t>
            </a:r>
            <a:r>
              <a:rPr lang="en-US" altLang="ja-JP" sz="800" dirty="0" err="1"/>
              <a:t>pusat</a:t>
            </a:r>
            <a:r>
              <a:rPr lang="en-US" altLang="ja-JP" sz="800" dirty="0"/>
              <a:t> </a:t>
            </a:r>
            <a:r>
              <a:rPr lang="en-US" altLang="ja-JP" sz="800" dirty="0" err="1"/>
              <a:t>gravitasi</a:t>
            </a:r>
            <a:r>
              <a:rPr lang="en-US" altLang="ja-JP" sz="800" dirty="0"/>
              <a:t> (</a:t>
            </a:r>
            <a:r>
              <a:rPr lang="en-US" altLang="ja-JP" sz="800" dirty="0" err="1"/>
              <a:t>jyuushin</a:t>
            </a:r>
            <a:r>
              <a:rPr lang="en-US" altLang="ja-JP" sz="800" dirty="0"/>
              <a:t>)</a:t>
            </a:r>
            <a:endParaRPr kumimoji="1" lang="ja-JP" altLang="en-US" sz="800" dirty="0"/>
          </a:p>
        </p:txBody>
      </p:sp>
    </p:spTree>
    <p:extLst>
      <p:ext uri="{BB962C8B-B14F-4D97-AF65-F5344CB8AC3E}">
        <p14:creationId xmlns:p14="http://schemas.microsoft.com/office/powerpoint/2010/main" val="4018459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1400" b="1" dirty="0" err="1">
                <a:latin typeface="Arial" panose="020B0604020202020204" pitchFamily="34" charset="0"/>
                <a:ea typeface="Meiryo UI" panose="020B0604030504040204" pitchFamily="50" charset="-128"/>
                <a:cs typeface="Arial" panose="020B0604020202020204" pitchFamily="34" charset="0"/>
              </a:rPr>
              <a:t>pusat</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gravitasi</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jyuushin</a:t>
            </a:r>
            <a:r>
              <a:rPr lang="en-US" altLang="ja-JP" sz="1400" b="1" dirty="0">
                <a:latin typeface="Arial" panose="020B0604020202020204" pitchFamily="34" charset="0"/>
                <a:ea typeface="Meiryo UI" panose="020B0604030504040204" pitchFamily="50" charset="-128"/>
                <a:cs typeface="Arial" panose="020B0604020202020204" pitchFamily="34" charset="0"/>
              </a:rPr>
              <a:t>)</a:t>
            </a:r>
            <a:r>
              <a:rPr lang="ja-JP" altLang="en-US"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a:latin typeface="Arial" panose="020B0604020202020204" pitchFamily="34" charset="0"/>
                <a:ea typeface="Meiryo UI" panose="020B0604030504040204" pitchFamily="50" charset="-128"/>
                <a:cs typeface="Arial" panose="020B0604020202020204" pitchFamily="34" charset="0"/>
              </a:rPr>
              <a:t>dan</a:t>
            </a:r>
            <a:r>
              <a:rPr lang="ja-JP" altLang="en-US"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keseimbangan</a:t>
            </a:r>
            <a:r>
              <a:rPr lang="ja-JP" altLang="en-US" sz="1400" b="1" dirty="0">
                <a:latin typeface="Arial" panose="020B0604020202020204" pitchFamily="34" charset="0"/>
                <a:ea typeface="Meiryo UI" panose="020B0604030504040204" pitchFamily="50" charset="-128"/>
                <a:cs typeface="Arial" panose="020B0604020202020204" pitchFamily="34" charset="0"/>
              </a:rPr>
              <a:t>（１）　</a:t>
            </a:r>
            <a:r>
              <a:rPr lang="en-US" altLang="ja-JP" sz="1400" b="1" dirty="0" err="1">
                <a:latin typeface="Arial" panose="020B0604020202020204" pitchFamily="34" charset="0"/>
                <a:ea typeface="Meiryo UI" panose="020B0604030504040204" pitchFamily="50" charset="-128"/>
                <a:cs typeface="Arial" panose="020B0604020202020204" pitchFamily="34" charset="0"/>
              </a:rPr>
              <a:t>keseimbangan</a:t>
            </a:r>
            <a:r>
              <a:rPr lang="ja-JP" altLang="en-US"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benda</a:t>
            </a:r>
            <a:endParaRPr kumimoji="1" lang="ja-JP" altLang="en-US" sz="1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898520" y="6400413"/>
            <a:ext cx="427214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153/</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66-67</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72</a:t>
            </a:fld>
            <a:endParaRPr lang="ja-JP" altLang="en-US">
              <a:solidFill>
                <a:prstClr val="black">
                  <a:tint val="75000"/>
                </a:prstClr>
              </a:solidFill>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634913" y="1502271"/>
            <a:ext cx="1880437" cy="1299936"/>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282055" y="2983897"/>
            <a:ext cx="2233295" cy="1949450"/>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EA70B8A9-83D9-47AD-A8C3-0383F32968AE}"/>
              </a:ext>
            </a:extLst>
          </p:cNvPr>
          <p:cNvSpPr txBox="1"/>
          <p:nvPr/>
        </p:nvSpPr>
        <p:spPr>
          <a:xfrm>
            <a:off x="71437" y="1096314"/>
            <a:ext cx="9001125" cy="3231654"/>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   Benda  yang </a:t>
            </a:r>
            <a:r>
              <a:rPr kumimoji="1" lang="en-US" altLang="ja-JP" sz="1200" dirty="0" err="1">
                <a:latin typeface="Arial" panose="020B0604020202020204" pitchFamily="34" charset="0"/>
                <a:cs typeface="Arial" panose="020B0604020202020204" pitchFamily="34" charset="0"/>
              </a:rPr>
              <a:t>ditempatkan,jika</a:t>
            </a:r>
            <a:r>
              <a:rPr kumimoji="1" lang="en-US" altLang="ja-JP" sz="1200" dirty="0">
                <a:latin typeface="Arial" panose="020B0604020202020204" pitchFamily="34" charset="0"/>
                <a:cs typeface="Arial" panose="020B0604020202020204" pitchFamily="34" charset="0"/>
              </a:rPr>
              <a:t> </a:t>
            </a:r>
            <a:r>
              <a:rPr kumimoji="1" lang="en-US" altLang="ja-JP" sz="1200" b="1" u="sng" dirty="0">
                <a:latin typeface="Arial" panose="020B0604020202020204" pitchFamily="34" charset="0"/>
                <a:cs typeface="Arial" panose="020B0604020202020204" pitchFamily="34" charset="0"/>
              </a:rPr>
              <a:t>“</a:t>
            </a:r>
            <a:r>
              <a:rPr kumimoji="1" lang="en-US" altLang="ja-JP" sz="1200" b="1" u="sng" dirty="0" err="1">
                <a:latin typeface="Arial" panose="020B0604020202020204" pitchFamily="34" charset="0"/>
                <a:cs typeface="Arial" panose="020B0604020202020204" pitchFamily="34" charset="0"/>
              </a:rPr>
              <a:t>dudukanya</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baik</a:t>
            </a:r>
            <a:r>
              <a:rPr kumimoji="1" lang="en-US" altLang="ja-JP" sz="1200" b="1" u="sng"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berarti</a:t>
            </a:r>
            <a:r>
              <a:rPr kumimoji="1" lang="en-US" altLang="ja-JP" sz="1200"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seimbang</a:t>
            </a:r>
            <a:r>
              <a:rPr kumimoji="1" lang="en-US" altLang="ja-JP" sz="1200" b="1" u="sng" dirty="0">
                <a:latin typeface="Arial" panose="020B0604020202020204" pitchFamily="34" charset="0"/>
                <a:cs typeface="Arial" panose="020B0604020202020204" pitchFamily="34" charset="0"/>
              </a:rPr>
              <a:t> dan </a:t>
            </a:r>
            <a:r>
              <a:rPr kumimoji="1" lang="en-US" altLang="ja-JP" sz="1200" b="1" u="sng" dirty="0" err="1">
                <a:latin typeface="Arial" panose="020B0604020202020204" pitchFamily="34" charset="0"/>
                <a:cs typeface="Arial" panose="020B0604020202020204" pitchFamily="34" charset="0"/>
              </a:rPr>
              <a:t>tidak</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ada</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kemungkinan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terjatuh</a:t>
            </a:r>
            <a:r>
              <a:rPr kumimoji="1" lang="en-US" altLang="ja-JP" sz="1200" b="1" u="sng" dirty="0">
                <a:latin typeface="Arial" panose="020B0604020202020204" pitchFamily="34" charset="0"/>
                <a:cs typeface="Arial" panose="020B0604020202020204" pitchFamily="34" charset="0"/>
              </a:rPr>
              <a:t>.</a:t>
            </a:r>
          </a:p>
          <a:p>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Seperti</a:t>
            </a:r>
            <a:r>
              <a:rPr kumimoji="1" lang="en-US" altLang="ja-JP" sz="1200" dirty="0">
                <a:latin typeface="Arial" panose="020B0604020202020204" pitchFamily="34" charset="0"/>
                <a:cs typeface="Arial" panose="020B0604020202020204" pitchFamily="34" charset="0"/>
              </a:rPr>
              <a:t> pada </a:t>
            </a:r>
            <a:r>
              <a:rPr kumimoji="1" lang="en-US" altLang="ja-JP" sz="1200" dirty="0" err="1">
                <a:latin typeface="Arial" panose="020B0604020202020204" pitchFamily="34" charset="0"/>
                <a:cs typeface="Arial" panose="020B0604020202020204" pitchFamily="34" charset="0"/>
              </a:rPr>
              <a:t>gambar</a:t>
            </a:r>
            <a:r>
              <a:rPr kumimoji="1" lang="en-US" altLang="ja-JP" sz="1200" dirty="0">
                <a:latin typeface="Arial" panose="020B0604020202020204" pitchFamily="34" charset="0"/>
                <a:cs typeface="Arial" panose="020B0604020202020204" pitchFamily="34" charset="0"/>
              </a:rPr>
              <a:t> di </a:t>
            </a:r>
            <a:r>
              <a:rPr kumimoji="1" lang="en-US" altLang="ja-JP" sz="1200" dirty="0" err="1">
                <a:latin typeface="Arial" panose="020B0604020202020204" pitchFamily="34" charset="0"/>
                <a:cs typeface="Arial" panose="020B0604020202020204" pitchFamily="34" charset="0"/>
              </a:rPr>
              <a:t>kanan,</a:t>
            </a:r>
            <a:r>
              <a:rPr kumimoji="1" lang="en-US" altLang="ja-JP" sz="1200" b="1" u="sng" dirty="0" err="1">
                <a:latin typeface="Arial" panose="020B0604020202020204" pitchFamily="34" charset="0"/>
                <a:cs typeface="Arial" panose="020B0604020202020204" pitchFamily="34" charset="0"/>
              </a:rPr>
              <a:t>garis</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tegak</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lurus</a:t>
            </a:r>
            <a:r>
              <a:rPr kumimoji="1" lang="en-US" altLang="ja-JP" sz="1200" b="1" u="sng" dirty="0">
                <a:latin typeface="Arial" panose="020B0604020202020204" pitchFamily="34" charset="0"/>
                <a:cs typeface="Arial" panose="020B0604020202020204" pitchFamily="34" charset="0"/>
              </a:rPr>
              <a:t> yang </a:t>
            </a:r>
            <a:r>
              <a:rPr kumimoji="1" lang="en-US" altLang="ja-JP" sz="1200" b="1" u="sng" dirty="0" err="1">
                <a:latin typeface="Arial" panose="020B0604020202020204" pitchFamily="34" charset="0"/>
                <a:cs typeface="Arial" panose="020B0604020202020204" pitchFamily="34" charset="0"/>
              </a:rPr>
              <a:t>melewati</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pusat</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gravitasi</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jyuushin</a:t>
            </a:r>
            <a:r>
              <a:rPr kumimoji="1" lang="en-US" altLang="ja-JP" sz="1200" b="1" u="sng" dirty="0">
                <a:latin typeface="Arial" panose="020B0604020202020204" pitchFamily="34" charset="0"/>
                <a:cs typeface="Arial" panose="020B0604020202020204" pitchFamily="34" charset="0"/>
              </a:rPr>
              <a:t>)</a:t>
            </a:r>
            <a:r>
              <a:rPr kumimoji="1" lang="en-US" altLang="ja-JP" sz="1200" u="sng" dirty="0">
                <a:latin typeface="Arial" panose="020B0604020202020204" pitchFamily="34" charset="0"/>
                <a:cs typeface="Arial" panose="020B0604020202020204" pitchFamily="34" charset="0"/>
              </a:rPr>
              <a:t>,</a:t>
            </a:r>
          </a:p>
          <a:p>
            <a:r>
              <a:rPr lang="en-US" altLang="ja-JP" sz="1200" b="1" u="sng" dirty="0" err="1">
                <a:latin typeface="Arial" panose="020B0604020202020204" pitchFamily="34" charset="0"/>
                <a:cs typeface="Arial" panose="020B0604020202020204" pitchFamily="34" charset="0"/>
              </a:rPr>
              <a:t>k</a:t>
            </a:r>
            <a:r>
              <a:rPr kumimoji="1" lang="en-US" altLang="ja-JP" sz="1200" b="1" u="sng" dirty="0" err="1">
                <a:latin typeface="Arial" panose="020B0604020202020204" pitchFamily="34" charset="0"/>
                <a:cs typeface="Arial" panose="020B0604020202020204" pitchFamily="34" charset="0"/>
              </a:rPr>
              <a:t>etika</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melewati</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sisi</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bawah</a:t>
            </a:r>
            <a:r>
              <a:rPr kumimoji="1" lang="en-US" altLang="ja-JP" sz="1200" b="1" u="sng" dirty="0">
                <a:latin typeface="Arial" panose="020B0604020202020204" pitchFamily="34" charset="0"/>
                <a:cs typeface="Arial" panose="020B0604020202020204" pitchFamily="34" charset="0"/>
              </a:rPr>
              <a:t> yang </a:t>
            </a:r>
            <a:r>
              <a:rPr kumimoji="1" lang="en-US" altLang="ja-JP" sz="1200" b="1" u="sng" dirty="0" err="1">
                <a:latin typeface="Arial" panose="020B0604020202020204" pitchFamily="34" charset="0"/>
                <a:cs typeface="Arial" panose="020B0604020202020204" pitchFamily="34" charset="0"/>
              </a:rPr>
              <a:t>menopang</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benda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dudukanya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baik</a:t>
            </a:r>
            <a:r>
              <a:rPr kumimoji="1" lang="en-US" altLang="ja-JP" sz="1200" dirty="0">
                <a:latin typeface="Arial" panose="020B0604020202020204" pitchFamily="34" charset="0"/>
                <a:cs typeface="Arial" panose="020B0604020202020204" pitchFamily="34" charset="0"/>
              </a:rPr>
              <a:t> dan</a:t>
            </a:r>
            <a:r>
              <a:rPr kumimoji="1" lang="en-US" altLang="ja-JP" sz="1200" b="1" dirty="0">
                <a:latin typeface="Arial" panose="020B0604020202020204" pitchFamily="34" charset="0"/>
                <a:cs typeface="Arial" panose="020B0604020202020204" pitchFamily="34" charset="0"/>
              </a:rPr>
              <a:t> </a:t>
            </a:r>
            <a:r>
              <a:rPr kumimoji="1" lang="en-US" altLang="ja-JP" sz="1200" b="1" dirty="0" err="1">
                <a:latin typeface="Arial" panose="020B0604020202020204" pitchFamily="34" charset="0"/>
                <a:cs typeface="Arial" panose="020B0604020202020204" pitchFamily="34" charset="0"/>
              </a:rPr>
              <a:t>seimbang</a:t>
            </a:r>
            <a:r>
              <a:rPr kumimoji="1" lang="en-US" altLang="ja-JP" sz="1200" b="1" dirty="0">
                <a:latin typeface="Arial" panose="020B0604020202020204" pitchFamily="34" charset="0"/>
                <a:cs typeface="Arial" panose="020B0604020202020204" pitchFamily="34" charset="0"/>
              </a:rPr>
              <a:t>,</a:t>
            </a:r>
          </a:p>
          <a:p>
            <a:r>
              <a:rPr kumimoji="1" lang="en-US" altLang="ja-JP" sz="1200" dirty="0" err="1">
                <a:latin typeface="Arial" panose="020B0604020202020204" pitchFamily="34" charset="0"/>
                <a:cs typeface="Arial" panose="020B0604020202020204" pitchFamily="34" charset="0"/>
              </a:rPr>
              <a:t>namun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sebaliknya,</a:t>
            </a:r>
            <a:r>
              <a:rPr kumimoji="1" lang="en-US" altLang="ja-JP" sz="1200" b="1" u="sng" dirty="0" err="1">
                <a:latin typeface="Arial" panose="020B0604020202020204" pitchFamily="34" charset="0"/>
                <a:cs typeface="Arial" panose="020B0604020202020204" pitchFamily="34" charset="0"/>
              </a:rPr>
              <a:t>jika</a:t>
            </a:r>
            <a:r>
              <a:rPr kumimoji="1" lang="en-US" altLang="ja-JP" sz="1200" u="sng" dirty="0">
                <a:latin typeface="Arial" panose="020B0604020202020204" pitchFamily="34" charset="0"/>
                <a:cs typeface="Arial" panose="020B0604020202020204" pitchFamily="34" charset="0"/>
              </a:rPr>
              <a:t> </a:t>
            </a:r>
            <a:r>
              <a:rPr kumimoji="1" lang="en-US" altLang="ja-JP" sz="1200" b="1" u="sng" dirty="0">
                <a:latin typeface="Arial" panose="020B0604020202020204" pitchFamily="34" charset="0"/>
                <a:cs typeface="Arial" panose="020B0604020202020204" pitchFamily="34" charset="0"/>
              </a:rPr>
              <a:t>garis </a:t>
            </a:r>
            <a:r>
              <a:rPr kumimoji="1" lang="en-US" altLang="ja-JP" sz="1200" b="1" u="sng" dirty="0" err="1">
                <a:latin typeface="Arial" panose="020B0604020202020204" pitchFamily="34" charset="0"/>
                <a:cs typeface="Arial" panose="020B0604020202020204" pitchFamily="34" charset="0"/>
              </a:rPr>
              <a:t>tegak</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lurus</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menjauh</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dari</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sisi</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bawah</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benda</a:t>
            </a:r>
            <a:r>
              <a:rPr kumimoji="1" lang="en-US" altLang="ja-JP" sz="1200" b="1" u="sng"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maka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benda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akan</a:t>
            </a:r>
            <a:r>
              <a:rPr kumimoji="1" lang="en-US" altLang="ja-JP" sz="1200" dirty="0">
                <a:latin typeface="Arial" panose="020B0604020202020204" pitchFamily="34" charset="0"/>
                <a:cs typeface="Arial" panose="020B0604020202020204" pitchFamily="34" charset="0"/>
              </a:rPr>
              <a:t> </a:t>
            </a:r>
          </a:p>
          <a:p>
            <a:r>
              <a:rPr kumimoji="1" lang="en-US" altLang="ja-JP" sz="1200" b="1" u="sng" dirty="0" err="1">
                <a:latin typeface="Arial" panose="020B0604020202020204" pitchFamily="34" charset="0"/>
                <a:cs typeface="Arial" panose="020B0604020202020204" pitchFamily="34" charset="0"/>
              </a:rPr>
              <a:t>tidak</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stabil</a:t>
            </a:r>
            <a:r>
              <a:rPr kumimoji="1" lang="en-US" altLang="ja-JP" sz="1200" b="1" u="sng" dirty="0">
                <a:latin typeface="Arial" panose="020B0604020202020204" pitchFamily="34" charset="0"/>
                <a:cs typeface="Arial" panose="020B0604020202020204" pitchFamily="34" charset="0"/>
              </a:rPr>
              <a:t> dan </a:t>
            </a:r>
            <a:r>
              <a:rPr kumimoji="1" lang="en-US" altLang="ja-JP" sz="1200" b="1" u="sng" dirty="0" err="1">
                <a:latin typeface="Arial" panose="020B0604020202020204" pitchFamily="34" charset="0"/>
                <a:cs typeface="Arial" panose="020B0604020202020204" pitchFamily="34" charset="0"/>
              </a:rPr>
              <a:t>jatuh</a:t>
            </a:r>
            <a:r>
              <a:rPr kumimoji="1" lang="en-US" altLang="ja-JP" sz="1200" b="1" u="sng" dirty="0">
                <a:latin typeface="Arial" panose="020B0604020202020204" pitchFamily="34" charset="0"/>
                <a:cs typeface="Arial" panose="020B0604020202020204" pitchFamily="34" charset="0"/>
              </a:rPr>
              <a:t>. </a:t>
            </a:r>
          </a:p>
          <a:p>
            <a:r>
              <a:rPr lang="en-US" altLang="ja-JP" sz="1200" dirty="0">
                <a:latin typeface="Arial" panose="020B0604020202020204" pitchFamily="34" charset="0"/>
                <a:cs typeface="Arial" panose="020B0604020202020204" pitchFamily="34" charset="0"/>
              </a:rPr>
              <a:t>   Karena </a:t>
            </a:r>
            <a:r>
              <a:rPr lang="en-US" altLang="ja-JP" sz="1200" dirty="0" err="1">
                <a:latin typeface="Arial" panose="020B0604020202020204" pitchFamily="34" charset="0"/>
                <a:cs typeface="Arial" panose="020B0604020202020204" pitchFamily="34" charset="0"/>
              </a:rPr>
              <a:t>inilah,benda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akan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mudah</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terjatuh</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jika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diletakkan</a:t>
            </a:r>
            <a:r>
              <a:rPr lang="en-US" altLang="ja-JP" sz="1200" dirty="0">
                <a:latin typeface="Arial" panose="020B0604020202020204" pitchFamily="34" charset="0"/>
                <a:cs typeface="Arial" panose="020B0604020202020204" pitchFamily="34" charset="0"/>
              </a:rPr>
              <a:t> pada </a:t>
            </a:r>
            <a:r>
              <a:rPr lang="en-US" altLang="ja-JP" sz="1200" dirty="0" err="1">
                <a:latin typeface="Arial" panose="020B0604020202020204" pitchFamily="34" charset="0"/>
                <a:cs typeface="Arial" panose="020B0604020202020204" pitchFamily="34" charset="0"/>
              </a:rPr>
              <a:t>kemiringan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atau</a:t>
            </a:r>
            <a:r>
              <a:rPr lang="en-US" altLang="ja-JP" sz="1200" dirty="0">
                <a:latin typeface="Arial" panose="020B0604020202020204" pitchFamily="34" charset="0"/>
                <a:cs typeface="Arial" panose="020B0604020202020204" pitchFamily="34" charset="0"/>
              </a:rPr>
              <a:t> miring.</a:t>
            </a:r>
          </a:p>
          <a:p>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Kemudian,walaupun</a:t>
            </a:r>
            <a:r>
              <a:rPr lang="en-US" altLang="ja-JP" sz="1200" dirty="0">
                <a:latin typeface="Arial" panose="020B0604020202020204" pitchFamily="34" charset="0"/>
                <a:cs typeface="Arial" panose="020B0604020202020204" pitchFamily="34" charset="0"/>
              </a:rPr>
              <a:t> garis </a:t>
            </a:r>
            <a:r>
              <a:rPr lang="en-US" altLang="ja-JP" sz="1200" dirty="0" err="1">
                <a:latin typeface="Arial" panose="020B0604020202020204" pitchFamily="34" charset="0"/>
                <a:cs typeface="Arial" panose="020B0604020202020204" pitchFamily="34" charset="0"/>
              </a:rPr>
              <a:t>tegak</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lurus</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ini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melewati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sisi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bawah</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benda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tinggi</a:t>
            </a:r>
            <a:r>
              <a:rPr lang="en-US" altLang="ja-JP" sz="1200" dirty="0">
                <a:latin typeface="Arial" panose="020B0604020202020204" pitchFamily="34" charset="0"/>
                <a:cs typeface="Arial" panose="020B0604020202020204" pitchFamily="34" charset="0"/>
              </a:rPr>
              <a:t> yang </a:t>
            </a:r>
            <a:r>
              <a:rPr lang="en-US" altLang="ja-JP" sz="1200" dirty="0" err="1">
                <a:latin typeface="Arial" panose="020B0604020202020204" pitchFamily="34" charset="0"/>
                <a:cs typeface="Arial" panose="020B0604020202020204" pitchFamily="34" charset="0"/>
              </a:rPr>
              <a:t>memiliki</a:t>
            </a:r>
            <a:r>
              <a:rPr lang="en-US" altLang="ja-JP" sz="1200" dirty="0">
                <a:latin typeface="Arial" panose="020B0604020202020204" pitchFamily="34" charset="0"/>
                <a:cs typeface="Arial" panose="020B0604020202020204" pitchFamily="34" charset="0"/>
              </a:rPr>
              <a:t> </a:t>
            </a:r>
          </a:p>
          <a:p>
            <a:r>
              <a:rPr lang="en-US" altLang="ja-JP" sz="1200" dirty="0" err="1">
                <a:latin typeface="Arial" panose="020B0604020202020204" pitchFamily="34" charset="0"/>
                <a:cs typeface="Arial" panose="020B0604020202020204" pitchFamily="34" charset="0"/>
              </a:rPr>
              <a:t>pusat</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gravitasi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jyuushin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memanjang,ada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kemungkinan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terjatuh</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walaupun</a:t>
            </a:r>
            <a:r>
              <a:rPr lang="en-US" altLang="ja-JP" sz="1200" dirty="0">
                <a:latin typeface="Arial" panose="020B0604020202020204" pitchFamily="34" charset="0"/>
                <a:cs typeface="Arial" panose="020B0604020202020204" pitchFamily="34" charset="0"/>
              </a:rPr>
              <a:t> garis </a:t>
            </a:r>
            <a:r>
              <a:rPr lang="en-US" altLang="ja-JP" sz="1200" dirty="0" err="1">
                <a:latin typeface="Arial" panose="020B0604020202020204" pitchFamily="34" charset="0"/>
                <a:cs typeface="Arial" panose="020B0604020202020204" pitchFamily="34" charset="0"/>
              </a:rPr>
              <a:t>tegak</a:t>
            </a:r>
            <a:r>
              <a:rPr lang="en-US" altLang="ja-JP" sz="1200" dirty="0">
                <a:latin typeface="Arial" panose="020B0604020202020204" pitchFamily="34" charset="0"/>
                <a:cs typeface="Arial" panose="020B0604020202020204" pitchFamily="34" charset="0"/>
              </a:rPr>
              <a:t> </a:t>
            </a:r>
          </a:p>
          <a:p>
            <a:r>
              <a:rPr lang="en-US" altLang="ja-JP" sz="1200" dirty="0" err="1">
                <a:latin typeface="Arial" panose="020B0604020202020204" pitchFamily="34" charset="0"/>
                <a:cs typeface="Arial" panose="020B0604020202020204" pitchFamily="34" charset="0"/>
              </a:rPr>
              <a:t>lurus</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bergeser</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sedikit</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dari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sisi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bawah</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benda</a:t>
            </a:r>
            <a:r>
              <a:rPr lang="en-US" altLang="ja-JP" sz="1200" dirty="0">
                <a:latin typeface="Arial" panose="020B0604020202020204" pitchFamily="34" charset="0"/>
                <a:cs typeface="Arial" panose="020B0604020202020204" pitchFamily="34" charset="0"/>
              </a:rPr>
              <a:t> .</a:t>
            </a:r>
          </a:p>
          <a:p>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Sebaliknya,</a:t>
            </a:r>
            <a:r>
              <a:rPr lang="en-US" altLang="ja-JP" sz="1200" dirty="0" err="1">
                <a:latin typeface="Arial" panose="020B0604020202020204" pitchFamily="34" charset="0"/>
                <a:cs typeface="Arial" panose="020B0604020202020204" pitchFamily="34" charset="0"/>
              </a:rPr>
              <a:t>benda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datar</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memiliki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risiko</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jatuh</a:t>
            </a:r>
            <a:r>
              <a:rPr kumimoji="1" lang="en-US" altLang="ja-JP" sz="1200" dirty="0">
                <a:latin typeface="Arial" panose="020B0604020202020204" pitchFamily="34" charset="0"/>
                <a:cs typeface="Arial" panose="020B0604020202020204" pitchFamily="34" charset="0"/>
              </a:rPr>
              <a:t> yang </a:t>
            </a:r>
            <a:r>
              <a:rPr kumimoji="1" lang="en-US" altLang="ja-JP" sz="1200" dirty="0" err="1">
                <a:latin typeface="Arial" panose="020B0604020202020204" pitchFamily="34" charset="0"/>
                <a:cs typeface="Arial" panose="020B0604020202020204" pitchFamily="34" charset="0"/>
              </a:rPr>
              <a:t>lebih</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kecil</a:t>
            </a:r>
            <a:r>
              <a:rPr kumimoji="1" lang="en-US" altLang="ja-JP" sz="1200" dirty="0">
                <a:latin typeface="Arial" panose="020B0604020202020204" pitchFamily="34" charset="0"/>
                <a:cs typeface="Arial" panose="020B0604020202020204" pitchFamily="34" charset="0"/>
              </a:rPr>
              <a:t>.</a:t>
            </a:r>
          </a:p>
          <a:p>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Seperti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gambar</a:t>
            </a:r>
            <a:r>
              <a:rPr kumimoji="1" lang="en-US" altLang="ja-JP" sz="1200" dirty="0">
                <a:latin typeface="Arial" panose="020B0604020202020204" pitchFamily="34" charset="0"/>
                <a:cs typeface="Arial" panose="020B0604020202020204" pitchFamily="34" charset="0"/>
              </a:rPr>
              <a:t> di </a:t>
            </a:r>
            <a:r>
              <a:rPr kumimoji="1" lang="en-US" altLang="ja-JP" sz="1200" dirty="0" err="1">
                <a:latin typeface="Arial" panose="020B0604020202020204" pitchFamily="34" charset="0"/>
                <a:cs typeface="Arial" panose="020B0604020202020204" pitchFamily="34" charset="0"/>
              </a:rPr>
              <a:t>kanan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walaupun</a:t>
            </a:r>
            <a:r>
              <a:rPr kumimoji="1" lang="en-US" altLang="ja-JP" sz="1200" dirty="0">
                <a:latin typeface="Arial" panose="020B0604020202020204" pitchFamily="34" charset="0"/>
                <a:cs typeface="Arial" panose="020B0604020202020204" pitchFamily="34" charset="0"/>
              </a:rPr>
              <a:t> (a) dan (b) </a:t>
            </a:r>
            <a:r>
              <a:rPr kumimoji="1" lang="en-US" altLang="ja-JP" sz="1200" dirty="0" err="1">
                <a:latin typeface="Arial" panose="020B0604020202020204" pitchFamily="34" charset="0"/>
                <a:cs typeface="Arial" panose="020B0604020202020204" pitchFamily="34" charset="0"/>
              </a:rPr>
              <a:t>merupakan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benda</a:t>
            </a:r>
            <a:r>
              <a:rPr kumimoji="1" lang="en-US" altLang="ja-JP" sz="1200" dirty="0">
                <a:latin typeface="Arial" panose="020B0604020202020204" pitchFamily="34" charset="0"/>
                <a:cs typeface="Arial" panose="020B0604020202020204" pitchFamily="34" charset="0"/>
              </a:rPr>
              <a:t> yang </a:t>
            </a:r>
            <a:r>
              <a:rPr kumimoji="1" lang="en-US" altLang="ja-JP" sz="1200" dirty="0" err="1">
                <a:latin typeface="Arial" panose="020B0604020202020204" pitchFamily="34" charset="0"/>
                <a:cs typeface="Arial" panose="020B0604020202020204" pitchFamily="34" charset="0"/>
              </a:rPr>
              <a:t>sama</a:t>
            </a:r>
            <a:r>
              <a:rPr kumimoji="1" lang="en-US" altLang="ja-JP" sz="1200" dirty="0">
                <a:latin typeface="Arial" panose="020B0604020202020204" pitchFamily="34" charset="0"/>
                <a:cs typeface="Arial" panose="020B0604020202020204" pitchFamily="34" charset="0"/>
              </a:rPr>
              <a:t>,</a:t>
            </a:r>
          </a:p>
          <a:p>
            <a:r>
              <a:rPr kumimoji="1" lang="en-US" altLang="ja-JP" sz="1200" b="1" u="sng" dirty="0" err="1">
                <a:latin typeface="Arial" panose="020B0604020202020204" pitchFamily="34" charset="0"/>
                <a:cs typeface="Arial" panose="020B0604020202020204" pitchFamily="34" charset="0"/>
              </a:rPr>
              <a:t>hanya</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dengan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mengubah</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cara</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penempatanya</a:t>
            </a:r>
            <a:r>
              <a:rPr kumimoji="1" lang="en-US" altLang="ja-JP"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area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bawah</a:t>
            </a:r>
            <a:r>
              <a:rPr kumimoji="1" lang="en-US" altLang="ja-JP" sz="1200" dirty="0">
                <a:latin typeface="Arial" panose="020B0604020202020204" pitchFamily="34" charset="0"/>
                <a:cs typeface="Arial" panose="020B0604020202020204" pitchFamily="34" charset="0"/>
              </a:rPr>
              <a:t> (b) </a:t>
            </a:r>
            <a:r>
              <a:rPr kumimoji="1" lang="en-US" altLang="ja-JP" sz="1200" dirty="0" err="1">
                <a:latin typeface="Arial" panose="020B0604020202020204" pitchFamily="34" charset="0"/>
                <a:cs typeface="Arial" panose="020B0604020202020204" pitchFamily="34" charset="0"/>
              </a:rPr>
              <a:t>lebih</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besar</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daripada</a:t>
            </a:r>
            <a:r>
              <a:rPr kumimoji="1" lang="en-US" altLang="ja-JP" sz="1200" dirty="0">
                <a:latin typeface="Arial" panose="020B0604020202020204" pitchFamily="34" charset="0"/>
                <a:cs typeface="Arial" panose="020B0604020202020204" pitchFamily="34" charset="0"/>
              </a:rPr>
              <a:t> (a),</a:t>
            </a:r>
          </a:p>
          <a:p>
            <a:r>
              <a:rPr kumimoji="1" lang="en-US" altLang="ja-JP" sz="1200" dirty="0">
                <a:latin typeface="Arial" panose="020B0604020202020204" pitchFamily="34" charset="0"/>
                <a:cs typeface="Arial" panose="020B0604020202020204" pitchFamily="34" charset="0"/>
              </a:rPr>
              <a:t>dan </a:t>
            </a:r>
            <a:r>
              <a:rPr kumimoji="1" lang="en-US" altLang="ja-JP" sz="1200" dirty="0" err="1">
                <a:latin typeface="Arial" panose="020B0604020202020204" pitchFamily="34" charset="0"/>
                <a:cs typeface="Arial" panose="020B0604020202020204" pitchFamily="34" charset="0"/>
              </a:rPr>
              <a:t>karena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posisi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pusat</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gravitasi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jyuushin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menjadi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lebih</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pendek,maka</a:t>
            </a:r>
            <a:r>
              <a:rPr kumimoji="1" lang="en-US" altLang="ja-JP" sz="1200" dirty="0">
                <a:latin typeface="Arial" panose="020B0604020202020204" pitchFamily="34" charset="0"/>
                <a:cs typeface="Arial" panose="020B0604020202020204" pitchFamily="34" charset="0"/>
              </a:rPr>
              <a:t> </a:t>
            </a:r>
          </a:p>
          <a:p>
            <a:r>
              <a:rPr kumimoji="1" lang="en-US" altLang="ja-JP" sz="1200" b="1" u="sng" dirty="0" err="1">
                <a:latin typeface="Arial" panose="020B0604020202020204" pitchFamily="34" charset="0"/>
                <a:cs typeface="Arial" panose="020B0604020202020204" pitchFamily="34" charset="0"/>
              </a:rPr>
              <a:t>keseimbangan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nya</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tinggi</a:t>
            </a:r>
            <a:r>
              <a:rPr kumimoji="1" lang="en-US" altLang="ja-JP" sz="1200" b="1" u="sng" dirty="0">
                <a:latin typeface="Arial" panose="020B0604020202020204" pitchFamily="34" charset="0"/>
                <a:cs typeface="Arial" panose="020B0604020202020204" pitchFamily="34" charset="0"/>
              </a:rPr>
              <a:t> </a:t>
            </a:r>
            <a:r>
              <a:rPr kumimoji="1" lang="en-US" altLang="ja-JP" sz="1200" dirty="0">
                <a:latin typeface="Arial" panose="020B0604020202020204" pitchFamily="34" charset="0"/>
                <a:cs typeface="Arial" panose="020B0604020202020204" pitchFamily="34" charset="0"/>
              </a:rPr>
              <a:t>.</a:t>
            </a:r>
          </a:p>
          <a:p>
            <a:r>
              <a:rPr kumimoji="1" lang="ja-JP" altLang="en-US" sz="1200" dirty="0">
                <a:latin typeface="Arial" panose="020B0604020202020204" pitchFamily="34" charset="0"/>
                <a:cs typeface="Arial" panose="020B0604020202020204" pitchFamily="34" charset="0"/>
              </a:rPr>
              <a:t>  </a:t>
            </a:r>
            <a:r>
              <a:rPr lang="id-ID" altLang="ja-JP" sz="1200" dirty="0">
                <a:latin typeface="Arial" panose="020B0604020202020204" pitchFamily="34" charset="0"/>
                <a:cs typeface="Arial" panose="020B0604020202020204" pitchFamily="34" charset="0"/>
              </a:rPr>
              <a:t>Artinya, untuk menjaga objek tetap stabil, </a:t>
            </a:r>
            <a:endParaRPr lang="en-US" altLang="ja-JP" sz="1200" dirty="0">
              <a:latin typeface="Arial" panose="020B0604020202020204" pitchFamily="34" charset="0"/>
              <a:cs typeface="Arial" panose="020B0604020202020204" pitchFamily="34" charset="0"/>
            </a:endParaRPr>
          </a:p>
          <a:p>
            <a:r>
              <a:rPr lang="id-ID" altLang="ja-JP" sz="1200" dirty="0">
                <a:latin typeface="Arial" panose="020B0604020202020204" pitchFamily="34" charset="0"/>
                <a:cs typeface="Arial" panose="020B0604020202020204" pitchFamily="34" charset="0"/>
              </a:rPr>
              <a:t>Penting untuk menempatkan </a:t>
            </a:r>
            <a:r>
              <a:rPr lang="en-US" altLang="ja-JP" sz="1200" dirty="0" err="1">
                <a:latin typeface="Arial" panose="020B0604020202020204" pitchFamily="34" charset="0"/>
                <a:cs typeface="Arial" panose="020B0604020202020204" pitchFamily="34" charset="0"/>
              </a:rPr>
              <a:t>rendah</a:t>
            </a:r>
            <a:r>
              <a:rPr lang="en-US" altLang="ja-JP" sz="1200" dirty="0">
                <a:latin typeface="Arial" panose="020B0604020202020204" pitchFamily="34" charset="0"/>
                <a:cs typeface="Arial" panose="020B0604020202020204" pitchFamily="34" charset="0"/>
              </a:rPr>
              <a:t> </a:t>
            </a:r>
            <a:r>
              <a:rPr lang="id-ID" altLang="ja-JP" sz="1200" dirty="0">
                <a:latin typeface="Arial" panose="020B0604020202020204" pitchFamily="34" charset="0"/>
                <a:cs typeface="Arial" panose="020B0604020202020204" pitchFamily="34" charset="0"/>
              </a:rPr>
              <a:t>pusat gravitasi (jyuushin)  </a:t>
            </a:r>
            <a:endParaRPr lang="en-US" altLang="ja-JP" sz="1200" dirty="0">
              <a:latin typeface="Arial" panose="020B0604020202020204" pitchFamily="34" charset="0"/>
              <a:cs typeface="Arial" panose="020B0604020202020204" pitchFamily="34" charset="0"/>
            </a:endParaRPr>
          </a:p>
          <a:p>
            <a:r>
              <a:rPr lang="id-ID" altLang="ja-JP" sz="1200" dirty="0">
                <a:latin typeface="Arial" panose="020B0604020202020204" pitchFamily="34" charset="0"/>
                <a:cs typeface="Arial" panose="020B0604020202020204" pitchFamily="34" charset="0"/>
              </a:rPr>
              <a:t>dan </a:t>
            </a:r>
            <a:r>
              <a:rPr lang="en-US" altLang="ja-JP" sz="1200" dirty="0" err="1">
                <a:latin typeface="Arial" panose="020B0604020202020204" pitchFamily="34" charset="0"/>
                <a:cs typeface="Arial" panose="020B0604020202020204" pitchFamily="34" charset="0"/>
              </a:rPr>
              <a:t>melebarkan</a:t>
            </a:r>
            <a:r>
              <a:rPr lang="en-US" altLang="ja-JP" sz="1200" dirty="0">
                <a:latin typeface="Arial" panose="020B0604020202020204" pitchFamily="34" charset="0"/>
                <a:cs typeface="Arial" panose="020B0604020202020204" pitchFamily="34" charset="0"/>
              </a:rPr>
              <a:t> </a:t>
            </a:r>
            <a:r>
              <a:rPr lang="id-ID" altLang="ja-JP" sz="1200" dirty="0">
                <a:latin typeface="Arial" panose="020B0604020202020204" pitchFamily="34" charset="0"/>
                <a:cs typeface="Arial" panose="020B0604020202020204" pitchFamily="34" charset="0"/>
              </a:rPr>
              <a:t>area bawah. </a:t>
            </a:r>
            <a:endParaRPr kumimoji="1" lang="ja-JP" altLang="en-US" sz="1200"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B27227F1-D037-4297-A0B8-693559B4E6B7}"/>
              </a:ext>
            </a:extLst>
          </p:cNvPr>
          <p:cNvSpPr txBox="1"/>
          <p:nvPr/>
        </p:nvSpPr>
        <p:spPr>
          <a:xfrm>
            <a:off x="6379526" y="4654081"/>
            <a:ext cx="2135823"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a:t>Gambar 4-22 area </a:t>
            </a:r>
            <a:r>
              <a:rPr kumimoji="1" lang="en-US" altLang="ja-JP" sz="800" dirty="0" err="1"/>
              <a:t>bawah</a:t>
            </a:r>
            <a:r>
              <a:rPr kumimoji="1" lang="en-US" altLang="ja-JP" sz="800" dirty="0"/>
              <a:t> dan </a:t>
            </a:r>
            <a:r>
              <a:rPr kumimoji="1" lang="en-US" altLang="ja-JP" sz="800" dirty="0" err="1"/>
              <a:t>keseimbangan</a:t>
            </a:r>
            <a:endParaRPr kumimoji="1" lang="ja-JP" altLang="en-US" sz="800" dirty="0"/>
          </a:p>
        </p:txBody>
      </p:sp>
      <p:sp>
        <p:nvSpPr>
          <p:cNvPr id="12" name="テキスト ボックス 11">
            <a:extLst>
              <a:ext uri="{FF2B5EF4-FFF2-40B4-BE49-F238E27FC236}">
                <a16:creationId xmlns:a16="http://schemas.microsoft.com/office/drawing/2014/main" id="{F51E9166-EF1A-42A7-914C-2D253F894067}"/>
              </a:ext>
            </a:extLst>
          </p:cNvPr>
          <p:cNvSpPr txBox="1"/>
          <p:nvPr/>
        </p:nvSpPr>
        <p:spPr>
          <a:xfrm>
            <a:off x="6743409" y="2564750"/>
            <a:ext cx="1663443"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ja-JP" altLang="en-US" sz="800" dirty="0"/>
          </a:p>
        </p:txBody>
      </p:sp>
      <p:sp>
        <p:nvSpPr>
          <p:cNvPr id="10" name="テキスト ボックス 9">
            <a:extLst>
              <a:ext uri="{FF2B5EF4-FFF2-40B4-BE49-F238E27FC236}">
                <a16:creationId xmlns:a16="http://schemas.microsoft.com/office/drawing/2014/main" id="{1A206E06-2B7A-4A66-94AA-300F9C54E8CB}"/>
              </a:ext>
            </a:extLst>
          </p:cNvPr>
          <p:cNvSpPr txBox="1"/>
          <p:nvPr/>
        </p:nvSpPr>
        <p:spPr>
          <a:xfrm>
            <a:off x="6282055" y="2527475"/>
            <a:ext cx="252368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700" dirty="0"/>
              <a:t>Gambar 4-21 </a:t>
            </a:r>
            <a:r>
              <a:rPr kumimoji="1" lang="en-US" altLang="ja-JP" sz="700" dirty="0" err="1"/>
              <a:t>posisi</a:t>
            </a:r>
            <a:r>
              <a:rPr kumimoji="1" lang="en-US" altLang="ja-JP" sz="700" dirty="0"/>
              <a:t> </a:t>
            </a:r>
            <a:r>
              <a:rPr kumimoji="1" lang="en-US" altLang="ja-JP" sz="700" dirty="0" err="1"/>
              <a:t>pusat</a:t>
            </a:r>
            <a:r>
              <a:rPr kumimoji="1" lang="en-US" altLang="ja-JP" sz="700" dirty="0"/>
              <a:t> </a:t>
            </a:r>
            <a:r>
              <a:rPr kumimoji="1" lang="en-US" altLang="ja-JP" sz="700" dirty="0" err="1"/>
              <a:t>gravitasi</a:t>
            </a:r>
            <a:r>
              <a:rPr kumimoji="1" lang="en-US" altLang="ja-JP" sz="700" dirty="0"/>
              <a:t> (</a:t>
            </a:r>
            <a:r>
              <a:rPr kumimoji="1" lang="en-US" altLang="ja-JP" sz="700" dirty="0" err="1"/>
              <a:t>jyuushin</a:t>
            </a:r>
            <a:r>
              <a:rPr kumimoji="1" lang="en-US" altLang="ja-JP" sz="700" dirty="0"/>
              <a:t>)</a:t>
            </a:r>
            <a:r>
              <a:rPr lang="en-US" altLang="ja-JP" sz="700" dirty="0"/>
              <a:t> </a:t>
            </a:r>
            <a:r>
              <a:rPr kumimoji="1" lang="en-US" altLang="ja-JP" sz="700" dirty="0"/>
              <a:t>dan </a:t>
            </a:r>
            <a:br>
              <a:rPr kumimoji="1" lang="en-US" altLang="ja-JP" sz="700" dirty="0"/>
            </a:br>
            <a:r>
              <a:rPr kumimoji="1" lang="en-US" altLang="ja-JP" sz="700" dirty="0" err="1"/>
              <a:t>keseimbangan</a:t>
            </a:r>
            <a:endParaRPr kumimoji="1" lang="ja-JP" altLang="en-US" sz="700" dirty="0"/>
          </a:p>
        </p:txBody>
      </p:sp>
    </p:spTree>
    <p:extLst>
      <p:ext uri="{BB962C8B-B14F-4D97-AF65-F5344CB8AC3E}">
        <p14:creationId xmlns:p14="http://schemas.microsoft.com/office/powerpoint/2010/main" val="1350848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67594"/>
            <a:ext cx="7886700" cy="543380"/>
          </a:xfrm>
          <a:ln>
            <a:solidFill>
              <a:schemeClr val="tx1"/>
            </a:solidFill>
          </a:ln>
        </p:spPr>
        <p:txBody>
          <a:bodyPr>
            <a:noAutofit/>
          </a:bodyPr>
          <a:lstStyle/>
          <a:p>
            <a:r>
              <a:rPr lang="en-US" altLang="ja-JP" sz="1600" b="1" dirty="0" err="1">
                <a:latin typeface="Arial" panose="020B0604020202020204" pitchFamily="34" charset="0"/>
                <a:ea typeface="Meiryo UI" panose="020B0604030504040204" pitchFamily="50" charset="-128"/>
                <a:cs typeface="Arial" panose="020B0604020202020204" pitchFamily="34" charset="0"/>
              </a:rPr>
              <a:t>pusat</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gravitasi</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jyuushin</a:t>
            </a:r>
            <a:r>
              <a:rPr lang="en-US" altLang="ja-JP" sz="1600" b="1" dirty="0">
                <a:latin typeface="Arial" panose="020B0604020202020204" pitchFamily="34" charset="0"/>
                <a:ea typeface="Meiryo UI" panose="020B0604030504040204" pitchFamily="50" charset="-128"/>
                <a:cs typeface="Arial" panose="020B0604020202020204" pitchFamily="34" charset="0"/>
              </a:rPr>
              <a:t>)</a:t>
            </a:r>
            <a:r>
              <a:rPr lang="ja-JP" altLang="en-US"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a:latin typeface="Arial" panose="020B0604020202020204" pitchFamily="34" charset="0"/>
                <a:ea typeface="Meiryo UI" panose="020B0604030504040204" pitchFamily="50" charset="-128"/>
                <a:cs typeface="Arial" panose="020B0604020202020204" pitchFamily="34" charset="0"/>
              </a:rPr>
              <a:t>dan</a:t>
            </a:r>
            <a:r>
              <a:rPr lang="ja-JP" altLang="en-US"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keseimbangan</a:t>
            </a:r>
            <a:r>
              <a:rPr lang="ja-JP" altLang="en-US" sz="1600" b="1" dirty="0">
                <a:latin typeface="Arial" panose="020B0604020202020204" pitchFamily="34" charset="0"/>
                <a:ea typeface="Meiryo UI" panose="020B0604030504040204" pitchFamily="50" charset="-128"/>
                <a:cs typeface="Arial" panose="020B0604020202020204" pitchFamily="34" charset="0"/>
              </a:rPr>
              <a:t>（２）</a:t>
            </a:r>
            <a:r>
              <a:rPr lang="en-US" altLang="ja-JP" sz="1600" b="1" dirty="0" err="1">
                <a:latin typeface="Arial" panose="020B0604020202020204" pitchFamily="34" charset="0"/>
                <a:ea typeface="Meiryo UI" panose="020B0604030504040204" pitchFamily="50" charset="-128"/>
                <a:cs typeface="Arial" panose="020B0604020202020204" pitchFamily="34" charset="0"/>
              </a:rPr>
              <a:t>Keseimbangan</a:t>
            </a:r>
            <a:r>
              <a:rPr lang="en-US" altLang="ja-JP" sz="1600" b="1" dirty="0">
                <a:latin typeface="Arial" panose="020B0604020202020204" pitchFamily="34" charset="0"/>
                <a:ea typeface="Meiryo UI" panose="020B0604030504040204" pitchFamily="50" charset="-128"/>
                <a:cs typeface="Arial" panose="020B0604020202020204" pitchFamily="34" charset="0"/>
              </a:rPr>
              <a:t> dan </a:t>
            </a:r>
            <a:r>
              <a:rPr lang="en-US" altLang="ja-JP" sz="1600" b="1" dirty="0" err="1">
                <a:latin typeface="Arial" panose="020B0604020202020204" pitchFamily="34" charset="0"/>
                <a:ea typeface="Meiryo UI" panose="020B0604030504040204" pitchFamily="50" charset="-128"/>
                <a:cs typeface="Arial" panose="020B0604020202020204" pitchFamily="34" charset="0"/>
              </a:rPr>
              <a:t>pusat</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gravitasi</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jyuushin</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dua</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benda</a:t>
            </a:r>
            <a:r>
              <a:rPr lang="ja-JP" altLang="en-US" sz="16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958750" y="6400413"/>
            <a:ext cx="421191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152/</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67-68</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73</a:t>
            </a:fld>
            <a:endParaRPr lang="ja-JP" altLang="en-US">
              <a:solidFill>
                <a:prstClr val="black">
                  <a:tint val="75000"/>
                </a:prstClr>
              </a:solidFill>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5499936" y="808675"/>
            <a:ext cx="3015414" cy="2498418"/>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5221007" y="3431098"/>
            <a:ext cx="1761654" cy="2074302"/>
          </a:xfrm>
          <a:prstGeom prst="rect">
            <a:avLst/>
          </a:prstGeom>
          <a:noFill/>
          <a:ln>
            <a:solidFill>
              <a:schemeClr val="tx1"/>
            </a:solidFill>
          </a:ln>
        </p:spPr>
      </p:pic>
      <p:pic>
        <p:nvPicPr>
          <p:cNvPr id="12" name="図 11"/>
          <p:cNvPicPr/>
          <p:nvPr/>
        </p:nvPicPr>
        <p:blipFill>
          <a:blip r:embed="rId5">
            <a:extLst>
              <a:ext uri="{28A0092B-C50C-407E-A947-70E740481C1C}">
                <a14:useLocalDpi xmlns:a14="http://schemas.microsoft.com/office/drawing/2010/main" val="0"/>
              </a:ext>
            </a:extLst>
          </a:blip>
          <a:srcRect/>
          <a:stretch>
            <a:fillRect/>
          </a:stretch>
        </p:blipFill>
        <p:spPr bwMode="auto">
          <a:xfrm>
            <a:off x="7062284" y="3421021"/>
            <a:ext cx="1453066" cy="2857155"/>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B3B9CCEC-CB18-47A5-81E2-F6AD42CA8EFC}"/>
              </a:ext>
            </a:extLst>
          </p:cNvPr>
          <p:cNvSpPr txBox="1"/>
          <p:nvPr/>
        </p:nvSpPr>
        <p:spPr>
          <a:xfrm>
            <a:off x="7603456" y="816666"/>
            <a:ext cx="1044575"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13" name="テキスト ボックス 12">
            <a:extLst>
              <a:ext uri="{FF2B5EF4-FFF2-40B4-BE49-F238E27FC236}">
                <a16:creationId xmlns:a16="http://schemas.microsoft.com/office/drawing/2014/main" id="{C5EB0D5C-EDED-4E59-9AD5-2B6CB1395E7A}"/>
              </a:ext>
            </a:extLst>
          </p:cNvPr>
          <p:cNvSpPr txBox="1"/>
          <p:nvPr/>
        </p:nvSpPr>
        <p:spPr>
          <a:xfrm>
            <a:off x="7597456" y="1094636"/>
            <a:ext cx="784008" cy="10972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6" name="テキスト ボックス 5">
            <a:extLst>
              <a:ext uri="{FF2B5EF4-FFF2-40B4-BE49-F238E27FC236}">
                <a16:creationId xmlns:a16="http://schemas.microsoft.com/office/drawing/2014/main" id="{5169D0E7-F062-4A0B-A291-2EC6F7EADE01}"/>
              </a:ext>
            </a:extLst>
          </p:cNvPr>
          <p:cNvSpPr txBox="1"/>
          <p:nvPr/>
        </p:nvSpPr>
        <p:spPr>
          <a:xfrm>
            <a:off x="495969" y="955781"/>
            <a:ext cx="4670057" cy="4832092"/>
          </a:xfrm>
          <a:prstGeom prst="rect">
            <a:avLst/>
          </a:prstGeom>
          <a:noFill/>
        </p:spPr>
        <p:txBody>
          <a:bodyPr wrap="square" rtlCol="0">
            <a:spAutoFit/>
          </a:bodyPr>
          <a:lstStyle/>
          <a:p>
            <a:r>
              <a:rPr lang="id-ID" altLang="ja-JP" sz="1400" dirty="0">
                <a:latin typeface="Arial" panose="020B0604020202020204" pitchFamily="34" charset="0"/>
                <a:cs typeface="Arial" panose="020B0604020202020204" pitchFamily="34" charset="0"/>
              </a:rPr>
              <a:t>Pada gambar di sebelah kanan, </a:t>
            </a:r>
            <a:r>
              <a:rPr lang="en-US" altLang="ja-JP" sz="1400" dirty="0" err="1">
                <a:latin typeface="Arial" panose="020B0604020202020204" pitchFamily="34" charset="0"/>
                <a:cs typeface="Arial" panose="020B0604020202020204" pitchFamily="34" charset="0"/>
              </a:rPr>
              <a:t>saat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menaikkan</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 Pekerja dan material </a:t>
            </a:r>
            <a:r>
              <a:rPr lang="en-US" altLang="ja-JP" sz="1400" dirty="0">
                <a:latin typeface="Arial" panose="020B0604020202020204" pitchFamily="34" charset="0"/>
                <a:cs typeface="Arial" panose="020B0604020202020204" pitchFamily="34" charset="0"/>
              </a:rPr>
              <a:t> </a:t>
            </a:r>
          </a:p>
          <a:p>
            <a:r>
              <a:rPr lang="id-ID" altLang="ja-JP" sz="1400" dirty="0">
                <a:latin typeface="Arial" panose="020B0604020202020204" pitchFamily="34" charset="0"/>
                <a:cs typeface="Arial" panose="020B0604020202020204" pitchFamily="34" charset="0"/>
              </a:rPr>
              <a:t>(massa m2,</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beban</a:t>
            </a:r>
            <a:r>
              <a:rPr lang="en-US" altLang="ja-JP" sz="1400" dirty="0">
                <a:latin typeface="Arial" panose="020B0604020202020204" pitchFamily="34" charset="0"/>
                <a:cs typeface="Arial" panose="020B0604020202020204" pitchFamily="34" charset="0"/>
              </a:rPr>
              <a:t> W2 =m2 g , </a:t>
            </a:r>
            <a:r>
              <a:rPr lang="en-US" altLang="ja-JP" sz="1400" dirty="0" err="1">
                <a:latin typeface="Arial" panose="020B0604020202020204" pitchFamily="34" charset="0"/>
                <a:cs typeface="Arial" panose="020B0604020202020204" pitchFamily="34" charset="0"/>
              </a:rPr>
              <a:t>posisi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pusat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gravitasi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jyuushin</a:t>
            </a:r>
            <a:r>
              <a:rPr lang="en-US" altLang="ja-JP" sz="1400" dirty="0">
                <a:latin typeface="Arial" panose="020B0604020202020204" pitchFamily="34" charset="0"/>
                <a:cs typeface="Arial" panose="020B0604020202020204" pitchFamily="34" charset="0"/>
              </a:rPr>
              <a:t>) G2) di platform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anjungan</a:t>
            </a:r>
            <a:r>
              <a:rPr lang="id-ID" altLang="ja-JP" sz="1400" dirty="0">
                <a:latin typeface="Arial" panose="020B0604020202020204" pitchFamily="34" charset="0"/>
                <a:cs typeface="Arial" panose="020B0604020202020204" pitchFamily="34" charset="0"/>
              </a:rPr>
              <a:t> (massa m1, be</a:t>
            </a:r>
            <a:r>
              <a:rPr lang="en-US" altLang="ja-JP" sz="1400" dirty="0">
                <a:latin typeface="Arial" panose="020B0604020202020204" pitchFamily="34" charset="0"/>
                <a:cs typeface="Arial" panose="020B0604020202020204" pitchFamily="34" charset="0"/>
              </a:rPr>
              <a:t>ban</a:t>
            </a:r>
            <a:r>
              <a:rPr lang="id-ID" altLang="ja-JP" sz="1400" dirty="0">
                <a:latin typeface="Arial" panose="020B0604020202020204" pitchFamily="34" charset="0"/>
                <a:cs typeface="Arial" panose="020B0604020202020204" pitchFamily="34" charset="0"/>
              </a:rPr>
              <a:t> W1 = m1</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g,</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posisi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pusat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gravitasi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jyuushin</a:t>
            </a:r>
            <a:r>
              <a:rPr lang="en-US" altLang="ja-JP" sz="1400" dirty="0">
                <a:latin typeface="Arial" panose="020B0604020202020204" pitchFamily="34" charset="0"/>
                <a:cs typeface="Arial" panose="020B0604020202020204" pitchFamily="34" charset="0"/>
              </a:rPr>
              <a:t>)=G1</a:t>
            </a:r>
            <a:r>
              <a:rPr lang="en-US" altLang="ja-JP" sz="1400" b="1"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bersamaan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dengan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meningginya</a:t>
            </a:r>
            <a:r>
              <a:rPr lang="en-US" altLang="ja-JP" sz="1400" b="1" u="sng" dirty="0">
                <a:latin typeface="Arial" panose="020B0604020202020204" pitchFamily="34" charset="0"/>
                <a:cs typeface="Arial" panose="020B0604020202020204" pitchFamily="34" charset="0"/>
              </a:rPr>
              <a:t> platform </a:t>
            </a:r>
            <a:r>
              <a:rPr lang="en-US" altLang="ja-JP" sz="1400" b="1" u="sng" dirty="0" err="1">
                <a:latin typeface="Arial" panose="020B0604020202020204" pitchFamily="34" charset="0"/>
                <a:cs typeface="Arial" panose="020B0604020202020204" pitchFamily="34" charset="0"/>
              </a:rPr>
              <a:t>kerja,posisi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pusat</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gravitasi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jyuushin</a:t>
            </a:r>
            <a:r>
              <a:rPr lang="en-US" altLang="ja-JP" sz="1400" b="1" u="sng" dirty="0">
                <a:latin typeface="Arial" panose="020B0604020202020204" pitchFamily="34" charset="0"/>
                <a:cs typeface="Arial" panose="020B0604020202020204" pitchFamily="34" charset="0"/>
              </a:rPr>
              <a:t>) (G) juga </a:t>
            </a:r>
            <a:r>
              <a:rPr lang="en-US" altLang="ja-JP" sz="1400" b="1" u="sng" dirty="0" err="1">
                <a:latin typeface="Arial" panose="020B0604020202020204" pitchFamily="34" charset="0"/>
                <a:cs typeface="Arial" panose="020B0604020202020204" pitchFamily="34" charset="0"/>
              </a:rPr>
              <a:t>menjadi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tinggi</a:t>
            </a:r>
            <a:r>
              <a:rPr lang="en-US" altLang="ja-JP" sz="1400" b="1" u="sng" dirty="0">
                <a:latin typeface="Arial" panose="020B0604020202020204" pitchFamily="34" charset="0"/>
                <a:cs typeface="Arial" panose="020B0604020202020204" pitchFamily="34" charset="0"/>
              </a:rPr>
              <a:t> (Hb &gt; Ha) </a:t>
            </a:r>
            <a:r>
              <a:rPr lang="en-US" altLang="ja-JP" sz="1400" b="1" dirty="0">
                <a:latin typeface="Arial" panose="020B0604020202020204" pitchFamily="34" charset="0"/>
                <a:cs typeface="Arial" panose="020B0604020202020204" pitchFamily="34" charset="0"/>
              </a:rPr>
              <a:t>. </a:t>
            </a:r>
          </a:p>
          <a:p>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kemudian</a:t>
            </a:r>
            <a:r>
              <a:rPr lang="en-US" altLang="ja-JP" sz="1400" dirty="0">
                <a:latin typeface="Arial" panose="020B0604020202020204" pitchFamily="34" charset="0"/>
                <a:cs typeface="Arial" panose="020B0604020202020204" pitchFamily="34" charset="0"/>
              </a:rPr>
              <a:t>, boom </a:t>
            </a:r>
            <a:r>
              <a:rPr lang="en-US" altLang="ja-JP" sz="1400" dirty="0" err="1">
                <a:latin typeface="Arial" panose="020B0604020202020204" pitchFamily="34" charset="0"/>
                <a:cs typeface="Arial" panose="020B0604020202020204" pitchFamily="34" charset="0"/>
              </a:rPr>
              <a:t>diperpanjang,dan</a:t>
            </a:r>
            <a:r>
              <a:rPr lang="en-US" altLang="ja-JP" sz="1400"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semakin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menjauhnya</a:t>
            </a:r>
            <a:r>
              <a:rPr lang="en-US" altLang="ja-JP" sz="1400" b="1" u="sng" dirty="0">
                <a:latin typeface="Arial" panose="020B0604020202020204" pitchFamily="34" charset="0"/>
                <a:cs typeface="Arial" panose="020B0604020202020204" pitchFamily="34" charset="0"/>
              </a:rPr>
              <a:t> platform </a:t>
            </a:r>
            <a:r>
              <a:rPr lang="en-US" altLang="ja-JP" sz="1400" b="1" u="sng" dirty="0" err="1">
                <a:latin typeface="Arial" panose="020B0604020202020204" pitchFamily="34" charset="0"/>
                <a:cs typeface="Arial" panose="020B0604020202020204" pitchFamily="34" charset="0"/>
              </a:rPr>
              <a:t>kerja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dari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pusat</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kendaraan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kerja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anjungan</a:t>
            </a:r>
            <a:r>
              <a:rPr lang="en-US" altLang="ja-JP" sz="1400" u="sng"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G yang </a:t>
            </a:r>
            <a:r>
              <a:rPr lang="en-US" altLang="ja-JP" sz="1400" dirty="0" err="1">
                <a:latin typeface="Arial" panose="020B0604020202020204" pitchFamily="34" charset="0"/>
                <a:cs typeface="Arial" panose="020B0604020202020204" pitchFamily="34" charset="0"/>
              </a:rPr>
              <a:t>menopang</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titik</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jatuh</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anjungan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roda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mobil,crawler,outrigger</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dll</a:t>
            </a:r>
            <a:r>
              <a:rPr lang="en-US" altLang="ja-JP" sz="1400" dirty="0">
                <a:latin typeface="Arial" panose="020B0604020202020204" pitchFamily="34" charset="0"/>
                <a:cs typeface="Arial" panose="020B0604020202020204" pitchFamily="34" charset="0"/>
              </a:rPr>
              <a:t>) dan </a:t>
            </a:r>
            <a:r>
              <a:rPr lang="en-US" altLang="ja-JP" sz="1400" dirty="0" err="1">
                <a:latin typeface="Arial" panose="020B0604020202020204" pitchFamily="34" charset="0"/>
                <a:cs typeface="Arial" panose="020B0604020202020204" pitchFamily="34" charset="0"/>
              </a:rPr>
              <a:t>mendekati</a:t>
            </a:r>
            <a:r>
              <a:rPr lang="en-US" altLang="ja-JP" sz="1400" dirty="0">
                <a:latin typeface="Arial" panose="020B0604020202020204" pitchFamily="34" charset="0"/>
                <a:cs typeface="Arial" panose="020B0604020202020204" pitchFamily="34" charset="0"/>
              </a:rPr>
              <a:t> (l1-l2), </a:t>
            </a:r>
            <a:r>
              <a:rPr lang="en-US" altLang="ja-JP" sz="1400" b="1" u="sng" dirty="0" err="1">
                <a:latin typeface="Arial" panose="020B0604020202020204" pitchFamily="34" charset="0"/>
                <a:cs typeface="Arial" panose="020B0604020202020204" pitchFamily="34" charset="0"/>
              </a:rPr>
              <a:t>akan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menjadi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tidak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seimbang</a:t>
            </a:r>
            <a:r>
              <a:rPr lang="en-US" altLang="ja-JP" sz="1400" b="1" u="sng" dirty="0">
                <a:latin typeface="Arial" panose="020B0604020202020204" pitchFamily="34" charset="0"/>
                <a:cs typeface="Arial" panose="020B0604020202020204" pitchFamily="34" charset="0"/>
              </a:rPr>
              <a:t> dan </a:t>
            </a:r>
            <a:r>
              <a:rPr lang="en-US" altLang="ja-JP" sz="1400" b="1" u="sng" dirty="0" err="1">
                <a:latin typeface="Arial" panose="020B0604020202020204" pitchFamily="34" charset="0"/>
                <a:cs typeface="Arial" panose="020B0604020202020204" pitchFamily="34" charset="0"/>
              </a:rPr>
              <a:t>mudah</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jatuh</a:t>
            </a:r>
            <a:r>
              <a:rPr lang="en-US" altLang="ja-JP" sz="1400" u="sng" dirty="0">
                <a:latin typeface="Arial" panose="020B0604020202020204" pitchFamily="34" charset="0"/>
                <a:cs typeface="Arial" panose="020B0604020202020204" pitchFamily="34" charset="0"/>
              </a:rPr>
              <a:t>.</a:t>
            </a:r>
          </a:p>
          <a:p>
            <a:r>
              <a:rPr lang="en-US" altLang="ja-JP" sz="1400" dirty="0">
                <a:latin typeface="Arial" panose="020B0604020202020204" pitchFamily="34" charset="0"/>
                <a:cs typeface="Arial" panose="020B0604020202020204" pitchFamily="34" charset="0"/>
              </a:rPr>
              <a:t>  oleh </a:t>
            </a:r>
            <a:r>
              <a:rPr lang="en-US" altLang="ja-JP" sz="1400" dirty="0" err="1">
                <a:latin typeface="Arial" panose="020B0604020202020204" pitchFamily="34" charset="0"/>
                <a:cs typeface="Arial" panose="020B0604020202020204" pitchFamily="34" charset="0"/>
              </a:rPr>
              <a:t>karena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itu</a:t>
            </a:r>
            <a:r>
              <a:rPr lang="en-US" altLang="ja-JP" sz="1400"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mengangkat</a:t>
            </a:r>
            <a:r>
              <a:rPr lang="id-ID" altLang="ja-JP" sz="1400" b="1" u="sng" dirty="0">
                <a:latin typeface="Arial" panose="020B0604020202020204" pitchFamily="34" charset="0"/>
                <a:cs typeface="Arial" panose="020B0604020202020204" pitchFamily="34" charset="0"/>
              </a:rPr>
              <a:t> bahan dengan massa lebih besar dari jumlah yang ditentukan </a:t>
            </a:r>
            <a:r>
              <a:rPr lang="en-US" altLang="ja-JP" sz="1400" b="1" u="sng" dirty="0">
                <a:latin typeface="Arial" panose="020B0604020202020204" pitchFamily="34" charset="0"/>
                <a:cs typeface="Arial" panose="020B0604020202020204" pitchFamily="34" charset="0"/>
              </a:rPr>
              <a:t>pada platform </a:t>
            </a:r>
            <a:r>
              <a:rPr lang="en-US" altLang="ja-JP" sz="1400" b="1" u="sng" dirty="0" err="1">
                <a:latin typeface="Arial" panose="020B0604020202020204" pitchFamily="34" charset="0"/>
                <a:cs typeface="Arial" panose="020B0604020202020204" pitchFamily="34" charset="0"/>
              </a:rPr>
              <a:t>kerja</a:t>
            </a:r>
            <a:r>
              <a:rPr lang="en-US" altLang="ja-JP" sz="1400" b="1" dirty="0">
                <a:latin typeface="Arial" panose="020B0604020202020204" pitchFamily="34" charset="0"/>
                <a:cs typeface="Arial" panose="020B0604020202020204" pitchFamily="34" charset="0"/>
              </a:rPr>
              <a:t>, </a:t>
            </a:r>
            <a:r>
              <a:rPr lang="en-US" altLang="ja-JP" sz="1400" b="1" u="sng" dirty="0">
                <a:latin typeface="Arial" panose="020B0604020202020204" pitchFamily="34" charset="0"/>
                <a:cs typeface="Arial" panose="020B0604020202020204" pitchFamily="34" charset="0"/>
              </a:rPr>
              <a:t>dan </a:t>
            </a:r>
            <a:r>
              <a:rPr lang="en-US" altLang="ja-JP" sz="1400" b="1" u="sng" dirty="0" err="1">
                <a:latin typeface="Arial" panose="020B0604020202020204" pitchFamily="34" charset="0"/>
                <a:cs typeface="Arial" panose="020B0604020202020204" pitchFamily="34" charset="0"/>
              </a:rPr>
              <a:t>bekerja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tanpa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menggantungkan</a:t>
            </a:r>
            <a:r>
              <a:rPr lang="en-US" altLang="ja-JP" sz="1400" b="1" u="sng" dirty="0">
                <a:latin typeface="Arial" panose="020B0604020202020204" pitchFamily="34" charset="0"/>
                <a:cs typeface="Arial" panose="020B0604020202020204" pitchFamily="34" charset="0"/>
              </a:rPr>
              <a:t> outrigger </a:t>
            </a:r>
            <a:r>
              <a:rPr lang="en-US" altLang="ja-JP" sz="1400" b="1" u="sng" dirty="0" err="1">
                <a:latin typeface="Arial" panose="020B0604020202020204" pitchFamily="34" charset="0"/>
                <a:cs typeface="Arial" panose="020B0604020202020204" pitchFamily="34" charset="0"/>
              </a:rPr>
              <a:t>merupakan</a:t>
            </a:r>
            <a:r>
              <a:rPr lang="en-US" altLang="ja-JP" sz="1400" b="1"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tindakan</a:t>
            </a:r>
            <a:r>
              <a:rPr lang="en-US" altLang="ja-JP" sz="1400"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berbahaya</a:t>
            </a:r>
            <a:r>
              <a:rPr lang="en-US" altLang="ja-JP" sz="1400" b="1" u="sng" dirty="0">
                <a:latin typeface="Arial" panose="020B0604020202020204" pitchFamily="34" charset="0"/>
                <a:cs typeface="Arial" panose="020B0604020202020204" pitchFamily="34" charset="0"/>
              </a:rPr>
              <a:t>.</a:t>
            </a:r>
          </a:p>
          <a:p>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alasan</a:t>
            </a:r>
            <a:r>
              <a:rPr lang="en-US" altLang="ja-JP" sz="1400" dirty="0">
                <a:latin typeface="Arial" panose="020B0604020202020204" pitchFamily="34" charset="0"/>
                <a:cs typeface="Arial" panose="020B0604020202020204" pitchFamily="34" charset="0"/>
              </a:rPr>
              <a:t> yang </a:t>
            </a:r>
            <a:r>
              <a:rPr lang="en-US" altLang="ja-JP" sz="1400" dirty="0" err="1">
                <a:latin typeface="Arial" panose="020B0604020202020204" pitchFamily="34" charset="0"/>
                <a:cs typeface="Arial" panose="020B0604020202020204" pitchFamily="34" charset="0"/>
              </a:rPr>
              <a:t>sama</a:t>
            </a:r>
            <a:r>
              <a:rPr lang="en-US" altLang="ja-JP" sz="1400"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penggunaan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kendaraan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kerja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anjungan</a:t>
            </a:r>
            <a:r>
              <a:rPr lang="en-US" altLang="ja-JP" sz="1400" b="1" u="sng" dirty="0">
                <a:latin typeface="Arial" panose="020B0604020202020204" pitchFamily="34" charset="0"/>
                <a:cs typeface="Arial" panose="020B0604020202020204" pitchFamily="34" charset="0"/>
              </a:rPr>
              <a:t> pada </a:t>
            </a:r>
            <a:r>
              <a:rPr lang="en-US" altLang="ja-JP" sz="1400" b="1" u="sng" dirty="0" err="1">
                <a:latin typeface="Arial" panose="020B0604020202020204" pitchFamily="34" charset="0"/>
                <a:cs typeface="Arial" panose="020B0604020202020204" pitchFamily="34" charset="0"/>
              </a:rPr>
              <a:t>lereng</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atau</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posisi</a:t>
            </a:r>
            <a:r>
              <a:rPr lang="en-US" altLang="ja-JP" sz="1400" b="1" u="sng" dirty="0">
                <a:latin typeface="Arial" panose="020B0604020202020204" pitchFamily="34" charset="0"/>
                <a:cs typeface="Arial" panose="020B0604020202020204" pitchFamily="34" charset="0"/>
              </a:rPr>
              <a:t> miring</a:t>
            </a:r>
            <a:r>
              <a:rPr lang="en-US" altLang="ja-JP" sz="1400"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ada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risiko</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terjatuh</a:t>
            </a:r>
            <a:r>
              <a:rPr lang="en-US" altLang="ja-JP" sz="1400" dirty="0">
                <a:latin typeface="Arial" panose="020B0604020202020204" pitchFamily="34" charset="0"/>
                <a:cs typeface="Arial" panose="020B0604020202020204" pitchFamily="34" charset="0"/>
              </a:rPr>
              <a:t>,,</a:t>
            </a:r>
            <a:r>
              <a:rPr lang="en-US" altLang="ja-JP" sz="1400" dirty="0" err="1">
                <a:latin typeface="Arial" panose="020B0604020202020204" pitchFamily="34" charset="0"/>
                <a:cs typeface="Arial" panose="020B0604020202020204" pitchFamily="34" charset="0"/>
              </a:rPr>
              <a:t>maka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penting</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untuk</a:t>
            </a:r>
            <a:r>
              <a:rPr lang="en-US" altLang="ja-JP" sz="1400"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menginstalasikan</a:t>
            </a:r>
            <a:r>
              <a:rPr lang="en-US" altLang="ja-JP" sz="1400" b="1" u="sng" dirty="0">
                <a:latin typeface="Arial" panose="020B0604020202020204" pitchFamily="34" charset="0"/>
                <a:cs typeface="Arial" panose="020B0604020202020204" pitchFamily="34" charset="0"/>
              </a:rPr>
              <a:t> pada </a:t>
            </a:r>
            <a:r>
              <a:rPr lang="en-US" altLang="ja-JP" sz="1400" b="1" u="sng" dirty="0" err="1">
                <a:latin typeface="Arial" panose="020B0604020202020204" pitchFamily="34" charset="0"/>
                <a:cs typeface="Arial" panose="020B0604020202020204" pitchFamily="34" charset="0"/>
              </a:rPr>
              <a:t>posisi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sedatar</a:t>
            </a:r>
            <a:r>
              <a:rPr lang="en-US" altLang="ja-JP" sz="1400" b="1"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mungkin</a:t>
            </a:r>
            <a:r>
              <a:rPr lang="en-US" altLang="ja-JP" sz="1400" dirty="0">
                <a:latin typeface="Arial" panose="020B0604020202020204" pitchFamily="34" charset="0"/>
                <a:cs typeface="Arial" panose="020B0604020202020204" pitchFamily="34" charset="0"/>
              </a:rPr>
              <a:t>.</a:t>
            </a:r>
          </a:p>
        </p:txBody>
      </p:sp>
      <p:sp>
        <p:nvSpPr>
          <p:cNvPr id="15" name="テキスト ボックス 14">
            <a:extLst>
              <a:ext uri="{FF2B5EF4-FFF2-40B4-BE49-F238E27FC236}">
                <a16:creationId xmlns:a16="http://schemas.microsoft.com/office/drawing/2014/main" id="{4B09A4B1-FA4A-43B8-825F-51E0B1C58F39}"/>
              </a:ext>
            </a:extLst>
          </p:cNvPr>
          <p:cNvSpPr txBox="1"/>
          <p:nvPr/>
        </p:nvSpPr>
        <p:spPr>
          <a:xfrm>
            <a:off x="7597456" y="954401"/>
            <a:ext cx="566536" cy="12924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16" name="テキスト ボックス 15">
            <a:extLst>
              <a:ext uri="{FF2B5EF4-FFF2-40B4-BE49-F238E27FC236}">
                <a16:creationId xmlns:a16="http://schemas.microsoft.com/office/drawing/2014/main" id="{E651295D-BC58-4681-BB94-B47C1E11BF65}"/>
              </a:ext>
            </a:extLst>
          </p:cNvPr>
          <p:cNvSpPr txBox="1"/>
          <p:nvPr/>
        </p:nvSpPr>
        <p:spPr>
          <a:xfrm>
            <a:off x="7607300" y="1313704"/>
            <a:ext cx="556692" cy="1028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28" name="テキスト ボックス 27">
            <a:extLst>
              <a:ext uri="{FF2B5EF4-FFF2-40B4-BE49-F238E27FC236}">
                <a16:creationId xmlns:a16="http://schemas.microsoft.com/office/drawing/2014/main" id="{BE8BBD33-35A5-49B0-A130-AFB860DB8975}"/>
              </a:ext>
            </a:extLst>
          </p:cNvPr>
          <p:cNvSpPr txBox="1"/>
          <p:nvPr/>
        </p:nvSpPr>
        <p:spPr>
          <a:xfrm>
            <a:off x="5692866" y="2279787"/>
            <a:ext cx="1453065" cy="24622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500" dirty="0"/>
              <a:t>Gambar 4-24 </a:t>
            </a:r>
            <a:r>
              <a:rPr lang="en-US" altLang="ja-JP" sz="500" dirty="0" err="1"/>
              <a:t>perubahan</a:t>
            </a:r>
            <a:r>
              <a:rPr lang="en-US" altLang="ja-JP" sz="500" dirty="0"/>
              <a:t> </a:t>
            </a:r>
            <a:r>
              <a:rPr lang="en-US" altLang="ja-JP" sz="500" dirty="0" err="1"/>
              <a:t>posisi</a:t>
            </a:r>
            <a:r>
              <a:rPr lang="en-US" altLang="ja-JP" sz="500" dirty="0"/>
              <a:t> </a:t>
            </a:r>
            <a:r>
              <a:rPr lang="en-US" altLang="ja-JP" sz="500" dirty="0" err="1"/>
              <a:t>pusat</a:t>
            </a:r>
            <a:r>
              <a:rPr lang="en-US" altLang="ja-JP" sz="500" dirty="0"/>
              <a:t> </a:t>
            </a:r>
            <a:r>
              <a:rPr lang="en-US" altLang="ja-JP" sz="500" dirty="0" err="1"/>
              <a:t>gravitasi</a:t>
            </a:r>
            <a:r>
              <a:rPr lang="en-US" altLang="ja-JP" sz="500" dirty="0"/>
              <a:t> (</a:t>
            </a:r>
            <a:r>
              <a:rPr lang="en-US" altLang="ja-JP" sz="500" dirty="0" err="1"/>
              <a:t>jyuushin</a:t>
            </a:r>
            <a:r>
              <a:rPr lang="en-US" altLang="ja-JP" sz="500" dirty="0"/>
              <a:t>) </a:t>
            </a:r>
            <a:r>
              <a:rPr lang="en-US" altLang="ja-JP" sz="500" dirty="0" err="1"/>
              <a:t>kendaraan</a:t>
            </a:r>
            <a:r>
              <a:rPr lang="en-US" altLang="ja-JP" sz="500" dirty="0"/>
              <a:t> </a:t>
            </a:r>
            <a:r>
              <a:rPr lang="en-US" altLang="ja-JP" sz="500" dirty="0" err="1"/>
              <a:t>kerja</a:t>
            </a:r>
            <a:r>
              <a:rPr lang="en-US" altLang="ja-JP" sz="500" dirty="0"/>
              <a:t> </a:t>
            </a:r>
            <a:r>
              <a:rPr lang="en-US" altLang="ja-JP" sz="500" dirty="0" err="1"/>
              <a:t>anjungan</a:t>
            </a:r>
            <a:endParaRPr kumimoji="1" lang="ja-JP" altLang="en-US" sz="500" dirty="0"/>
          </a:p>
        </p:txBody>
      </p:sp>
      <p:sp>
        <p:nvSpPr>
          <p:cNvPr id="29" name="テキスト ボックス 28">
            <a:extLst>
              <a:ext uri="{FF2B5EF4-FFF2-40B4-BE49-F238E27FC236}">
                <a16:creationId xmlns:a16="http://schemas.microsoft.com/office/drawing/2014/main" id="{C93D9582-D359-4B93-A15D-262E34718228}"/>
              </a:ext>
            </a:extLst>
          </p:cNvPr>
          <p:cNvSpPr txBox="1"/>
          <p:nvPr/>
        </p:nvSpPr>
        <p:spPr>
          <a:xfrm>
            <a:off x="6339681" y="2019396"/>
            <a:ext cx="296069" cy="18466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300" dirty="0" err="1"/>
              <a:t>Titik</a:t>
            </a:r>
            <a:r>
              <a:rPr kumimoji="1" lang="en-US" altLang="ja-JP" sz="300" dirty="0"/>
              <a:t> </a:t>
            </a:r>
            <a:r>
              <a:rPr kumimoji="1" lang="en-US" altLang="ja-JP" sz="300" dirty="0" err="1"/>
              <a:t>tumpu</a:t>
            </a:r>
            <a:endParaRPr kumimoji="1" lang="ja-JP" altLang="en-US" sz="300" dirty="0"/>
          </a:p>
        </p:txBody>
      </p:sp>
      <p:sp>
        <p:nvSpPr>
          <p:cNvPr id="30" name="テキスト ボックス 29">
            <a:extLst>
              <a:ext uri="{FF2B5EF4-FFF2-40B4-BE49-F238E27FC236}">
                <a16:creationId xmlns:a16="http://schemas.microsoft.com/office/drawing/2014/main" id="{48381868-661B-41EB-9278-33565121E307}"/>
              </a:ext>
            </a:extLst>
          </p:cNvPr>
          <p:cNvSpPr txBox="1"/>
          <p:nvPr/>
        </p:nvSpPr>
        <p:spPr>
          <a:xfrm>
            <a:off x="7896421" y="3667852"/>
            <a:ext cx="455220"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500" dirty="0" err="1"/>
              <a:t>Muatan</a:t>
            </a:r>
            <a:endParaRPr kumimoji="1" lang="ja-JP" altLang="en-US" sz="500" dirty="0"/>
          </a:p>
        </p:txBody>
      </p:sp>
      <p:sp>
        <p:nvSpPr>
          <p:cNvPr id="32" name="テキスト ボックス 31">
            <a:extLst>
              <a:ext uri="{FF2B5EF4-FFF2-40B4-BE49-F238E27FC236}">
                <a16:creationId xmlns:a16="http://schemas.microsoft.com/office/drawing/2014/main" id="{216B58F5-A2B5-43BE-B485-003B87F24D49}"/>
              </a:ext>
            </a:extLst>
          </p:cNvPr>
          <p:cNvSpPr txBox="1"/>
          <p:nvPr/>
        </p:nvSpPr>
        <p:spPr>
          <a:xfrm>
            <a:off x="7063478" y="5243366"/>
            <a:ext cx="455220"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3" name="テキスト ボックス 32">
            <a:extLst>
              <a:ext uri="{FF2B5EF4-FFF2-40B4-BE49-F238E27FC236}">
                <a16:creationId xmlns:a16="http://schemas.microsoft.com/office/drawing/2014/main" id="{2E40ACA7-088B-4985-ABEA-5D52EB63A4CE}"/>
              </a:ext>
            </a:extLst>
          </p:cNvPr>
          <p:cNvSpPr txBox="1"/>
          <p:nvPr/>
        </p:nvSpPr>
        <p:spPr>
          <a:xfrm>
            <a:off x="8093899" y="5472425"/>
            <a:ext cx="381601" cy="1252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6" name="テキスト ボックス 35">
            <a:extLst>
              <a:ext uri="{FF2B5EF4-FFF2-40B4-BE49-F238E27FC236}">
                <a16:creationId xmlns:a16="http://schemas.microsoft.com/office/drawing/2014/main" id="{E48D2470-FA64-4268-AFA5-CA9F6DD8A201}"/>
              </a:ext>
            </a:extLst>
          </p:cNvPr>
          <p:cNvSpPr txBox="1"/>
          <p:nvPr/>
        </p:nvSpPr>
        <p:spPr>
          <a:xfrm>
            <a:off x="5838436" y="4578917"/>
            <a:ext cx="866083" cy="11886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9" name="テキスト ボックス 38">
            <a:extLst>
              <a:ext uri="{FF2B5EF4-FFF2-40B4-BE49-F238E27FC236}">
                <a16:creationId xmlns:a16="http://schemas.microsoft.com/office/drawing/2014/main" id="{874E20C8-2D42-472E-B5DB-2ED7884A9C39}"/>
              </a:ext>
            </a:extLst>
          </p:cNvPr>
          <p:cNvSpPr txBox="1"/>
          <p:nvPr/>
        </p:nvSpPr>
        <p:spPr>
          <a:xfrm>
            <a:off x="5397288" y="5224644"/>
            <a:ext cx="1409912" cy="24622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500" dirty="0"/>
              <a:t>Gambar 4-25 </a:t>
            </a:r>
            <a:r>
              <a:rPr lang="en-US" altLang="ja-JP" sz="500" dirty="0" err="1"/>
              <a:t>keseimbangan</a:t>
            </a:r>
            <a:r>
              <a:rPr lang="en-US" altLang="ja-JP" sz="500" dirty="0"/>
              <a:t> </a:t>
            </a:r>
            <a:r>
              <a:rPr lang="en-US" altLang="ja-JP" sz="500" dirty="0" err="1"/>
              <a:t>kendaraan</a:t>
            </a:r>
            <a:r>
              <a:rPr lang="en-US" altLang="ja-JP" sz="500" dirty="0"/>
              <a:t> </a:t>
            </a:r>
            <a:r>
              <a:rPr lang="en-US" altLang="ja-JP" sz="500" dirty="0" err="1"/>
              <a:t>kerja</a:t>
            </a:r>
            <a:r>
              <a:rPr lang="en-US" altLang="ja-JP" sz="500" dirty="0"/>
              <a:t> </a:t>
            </a:r>
            <a:r>
              <a:rPr lang="en-US" altLang="ja-JP" sz="500" dirty="0" err="1"/>
              <a:t>anjungan</a:t>
            </a:r>
            <a:endParaRPr kumimoji="1" lang="ja-JP" altLang="en-US" sz="500" dirty="0"/>
          </a:p>
        </p:txBody>
      </p:sp>
      <p:sp>
        <p:nvSpPr>
          <p:cNvPr id="40" name="テキスト ボックス 39">
            <a:extLst>
              <a:ext uri="{FF2B5EF4-FFF2-40B4-BE49-F238E27FC236}">
                <a16:creationId xmlns:a16="http://schemas.microsoft.com/office/drawing/2014/main" id="{1A642E42-CCD4-4859-951F-4EB06B748E3B}"/>
              </a:ext>
            </a:extLst>
          </p:cNvPr>
          <p:cNvSpPr txBox="1"/>
          <p:nvPr/>
        </p:nvSpPr>
        <p:spPr>
          <a:xfrm>
            <a:off x="7603456" y="1557267"/>
            <a:ext cx="911894" cy="17136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18" name="テキスト ボックス 17">
            <a:extLst>
              <a:ext uri="{FF2B5EF4-FFF2-40B4-BE49-F238E27FC236}">
                <a16:creationId xmlns:a16="http://schemas.microsoft.com/office/drawing/2014/main" id="{2966810C-76FE-4256-8B41-4F91D11FCD5B}"/>
              </a:ext>
            </a:extLst>
          </p:cNvPr>
          <p:cNvSpPr txBox="1"/>
          <p:nvPr/>
        </p:nvSpPr>
        <p:spPr>
          <a:xfrm>
            <a:off x="7525574" y="1496289"/>
            <a:ext cx="1136650"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latin typeface="Arial" panose="020B0604020202020204" pitchFamily="34" charset="0"/>
                <a:cs typeface="Arial" panose="020B0604020202020204" pitchFamily="34" charset="0"/>
              </a:rPr>
              <a:t>G</a:t>
            </a:r>
            <a:r>
              <a:rPr kumimoji="1" lang="en-US" altLang="ja-JP" sz="700" dirty="0" err="1">
                <a:latin typeface="Arial" panose="020B0604020202020204" pitchFamily="34" charset="0"/>
                <a:cs typeface="Arial" panose="020B0604020202020204" pitchFamily="34" charset="0"/>
              </a:rPr>
              <a:t>ravitasi</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keseluruhan</a:t>
            </a:r>
            <a:endParaRPr kumimoji="1" lang="ja-JP" altLang="en-US" sz="700" dirty="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14D64803-C8A1-44EE-8128-69A9E025047D}"/>
              </a:ext>
            </a:extLst>
          </p:cNvPr>
          <p:cNvSpPr txBox="1"/>
          <p:nvPr/>
        </p:nvSpPr>
        <p:spPr>
          <a:xfrm>
            <a:off x="7504142" y="1632084"/>
            <a:ext cx="1522613"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latin typeface="Arial" panose="020B0604020202020204" pitchFamily="34" charset="0"/>
                <a:cs typeface="Arial" panose="020B0604020202020204" pitchFamily="34" charset="0"/>
              </a:rPr>
              <a:t>G</a:t>
            </a:r>
            <a:r>
              <a:rPr kumimoji="1" lang="en-US" altLang="ja-JP" sz="700" dirty="0" err="1">
                <a:latin typeface="Arial" panose="020B0604020202020204" pitchFamily="34" charset="0"/>
                <a:cs typeface="Arial" panose="020B0604020202020204" pitchFamily="34" charset="0"/>
              </a:rPr>
              <a:t>ravitasi</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kendaraan</a:t>
            </a:r>
            <a:r>
              <a:rPr kumimoji="1" lang="en-US" altLang="ja-JP" sz="700" dirty="0">
                <a:latin typeface="Arial" panose="020B0604020202020204" pitchFamily="34" charset="0"/>
                <a:cs typeface="Arial" panose="020B0604020202020204" pitchFamily="34" charset="0"/>
              </a:rPr>
              <a:t> </a:t>
            </a:r>
          </a:p>
        </p:txBody>
      </p:sp>
      <p:sp>
        <p:nvSpPr>
          <p:cNvPr id="20" name="テキスト ボックス 19">
            <a:extLst>
              <a:ext uri="{FF2B5EF4-FFF2-40B4-BE49-F238E27FC236}">
                <a16:creationId xmlns:a16="http://schemas.microsoft.com/office/drawing/2014/main" id="{001687EE-D27D-41F2-86BE-BFC8931EF3C3}"/>
              </a:ext>
            </a:extLst>
          </p:cNvPr>
          <p:cNvSpPr txBox="1"/>
          <p:nvPr/>
        </p:nvSpPr>
        <p:spPr>
          <a:xfrm>
            <a:off x="7517636" y="1737418"/>
            <a:ext cx="965401"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latin typeface="Arial" panose="020B0604020202020204" pitchFamily="34" charset="0"/>
                <a:cs typeface="Arial" panose="020B0604020202020204" pitchFamily="34" charset="0"/>
              </a:rPr>
              <a:t>Gravitasi</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muatan</a:t>
            </a:r>
            <a:endParaRPr kumimoji="1" lang="ja-JP" altLang="en-US" sz="700"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B9D489FF-ACAA-4875-A9C1-11064B3F1795}"/>
              </a:ext>
            </a:extLst>
          </p:cNvPr>
          <p:cNvSpPr txBox="1"/>
          <p:nvPr/>
        </p:nvSpPr>
        <p:spPr>
          <a:xfrm>
            <a:off x="7506934" y="1843507"/>
            <a:ext cx="133206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Jarak </a:t>
            </a:r>
            <a:r>
              <a:rPr lang="en-US" altLang="ja-JP" sz="700" dirty="0" err="1">
                <a:latin typeface="Arial" panose="020B0604020202020204" pitchFamily="34" charset="0"/>
                <a:cs typeface="Arial" panose="020B0604020202020204" pitchFamily="34" charset="0"/>
              </a:rPr>
              <a:t>hingga</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p</a:t>
            </a:r>
            <a:r>
              <a:rPr kumimoji="1" lang="en-US" altLang="ja-JP" sz="700" dirty="0" err="1">
                <a:latin typeface="Arial" panose="020B0604020202020204" pitchFamily="34" charset="0"/>
                <a:cs typeface="Arial" panose="020B0604020202020204" pitchFamily="34" charset="0"/>
              </a:rPr>
              <a:t>osisi</a:t>
            </a:r>
            <a:r>
              <a:rPr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gravitasi</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muatan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dekat</a:t>
            </a:r>
            <a:r>
              <a:rPr kumimoji="1" lang="en-US" altLang="ja-JP" sz="700" dirty="0">
                <a:latin typeface="Arial" panose="020B0604020202020204" pitchFamily="34" charset="0"/>
                <a:cs typeface="Arial" panose="020B0604020202020204" pitchFamily="34" charset="0"/>
              </a:rPr>
              <a:t> platform)</a:t>
            </a:r>
            <a:endParaRPr kumimoji="1" lang="ja-JP" altLang="en-US" sz="700"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0C89FB7C-A609-4D4D-92F5-8EC1AE03D761}"/>
              </a:ext>
            </a:extLst>
          </p:cNvPr>
          <p:cNvSpPr txBox="1"/>
          <p:nvPr/>
        </p:nvSpPr>
        <p:spPr>
          <a:xfrm>
            <a:off x="7498274" y="2277920"/>
            <a:ext cx="126888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latin typeface="Arial" panose="020B0604020202020204" pitchFamily="34" charset="0"/>
                <a:cs typeface="Arial" panose="020B0604020202020204" pitchFamily="34" charset="0"/>
              </a:rPr>
              <a:t>Jarak </a:t>
            </a:r>
            <a:r>
              <a:rPr kumimoji="1" lang="en-US" altLang="ja-JP" sz="700" dirty="0" err="1">
                <a:latin typeface="Arial" panose="020B0604020202020204" pitchFamily="34" charset="0"/>
                <a:cs typeface="Arial" panose="020B0604020202020204" pitchFamily="34" charset="0"/>
              </a:rPr>
              <a:t>hingga</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posisi</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gravitasi</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kendaraan</a:t>
            </a:r>
            <a:endParaRPr kumimoji="1" lang="ja-JP" altLang="en-US" sz="700" dirty="0">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a16="http://schemas.microsoft.com/office/drawing/2014/main" id="{499B763B-72CF-4326-B514-666B04D93595}"/>
              </a:ext>
            </a:extLst>
          </p:cNvPr>
          <p:cNvSpPr txBox="1"/>
          <p:nvPr/>
        </p:nvSpPr>
        <p:spPr>
          <a:xfrm>
            <a:off x="7523725" y="2513184"/>
            <a:ext cx="1453065"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latin typeface="Arial" panose="020B0604020202020204" pitchFamily="34" charset="0"/>
                <a:cs typeface="Arial" panose="020B0604020202020204" pitchFamily="34" charset="0"/>
              </a:rPr>
              <a:t>Jarak </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hingga</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posisi</a:t>
            </a:r>
            <a:r>
              <a:rPr kumimoji="1" lang="en-US" altLang="ja-JP" sz="700" dirty="0">
                <a:latin typeface="Arial" panose="020B0604020202020204" pitchFamily="34" charset="0"/>
                <a:cs typeface="Arial" panose="020B0604020202020204" pitchFamily="34" charset="0"/>
              </a:rPr>
              <a:t> G</a:t>
            </a:r>
            <a:endParaRPr kumimoji="1" lang="ja-JP" altLang="en-US" sz="700" dirty="0">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3FA7634F-01C7-47B2-A2A9-D1C93AE1AC34}"/>
              </a:ext>
            </a:extLst>
          </p:cNvPr>
          <p:cNvSpPr txBox="1"/>
          <p:nvPr/>
        </p:nvSpPr>
        <p:spPr>
          <a:xfrm>
            <a:off x="7515180" y="2633359"/>
            <a:ext cx="1453065"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latin typeface="Arial" panose="020B0604020202020204" pitchFamily="34" charset="0"/>
                <a:cs typeface="Arial" panose="020B0604020202020204" pitchFamily="34" charset="0"/>
              </a:rPr>
              <a:t>Jarak </a:t>
            </a:r>
            <a:r>
              <a:rPr kumimoji="1" lang="en-US" altLang="ja-JP" sz="700" dirty="0" err="1">
                <a:latin typeface="Arial" panose="020B0604020202020204" pitchFamily="34" charset="0"/>
                <a:cs typeface="Arial" panose="020B0604020202020204" pitchFamily="34" charset="0"/>
              </a:rPr>
              <a:t>hingga</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posisi</a:t>
            </a:r>
            <a:r>
              <a:rPr kumimoji="1" lang="en-US" altLang="ja-JP" sz="700" dirty="0">
                <a:latin typeface="Arial" panose="020B0604020202020204" pitchFamily="34" charset="0"/>
                <a:cs typeface="Arial" panose="020B0604020202020204" pitchFamily="34" charset="0"/>
              </a:rPr>
              <a:t> G</a:t>
            </a:r>
            <a:endParaRPr kumimoji="1" lang="ja-JP" altLang="en-US" sz="700"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BF9D3928-D9F0-45DD-9AF4-54D724E8AB3D}"/>
              </a:ext>
            </a:extLst>
          </p:cNvPr>
          <p:cNvSpPr txBox="1"/>
          <p:nvPr/>
        </p:nvSpPr>
        <p:spPr>
          <a:xfrm>
            <a:off x="7492322" y="2754808"/>
            <a:ext cx="137735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latin typeface="Arial" panose="020B0604020202020204" pitchFamily="34" charset="0"/>
                <a:cs typeface="Arial" panose="020B0604020202020204" pitchFamily="34" charset="0"/>
              </a:rPr>
              <a:t>Ketinggian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hingga</a:t>
            </a:r>
            <a:r>
              <a:rPr kumimoji="1" lang="en-US" altLang="ja-JP" sz="700" dirty="0">
                <a:latin typeface="Arial" panose="020B0604020202020204" pitchFamily="34" charset="0"/>
                <a:cs typeface="Arial" panose="020B0604020202020204" pitchFamily="34" charset="0"/>
              </a:rPr>
              <a:t> </a:t>
            </a:r>
            <a:br>
              <a:rPr kumimoji="1" lang="en-US" altLang="ja-JP" sz="700" dirty="0">
                <a:latin typeface="Arial" panose="020B0604020202020204" pitchFamily="34" charset="0"/>
                <a:cs typeface="Arial" panose="020B0604020202020204" pitchFamily="34" charset="0"/>
              </a:rPr>
            </a:br>
            <a:r>
              <a:rPr kumimoji="1" lang="en-US" altLang="ja-JP" sz="700" dirty="0" err="1">
                <a:latin typeface="Arial" panose="020B0604020202020204" pitchFamily="34" charset="0"/>
                <a:cs typeface="Arial" panose="020B0604020202020204" pitchFamily="34" charset="0"/>
              </a:rPr>
              <a:t>posisi</a:t>
            </a:r>
            <a:r>
              <a:rPr kumimoji="1" lang="en-US" altLang="ja-JP" sz="700" dirty="0">
                <a:latin typeface="Arial" panose="020B0604020202020204" pitchFamily="34" charset="0"/>
                <a:cs typeface="Arial" panose="020B0604020202020204" pitchFamily="34" charset="0"/>
              </a:rPr>
              <a:t> G (</a:t>
            </a:r>
            <a:r>
              <a:rPr kumimoji="1" lang="en-US" altLang="ja-JP" sz="700" dirty="0" err="1">
                <a:latin typeface="Arial" panose="020B0604020202020204" pitchFamily="34" charset="0"/>
                <a:cs typeface="Arial" panose="020B0604020202020204" pitchFamily="34" charset="0"/>
              </a:rPr>
              <a:t>dekat</a:t>
            </a:r>
            <a:r>
              <a:rPr kumimoji="1" lang="en-US" altLang="ja-JP" sz="700" dirty="0">
                <a:latin typeface="Arial" panose="020B0604020202020204" pitchFamily="34" charset="0"/>
                <a:cs typeface="Arial" panose="020B0604020202020204" pitchFamily="34" charset="0"/>
              </a:rPr>
              <a:t> platform)</a:t>
            </a:r>
            <a:endParaRPr kumimoji="1" lang="ja-JP" altLang="en-US" sz="700" dirty="0">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94182D3B-B5ED-4474-B548-C2C4983E3548}"/>
              </a:ext>
            </a:extLst>
          </p:cNvPr>
          <p:cNvSpPr txBox="1"/>
          <p:nvPr/>
        </p:nvSpPr>
        <p:spPr>
          <a:xfrm>
            <a:off x="7535447" y="939393"/>
            <a:ext cx="816193"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latin typeface="Arial" panose="020B0604020202020204" pitchFamily="34" charset="0"/>
                <a:cs typeface="Arial" panose="020B0604020202020204" pitchFamily="34" charset="0"/>
              </a:rPr>
              <a:t>Massa </a:t>
            </a:r>
            <a:r>
              <a:rPr kumimoji="1" lang="en-US" altLang="ja-JP" sz="700" dirty="0" err="1">
                <a:latin typeface="Arial" panose="020B0604020202020204" pitchFamily="34" charset="0"/>
                <a:cs typeface="Arial" panose="020B0604020202020204" pitchFamily="34" charset="0"/>
              </a:rPr>
              <a:t>muatan</a:t>
            </a:r>
            <a:endParaRPr kumimoji="1" lang="ja-JP" altLang="en-US" sz="700" dirty="0">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E67AB12E-6587-4D88-8FA2-82C46F9B1A50}"/>
              </a:ext>
            </a:extLst>
          </p:cNvPr>
          <p:cNvSpPr txBox="1"/>
          <p:nvPr/>
        </p:nvSpPr>
        <p:spPr>
          <a:xfrm>
            <a:off x="7522369" y="813027"/>
            <a:ext cx="1071960"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latin typeface="Arial" panose="020B0604020202020204" pitchFamily="34" charset="0"/>
                <a:cs typeface="Arial" panose="020B0604020202020204" pitchFamily="34" charset="0"/>
              </a:rPr>
              <a:t>Massa </a:t>
            </a:r>
            <a:r>
              <a:rPr kumimoji="1" lang="en-US" altLang="ja-JP" sz="700" dirty="0" err="1">
                <a:latin typeface="Arial" panose="020B0604020202020204" pitchFamily="34" charset="0"/>
                <a:cs typeface="Arial" panose="020B0604020202020204" pitchFamily="34" charset="0"/>
              </a:rPr>
              <a:t>kendaraan</a:t>
            </a:r>
            <a:endParaRPr kumimoji="1" lang="ja-JP" altLang="en-US" sz="700" dirty="0">
              <a:latin typeface="Arial" panose="020B0604020202020204" pitchFamily="34" charset="0"/>
              <a:cs typeface="Arial" panose="020B0604020202020204" pitchFamily="34" charset="0"/>
            </a:endParaRPr>
          </a:p>
        </p:txBody>
      </p:sp>
      <p:sp>
        <p:nvSpPr>
          <p:cNvPr id="43" name="テキスト ボックス 42">
            <a:extLst>
              <a:ext uri="{FF2B5EF4-FFF2-40B4-BE49-F238E27FC236}">
                <a16:creationId xmlns:a16="http://schemas.microsoft.com/office/drawing/2014/main" id="{344EF822-9711-4255-8663-326C35C9FBC1}"/>
              </a:ext>
            </a:extLst>
          </p:cNvPr>
          <p:cNvSpPr txBox="1"/>
          <p:nvPr/>
        </p:nvSpPr>
        <p:spPr>
          <a:xfrm>
            <a:off x="7522054" y="1055156"/>
            <a:ext cx="1038225"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latin typeface="Arial" panose="020B0604020202020204" pitchFamily="34" charset="0"/>
                <a:cs typeface="Arial" panose="020B0604020202020204" pitchFamily="34" charset="0"/>
              </a:rPr>
              <a:t>B</a:t>
            </a:r>
            <a:r>
              <a:rPr kumimoji="1" lang="en-US" altLang="ja-JP" sz="700" dirty="0" err="1">
                <a:latin typeface="Arial" panose="020B0604020202020204" pitchFamily="34" charset="0"/>
                <a:cs typeface="Arial" panose="020B0604020202020204" pitchFamily="34" charset="0"/>
              </a:rPr>
              <a:t>erat</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kendaraan</a:t>
            </a:r>
            <a:endParaRPr kumimoji="1" lang="ja-JP" altLang="en-US" sz="700" dirty="0">
              <a:latin typeface="Arial" panose="020B0604020202020204" pitchFamily="34" charset="0"/>
              <a:cs typeface="Arial" panose="020B0604020202020204" pitchFamily="34" charset="0"/>
            </a:endParaRPr>
          </a:p>
        </p:txBody>
      </p:sp>
      <p:sp>
        <p:nvSpPr>
          <p:cNvPr id="44" name="テキスト ボックス 43">
            <a:extLst>
              <a:ext uri="{FF2B5EF4-FFF2-40B4-BE49-F238E27FC236}">
                <a16:creationId xmlns:a16="http://schemas.microsoft.com/office/drawing/2014/main" id="{E22A2BC8-A41F-4816-A4CA-2A2E4F79F1F0}"/>
              </a:ext>
            </a:extLst>
          </p:cNvPr>
          <p:cNvSpPr txBox="1"/>
          <p:nvPr/>
        </p:nvSpPr>
        <p:spPr>
          <a:xfrm>
            <a:off x="7517522" y="1259756"/>
            <a:ext cx="1005967"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latin typeface="Arial" panose="020B0604020202020204" pitchFamily="34" charset="0"/>
                <a:cs typeface="Arial" panose="020B0604020202020204" pitchFamily="34" charset="0"/>
              </a:rPr>
              <a:t>Berat</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muatan</a:t>
            </a:r>
            <a:endParaRPr kumimoji="1" lang="ja-JP" altLang="en-US" sz="700" dirty="0">
              <a:latin typeface="Arial" panose="020B0604020202020204" pitchFamily="34" charset="0"/>
              <a:cs typeface="Arial" panose="020B0604020202020204" pitchFamily="34" charset="0"/>
            </a:endParaRPr>
          </a:p>
        </p:txBody>
      </p:sp>
      <p:sp>
        <p:nvSpPr>
          <p:cNvPr id="45" name="テキスト ボックス 44">
            <a:extLst>
              <a:ext uri="{FF2B5EF4-FFF2-40B4-BE49-F238E27FC236}">
                <a16:creationId xmlns:a16="http://schemas.microsoft.com/office/drawing/2014/main" id="{D2123D89-8739-4BE4-929B-20CBC1489C57}"/>
              </a:ext>
            </a:extLst>
          </p:cNvPr>
          <p:cNvSpPr txBox="1"/>
          <p:nvPr/>
        </p:nvSpPr>
        <p:spPr>
          <a:xfrm>
            <a:off x="7498275" y="2063527"/>
            <a:ext cx="133206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latin typeface="Arial" panose="020B0604020202020204" pitchFamily="34" charset="0"/>
                <a:cs typeface="Arial" panose="020B0604020202020204" pitchFamily="34" charset="0"/>
              </a:rPr>
              <a:t>Jarak </a:t>
            </a:r>
            <a:r>
              <a:rPr lang="en-US" altLang="ja-JP" sz="700" dirty="0" err="1">
                <a:latin typeface="Arial" panose="020B0604020202020204" pitchFamily="34" charset="0"/>
                <a:cs typeface="Arial" panose="020B0604020202020204" pitchFamily="34" charset="0"/>
              </a:rPr>
              <a:t>hingga</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p</a:t>
            </a:r>
            <a:r>
              <a:rPr kumimoji="1" lang="en-US" altLang="ja-JP" sz="700" dirty="0" err="1">
                <a:latin typeface="Arial" panose="020B0604020202020204" pitchFamily="34" charset="0"/>
                <a:cs typeface="Arial" panose="020B0604020202020204" pitchFamily="34" charset="0"/>
              </a:rPr>
              <a:t>osisi</a:t>
            </a:r>
            <a:r>
              <a:rPr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gravitasi</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muatan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jauh</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dari</a:t>
            </a:r>
            <a:r>
              <a:rPr kumimoji="1" lang="en-US" altLang="ja-JP" sz="700" dirty="0">
                <a:latin typeface="Arial" panose="020B0604020202020204" pitchFamily="34" charset="0"/>
                <a:cs typeface="Arial" panose="020B0604020202020204" pitchFamily="34" charset="0"/>
              </a:rPr>
              <a:t> platform)</a:t>
            </a:r>
            <a:endParaRPr kumimoji="1" lang="ja-JP" altLang="en-US" sz="700" dirty="0">
              <a:latin typeface="Arial" panose="020B0604020202020204" pitchFamily="34" charset="0"/>
              <a:cs typeface="Arial" panose="020B0604020202020204" pitchFamily="34" charset="0"/>
            </a:endParaRPr>
          </a:p>
        </p:txBody>
      </p:sp>
      <p:sp>
        <p:nvSpPr>
          <p:cNvPr id="46" name="テキスト ボックス 45">
            <a:extLst>
              <a:ext uri="{FF2B5EF4-FFF2-40B4-BE49-F238E27FC236}">
                <a16:creationId xmlns:a16="http://schemas.microsoft.com/office/drawing/2014/main" id="{AD379063-9D46-45AF-BF78-6D989B31F2A3}"/>
              </a:ext>
            </a:extLst>
          </p:cNvPr>
          <p:cNvSpPr txBox="1"/>
          <p:nvPr/>
        </p:nvSpPr>
        <p:spPr>
          <a:xfrm>
            <a:off x="7522054" y="2989610"/>
            <a:ext cx="137735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latin typeface="Arial" panose="020B0604020202020204" pitchFamily="34" charset="0"/>
                <a:cs typeface="Arial" panose="020B0604020202020204" pitchFamily="34" charset="0"/>
              </a:rPr>
              <a:t>Ketinggian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hingga</a:t>
            </a:r>
            <a:r>
              <a:rPr kumimoji="1" lang="en-US" altLang="ja-JP" sz="700" dirty="0">
                <a:latin typeface="Arial" panose="020B0604020202020204" pitchFamily="34" charset="0"/>
                <a:cs typeface="Arial" panose="020B0604020202020204" pitchFamily="34" charset="0"/>
              </a:rPr>
              <a:t> </a:t>
            </a:r>
            <a:br>
              <a:rPr kumimoji="1" lang="en-US" altLang="ja-JP" sz="700" dirty="0">
                <a:latin typeface="Arial" panose="020B0604020202020204" pitchFamily="34" charset="0"/>
                <a:cs typeface="Arial" panose="020B0604020202020204" pitchFamily="34" charset="0"/>
              </a:rPr>
            </a:br>
            <a:r>
              <a:rPr kumimoji="1" lang="en-US" altLang="ja-JP" sz="700" dirty="0" err="1">
                <a:latin typeface="Arial" panose="020B0604020202020204" pitchFamily="34" charset="0"/>
                <a:cs typeface="Arial" panose="020B0604020202020204" pitchFamily="34" charset="0"/>
              </a:rPr>
              <a:t>posisi</a:t>
            </a:r>
            <a:r>
              <a:rPr kumimoji="1" lang="en-US" altLang="ja-JP" sz="700" dirty="0">
                <a:latin typeface="Arial" panose="020B0604020202020204" pitchFamily="34" charset="0"/>
                <a:cs typeface="Arial" panose="020B0604020202020204" pitchFamily="34" charset="0"/>
              </a:rPr>
              <a:t> G (</a:t>
            </a:r>
            <a:r>
              <a:rPr kumimoji="1" lang="en-US" altLang="ja-JP" sz="700" dirty="0" err="1">
                <a:latin typeface="Arial" panose="020B0604020202020204" pitchFamily="34" charset="0"/>
                <a:cs typeface="Arial" panose="020B0604020202020204" pitchFamily="34" charset="0"/>
              </a:rPr>
              <a:t>jauh</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dari</a:t>
            </a:r>
            <a:r>
              <a:rPr kumimoji="1" lang="en-US" altLang="ja-JP" sz="700" dirty="0">
                <a:latin typeface="Arial" panose="020B0604020202020204" pitchFamily="34" charset="0"/>
                <a:cs typeface="Arial" panose="020B0604020202020204" pitchFamily="34" charset="0"/>
              </a:rPr>
              <a:t> platform)</a:t>
            </a:r>
            <a:endParaRPr kumimoji="1" lang="ja-JP" altLang="en-US" sz="700" dirty="0">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05942D87-0A64-4F73-A9D9-D47053881C5E}"/>
              </a:ext>
            </a:extLst>
          </p:cNvPr>
          <p:cNvSpPr txBox="1"/>
          <p:nvPr/>
        </p:nvSpPr>
        <p:spPr>
          <a:xfrm>
            <a:off x="5824512" y="4538322"/>
            <a:ext cx="866083"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Jarak </a:t>
            </a:r>
            <a:r>
              <a:rPr kumimoji="1" lang="en-US" altLang="ja-JP" sz="700" dirty="0" err="1"/>
              <a:t>sampai</a:t>
            </a:r>
            <a:r>
              <a:rPr kumimoji="1" lang="en-US" altLang="ja-JP" sz="700" dirty="0"/>
              <a:t> ban</a:t>
            </a:r>
            <a:endParaRPr kumimoji="1" lang="ja-JP" altLang="en-US" sz="700" dirty="0"/>
          </a:p>
        </p:txBody>
      </p:sp>
      <p:sp>
        <p:nvSpPr>
          <p:cNvPr id="48" name="テキスト ボックス 47">
            <a:extLst>
              <a:ext uri="{FF2B5EF4-FFF2-40B4-BE49-F238E27FC236}">
                <a16:creationId xmlns:a16="http://schemas.microsoft.com/office/drawing/2014/main" id="{CD87A802-D85C-4144-9D3A-E97FF73AF290}"/>
              </a:ext>
            </a:extLst>
          </p:cNvPr>
          <p:cNvSpPr txBox="1"/>
          <p:nvPr/>
        </p:nvSpPr>
        <p:spPr>
          <a:xfrm>
            <a:off x="5865967" y="4690713"/>
            <a:ext cx="997557"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7" name="テキスト ボックス 36">
            <a:extLst>
              <a:ext uri="{FF2B5EF4-FFF2-40B4-BE49-F238E27FC236}">
                <a16:creationId xmlns:a16="http://schemas.microsoft.com/office/drawing/2014/main" id="{4B1B1292-A3BA-4A22-87E9-7C4A3EB9217E}"/>
              </a:ext>
            </a:extLst>
          </p:cNvPr>
          <p:cNvSpPr txBox="1"/>
          <p:nvPr/>
        </p:nvSpPr>
        <p:spPr>
          <a:xfrm>
            <a:off x="5835571" y="4672393"/>
            <a:ext cx="1258732"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Jarak </a:t>
            </a:r>
            <a:r>
              <a:rPr kumimoji="1" lang="en-US" altLang="ja-JP" sz="700" dirty="0" err="1"/>
              <a:t>sampai</a:t>
            </a:r>
            <a:r>
              <a:rPr lang="en-US" altLang="ja-JP" sz="700" dirty="0"/>
              <a:t> outrigger</a:t>
            </a:r>
            <a:endParaRPr kumimoji="1" lang="ja-JP" altLang="en-US" sz="700" dirty="0"/>
          </a:p>
        </p:txBody>
      </p:sp>
      <p:sp>
        <p:nvSpPr>
          <p:cNvPr id="49" name="テキスト ボックス 48">
            <a:extLst>
              <a:ext uri="{FF2B5EF4-FFF2-40B4-BE49-F238E27FC236}">
                <a16:creationId xmlns:a16="http://schemas.microsoft.com/office/drawing/2014/main" id="{3729F01C-01C7-4526-9876-F2AA0D98F3A5}"/>
              </a:ext>
            </a:extLst>
          </p:cNvPr>
          <p:cNvSpPr txBox="1"/>
          <p:nvPr/>
        </p:nvSpPr>
        <p:spPr>
          <a:xfrm>
            <a:off x="5245650" y="4885911"/>
            <a:ext cx="1561550" cy="29466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38" name="テキスト ボックス 37">
            <a:extLst>
              <a:ext uri="{FF2B5EF4-FFF2-40B4-BE49-F238E27FC236}">
                <a16:creationId xmlns:a16="http://schemas.microsoft.com/office/drawing/2014/main" id="{D8201D73-8C4A-44B4-8E47-32D29E21A7E9}"/>
              </a:ext>
            </a:extLst>
          </p:cNvPr>
          <p:cNvSpPr txBox="1"/>
          <p:nvPr/>
        </p:nvSpPr>
        <p:spPr>
          <a:xfrm>
            <a:off x="5228925" y="4844596"/>
            <a:ext cx="1841277"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Dengan</a:t>
            </a:r>
            <a:r>
              <a:rPr lang="en-US" altLang="ja-JP" sz="700" dirty="0"/>
              <a:t> </a:t>
            </a:r>
            <a:r>
              <a:rPr lang="en-US" altLang="ja-JP" sz="700" dirty="0" err="1"/>
              <a:t>dikeluarkanya</a:t>
            </a:r>
            <a:r>
              <a:rPr lang="en-US" altLang="ja-JP" sz="700" dirty="0"/>
              <a:t> outrigger </a:t>
            </a:r>
            <a:r>
              <a:rPr lang="en-US" altLang="ja-JP" sz="700" dirty="0" err="1"/>
              <a:t>permukaan</a:t>
            </a:r>
            <a:r>
              <a:rPr lang="en-US" altLang="ja-JP" sz="700" dirty="0"/>
              <a:t> </a:t>
            </a:r>
            <a:r>
              <a:rPr lang="en-US" altLang="ja-JP" sz="700" dirty="0" err="1"/>
              <a:t>bawah</a:t>
            </a:r>
            <a:r>
              <a:rPr lang="en-US" altLang="ja-JP" sz="700" dirty="0"/>
              <a:t> </a:t>
            </a:r>
            <a:r>
              <a:rPr lang="en-US" altLang="ja-JP" sz="700" dirty="0" err="1"/>
              <a:t>akan</a:t>
            </a:r>
            <a:r>
              <a:rPr lang="en-US" altLang="ja-JP" sz="700" dirty="0"/>
              <a:t> </a:t>
            </a:r>
            <a:r>
              <a:rPr lang="en-US" altLang="ja-JP" sz="700" dirty="0" err="1"/>
              <a:t>melebar</a:t>
            </a:r>
            <a:r>
              <a:rPr lang="en-US" altLang="ja-JP" sz="700" dirty="0"/>
              <a:t> dan </a:t>
            </a:r>
            <a:r>
              <a:rPr lang="en-US" altLang="ja-JP" sz="700" dirty="0" err="1"/>
              <a:t>keseimbangan</a:t>
            </a:r>
            <a:r>
              <a:rPr lang="en-US" altLang="ja-JP" sz="700" dirty="0"/>
              <a:t> </a:t>
            </a:r>
            <a:r>
              <a:rPr lang="en-US" altLang="ja-JP" sz="700" dirty="0" err="1"/>
              <a:t>meningkat</a:t>
            </a:r>
            <a:endParaRPr kumimoji="1" lang="ja-JP" altLang="en-US" sz="700" dirty="0"/>
          </a:p>
        </p:txBody>
      </p:sp>
      <p:sp>
        <p:nvSpPr>
          <p:cNvPr id="50" name="テキスト ボックス 49">
            <a:extLst>
              <a:ext uri="{FF2B5EF4-FFF2-40B4-BE49-F238E27FC236}">
                <a16:creationId xmlns:a16="http://schemas.microsoft.com/office/drawing/2014/main" id="{BDA1F0C1-C0E4-4B29-AD8C-5CB6B5AB1883}"/>
              </a:ext>
            </a:extLst>
          </p:cNvPr>
          <p:cNvSpPr txBox="1"/>
          <p:nvPr/>
        </p:nvSpPr>
        <p:spPr>
          <a:xfrm>
            <a:off x="7018723" y="4996647"/>
            <a:ext cx="578733"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Titik</a:t>
            </a:r>
            <a:r>
              <a:rPr kumimoji="1" lang="en-US" altLang="ja-JP" sz="700" dirty="0"/>
              <a:t> </a:t>
            </a:r>
            <a:r>
              <a:rPr kumimoji="1" lang="en-US" altLang="ja-JP" sz="700" dirty="0" err="1"/>
              <a:t>tumpu</a:t>
            </a:r>
            <a:r>
              <a:rPr kumimoji="1" lang="en-US" altLang="ja-JP" sz="700" dirty="0"/>
              <a:t> </a:t>
            </a:r>
            <a:r>
              <a:rPr kumimoji="1" lang="en-US" altLang="ja-JP" sz="700" dirty="0" err="1"/>
              <a:t>kejatuhan</a:t>
            </a:r>
            <a:endParaRPr kumimoji="1" lang="ja-JP" altLang="en-US" sz="700" dirty="0"/>
          </a:p>
        </p:txBody>
      </p:sp>
      <p:sp>
        <p:nvSpPr>
          <p:cNvPr id="51" name="テキスト ボックス 50">
            <a:extLst>
              <a:ext uri="{FF2B5EF4-FFF2-40B4-BE49-F238E27FC236}">
                <a16:creationId xmlns:a16="http://schemas.microsoft.com/office/drawing/2014/main" id="{64A81AF1-F014-4810-8B53-375E7FD1F9DD}"/>
              </a:ext>
            </a:extLst>
          </p:cNvPr>
          <p:cNvSpPr txBox="1"/>
          <p:nvPr/>
        </p:nvSpPr>
        <p:spPr>
          <a:xfrm>
            <a:off x="8002984" y="5014409"/>
            <a:ext cx="455220"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1" name="テキスト ボックス 30">
            <a:extLst>
              <a:ext uri="{FF2B5EF4-FFF2-40B4-BE49-F238E27FC236}">
                <a16:creationId xmlns:a16="http://schemas.microsoft.com/office/drawing/2014/main" id="{3C5D4AA3-0A95-4499-9509-25822F9CCA8B}"/>
              </a:ext>
            </a:extLst>
          </p:cNvPr>
          <p:cNvSpPr txBox="1"/>
          <p:nvPr/>
        </p:nvSpPr>
        <p:spPr>
          <a:xfrm>
            <a:off x="7954044" y="4957869"/>
            <a:ext cx="553100"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Muatan</a:t>
            </a:r>
            <a:endParaRPr kumimoji="1" lang="ja-JP" altLang="en-US" sz="700" dirty="0"/>
          </a:p>
        </p:txBody>
      </p:sp>
      <p:sp>
        <p:nvSpPr>
          <p:cNvPr id="52" name="テキスト ボックス 51">
            <a:extLst>
              <a:ext uri="{FF2B5EF4-FFF2-40B4-BE49-F238E27FC236}">
                <a16:creationId xmlns:a16="http://schemas.microsoft.com/office/drawing/2014/main" id="{B38D6844-99B0-40C5-9DA0-CB2CC63575E0}"/>
              </a:ext>
            </a:extLst>
          </p:cNvPr>
          <p:cNvSpPr txBox="1"/>
          <p:nvPr/>
        </p:nvSpPr>
        <p:spPr>
          <a:xfrm>
            <a:off x="8020505" y="5426674"/>
            <a:ext cx="671195" cy="2000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kemiringan</a:t>
            </a:r>
            <a:endParaRPr kumimoji="1" lang="ja-JP" altLang="en-US" sz="700" dirty="0"/>
          </a:p>
        </p:txBody>
      </p:sp>
      <p:sp>
        <p:nvSpPr>
          <p:cNvPr id="53" name="テキスト ボックス 52">
            <a:extLst>
              <a:ext uri="{FF2B5EF4-FFF2-40B4-BE49-F238E27FC236}">
                <a16:creationId xmlns:a16="http://schemas.microsoft.com/office/drawing/2014/main" id="{C6ED741B-A141-401F-8ECE-1737324DBC7B}"/>
              </a:ext>
            </a:extLst>
          </p:cNvPr>
          <p:cNvSpPr txBox="1"/>
          <p:nvPr/>
        </p:nvSpPr>
        <p:spPr>
          <a:xfrm>
            <a:off x="7091669" y="5637359"/>
            <a:ext cx="1366535" cy="41196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4" name="テキスト ボックス 33">
            <a:extLst>
              <a:ext uri="{FF2B5EF4-FFF2-40B4-BE49-F238E27FC236}">
                <a16:creationId xmlns:a16="http://schemas.microsoft.com/office/drawing/2014/main" id="{A6096EAF-6095-47C8-9DCB-8FED9894E9F6}"/>
              </a:ext>
            </a:extLst>
          </p:cNvPr>
          <p:cNvSpPr txBox="1"/>
          <p:nvPr/>
        </p:nvSpPr>
        <p:spPr>
          <a:xfrm>
            <a:off x="6985844" y="5541368"/>
            <a:ext cx="1608486"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a:t>*</a:t>
            </a:r>
            <a:r>
              <a:rPr kumimoji="1" lang="en-US" altLang="ja-JP" sz="700" dirty="0" err="1"/>
              <a:t>Berlari</a:t>
            </a:r>
            <a:r>
              <a:rPr kumimoji="1" lang="en-US" altLang="ja-JP" sz="700" dirty="0"/>
              <a:t> di </a:t>
            </a:r>
            <a:r>
              <a:rPr kumimoji="1" lang="en-US" altLang="ja-JP" sz="700" dirty="0" err="1"/>
              <a:t>ketinggian</a:t>
            </a:r>
            <a:r>
              <a:rPr kumimoji="1" lang="en-US" altLang="ja-JP" sz="700" dirty="0"/>
              <a:t> platform, </a:t>
            </a:r>
            <a:r>
              <a:rPr kumimoji="1" lang="en-US" altLang="ja-JP" sz="700" dirty="0" err="1"/>
              <a:t>dengan</a:t>
            </a:r>
            <a:r>
              <a:rPr kumimoji="1" lang="en-US" altLang="ja-JP" sz="700" dirty="0"/>
              <a:t> </a:t>
            </a:r>
            <a:r>
              <a:rPr kumimoji="1" lang="en-US" altLang="ja-JP" sz="700" dirty="0" err="1"/>
              <a:t>sedikit</a:t>
            </a:r>
            <a:r>
              <a:rPr kumimoji="1" lang="en-US" altLang="ja-JP" sz="700" dirty="0"/>
              <a:t> </a:t>
            </a:r>
            <a:r>
              <a:rPr kumimoji="1" lang="en-US" altLang="ja-JP" sz="700" dirty="0" err="1"/>
              <a:t>kemiringan</a:t>
            </a:r>
            <a:r>
              <a:rPr kumimoji="1" lang="en-US" altLang="ja-JP" sz="700" dirty="0"/>
              <a:t>, </a:t>
            </a:r>
            <a:r>
              <a:rPr kumimoji="1" lang="en-US" altLang="ja-JP" sz="700" dirty="0" err="1"/>
              <a:t>gravitasi</a:t>
            </a:r>
            <a:r>
              <a:rPr kumimoji="1" lang="en-US" altLang="ja-JP" sz="700" dirty="0"/>
              <a:t> </a:t>
            </a:r>
            <a:r>
              <a:rPr kumimoji="1" lang="en-US" altLang="ja-JP" sz="700" dirty="0" err="1"/>
              <a:t>terganggu</a:t>
            </a:r>
            <a:r>
              <a:rPr kumimoji="1" lang="en-US" altLang="ja-JP" sz="700" dirty="0"/>
              <a:t> dan </a:t>
            </a:r>
            <a:r>
              <a:rPr kumimoji="1" lang="en-US" altLang="ja-JP" sz="700" dirty="0" err="1"/>
              <a:t>berptensi</a:t>
            </a:r>
            <a:r>
              <a:rPr kumimoji="1" lang="en-US" altLang="ja-JP" sz="700" dirty="0"/>
              <a:t> </a:t>
            </a:r>
            <a:r>
              <a:rPr kumimoji="1" lang="en-US" altLang="ja-JP" sz="700" dirty="0" err="1"/>
              <a:t>terjatuh</a:t>
            </a:r>
            <a:r>
              <a:rPr kumimoji="1" lang="en-US" altLang="ja-JP" sz="700" dirty="0"/>
              <a:t>.</a:t>
            </a:r>
            <a:endParaRPr kumimoji="1" lang="ja-JP" altLang="en-US" sz="700" dirty="0"/>
          </a:p>
        </p:txBody>
      </p:sp>
      <p:sp>
        <p:nvSpPr>
          <p:cNvPr id="54" name="テキスト ボックス 53">
            <a:extLst>
              <a:ext uri="{FF2B5EF4-FFF2-40B4-BE49-F238E27FC236}">
                <a16:creationId xmlns:a16="http://schemas.microsoft.com/office/drawing/2014/main" id="{1E338527-F3AC-4354-A50E-7C712844A767}"/>
              </a:ext>
            </a:extLst>
          </p:cNvPr>
          <p:cNvSpPr txBox="1"/>
          <p:nvPr/>
        </p:nvSpPr>
        <p:spPr>
          <a:xfrm>
            <a:off x="7057859" y="6112205"/>
            <a:ext cx="1425178" cy="1692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500" dirty="0"/>
          </a:p>
        </p:txBody>
      </p:sp>
      <p:sp>
        <p:nvSpPr>
          <p:cNvPr id="35" name="テキスト ボックス 34">
            <a:extLst>
              <a:ext uri="{FF2B5EF4-FFF2-40B4-BE49-F238E27FC236}">
                <a16:creationId xmlns:a16="http://schemas.microsoft.com/office/drawing/2014/main" id="{D980EC8B-A2BB-4697-B3DD-ED8CFCF90697}"/>
              </a:ext>
            </a:extLst>
          </p:cNvPr>
          <p:cNvSpPr txBox="1"/>
          <p:nvPr/>
        </p:nvSpPr>
        <p:spPr>
          <a:xfrm>
            <a:off x="7139300" y="5934617"/>
            <a:ext cx="160848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a:t>Gambar 4-26 </a:t>
            </a:r>
            <a:r>
              <a:rPr lang="en-US" altLang="ja-JP" sz="700" dirty="0" err="1"/>
              <a:t>ketinggian</a:t>
            </a:r>
            <a:r>
              <a:rPr lang="en-US" altLang="ja-JP" sz="700" dirty="0"/>
              <a:t> dan </a:t>
            </a:r>
            <a:r>
              <a:rPr lang="en-US" altLang="ja-JP" sz="700" dirty="0" err="1"/>
              <a:t>keseimbangan</a:t>
            </a:r>
            <a:r>
              <a:rPr lang="en-US" altLang="ja-JP" sz="700" dirty="0"/>
              <a:t> platform </a:t>
            </a:r>
            <a:r>
              <a:rPr lang="en-US" altLang="ja-JP" sz="700" dirty="0" err="1"/>
              <a:t>kerja</a:t>
            </a:r>
            <a:endParaRPr kumimoji="1" lang="ja-JP" altLang="en-US" sz="700" dirty="0"/>
          </a:p>
        </p:txBody>
      </p:sp>
    </p:spTree>
    <p:extLst>
      <p:ext uri="{BB962C8B-B14F-4D97-AF65-F5344CB8AC3E}">
        <p14:creationId xmlns:p14="http://schemas.microsoft.com/office/powerpoint/2010/main" val="1833427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Inersia</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156/</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69</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74</a:t>
            </a:fld>
            <a:endParaRPr lang="ja-JP" altLang="en-US" dirty="0">
              <a:solidFill>
                <a:prstClr val="black">
                  <a:tint val="75000"/>
                </a:prstClr>
              </a:solidFill>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329111" y="2824138"/>
            <a:ext cx="4257675" cy="1346200"/>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A7FB3258-ACC9-4DBE-A52C-DBDF6A1A96C6}"/>
              </a:ext>
            </a:extLst>
          </p:cNvPr>
          <p:cNvSpPr txBox="1"/>
          <p:nvPr/>
        </p:nvSpPr>
        <p:spPr>
          <a:xfrm>
            <a:off x="628650" y="856812"/>
            <a:ext cx="7542012" cy="2800767"/>
          </a:xfrm>
          <a:prstGeom prst="rect">
            <a:avLst/>
          </a:prstGeom>
          <a:noFill/>
        </p:spPr>
        <p:txBody>
          <a:bodyPr wrap="square" rtlCol="0">
            <a:spAutoFit/>
          </a:bodyPr>
          <a:lstStyle/>
          <a:p>
            <a:pPr indent="139700" algn="just"/>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Sebuah</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benda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memiliki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sifat</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mencoba</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melanjutkan</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gerakannya</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bergerak</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keadaan</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diam</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kecuali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ada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gaya</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diterapkan</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luar</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Sifat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seperti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itu</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disebut</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inersia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gaya</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terlihat</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suatu</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benda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karena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inersia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disebut</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gaya</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inersia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Semakin</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besar</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percepatan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semakin</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besar</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massa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maka</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gaya</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inersia</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semakin</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besar</a:t>
            </a:r>
            <a:r>
              <a:rPr lang="en-US"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6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39700" algn="just"/>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Ketika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seseorang</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naik di platform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berhenti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tiba-tiba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ia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mencoba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melompat</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arah</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putaran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karena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orang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tersebut</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mencoba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melanjutkan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gerakan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putaran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akibat</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p>
          <a:p>
            <a:pPr indent="139700" algn="just"/>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inersia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bahkan</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jika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p>
          <a:p>
            <a:pPr indent="139700" algn="just"/>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sudah</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kern="100" dirty="0" err="1">
                <a:effectLst/>
                <a:latin typeface="Arial" panose="020B0604020202020204" pitchFamily="34" charset="0"/>
                <a:ea typeface="ＭＳ ゴシック" panose="020B0609070205080204" pitchFamily="49" charset="-128"/>
                <a:cs typeface="Times New Roman" panose="02020603050405020304" pitchFamily="18" charset="0"/>
              </a:rPr>
              <a:t>berhenti</a:t>
            </a: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dirty="0">
                <a:effectLst/>
                <a:latin typeface="Arial" panose="020B0604020202020204" pitchFamily="34" charset="0"/>
                <a:ea typeface="ＭＳ ゴシック" panose="020B0609070205080204" pitchFamily="49" charset="-128"/>
              </a:rPr>
              <a:t>Karena </a:t>
            </a:r>
            <a:r>
              <a:rPr lang="en-US" altLang="ja-JP" sz="1600" dirty="0" err="1">
                <a:effectLst/>
                <a:latin typeface="Arial" panose="020B0604020202020204" pitchFamily="34" charset="0"/>
                <a:ea typeface="ＭＳ ゴシック" panose="020B0609070205080204" pitchFamily="49" charset="-128"/>
              </a:rPr>
              <a:t>itu</a:t>
            </a:r>
            <a:r>
              <a:rPr lang="en-US" altLang="ja-JP" sz="1600" dirty="0">
                <a:effectLst/>
                <a:latin typeface="Arial" panose="020B0604020202020204" pitchFamily="34" charset="0"/>
                <a:ea typeface="ＭＳ ゴシック" panose="020B0609070205080204" pitchFamily="49" charset="-128"/>
              </a:rPr>
              <a:t>, </a:t>
            </a:r>
          </a:p>
          <a:p>
            <a:pPr indent="139700" algn="just"/>
            <a:r>
              <a:rPr lang="en-US" altLang="ja-JP" sz="1600" b="1" u="sng" dirty="0" err="1">
                <a:effectLst/>
                <a:latin typeface="Arial" panose="020B0604020202020204" pitchFamily="34" charset="0"/>
                <a:ea typeface="ＭＳ ゴシック" panose="020B0609070205080204" pitchFamily="49" charset="-128"/>
              </a:rPr>
              <a:t>operasi</a:t>
            </a:r>
            <a:r>
              <a:rPr lang="en-US" altLang="ja-JP" sz="1600" b="1" u="sng" dirty="0">
                <a:effectLst/>
                <a:latin typeface="Arial" panose="020B0604020202020204" pitchFamily="34" charset="0"/>
                <a:ea typeface="ＭＳ ゴシック" panose="020B0609070205080204" pitchFamily="49" charset="-128"/>
              </a:rPr>
              <a:t> </a:t>
            </a:r>
            <a:r>
              <a:rPr lang="en-US" altLang="ja-JP" sz="1600" b="1" u="sng" dirty="0" err="1">
                <a:effectLst/>
                <a:latin typeface="Arial" panose="020B0604020202020204" pitchFamily="34" charset="0"/>
                <a:ea typeface="ＭＳ ゴシック" panose="020B0609070205080204" pitchFamily="49" charset="-128"/>
              </a:rPr>
              <a:t>mendadak</a:t>
            </a:r>
            <a:r>
              <a:rPr lang="en-US" altLang="ja-JP" sz="1600" b="1" u="sng" dirty="0">
                <a:effectLst/>
                <a:latin typeface="Arial" panose="020B0604020202020204" pitchFamily="34" charset="0"/>
                <a:ea typeface="ＭＳ ゴシック" panose="020B0609070205080204" pitchFamily="49" charset="-128"/>
              </a:rPr>
              <a:t> </a:t>
            </a:r>
            <a:r>
              <a:rPr lang="en-US" altLang="ja-JP" sz="1600" b="1" u="sng" dirty="0" err="1">
                <a:effectLst/>
                <a:latin typeface="Arial" panose="020B0604020202020204" pitchFamily="34" charset="0"/>
                <a:ea typeface="ＭＳ ゴシック" panose="020B0609070205080204" pitchFamily="49" charset="-128"/>
              </a:rPr>
              <a:t>akan</a:t>
            </a:r>
            <a:r>
              <a:rPr lang="en-US" altLang="ja-JP" sz="1600" b="1" u="sng" dirty="0">
                <a:effectLst/>
                <a:latin typeface="Arial" panose="020B0604020202020204" pitchFamily="34" charset="0"/>
                <a:ea typeface="ＭＳ ゴシック" panose="020B0609070205080204" pitchFamily="49" charset="-128"/>
              </a:rPr>
              <a:t> </a:t>
            </a:r>
            <a:r>
              <a:rPr lang="en-US" altLang="ja-JP" sz="1600" b="1" u="sng" dirty="0" err="1">
                <a:effectLst/>
                <a:latin typeface="Arial" panose="020B0604020202020204" pitchFamily="34" charset="0"/>
                <a:ea typeface="ＭＳ ゴシック" panose="020B0609070205080204" pitchFamily="49" charset="-128"/>
              </a:rPr>
              <a:t>berbahaya</a:t>
            </a:r>
            <a:endParaRPr kumimoji="1" lang="ja-JP" altLang="en-US" sz="1600" b="1" u="sng" dirty="0">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3864825F-603F-4176-9811-A7E688DED1F3}"/>
              </a:ext>
            </a:extLst>
          </p:cNvPr>
          <p:cNvSpPr txBox="1"/>
          <p:nvPr/>
        </p:nvSpPr>
        <p:spPr>
          <a:xfrm>
            <a:off x="5643560" y="3877531"/>
            <a:ext cx="1628775" cy="24622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000" dirty="0"/>
              <a:t>Gambar 4-27 Gaya </a:t>
            </a:r>
            <a:r>
              <a:rPr kumimoji="1" lang="en-US" altLang="ja-JP" sz="1000" dirty="0" err="1"/>
              <a:t>inersia</a:t>
            </a:r>
            <a:endParaRPr kumimoji="1" lang="ja-JP" altLang="en-US" sz="1000" dirty="0"/>
          </a:p>
        </p:txBody>
      </p:sp>
      <p:sp>
        <p:nvSpPr>
          <p:cNvPr id="10" name="テキスト ボックス 9">
            <a:extLst>
              <a:ext uri="{FF2B5EF4-FFF2-40B4-BE49-F238E27FC236}">
                <a16:creationId xmlns:a16="http://schemas.microsoft.com/office/drawing/2014/main" id="{3014516F-91BD-4249-8B31-41E37F46BB93}"/>
              </a:ext>
            </a:extLst>
          </p:cNvPr>
          <p:cNvSpPr txBox="1"/>
          <p:nvPr/>
        </p:nvSpPr>
        <p:spPr>
          <a:xfrm>
            <a:off x="5927380" y="3049246"/>
            <a:ext cx="967690" cy="24622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1000" dirty="0"/>
          </a:p>
        </p:txBody>
      </p:sp>
      <p:sp>
        <p:nvSpPr>
          <p:cNvPr id="9" name="テキスト ボックス 8">
            <a:extLst>
              <a:ext uri="{FF2B5EF4-FFF2-40B4-BE49-F238E27FC236}">
                <a16:creationId xmlns:a16="http://schemas.microsoft.com/office/drawing/2014/main" id="{F17513BB-D294-4A97-9BEF-A8726164C14E}"/>
              </a:ext>
            </a:extLst>
          </p:cNvPr>
          <p:cNvSpPr txBox="1"/>
          <p:nvPr/>
        </p:nvSpPr>
        <p:spPr>
          <a:xfrm>
            <a:off x="5779291" y="3086887"/>
            <a:ext cx="1357311"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000" dirty="0"/>
              <a:t>Jika </a:t>
            </a:r>
            <a:r>
              <a:rPr lang="en-US" altLang="ja-JP" sz="1000" dirty="0" err="1"/>
              <a:t>direm</a:t>
            </a:r>
            <a:r>
              <a:rPr lang="en-US" altLang="ja-JP" sz="1000" dirty="0"/>
              <a:t> </a:t>
            </a:r>
            <a:r>
              <a:rPr lang="en-US" altLang="ja-JP" sz="1000" dirty="0" err="1"/>
              <a:t>mendadak</a:t>
            </a:r>
            <a:endParaRPr kumimoji="1" lang="ja-JP" altLang="en-US" sz="1000" dirty="0"/>
          </a:p>
        </p:txBody>
      </p:sp>
    </p:spTree>
    <p:extLst>
      <p:ext uri="{BB962C8B-B14F-4D97-AF65-F5344CB8AC3E}">
        <p14:creationId xmlns:p14="http://schemas.microsoft.com/office/powerpoint/2010/main" val="3056730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000" b="1" dirty="0" err="1">
                <a:latin typeface="Arial" panose="020B0604020202020204" pitchFamily="34" charset="0"/>
                <a:ea typeface="Meiryo UI" panose="020B0604030504040204" pitchFamily="50" charset="-128"/>
                <a:cs typeface="Arial" panose="020B0604020202020204" pitchFamily="34" charset="0"/>
              </a:rPr>
              <a:t>Gesekan</a:t>
            </a:r>
            <a:r>
              <a:rPr lang="en-US" altLang="ja-JP" sz="2000" b="1" dirty="0">
                <a:latin typeface="Arial" panose="020B0604020202020204" pitchFamily="34" charset="0"/>
                <a:ea typeface="Meiryo UI" panose="020B0604030504040204" pitchFamily="50" charset="-128"/>
                <a:cs typeface="Arial" panose="020B0604020202020204" pitchFamily="34" charset="0"/>
              </a:rPr>
              <a:t> dan </a:t>
            </a:r>
            <a:r>
              <a:rPr lang="en-US" altLang="ja-JP" sz="2000" b="1" dirty="0" err="1">
                <a:latin typeface="Arial" panose="020B0604020202020204" pitchFamily="34" charset="0"/>
                <a:ea typeface="Meiryo UI" panose="020B0604030504040204" pitchFamily="50" charset="-128"/>
                <a:cs typeface="Arial" panose="020B0604020202020204" pitchFamily="34" charset="0"/>
              </a:rPr>
              <a:t>stabilitas</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anjungan</a:t>
            </a:r>
            <a:endParaRPr kumimoji="1" lang="ja-JP" altLang="en-US" sz="20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865478" y="6400413"/>
            <a:ext cx="4305184"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160/</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smtClean="0"/>
              <a:t>halaman69-70</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75</a:t>
            </a:fld>
            <a:endParaRPr lang="ja-JP" altLang="en-US">
              <a:solidFill>
                <a:prstClr val="black">
                  <a:tint val="75000"/>
                </a:prstClr>
              </a:solidFill>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891281" y="4271786"/>
            <a:ext cx="2717040" cy="1201302"/>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4404619" y="4301556"/>
            <a:ext cx="1745071" cy="1171532"/>
          </a:xfrm>
          <a:prstGeom prst="rect">
            <a:avLst/>
          </a:prstGeom>
          <a:noFill/>
          <a:ln>
            <a:solidFill>
              <a:schemeClr val="tx1"/>
            </a:solidFill>
          </a:ln>
        </p:spPr>
      </p:pic>
      <p:sp>
        <p:nvSpPr>
          <p:cNvPr id="2" name="テキスト ボックス 1">
            <a:extLst>
              <a:ext uri="{FF2B5EF4-FFF2-40B4-BE49-F238E27FC236}">
                <a16:creationId xmlns:a16="http://schemas.microsoft.com/office/drawing/2014/main" id="{3EB1EB18-FAD0-4F2E-965B-E816A9978619}"/>
              </a:ext>
            </a:extLst>
          </p:cNvPr>
          <p:cNvSpPr txBox="1"/>
          <p:nvPr/>
        </p:nvSpPr>
        <p:spPr>
          <a:xfrm>
            <a:off x="556519" y="750395"/>
            <a:ext cx="7696200" cy="3416320"/>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Saat</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kendaraan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kerja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anjungan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berhenti</a:t>
            </a:r>
            <a:r>
              <a:rPr kumimoji="1" lang="en-US" altLang="ja-JP" sz="1200" dirty="0">
                <a:latin typeface="Arial" panose="020B0604020202020204" pitchFamily="34" charset="0"/>
                <a:cs typeface="Arial" panose="020B0604020202020204" pitchFamily="34" charset="0"/>
              </a:rPr>
              <a:t> dan </a:t>
            </a:r>
            <a:r>
              <a:rPr kumimoji="1" lang="en-US" altLang="ja-JP" sz="1200" dirty="0" err="1">
                <a:latin typeface="Arial" panose="020B0604020202020204" pitchFamily="34" charset="0"/>
                <a:cs typeface="Arial" panose="020B0604020202020204" pitchFamily="34" charset="0"/>
              </a:rPr>
              <a:t>melakukan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pekerjaan</a:t>
            </a:r>
            <a:r>
              <a:rPr kumimoji="1" lang="en-US" altLang="ja-JP" sz="1200" dirty="0">
                <a:latin typeface="Arial" panose="020B0604020202020204" pitchFamily="34" charset="0"/>
                <a:cs typeface="Arial" panose="020B0604020202020204" pitchFamily="34" charset="0"/>
              </a:rPr>
              <a:t> di </a:t>
            </a:r>
            <a:r>
              <a:rPr kumimoji="1" lang="en-US" altLang="ja-JP" sz="1200" dirty="0" err="1">
                <a:latin typeface="Arial" panose="020B0604020202020204" pitchFamily="34" charset="0"/>
                <a:cs typeface="Arial" panose="020B0604020202020204" pitchFamily="34" charset="0"/>
              </a:rPr>
              <a:t>lereng,perlu</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untuk</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menghentikan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dengan</a:t>
            </a:r>
            <a:r>
              <a:rPr kumimoji="1" lang="en-US" altLang="ja-JP" sz="1200" dirty="0">
                <a:latin typeface="Arial" panose="020B0604020202020204" pitchFamily="34" charset="0"/>
                <a:cs typeface="Arial" panose="020B0604020202020204" pitchFamily="34" charset="0"/>
              </a:rPr>
              <a:t> rem </a:t>
            </a:r>
            <a:r>
              <a:rPr kumimoji="1" lang="en-US" altLang="ja-JP" sz="1200" dirty="0" err="1">
                <a:latin typeface="Arial" panose="020B0604020202020204" pitchFamily="34" charset="0"/>
                <a:cs typeface="Arial" panose="020B0604020202020204" pitchFamily="34" charset="0"/>
              </a:rPr>
              <a:t>kaki,menerapkan</a:t>
            </a:r>
            <a:r>
              <a:rPr kumimoji="1" lang="en-US" altLang="ja-JP" sz="1200" dirty="0">
                <a:latin typeface="Arial" panose="020B0604020202020204" pitchFamily="34" charset="0"/>
                <a:cs typeface="Arial" panose="020B0604020202020204" pitchFamily="34" charset="0"/>
              </a:rPr>
              <a:t> rem </a:t>
            </a:r>
            <a:r>
              <a:rPr kumimoji="1" lang="en-US" altLang="ja-JP" sz="1200" dirty="0" err="1">
                <a:latin typeface="Arial" panose="020B0604020202020204" pitchFamily="34" charset="0"/>
                <a:cs typeface="Arial" panose="020B0604020202020204" pitchFamily="34" charset="0"/>
              </a:rPr>
              <a:t>parkir</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ditambah</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dengan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penahan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roda</a:t>
            </a:r>
            <a:r>
              <a:rPr kumimoji="1" lang="en-US" altLang="ja-JP" sz="1200" dirty="0">
                <a:latin typeface="Arial" panose="020B0604020202020204" pitchFamily="34" charset="0"/>
                <a:cs typeface="Arial" panose="020B0604020202020204" pitchFamily="34" charset="0"/>
              </a:rPr>
              <a:t> dan </a:t>
            </a:r>
            <a:r>
              <a:rPr kumimoji="1" lang="en-US" altLang="ja-JP" sz="1200" dirty="0" err="1">
                <a:latin typeface="Arial" panose="020B0604020202020204" pitchFamily="34" charset="0"/>
                <a:cs typeface="Arial" panose="020B0604020202020204" pitchFamily="34" charset="0"/>
              </a:rPr>
              <a:t>memasang</a:t>
            </a:r>
            <a:r>
              <a:rPr kumimoji="1" lang="en-US" altLang="ja-JP" sz="1200" dirty="0">
                <a:latin typeface="Arial" panose="020B0604020202020204" pitchFamily="34" charset="0"/>
                <a:cs typeface="Arial" panose="020B0604020202020204" pitchFamily="34" charset="0"/>
              </a:rPr>
              <a:t> outrigger.</a:t>
            </a:r>
          </a:p>
          <a:p>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disini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jika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dipikirkan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mengenai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gesekan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dapat</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mengurangi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kecepatan</a:t>
            </a:r>
            <a:r>
              <a:rPr lang="en-US" altLang="ja-JP" sz="1200" dirty="0">
                <a:latin typeface="Arial" panose="020B0604020202020204" pitchFamily="34" charset="0"/>
                <a:cs typeface="Arial" panose="020B0604020202020204" pitchFamily="34" charset="0"/>
              </a:rPr>
              <a:t> dan </a:t>
            </a:r>
            <a:r>
              <a:rPr lang="en-US" altLang="ja-JP" sz="1200" dirty="0" err="1">
                <a:latin typeface="Arial" panose="020B0604020202020204" pitchFamily="34" charset="0"/>
                <a:cs typeface="Arial" panose="020B0604020202020204" pitchFamily="34" charset="0"/>
              </a:rPr>
              <a:t>menghentikan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menggunakan</a:t>
            </a:r>
            <a:r>
              <a:rPr lang="en-US" altLang="ja-JP" sz="1200" dirty="0">
                <a:latin typeface="Arial" panose="020B0604020202020204" pitchFamily="34" charset="0"/>
                <a:cs typeface="Arial" panose="020B0604020202020204" pitchFamily="34" charset="0"/>
              </a:rPr>
              <a:t> rem </a:t>
            </a:r>
            <a:r>
              <a:rPr lang="en-US" altLang="ja-JP" sz="1200" dirty="0" err="1">
                <a:latin typeface="Arial" panose="020B0604020202020204" pitchFamily="34" charset="0"/>
                <a:cs typeface="Arial" panose="020B0604020202020204" pitchFamily="34" charset="0"/>
              </a:rPr>
              <a:t>kaki,itu</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karena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gaya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gesekan</a:t>
            </a:r>
            <a:r>
              <a:rPr lang="en-US" altLang="ja-JP" sz="1200" dirty="0">
                <a:latin typeface="Arial" panose="020B0604020202020204" pitchFamily="34" charset="0"/>
                <a:cs typeface="Arial" panose="020B0604020202020204" pitchFamily="34" charset="0"/>
              </a:rPr>
              <a:t> yang </a:t>
            </a:r>
            <a:r>
              <a:rPr lang="en-US" altLang="ja-JP" sz="1200" dirty="0" err="1">
                <a:latin typeface="Arial" panose="020B0604020202020204" pitchFamily="34" charset="0"/>
                <a:cs typeface="Arial" panose="020B0604020202020204" pitchFamily="34" charset="0"/>
              </a:rPr>
              <a:t>bekerja</a:t>
            </a:r>
            <a:r>
              <a:rPr lang="en-US" altLang="ja-JP" sz="1200" dirty="0">
                <a:latin typeface="Arial" panose="020B0604020202020204" pitchFamily="34" charset="0"/>
                <a:cs typeface="Arial" panose="020B0604020202020204" pitchFamily="34" charset="0"/>
              </a:rPr>
              <a:t> pada </a:t>
            </a:r>
            <a:r>
              <a:rPr lang="en-US" altLang="ja-JP" sz="1200" dirty="0" err="1">
                <a:latin typeface="Arial" panose="020B0604020202020204" pitchFamily="34" charset="0"/>
                <a:cs typeface="Arial" panose="020B0604020202020204" pitchFamily="34" charset="0"/>
              </a:rPr>
              <a:t>rem.D</a:t>
            </a:r>
            <a:r>
              <a:rPr kumimoji="1" lang="en-US" altLang="ja-JP" sz="1200" dirty="0" err="1">
                <a:latin typeface="Arial" panose="020B0604020202020204" pitchFamily="34" charset="0"/>
                <a:cs typeface="Arial" panose="020B0604020202020204" pitchFamily="34" charset="0"/>
              </a:rPr>
              <a:t>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keefektifan</a:t>
            </a:r>
            <a:r>
              <a:rPr kumimoji="1" lang="en-US" altLang="ja-JP" sz="1200" dirty="0">
                <a:latin typeface="Arial" panose="020B0604020202020204" pitchFamily="34" charset="0"/>
                <a:cs typeface="Arial" panose="020B0604020202020204" pitchFamily="34" charset="0"/>
              </a:rPr>
              <a:t> rem </a:t>
            </a:r>
            <a:r>
              <a:rPr kumimoji="1" lang="en-US" altLang="ja-JP" sz="1200" dirty="0" err="1">
                <a:latin typeface="Arial" panose="020B0604020202020204" pitchFamily="34" charset="0"/>
                <a:cs typeface="Arial" panose="020B0604020202020204" pitchFamily="34" charset="0"/>
              </a:rPr>
              <a:t>parkir,juga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karena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kerja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gaya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gesekan.Ditambah</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lagi,</a:t>
            </a:r>
            <a:r>
              <a:rPr kumimoji="1" lang="en-US" altLang="ja-JP" sz="1200" b="1" u="sng" dirty="0" err="1">
                <a:latin typeface="Arial" panose="020B0604020202020204" pitchFamily="34" charset="0"/>
                <a:cs typeface="Arial" panose="020B0604020202020204" pitchFamily="34" charset="0"/>
              </a:rPr>
              <a:t>karena</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gaya</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gesekan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bekerja</a:t>
            </a:r>
            <a:r>
              <a:rPr kumimoji="1" lang="en-US" altLang="ja-JP" sz="1200" b="1" u="sng" dirty="0">
                <a:latin typeface="Arial" panose="020B0604020202020204" pitchFamily="34" charset="0"/>
                <a:cs typeface="Arial" panose="020B0604020202020204" pitchFamily="34" charset="0"/>
              </a:rPr>
              <a:t> di </a:t>
            </a:r>
            <a:r>
              <a:rPr kumimoji="1" lang="en-US" altLang="ja-JP" sz="1200" b="1" u="sng" dirty="0" err="1">
                <a:latin typeface="Arial" panose="020B0604020202020204" pitchFamily="34" charset="0"/>
                <a:cs typeface="Arial" panose="020B0604020202020204" pitchFamily="34" charset="0"/>
              </a:rPr>
              <a:t>antara</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permukaan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jalan</a:t>
            </a:r>
            <a:r>
              <a:rPr kumimoji="1" lang="en-US" altLang="ja-JP" sz="1200" b="1" u="sng" dirty="0">
                <a:latin typeface="Arial" panose="020B0604020202020204" pitchFamily="34" charset="0"/>
                <a:cs typeface="Arial" panose="020B0604020202020204" pitchFamily="34" charset="0"/>
              </a:rPr>
              <a:t> dan ban</a:t>
            </a:r>
            <a:r>
              <a:rPr kumimoji="1" lang="en-US" altLang="ja-JP" sz="1200"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kendaraan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kerja</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anjungan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dapat</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mempertahankan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posisi</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berhenti</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jika</a:t>
            </a:r>
            <a:r>
              <a:rPr kumimoji="1" lang="en-US" altLang="ja-JP" sz="1200" b="1" u="sng" dirty="0">
                <a:latin typeface="Arial" panose="020B0604020202020204" pitchFamily="34" charset="0"/>
                <a:cs typeface="Arial" panose="020B0604020202020204" pitchFamily="34" charset="0"/>
              </a:rPr>
              <a:t> rem </a:t>
            </a:r>
            <a:r>
              <a:rPr kumimoji="1" lang="en-US" altLang="ja-JP" sz="1200" b="1" u="sng" dirty="0" err="1">
                <a:latin typeface="Arial" panose="020B0604020202020204" pitchFamily="34" charset="0"/>
                <a:cs typeface="Arial" panose="020B0604020202020204" pitchFamily="34" charset="0"/>
              </a:rPr>
              <a:t>berfungsi</a:t>
            </a:r>
            <a:r>
              <a:rPr kumimoji="1" lang="en-US" altLang="ja-JP" sz="1200" b="1" u="sng" dirty="0">
                <a:latin typeface="Arial" panose="020B0604020202020204" pitchFamily="34" charset="0"/>
                <a:cs typeface="Arial" panose="020B0604020202020204" pitchFamily="34" charset="0"/>
              </a:rPr>
              <a:t>.</a:t>
            </a:r>
          </a:p>
          <a:p>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namun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seperti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gambar</a:t>
            </a:r>
            <a:r>
              <a:rPr lang="en-US" altLang="ja-JP" sz="1200" dirty="0">
                <a:latin typeface="Arial" panose="020B0604020202020204" pitchFamily="34" charset="0"/>
                <a:cs typeface="Arial" panose="020B0604020202020204" pitchFamily="34" charset="0"/>
              </a:rPr>
              <a:t> 4-33 </a:t>
            </a:r>
            <a:r>
              <a:rPr lang="en-US" altLang="ja-JP" sz="1200" b="1" u="sng" dirty="0" err="1">
                <a:latin typeface="Arial" panose="020B0604020202020204" pitchFamily="34" charset="0"/>
                <a:cs typeface="Arial" panose="020B0604020202020204" pitchFamily="34" charset="0"/>
              </a:rPr>
              <a:t>berhenti</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mendadak</a:t>
            </a:r>
            <a:r>
              <a:rPr lang="en-US" altLang="ja-JP" sz="1200" b="1" u="sng" dirty="0">
                <a:latin typeface="Arial" panose="020B0604020202020204" pitchFamily="34" charset="0"/>
                <a:cs typeface="Arial" panose="020B0604020202020204" pitchFamily="34" charset="0"/>
              </a:rPr>
              <a:t> di </a:t>
            </a:r>
            <a:r>
              <a:rPr lang="en-US" altLang="ja-JP" sz="1200" b="1" u="sng" dirty="0" err="1">
                <a:latin typeface="Arial" panose="020B0604020202020204" pitchFamily="34" charset="0"/>
                <a:cs typeface="Arial" panose="020B0604020202020204" pitchFamily="34" charset="0"/>
              </a:rPr>
              <a:t>lereng</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curam</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meskipun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berhenti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dapat</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mempertahankan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keseimbangan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beberapa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saat</a:t>
            </a:r>
            <a:r>
              <a:rPr lang="en-US" altLang="ja-JP" sz="1200"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akan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mulai</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berlari</a:t>
            </a:r>
            <a:r>
              <a:rPr lang="en-US" altLang="ja-JP" sz="1200" b="1" u="sng" dirty="0">
                <a:latin typeface="Arial" panose="020B0604020202020204" pitchFamily="34" charset="0"/>
                <a:cs typeface="Arial" panose="020B0604020202020204" pitchFamily="34" charset="0"/>
              </a:rPr>
              <a:t>(</a:t>
            </a:r>
            <a:r>
              <a:rPr lang="en-US" altLang="ja-JP" sz="1200" b="1" u="sng" dirty="0" err="1">
                <a:latin typeface="Arial" panose="020B0604020202020204" pitchFamily="34" charset="0"/>
                <a:cs typeface="Arial" panose="020B0604020202020204" pitchFamily="34" charset="0"/>
              </a:rPr>
              <a:t>menggelinding</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jika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ditambahkan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suatu</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gaya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dari</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luar</a:t>
            </a:r>
            <a:r>
              <a:rPr lang="en-US" altLang="ja-JP" sz="1200" b="1" u="sng" dirty="0">
                <a:latin typeface="Arial" panose="020B0604020202020204" pitchFamily="34" charset="0"/>
                <a:cs typeface="Arial" panose="020B0604020202020204" pitchFamily="34" charset="0"/>
              </a:rPr>
              <a:t> yang </a:t>
            </a:r>
            <a:r>
              <a:rPr lang="en-US" altLang="ja-JP" sz="1200" b="1" u="sng" dirty="0" err="1">
                <a:latin typeface="Arial" panose="020B0604020202020204" pitchFamily="34" charset="0"/>
                <a:cs typeface="Arial" panose="020B0604020202020204" pitchFamily="34" charset="0"/>
              </a:rPr>
              <a:t>lebih</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besar</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daripada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gaya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gesekan</a:t>
            </a:r>
            <a:r>
              <a:rPr lang="en-US" altLang="ja-JP" sz="1200" b="1" u="sng" dirty="0">
                <a:latin typeface="Arial" panose="020B0604020202020204" pitchFamily="34" charset="0"/>
                <a:cs typeface="Arial" panose="020B0604020202020204" pitchFamily="34" charset="0"/>
              </a:rPr>
              <a:t> statis.</a:t>
            </a:r>
          </a:p>
          <a:p>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Saat</a:t>
            </a:r>
            <a:r>
              <a:rPr lang="en-US" altLang="ja-JP" sz="1200" dirty="0">
                <a:latin typeface="Arial" panose="020B0604020202020204" pitchFamily="34" charset="0"/>
                <a:cs typeface="Arial" panose="020B0604020202020204" pitchFamily="34" charset="0"/>
              </a:rPr>
              <a:t> outrigger </a:t>
            </a:r>
            <a:r>
              <a:rPr lang="en-US" altLang="ja-JP" sz="1200" dirty="0" err="1">
                <a:latin typeface="Arial" panose="020B0604020202020204" pitchFamily="34" charset="0"/>
                <a:cs typeface="Arial" panose="020B0604020202020204" pitchFamily="34" charset="0"/>
              </a:rPr>
              <a:t>dalam</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keadaan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terpasang</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gaya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gesekan</a:t>
            </a:r>
            <a:r>
              <a:rPr lang="en-US" altLang="ja-JP" sz="1200" dirty="0">
                <a:latin typeface="Arial" panose="020B0604020202020204" pitchFamily="34" charset="0"/>
                <a:cs typeface="Arial" panose="020B0604020202020204" pitchFamily="34" charset="0"/>
              </a:rPr>
              <a:t> yang </a:t>
            </a:r>
            <a:r>
              <a:rPr lang="en-US" altLang="ja-JP" sz="1200" dirty="0" err="1">
                <a:latin typeface="Arial" panose="020B0604020202020204" pitchFamily="34" charset="0"/>
                <a:cs typeface="Arial" panose="020B0604020202020204" pitchFamily="34" charset="0"/>
              </a:rPr>
              <a:t>bekerja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diantara</a:t>
            </a:r>
            <a:r>
              <a:rPr lang="en-US" altLang="ja-JP" sz="1200" dirty="0">
                <a:latin typeface="Arial" panose="020B0604020202020204" pitchFamily="34" charset="0"/>
                <a:cs typeface="Arial" panose="020B0604020202020204" pitchFamily="34" charset="0"/>
              </a:rPr>
              <a:t> masing-masing </a:t>
            </a:r>
            <a:r>
              <a:rPr lang="en-US" altLang="ja-JP" sz="1200" dirty="0" err="1">
                <a:latin typeface="Arial" panose="020B0604020202020204" pitchFamily="34" charset="0"/>
                <a:cs typeface="Arial" panose="020B0604020202020204" pitchFamily="34" charset="0"/>
              </a:rPr>
              <a:t>dongkrak,dasar</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dongkrak</a:t>
            </a:r>
            <a:r>
              <a:rPr lang="en-US" altLang="ja-JP" sz="1200" dirty="0">
                <a:latin typeface="Arial" panose="020B0604020202020204" pitchFamily="34" charset="0"/>
                <a:cs typeface="Arial" panose="020B0604020202020204" pitchFamily="34" charset="0"/>
              </a:rPr>
              <a:t> dan </a:t>
            </a:r>
            <a:r>
              <a:rPr lang="en-US" altLang="ja-JP" sz="1200" dirty="0" err="1">
                <a:latin typeface="Arial" panose="020B0604020202020204" pitchFamily="34" charset="0"/>
                <a:cs typeface="Arial" panose="020B0604020202020204" pitchFamily="34" charset="0"/>
              </a:rPr>
              <a:t>permukaan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jalan,dapat</a:t>
            </a:r>
            <a:endParaRPr lang="en-US" altLang="ja-JP" sz="1200" dirty="0">
              <a:latin typeface="Arial" panose="020B0604020202020204" pitchFamily="34" charset="0"/>
              <a:cs typeface="Arial" panose="020B0604020202020204" pitchFamily="34" charset="0"/>
            </a:endParaRPr>
          </a:p>
          <a:p>
            <a:r>
              <a:rPr lang="en-US" altLang="ja-JP" sz="1200" dirty="0" err="1">
                <a:latin typeface="Arial" panose="020B0604020202020204" pitchFamily="34" charset="0"/>
                <a:cs typeface="Arial" panose="020B0604020202020204" pitchFamily="34" charset="0"/>
              </a:rPr>
              <a:t>Mempertahankan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posisi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keseimbangan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kendaraan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kerja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anjungan.namun</a:t>
            </a:r>
            <a:r>
              <a:rPr lang="en-US" altLang="ja-JP" sz="1200"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kendaraan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kerja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anjungan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akan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mulai</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berlari</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jika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gaya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gesekan</a:t>
            </a:r>
            <a:r>
              <a:rPr lang="en-US" altLang="ja-JP" sz="1200" b="1" u="sng" dirty="0">
                <a:latin typeface="Arial" panose="020B0604020202020204" pitchFamily="34" charset="0"/>
                <a:cs typeface="Arial" panose="020B0604020202020204" pitchFamily="34" charset="0"/>
              </a:rPr>
              <a:t> yang </a:t>
            </a:r>
            <a:r>
              <a:rPr lang="en-US" altLang="ja-JP" sz="1200" b="1" u="sng" dirty="0" err="1">
                <a:latin typeface="Arial" panose="020B0604020202020204" pitchFamily="34" charset="0"/>
                <a:cs typeface="Arial" panose="020B0604020202020204" pitchFamily="34" charset="0"/>
              </a:rPr>
              <a:t>bekerja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antara</a:t>
            </a:r>
            <a:r>
              <a:rPr lang="en-US" altLang="ja-JP" sz="1200" b="1" u="sng" dirty="0">
                <a:latin typeface="Arial" panose="020B0604020202020204" pitchFamily="34" charset="0"/>
                <a:cs typeface="Arial" panose="020B0604020202020204" pitchFamily="34" charset="0"/>
              </a:rPr>
              <a:t> ban dan </a:t>
            </a:r>
            <a:r>
              <a:rPr lang="en-US" altLang="ja-JP" sz="1200" b="1" u="sng" dirty="0" err="1">
                <a:latin typeface="Arial" panose="020B0604020202020204" pitchFamily="34" charset="0"/>
                <a:cs typeface="Arial" panose="020B0604020202020204" pitchFamily="34" charset="0"/>
              </a:rPr>
              <a:t>permukaan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jalan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sama</a:t>
            </a:r>
            <a:r>
              <a:rPr lang="en-US" altLang="ja-JP" sz="1200" b="1" u="sng" dirty="0">
                <a:latin typeface="Arial" panose="020B0604020202020204" pitchFamily="34" charset="0"/>
                <a:cs typeface="Arial" panose="020B0604020202020204" pitchFamily="34" charset="0"/>
              </a:rPr>
              <a:t> dan </a:t>
            </a:r>
            <a:r>
              <a:rPr lang="en-US" altLang="ja-JP" sz="1200" b="1" u="sng" dirty="0" err="1">
                <a:latin typeface="Arial" panose="020B0604020202020204" pitchFamily="34" charset="0"/>
                <a:cs typeface="Arial" panose="020B0604020202020204" pitchFamily="34" charset="0"/>
              </a:rPr>
              <a:t>sudut</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terhadap</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lereng</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membesar</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lalu</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arah</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gaya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berubah</a:t>
            </a:r>
            <a:r>
              <a:rPr lang="en-US" altLang="ja-JP" sz="1200" b="1" u="sng" dirty="0">
                <a:latin typeface="Arial" panose="020B0604020202020204" pitchFamily="34" charset="0"/>
                <a:cs typeface="Arial" panose="020B0604020202020204" pitchFamily="34" charset="0"/>
              </a:rPr>
              <a:t>.</a:t>
            </a:r>
          </a:p>
          <a:p>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saat</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melakukan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pekerjaan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setelah</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menginstalasi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kendaraan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kerja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anjungan</a:t>
            </a:r>
            <a:r>
              <a:rPr lang="en-US" altLang="ja-JP" sz="1200" dirty="0">
                <a:latin typeface="Arial" panose="020B0604020202020204" pitchFamily="34" charset="0"/>
                <a:cs typeface="Arial" panose="020B0604020202020204" pitchFamily="34" charset="0"/>
              </a:rPr>
              <a:t>, </a:t>
            </a:r>
            <a:r>
              <a:rPr lang="en-US" altLang="ja-JP" sz="1200" b="1" u="sng" dirty="0">
                <a:latin typeface="Arial" panose="020B0604020202020204" pitchFamily="34" charset="0"/>
                <a:cs typeface="Arial" panose="020B0604020202020204" pitchFamily="34" charset="0"/>
              </a:rPr>
              <a:t>Salah </a:t>
            </a:r>
            <a:r>
              <a:rPr lang="en-US" altLang="ja-JP" sz="1200" b="1" u="sng" dirty="0" err="1">
                <a:latin typeface="Arial" panose="020B0604020202020204" pitchFamily="34" charset="0"/>
                <a:cs typeface="Arial" panose="020B0604020202020204" pitchFamily="34" charset="0"/>
              </a:rPr>
              <a:t>satu</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alasan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mengapa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harus</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menggunakannya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dalam</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sudut</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kemiringan</a:t>
            </a:r>
            <a:r>
              <a:rPr lang="en-US" altLang="ja-JP" sz="1200" b="1" u="sng" dirty="0">
                <a:latin typeface="Arial" panose="020B0604020202020204" pitchFamily="34" charset="0"/>
                <a:cs typeface="Arial" panose="020B0604020202020204" pitchFamily="34" charset="0"/>
              </a:rPr>
              <a:t> yang </a:t>
            </a:r>
            <a:r>
              <a:rPr lang="en-US" altLang="ja-JP" sz="1200" b="1" u="sng" dirty="0" err="1">
                <a:latin typeface="Arial" panose="020B0604020202020204" pitchFamily="34" charset="0"/>
                <a:cs typeface="Arial" panose="020B0604020202020204" pitchFamily="34" charset="0"/>
              </a:rPr>
              <a:t>sudah</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ditentukan</a:t>
            </a:r>
            <a:r>
              <a:rPr lang="en-US" altLang="ja-JP" sz="1200"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karena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terdapat</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hubungan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antara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gesekan</a:t>
            </a:r>
            <a:r>
              <a:rPr lang="en-US" altLang="ja-JP" sz="1200" b="1" u="sng" dirty="0">
                <a:latin typeface="Arial" panose="020B0604020202020204" pitchFamily="34" charset="0"/>
                <a:cs typeface="Arial" panose="020B0604020202020204" pitchFamily="34" charset="0"/>
              </a:rPr>
              <a:t> dan </a:t>
            </a:r>
            <a:r>
              <a:rPr lang="en-US" altLang="ja-JP" sz="1200" b="1" u="sng" dirty="0" err="1">
                <a:latin typeface="Arial" panose="020B0604020202020204" pitchFamily="34" charset="0"/>
                <a:cs typeface="Arial" panose="020B0604020202020204" pitchFamily="34" charset="0"/>
              </a:rPr>
              <a:t>keseimbangan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kendaraan</a:t>
            </a:r>
            <a:r>
              <a:rPr lang="en-US" altLang="ja-JP" sz="1200" b="1" u="sng" dirty="0">
                <a:latin typeface="Arial" panose="020B0604020202020204" pitchFamily="34" charset="0"/>
                <a:cs typeface="Arial" panose="020B0604020202020204" pitchFamily="34" charset="0"/>
              </a:rPr>
              <a:t>.</a:t>
            </a:r>
          </a:p>
          <a:p>
            <a:r>
              <a:rPr lang="en-US" altLang="ja-JP" sz="1200" u="sng" dirty="0">
                <a:latin typeface="Arial" panose="020B0604020202020204" pitchFamily="34" charset="0"/>
                <a:cs typeface="Arial" panose="020B0604020202020204" pitchFamily="34" charset="0"/>
              </a:rPr>
              <a:t>     </a:t>
            </a:r>
            <a:endParaRPr kumimoji="1" lang="ja-JP" altLang="en-US" sz="1200" u="sng" dirty="0">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77713451-A579-4953-AA7C-C82EBB6346D2}"/>
              </a:ext>
            </a:extLst>
          </p:cNvPr>
          <p:cNvSpPr txBox="1"/>
          <p:nvPr/>
        </p:nvSpPr>
        <p:spPr>
          <a:xfrm>
            <a:off x="4504054" y="5210002"/>
            <a:ext cx="1526043"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800" dirty="0"/>
          </a:p>
        </p:txBody>
      </p:sp>
      <p:sp>
        <p:nvSpPr>
          <p:cNvPr id="12" name="テキスト ボックス 11">
            <a:extLst>
              <a:ext uri="{FF2B5EF4-FFF2-40B4-BE49-F238E27FC236}">
                <a16:creationId xmlns:a16="http://schemas.microsoft.com/office/drawing/2014/main" id="{B3544A38-D064-4339-88B5-2249707704F4}"/>
              </a:ext>
            </a:extLst>
          </p:cNvPr>
          <p:cNvSpPr txBox="1"/>
          <p:nvPr/>
        </p:nvSpPr>
        <p:spPr>
          <a:xfrm>
            <a:off x="917664" y="5239605"/>
            <a:ext cx="153670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800" dirty="0"/>
          </a:p>
        </p:txBody>
      </p:sp>
      <p:sp>
        <p:nvSpPr>
          <p:cNvPr id="13" name="テキスト ボックス 12">
            <a:extLst>
              <a:ext uri="{FF2B5EF4-FFF2-40B4-BE49-F238E27FC236}">
                <a16:creationId xmlns:a16="http://schemas.microsoft.com/office/drawing/2014/main" id="{39CB8F2A-AD6D-475F-9FCD-65F44E0A69EF}"/>
              </a:ext>
            </a:extLst>
          </p:cNvPr>
          <p:cNvSpPr txBox="1"/>
          <p:nvPr/>
        </p:nvSpPr>
        <p:spPr>
          <a:xfrm>
            <a:off x="1787014" y="5210002"/>
            <a:ext cx="174507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800" dirty="0"/>
          </a:p>
        </p:txBody>
      </p:sp>
      <p:sp>
        <p:nvSpPr>
          <p:cNvPr id="11" name="テキスト ボックス 10">
            <a:extLst>
              <a:ext uri="{FF2B5EF4-FFF2-40B4-BE49-F238E27FC236}">
                <a16:creationId xmlns:a16="http://schemas.microsoft.com/office/drawing/2014/main" id="{333E6186-71C3-4D7D-8A0F-A35F85C8BE02}"/>
              </a:ext>
            </a:extLst>
          </p:cNvPr>
          <p:cNvSpPr txBox="1"/>
          <p:nvPr/>
        </p:nvSpPr>
        <p:spPr>
          <a:xfrm>
            <a:off x="891281" y="5151047"/>
            <a:ext cx="2214249"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a:t>Gambar 4-32 </a:t>
            </a:r>
            <a:r>
              <a:rPr kumimoji="1" lang="en-US" altLang="ja-JP" sz="800" dirty="0" err="1"/>
              <a:t>posisi</a:t>
            </a:r>
            <a:r>
              <a:rPr kumimoji="1" lang="en-US" altLang="ja-JP" sz="800" dirty="0"/>
              <a:t> </a:t>
            </a:r>
            <a:r>
              <a:rPr kumimoji="1" lang="en-US" altLang="ja-JP" sz="800" dirty="0" err="1"/>
              <a:t>berhenti</a:t>
            </a:r>
            <a:endParaRPr kumimoji="1" lang="en-US" altLang="ja-JP" sz="800" dirty="0"/>
          </a:p>
          <a:p>
            <a:r>
              <a:rPr kumimoji="1" lang="en-US" altLang="ja-JP" sz="800" dirty="0"/>
              <a:t> pada </a:t>
            </a:r>
            <a:r>
              <a:rPr kumimoji="1" lang="en-US" altLang="ja-JP" sz="800" dirty="0" err="1"/>
              <a:t>lereng</a:t>
            </a:r>
            <a:endParaRPr kumimoji="1" lang="ja-JP" altLang="en-US" sz="800" dirty="0"/>
          </a:p>
        </p:txBody>
      </p:sp>
      <p:sp>
        <p:nvSpPr>
          <p:cNvPr id="10" name="テキスト ボックス 9">
            <a:extLst>
              <a:ext uri="{FF2B5EF4-FFF2-40B4-BE49-F238E27FC236}">
                <a16:creationId xmlns:a16="http://schemas.microsoft.com/office/drawing/2014/main" id="{BBFA43D8-0711-45B6-A6DA-97E9435C604C}"/>
              </a:ext>
            </a:extLst>
          </p:cNvPr>
          <p:cNvSpPr txBox="1"/>
          <p:nvPr/>
        </p:nvSpPr>
        <p:spPr>
          <a:xfrm>
            <a:off x="2156758" y="5151047"/>
            <a:ext cx="174507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a:t>Gambar 4-33 </a:t>
            </a:r>
            <a:r>
              <a:rPr kumimoji="1" lang="en-US" altLang="ja-JP" sz="800" dirty="0" err="1"/>
              <a:t>posisi</a:t>
            </a:r>
            <a:r>
              <a:rPr kumimoji="1" lang="en-US" altLang="ja-JP" sz="800" dirty="0"/>
              <a:t> pada </a:t>
            </a:r>
            <a:r>
              <a:rPr kumimoji="1" lang="en-US" altLang="ja-JP" sz="800" dirty="0" err="1"/>
              <a:t>lereng</a:t>
            </a:r>
            <a:r>
              <a:rPr kumimoji="1" lang="en-US" altLang="ja-JP" sz="800" dirty="0"/>
              <a:t> </a:t>
            </a:r>
            <a:r>
              <a:rPr kumimoji="1" lang="en-US" altLang="ja-JP" sz="800" dirty="0" err="1"/>
              <a:t>curam</a:t>
            </a:r>
            <a:endParaRPr kumimoji="1" lang="ja-JP" altLang="en-US" sz="800" dirty="0"/>
          </a:p>
        </p:txBody>
      </p:sp>
      <p:sp>
        <p:nvSpPr>
          <p:cNvPr id="14" name="テキスト ボックス 13">
            <a:extLst>
              <a:ext uri="{FF2B5EF4-FFF2-40B4-BE49-F238E27FC236}">
                <a16:creationId xmlns:a16="http://schemas.microsoft.com/office/drawing/2014/main" id="{F2EDD751-9044-4717-A9FB-4E24DE138E27}"/>
              </a:ext>
            </a:extLst>
          </p:cNvPr>
          <p:cNvSpPr txBox="1"/>
          <p:nvPr/>
        </p:nvSpPr>
        <p:spPr>
          <a:xfrm>
            <a:off x="4427817" y="5086892"/>
            <a:ext cx="174507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a:t>Gambar 4-34 </a:t>
            </a:r>
            <a:r>
              <a:rPr kumimoji="1" lang="en-US" altLang="ja-JP" sz="800" dirty="0" err="1"/>
              <a:t>posisi</a:t>
            </a:r>
            <a:r>
              <a:rPr kumimoji="1" lang="en-US" altLang="ja-JP" sz="800" dirty="0"/>
              <a:t> outrigger </a:t>
            </a:r>
            <a:r>
              <a:rPr kumimoji="1" lang="en-US" altLang="ja-JP" sz="800" dirty="0" err="1"/>
              <a:t>terpasang</a:t>
            </a:r>
            <a:endParaRPr kumimoji="1" lang="ja-JP" altLang="en-US" sz="800" dirty="0"/>
          </a:p>
        </p:txBody>
      </p:sp>
    </p:spTree>
    <p:extLst>
      <p:ext uri="{BB962C8B-B14F-4D97-AF65-F5344CB8AC3E}">
        <p14:creationId xmlns:p14="http://schemas.microsoft.com/office/powerpoint/2010/main" val="4105392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n-US" altLang="ja-JP" sz="2400" b="1" dirty="0">
                <a:latin typeface="Arial" panose="020B0604020202020204" pitchFamily="34" charset="0"/>
                <a:ea typeface="Meiryo UI" panose="020B0604030504040204" pitchFamily="50" charset="-128"/>
                <a:cs typeface="Arial" panose="020B0604020202020204" pitchFamily="34" charset="0"/>
              </a:rPr>
              <a:t>Beban</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898520" y="6400413"/>
            <a:ext cx="427214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163,165/</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lang="en-US" altLang="ja-JP" sz="1200" dirty="0" smtClean="0"/>
              <a:t>71</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76</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334693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400" b="1" u="sng" dirty="0">
                <a:effectLst/>
                <a:latin typeface="Arial" panose="020B0604020202020204" pitchFamily="34" charset="0"/>
                <a:ea typeface="ＭＳ ゴシック" panose="020B0609070205080204" pitchFamily="49" charset="-128"/>
              </a:rPr>
              <a:t>“Beban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adalah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kemampuan</a:t>
            </a:r>
            <a:r>
              <a:rPr lang="en-US" altLang="ja-JP" sz="1400" dirty="0">
                <a:effectLst/>
                <a:latin typeface="Arial" panose="020B0604020202020204" pitchFamily="34" charset="0"/>
                <a:ea typeface="ＭＳ ゴシック" panose="020B0609070205080204" pitchFamily="49" charset="-128"/>
              </a:rPr>
              <a:t> </a:t>
            </a:r>
            <a:r>
              <a:rPr lang="en-US" altLang="ja-JP" sz="1400" b="1" u="sng" dirty="0" err="1">
                <a:effectLst/>
                <a:latin typeface="Arial" panose="020B0604020202020204" pitchFamily="34" charset="0"/>
                <a:ea typeface="ＭＳ ゴシック" panose="020B0609070205080204" pitchFamily="49" charset="-128"/>
              </a:rPr>
              <a:t>menerima</a:t>
            </a:r>
            <a:r>
              <a:rPr lang="en-US" altLang="ja-JP" sz="1400" b="1" u="sng" dirty="0">
                <a:effectLst/>
                <a:latin typeface="Arial" panose="020B0604020202020204" pitchFamily="34" charset="0"/>
                <a:ea typeface="ＭＳ ゴシック" panose="020B0609070205080204" pitchFamily="49" charset="-128"/>
              </a:rPr>
              <a:t> </a:t>
            </a:r>
            <a:r>
              <a:rPr lang="en-US" altLang="ja-JP" sz="1400" b="1" u="sng" dirty="0" err="1">
                <a:effectLst/>
                <a:latin typeface="Arial" panose="020B0604020202020204" pitchFamily="34" charset="0"/>
                <a:ea typeface="ＭＳ ゴシック" panose="020B0609070205080204" pitchFamily="49" charset="-128"/>
              </a:rPr>
              <a:t>gaya</a:t>
            </a:r>
            <a:r>
              <a:rPr lang="en-US" altLang="ja-JP" sz="1400" b="1" u="sng" dirty="0">
                <a:effectLst/>
                <a:latin typeface="Arial" panose="020B0604020202020204" pitchFamily="34" charset="0"/>
                <a:ea typeface="ＭＳ ゴシック" panose="020B0609070205080204" pitchFamily="49" charset="-128"/>
              </a:rPr>
              <a:t> </a:t>
            </a:r>
            <a:r>
              <a:rPr lang="en-US" altLang="ja-JP" sz="1400" b="1" u="sng" dirty="0" err="1">
                <a:effectLst/>
                <a:latin typeface="Arial" panose="020B0604020202020204" pitchFamily="34" charset="0"/>
                <a:ea typeface="ＭＳ ゴシック" panose="020B0609070205080204" pitchFamily="49" charset="-128"/>
              </a:rPr>
              <a:t>dari</a:t>
            </a:r>
            <a:r>
              <a:rPr lang="en-US" altLang="ja-JP" sz="1400" b="1" u="sng" dirty="0">
                <a:effectLst/>
                <a:latin typeface="Arial" panose="020B0604020202020204" pitchFamily="34" charset="0"/>
                <a:ea typeface="ＭＳ ゴシック" panose="020B0609070205080204" pitchFamily="49" charset="-128"/>
              </a:rPr>
              <a:t> </a:t>
            </a:r>
            <a:r>
              <a:rPr lang="en-US" altLang="ja-JP" sz="1400" b="1" u="sng" dirty="0" err="1">
                <a:effectLst/>
                <a:latin typeface="Arial" panose="020B0604020202020204" pitchFamily="34" charset="0"/>
                <a:ea typeface="ＭＳ ゴシック" panose="020B0609070205080204" pitchFamily="49" charset="-128"/>
              </a:rPr>
              <a:t>luar</a:t>
            </a:r>
            <a:r>
              <a:rPr lang="en-US" altLang="ja-JP" sz="1400" b="1" u="sng" dirty="0">
                <a:effectLst/>
                <a:latin typeface="Arial" panose="020B0604020202020204" pitchFamily="34" charset="0"/>
                <a:ea typeface="ＭＳ ゴシック" panose="020B0609070205080204" pitchFamily="49" charset="-128"/>
              </a:rPr>
              <a:t> </a:t>
            </a:r>
            <a:r>
              <a:rPr lang="en-US" altLang="ja-JP" sz="1400" dirty="0">
                <a:effectLst/>
                <a:latin typeface="Arial" panose="020B0604020202020204" pitchFamily="34" charset="0"/>
                <a:ea typeface="ＭＳ ゴシック" panose="020B0609070205080204" pitchFamily="49" charset="-128"/>
              </a:rPr>
              <a:t>pada </a:t>
            </a:r>
            <a:r>
              <a:rPr lang="en-US" altLang="ja-JP" sz="1400" dirty="0" err="1">
                <a:effectLst/>
                <a:latin typeface="Arial" panose="020B0604020202020204" pitchFamily="34" charset="0"/>
                <a:ea typeface="ＭＳ ゴシック" panose="020B0609070205080204" pitchFamily="49" charset="-128"/>
              </a:rPr>
              <a:t>seluruh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atau</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sebagian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struktur</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atau</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mesin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suatu</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benda</a:t>
            </a:r>
            <a:r>
              <a:rPr lang="en-US" altLang="ja-JP" sz="1400" dirty="0">
                <a:effectLst/>
                <a:latin typeface="Arial" panose="020B0604020202020204" pitchFamily="34" charset="0"/>
                <a:ea typeface="ＭＳ ゴシック" panose="020B0609070205080204" pitchFamily="49" charset="-128"/>
              </a:rPr>
              <a:t>.</a:t>
            </a:r>
          </a:p>
          <a:p>
            <a:pPr marL="0" indent="0">
              <a:lnSpc>
                <a:spcPct val="100000"/>
              </a:lnSpc>
              <a:spcBef>
                <a:spcPts val="0"/>
              </a:spcBef>
              <a:buNone/>
            </a:pPr>
            <a:r>
              <a:rPr lang="en-US" altLang="ja-JP" sz="1800" dirty="0">
                <a:effectLst/>
                <a:latin typeface="Arial" panose="020B0604020202020204" pitchFamily="34" charset="0"/>
                <a:ea typeface="ＭＳ ゴシック" panose="020B0609070205080204" pitchFamily="49" charset="-128"/>
              </a:rPr>
              <a:t>.</a:t>
            </a:r>
            <a:r>
              <a:rPr lang="ja-JP" altLang="en-US" sz="1400" b="1" u="sng" dirty="0">
                <a:solidFill>
                  <a:prstClr val="black"/>
                </a:solidFill>
                <a:latin typeface="Meiryo UI" panose="020B0604030504040204" pitchFamily="50" charset="-128"/>
                <a:ea typeface="Meiryo UI" panose="020B0604030504040204" pitchFamily="50" charset="-128"/>
              </a:rPr>
              <a:t>①　</a:t>
            </a:r>
            <a:r>
              <a:rPr lang="en-US" altLang="ja-JP" sz="1400" b="1" u="sng" dirty="0" err="1">
                <a:solidFill>
                  <a:prstClr val="black"/>
                </a:solidFill>
                <a:latin typeface="Meiryo UI" panose="020B0604030504040204" pitchFamily="50" charset="-128"/>
                <a:ea typeface="Meiryo UI" panose="020B0604030504040204" pitchFamily="50" charset="-128"/>
              </a:rPr>
              <a:t>Klasifikasi</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berdasarkan</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keadaan</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aksi</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beban</a:t>
            </a:r>
            <a:r>
              <a:rPr lang="en-US" altLang="ja-JP" sz="1400" b="1" u="sng" dirty="0">
                <a:solidFill>
                  <a:prstClr val="black"/>
                </a:solidFill>
                <a:latin typeface="Meiryo UI" panose="020B0604030504040204" pitchFamily="50" charset="-128"/>
                <a:ea typeface="Meiryo UI" panose="020B0604030504040204" pitchFamily="50" charset="-128"/>
              </a:rPr>
              <a:t>(</a:t>
            </a:r>
            <a:r>
              <a:rPr lang="en-US" altLang="ja-JP" sz="1400" b="1" u="sng" dirty="0" err="1">
                <a:solidFill>
                  <a:prstClr val="black"/>
                </a:solidFill>
                <a:latin typeface="Meiryo UI" panose="020B0604030504040204" pitchFamily="50" charset="-128"/>
                <a:ea typeface="Meiryo UI" panose="020B0604030504040204" pitchFamily="50" charset="-128"/>
              </a:rPr>
              <a:t>gaya</a:t>
            </a:r>
            <a:r>
              <a:rPr lang="en-US" altLang="ja-JP" sz="1400" b="1" u="sng" dirty="0">
                <a:solidFill>
                  <a:prstClr val="black"/>
                </a:solidFill>
                <a:latin typeface="Meiryo UI" panose="020B0604030504040204" pitchFamily="50" charset="-128"/>
                <a:ea typeface="Meiryo UI" panose="020B0604030504040204" pitchFamily="50" charset="-128"/>
              </a:rPr>
              <a:t>)</a:t>
            </a:r>
            <a:endParaRPr lang="ja-JP" altLang="en-US"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b="1" u="sng" dirty="0">
                <a:solidFill>
                  <a:prstClr val="black"/>
                </a:solidFill>
                <a:latin typeface="Meiryo UI" panose="020B0604030504040204" pitchFamily="50" charset="-128"/>
                <a:ea typeface="Meiryo UI" panose="020B0604030504040204" pitchFamily="50" charset="-128"/>
              </a:rPr>
              <a:t>Beban</a:t>
            </a:r>
            <a:r>
              <a:rPr lang="ja-JP" altLang="en-US" sz="1400" b="1" u="sng" dirty="0">
                <a:solidFill>
                  <a:prstClr val="black"/>
                </a:solidFill>
                <a:latin typeface="Meiryo UI" panose="020B0604030504040204" pitchFamily="50" charset="-128"/>
                <a:ea typeface="Meiryo UI" panose="020B0604030504040204" pitchFamily="50" charset="-128"/>
              </a:rPr>
              <a:t> </a:t>
            </a:r>
            <a:r>
              <a:rPr lang="en-US" altLang="ja-JP" sz="1400" b="1" u="sng" dirty="0">
                <a:solidFill>
                  <a:prstClr val="black"/>
                </a:solidFill>
                <a:latin typeface="Meiryo UI" panose="020B0604030504040204" pitchFamily="50" charset="-128"/>
                <a:ea typeface="Meiryo UI" panose="020B0604030504040204" pitchFamily="50" charset="-128"/>
              </a:rPr>
              <a:t>statis</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a:t> </a:t>
            </a:r>
            <a:r>
              <a:rPr lang="en-US" altLang="ja-JP" sz="1400" dirty="0">
                <a:effectLst/>
                <a:latin typeface="Arial" panose="020B0604020202020204" pitchFamily="34" charset="0"/>
                <a:ea typeface="ＭＳ ゴシック" panose="020B0609070205080204" pitchFamily="49" charset="-128"/>
              </a:rPr>
              <a:t>Beban” </a:t>
            </a:r>
            <a:r>
              <a:rPr lang="en-US" altLang="ja-JP" sz="1400" dirty="0" err="1">
                <a:effectLst/>
                <a:latin typeface="Arial" panose="020B0604020202020204" pitchFamily="34" charset="0"/>
                <a:ea typeface="ＭＳ ゴシック" panose="020B0609070205080204" pitchFamily="49" charset="-128"/>
              </a:rPr>
              <a:t>adalah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kemampuan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menerima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gaya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dari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luar</a:t>
            </a:r>
            <a:r>
              <a:rPr lang="en-US" altLang="ja-JP" sz="1400" dirty="0">
                <a:effectLst/>
                <a:latin typeface="Arial" panose="020B0604020202020204" pitchFamily="34" charset="0"/>
                <a:ea typeface="ＭＳ ゴシック" panose="020B0609070205080204" pitchFamily="49" charset="-128"/>
              </a:rPr>
              <a:t> pada </a:t>
            </a:r>
            <a:r>
              <a:rPr lang="en-US" altLang="ja-JP" sz="1400" dirty="0" err="1">
                <a:effectLst/>
                <a:latin typeface="Arial" panose="020B0604020202020204" pitchFamily="34" charset="0"/>
                <a:ea typeface="ＭＳ ゴシック" panose="020B0609070205080204" pitchFamily="49" charset="-128"/>
              </a:rPr>
              <a:t>seluruh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atau</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sebagian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struktur</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atau</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mesin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suatu</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benda</a:t>
            </a:r>
            <a:r>
              <a:rPr lang="en-US" altLang="ja-JP" sz="1400" dirty="0">
                <a:effectLst/>
                <a:latin typeface="Arial" panose="020B0604020202020204" pitchFamily="34" charset="0"/>
                <a:ea typeface="ＭＳ ゴシック" panose="020B0609070205080204" pitchFamily="49" charset="-128"/>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u="sng" dirty="0">
                <a:solidFill>
                  <a:prstClr val="black"/>
                </a:solidFill>
                <a:latin typeface="Meiryo UI" panose="020B0604030504040204" pitchFamily="50" charset="-128"/>
                <a:ea typeface="Meiryo UI" panose="020B0604030504040204" pitchFamily="50" charset="-128"/>
              </a:rPr>
              <a:t>Beban </a:t>
            </a:r>
            <a:r>
              <a:rPr lang="en-US" altLang="ja-JP" sz="1400" b="1" u="sng" dirty="0" err="1">
                <a:solidFill>
                  <a:prstClr val="black"/>
                </a:solidFill>
                <a:latin typeface="Meiryo UI" panose="020B0604030504040204" pitchFamily="50" charset="-128"/>
                <a:ea typeface="Meiryo UI" panose="020B0604030504040204" pitchFamily="50" charset="-128"/>
              </a:rPr>
              <a:t>dinamis</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rPr>
              <a:t>terdapat</a:t>
            </a:r>
            <a:r>
              <a:rPr lang="en-US" altLang="ja-JP" sz="1400" dirty="0">
                <a:solidFill>
                  <a:prstClr val="black"/>
                </a:solidFill>
                <a:latin typeface="Meiryo UI" panose="020B0604030504040204" pitchFamily="50" charset="-128"/>
                <a:ea typeface="Meiryo UI" panose="020B0604030504040204" pitchFamily="50" charset="-128"/>
              </a:rPr>
              <a:t> 2 </a:t>
            </a:r>
            <a:r>
              <a:rPr lang="en-US" altLang="ja-JP" sz="1400" dirty="0" err="1">
                <a:solidFill>
                  <a:prstClr val="black"/>
                </a:solidFill>
                <a:latin typeface="Meiryo UI" panose="020B0604030504040204" pitchFamily="50" charset="-128"/>
                <a:ea typeface="Meiryo UI" panose="020B0604030504040204" pitchFamily="50" charset="-128"/>
              </a:rPr>
              <a:t>jenis,beban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berulang</a:t>
            </a:r>
            <a:r>
              <a:rPr lang="en-US" altLang="ja-JP" sz="1400" dirty="0">
                <a:solidFill>
                  <a:prstClr val="black"/>
                </a:solidFill>
                <a:latin typeface="Meiryo UI" panose="020B0604030504040204" pitchFamily="50" charset="-128"/>
                <a:ea typeface="Meiryo UI" panose="020B0604030504040204" pitchFamily="50" charset="-128"/>
              </a:rPr>
              <a:t> dan </a:t>
            </a:r>
            <a:r>
              <a:rPr lang="en-US" altLang="ja-JP" sz="1400" dirty="0" err="1">
                <a:solidFill>
                  <a:prstClr val="black"/>
                </a:solidFill>
                <a:latin typeface="Meiryo UI" panose="020B0604030504040204" pitchFamily="50" charset="-128"/>
                <a:ea typeface="Meiryo UI" panose="020B0604030504040204" pitchFamily="50" charset="-128"/>
              </a:rPr>
              <a:t>beban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dampak</a:t>
            </a:r>
            <a:r>
              <a:rPr lang="en-US" altLang="ja-JP" sz="1400" dirty="0">
                <a:solidFill>
                  <a:prstClr val="black"/>
                </a:solidFill>
                <a:latin typeface="Meiryo UI" panose="020B0604030504040204" pitchFamily="50" charset="-128"/>
                <a:ea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Beban </a:t>
            </a:r>
            <a:r>
              <a:rPr lang="en-US" altLang="ja-JP" sz="1400" dirty="0" err="1">
                <a:solidFill>
                  <a:prstClr val="black"/>
                </a:solidFill>
                <a:latin typeface="Meiryo UI" panose="020B0604030504040204" pitchFamily="50" charset="-128"/>
                <a:ea typeface="Meiryo UI" panose="020B0604030504040204" pitchFamily="50" charset="-128"/>
              </a:rPr>
              <a:t>berulang</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rPr>
              <a:t>merupakan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beban</a:t>
            </a:r>
            <a:r>
              <a:rPr lang="en-US" altLang="ja-JP" sz="1400" dirty="0">
                <a:solidFill>
                  <a:prstClr val="black"/>
                </a:solidFill>
                <a:latin typeface="Meiryo UI" panose="020B0604030504040204" pitchFamily="50" charset="-128"/>
                <a:ea typeface="Meiryo UI" panose="020B0604030504040204" pitchFamily="50" charset="-128"/>
              </a:rPr>
              <a:t> yang </a:t>
            </a:r>
            <a:r>
              <a:rPr lang="en-US" altLang="ja-JP" sz="1400" dirty="0" err="1">
                <a:solidFill>
                  <a:prstClr val="black"/>
                </a:solidFill>
                <a:latin typeface="Meiryo UI" panose="020B0604030504040204" pitchFamily="50" charset="-128"/>
                <a:ea typeface="Meiryo UI" panose="020B0604030504040204" pitchFamily="50" charset="-128"/>
              </a:rPr>
              <a:t>memiliki</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arah</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beban</a:t>
            </a:r>
            <a:r>
              <a:rPr lang="en-US" altLang="ja-JP" sz="1400" dirty="0">
                <a:solidFill>
                  <a:prstClr val="black"/>
                </a:solidFill>
                <a:latin typeface="Meiryo UI" panose="020B0604030504040204" pitchFamily="50" charset="-128"/>
                <a:ea typeface="Meiryo UI" panose="020B0604030504040204" pitchFamily="50" charset="-128"/>
              </a:rPr>
              <a:t> yang </a:t>
            </a:r>
            <a:r>
              <a:rPr lang="en-US" altLang="ja-JP" sz="1400" dirty="0" err="1">
                <a:solidFill>
                  <a:prstClr val="black"/>
                </a:solidFill>
                <a:latin typeface="Meiryo UI" panose="020B0604030504040204" pitchFamily="50" charset="-128"/>
                <a:ea typeface="Meiryo UI" panose="020B0604030504040204" pitchFamily="50" charset="-128"/>
              </a:rPr>
              <a:t>sama,besaranya</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berubah</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berdasarkan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waktu,dan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bekerja</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berulang</a:t>
            </a:r>
            <a:r>
              <a:rPr lang="en-US" altLang="ja-JP" sz="1400" dirty="0">
                <a:solidFill>
                  <a:prstClr val="black"/>
                </a:solidFill>
                <a:latin typeface="Meiryo UI" panose="020B0604030504040204" pitchFamily="50" charset="-128"/>
                <a:ea typeface="Meiryo UI" panose="020B0604030504040204" pitchFamily="50" charset="-128"/>
              </a:rPr>
              <a:t> kali.</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Beban</a:t>
            </a: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dampak</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rPr>
              <a:t>ialah</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beban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besar</a:t>
            </a:r>
            <a:r>
              <a:rPr lang="en-US" altLang="ja-JP" sz="1400" dirty="0">
                <a:solidFill>
                  <a:prstClr val="black"/>
                </a:solidFill>
                <a:latin typeface="Meiryo UI" panose="020B0604030504040204" pitchFamily="50" charset="-128"/>
                <a:ea typeface="Meiryo UI" panose="020B0604030504040204" pitchFamily="50" charset="-128"/>
              </a:rPr>
              <a:t> yang </a:t>
            </a:r>
            <a:r>
              <a:rPr lang="en-US" altLang="ja-JP" sz="1400" dirty="0" err="1">
                <a:solidFill>
                  <a:prstClr val="black"/>
                </a:solidFill>
                <a:latin typeface="Meiryo UI" panose="020B0604030504040204" pitchFamily="50" charset="-128"/>
                <a:ea typeface="Meiryo UI" panose="020B0604030504040204" pitchFamily="50" charset="-128"/>
              </a:rPr>
              <a:t>bekerja</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secara</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instan</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400" dirty="0" err="1">
                <a:solidFill>
                  <a:prstClr val="black"/>
                </a:solidFill>
                <a:latin typeface="Meiryo UI" panose="020B0604030504040204" pitchFamily="50" charset="-128"/>
                <a:ea typeface="Meiryo UI" panose="020B0604030504040204" pitchFamily="50" charset="-128"/>
              </a:rPr>
              <a:t>Contohnya,ketika</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putaran</a:t>
            </a:r>
            <a:r>
              <a:rPr lang="en-US" altLang="ja-JP" sz="1400" dirty="0">
                <a:solidFill>
                  <a:prstClr val="black"/>
                </a:solidFill>
                <a:latin typeface="Meiryo UI" panose="020B0604030504040204" pitchFamily="50" charset="-128"/>
                <a:ea typeface="Meiryo UI" panose="020B0604030504040204" pitchFamily="50" charset="-128"/>
              </a:rPr>
              <a:t> boom </a:t>
            </a:r>
            <a:r>
              <a:rPr lang="en-US" altLang="ja-JP" sz="1400" dirty="0" err="1">
                <a:solidFill>
                  <a:prstClr val="black"/>
                </a:solidFill>
                <a:latin typeface="Meiryo UI" panose="020B0604030504040204" pitchFamily="50" charset="-128"/>
                <a:ea typeface="Meiryo UI" panose="020B0604030504040204" pitchFamily="50" charset="-128"/>
              </a:rPr>
              <a:t>berhenti</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mendadak,beban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samping</a:t>
            </a:r>
            <a:r>
              <a:rPr lang="en-US" altLang="ja-JP" sz="1400" dirty="0">
                <a:solidFill>
                  <a:prstClr val="black"/>
                </a:solidFill>
                <a:latin typeface="Meiryo UI" panose="020B0604030504040204" pitchFamily="50" charset="-128"/>
                <a:ea typeface="Meiryo UI" panose="020B0604030504040204" pitchFamily="50" charset="-128"/>
              </a:rPr>
              <a:t> yang </a:t>
            </a:r>
            <a:r>
              <a:rPr lang="en-US" altLang="ja-JP" sz="1400" dirty="0" err="1">
                <a:solidFill>
                  <a:prstClr val="black"/>
                </a:solidFill>
                <a:latin typeface="Meiryo UI" panose="020B0604030504040204" pitchFamily="50" charset="-128"/>
                <a:ea typeface="Meiryo UI" panose="020B0604030504040204" pitchFamily="50" charset="-128"/>
              </a:rPr>
              <a:t>diterapkan</a:t>
            </a:r>
            <a:r>
              <a:rPr lang="en-US" altLang="ja-JP" sz="1400" dirty="0">
                <a:solidFill>
                  <a:prstClr val="black"/>
                </a:solidFill>
                <a:latin typeface="Meiryo UI" panose="020B0604030504040204" pitchFamily="50" charset="-128"/>
                <a:ea typeface="Meiryo UI" panose="020B0604030504040204" pitchFamily="50" charset="-128"/>
              </a:rPr>
              <a:t> pada boom </a:t>
            </a:r>
            <a:r>
              <a:rPr lang="en-US" altLang="ja-JP" sz="1400" dirty="0" err="1">
                <a:solidFill>
                  <a:prstClr val="black"/>
                </a:solidFill>
                <a:latin typeface="Meiryo UI" panose="020B0604030504040204" pitchFamily="50" charset="-128"/>
                <a:ea typeface="Meiryo UI" panose="020B0604030504040204" pitchFamily="50" charset="-128"/>
              </a:rPr>
              <a:t>merupakan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beban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dampak</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Beban </a:t>
            </a:r>
            <a:r>
              <a:rPr lang="en-US" altLang="ja-JP" sz="1400" dirty="0" err="1">
                <a:solidFill>
                  <a:prstClr val="black"/>
                </a:solidFill>
                <a:latin typeface="Meiryo UI" panose="020B0604030504040204" pitchFamily="50" charset="-128"/>
                <a:ea typeface="Meiryo UI" panose="020B0604030504040204" pitchFamily="50" charset="-128"/>
              </a:rPr>
              <a:t>besar</a:t>
            </a:r>
            <a:r>
              <a:rPr lang="en-US" altLang="ja-JP" sz="1400" dirty="0">
                <a:solidFill>
                  <a:prstClr val="black"/>
                </a:solidFill>
                <a:latin typeface="Meiryo UI" panose="020B0604030504040204" pitchFamily="50" charset="-128"/>
                <a:ea typeface="Meiryo UI" panose="020B0604030504040204" pitchFamily="50" charset="-128"/>
              </a:rPr>
              <a:t> yang </a:t>
            </a:r>
            <a:r>
              <a:rPr lang="en-US" altLang="ja-JP" sz="1400" dirty="0" err="1">
                <a:solidFill>
                  <a:prstClr val="black"/>
                </a:solidFill>
                <a:latin typeface="Meiryo UI" panose="020B0604030504040204" pitchFamily="50" charset="-128"/>
                <a:ea typeface="Meiryo UI" panose="020B0604030504040204" pitchFamily="50" charset="-128"/>
              </a:rPr>
              <a:t>bekerja</a:t>
            </a:r>
            <a:r>
              <a:rPr lang="en-US" altLang="ja-JP" sz="1400" dirty="0">
                <a:solidFill>
                  <a:prstClr val="black"/>
                </a:solidFill>
                <a:latin typeface="Meiryo UI" panose="020B0604030504040204" pitchFamily="50" charset="-128"/>
                <a:ea typeface="Meiryo UI" panose="020B0604030504040204" pitchFamily="50" charset="-128"/>
              </a:rPr>
              <a:t> pada </a:t>
            </a:r>
            <a:r>
              <a:rPr lang="en-US" altLang="ja-JP" sz="1400" dirty="0" err="1">
                <a:solidFill>
                  <a:prstClr val="black"/>
                </a:solidFill>
                <a:latin typeface="Meiryo UI" panose="020B0604030504040204" pitchFamily="50" charset="-128"/>
                <a:ea typeface="Meiryo UI" panose="020B0604030504040204" pitchFamily="50" charset="-128"/>
              </a:rPr>
              <a:t>boom,merupakan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penyebab</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kerusakan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instan</a:t>
            </a:r>
            <a:r>
              <a:rPr lang="en-US" altLang="ja-JP" sz="1400" dirty="0">
                <a:solidFill>
                  <a:prstClr val="black"/>
                </a:solidFill>
                <a:latin typeface="Meiryo UI" panose="020B0604030504040204" pitchFamily="50" charset="-128"/>
                <a:ea typeface="Meiryo UI" panose="020B0604030504040204" pitchFamily="50" charset="-128"/>
              </a:rPr>
              <a:t> pada </a:t>
            </a:r>
            <a:r>
              <a:rPr lang="en-US" altLang="ja-JP" sz="1400" dirty="0" err="1">
                <a:solidFill>
                  <a:prstClr val="black"/>
                </a:solidFill>
                <a:latin typeface="Meiryo UI" panose="020B0604030504040204" pitchFamily="50" charset="-128"/>
                <a:ea typeface="Meiryo UI" panose="020B0604030504040204" pitchFamily="50" charset="-128"/>
              </a:rPr>
              <a:t>mesin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dll</a:t>
            </a:r>
            <a:r>
              <a:rPr lang="en-U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② </a:t>
            </a:r>
            <a:r>
              <a:rPr lang="en-US" altLang="ja-JP" sz="1400" b="1" u="sng" dirty="0" err="1">
                <a:solidFill>
                  <a:prstClr val="black"/>
                </a:solidFill>
                <a:latin typeface="Meiryo UI" panose="020B0604030504040204" pitchFamily="50" charset="-128"/>
                <a:ea typeface="Meiryo UI" panose="020B0604030504040204" pitchFamily="50" charset="-128"/>
              </a:rPr>
              <a:t>Klasifikasi</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beban</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berdasarkan</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distribusi</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beban</a:t>
            </a:r>
            <a:endParaRPr lang="ja-JP" altLang="en-US"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Berdasarkan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distribusi</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beban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gaya</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luar</a:t>
            </a:r>
            <a:r>
              <a:rPr lang="en-US" altLang="ja-JP" sz="1400" dirty="0">
                <a:solidFill>
                  <a:prstClr val="black"/>
                </a:solidFill>
                <a:latin typeface="Meiryo UI" panose="020B0604030504040204" pitchFamily="50" charset="-128"/>
                <a:ea typeface="Meiryo UI" panose="020B0604030504040204" pitchFamily="50" charset="-128"/>
              </a:rPr>
              <a:t> yang </a:t>
            </a:r>
            <a:r>
              <a:rPr lang="en-US" altLang="ja-JP" sz="1400" dirty="0" err="1">
                <a:solidFill>
                  <a:prstClr val="black"/>
                </a:solidFill>
                <a:latin typeface="Meiryo UI" panose="020B0604030504040204" pitchFamily="50" charset="-128"/>
                <a:ea typeface="Meiryo UI" panose="020B0604030504040204" pitchFamily="50" charset="-128"/>
              </a:rPr>
              <a:t>bekerja</a:t>
            </a:r>
            <a:r>
              <a:rPr lang="en-US" altLang="ja-JP" sz="1400" dirty="0">
                <a:solidFill>
                  <a:prstClr val="black"/>
                </a:solidFill>
                <a:latin typeface="Meiryo UI" panose="020B0604030504040204" pitchFamily="50" charset="-128"/>
                <a:ea typeface="Meiryo UI" panose="020B0604030504040204" pitchFamily="50" charset="-128"/>
              </a:rPr>
              <a:t> pada </a:t>
            </a:r>
            <a:r>
              <a:rPr lang="en-US" altLang="ja-JP" sz="1400" dirty="0" err="1">
                <a:solidFill>
                  <a:prstClr val="black"/>
                </a:solidFill>
                <a:latin typeface="Meiryo UI" panose="020B0604030504040204" pitchFamily="50" charset="-128"/>
                <a:ea typeface="Meiryo UI" panose="020B0604030504040204" pitchFamily="50" charset="-128"/>
              </a:rPr>
              <a:t>benda,diklasifikasikan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menjadi</a:t>
            </a:r>
            <a:r>
              <a:rPr lang="en-US" altLang="ja-JP" sz="1400" dirty="0">
                <a:solidFill>
                  <a:prstClr val="black"/>
                </a:solidFill>
                <a:latin typeface="Meiryo UI" panose="020B0604030504040204" pitchFamily="50" charset="-128"/>
                <a:ea typeface="Meiryo UI" panose="020B0604030504040204" pitchFamily="50" charset="-128"/>
              </a:rPr>
              <a:t> 2 </a:t>
            </a:r>
            <a:r>
              <a:rPr lang="en-US" altLang="ja-JP" sz="1400" dirty="0" err="1">
                <a:solidFill>
                  <a:prstClr val="black"/>
                </a:solidFill>
                <a:latin typeface="Meiryo UI" panose="020B0604030504040204" pitchFamily="50" charset="-128"/>
                <a:ea typeface="Meiryo UI" panose="020B0604030504040204" pitchFamily="50" charset="-128"/>
              </a:rPr>
              <a:t>sebagai</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berikut</a:t>
            </a:r>
            <a:r>
              <a:rPr lang="en-U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u="sng" dirty="0">
                <a:solidFill>
                  <a:prstClr val="black"/>
                </a:solidFill>
                <a:latin typeface="Meiryo UI" panose="020B0604030504040204" pitchFamily="50" charset="-128"/>
                <a:ea typeface="Meiryo UI" panose="020B0604030504040204" pitchFamily="50" charset="-128"/>
              </a:rPr>
              <a:t>Beban </a:t>
            </a:r>
            <a:r>
              <a:rPr lang="en-US" altLang="ja-JP" sz="1400" b="1" u="sng" dirty="0" err="1">
                <a:solidFill>
                  <a:prstClr val="black"/>
                </a:solidFill>
                <a:latin typeface="Meiryo UI" panose="020B0604030504040204" pitchFamily="50" charset="-128"/>
                <a:ea typeface="Meiryo UI" panose="020B0604030504040204" pitchFamily="50" charset="-128"/>
              </a:rPr>
              <a:t>terkonsentrasi</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rPr>
              <a:t>ialah</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gaya</a:t>
            </a:r>
            <a:r>
              <a:rPr lang="en-US" altLang="ja-JP" sz="1400" dirty="0">
                <a:solidFill>
                  <a:prstClr val="black"/>
                </a:solidFill>
                <a:latin typeface="Meiryo UI" panose="020B0604030504040204" pitchFamily="50" charset="-128"/>
                <a:ea typeface="Meiryo UI" panose="020B0604030504040204" pitchFamily="50" charset="-128"/>
              </a:rPr>
              <a:t> yang </a:t>
            </a:r>
            <a:r>
              <a:rPr lang="en-US" altLang="ja-JP" sz="1400" dirty="0" err="1">
                <a:solidFill>
                  <a:prstClr val="black"/>
                </a:solidFill>
                <a:latin typeface="Meiryo UI" panose="020B0604030504040204" pitchFamily="50" charset="-128"/>
                <a:ea typeface="Meiryo UI" panose="020B0604030504040204" pitchFamily="50" charset="-128"/>
              </a:rPr>
              <a:t>bekerja</a:t>
            </a:r>
            <a:r>
              <a:rPr lang="en-US" altLang="ja-JP" sz="1400" dirty="0">
                <a:solidFill>
                  <a:prstClr val="black"/>
                </a:solidFill>
                <a:latin typeface="Meiryo UI" panose="020B0604030504040204" pitchFamily="50" charset="-128"/>
                <a:ea typeface="Meiryo UI" panose="020B0604030504040204" pitchFamily="50" charset="-128"/>
              </a:rPr>
              <a:t> pada </a:t>
            </a:r>
            <a:r>
              <a:rPr lang="en-US" altLang="ja-JP" sz="1400" dirty="0" err="1">
                <a:solidFill>
                  <a:prstClr val="black"/>
                </a:solidFill>
                <a:latin typeface="Meiryo UI" panose="020B0604030504040204" pitchFamily="50" charset="-128"/>
                <a:ea typeface="Meiryo UI" panose="020B0604030504040204" pitchFamily="50" charset="-128"/>
              </a:rPr>
              <a:t>satu</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titik</a:t>
            </a:r>
            <a:r>
              <a:rPr lang="en-US" altLang="ja-JP" sz="1400" dirty="0">
                <a:solidFill>
                  <a:prstClr val="black"/>
                </a:solidFill>
                <a:latin typeface="Meiryo UI" panose="020B0604030504040204" pitchFamily="50" charset="-128"/>
                <a:ea typeface="Meiryo UI" panose="020B0604030504040204" pitchFamily="50" charset="-128"/>
              </a:rPr>
              <a:t> pada </a:t>
            </a:r>
            <a:r>
              <a:rPr lang="en-US" altLang="ja-JP" sz="1400" dirty="0" err="1">
                <a:solidFill>
                  <a:prstClr val="black"/>
                </a:solidFill>
                <a:latin typeface="Meiryo UI" panose="020B0604030504040204" pitchFamily="50" charset="-128"/>
                <a:ea typeface="Meiryo UI" panose="020B0604030504040204" pitchFamily="50" charset="-128"/>
              </a:rPr>
              <a:t>permukaan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rPr>
              <a:t>benda</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err="1">
                <a:effectLst/>
                <a:latin typeface="Arial" panose="020B0604020202020204" pitchFamily="34" charset="0"/>
                <a:ea typeface="ＭＳ ゴシック" panose="020B0609070205080204" pitchFamily="49" charset="-128"/>
              </a:rPr>
              <a:t>Misalnya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beban</a:t>
            </a:r>
            <a:r>
              <a:rPr lang="en-US" altLang="ja-JP" sz="1400" dirty="0">
                <a:effectLst/>
                <a:latin typeface="Arial" panose="020B0604020202020204" pitchFamily="34" charset="0"/>
                <a:ea typeface="ＭＳ ゴシック" panose="020B0609070205080204" pitchFamily="49" charset="-128"/>
              </a:rPr>
              <a:t> yang </a:t>
            </a:r>
            <a:r>
              <a:rPr lang="en-US" altLang="ja-JP" sz="1400" dirty="0" err="1">
                <a:effectLst/>
                <a:latin typeface="Arial" panose="020B0604020202020204" pitchFamily="34" charset="0"/>
                <a:ea typeface="ＭＳ ゴシック" panose="020B0609070205080204" pitchFamily="49" charset="-128"/>
              </a:rPr>
              <a:t>bekerja</a:t>
            </a:r>
            <a:r>
              <a:rPr lang="en-US" altLang="ja-JP" sz="1400" dirty="0">
                <a:effectLst/>
                <a:latin typeface="Arial" panose="020B0604020202020204" pitchFamily="34" charset="0"/>
                <a:ea typeface="ＭＳ ゴシック" panose="020B0609070205080204" pitchFamily="49" charset="-128"/>
              </a:rPr>
              <a:t> pada area </a:t>
            </a:r>
            <a:r>
              <a:rPr lang="en-US" altLang="ja-JP" sz="1400" dirty="0" err="1">
                <a:effectLst/>
                <a:latin typeface="Arial" panose="020B0604020202020204" pitchFamily="34" charset="0"/>
                <a:ea typeface="ＭＳ ゴシック" panose="020B0609070205080204" pitchFamily="49" charset="-128"/>
              </a:rPr>
              <a:t>kontak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dari</a:t>
            </a:r>
            <a:r>
              <a:rPr lang="en-US" altLang="ja-JP" sz="1400" dirty="0">
                <a:effectLst/>
                <a:latin typeface="Arial" panose="020B0604020202020204" pitchFamily="34" charset="0"/>
                <a:ea typeface="ＭＳ ゴシック" panose="020B0609070205080204" pitchFamily="49" charset="-128"/>
              </a:rPr>
              <a:t> </a:t>
            </a:r>
            <a:r>
              <a:rPr lang="en-US" altLang="ja-JP" sz="1400" i="1" dirty="0">
                <a:effectLst/>
                <a:latin typeface="Arial" panose="020B0604020202020204" pitchFamily="34" charset="0"/>
                <a:ea typeface="ＭＳ ゴシック" panose="020B0609070205080204" pitchFamily="49" charset="-128"/>
              </a:rPr>
              <a:t>Outrigger</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atau</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roda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kendaraan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anjungan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kerja</a:t>
            </a:r>
            <a:endParaRPr lang="en-US" altLang="ja-JP" sz="1400" dirty="0">
              <a:solidFill>
                <a:prstClr val="black"/>
              </a:solidFill>
              <a:effectLst/>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b="1" u="sng" dirty="0">
                <a:solidFill>
                  <a:prstClr val="black"/>
                </a:solidFill>
                <a:latin typeface="Meiryo UI" panose="020B0604030504040204" pitchFamily="50" charset="-128"/>
                <a:ea typeface="Meiryo UI" panose="020B0604030504040204" pitchFamily="50" charset="-128"/>
              </a:rPr>
              <a:t>Beban</a:t>
            </a:r>
            <a:r>
              <a:rPr lang="ja-JP" altLang="en-US"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terdistribusi</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Beban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terdistribusi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adalah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gaya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distribusi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permukaan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suatu</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benda</a:t>
            </a:r>
            <a:r>
              <a:rPr lang="en-US" altLang="ja-JP" sz="14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Misalnya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beban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permukaan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i="1" kern="100" dirty="0">
                <a:effectLst/>
                <a:latin typeface="Arial" panose="020B0604020202020204" pitchFamily="34" charset="0"/>
                <a:ea typeface="ＭＳ ゴシック" panose="020B0609070205080204" pitchFamily="49" charset="-128"/>
                <a:cs typeface="Times New Roman" panose="02020603050405020304" pitchFamily="18" charset="0"/>
              </a:rPr>
              <a:t>crawler</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diterapkan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permukaan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tanah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dirty="0" err="1">
                <a:effectLst/>
                <a:latin typeface="Arial" panose="020B0604020202020204" pitchFamily="34" charset="0"/>
                <a:ea typeface="ＭＳ ゴシック" panose="020B0609070205080204" pitchFamily="49" charset="-128"/>
              </a:rPr>
              <a:t>Khususnya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gaya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eksternal</a:t>
            </a:r>
            <a:r>
              <a:rPr lang="en-US" altLang="ja-JP" sz="1400" dirty="0">
                <a:effectLst/>
                <a:latin typeface="Arial" panose="020B0604020202020204" pitchFamily="34" charset="0"/>
                <a:ea typeface="ＭＳ ゴシック" panose="020B0609070205080204" pitchFamily="49" charset="-128"/>
              </a:rPr>
              <a:t> yang </a:t>
            </a:r>
            <a:r>
              <a:rPr lang="en-US" altLang="ja-JP" sz="1400" dirty="0" err="1">
                <a:effectLst/>
                <a:latin typeface="Arial" panose="020B0604020202020204" pitchFamily="34" charset="0"/>
                <a:ea typeface="ＭＳ ゴシック" panose="020B0609070205080204" pitchFamily="49" charset="-128"/>
              </a:rPr>
              <a:t>sama</a:t>
            </a:r>
            <a:r>
              <a:rPr lang="en-US" altLang="ja-JP" sz="1400" dirty="0">
                <a:effectLst/>
                <a:latin typeface="Arial" panose="020B0604020202020204" pitchFamily="34" charset="0"/>
                <a:ea typeface="ＭＳ ゴシック" panose="020B0609070205080204" pitchFamily="49" charset="-128"/>
              </a:rPr>
              <a:t> pada </a:t>
            </a:r>
            <a:r>
              <a:rPr lang="en-US" altLang="ja-JP" sz="1400" dirty="0" err="1">
                <a:effectLst/>
                <a:latin typeface="Arial" panose="020B0604020202020204" pitchFamily="34" charset="0"/>
                <a:ea typeface="ＭＳ ゴシック" panose="020B0609070205080204" pitchFamily="49" charset="-128"/>
              </a:rPr>
              <a:t>permukaan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apapun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disebut</a:t>
            </a:r>
            <a:r>
              <a:rPr lang="en-US" altLang="ja-JP" sz="1400" dirty="0">
                <a:effectLst/>
                <a:latin typeface="Arial" panose="020B0604020202020204" pitchFamily="34" charset="0"/>
                <a:ea typeface="ＭＳ ゴシック" panose="020B0609070205080204" pitchFamily="49" charset="-128"/>
              </a:rPr>
              <a:t> </a:t>
            </a:r>
            <a:r>
              <a:rPr lang="en-US" altLang="ja-JP" sz="1400" i="1" dirty="0">
                <a:effectLst/>
                <a:latin typeface="Arial" panose="020B0604020202020204" pitchFamily="34" charset="0"/>
                <a:ea typeface="ＭＳ ゴシック" panose="020B0609070205080204" pitchFamily="49" charset="-128"/>
              </a:rPr>
              <a:t>“</a:t>
            </a:r>
            <a:r>
              <a:rPr lang="en-US" altLang="ja-JP" sz="1400" i="1" dirty="0" err="1">
                <a:effectLst/>
                <a:latin typeface="Arial" panose="020B0604020202020204" pitchFamily="34" charset="0"/>
                <a:ea typeface="ＭＳ ゴシック" panose="020B0609070205080204" pitchFamily="49" charset="-128"/>
              </a:rPr>
              <a:t>gaya</a:t>
            </a:r>
            <a:r>
              <a:rPr lang="en-US" altLang="ja-JP" sz="1400" i="1" dirty="0">
                <a:effectLst/>
                <a:latin typeface="Arial" panose="020B0604020202020204" pitchFamily="34" charset="0"/>
                <a:ea typeface="ＭＳ ゴシック" panose="020B0609070205080204" pitchFamily="49" charset="-128"/>
              </a:rPr>
              <a:t> </a:t>
            </a:r>
            <a:r>
              <a:rPr lang="en-US" altLang="ja-JP" sz="1400" i="1" dirty="0" err="1">
                <a:effectLst/>
                <a:latin typeface="Arial" panose="020B0604020202020204" pitchFamily="34" charset="0"/>
                <a:ea typeface="ＭＳ ゴシック" panose="020B0609070205080204" pitchFamily="49" charset="-128"/>
              </a:rPr>
              <a:t>terdistribusi</a:t>
            </a:r>
            <a:r>
              <a:rPr lang="en-US" altLang="ja-JP" sz="1400" i="1" dirty="0">
                <a:effectLst/>
                <a:latin typeface="Arial" panose="020B0604020202020204" pitchFamily="34" charset="0"/>
                <a:ea typeface="ＭＳ ゴシック" panose="020B0609070205080204" pitchFamily="49" charset="-128"/>
              </a:rPr>
              <a:t> </a:t>
            </a:r>
            <a:r>
              <a:rPr lang="en-US" altLang="ja-JP" sz="1400" i="1" dirty="0" err="1">
                <a:effectLst/>
                <a:latin typeface="Arial" panose="020B0604020202020204" pitchFamily="34" charset="0"/>
                <a:ea typeface="ＭＳ ゴシック" panose="020B0609070205080204" pitchFamily="49" charset="-128"/>
              </a:rPr>
              <a:t>merata</a:t>
            </a:r>
            <a:r>
              <a:rPr lang="en-US" altLang="ja-JP" sz="1400" dirty="0">
                <a:effectLst/>
                <a:latin typeface="Arial" panose="020B0604020202020204" pitchFamily="34" charset="0"/>
                <a:ea typeface="ＭＳ ゴシック" panose="020B0609070205080204" pitchFamily="49" charset="-128"/>
              </a:rPr>
              <a:t>”</a:t>
            </a:r>
            <a:r>
              <a:rPr lang="en-US" altLang="ja-JP" sz="1400" dirty="0">
                <a:solidFill>
                  <a:prstClr val="black"/>
                </a:solidFill>
                <a:latin typeface="Meiryo UI" panose="020B0604030504040204" pitchFamily="50" charset="-128"/>
                <a:ea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6698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Kekuatan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bidang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tanah</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168/</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lang="en-US" altLang="ja-JP" sz="1200" dirty="0" smtClean="0"/>
              <a:t>72</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77</a:t>
            </a:fld>
            <a:endParaRPr lang="ja-JP" altLang="en-US">
              <a:solidFill>
                <a:prstClr val="black">
                  <a:tint val="75000"/>
                </a:prstClr>
              </a:solidFill>
            </a:endParaRPr>
          </a:p>
        </p:txBody>
      </p:sp>
      <p:sp>
        <p:nvSpPr>
          <p:cNvPr id="2" name="テキスト ボックス 1">
            <a:extLst>
              <a:ext uri="{FF2B5EF4-FFF2-40B4-BE49-F238E27FC236}">
                <a16:creationId xmlns:a16="http://schemas.microsoft.com/office/drawing/2014/main" id="{5BD392C6-4CAD-45DD-BA4D-A004A48CB563}"/>
              </a:ext>
            </a:extLst>
          </p:cNvPr>
          <p:cNvSpPr txBox="1"/>
          <p:nvPr/>
        </p:nvSpPr>
        <p:spPr>
          <a:xfrm>
            <a:off x="628650" y="946150"/>
            <a:ext cx="8039100" cy="3754874"/>
          </a:xfrm>
          <a:prstGeom prst="rect">
            <a:avLst/>
          </a:prstGeom>
          <a:noFill/>
        </p:spPr>
        <p:txBody>
          <a:bodyPr wrap="square" rtlCol="0">
            <a:spAutoFit/>
          </a:bodyPr>
          <a:lstStyle/>
          <a:p>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anjungan</a:t>
            </a:r>
            <a:r>
              <a:rPr lang="id-ID" altLang="ja-JP" sz="1400" dirty="0">
                <a:latin typeface="Arial" panose="020B0604020202020204" pitchFamily="34" charset="0"/>
                <a:cs typeface="Arial" panose="020B0604020202020204" pitchFamily="34" charset="0"/>
              </a:rPr>
              <a:t> memiliki struktur</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untuk meningkatkan efisiensi kerja </a:t>
            </a: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me</a:t>
            </a:r>
            <a:r>
              <a:rPr lang="id-ID" altLang="ja-JP" sz="1400" dirty="0">
                <a:latin typeface="Arial" panose="020B0604020202020204" pitchFamily="34" charset="0"/>
                <a:cs typeface="Arial" panose="020B0604020202020204" pitchFamily="34" charset="0"/>
              </a:rPr>
              <a:t>naikkan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patform</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id-ID" altLang="ja-JP" sz="1400" dirty="0">
                <a:latin typeface="Arial" panose="020B0604020202020204" pitchFamily="34" charset="0"/>
                <a:cs typeface="Arial" panose="020B0604020202020204" pitchFamily="34" charset="0"/>
              </a:rPr>
              <a:t> atau </a:t>
            </a:r>
            <a:r>
              <a:rPr lang="en-US" altLang="ja-JP" sz="1400" dirty="0" err="1">
                <a:latin typeface="Arial" panose="020B0604020202020204" pitchFamily="34" charset="0"/>
                <a:cs typeface="Arial" panose="020B0604020202020204" pitchFamily="34" charset="0"/>
              </a:rPr>
              <a:t>melebarkan</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radius kerja menggunakan boom atau perangkat </a:t>
            </a:r>
            <a:r>
              <a:rPr lang="en-US" altLang="ja-JP" sz="1400" dirty="0" err="1">
                <a:latin typeface="Arial" panose="020B0604020202020204" pitchFamily="34" charset="0"/>
                <a:cs typeface="Arial" panose="020B0604020202020204" pitchFamily="34" charset="0"/>
              </a:rPr>
              <a:t>angkat</a:t>
            </a:r>
            <a:r>
              <a:rPr lang="id-ID" altLang="ja-JP"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a:t>
            </a:r>
            <a:r>
              <a:rPr lang="id-ID" altLang="ja-JP" sz="1400" dirty="0">
                <a:latin typeface="Arial" panose="020B0604020202020204" pitchFamily="34" charset="0"/>
                <a:cs typeface="Arial" panose="020B0604020202020204" pitchFamily="34" charset="0"/>
              </a:rPr>
              <a:t> </a:t>
            </a:r>
            <a:r>
              <a:rPr lang="id-ID" altLang="ja-JP" sz="1400" b="1" u="sng" dirty="0">
                <a:latin typeface="Arial" panose="020B0604020202020204" pitchFamily="34" charset="0"/>
                <a:cs typeface="Arial" panose="020B0604020202020204" pitchFamily="34" charset="0"/>
              </a:rPr>
              <a:t>Karena posisi pusat gravitasi (jyuushin) berubah </a:t>
            </a:r>
            <a:r>
              <a:rPr lang="en-US" altLang="ja-JP" sz="1400" b="1" u="sng" dirty="0" err="1">
                <a:latin typeface="Arial" panose="020B0604020202020204" pitchFamily="34" charset="0"/>
                <a:cs typeface="Arial" panose="020B0604020202020204" pitchFamily="34" charset="0"/>
              </a:rPr>
              <a:t>mengikuti</a:t>
            </a:r>
            <a:r>
              <a:rPr lang="id-ID" altLang="ja-JP" sz="1400" b="1" u="sng" dirty="0">
                <a:latin typeface="Arial" panose="020B0604020202020204" pitchFamily="34" charset="0"/>
                <a:cs typeface="Arial" panose="020B0604020202020204" pitchFamily="34" charset="0"/>
              </a:rPr>
              <a:t> perubahan</a:t>
            </a:r>
            <a:r>
              <a:rPr lang="en-US" altLang="ja-JP" sz="1400" b="1" u="sng" dirty="0">
                <a:latin typeface="Arial" panose="020B0604020202020204" pitchFamily="34" charset="0"/>
                <a:cs typeface="Arial" panose="020B0604020202020204" pitchFamily="34" charset="0"/>
              </a:rPr>
              <a:t> platform </a:t>
            </a:r>
            <a:r>
              <a:rPr lang="en-US" altLang="ja-JP" sz="1400" b="1" u="sng" dirty="0" err="1">
                <a:latin typeface="Arial" panose="020B0604020202020204" pitchFamily="34" charset="0"/>
                <a:cs typeface="Arial" panose="020B0604020202020204" pitchFamily="34" charset="0"/>
              </a:rPr>
              <a:t>kerja</a:t>
            </a:r>
            <a:r>
              <a:rPr lang="id-ID" altLang="ja-JP" sz="1400" u="sng"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a:t>
            </a:r>
            <a:r>
              <a:rPr lang="id-ID" altLang="ja-JP" sz="1400" b="1" dirty="0">
                <a:latin typeface="Arial" panose="020B0604020202020204" pitchFamily="34" charset="0"/>
                <a:cs typeface="Arial" panose="020B0604020202020204" pitchFamily="34" charset="0"/>
              </a:rPr>
              <a:t> </a:t>
            </a:r>
            <a:r>
              <a:rPr lang="id-ID" altLang="ja-JP" sz="1400" b="1" u="sng" dirty="0">
                <a:latin typeface="Arial" panose="020B0604020202020204" pitchFamily="34" charset="0"/>
                <a:cs typeface="Arial" panose="020B0604020202020204" pitchFamily="34" charset="0"/>
              </a:rPr>
              <a:t>perlu untuk memberikan perhatian yang cukup pada jatuhnya</a:t>
            </a:r>
            <a:r>
              <a:rPr lang="id-ID" altLang="ja-JP" sz="1400" u="sng" dirty="0">
                <a:latin typeface="Arial" panose="020B0604020202020204" pitchFamily="34" charset="0"/>
                <a:cs typeface="Arial" panose="020B0604020202020204" pitchFamily="34" charset="0"/>
              </a:rPr>
              <a:t>. </a:t>
            </a:r>
            <a:endParaRPr lang="en-US" altLang="ja-JP" sz="1400" u="sng" dirty="0">
              <a:latin typeface="Arial" panose="020B0604020202020204" pitchFamily="34" charset="0"/>
              <a:cs typeface="Arial" panose="020B0604020202020204" pitchFamily="34" charset="0"/>
            </a:endParaRPr>
          </a:p>
          <a:p>
            <a:r>
              <a:rPr kumimoji="1"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Selain itu,  roda</a:t>
            </a:r>
            <a:r>
              <a:rPr lang="en-US" altLang="ja-JP" sz="1400" dirty="0">
                <a:latin typeface="Arial" panose="020B0604020202020204" pitchFamily="34" charset="0"/>
                <a:cs typeface="Arial" panose="020B0604020202020204" pitchFamily="34" charset="0"/>
              </a:rPr>
              <a:t> yang </a:t>
            </a:r>
            <a:r>
              <a:rPr lang="en-US" altLang="ja-JP" sz="1400" dirty="0" err="1">
                <a:latin typeface="Arial" panose="020B0604020202020204" pitchFamily="34" charset="0"/>
                <a:cs typeface="Arial" panose="020B0604020202020204" pitchFamily="34" charset="0"/>
              </a:rPr>
              <a:t>menjadi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titik</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tumpu</a:t>
            </a:r>
            <a:r>
              <a:rPr lang="id-ID" altLang="ja-JP" sz="1400" dirty="0">
                <a:latin typeface="Arial" panose="020B0604020202020204" pitchFamily="34" charset="0"/>
                <a:cs typeface="Arial" panose="020B0604020202020204" pitchFamily="34" charset="0"/>
              </a:rPr>
              <a:t>, crawler, outrigger, dll</a:t>
            </a:r>
            <a:r>
              <a:rPr lang="en-US" altLang="ja-JP" sz="1400" dirty="0">
                <a:latin typeface="Arial" panose="020B0604020202020204" pitchFamily="34" charset="0"/>
                <a:cs typeface="Arial" panose="020B0604020202020204" pitchFamily="34" charset="0"/>
              </a:rPr>
              <a:t> yang </a:t>
            </a:r>
            <a:r>
              <a:rPr lang="en-US" altLang="ja-JP" sz="1400" dirty="0" err="1">
                <a:latin typeface="Arial" panose="020B0604020202020204" pitchFamily="34" charset="0"/>
                <a:cs typeface="Arial" panose="020B0604020202020204" pitchFamily="34" charset="0"/>
              </a:rPr>
              <a:t>terpasang</a:t>
            </a:r>
            <a:r>
              <a:rPr lang="en-US" altLang="ja-JP" sz="1400" dirty="0">
                <a:latin typeface="Arial" panose="020B0604020202020204" pitchFamily="34" charset="0"/>
                <a:cs typeface="Arial" panose="020B0604020202020204" pitchFamily="34" charset="0"/>
              </a:rPr>
              <a:t> pada </a:t>
            </a:r>
            <a:r>
              <a:rPr lang="en-US" altLang="ja-JP" sz="1400" dirty="0" err="1">
                <a:latin typeface="Arial" panose="020B0604020202020204" pitchFamily="34" charset="0"/>
                <a:cs typeface="Arial" panose="020B0604020202020204" pitchFamily="34" charset="0"/>
              </a:rPr>
              <a:t>kekuatan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bidang</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tanah</a:t>
            </a:r>
            <a:r>
              <a:rPr lang="id-ID" altLang="ja-JP" sz="1400" dirty="0">
                <a:latin typeface="Arial" panose="020B0604020202020204" pitchFamily="34" charset="0"/>
                <a:cs typeface="Arial" panose="020B0604020202020204" pitchFamily="34" charset="0"/>
              </a:rPr>
              <a:t> merupakan faktor penting dalam tindakan </a:t>
            </a:r>
            <a:r>
              <a:rPr lang="en-US" altLang="ja-JP" sz="1400" dirty="0" err="1">
                <a:latin typeface="Arial" panose="020B0604020202020204" pitchFamily="34" charset="0"/>
                <a:cs typeface="Arial" panose="020B0604020202020204" pitchFamily="34" charset="0"/>
              </a:rPr>
              <a:t>penanganan</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terhadap jatuhnya </a:t>
            </a:r>
            <a:r>
              <a:rPr lang="en-US" altLang="ja-JP" sz="1400" dirty="0" err="1">
                <a:latin typeface="Arial" panose="020B0604020202020204" pitchFamily="34" charset="0"/>
                <a:cs typeface="Arial" panose="020B0604020202020204" pitchFamily="34" charset="0"/>
              </a:rPr>
              <a:t>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anjungan</a:t>
            </a:r>
            <a:r>
              <a:rPr lang="id-ID" altLang="ja-JP" sz="1400" dirty="0">
                <a:latin typeface="Arial" panose="020B0604020202020204" pitchFamily="34" charset="0"/>
                <a:cs typeface="Arial" panose="020B0604020202020204" pitchFamily="34" charset="0"/>
              </a:rPr>
              <a:t>.</a:t>
            </a:r>
            <a:endParaRPr lang="en-US" altLang="ja-JP" sz="1400" dirty="0">
              <a:latin typeface="Arial" panose="020B0604020202020204" pitchFamily="34" charset="0"/>
              <a:cs typeface="Arial" panose="020B0604020202020204" pitchFamily="34" charset="0"/>
            </a:endParaRPr>
          </a:p>
          <a:p>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khusus</a:t>
            </a:r>
            <a:r>
              <a:rPr lang="en-US" altLang="ja-JP" sz="1400" dirty="0" err="1">
                <a:latin typeface="Arial" panose="020B0604020202020204" pitchFamily="34" charset="0"/>
                <a:cs typeface="Arial" panose="020B0604020202020204" pitchFamily="34" charset="0"/>
              </a:rPr>
              <a:t>nya</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 ketika platform kerja udara dipasang di tanah tak beraspal untuk bekerja, ada risiko terbalik karena penurunan </a:t>
            </a:r>
            <a:r>
              <a:rPr lang="en-US" altLang="ja-JP" sz="1400" dirty="0" err="1">
                <a:latin typeface="Arial" panose="020B0604020202020204" pitchFamily="34" charset="0"/>
                <a:cs typeface="Arial" panose="020B0604020202020204" pitchFamily="34" charset="0"/>
              </a:rPr>
              <a:t>kapasitas</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pendukung</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bidang</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tanah ,</a:t>
            </a:r>
            <a:r>
              <a:rPr lang="en-US" altLang="ja-JP" sz="1400" dirty="0">
                <a:latin typeface="Arial" panose="020B0604020202020204" pitchFamily="34" charset="0"/>
                <a:cs typeface="Arial" panose="020B0604020202020204" pitchFamily="34" charset="0"/>
              </a:rPr>
              <a:t>oleh </a:t>
            </a:r>
            <a:r>
              <a:rPr lang="en-US" altLang="ja-JP" sz="1400" dirty="0" err="1">
                <a:latin typeface="Arial" panose="020B0604020202020204" pitchFamily="34" charset="0"/>
                <a:cs typeface="Arial" panose="020B0604020202020204" pitchFamily="34" charset="0"/>
              </a:rPr>
              <a:t>karenanya</a:t>
            </a:r>
            <a:r>
              <a:rPr lang="en-US" altLang="ja-JP" sz="1400"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sebelumnya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penting</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untuk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memastikan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kapasitas</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bidang</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tanah</a:t>
            </a:r>
            <a:r>
              <a:rPr lang="en-US" altLang="ja-JP" sz="1400" b="1" u="sng"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bersamaan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roda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kendaraan</a:t>
            </a:r>
            <a:r>
              <a:rPr lang="en-US" altLang="ja-JP" sz="1400" b="1" dirty="0">
                <a:latin typeface="Arial" panose="020B0604020202020204" pitchFamily="34" charset="0"/>
                <a:cs typeface="Arial" panose="020B0604020202020204" pitchFamily="34" charset="0"/>
              </a:rPr>
              <a:t>, </a:t>
            </a:r>
            <a:r>
              <a:rPr lang="en-US" altLang="ja-JP" sz="1400" b="1" u="sng" dirty="0">
                <a:latin typeface="Arial" panose="020B0604020202020204" pitchFamily="34" charset="0"/>
                <a:cs typeface="Arial" panose="020B0604020202020204" pitchFamily="34" charset="0"/>
              </a:rPr>
              <a:t>outrigger </a:t>
            </a:r>
            <a:r>
              <a:rPr lang="en-US" altLang="ja-JP" sz="1400" b="1" u="sng" dirty="0" err="1">
                <a:latin typeface="Arial" panose="020B0604020202020204" pitchFamily="34" charset="0"/>
                <a:cs typeface="Arial" panose="020B0604020202020204" pitchFamily="34" charset="0"/>
              </a:rPr>
              <a:t>dll</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supaya</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tidak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terjadi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penurunan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ditangani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dengan</a:t>
            </a:r>
            <a:r>
              <a:rPr lang="en-US" altLang="ja-JP" sz="1400" b="1" u="sng" dirty="0">
                <a:latin typeface="Arial" panose="020B0604020202020204" pitchFamily="34" charset="0"/>
                <a:cs typeface="Arial" panose="020B0604020202020204" pitchFamily="34" charset="0"/>
              </a:rPr>
              <a:t> plat </a:t>
            </a:r>
            <a:r>
              <a:rPr lang="en-US" altLang="ja-JP" sz="1400" b="1" u="sng" dirty="0" err="1">
                <a:latin typeface="Arial" panose="020B0604020202020204" pitchFamily="34" charset="0"/>
                <a:cs typeface="Arial" panose="020B0604020202020204" pitchFamily="34" charset="0"/>
              </a:rPr>
              <a:t>besi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dll</a:t>
            </a:r>
            <a:r>
              <a:rPr lang="en-US" altLang="ja-JP" sz="1400" b="1" u="sng" dirty="0">
                <a:latin typeface="Arial" panose="020B0604020202020204" pitchFamily="34" charset="0"/>
                <a:cs typeface="Arial" panose="020B0604020202020204" pitchFamily="34" charset="0"/>
              </a:rPr>
              <a:t>.</a:t>
            </a:r>
            <a:r>
              <a:rPr lang="id-ID" altLang="ja-JP" sz="1400" b="1" u="sng" dirty="0">
                <a:latin typeface="Arial" panose="020B0604020202020204" pitchFamily="34" charset="0"/>
                <a:cs typeface="Arial" panose="020B0604020202020204" pitchFamily="34" charset="0"/>
              </a:rPr>
              <a:t> </a:t>
            </a:r>
            <a:endParaRPr lang="en-US" altLang="ja-JP" sz="1400" b="1" u="sng" dirty="0">
              <a:latin typeface="Arial" panose="020B0604020202020204" pitchFamily="34" charset="0"/>
              <a:cs typeface="Arial" panose="020B0604020202020204" pitchFamily="34" charset="0"/>
            </a:endParaRPr>
          </a:p>
          <a:p>
            <a:r>
              <a:rPr lang="en-US" altLang="ja-JP" sz="1400" b="1"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Berdasarkan</a:t>
            </a:r>
            <a:r>
              <a:rPr lang="en-US" altLang="ja-JP" sz="1400" dirty="0">
                <a:latin typeface="Arial" panose="020B0604020202020204" pitchFamily="34" charset="0"/>
                <a:cs typeface="Arial" panose="020B0604020202020204" pitchFamily="34" charset="0"/>
              </a:rPr>
              <a:t> detail dan </a:t>
            </a:r>
            <a:r>
              <a:rPr lang="en-US" altLang="ja-JP" sz="1400" dirty="0" err="1">
                <a:latin typeface="Arial" panose="020B0604020202020204" pitchFamily="34" charset="0"/>
                <a:cs typeface="Arial" panose="020B0604020202020204" pitchFamily="34" charset="0"/>
              </a:rPr>
              <a:t>kondisi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anjungan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sering</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digunakan</a:t>
            </a:r>
            <a:r>
              <a:rPr lang="en-US" altLang="ja-JP" sz="1400" dirty="0">
                <a:latin typeface="Arial" panose="020B0604020202020204" pitchFamily="34" charset="0"/>
                <a:cs typeface="Arial" panose="020B0604020202020204" pitchFamily="34" charset="0"/>
              </a:rPr>
              <a:t> pada </a:t>
            </a:r>
            <a:r>
              <a:rPr lang="en-US" altLang="ja-JP" sz="1400" dirty="0" err="1">
                <a:latin typeface="Arial" panose="020B0604020202020204" pitchFamily="34" charset="0"/>
                <a:cs typeface="Arial" panose="020B0604020202020204" pitchFamily="34" charset="0"/>
              </a:rPr>
              <a:t>waktu</a:t>
            </a:r>
            <a:r>
              <a:rPr lang="en-US" altLang="ja-JP" sz="1400" dirty="0">
                <a:latin typeface="Arial" panose="020B0604020202020204" pitchFamily="34" charset="0"/>
                <a:cs typeface="Arial" panose="020B0604020202020204" pitchFamily="34" charset="0"/>
              </a:rPr>
              <a:t> yang relative </a:t>
            </a:r>
            <a:r>
              <a:rPr lang="en-US" altLang="ja-JP" sz="1400" dirty="0" err="1">
                <a:latin typeface="Arial" panose="020B0604020202020204" pitchFamily="34" charset="0"/>
                <a:cs typeface="Arial" panose="020B0604020202020204" pitchFamily="34" charset="0"/>
              </a:rPr>
              <a:t>singkat</a:t>
            </a:r>
            <a:r>
              <a:rPr lang="en-US" altLang="ja-JP" sz="1400" dirty="0">
                <a:latin typeface="Arial" panose="020B0604020202020204" pitchFamily="34" charset="0"/>
                <a:cs typeface="Arial" panose="020B0604020202020204" pitchFamily="34" charset="0"/>
              </a:rPr>
              <a:t> pada </a:t>
            </a:r>
            <a:r>
              <a:rPr lang="en-US" altLang="ja-JP" sz="1400" dirty="0" err="1">
                <a:latin typeface="Arial" panose="020B0604020202020204" pitchFamily="34" charset="0"/>
                <a:cs typeface="Arial" panose="020B0604020202020204" pitchFamily="34" charset="0"/>
              </a:rPr>
              <a:t>tempat</a:t>
            </a:r>
            <a:r>
              <a:rPr lang="en-US" altLang="ja-JP" sz="1400" dirty="0">
                <a:latin typeface="Arial" panose="020B0604020202020204" pitchFamily="34" charset="0"/>
                <a:cs typeface="Arial" panose="020B0604020202020204" pitchFamily="34" charset="0"/>
              </a:rPr>
              <a:t> yang </a:t>
            </a:r>
            <a:r>
              <a:rPr lang="en-US" altLang="ja-JP" sz="1400" dirty="0" err="1">
                <a:latin typeface="Arial" panose="020B0604020202020204" pitchFamily="34" charset="0"/>
                <a:cs typeface="Arial" panose="020B0604020202020204" pitchFamily="34" charset="0"/>
              </a:rPr>
              <a:t>bermacam-macam</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Oleh karena itu,</a:t>
            </a:r>
            <a:r>
              <a:rPr lang="en-US" altLang="ja-JP" sz="1400" dirty="0" err="1">
                <a:latin typeface="Arial" panose="020B0604020202020204" pitchFamily="34" charset="0"/>
                <a:cs typeface="Arial" panose="020B0604020202020204" pitchFamily="34" charset="0"/>
              </a:rPr>
              <a:t>memang</a:t>
            </a:r>
            <a:r>
              <a:rPr lang="id-ID" altLang="ja-JP" sz="1400" dirty="0">
                <a:latin typeface="Arial" panose="020B0604020202020204" pitchFamily="34" charset="0"/>
                <a:cs typeface="Arial" panose="020B0604020202020204" pitchFamily="34" charset="0"/>
              </a:rPr>
              <a:t> sulit untuk memastikan kekuatan </a:t>
            </a:r>
            <a:r>
              <a:rPr lang="en-US" altLang="ja-JP" sz="1400" dirty="0" err="1">
                <a:latin typeface="Arial" panose="020B0604020202020204" pitchFamily="34" charset="0"/>
                <a:cs typeface="Arial" panose="020B0604020202020204" pitchFamily="34" charset="0"/>
              </a:rPr>
              <a:t>bidang</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tanah di mana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setiap</a:t>
            </a:r>
            <a:r>
              <a:rPr lang="en-US" altLang="ja-JP" sz="1400" dirty="0">
                <a:latin typeface="Arial" panose="020B0604020202020204" pitchFamily="34" charset="0"/>
                <a:cs typeface="Arial" panose="020B0604020202020204" pitchFamily="34" charset="0"/>
              </a:rPr>
              <a:t> kali </a:t>
            </a:r>
            <a:r>
              <a:rPr lang="en-US" altLang="ja-JP" sz="1400" dirty="0" err="1">
                <a:latin typeface="Arial" panose="020B0604020202020204" pitchFamily="34" charset="0"/>
                <a:cs typeface="Arial" panose="020B0604020202020204" pitchFamily="34" charset="0"/>
              </a:rPr>
              <a:t>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anjungan</a:t>
            </a:r>
            <a:r>
              <a:rPr lang="id-ID" altLang="ja-JP" sz="1400" dirty="0">
                <a:latin typeface="Arial" panose="020B0604020202020204" pitchFamily="34" charset="0"/>
                <a:cs typeface="Arial" panose="020B0604020202020204" pitchFamily="34" charset="0"/>
              </a:rPr>
              <a:t> dipasang , </a:t>
            </a:r>
            <a:r>
              <a:rPr lang="en-US" altLang="ja-JP" sz="1400" dirty="0" err="1">
                <a:latin typeface="Arial" panose="020B0604020202020204" pitchFamily="34" charset="0"/>
                <a:cs typeface="Arial" panose="020B0604020202020204" pitchFamily="34" charset="0"/>
              </a:rPr>
              <a:t>akan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tetapi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penting</a:t>
            </a:r>
            <a:r>
              <a:rPr lang="id-ID" altLang="ja-JP" sz="1400" dirty="0">
                <a:latin typeface="Arial" panose="020B0604020202020204" pitchFamily="34" charset="0"/>
                <a:cs typeface="Arial" panose="020B0604020202020204" pitchFamily="34" charset="0"/>
              </a:rPr>
              <a:t> untuk memperkirakan kekuatan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bidang</a:t>
            </a:r>
            <a:r>
              <a:rPr lang="id-ID" altLang="ja-JP" sz="1400" dirty="0">
                <a:latin typeface="Arial" panose="020B0604020202020204" pitchFamily="34" charset="0"/>
                <a:cs typeface="Arial" panose="020B0604020202020204" pitchFamily="34" charset="0"/>
              </a:rPr>
              <a:t> tanah dari kondisi tanah di tempat pemasangannya dan hasil</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survei geologi di tempat terdekat. </a:t>
            </a:r>
            <a:endParaRPr lang="en-US" altLang="ja-JP" sz="1400" b="1" dirty="0">
              <a:latin typeface="Arial" panose="020B0604020202020204" pitchFamily="34" charset="0"/>
              <a:cs typeface="Arial" panose="020B0604020202020204" pitchFamily="34" charset="0"/>
            </a:endParaRPr>
          </a:p>
          <a:p>
            <a:r>
              <a:rPr kumimoji="1" lang="en-US" altLang="ja-JP" sz="1400" b="1" dirty="0">
                <a:latin typeface="Arial" panose="020B0604020202020204" pitchFamily="34" charset="0"/>
                <a:cs typeface="Arial" panose="020B0604020202020204" pitchFamily="34" charset="0"/>
              </a:rPr>
              <a:t>  </a:t>
            </a:r>
            <a:endParaRPr kumimoji="1" lang="ja-JP" alt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117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000" b="1" dirty="0" err="1">
                <a:latin typeface="Arial" panose="020B0604020202020204" pitchFamily="34" charset="0"/>
                <a:ea typeface="Meiryo UI" panose="020B0604030504040204" pitchFamily="50" charset="-128"/>
                <a:cs typeface="Arial" panose="020B0604020202020204" pitchFamily="34" charset="0"/>
              </a:rPr>
              <a:t>Tekanan</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pemasangan</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saat</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penggunaan</a:t>
            </a:r>
            <a:r>
              <a:rPr lang="en-US" altLang="ja-JP" sz="2000" b="1" dirty="0">
                <a:latin typeface="Arial" panose="020B0604020202020204" pitchFamily="34" charset="0"/>
                <a:ea typeface="Meiryo UI" panose="020B0604030504040204" pitchFamily="50" charset="-128"/>
                <a:cs typeface="Arial" panose="020B0604020202020204" pitchFamily="34" charset="0"/>
              </a:rPr>
              <a:t> outrigger</a:t>
            </a:r>
            <a:endParaRPr kumimoji="1" lang="ja-JP" altLang="en-US" sz="20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29931" y="6400413"/>
            <a:ext cx="4140731"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169,171/</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72</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78</a:t>
            </a:fld>
            <a:endParaRPr lang="ja-JP" altLang="en-US" dirty="0">
              <a:solidFill>
                <a:prstClr val="black">
                  <a:tint val="75000"/>
                </a:prstClr>
              </a:solidFill>
            </a:endParaRPr>
          </a:p>
        </p:txBody>
      </p:sp>
      <p:pic>
        <p:nvPicPr>
          <p:cNvPr id="2" name="図 1"/>
          <p:cNvPicPr>
            <a:picLocks noChangeAspect="1"/>
          </p:cNvPicPr>
          <p:nvPr/>
        </p:nvPicPr>
        <p:blipFill>
          <a:blip r:embed="rId3"/>
          <a:stretch>
            <a:fillRect/>
          </a:stretch>
        </p:blipFill>
        <p:spPr>
          <a:xfrm>
            <a:off x="6666533" y="1795227"/>
            <a:ext cx="1786283" cy="2042337"/>
          </a:xfrm>
          <a:prstGeom prst="rect">
            <a:avLst/>
          </a:prstGeom>
          <a:ln>
            <a:solidFill>
              <a:schemeClr val="tx1"/>
            </a:solidFill>
          </a:ln>
        </p:spPr>
      </p:pic>
      <p:sp>
        <p:nvSpPr>
          <p:cNvPr id="3" name="テキスト ボックス 2">
            <a:extLst>
              <a:ext uri="{FF2B5EF4-FFF2-40B4-BE49-F238E27FC236}">
                <a16:creationId xmlns:a16="http://schemas.microsoft.com/office/drawing/2014/main" id="{66949F70-3950-46A0-A551-A8FC0EC82D8D}"/>
              </a:ext>
            </a:extLst>
          </p:cNvPr>
          <p:cNvSpPr txBox="1"/>
          <p:nvPr/>
        </p:nvSpPr>
        <p:spPr>
          <a:xfrm>
            <a:off x="628650" y="841409"/>
            <a:ext cx="5895975" cy="4031873"/>
          </a:xfrm>
          <a:prstGeom prst="rect">
            <a:avLst/>
          </a:prstGeom>
          <a:noFill/>
        </p:spPr>
        <p:txBody>
          <a:bodyPr wrap="square" rtlCol="0">
            <a:spAutoFit/>
          </a:bodyPr>
          <a:lstStyle/>
          <a:p>
            <a:r>
              <a:rPr kumimoji="1" lang="en-US" altLang="ja-JP" sz="1600" dirty="0" err="1"/>
              <a:t>Mengenai</a:t>
            </a:r>
            <a:r>
              <a:rPr kumimoji="1" lang="en-US" altLang="ja-JP" sz="1600" dirty="0"/>
              <a:t> </a:t>
            </a:r>
            <a:r>
              <a:rPr kumimoji="1" lang="en-US" altLang="ja-JP" sz="1600" dirty="0" err="1"/>
              <a:t>jatuhnya</a:t>
            </a:r>
            <a:r>
              <a:rPr kumimoji="1" lang="en-US" altLang="ja-JP" sz="1600" dirty="0"/>
              <a:t> </a:t>
            </a:r>
            <a:r>
              <a:rPr kumimoji="1" lang="en-US" altLang="ja-JP" sz="1600" dirty="0" err="1"/>
              <a:t>kendaraan</a:t>
            </a:r>
            <a:r>
              <a:rPr kumimoji="1" lang="en-US" altLang="ja-JP" sz="1600" dirty="0"/>
              <a:t> </a:t>
            </a:r>
            <a:r>
              <a:rPr kumimoji="1" lang="en-US" altLang="ja-JP" sz="1600" dirty="0" err="1"/>
              <a:t>kerja</a:t>
            </a:r>
            <a:r>
              <a:rPr kumimoji="1" lang="en-US" altLang="ja-JP" sz="1600" dirty="0"/>
              <a:t> </a:t>
            </a:r>
            <a:r>
              <a:rPr kumimoji="1" lang="en-US" altLang="ja-JP" sz="1600" dirty="0" err="1"/>
              <a:t>anjungan</a:t>
            </a:r>
            <a:r>
              <a:rPr kumimoji="1" lang="en-US" altLang="ja-JP" sz="1600" dirty="0"/>
              <a:t>, b</a:t>
            </a:r>
            <a:r>
              <a:rPr lang="id-ID" altLang="ja-JP" sz="1600" dirty="0"/>
              <a:t>esarnya beban yang bekerja di tanah (tekanan tanah) juga merupakan faktor </a:t>
            </a:r>
            <a:r>
              <a:rPr lang="en-US" altLang="ja-JP" sz="1600" dirty="0"/>
              <a:t>yang </a:t>
            </a:r>
            <a:r>
              <a:rPr lang="en-US" altLang="ja-JP" sz="1600" dirty="0" err="1"/>
              <a:t>sama</a:t>
            </a:r>
            <a:r>
              <a:rPr lang="en-US" altLang="ja-JP" sz="1600" dirty="0"/>
              <a:t> </a:t>
            </a:r>
            <a:r>
              <a:rPr lang="id-ID" altLang="ja-JP" sz="1600" dirty="0"/>
              <a:t>penting </a:t>
            </a:r>
            <a:r>
              <a:rPr lang="en-US" altLang="ja-JP" sz="1600" dirty="0" err="1"/>
              <a:t>dengan</a:t>
            </a:r>
            <a:r>
              <a:rPr lang="en-US" altLang="ja-JP" sz="1600" dirty="0"/>
              <a:t> </a:t>
            </a:r>
            <a:r>
              <a:rPr lang="en-US" altLang="ja-JP" sz="1600" dirty="0" err="1"/>
              <a:t>kekuatan</a:t>
            </a:r>
            <a:r>
              <a:rPr lang="en-US" altLang="ja-JP" sz="1600" dirty="0"/>
              <a:t> </a:t>
            </a:r>
            <a:r>
              <a:rPr lang="en-US" altLang="ja-JP" sz="1600" dirty="0" err="1"/>
              <a:t>bidang</a:t>
            </a:r>
            <a:r>
              <a:rPr lang="en-US" altLang="ja-JP" sz="1600" dirty="0"/>
              <a:t> </a:t>
            </a:r>
            <a:r>
              <a:rPr lang="en-US" altLang="ja-JP" sz="1600" dirty="0" err="1"/>
              <a:t>tanah</a:t>
            </a:r>
            <a:r>
              <a:rPr lang="en-US" altLang="ja-JP" sz="1600" dirty="0"/>
              <a:t> .</a:t>
            </a:r>
          </a:p>
          <a:p>
            <a:endParaRPr lang="en-US" altLang="ja-JP" sz="1600" dirty="0"/>
          </a:p>
          <a:p>
            <a:r>
              <a:rPr kumimoji="1" lang="ja-JP" altLang="en-US" sz="1600" dirty="0"/>
              <a:t>・</a:t>
            </a:r>
            <a:r>
              <a:rPr kumimoji="1" lang="en-US" altLang="ja-JP" sz="1600" dirty="0" err="1"/>
              <a:t>Tekanan</a:t>
            </a:r>
            <a:r>
              <a:rPr kumimoji="1" lang="en-US" altLang="ja-JP" sz="1600" dirty="0"/>
              <a:t> </a:t>
            </a:r>
            <a:r>
              <a:rPr kumimoji="1" lang="en-US" altLang="ja-JP" sz="1600" dirty="0" err="1"/>
              <a:t>tanah</a:t>
            </a:r>
            <a:r>
              <a:rPr kumimoji="1" lang="en-US" altLang="ja-JP" sz="1600" dirty="0"/>
              <a:t> pada </a:t>
            </a:r>
            <a:r>
              <a:rPr kumimoji="1" lang="en-US" altLang="ja-JP" sz="1600" dirty="0" err="1"/>
              <a:t>saat</a:t>
            </a:r>
            <a:r>
              <a:rPr kumimoji="1" lang="en-US" altLang="ja-JP" sz="1600" dirty="0"/>
              <a:t> </a:t>
            </a:r>
            <a:r>
              <a:rPr kumimoji="1" lang="en-US" altLang="ja-JP" sz="1600" dirty="0" err="1"/>
              <a:t>penggunaan</a:t>
            </a:r>
            <a:r>
              <a:rPr kumimoji="1" lang="en-US" altLang="ja-JP" sz="1600" dirty="0"/>
              <a:t> outrigger</a:t>
            </a:r>
          </a:p>
          <a:p>
            <a:r>
              <a:rPr lang="en-US" altLang="ja-JP" sz="1600" dirty="0"/>
              <a:t> </a:t>
            </a:r>
            <a:r>
              <a:rPr lang="en-US" altLang="ja-JP" sz="1600" dirty="0" err="1"/>
              <a:t>Kendaraan</a:t>
            </a:r>
            <a:r>
              <a:rPr lang="en-US" altLang="ja-JP" sz="1600" dirty="0"/>
              <a:t> </a:t>
            </a:r>
            <a:r>
              <a:rPr lang="en-US" altLang="ja-JP" sz="1600" dirty="0" err="1"/>
              <a:t>kerja</a:t>
            </a:r>
            <a:r>
              <a:rPr lang="en-US" altLang="ja-JP" sz="1600" dirty="0"/>
              <a:t> </a:t>
            </a:r>
            <a:r>
              <a:rPr lang="en-US" altLang="ja-JP" sz="1600" dirty="0" err="1"/>
              <a:t>anjungan</a:t>
            </a:r>
            <a:r>
              <a:rPr lang="en-US" altLang="ja-JP" sz="1600" dirty="0"/>
              <a:t> </a:t>
            </a:r>
            <a:r>
              <a:rPr lang="en-US" altLang="ja-JP" sz="1600" dirty="0" err="1"/>
              <a:t>jenis</a:t>
            </a:r>
            <a:r>
              <a:rPr lang="en-US" altLang="ja-JP" sz="1600" dirty="0"/>
              <a:t> </a:t>
            </a:r>
            <a:r>
              <a:rPr lang="en-US" altLang="ja-JP" sz="1600" dirty="0" err="1"/>
              <a:t>truk</a:t>
            </a:r>
            <a:r>
              <a:rPr lang="en-US" altLang="ja-JP" sz="1600" dirty="0"/>
              <a:t> yang </a:t>
            </a:r>
            <a:r>
              <a:rPr lang="en-US" altLang="ja-JP" sz="1600" dirty="0" err="1"/>
              <a:t>memiliki</a:t>
            </a:r>
            <a:r>
              <a:rPr lang="en-US" altLang="ja-JP" sz="1600" dirty="0"/>
              <a:t> outrigger, </a:t>
            </a:r>
            <a:r>
              <a:rPr lang="en-US" altLang="ja-JP" sz="1600" b="1" u="sng" dirty="0" err="1"/>
              <a:t>tekanan</a:t>
            </a:r>
            <a:r>
              <a:rPr lang="en-US" altLang="ja-JP" sz="1600" b="1" u="sng" dirty="0"/>
              <a:t> </a:t>
            </a:r>
            <a:r>
              <a:rPr lang="en-US" altLang="ja-JP" sz="1600" b="1" u="sng" dirty="0" err="1"/>
              <a:t>tanah</a:t>
            </a:r>
            <a:r>
              <a:rPr lang="en-US" altLang="ja-JP" sz="1600" b="1" u="sng" dirty="0"/>
              <a:t> yang </a:t>
            </a:r>
            <a:r>
              <a:rPr lang="en-US" altLang="ja-JP" sz="1600" b="1" u="sng" dirty="0" err="1"/>
              <a:t>diterapkan</a:t>
            </a:r>
            <a:r>
              <a:rPr lang="en-US" altLang="ja-JP" sz="1600" b="1" u="sng" dirty="0"/>
              <a:t> pada outrigger float </a:t>
            </a:r>
            <a:r>
              <a:rPr lang="en-US" altLang="ja-JP" sz="1600" dirty="0" err="1"/>
              <a:t>akan</a:t>
            </a:r>
            <a:r>
              <a:rPr lang="en-US" altLang="ja-JP" sz="1600" dirty="0"/>
              <a:t> </a:t>
            </a:r>
            <a:r>
              <a:rPr lang="en-US" altLang="ja-JP" sz="1600" b="1" u="sng" dirty="0"/>
              <a:t>sangat </a:t>
            </a:r>
            <a:r>
              <a:rPr lang="en-US" altLang="ja-JP" sz="1600" b="1" u="sng" dirty="0" err="1"/>
              <a:t>berubah</a:t>
            </a:r>
            <a:r>
              <a:rPr lang="en-US" altLang="ja-JP" sz="1600" b="1" dirty="0" err="1"/>
              <a:t>,</a:t>
            </a:r>
            <a:r>
              <a:rPr lang="en-US" altLang="ja-JP" sz="1600" dirty="0" err="1"/>
              <a:t>tergantung</a:t>
            </a:r>
            <a:r>
              <a:rPr lang="en-US" altLang="ja-JP" sz="1600" dirty="0"/>
              <a:t> oleh </a:t>
            </a:r>
            <a:r>
              <a:rPr lang="en-US" altLang="ja-JP" sz="1600" b="1" u="sng" dirty="0" err="1"/>
              <a:t>arah</a:t>
            </a:r>
            <a:r>
              <a:rPr lang="en-US" altLang="ja-JP" sz="1600" b="1" dirty="0"/>
              <a:t>, </a:t>
            </a:r>
            <a:r>
              <a:rPr lang="en-US" altLang="ja-JP" sz="1600" b="1" u="sng" dirty="0" err="1"/>
              <a:t>teleskopik</a:t>
            </a:r>
            <a:r>
              <a:rPr lang="en-US" altLang="ja-JP" sz="1600" b="1" dirty="0"/>
              <a:t> dan </a:t>
            </a:r>
            <a:r>
              <a:rPr lang="en-US" altLang="ja-JP" sz="1600" b="1" u="sng" dirty="0" err="1"/>
              <a:t>undulasi</a:t>
            </a:r>
            <a:r>
              <a:rPr lang="en-US" altLang="ja-JP" sz="1600" b="1" u="sng" dirty="0"/>
              <a:t> boom</a:t>
            </a:r>
            <a:r>
              <a:rPr lang="en-US" altLang="ja-JP" sz="1600" b="1" dirty="0"/>
              <a:t>.</a:t>
            </a:r>
          </a:p>
          <a:p>
            <a:r>
              <a:rPr kumimoji="1" lang="en-US" altLang="ja-JP" sz="1600" b="1" u="sng" dirty="0"/>
              <a:t>  </a:t>
            </a:r>
            <a:r>
              <a:rPr lang="en-US" altLang="ja-JP" sz="1600" b="1" u="sng" dirty="0" err="1"/>
              <a:t>penurunan</a:t>
            </a:r>
            <a:r>
              <a:rPr lang="en-US" altLang="ja-JP" sz="1600" b="1" u="sng" dirty="0"/>
              <a:t> outrigger </a:t>
            </a:r>
            <a:r>
              <a:rPr lang="en-US" altLang="ja-JP" sz="1600" b="1" u="sng" dirty="0" err="1"/>
              <a:t>fload</a:t>
            </a:r>
            <a:r>
              <a:rPr lang="en-US" altLang="ja-JP" sz="1600" b="1" u="sng" dirty="0"/>
              <a:t> </a:t>
            </a:r>
            <a:r>
              <a:rPr lang="en-US" altLang="ja-JP" sz="1600" dirty="0" err="1"/>
              <a:t>saat</a:t>
            </a:r>
            <a:r>
              <a:rPr lang="en-US" altLang="ja-JP" sz="1600" dirty="0"/>
              <a:t> </a:t>
            </a:r>
            <a:r>
              <a:rPr lang="en-US" altLang="ja-JP" sz="1600" dirty="0" err="1"/>
              <a:t>sedang</a:t>
            </a:r>
            <a:r>
              <a:rPr lang="en-US" altLang="ja-JP" sz="1600" dirty="0"/>
              <a:t> </a:t>
            </a:r>
            <a:r>
              <a:rPr lang="en-US" altLang="ja-JP" sz="1600" dirty="0" err="1"/>
              <a:t>bekerja</a:t>
            </a:r>
            <a:r>
              <a:rPr lang="en-US" altLang="ja-JP" sz="1600" dirty="0"/>
              <a:t> </a:t>
            </a:r>
            <a:r>
              <a:rPr lang="en-US" altLang="ja-JP" sz="1600" dirty="0" err="1"/>
              <a:t>ini</a:t>
            </a:r>
            <a:r>
              <a:rPr lang="en-US" altLang="ja-JP" sz="1600" dirty="0"/>
              <a:t>, </a:t>
            </a:r>
            <a:r>
              <a:rPr lang="en-US" altLang="ja-JP" sz="1600" dirty="0" err="1"/>
              <a:t>walaupun</a:t>
            </a:r>
            <a:r>
              <a:rPr lang="en-US" altLang="ja-JP" sz="1600" dirty="0"/>
              <a:t> </a:t>
            </a:r>
            <a:r>
              <a:rPr lang="en-US" altLang="ja-JP" sz="1600" dirty="0" err="1"/>
              <a:t>hanya</a:t>
            </a:r>
            <a:r>
              <a:rPr lang="en-US" altLang="ja-JP" sz="1600" dirty="0"/>
              <a:t> </a:t>
            </a:r>
            <a:r>
              <a:rPr lang="en-US" altLang="ja-JP" sz="1600" dirty="0" err="1"/>
              <a:t>sedikit</a:t>
            </a:r>
            <a:r>
              <a:rPr lang="en-US" altLang="ja-JP" sz="1600" dirty="0"/>
              <a:t>, </a:t>
            </a:r>
            <a:r>
              <a:rPr lang="en-US" altLang="ja-JP" sz="1600" dirty="0" err="1"/>
              <a:t>ini</a:t>
            </a:r>
            <a:r>
              <a:rPr lang="en-US" altLang="ja-JP" sz="1600" dirty="0"/>
              <a:t> </a:t>
            </a:r>
            <a:r>
              <a:rPr lang="en-US" altLang="ja-JP" sz="1600" b="1" u="sng" dirty="0" err="1"/>
              <a:t>diamplifikasi</a:t>
            </a:r>
            <a:r>
              <a:rPr lang="en-US" altLang="ja-JP" sz="1600" b="1" u="sng" dirty="0"/>
              <a:t> dan </a:t>
            </a:r>
            <a:r>
              <a:rPr lang="en-US" altLang="ja-JP" sz="1600" b="1" u="sng" dirty="0" err="1"/>
              <a:t>diteruskan</a:t>
            </a:r>
            <a:r>
              <a:rPr lang="en-US" altLang="ja-JP" sz="1600" b="1" u="sng" dirty="0"/>
              <a:t> </a:t>
            </a:r>
            <a:r>
              <a:rPr lang="en-US" altLang="ja-JP" sz="1600" b="1" u="sng" dirty="0" err="1"/>
              <a:t>ke</a:t>
            </a:r>
            <a:r>
              <a:rPr lang="en-US" altLang="ja-JP" sz="1600" b="1" u="sng" dirty="0"/>
              <a:t> platform </a:t>
            </a:r>
            <a:r>
              <a:rPr lang="en-US" altLang="ja-JP" sz="1600" b="1" u="sng" dirty="0" err="1"/>
              <a:t>kerja</a:t>
            </a:r>
            <a:r>
              <a:rPr lang="en-US" altLang="ja-JP" sz="1600" b="1" u="sng" dirty="0"/>
              <a:t> yang </a:t>
            </a:r>
            <a:r>
              <a:rPr lang="en-US" altLang="ja-JP" sz="1600" b="1" u="sng" dirty="0" err="1"/>
              <a:t>terletak</a:t>
            </a:r>
            <a:r>
              <a:rPr lang="en-US" altLang="ja-JP" sz="1600" b="1" u="sng" dirty="0"/>
              <a:t> di </a:t>
            </a:r>
            <a:r>
              <a:rPr lang="en-US" altLang="ja-JP" sz="1600" b="1" u="sng" dirty="0" err="1"/>
              <a:t>ujung</a:t>
            </a:r>
            <a:r>
              <a:rPr lang="en-US" altLang="ja-JP" sz="1600" b="1" u="sng" dirty="0"/>
              <a:t> boom</a:t>
            </a:r>
            <a:r>
              <a:rPr lang="en-US" altLang="ja-JP" sz="1600" dirty="0"/>
              <a:t>, yang </a:t>
            </a:r>
            <a:r>
              <a:rPr lang="en-US" altLang="ja-JP" sz="1600" dirty="0" err="1"/>
              <a:t>berhubungan</a:t>
            </a:r>
            <a:r>
              <a:rPr lang="en-US" altLang="ja-JP" sz="1600" dirty="0"/>
              <a:t> </a:t>
            </a:r>
            <a:r>
              <a:rPr lang="en-US" altLang="ja-JP" sz="1600" dirty="0" err="1"/>
              <a:t>dengan</a:t>
            </a:r>
            <a:r>
              <a:rPr lang="en-US" altLang="ja-JP" sz="1600" dirty="0"/>
              <a:t> </a:t>
            </a:r>
            <a:r>
              <a:rPr lang="en-US" altLang="ja-JP" sz="1600" b="1" u="sng" dirty="0" err="1"/>
              <a:t>bahaya</a:t>
            </a:r>
            <a:r>
              <a:rPr lang="en-US" altLang="ja-JP" sz="1600" b="1" u="sng" dirty="0"/>
              <a:t> </a:t>
            </a:r>
            <a:r>
              <a:rPr lang="en-US" altLang="ja-JP" sz="1600" b="1" u="sng" dirty="0" err="1"/>
              <a:t>jatuhnya</a:t>
            </a:r>
            <a:r>
              <a:rPr lang="en-US" altLang="ja-JP" sz="1600" b="1" u="sng" dirty="0"/>
              <a:t> </a:t>
            </a:r>
            <a:r>
              <a:rPr lang="en-US" altLang="ja-JP" sz="1600" b="1" u="sng" dirty="0" err="1"/>
              <a:t>kendaraan</a:t>
            </a:r>
            <a:r>
              <a:rPr lang="en-US" altLang="ja-JP" sz="1600" b="1" u="sng" dirty="0"/>
              <a:t> </a:t>
            </a:r>
            <a:r>
              <a:rPr lang="en-US" altLang="ja-JP" sz="1600" b="1" u="sng" dirty="0" err="1"/>
              <a:t>kerja</a:t>
            </a:r>
            <a:r>
              <a:rPr lang="en-US" altLang="ja-JP" sz="1600" b="1" u="sng" dirty="0"/>
              <a:t> </a:t>
            </a:r>
            <a:r>
              <a:rPr lang="en-US" altLang="ja-JP" sz="1600" b="1" u="sng" dirty="0" err="1"/>
              <a:t>anjungan</a:t>
            </a:r>
            <a:r>
              <a:rPr lang="en-US" altLang="ja-JP" sz="1600" b="1" dirty="0"/>
              <a:t>.</a:t>
            </a:r>
          </a:p>
          <a:p>
            <a:r>
              <a:rPr lang="en-US" altLang="ja-JP" sz="1600" b="1" dirty="0"/>
              <a:t>  </a:t>
            </a:r>
            <a:r>
              <a:rPr lang="id-ID" altLang="ja-JP" sz="1600" dirty="0"/>
              <a:t>Oleh karena itu, ketika memasang di tanah yang tidak diaspal, </a:t>
            </a:r>
            <a:r>
              <a:rPr lang="en-US" altLang="ja-JP" sz="1600" dirty="0" err="1"/>
              <a:t>untuk</a:t>
            </a:r>
            <a:r>
              <a:rPr lang="en-US" altLang="ja-JP" sz="1600" dirty="0"/>
              <a:t> </a:t>
            </a:r>
            <a:r>
              <a:rPr lang="id-ID" altLang="ja-JP" sz="1600" b="1" u="sng" dirty="0"/>
              <a:t>mencegah penurunan yang tidak merata</a:t>
            </a:r>
            <a:r>
              <a:rPr lang="en-US" altLang="ja-JP" sz="1600" b="1" dirty="0"/>
              <a:t>, </a:t>
            </a:r>
            <a:r>
              <a:rPr lang="id-ID" altLang="ja-JP" sz="1600" dirty="0"/>
              <a:t>penting untuk memeriksa tekanan tanah yang diterapkan pada </a:t>
            </a:r>
            <a:r>
              <a:rPr lang="en-US" altLang="ja-JP" sz="1600" dirty="0"/>
              <a:t>outrigger</a:t>
            </a:r>
            <a:r>
              <a:rPr lang="id-ID" altLang="ja-JP" sz="1600" dirty="0"/>
              <a:t> dan </a:t>
            </a:r>
            <a:r>
              <a:rPr lang="en-US" altLang="ja-JP" sz="1600" dirty="0" err="1"/>
              <a:t>menanganinya</a:t>
            </a:r>
            <a:r>
              <a:rPr lang="id-ID" altLang="ja-JP" sz="1600" dirty="0"/>
              <a:t> dengan </a:t>
            </a:r>
            <a:r>
              <a:rPr lang="id-ID" altLang="ja-JP" sz="1600" b="1" u="sng" dirty="0"/>
              <a:t>pelat besi </a:t>
            </a:r>
            <a:r>
              <a:rPr lang="en-US" altLang="ja-JP" sz="1600" b="1" u="sng" dirty="0" err="1"/>
              <a:t>dsb</a:t>
            </a:r>
            <a:r>
              <a:rPr lang="id-ID" altLang="ja-JP" sz="1600" b="1" u="sng" dirty="0"/>
              <a:t> </a:t>
            </a:r>
            <a:r>
              <a:rPr lang="id-ID" altLang="ja-JP" sz="1600" dirty="0"/>
              <a:t>untuk </a:t>
            </a:r>
            <a:r>
              <a:rPr lang="id-ID" altLang="ja-JP" sz="1600" b="1" u="sng" dirty="0"/>
              <a:t>mem</a:t>
            </a:r>
            <a:r>
              <a:rPr lang="en-US" altLang="ja-JP" sz="1600" b="1" u="sng" dirty="0" err="1"/>
              <a:t>ecah</a:t>
            </a:r>
            <a:r>
              <a:rPr lang="id-ID" altLang="ja-JP" sz="1600" b="1" u="sng" dirty="0"/>
              <a:t> tekanan tanah </a:t>
            </a:r>
            <a:r>
              <a:rPr lang="en-US" altLang="ja-JP" sz="1600" b="1" dirty="0"/>
              <a:t>.</a:t>
            </a:r>
            <a:endParaRPr kumimoji="1" lang="ja-JP" altLang="en-US" sz="1600" b="1" dirty="0"/>
          </a:p>
        </p:txBody>
      </p:sp>
      <p:sp>
        <p:nvSpPr>
          <p:cNvPr id="9" name="テキスト ボックス 8">
            <a:extLst>
              <a:ext uri="{FF2B5EF4-FFF2-40B4-BE49-F238E27FC236}">
                <a16:creationId xmlns:a16="http://schemas.microsoft.com/office/drawing/2014/main" id="{D3C888D4-2B15-4003-A2B5-BEA4C7AD1D20}"/>
              </a:ext>
            </a:extLst>
          </p:cNvPr>
          <p:cNvSpPr txBox="1"/>
          <p:nvPr/>
        </p:nvSpPr>
        <p:spPr>
          <a:xfrm>
            <a:off x="7110675" y="2799897"/>
            <a:ext cx="305398" cy="19385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0" name="テキスト ボックス 9">
            <a:extLst>
              <a:ext uri="{FF2B5EF4-FFF2-40B4-BE49-F238E27FC236}">
                <a16:creationId xmlns:a16="http://schemas.microsoft.com/office/drawing/2014/main" id="{7C03A723-6FD6-4150-B9E7-144A74063F12}"/>
              </a:ext>
            </a:extLst>
          </p:cNvPr>
          <p:cNvSpPr txBox="1"/>
          <p:nvPr/>
        </p:nvSpPr>
        <p:spPr>
          <a:xfrm>
            <a:off x="7130504" y="3047836"/>
            <a:ext cx="498442" cy="2000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12" name="テキスト ボックス 11">
            <a:extLst>
              <a:ext uri="{FF2B5EF4-FFF2-40B4-BE49-F238E27FC236}">
                <a16:creationId xmlns:a16="http://schemas.microsoft.com/office/drawing/2014/main" id="{2FD9371C-B70B-4C90-A5C5-DE1BB99761AD}"/>
              </a:ext>
            </a:extLst>
          </p:cNvPr>
          <p:cNvSpPr txBox="1"/>
          <p:nvPr/>
        </p:nvSpPr>
        <p:spPr>
          <a:xfrm>
            <a:off x="7138188" y="3311431"/>
            <a:ext cx="250848" cy="18242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700" dirty="0"/>
          </a:p>
        </p:txBody>
      </p:sp>
      <p:sp>
        <p:nvSpPr>
          <p:cNvPr id="8" name="思考の吹き出し: 雲形 7">
            <a:extLst>
              <a:ext uri="{FF2B5EF4-FFF2-40B4-BE49-F238E27FC236}">
                <a16:creationId xmlns:a16="http://schemas.microsoft.com/office/drawing/2014/main" id="{B41AF3D0-900B-4B02-80EA-02F47C65B8E3}"/>
              </a:ext>
            </a:extLst>
          </p:cNvPr>
          <p:cNvSpPr/>
          <p:nvPr/>
        </p:nvSpPr>
        <p:spPr>
          <a:xfrm>
            <a:off x="7381351" y="1786002"/>
            <a:ext cx="789311" cy="447461"/>
          </a:xfrm>
          <a:prstGeom prst="cloudCallout">
            <a:avLst>
              <a:gd name="adj1" fmla="val -36697"/>
              <a:gd name="adj2" fmla="val 66199"/>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7CA9A9B-F3BF-49AC-BEFA-F6AB1AC7BDF6}"/>
              </a:ext>
            </a:extLst>
          </p:cNvPr>
          <p:cNvSpPr txBox="1"/>
          <p:nvPr/>
        </p:nvSpPr>
        <p:spPr>
          <a:xfrm>
            <a:off x="7400704" y="1787606"/>
            <a:ext cx="914400"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Muatan</a:t>
            </a:r>
            <a:r>
              <a:rPr kumimoji="1" lang="en-US" altLang="ja-JP" sz="700" dirty="0"/>
              <a:t> vertical </a:t>
            </a:r>
            <a:r>
              <a:rPr kumimoji="1" lang="en-US" altLang="ja-JP" sz="700" dirty="0" err="1"/>
              <a:t>berubah</a:t>
            </a:r>
            <a:r>
              <a:rPr kumimoji="1" lang="en-US" altLang="ja-JP" sz="700" dirty="0"/>
              <a:t> oleh </a:t>
            </a:r>
            <a:r>
              <a:rPr kumimoji="1" lang="en-US" altLang="ja-JP" sz="700" dirty="0" err="1"/>
              <a:t>operasi</a:t>
            </a:r>
            <a:r>
              <a:rPr kumimoji="1" lang="en-US" altLang="ja-JP" sz="700" dirty="0"/>
              <a:t> boom</a:t>
            </a:r>
            <a:endParaRPr kumimoji="1" lang="ja-JP" altLang="en-US" sz="700" dirty="0"/>
          </a:p>
        </p:txBody>
      </p:sp>
      <p:sp>
        <p:nvSpPr>
          <p:cNvPr id="13" name="テキスト ボックス 12">
            <a:extLst>
              <a:ext uri="{FF2B5EF4-FFF2-40B4-BE49-F238E27FC236}">
                <a16:creationId xmlns:a16="http://schemas.microsoft.com/office/drawing/2014/main" id="{88D190F2-3C66-4A6C-B4D1-1F8A583A8E94}"/>
              </a:ext>
            </a:extLst>
          </p:cNvPr>
          <p:cNvSpPr txBox="1"/>
          <p:nvPr/>
        </p:nvSpPr>
        <p:spPr>
          <a:xfrm>
            <a:off x="7050709" y="2751086"/>
            <a:ext cx="87188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700" dirty="0" err="1"/>
              <a:t>Penyusutan</a:t>
            </a:r>
            <a:r>
              <a:rPr lang="en-US" altLang="ja-JP" sz="700" dirty="0"/>
              <a:t> </a:t>
            </a:r>
          </a:p>
          <a:p>
            <a:r>
              <a:rPr lang="en-US" altLang="ja-JP" sz="700" dirty="0" err="1"/>
              <a:t>penuh</a:t>
            </a:r>
            <a:endParaRPr kumimoji="1" lang="ja-JP" altLang="en-US" sz="700" dirty="0"/>
          </a:p>
        </p:txBody>
      </p:sp>
      <p:sp>
        <p:nvSpPr>
          <p:cNvPr id="14" name="テキスト ボックス 13">
            <a:extLst>
              <a:ext uri="{FF2B5EF4-FFF2-40B4-BE49-F238E27FC236}">
                <a16:creationId xmlns:a16="http://schemas.microsoft.com/office/drawing/2014/main" id="{E91FC8D8-DAFE-40C2-A74D-7A98460BCBD2}"/>
              </a:ext>
            </a:extLst>
          </p:cNvPr>
          <p:cNvSpPr txBox="1"/>
          <p:nvPr/>
        </p:nvSpPr>
        <p:spPr>
          <a:xfrm>
            <a:off x="7051690" y="3016801"/>
            <a:ext cx="104015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Perpanjangan</a:t>
            </a:r>
            <a:r>
              <a:rPr kumimoji="1" lang="en-US" altLang="ja-JP" sz="700" dirty="0"/>
              <a:t> </a:t>
            </a:r>
          </a:p>
          <a:p>
            <a:r>
              <a:rPr kumimoji="1" lang="en-US" altLang="ja-JP" sz="700" dirty="0" err="1"/>
              <a:t>sedang</a:t>
            </a:r>
            <a:endParaRPr kumimoji="1" lang="ja-JP" altLang="en-US" sz="700" dirty="0"/>
          </a:p>
        </p:txBody>
      </p:sp>
      <p:sp>
        <p:nvSpPr>
          <p:cNvPr id="15" name="テキスト ボックス 14">
            <a:extLst>
              <a:ext uri="{FF2B5EF4-FFF2-40B4-BE49-F238E27FC236}">
                <a16:creationId xmlns:a16="http://schemas.microsoft.com/office/drawing/2014/main" id="{5A04D908-2FDE-4344-894D-9E544EAB18D7}"/>
              </a:ext>
            </a:extLst>
          </p:cNvPr>
          <p:cNvSpPr txBox="1"/>
          <p:nvPr/>
        </p:nvSpPr>
        <p:spPr>
          <a:xfrm>
            <a:off x="7038466" y="3269070"/>
            <a:ext cx="104015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Perpanjangan</a:t>
            </a:r>
            <a:r>
              <a:rPr kumimoji="1" lang="en-US" altLang="ja-JP" sz="700" dirty="0"/>
              <a:t> </a:t>
            </a:r>
          </a:p>
          <a:p>
            <a:r>
              <a:rPr kumimoji="1" lang="en-US" altLang="ja-JP" sz="700" dirty="0" err="1"/>
              <a:t>penuh</a:t>
            </a:r>
            <a:endParaRPr kumimoji="1" lang="ja-JP" altLang="en-US" sz="700" dirty="0"/>
          </a:p>
        </p:txBody>
      </p:sp>
    </p:spTree>
    <p:extLst>
      <p:ext uri="{BB962C8B-B14F-4D97-AF65-F5344CB8AC3E}">
        <p14:creationId xmlns:p14="http://schemas.microsoft.com/office/powerpoint/2010/main" val="1010565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Sengatan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listrik</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832814" y="6400413"/>
            <a:ext cx="4337848"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172,173/</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lang="en-US" altLang="ja-JP" sz="1200" dirty="0" smtClean="0"/>
              <a:t>73</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79</a:t>
            </a:fld>
            <a:endParaRPr lang="ja-JP" altLang="en-US" dirty="0">
              <a:solidFill>
                <a:prstClr val="black">
                  <a:tint val="75000"/>
                </a:prstClr>
              </a:solidFill>
            </a:endParaRPr>
          </a:p>
        </p:txBody>
      </p:sp>
      <p:sp>
        <p:nvSpPr>
          <p:cNvPr id="2" name="テキスト ボックス 1">
            <a:extLst>
              <a:ext uri="{FF2B5EF4-FFF2-40B4-BE49-F238E27FC236}">
                <a16:creationId xmlns:a16="http://schemas.microsoft.com/office/drawing/2014/main" id="{3244DACB-2302-47E9-BF56-800B5260BEF0}"/>
              </a:ext>
            </a:extLst>
          </p:cNvPr>
          <p:cNvSpPr txBox="1"/>
          <p:nvPr/>
        </p:nvSpPr>
        <p:spPr>
          <a:xfrm>
            <a:off x="628650" y="949960"/>
            <a:ext cx="7886700" cy="2985433"/>
          </a:xfrm>
          <a:prstGeom prst="rect">
            <a:avLst/>
          </a:prstGeom>
          <a:noFill/>
        </p:spPr>
        <p:txBody>
          <a:bodyPr wrap="square" rtlCol="0">
            <a:spAutoFit/>
          </a:bodyPr>
          <a:lstStyle/>
          <a:p>
            <a:r>
              <a:rPr kumimoji="1" lang="ja-JP" altLang="en-US"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Kendaraan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anjungan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kerja</a:t>
            </a:r>
            <a:r>
              <a:rPr kumimoji="1" lang="en-US" altLang="ja-JP" sz="1200" dirty="0">
                <a:latin typeface="Arial" panose="020B0604020202020204" pitchFamily="34" charset="0"/>
                <a:cs typeface="Arial" panose="020B0604020202020204" pitchFamily="34" charset="0"/>
              </a:rPr>
              <a:t> yang </a:t>
            </a:r>
            <a:r>
              <a:rPr kumimoji="1" lang="en-US" altLang="ja-JP" sz="1200" dirty="0" err="1">
                <a:latin typeface="Arial" panose="020B0604020202020204" pitchFamily="34" charset="0"/>
                <a:cs typeface="Arial" panose="020B0604020202020204" pitchFamily="34" charset="0"/>
              </a:rPr>
              <a:t>sering</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digunakan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untuk</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perbaikan</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listrik</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luar</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ruangan,komunikasi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kontruksi</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dsb</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sering</a:t>
            </a:r>
            <a:r>
              <a:rPr kumimoji="1" lang="en-US" altLang="ja-JP" sz="1200" dirty="0">
                <a:latin typeface="Arial" panose="020B0604020202020204" pitchFamily="34" charset="0"/>
                <a:cs typeface="Arial" panose="020B0604020202020204" pitchFamily="34" charset="0"/>
              </a:rPr>
              <a:t> kali </a:t>
            </a:r>
            <a:r>
              <a:rPr kumimoji="1" lang="en-US" altLang="ja-JP" sz="1200" dirty="0" err="1">
                <a:latin typeface="Arial" panose="020B0604020202020204" pitchFamily="34" charset="0"/>
                <a:cs typeface="Arial" panose="020B0604020202020204" pitchFamily="34" charset="0"/>
              </a:rPr>
              <a:t>bekerja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disamping</a:t>
            </a:r>
            <a:r>
              <a:rPr kumimoji="1" lang="en-US" altLang="ja-JP" sz="1200" dirty="0">
                <a:latin typeface="Arial" panose="020B0604020202020204" pitchFamily="34" charset="0"/>
                <a:cs typeface="Arial" panose="020B0604020202020204" pitchFamily="34" charset="0"/>
              </a:rPr>
              <a:t>/</a:t>
            </a:r>
            <a:r>
              <a:rPr kumimoji="1" lang="en-US" altLang="ja-JP" sz="1200" dirty="0" err="1">
                <a:latin typeface="Arial" panose="020B0604020202020204" pitchFamily="34" charset="0"/>
                <a:cs typeface="Arial" panose="020B0604020202020204" pitchFamily="34" charset="0"/>
              </a:rPr>
              <a:t>bersama</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kabel</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listrik</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maka</a:t>
            </a:r>
            <a:r>
              <a:rPr kumimoji="1" lang="en-US" altLang="ja-JP" sz="1200" dirty="0">
                <a:latin typeface="Arial" panose="020B0604020202020204" pitchFamily="34" charset="0"/>
                <a:cs typeface="Arial" panose="020B0604020202020204" pitchFamily="34" charset="0"/>
              </a:rPr>
              <a:t> </a:t>
            </a:r>
            <a:r>
              <a:rPr kumimoji="1" lang="en-US" altLang="ja-JP" sz="1200" b="1" u="sng" dirty="0">
                <a:latin typeface="Arial" panose="020B0604020202020204" pitchFamily="34" charset="0"/>
                <a:cs typeface="Arial" panose="020B0604020202020204" pitchFamily="34" charset="0"/>
              </a:rPr>
              <a:t>sangat </a:t>
            </a:r>
            <a:r>
              <a:rPr kumimoji="1" lang="en-US" altLang="ja-JP" sz="1200" b="1" u="sng" dirty="0" err="1">
                <a:latin typeface="Arial" panose="020B0604020202020204" pitchFamily="34" charset="0"/>
                <a:cs typeface="Arial" panose="020B0604020202020204" pitchFamily="34" charset="0"/>
              </a:rPr>
              <a:t>perlu</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untuk</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mengingat</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pencegahan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kecelakaan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kerja</a:t>
            </a:r>
            <a:r>
              <a:rPr kumimoji="1" lang="en-US" altLang="ja-JP" sz="1200" b="1" u="sng" dirty="0">
                <a:latin typeface="Arial" panose="020B0604020202020204" pitchFamily="34" charset="0"/>
                <a:cs typeface="Arial" panose="020B0604020202020204" pitchFamily="34" charset="0"/>
              </a:rPr>
              <a:t> yang </a:t>
            </a:r>
            <a:r>
              <a:rPr kumimoji="1" lang="en-US" altLang="ja-JP" sz="1200" b="1" u="sng" dirty="0" err="1">
                <a:latin typeface="Arial" panose="020B0604020202020204" pitchFamily="34" charset="0"/>
                <a:cs typeface="Arial" panose="020B0604020202020204" pitchFamily="34" charset="0"/>
              </a:rPr>
              <a:t>disebabkan</a:t>
            </a:r>
            <a:r>
              <a:rPr kumimoji="1" lang="en-US" altLang="ja-JP" sz="1200" b="1" u="sng" dirty="0">
                <a:latin typeface="Arial" panose="020B0604020202020204" pitchFamily="34" charset="0"/>
                <a:cs typeface="Arial" panose="020B0604020202020204" pitchFamily="34" charset="0"/>
              </a:rPr>
              <a:t> oleh </a:t>
            </a:r>
            <a:r>
              <a:rPr kumimoji="1" lang="en-US" altLang="ja-JP" sz="1200" b="1" u="sng" dirty="0" err="1">
                <a:latin typeface="Arial" panose="020B0604020202020204" pitchFamily="34" charset="0"/>
                <a:cs typeface="Arial" panose="020B0604020202020204" pitchFamily="34" charset="0"/>
              </a:rPr>
              <a:t>sengatan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listrik</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saat</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akan</a:t>
            </a:r>
            <a:r>
              <a:rPr kumimoji="1" lang="en-US" altLang="ja-JP" sz="1200" b="1" u="sng" dirty="0">
                <a:latin typeface="Arial" panose="020B0604020202020204" pitchFamily="34" charset="0"/>
                <a:cs typeface="Arial" panose="020B0604020202020204" pitchFamily="34" charset="0"/>
              </a:rPr>
              <a:t> </a:t>
            </a:r>
            <a:r>
              <a:rPr kumimoji="1" lang="en-US" altLang="ja-JP" sz="1200" b="1" u="sng" dirty="0" err="1">
                <a:latin typeface="Arial" panose="020B0604020202020204" pitchFamily="34" charset="0"/>
                <a:cs typeface="Arial" panose="020B0604020202020204" pitchFamily="34" charset="0"/>
              </a:rPr>
              <a:t>bekerja</a:t>
            </a:r>
            <a:r>
              <a:rPr kumimoji="1" lang="en-US" altLang="ja-JP" sz="1200" b="1" dirty="0">
                <a:latin typeface="Arial" panose="020B0604020202020204" pitchFamily="34" charset="0"/>
                <a:cs typeface="Arial" panose="020B0604020202020204" pitchFamily="34" charset="0"/>
              </a:rPr>
              <a:t>.</a:t>
            </a:r>
          </a:p>
          <a:p>
            <a:endParaRPr kumimoji="1" lang="en-US" altLang="ja-JP" sz="1200" b="1" dirty="0">
              <a:latin typeface="Arial" panose="020B0604020202020204" pitchFamily="34" charset="0"/>
              <a:cs typeface="Arial" panose="020B0604020202020204" pitchFamily="34" charset="0"/>
            </a:endParaRPr>
          </a:p>
          <a:p>
            <a:r>
              <a:rPr lang="ja-JP" altLang="en-US" sz="1800" dirty="0">
                <a:effectLst/>
                <a:latin typeface="Arial" panose="020B0604020202020204" pitchFamily="34" charset="0"/>
                <a:ea typeface="ＭＳ ゴシック" panose="020B0609070205080204" pitchFamily="49" charset="-128"/>
              </a:rPr>
              <a:t>　</a:t>
            </a:r>
            <a:r>
              <a:rPr lang="en-US" altLang="ja-JP" sz="1800" dirty="0">
                <a:effectLst/>
                <a:latin typeface="Arial" panose="020B0604020202020204" pitchFamily="34" charset="0"/>
                <a:ea typeface="ＭＳ ゴシック" panose="020B0609070205080204" pitchFamily="49" charset="-128"/>
              </a:rPr>
              <a:t>“</a:t>
            </a:r>
            <a:r>
              <a:rPr lang="en-US" altLang="ja-JP" sz="1400" dirty="0" err="1">
                <a:effectLst/>
                <a:latin typeface="Arial" panose="020B0604020202020204" pitchFamily="34" charset="0"/>
                <a:ea typeface="ＭＳ ゴシック" panose="020B0609070205080204" pitchFamily="49" charset="-128"/>
              </a:rPr>
              <a:t>Sengatan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listrik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adalah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peristiwa</a:t>
            </a:r>
            <a:r>
              <a:rPr lang="en-US" altLang="ja-JP" sz="1400" dirty="0">
                <a:effectLst/>
                <a:latin typeface="Arial" panose="020B0604020202020204" pitchFamily="34" charset="0"/>
                <a:ea typeface="ＭＳ ゴシック" panose="020B0609070205080204" pitchFamily="49" charset="-128"/>
              </a:rPr>
              <a:t> </a:t>
            </a:r>
            <a:r>
              <a:rPr lang="en-US" altLang="ja-JP" sz="1400" b="1" u="sng" dirty="0" err="1">
                <a:effectLst/>
                <a:latin typeface="Arial" panose="020B0604020202020204" pitchFamily="34" charset="0"/>
                <a:ea typeface="ＭＳ ゴシック" panose="020B0609070205080204" pitchFamily="49" charset="-128"/>
              </a:rPr>
              <a:t>dimana</a:t>
            </a:r>
            <a:r>
              <a:rPr lang="en-US" altLang="ja-JP" sz="1400" b="1" u="sng" dirty="0">
                <a:effectLst/>
                <a:latin typeface="Arial" panose="020B0604020202020204" pitchFamily="34" charset="0"/>
                <a:ea typeface="ＭＳ ゴシック" panose="020B0609070205080204" pitchFamily="49" charset="-128"/>
              </a:rPr>
              <a:t> </a:t>
            </a:r>
            <a:r>
              <a:rPr lang="en-US" altLang="ja-JP" sz="1400" b="1" u="sng" dirty="0" err="1">
                <a:effectLst/>
                <a:latin typeface="Arial" panose="020B0604020202020204" pitchFamily="34" charset="0"/>
                <a:ea typeface="ＭＳ ゴシック" panose="020B0609070205080204" pitchFamily="49" charset="-128"/>
              </a:rPr>
              <a:t>terdapat</a:t>
            </a:r>
            <a:r>
              <a:rPr lang="en-US" altLang="ja-JP" sz="1400" b="1" u="sng" dirty="0">
                <a:effectLst/>
                <a:latin typeface="Arial" panose="020B0604020202020204" pitchFamily="34" charset="0"/>
                <a:ea typeface="ＭＳ ゴシック" panose="020B0609070205080204" pitchFamily="49" charset="-128"/>
              </a:rPr>
              <a:t> </a:t>
            </a:r>
            <a:r>
              <a:rPr lang="en-US" altLang="ja-JP" sz="1400" b="1" u="sng" dirty="0" err="1">
                <a:effectLst/>
                <a:latin typeface="Arial" panose="020B0604020202020204" pitchFamily="34" charset="0"/>
                <a:ea typeface="ＭＳ ゴシック" panose="020B0609070205080204" pitchFamily="49" charset="-128"/>
              </a:rPr>
              <a:t>aliran</a:t>
            </a:r>
            <a:r>
              <a:rPr lang="en-US" altLang="ja-JP" sz="1400" b="1" u="sng" dirty="0">
                <a:effectLst/>
                <a:latin typeface="Arial" panose="020B0604020202020204" pitchFamily="34" charset="0"/>
                <a:ea typeface="ＭＳ ゴシック" panose="020B0609070205080204" pitchFamily="49" charset="-128"/>
              </a:rPr>
              <a:t> </a:t>
            </a:r>
            <a:r>
              <a:rPr lang="en-US" altLang="ja-JP" sz="1400" b="1" u="sng" dirty="0" err="1">
                <a:effectLst/>
                <a:latin typeface="Arial" panose="020B0604020202020204" pitchFamily="34" charset="0"/>
                <a:ea typeface="ＭＳ ゴシック" panose="020B0609070205080204" pitchFamily="49" charset="-128"/>
              </a:rPr>
              <a:t>listrik</a:t>
            </a:r>
            <a:r>
              <a:rPr lang="en-US" altLang="ja-JP" sz="1400" b="1" u="sng" dirty="0">
                <a:effectLst/>
                <a:latin typeface="Arial" panose="020B0604020202020204" pitchFamily="34" charset="0"/>
                <a:ea typeface="ＭＳ ゴシック" panose="020B0609070205080204" pitchFamily="49" charset="-128"/>
              </a:rPr>
              <a:t> yang </a:t>
            </a:r>
            <a:r>
              <a:rPr lang="en-US" altLang="ja-JP" sz="1400" b="1" u="sng" dirty="0" err="1">
                <a:effectLst/>
                <a:latin typeface="Arial" panose="020B0604020202020204" pitchFamily="34" charset="0"/>
                <a:ea typeface="ＭＳ ゴシック" panose="020B0609070205080204" pitchFamily="49" charset="-128"/>
              </a:rPr>
              <a:t>mengalir</a:t>
            </a:r>
            <a:r>
              <a:rPr lang="en-US" altLang="ja-JP" sz="1400" b="1" u="sng" dirty="0">
                <a:effectLst/>
                <a:latin typeface="Arial" panose="020B0604020202020204" pitchFamily="34" charset="0"/>
                <a:ea typeface="ＭＳ ゴシック" panose="020B0609070205080204" pitchFamily="49" charset="-128"/>
              </a:rPr>
              <a:t> pada </a:t>
            </a:r>
            <a:r>
              <a:rPr lang="en-US" altLang="ja-JP" sz="1400" b="1" u="sng" dirty="0" err="1">
                <a:effectLst/>
                <a:latin typeface="Arial" panose="020B0604020202020204" pitchFamily="34" charset="0"/>
                <a:ea typeface="ＭＳ ゴシック" panose="020B0609070205080204" pitchFamily="49" charset="-128"/>
              </a:rPr>
              <a:t>tubuh</a:t>
            </a:r>
            <a:r>
              <a:rPr lang="en-US" altLang="ja-JP" sz="1400" b="1" u="sng"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sehingga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mengalami</a:t>
            </a:r>
            <a:r>
              <a:rPr lang="en-US" altLang="ja-JP" sz="1400" dirty="0">
                <a:effectLst/>
                <a:latin typeface="Arial" panose="020B0604020202020204" pitchFamily="34" charset="0"/>
                <a:ea typeface="ＭＳ ゴシック" panose="020B0609070205080204" pitchFamily="49" charset="-128"/>
              </a:rPr>
              <a:t> </a:t>
            </a:r>
            <a:r>
              <a:rPr lang="en-US" altLang="ja-JP" sz="1400" b="1" u="sng" dirty="0" err="1">
                <a:effectLst/>
                <a:latin typeface="Arial" panose="020B0604020202020204" pitchFamily="34" charset="0"/>
                <a:ea typeface="ＭＳ ゴシック" panose="020B0609070205080204" pitchFamily="49" charset="-128"/>
              </a:rPr>
              <a:t>sengatan</a:t>
            </a:r>
            <a:r>
              <a:rPr lang="en-US" altLang="ja-JP" sz="1400" b="1" u="sng" dirty="0">
                <a:effectLst/>
                <a:latin typeface="Arial" panose="020B0604020202020204" pitchFamily="34" charset="0"/>
                <a:ea typeface="ＭＳ ゴシック" panose="020B0609070205080204" pitchFamily="49" charset="-128"/>
              </a:rPr>
              <a:t> </a:t>
            </a:r>
            <a:r>
              <a:rPr lang="en-US" altLang="ja-JP" sz="1400" b="1" u="sng" dirty="0" err="1">
                <a:effectLst/>
                <a:latin typeface="Arial" panose="020B0604020202020204" pitchFamily="34" charset="0"/>
                <a:ea typeface="ＭＳ ゴシック" panose="020B0609070205080204" pitchFamily="49" charset="-128"/>
              </a:rPr>
              <a:t>listrik</a:t>
            </a:r>
            <a:r>
              <a:rPr lang="en-US" altLang="ja-JP" sz="1400" b="1"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atau</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sering</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disebut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istilah</a:t>
            </a:r>
            <a:r>
              <a:rPr lang="en-US" altLang="ja-JP" sz="1400" dirty="0">
                <a:effectLst/>
                <a:latin typeface="Arial" panose="020B0604020202020204" pitchFamily="34" charset="0"/>
                <a:ea typeface="ＭＳ ゴシック" panose="020B0609070205080204" pitchFamily="49" charset="-128"/>
              </a:rPr>
              <a:t> “</a:t>
            </a:r>
            <a:r>
              <a:rPr lang="en-US" altLang="ja-JP" sz="1400" i="1" dirty="0">
                <a:effectLst/>
                <a:latin typeface="Arial" panose="020B0604020202020204" pitchFamily="34" charset="0"/>
                <a:ea typeface="ＭＳ ゴシック" panose="020B0609070205080204" pitchFamily="49" charset="-128"/>
              </a:rPr>
              <a:t>Electric Shock</a:t>
            </a:r>
            <a:r>
              <a:rPr lang="en-US" altLang="ja-JP" sz="1400" dirty="0">
                <a:effectLst/>
                <a:latin typeface="Arial" panose="020B0604020202020204" pitchFamily="34" charset="0"/>
                <a:ea typeface="ＭＳ ゴシック" panose="020B0609070205080204" pitchFamily="49" charset="-128"/>
              </a:rPr>
              <a:t>”.</a:t>
            </a:r>
            <a:r>
              <a:rPr kumimoji="1" lang="en-US" altLang="ja-JP" sz="1400" dirty="0">
                <a:latin typeface="Arial" panose="020B0604020202020204" pitchFamily="34" charset="0"/>
                <a:cs typeface="Arial" panose="020B0604020202020204" pitchFamily="34" charset="0"/>
              </a:rPr>
              <a:t> </a:t>
            </a:r>
            <a:r>
              <a:rPr lang="id-ID" altLang="ja-JP" sz="1200" b="1" u="sng" dirty="0">
                <a:latin typeface="Arial" panose="020B0604020202020204" pitchFamily="34" charset="0"/>
                <a:cs typeface="Arial" panose="020B0604020202020204" pitchFamily="34" charset="0"/>
              </a:rPr>
              <a:t>Penyebab sengatan listrik</a:t>
            </a:r>
            <a:r>
              <a:rPr lang="en-US" altLang="ja-JP" sz="1200" u="sng" dirty="0">
                <a:latin typeface="Arial" panose="020B0604020202020204" pitchFamily="34" charset="0"/>
                <a:cs typeface="Arial" panose="020B0604020202020204" pitchFamily="34" charset="0"/>
              </a:rPr>
              <a:t> pada</a:t>
            </a:r>
            <a:r>
              <a:rPr lang="id-ID" altLang="ja-JP" sz="1200" u="sng" dirty="0">
                <a:latin typeface="Arial" panose="020B0604020202020204" pitchFamily="34" charset="0"/>
                <a:cs typeface="Arial" panose="020B0604020202020204" pitchFamily="34" charset="0"/>
              </a:rPr>
              <a:t> </a:t>
            </a:r>
            <a:r>
              <a:rPr lang="id-ID" altLang="ja-JP" sz="1200" b="1" u="sng" dirty="0">
                <a:latin typeface="Arial" panose="020B0604020202020204" pitchFamily="34" charset="0"/>
                <a:cs typeface="Arial" panose="020B0604020202020204" pitchFamily="34" charset="0"/>
              </a:rPr>
              <a:t>saat menggunakan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kendaraan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kerja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anjungan</a:t>
            </a:r>
            <a:r>
              <a:rPr lang="id-ID" altLang="ja-JP" sz="1200" b="1"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a:t>
            </a:r>
            <a:r>
              <a:rPr lang="id-ID" altLang="ja-JP" sz="1200" dirty="0">
                <a:latin typeface="Arial" panose="020B0604020202020204" pitchFamily="34" charset="0"/>
                <a:cs typeface="Arial" panose="020B0604020202020204" pitchFamily="34" charset="0"/>
              </a:rPr>
              <a:t> </a:t>
            </a:r>
            <a:r>
              <a:rPr lang="id-ID" altLang="ja-JP" sz="1200" b="1" u="sng" dirty="0">
                <a:latin typeface="Arial" panose="020B0604020202020204" pitchFamily="34" charset="0"/>
                <a:cs typeface="Arial" panose="020B0604020202020204" pitchFamily="34" charset="0"/>
              </a:rPr>
              <a:t>kontak dengan saluran transmisi listrik </a:t>
            </a:r>
            <a:r>
              <a:rPr lang="en-US" altLang="ja-JP" sz="1200" b="1" u="sng" dirty="0" err="1">
                <a:latin typeface="Arial" panose="020B0604020202020204" pitchFamily="34" charset="0"/>
                <a:cs typeface="Arial" panose="020B0604020202020204" pitchFamily="34" charset="0"/>
              </a:rPr>
              <a:t>atau</a:t>
            </a:r>
            <a:r>
              <a:rPr lang="id-ID" altLang="ja-JP" sz="1200" b="1" u="sng" dirty="0">
                <a:latin typeface="Arial" panose="020B0604020202020204" pitchFamily="34" charset="0"/>
                <a:cs typeface="Arial" panose="020B0604020202020204" pitchFamily="34" charset="0"/>
              </a:rPr>
              <a:t> jalur distribusi</a:t>
            </a:r>
            <a:r>
              <a:rPr lang="id-ID" altLang="ja-JP" sz="1200" u="sng" dirty="0">
                <a:latin typeface="Arial" panose="020B0604020202020204" pitchFamily="34" charset="0"/>
                <a:cs typeface="Arial" panose="020B0604020202020204" pitchFamily="34" charset="0"/>
              </a:rPr>
              <a:t>, </a:t>
            </a:r>
            <a:r>
              <a:rPr lang="id-ID" altLang="ja-JP" sz="1200" b="1" u="sng" dirty="0">
                <a:latin typeface="Arial" panose="020B0604020202020204" pitchFamily="34" charset="0"/>
                <a:cs typeface="Arial" panose="020B0604020202020204" pitchFamily="34" charset="0"/>
              </a:rPr>
              <a:t>penggunaan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kendaraan</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kerja</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anjungan</a:t>
            </a:r>
            <a:r>
              <a:rPr lang="id-ID" altLang="ja-JP" sz="1200" b="1" u="sng" dirty="0">
                <a:latin typeface="Arial" panose="020B0604020202020204" pitchFamily="34" charset="0"/>
                <a:cs typeface="Arial" panose="020B0604020202020204" pitchFamily="34" charset="0"/>
              </a:rPr>
              <a:t> yang tidak tepat</a:t>
            </a:r>
            <a:r>
              <a:rPr lang="id-ID" altLang="ja-JP" sz="1200" b="1" dirty="0">
                <a:latin typeface="Arial" panose="020B0604020202020204" pitchFamily="34" charset="0"/>
                <a:cs typeface="Arial" panose="020B0604020202020204" pitchFamily="34" charset="0"/>
              </a:rPr>
              <a:t>, </a:t>
            </a:r>
            <a:r>
              <a:rPr lang="id-ID" altLang="ja-JP" sz="1200" b="1" u="sng" dirty="0">
                <a:latin typeface="Arial" panose="020B0604020202020204" pitchFamily="34" charset="0"/>
                <a:cs typeface="Arial" panose="020B0604020202020204" pitchFamily="34" charset="0"/>
              </a:rPr>
              <a:t>dan kebocoran listrik karena perawatan yang buruk</a:t>
            </a:r>
            <a:r>
              <a:rPr lang="en-US"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dll</a:t>
            </a:r>
            <a:r>
              <a:rPr lang="id-ID" altLang="ja-JP" sz="1200" b="1" u="sng" dirty="0">
                <a:latin typeface="Arial" panose="020B0604020202020204" pitchFamily="34" charset="0"/>
                <a:cs typeface="Arial" panose="020B0604020202020204" pitchFamily="34" charset="0"/>
              </a:rPr>
              <a:t>.</a:t>
            </a:r>
            <a:endParaRPr lang="en-US" altLang="ja-JP" sz="1200" b="1" u="sng" dirty="0">
              <a:latin typeface="Arial" panose="020B0604020202020204" pitchFamily="34" charset="0"/>
              <a:cs typeface="Arial" panose="020B0604020202020204" pitchFamily="34" charset="0"/>
            </a:endParaRPr>
          </a:p>
          <a:p>
            <a:r>
              <a:rPr kumimoji="1" lang="en-US" altLang="ja-JP" sz="1200" b="1" dirty="0">
                <a:latin typeface="Arial" panose="020B0604020202020204" pitchFamily="34" charset="0"/>
                <a:cs typeface="Arial" panose="020B0604020202020204" pitchFamily="34" charset="0"/>
              </a:rPr>
              <a:t> </a:t>
            </a:r>
            <a:r>
              <a:rPr kumimoji="1" lang="ja-JP" altLang="en-US" sz="1200" b="1" dirty="0">
                <a:latin typeface="Arial" panose="020B0604020202020204" pitchFamily="34" charset="0"/>
                <a:cs typeface="Arial" panose="020B0604020202020204" pitchFamily="34" charset="0"/>
              </a:rPr>
              <a:t>　</a:t>
            </a:r>
            <a:r>
              <a:rPr lang="id-ID" altLang="ja-JP" sz="1200" dirty="0">
                <a:latin typeface="Arial" panose="020B0604020202020204" pitchFamily="34" charset="0"/>
                <a:cs typeface="Arial" panose="020B0604020202020204" pitchFamily="34" charset="0"/>
              </a:rPr>
              <a:t>Tubuh manusia memiliki hambatan listrik yang rendah, </a:t>
            </a:r>
            <a:r>
              <a:rPr lang="en-US" altLang="ja-JP" sz="1200" dirty="0" err="1">
                <a:latin typeface="Arial" panose="020B0604020202020204" pitchFamily="34" charset="0"/>
                <a:cs typeface="Arial" panose="020B0604020202020204" pitchFamily="34" charset="0"/>
              </a:rPr>
              <a:t>khususnya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ketika</a:t>
            </a:r>
            <a:r>
              <a:rPr lang="id-ID" altLang="ja-JP" sz="1200" dirty="0">
                <a:latin typeface="Arial" panose="020B0604020202020204" pitchFamily="34" charset="0"/>
                <a:cs typeface="Arial" panose="020B0604020202020204" pitchFamily="34" charset="0"/>
              </a:rPr>
              <a:t> basah dengan air </a:t>
            </a:r>
            <a:r>
              <a:rPr lang="en-US" altLang="ja-JP" sz="1200" dirty="0" err="1">
                <a:latin typeface="Arial" panose="020B0604020202020204" pitchFamily="34" charset="0"/>
                <a:cs typeface="Arial" panose="020B0604020202020204" pitchFamily="34" charset="0"/>
              </a:rPr>
              <a:t>akan</a:t>
            </a:r>
            <a:r>
              <a:rPr lang="en-US" altLang="ja-JP" sz="1200" dirty="0">
                <a:latin typeface="Arial" panose="020B0604020202020204" pitchFamily="34" charset="0"/>
                <a:cs typeface="Arial" panose="020B0604020202020204" pitchFamily="34" charset="0"/>
              </a:rPr>
              <a:t> </a:t>
            </a:r>
            <a:r>
              <a:rPr lang="id-ID" altLang="ja-JP" sz="1200" dirty="0">
                <a:latin typeface="Arial" panose="020B0604020202020204" pitchFamily="34" charset="0"/>
                <a:cs typeface="Arial" panose="020B0604020202020204" pitchFamily="34" charset="0"/>
              </a:rPr>
              <a:t>sangat berbahaya karena </a:t>
            </a:r>
            <a:r>
              <a:rPr lang="en-US" altLang="ja-JP" sz="1200" dirty="0" err="1">
                <a:latin typeface="Arial" panose="020B0604020202020204" pitchFamily="34" charset="0"/>
                <a:cs typeface="Arial" panose="020B0604020202020204" pitchFamily="34" charset="0"/>
              </a:rPr>
              <a:t>aliran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listrik</a:t>
            </a:r>
            <a:r>
              <a:rPr lang="en-US" altLang="ja-JP" sz="1200" dirty="0">
                <a:latin typeface="Arial" panose="020B0604020202020204" pitchFamily="34" charset="0"/>
                <a:cs typeface="Arial" panose="020B0604020202020204" pitchFamily="34" charset="0"/>
              </a:rPr>
              <a:t> </a:t>
            </a:r>
            <a:r>
              <a:rPr lang="id-ID" altLang="ja-JP" sz="1200" dirty="0">
                <a:latin typeface="Arial" panose="020B0604020202020204" pitchFamily="34" charset="0"/>
                <a:cs typeface="Arial" panose="020B0604020202020204" pitchFamily="34" charset="0"/>
              </a:rPr>
              <a:t> mudah mengalir.</a:t>
            </a:r>
            <a:r>
              <a:rPr lang="en-US" altLang="ja-JP" sz="1200" dirty="0">
                <a:latin typeface="Arial" panose="020B0604020202020204" pitchFamily="34" charset="0"/>
                <a:cs typeface="Arial" panose="020B0604020202020204" pitchFamily="34" charset="0"/>
              </a:rPr>
              <a:t> </a:t>
            </a:r>
            <a:r>
              <a:rPr lang="id-ID" altLang="ja-JP" sz="1200" b="1" u="sng" dirty="0">
                <a:latin typeface="Arial" panose="020B0604020202020204" pitchFamily="34" charset="0"/>
                <a:cs typeface="Arial" panose="020B0604020202020204" pitchFamily="34" charset="0"/>
              </a:rPr>
              <a:t>Dalam </a:t>
            </a:r>
            <a:r>
              <a:rPr lang="en-US" altLang="ja-JP" sz="1200" b="1" u="sng" dirty="0" err="1">
                <a:latin typeface="Arial" panose="020B0604020202020204" pitchFamily="34" charset="0"/>
                <a:cs typeface="Arial" panose="020B0604020202020204" pitchFamily="34" charset="0"/>
              </a:rPr>
              <a:t>skala</a:t>
            </a:r>
            <a:r>
              <a:rPr lang="id-ID" altLang="ja-JP" sz="1200" b="1" u="sng" dirty="0">
                <a:latin typeface="Arial" panose="020B0604020202020204" pitchFamily="34" charset="0"/>
                <a:cs typeface="Arial" panose="020B0604020202020204" pitchFamily="34" charset="0"/>
              </a:rPr>
              <a:t> ringan</a:t>
            </a:r>
            <a:r>
              <a:rPr lang="id-ID" altLang="ja-JP" sz="1200" b="1"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ada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kalanya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hanya</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terasa</a:t>
            </a:r>
            <a:r>
              <a:rPr lang="id-ID" altLang="ja-JP" sz="1200" dirty="0">
                <a:latin typeface="Arial" panose="020B0604020202020204" pitchFamily="34" charset="0"/>
                <a:cs typeface="Arial" panose="020B0604020202020204" pitchFamily="34" charset="0"/>
              </a:rPr>
              <a:t> </a:t>
            </a:r>
            <a:r>
              <a:rPr lang="id-ID" altLang="ja-JP" sz="1200" b="1" u="sng" dirty="0">
                <a:latin typeface="Arial" panose="020B0604020202020204" pitchFamily="34" charset="0"/>
                <a:cs typeface="Arial" panose="020B0604020202020204" pitchFamily="34" charset="0"/>
              </a:rPr>
              <a:t>seperti nyeri sementara dan mati rasa</a:t>
            </a:r>
            <a:r>
              <a:rPr lang="id-ID" altLang="ja-JP" sz="1200" dirty="0">
                <a:latin typeface="Arial" panose="020B0604020202020204" pitchFamily="34" charset="0"/>
                <a:cs typeface="Arial" panose="020B0604020202020204" pitchFamily="34" charset="0"/>
              </a:rPr>
              <a:t>, tetapi </a:t>
            </a:r>
            <a:r>
              <a:rPr lang="id-ID" altLang="ja-JP" sz="1200" b="1" u="sng" dirty="0">
                <a:latin typeface="Arial" panose="020B0604020202020204" pitchFamily="34" charset="0"/>
                <a:cs typeface="Arial" panose="020B0604020202020204" pitchFamily="34" charset="0"/>
              </a:rPr>
              <a:t>dalam </a:t>
            </a:r>
            <a:r>
              <a:rPr lang="en-US" altLang="ja-JP" sz="1200" b="1" u="sng" dirty="0" err="1">
                <a:latin typeface="Arial" panose="020B0604020202020204" pitchFamily="34" charset="0"/>
                <a:cs typeface="Arial" panose="020B0604020202020204" pitchFamily="34" charset="0"/>
              </a:rPr>
              <a:t>skala</a:t>
            </a:r>
            <a:r>
              <a:rPr lang="id-ID" altLang="ja-JP" sz="1200" b="1" u="sng"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berat</a:t>
            </a:r>
            <a:r>
              <a:rPr lang="id-ID" altLang="ja-JP" sz="1200" dirty="0">
                <a:latin typeface="Arial" panose="020B0604020202020204" pitchFamily="34" charset="0"/>
                <a:cs typeface="Arial" panose="020B0604020202020204" pitchFamily="34" charset="0"/>
              </a:rPr>
              <a:t>, sering terjadi</a:t>
            </a:r>
            <a:r>
              <a:rPr lang="id-ID" altLang="ja-JP" sz="1200" b="1" dirty="0">
                <a:latin typeface="Arial" panose="020B0604020202020204" pitchFamily="34" charset="0"/>
                <a:cs typeface="Arial" panose="020B0604020202020204" pitchFamily="34" charset="0"/>
              </a:rPr>
              <a:t> </a:t>
            </a:r>
            <a:r>
              <a:rPr lang="en-US" altLang="ja-JP" sz="1200" b="1" u="sng" dirty="0" err="1">
                <a:latin typeface="Arial" panose="020B0604020202020204" pitchFamily="34" charset="0"/>
                <a:cs typeface="Arial" panose="020B0604020202020204" pitchFamily="34" charset="0"/>
              </a:rPr>
              <a:t>kematian</a:t>
            </a:r>
            <a:r>
              <a:rPr lang="en-US" altLang="ja-JP" sz="1200" b="1" u="sng" dirty="0">
                <a:latin typeface="Arial" panose="020B0604020202020204" pitchFamily="34" charset="0"/>
                <a:cs typeface="Arial" panose="020B0604020202020204" pitchFamily="34" charset="0"/>
              </a:rPr>
              <a:t> yang di </a:t>
            </a:r>
            <a:r>
              <a:rPr lang="en-US" altLang="ja-JP" sz="1200" b="1" u="sng" dirty="0" err="1">
                <a:latin typeface="Arial" panose="020B0604020202020204" pitchFamily="34" charset="0"/>
                <a:cs typeface="Arial" panose="020B0604020202020204" pitchFamily="34" charset="0"/>
              </a:rPr>
              <a:t>akibatkan</a:t>
            </a:r>
            <a:r>
              <a:rPr lang="en-US" altLang="ja-JP" sz="1200" b="1" u="sng" dirty="0">
                <a:latin typeface="Arial" panose="020B0604020202020204" pitchFamily="34" charset="0"/>
                <a:cs typeface="Arial" panose="020B0604020202020204" pitchFamily="34" charset="0"/>
              </a:rPr>
              <a:t> </a:t>
            </a:r>
            <a:r>
              <a:rPr lang="id-ID" altLang="ja-JP" sz="1200" b="1" u="sng" dirty="0">
                <a:latin typeface="Arial" panose="020B0604020202020204" pitchFamily="34" charset="0"/>
                <a:cs typeface="Arial" panose="020B0604020202020204" pitchFamily="34" charset="0"/>
              </a:rPr>
              <a:t>sengatan listrik</a:t>
            </a:r>
            <a:r>
              <a:rPr lang="id-ID" altLang="ja-JP" sz="1200" b="1" dirty="0">
                <a:latin typeface="Arial" panose="020B0604020202020204" pitchFamily="34" charset="0"/>
                <a:cs typeface="Arial" panose="020B0604020202020204" pitchFamily="34" charset="0"/>
              </a:rPr>
              <a:t>. </a:t>
            </a:r>
            <a:endParaRPr lang="en-US" altLang="ja-JP" sz="1200" b="1" dirty="0">
              <a:latin typeface="Arial" panose="020B0604020202020204" pitchFamily="34" charset="0"/>
              <a:cs typeface="Arial" panose="020B0604020202020204" pitchFamily="34" charset="0"/>
            </a:endParaRPr>
          </a:p>
          <a:p>
            <a:r>
              <a:rPr kumimoji="1" lang="en-US" altLang="ja-JP" sz="1200" b="1" dirty="0">
                <a:latin typeface="Arial" panose="020B0604020202020204" pitchFamily="34" charset="0"/>
                <a:cs typeface="Arial" panose="020B0604020202020204" pitchFamily="34" charset="0"/>
              </a:rPr>
              <a:t>  </a:t>
            </a:r>
            <a:r>
              <a:rPr kumimoji="1" lang="ja-JP" altLang="en-US" sz="1200" b="1"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K</a:t>
            </a:r>
            <a:r>
              <a:rPr kumimoji="1" lang="en-US" altLang="ja-JP" sz="1200" dirty="0" err="1">
                <a:latin typeface="Arial" panose="020B0604020202020204" pitchFamily="34" charset="0"/>
                <a:cs typeface="Arial" panose="020B0604020202020204" pitchFamily="34" charset="0"/>
              </a:rPr>
              <a:t>hususnya</a:t>
            </a:r>
            <a:r>
              <a:rPr kumimoji="1" lang="en-US" altLang="ja-JP" sz="1200" dirty="0">
                <a:latin typeface="Arial" panose="020B0604020202020204" pitchFamily="34" charset="0"/>
                <a:cs typeface="Arial" panose="020B0604020202020204" pitchFamily="34" charset="0"/>
              </a:rPr>
              <a:t>,</a:t>
            </a:r>
            <a:r>
              <a:rPr lang="id-ID" altLang="ja-JP" sz="1200" dirty="0">
                <a:latin typeface="Arial" panose="020B0604020202020204" pitchFamily="34" charset="0"/>
                <a:cs typeface="Arial" panose="020B0604020202020204" pitchFamily="34" charset="0"/>
              </a:rPr>
              <a:t> ketika arus listrik melewati jantung, hal itu menyebabkan gejala serius seperti jantung</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berhenti</a:t>
            </a:r>
            <a:r>
              <a:rPr lang="id-ID" altLang="ja-JP" sz="1200" dirty="0">
                <a:latin typeface="Arial" panose="020B0604020202020204" pitchFamily="34" charset="0"/>
                <a:cs typeface="Arial" panose="020B0604020202020204" pitchFamily="34" charset="0"/>
              </a:rPr>
              <a:t>, napas</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berhenti</a:t>
            </a:r>
            <a:r>
              <a:rPr lang="id-ID" altLang="ja-JP" sz="1200" dirty="0">
                <a:latin typeface="Arial" panose="020B0604020202020204" pitchFamily="34" charset="0"/>
                <a:cs typeface="Arial" panose="020B0604020202020204" pitchFamily="34" charset="0"/>
              </a:rPr>
              <a:t>, dan sengatan listrik, </a:t>
            </a:r>
            <a:r>
              <a:rPr lang="en-US" altLang="ja-JP" sz="1200" dirty="0">
                <a:latin typeface="Arial" panose="020B0604020202020204" pitchFamily="34" charset="0"/>
                <a:cs typeface="Arial" panose="020B0604020202020204" pitchFamily="34" charset="0"/>
              </a:rPr>
              <a:t>dan</a:t>
            </a:r>
            <a:r>
              <a:rPr lang="id-ID" altLang="ja-JP" sz="1200" dirty="0">
                <a:latin typeface="Arial" panose="020B0604020202020204" pitchFamily="34" charset="0"/>
                <a:cs typeface="Arial" panose="020B0604020202020204" pitchFamily="34" charset="0"/>
              </a:rPr>
              <a:t> mengakibatkan kematian akibat sengatan listrik, </a:t>
            </a:r>
            <a:endParaRPr lang="en-US" altLang="ja-JP" sz="1200" dirty="0">
              <a:latin typeface="Arial" panose="020B0604020202020204" pitchFamily="34" charset="0"/>
              <a:cs typeface="Arial" panose="020B0604020202020204" pitchFamily="34" charset="0"/>
            </a:endParaRPr>
          </a:p>
          <a:p>
            <a:r>
              <a:rPr lang="en-US" altLang="ja-JP" sz="1200" dirty="0" err="1">
                <a:latin typeface="Arial" panose="020B0604020202020204" pitchFamily="34" charset="0"/>
                <a:cs typeface="Arial" panose="020B0604020202020204" pitchFamily="34" charset="0"/>
              </a:rPr>
              <a:t>serta</a:t>
            </a:r>
            <a:r>
              <a:rPr lang="en-US" altLang="ja-JP" sz="1200" dirty="0">
                <a:latin typeface="Arial" panose="020B0604020202020204" pitchFamily="34" charset="0"/>
                <a:cs typeface="Arial" panose="020B0604020202020204" pitchFamily="34" charset="0"/>
              </a:rPr>
              <a:t>,</a:t>
            </a:r>
            <a:r>
              <a:rPr lang="id-ID" altLang="ja-JP" sz="1200" dirty="0">
                <a:latin typeface="Arial" panose="020B0604020202020204" pitchFamily="34" charset="0"/>
                <a:cs typeface="Arial" panose="020B0604020202020204" pitchFamily="34" charset="0"/>
              </a:rPr>
              <a:t> dapat menyebabkan luka bakar atau </a:t>
            </a:r>
            <a:r>
              <a:rPr lang="en-US" altLang="ja-JP" sz="1200" dirty="0" err="1">
                <a:latin typeface="Arial" panose="020B0604020202020204" pitchFamily="34" charset="0"/>
                <a:cs typeface="Arial" panose="020B0604020202020204" pitchFamily="34" charset="0"/>
              </a:rPr>
              <a:t>kematian</a:t>
            </a:r>
            <a:r>
              <a:rPr lang="en-US" altLang="ja-JP" sz="1200" dirty="0">
                <a:latin typeface="Arial" panose="020B0604020202020204" pitchFamily="34" charset="0"/>
                <a:cs typeface="Arial" panose="020B0604020202020204" pitchFamily="34" charset="0"/>
              </a:rPr>
              <a:t> organ</a:t>
            </a:r>
            <a:r>
              <a:rPr lang="id-ID" altLang="ja-JP" sz="1200" dirty="0">
                <a:latin typeface="Arial" panose="020B0604020202020204" pitchFamily="34" charset="0"/>
                <a:cs typeface="Arial" panose="020B0604020202020204" pitchFamily="34" charset="0"/>
              </a:rPr>
              <a:t> jaringan di tempat </a:t>
            </a:r>
            <a:r>
              <a:rPr lang="en-US" altLang="ja-JP" sz="1200" dirty="0">
                <a:latin typeface="Arial" panose="020B0604020202020204" pitchFamily="34" charset="0"/>
                <a:cs typeface="Arial" panose="020B0604020202020204" pitchFamily="34" charset="0"/>
              </a:rPr>
              <a:t>yang </a:t>
            </a:r>
            <a:r>
              <a:rPr lang="en-US" altLang="ja-JP" sz="1200" dirty="0" err="1">
                <a:latin typeface="Arial" panose="020B0604020202020204" pitchFamily="34" charset="0"/>
                <a:cs typeface="Arial" panose="020B0604020202020204" pitchFamily="34" charset="0"/>
              </a:rPr>
              <a:t>dilalui</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aliran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listrik</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berlebih</a:t>
            </a:r>
            <a:r>
              <a:rPr lang="en-US" altLang="ja-JP" sz="1200" dirty="0">
                <a:latin typeface="Arial" panose="020B0604020202020204" pitchFamily="34" charset="0"/>
                <a:cs typeface="Arial" panose="020B0604020202020204" pitchFamily="34" charset="0"/>
              </a:rPr>
              <a:t>.</a:t>
            </a:r>
            <a:endParaRPr kumimoji="1"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5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82772" y="428581"/>
            <a:ext cx="8132578"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(4)</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07977" y="6400413"/>
            <a:ext cx="4062686"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hal.6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hal</a:t>
            </a:r>
            <a:r>
              <a:rPr lang="en-US" altLang="ja-JP" sz="1200" dirty="0">
                <a:solidFill>
                  <a:prstClr val="black"/>
                </a:solidFill>
                <a:latin typeface="Arial" panose="020B0604020202020204" pitchFamily="34" charset="0"/>
                <a:cs typeface="Arial" panose="020B0604020202020204" pitchFamily="34" charset="0"/>
              </a:rPr>
              <a:t>. 7</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39062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④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jenis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Naik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Vertikal</a:t>
            </a:r>
            <a:endPar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rPr>
              <a:t>Dapat</a:t>
            </a:r>
            <a:r>
              <a:rPr lang="en-US" altLang="ja-JP" sz="1400" dirty="0">
                <a:effectLst/>
                <a:latin typeface="Arial" panose="020B0604020202020204" pitchFamily="34" charset="0"/>
                <a:ea typeface="ＭＳ ゴシック" panose="020B0609070205080204" pitchFamily="49" charset="-128"/>
              </a:rPr>
              <a:t> di </a:t>
            </a:r>
            <a:r>
              <a:rPr lang="en-US" altLang="ja-JP" sz="1400" dirty="0" err="1">
                <a:effectLst/>
                <a:latin typeface="Arial" panose="020B0604020202020204" pitchFamily="34" charset="0"/>
                <a:ea typeface="ＭＳ ゴシック" panose="020B0609070205080204" pitchFamily="49" charset="-128"/>
              </a:rPr>
              <a:t>naikkan</a:t>
            </a:r>
            <a:r>
              <a:rPr lang="en-US" altLang="ja-JP" sz="1400" dirty="0">
                <a:effectLst/>
                <a:latin typeface="Arial" panose="020B0604020202020204" pitchFamily="34" charset="0"/>
                <a:ea typeface="ＭＳ ゴシック" panose="020B0609070205080204" pitchFamily="49" charset="-128"/>
              </a:rPr>
              <a:t> dan </a:t>
            </a:r>
            <a:r>
              <a:rPr lang="en-US" altLang="ja-JP" sz="1400" dirty="0" err="1">
                <a:effectLst/>
                <a:latin typeface="Arial" panose="020B0604020202020204" pitchFamily="34" charset="0"/>
                <a:ea typeface="ＭＳ ゴシック" panose="020B0609070205080204" pitchFamily="49" charset="-128"/>
              </a:rPr>
              <a:t>diturunkan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p>
          <a:p>
            <a:pPr marL="0" indent="0">
              <a:lnSpc>
                <a:spcPct val="110000"/>
              </a:lnSpc>
              <a:spcBef>
                <a:spcPts val="0"/>
              </a:spcBef>
              <a:buNone/>
            </a:pPr>
            <a:r>
              <a:rPr lang="en-US" altLang="ja-JP" sz="1400" dirty="0" err="1">
                <a:effectLst/>
                <a:latin typeface="Arial" panose="020B0604020202020204" pitchFamily="34" charset="0"/>
                <a:ea typeface="ＭＳ ゴシック" panose="020B0609070205080204" pitchFamily="49" charset="-128"/>
              </a:rPr>
              <a:t>struktur</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vertikal</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plafform</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a:t>
            </a:r>
          </a:p>
          <a:p>
            <a:pPr marL="0" indent="0">
              <a:lnSpc>
                <a:spcPct val="110000"/>
              </a:lnSpc>
              <a:spcBef>
                <a:spcPts val="0"/>
              </a:spcBef>
              <a:buNone/>
            </a:pP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scissors, </a:t>
            </a: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tiang</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sigma dan </a:t>
            </a:r>
          </a:p>
          <a:p>
            <a:pPr marL="0" indent="0">
              <a:lnSpc>
                <a:spcPct val="110000"/>
              </a:lnSpc>
              <a:spcBef>
                <a:spcPts val="0"/>
              </a:spcBef>
              <a:buNone/>
            </a:pP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X. </a:t>
            </a:r>
          </a:p>
          <a:p>
            <a:pPr marL="0" indent="0">
              <a:lnSpc>
                <a:spcPct val="11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Karakteristik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utama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effectLst/>
                <a:latin typeface="Arial" panose="020B0604020202020204" pitchFamily="34" charset="0"/>
                <a:ea typeface="ＭＳ ゴシック" panose="020B0609070205080204" pitchFamily="49" charset="-128"/>
              </a:rPr>
              <a:t>Area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bagian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atas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hanya</a:t>
            </a:r>
            <a:r>
              <a:rPr lang="en-US" altLang="ja-JP" sz="1400" dirty="0">
                <a:effectLst/>
                <a:latin typeface="Arial" panose="020B0604020202020204" pitchFamily="34" charset="0"/>
                <a:ea typeface="ＭＳ ゴシック" panose="020B0609070205080204" pitchFamily="49" charset="-128"/>
              </a:rPr>
              <a:t> </a:t>
            </a:r>
          </a:p>
          <a:p>
            <a:pPr marL="0" indent="0">
              <a:lnSpc>
                <a:spcPct val="110000"/>
              </a:lnSpc>
              <a:spcBef>
                <a:spcPts val="0"/>
              </a:spcBef>
              <a:buNone/>
            </a:pPr>
            <a:r>
              <a:rPr lang="en-US" altLang="ja-JP" sz="1400" dirty="0" err="1">
                <a:effectLst/>
                <a:latin typeface="Arial" panose="020B0604020202020204" pitchFamily="34" charset="0"/>
                <a:ea typeface="ＭＳ ゴシック" panose="020B0609070205080204" pitchFamily="49" charset="-128"/>
              </a:rPr>
              <a:t>untuk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perangkat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landasan</a:t>
            </a:r>
            <a:r>
              <a:rPr lang="en-US" altLang="ja-JP" sz="1400" dirty="0">
                <a:solidFill>
                  <a:prstClr val="black"/>
                </a:solidFill>
                <a:effectLst/>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2. </a:t>
            </a:r>
            <a:r>
              <a:rPr lang="en-US" altLang="ja-JP" sz="1400" dirty="0">
                <a:effectLst/>
                <a:latin typeface="Arial" panose="020B0604020202020204" pitchFamily="34" charset="0"/>
                <a:ea typeface="ＭＳ ゴシック" panose="020B0609070205080204" pitchFamily="49" charset="-128"/>
              </a:rPr>
              <a:t>Banyak </a:t>
            </a:r>
            <a:r>
              <a:rPr lang="en-US" altLang="ja-JP" sz="1400" dirty="0" err="1">
                <a:effectLst/>
                <a:latin typeface="Arial" panose="020B0604020202020204" pitchFamily="34" charset="0"/>
                <a:ea typeface="ＭＳ ゴシック" panose="020B0609070205080204" pitchFamily="49" charset="-128"/>
              </a:rPr>
              <a:t>digunakan</a:t>
            </a:r>
            <a:r>
              <a:rPr lang="en-US" altLang="ja-JP" sz="1400" dirty="0">
                <a:effectLst/>
                <a:latin typeface="Arial" panose="020B0604020202020204" pitchFamily="34" charset="0"/>
                <a:ea typeface="ＭＳ ゴシック" panose="020B0609070205080204" pitchFamily="49" charset="-128"/>
              </a:rPr>
              <a:t> di </a:t>
            </a:r>
            <a:r>
              <a:rPr lang="en-US" altLang="ja-JP" sz="1400" dirty="0" err="1">
                <a:effectLst/>
                <a:latin typeface="Arial" panose="020B0604020202020204" pitchFamily="34" charset="0"/>
                <a:ea typeface="ＭＳ ゴシック" panose="020B0609070205080204" pitchFamily="49" charset="-128"/>
              </a:rPr>
              <a:t>konstruksi</a:t>
            </a:r>
            <a:r>
              <a:rPr lang="en-US" altLang="ja-JP" sz="1400" dirty="0">
                <a:effectLst/>
                <a:latin typeface="Arial" panose="020B0604020202020204" pitchFamily="34" charset="0"/>
                <a:ea typeface="ＭＳ ゴシック" panose="020B0609070205080204" pitchFamily="49" charset="-128"/>
              </a:rPr>
              <a:t> </a:t>
            </a:r>
          </a:p>
          <a:p>
            <a:pPr marL="0" indent="0">
              <a:lnSpc>
                <a:spcPct val="110000"/>
              </a:lnSpc>
              <a:spcBef>
                <a:spcPts val="0"/>
              </a:spcBef>
              <a:buNone/>
            </a:pPr>
            <a:r>
              <a:rPr lang="en-US" altLang="ja-JP" sz="1400" dirty="0" err="1">
                <a:effectLst/>
                <a:latin typeface="Arial" panose="020B0604020202020204" pitchFamily="34" charset="0"/>
                <a:ea typeface="ＭＳ ゴシック" panose="020B0609070205080204" pitchFamily="49" charset="-128"/>
              </a:rPr>
              <a:t>peralatan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konstruksi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arsitektur</a:t>
            </a:r>
            <a:r>
              <a:rPr lang="en-US" altLang="ja-JP" sz="1400" dirty="0">
                <a:effectLst/>
                <a:latin typeface="Arial" panose="020B0604020202020204" pitchFamily="34" charset="0"/>
                <a:ea typeface="ＭＳ ゴシック" panose="020B0609070205080204" pitchFamily="49" charset="-128"/>
              </a:rPr>
              <a:t> dan</a:t>
            </a:r>
          </a:p>
          <a:p>
            <a:pPr marL="0" indent="0">
              <a:lnSpc>
                <a:spcPct val="110000"/>
              </a:lnSpc>
              <a:spcBef>
                <a:spcPts val="0"/>
              </a:spcBef>
              <a:buNone/>
            </a:pPr>
            <a:r>
              <a:rPr lang="en-US" altLang="ja-JP" sz="1400" dirty="0">
                <a:effectLst/>
                <a:latin typeface="Arial" panose="020B0604020202020204" pitchFamily="34" charset="0"/>
                <a:ea typeface="ＭＳ ゴシック" panose="020B0609070205080204" pitchFamily="49" charset="-128"/>
              </a:rPr>
              <a:t> lain-lain.</a:t>
            </a:r>
          </a:p>
          <a:p>
            <a:pPr marL="0" indent="0">
              <a:lnSpc>
                <a:spcPct val="110000"/>
              </a:lnSpc>
              <a:spcBef>
                <a:spcPts val="0"/>
              </a:spcBef>
              <a:buNone/>
            </a:pPr>
            <a:r>
              <a:rPr lang="en-US" altLang="ja-JP"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3.</a:t>
            </a:r>
            <a:r>
              <a:rPr lang="en-US" altLang="ja-JP" sz="1400" dirty="0">
                <a:effectLst/>
                <a:latin typeface="Arial" panose="020B0604020202020204" pitchFamily="34" charset="0"/>
                <a:ea typeface="ＭＳ ゴシック" panose="020B0609070205080204" pitchFamily="49" charset="-128"/>
              </a:rPr>
              <a:t> Banyak </a:t>
            </a:r>
            <a:r>
              <a:rPr lang="en-US" altLang="ja-JP" sz="1400" dirty="0" err="1">
                <a:effectLst/>
                <a:latin typeface="Arial" panose="020B0604020202020204" pitchFamily="34" charset="0"/>
                <a:ea typeface="ＭＳ ゴシック" panose="020B0609070205080204" pitchFamily="49" charset="-128"/>
              </a:rPr>
              <a:t>digunakan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untuk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ukuran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kecil</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4497572" y="1222744"/>
            <a:ext cx="4444409" cy="2743200"/>
          </a:xfrm>
          <a:prstGeom prst="rect">
            <a:avLst/>
          </a:prstGeom>
          <a:noFill/>
          <a:ln>
            <a:solidFill>
              <a:schemeClr val="tx1"/>
            </a:solidFill>
          </a:ln>
        </p:spPr>
      </p:pic>
      <p:sp>
        <p:nvSpPr>
          <p:cNvPr id="2" name="正方形/長方形 1">
            <a:extLst>
              <a:ext uri="{FF2B5EF4-FFF2-40B4-BE49-F238E27FC236}">
                <a16:creationId xmlns:a16="http://schemas.microsoft.com/office/drawing/2014/main" id="{184E6671-F7F2-4043-B712-DB2AD8428BE0}"/>
              </a:ext>
            </a:extLst>
          </p:cNvPr>
          <p:cNvSpPr/>
          <p:nvPr/>
        </p:nvSpPr>
        <p:spPr>
          <a:xfrm>
            <a:off x="5842000" y="3721100"/>
            <a:ext cx="1644650" cy="19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4468216-47B3-448B-9A03-F326A18FDB36}"/>
              </a:ext>
            </a:extLst>
          </p:cNvPr>
          <p:cNvSpPr txBox="1"/>
          <p:nvPr/>
        </p:nvSpPr>
        <p:spPr>
          <a:xfrm>
            <a:off x="5617013" y="3696414"/>
            <a:ext cx="2898337"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1-9 </a:t>
            </a:r>
            <a:r>
              <a:rPr kumimoji="1" lang="en-US" altLang="ja-JP" sz="1000" dirty="0" err="1">
                <a:latin typeface="Arial" panose="020B0604020202020204" pitchFamily="34" charset="0"/>
                <a:cs typeface="Arial" panose="020B0604020202020204" pitchFamily="34" charset="0"/>
              </a:rPr>
              <a:t>Contoh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Naik </a:t>
            </a:r>
            <a:r>
              <a:rPr kumimoji="1" lang="en-US" altLang="ja-JP" sz="1000" dirty="0" err="1">
                <a:latin typeface="Arial" panose="020B0604020202020204" pitchFamily="34" charset="0"/>
                <a:cs typeface="Arial" panose="020B0604020202020204" pitchFamily="34" charset="0"/>
              </a:rPr>
              <a:t>Turun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Vertikal</a:t>
            </a:r>
            <a:endParaRPr kumimoji="1" lang="ja-JP" altLang="en-US" sz="1000" dirty="0">
              <a:latin typeface="Arial" panose="020B0604020202020204" pitchFamily="34" charset="0"/>
              <a:cs typeface="Arial" panose="020B0604020202020204" pitchFamily="34" charset="0"/>
            </a:endParaRPr>
          </a:p>
        </p:txBody>
      </p:sp>
      <p:sp>
        <p:nvSpPr>
          <p:cNvPr id="3" name="正方形/長方形 2">
            <a:extLst>
              <a:ext uri="{FF2B5EF4-FFF2-40B4-BE49-F238E27FC236}">
                <a16:creationId xmlns:a16="http://schemas.microsoft.com/office/drawing/2014/main" id="{977F328F-09CB-4F0E-99B4-5D83757F1651}"/>
              </a:ext>
            </a:extLst>
          </p:cNvPr>
          <p:cNvSpPr/>
          <p:nvPr/>
        </p:nvSpPr>
        <p:spPr>
          <a:xfrm>
            <a:off x="4679950" y="3511550"/>
            <a:ext cx="869950" cy="18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799CBEB-5791-4251-97BA-5481507A96B0}"/>
              </a:ext>
            </a:extLst>
          </p:cNvPr>
          <p:cNvSpPr txBox="1"/>
          <p:nvPr/>
        </p:nvSpPr>
        <p:spPr>
          <a:xfrm>
            <a:off x="4666069" y="3429000"/>
            <a:ext cx="883831" cy="400110"/>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gunting</a:t>
            </a:r>
            <a:endParaRPr kumimoji="1" lang="ja-JP" altLang="en-US" sz="1000"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C0EA0FF2-B610-43BF-8811-B4F624573030}"/>
              </a:ext>
            </a:extLst>
          </p:cNvPr>
          <p:cNvSpPr/>
          <p:nvPr/>
        </p:nvSpPr>
        <p:spPr>
          <a:xfrm>
            <a:off x="5842000" y="3511550"/>
            <a:ext cx="742950" cy="14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84C5CDC-DAC5-4E6B-83BB-5318D8F7EBA4}"/>
              </a:ext>
            </a:extLst>
          </p:cNvPr>
          <p:cNvSpPr txBox="1"/>
          <p:nvPr/>
        </p:nvSpPr>
        <p:spPr>
          <a:xfrm>
            <a:off x="5842000" y="3437850"/>
            <a:ext cx="883831"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tiang</a:t>
            </a:r>
            <a:endParaRPr kumimoji="1" lang="ja-JP" altLang="en-US" sz="10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84FDDC96-84CB-4CCC-8881-C420B30796FE}"/>
              </a:ext>
            </a:extLst>
          </p:cNvPr>
          <p:cNvSpPr/>
          <p:nvPr/>
        </p:nvSpPr>
        <p:spPr>
          <a:xfrm>
            <a:off x="6794500" y="3460568"/>
            <a:ext cx="742950" cy="18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6B89230-ADF2-4DED-9647-80763DEC336C}"/>
              </a:ext>
            </a:extLst>
          </p:cNvPr>
          <p:cNvSpPr txBox="1"/>
          <p:nvPr/>
        </p:nvSpPr>
        <p:spPr>
          <a:xfrm>
            <a:off x="6736759" y="3425508"/>
            <a:ext cx="883831"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sigma</a:t>
            </a:r>
            <a:endParaRPr kumimoji="1" lang="ja-JP" altLang="en-US" sz="10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1C27BD99-40F9-4F48-BE69-DF74B8EFE88E}"/>
              </a:ext>
            </a:extLst>
          </p:cNvPr>
          <p:cNvSpPr/>
          <p:nvPr/>
        </p:nvSpPr>
        <p:spPr>
          <a:xfrm>
            <a:off x="7677150" y="3511550"/>
            <a:ext cx="1130300" cy="16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98831E2-557B-4899-B67E-A91C932AA7C1}"/>
              </a:ext>
            </a:extLst>
          </p:cNvPr>
          <p:cNvSpPr txBox="1"/>
          <p:nvPr/>
        </p:nvSpPr>
        <p:spPr>
          <a:xfrm>
            <a:off x="8084362" y="3425507"/>
            <a:ext cx="883831"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X</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230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Bahaya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listrik</a:t>
            </a:r>
            <a:r>
              <a:rPr lang="en-US" altLang="ja-JP" sz="2400" b="1" dirty="0">
                <a:latin typeface="Arial" panose="020B0604020202020204" pitchFamily="34" charset="0"/>
                <a:ea typeface="Meiryo UI" panose="020B0604030504040204" pitchFamily="50" charset="-128"/>
                <a:cs typeface="Arial" panose="020B0604020202020204" pitchFamily="34" charset="0"/>
              </a:rPr>
              <a:t>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efek</a:t>
            </a:r>
            <a:r>
              <a:rPr lang="en-US" altLang="ja-JP" sz="2400" b="1" dirty="0">
                <a:latin typeface="Arial" panose="020B0604020202020204" pitchFamily="34" charset="0"/>
                <a:ea typeface="Meiryo UI" panose="020B0604030504040204" pitchFamily="50" charset="-128"/>
                <a:cs typeface="Arial" panose="020B0604020202020204" pitchFamily="34" charset="0"/>
              </a:rPr>
              <a:t> pada </a:t>
            </a:r>
            <a:r>
              <a:rPr lang="en-US" altLang="ja-JP" sz="2400" b="1" dirty="0" err="1">
                <a:latin typeface="Arial" panose="020B0604020202020204" pitchFamily="34" charset="0"/>
                <a:ea typeface="Meiryo UI" panose="020B0604030504040204" pitchFamily="50" charset="-128"/>
                <a:cs typeface="Arial" panose="020B0604020202020204" pitchFamily="34" charset="0"/>
              </a:rPr>
              <a:t>tubuh</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manusia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860192" y="6400413"/>
            <a:ext cx="4310470"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174/</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lang="en-US" altLang="ja-JP" sz="1200" dirty="0" smtClean="0"/>
              <a:t>73-74</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①　</a:t>
            </a:r>
            <a:r>
              <a:rPr lang="en-US" altLang="ja-JP" sz="1400" b="1" u="sng" dirty="0" err="1">
                <a:solidFill>
                  <a:prstClr val="black"/>
                </a:solidFill>
                <a:latin typeface="Meiryo UI" panose="020B0604030504040204" pitchFamily="50" charset="-128"/>
                <a:ea typeface="Meiryo UI" panose="020B0604030504040204" pitchFamily="50" charset="-128"/>
              </a:rPr>
              <a:t>Faktor</a:t>
            </a:r>
            <a:r>
              <a:rPr lang="en-US" altLang="ja-JP" sz="1400" b="1" u="sng" dirty="0">
                <a:solidFill>
                  <a:prstClr val="black"/>
                </a:solidFill>
                <a:latin typeface="Meiryo UI" panose="020B0604030504040204" pitchFamily="50" charset="-128"/>
                <a:ea typeface="Meiryo UI" panose="020B0604030504040204" pitchFamily="50" charset="-128"/>
              </a:rPr>
              <a:t> yang </a:t>
            </a:r>
            <a:r>
              <a:rPr lang="en-US" altLang="ja-JP" sz="1400" b="1" u="sng" dirty="0" err="1">
                <a:solidFill>
                  <a:prstClr val="black"/>
                </a:solidFill>
                <a:latin typeface="Meiryo UI" panose="020B0604030504040204" pitchFamily="50" charset="-128"/>
                <a:ea typeface="Meiryo UI" panose="020B0604030504040204" pitchFamily="50" charset="-128"/>
              </a:rPr>
              <a:t>menentukan</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bahaya</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sengatan</a:t>
            </a:r>
            <a:r>
              <a:rPr lang="en-US" altLang="ja-JP" sz="1400" b="1" u="sng"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listrik</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600"/>
              </a:spcAft>
              <a:buNone/>
            </a:pPr>
            <a:r>
              <a:rPr lang="ja-JP" altLang="en-US" sz="1400" dirty="0">
                <a:solidFill>
                  <a:prstClr val="black"/>
                </a:solidFill>
                <a:latin typeface="Meiryo UI" panose="020B0604030504040204" pitchFamily="50" charset="-128"/>
                <a:ea typeface="Meiryo UI" panose="020B0604030504040204" pitchFamily="50" charset="-128"/>
              </a:rPr>
              <a:t>　</a:t>
            </a:r>
            <a:r>
              <a:rPr lang="id-ID" altLang="ja-JP" sz="1400" dirty="0"/>
              <a:t>Tingkat keparahan </a:t>
            </a:r>
            <a:r>
              <a:rPr lang="en-US" altLang="ja-JP" sz="1400" dirty="0" err="1"/>
              <a:t>gangguan</a:t>
            </a:r>
            <a:r>
              <a:rPr lang="id-ID" altLang="ja-JP" sz="1400" dirty="0"/>
              <a:t> pada tubuh manusia yang disebabkan oleh sengatan listrik tergantung pada situasi pada </a:t>
            </a:r>
            <a:r>
              <a:rPr lang="en-US" altLang="ja-JP" sz="1400" dirty="0" err="1"/>
              <a:t>ters</a:t>
            </a:r>
            <a:r>
              <a:rPr lang="id-ID" altLang="ja-JP" sz="1400" dirty="0"/>
              <a:t>engat listrik, berikut ini </a:t>
            </a:r>
            <a:r>
              <a:rPr lang="en-US" altLang="ja-JP" sz="1400" dirty="0" err="1"/>
              <a:t>merupakan</a:t>
            </a:r>
            <a:r>
              <a:rPr lang="id-ID" altLang="ja-JP" sz="1400" dirty="0"/>
              <a:t> fa</a:t>
            </a:r>
            <a:r>
              <a:rPr lang="en-US" altLang="ja-JP" sz="1400" dirty="0" err="1"/>
              <a:t>ktor</a:t>
            </a:r>
            <a:r>
              <a:rPr lang="en-US" altLang="ja-JP" sz="1400" dirty="0"/>
              <a:t> </a:t>
            </a:r>
            <a:r>
              <a:rPr lang="en-US" altLang="ja-JP" sz="1400" dirty="0" err="1"/>
              <a:t>penyebab</a:t>
            </a:r>
            <a:r>
              <a:rPr lang="id-ID" altLang="ja-JP" sz="1400" dirty="0"/>
              <a:t> utama.</a:t>
            </a:r>
            <a:endParaRPr lang="ja-JP" altLang="en-US" sz="1400" dirty="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Font typeface="Wingdings" panose="05000000000000000000" pitchFamily="2" charset="2"/>
              <a:buChar char="ü"/>
            </a:pPr>
            <a:r>
              <a:rPr lang="en-US" altLang="ja-JP" sz="1200" dirty="0" err="1">
                <a:solidFill>
                  <a:prstClr val="black"/>
                </a:solidFill>
                <a:latin typeface="Meiryo UI" panose="020B0604030504040204" pitchFamily="50" charset="-128"/>
                <a:ea typeface="Meiryo UI" panose="020B0604030504040204" pitchFamily="50" charset="-128"/>
              </a:rPr>
              <a:t>Besaran</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arus</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energi</a:t>
            </a:r>
            <a:r>
              <a:rPr lang="en-US" altLang="ja-JP" sz="1200" dirty="0">
                <a:solidFill>
                  <a:prstClr val="black"/>
                </a:solidFill>
                <a:latin typeface="Meiryo UI" panose="020B0604030504040204" pitchFamily="50" charset="-128"/>
                <a:ea typeface="Meiryo UI" panose="020B0604030504040204" pitchFamily="50" charset="-128"/>
              </a:rPr>
              <a:t> dan </a:t>
            </a:r>
            <a:r>
              <a:rPr lang="en-US" altLang="ja-JP" sz="1200" dirty="0" err="1">
                <a:solidFill>
                  <a:prstClr val="black"/>
                </a:solidFill>
                <a:latin typeface="Meiryo UI" panose="020B0604030504040204" pitchFamily="50" charset="-128"/>
                <a:ea typeface="Meiryo UI" panose="020B0604030504040204" pitchFamily="50" charset="-128"/>
              </a:rPr>
              <a:t>frekuensi</a:t>
            </a:r>
            <a:endParaRPr lang="ja-JP" altLang="en-US" sz="1200" dirty="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Meiryo UI" panose="020B0604030504040204" pitchFamily="50" charset="-128"/>
                <a:ea typeface="Meiryo UI" panose="020B0604030504040204" pitchFamily="50" charset="-128"/>
              </a:rPr>
              <a:t>Waktu </a:t>
            </a:r>
            <a:r>
              <a:rPr lang="en-US" altLang="ja-JP" sz="1200" dirty="0" err="1">
                <a:solidFill>
                  <a:prstClr val="black"/>
                </a:solidFill>
                <a:latin typeface="Meiryo UI" panose="020B0604030504040204" pitchFamily="50" charset="-128"/>
                <a:ea typeface="Meiryo UI" panose="020B0604030504040204" pitchFamily="50" charset="-128"/>
              </a:rPr>
              <a:t>energisasi</a:t>
            </a:r>
            <a:endParaRPr lang="ja-JP" altLang="en-US" sz="1200" dirty="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Font typeface="Wingdings" panose="05000000000000000000" pitchFamily="2" charset="2"/>
              <a:buChar char="ü"/>
            </a:pPr>
            <a:r>
              <a:rPr lang="en-US" altLang="ja-JP" sz="1200" dirty="0">
                <a:solidFill>
                  <a:prstClr val="black"/>
                </a:solidFill>
                <a:latin typeface="Meiryo UI" panose="020B0604030504040204" pitchFamily="50" charset="-128"/>
                <a:ea typeface="Meiryo UI" panose="020B0604030504040204" pitchFamily="50" charset="-128"/>
              </a:rPr>
              <a:t>Jalur </a:t>
            </a:r>
            <a:r>
              <a:rPr lang="en-US" altLang="ja-JP" sz="1200" dirty="0" err="1">
                <a:solidFill>
                  <a:prstClr val="black"/>
                </a:solidFill>
                <a:latin typeface="Meiryo UI" panose="020B0604030504040204" pitchFamily="50" charset="-128"/>
                <a:ea typeface="Meiryo UI" panose="020B0604030504040204" pitchFamily="50" charset="-128"/>
              </a:rPr>
              <a:t>energisasi</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Jalur </a:t>
            </a:r>
            <a:r>
              <a:rPr lang="en-US" altLang="ja-JP" sz="1200" dirty="0" err="1">
                <a:solidFill>
                  <a:prstClr val="black"/>
                </a:solidFill>
                <a:latin typeface="Meiryo UI" panose="020B0604030504040204" pitchFamily="50" charset="-128"/>
                <a:ea typeface="Meiryo UI" panose="020B0604030504040204" pitchFamily="50" charset="-128"/>
              </a:rPr>
              <a:t>arus</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listrik</a:t>
            </a:r>
            <a:r>
              <a:rPr lang="en-US" altLang="ja-JP" sz="1200" dirty="0">
                <a:solidFill>
                  <a:prstClr val="black"/>
                </a:solidFill>
                <a:latin typeface="Meiryo UI" panose="020B0604030504040204" pitchFamily="50" charset="-128"/>
                <a:ea typeface="Meiryo UI" panose="020B0604030504040204" pitchFamily="50" charset="-128"/>
              </a:rPr>
              <a:t> yang </a:t>
            </a:r>
            <a:r>
              <a:rPr lang="en-US" altLang="ja-JP" sz="1200" dirty="0" err="1">
                <a:solidFill>
                  <a:prstClr val="black"/>
                </a:solidFill>
                <a:latin typeface="Meiryo UI" panose="020B0604030504040204" pitchFamily="50" charset="-128"/>
                <a:ea typeface="Meiryo UI" panose="020B0604030504040204" pitchFamily="50" charset="-128"/>
              </a:rPr>
              <a:t>merambat</a:t>
            </a:r>
            <a:r>
              <a:rPr lang="en-US" altLang="ja-JP" sz="1200" dirty="0">
                <a:solidFill>
                  <a:prstClr val="black"/>
                </a:solidFill>
                <a:latin typeface="Meiryo UI" panose="020B0604030504040204" pitchFamily="50" charset="-128"/>
                <a:ea typeface="Meiryo UI" panose="020B0604030504040204" pitchFamily="50" charset="-128"/>
              </a:rPr>
              <a:t> pada </a:t>
            </a:r>
            <a:r>
              <a:rPr lang="en-US" altLang="ja-JP" sz="1200" dirty="0" err="1">
                <a:solidFill>
                  <a:prstClr val="black"/>
                </a:solidFill>
                <a:latin typeface="Meiryo UI" panose="020B0604030504040204" pitchFamily="50" charset="-128"/>
                <a:ea typeface="Meiryo UI" panose="020B0604030504040204" pitchFamily="50" charset="-128"/>
              </a:rPr>
              <a:t>tubuh</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manusia</a:t>
            </a:r>
            <a:r>
              <a:rPr lang="ja-JP" altLang="en-US" sz="1200" dirty="0">
                <a:solidFill>
                  <a:prstClr val="black"/>
                </a:solidFill>
                <a:latin typeface="Meiryo UI" panose="020B0604030504040204" pitchFamily="50" charset="-128"/>
                <a:ea typeface="Meiryo UI" panose="020B0604030504040204" pitchFamily="50" charset="-128"/>
              </a:rPr>
              <a:t>）</a:t>
            </a:r>
          </a:p>
          <a:p>
            <a:pPr lvl="1">
              <a:lnSpc>
                <a:spcPct val="100000"/>
              </a:lnSpc>
              <a:spcBef>
                <a:spcPts val="0"/>
              </a:spcBef>
              <a:buFont typeface="Wingdings" panose="05000000000000000000" pitchFamily="2" charset="2"/>
              <a:buChar char="ü"/>
            </a:pPr>
            <a:r>
              <a:rPr lang="en-US" altLang="ja-JP" sz="1200" dirty="0" err="1">
                <a:solidFill>
                  <a:prstClr val="black"/>
                </a:solidFill>
                <a:latin typeface="Meiryo UI" panose="020B0604030504040204" pitchFamily="50" charset="-128"/>
                <a:ea typeface="Meiryo UI" panose="020B0604030504040204" pitchFamily="50" charset="-128"/>
              </a:rPr>
              <a:t>Jenis</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sumber</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daya</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listrik</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err="1">
                <a:solidFill>
                  <a:prstClr val="black"/>
                </a:solidFill>
                <a:latin typeface="Meiryo UI" panose="020B0604030504040204" pitchFamily="50" charset="-128"/>
                <a:ea typeface="Meiryo UI" panose="020B0604030504040204" pitchFamily="50" charset="-128"/>
              </a:rPr>
              <a:t>arus</a:t>
            </a:r>
            <a:r>
              <a:rPr lang="en-US" altLang="ja-JP" sz="1200" dirty="0">
                <a:solidFill>
                  <a:prstClr val="black"/>
                </a:solidFill>
                <a:latin typeface="Meiryo UI" panose="020B0604030504040204" pitchFamily="50" charset="-128"/>
                <a:ea typeface="Meiryo UI" panose="020B0604030504040204" pitchFamily="50" charset="-128"/>
              </a:rPr>
              <a:t> AC</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err="1">
                <a:solidFill>
                  <a:prstClr val="black"/>
                </a:solidFill>
                <a:latin typeface="Meiryo UI" panose="020B0604030504040204" pitchFamily="50" charset="-128"/>
                <a:ea typeface="Meiryo UI" panose="020B0604030504040204" pitchFamily="50" charset="-128"/>
              </a:rPr>
              <a:t>atau</a:t>
            </a:r>
            <a:r>
              <a:rPr lang="en-US" altLang="ja-JP" sz="1200" dirty="0">
                <a:solidFill>
                  <a:prstClr val="black"/>
                </a:solidFill>
                <a:latin typeface="Meiryo UI" panose="020B0604030504040204" pitchFamily="50" charset="-128"/>
                <a:ea typeface="Meiryo UI" panose="020B0604030504040204" pitchFamily="50" charset="-128"/>
              </a:rPr>
              <a:t> DC</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err="1">
                <a:solidFill>
                  <a:prstClr val="black"/>
                </a:solidFill>
                <a:latin typeface="Meiryo UI" panose="020B0604030504040204" pitchFamily="50" charset="-128"/>
                <a:ea typeface="Meiryo UI" panose="020B0604030504040204" pitchFamily="50" charset="-128"/>
              </a:rPr>
              <a:t>dll</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id-ID" altLang="ja-JP" sz="1400" dirty="0"/>
              <a:t>Secara umum, dapat dikatakan bahwa </a:t>
            </a:r>
            <a:r>
              <a:rPr lang="id-ID" altLang="ja-JP" sz="1400" b="1" u="sng" dirty="0"/>
              <a:t>semakin besar </a:t>
            </a:r>
            <a:r>
              <a:rPr lang="id-ID" altLang="ja-JP" sz="1400" dirty="0"/>
              <a:t>arus energi, semakin banyak </a:t>
            </a:r>
            <a:r>
              <a:rPr lang="en-US" altLang="ja-JP" sz="1400" dirty="0" err="1"/>
              <a:t>aliran</a:t>
            </a:r>
            <a:r>
              <a:rPr lang="en-US" altLang="ja-JP" sz="1400" dirty="0"/>
              <a:t> </a:t>
            </a:r>
            <a:r>
              <a:rPr lang="en-US" altLang="ja-JP" sz="1400" dirty="0" err="1"/>
              <a:t>listrik</a:t>
            </a:r>
            <a:r>
              <a:rPr lang="id-ID" altLang="ja-JP" sz="1400" dirty="0"/>
              <a:t> mengalir ke bagian penting seperti jantung tubuh manusia, dan </a:t>
            </a:r>
            <a:r>
              <a:rPr lang="id-ID" altLang="ja-JP" sz="1400" b="1" u="sng" dirty="0"/>
              <a:t>semakin lama mengalir, semakin tinggi risikonya</a:t>
            </a:r>
            <a:r>
              <a:rPr lang="en-US" altLang="ja-JP" sz="1400" b="1" u="sng" dirty="0"/>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②　</a:t>
            </a:r>
            <a:r>
              <a:rPr lang="en-US" altLang="ja-JP" sz="1400" b="1" dirty="0" err="1">
                <a:solidFill>
                  <a:prstClr val="black"/>
                </a:solidFill>
                <a:latin typeface="Meiryo UI" panose="020B0604030504040204" pitchFamily="50" charset="-128"/>
                <a:ea typeface="Meiryo UI" panose="020B0604030504040204" pitchFamily="50" charset="-128"/>
              </a:rPr>
              <a:t>Efek</a:t>
            </a:r>
            <a:r>
              <a:rPr lang="ja-JP" altLang="en-US" sz="1400" b="1" dirty="0">
                <a:solidFill>
                  <a:prstClr val="black"/>
                </a:solidFill>
                <a:latin typeface="Meiryo UI" panose="020B0604030504040204" pitchFamily="50" charset="-128"/>
                <a:ea typeface="Meiryo UI" panose="020B0604030504040204" pitchFamily="50" charset="-128"/>
              </a:rPr>
              <a:t> </a:t>
            </a:r>
            <a:r>
              <a:rPr lang="en-US" altLang="ja-JP" sz="1400" b="1" dirty="0" err="1">
                <a:solidFill>
                  <a:prstClr val="black"/>
                </a:solidFill>
                <a:latin typeface="Meiryo UI" panose="020B0604030504040204" pitchFamily="50" charset="-128"/>
                <a:ea typeface="Meiryo UI" panose="020B0604030504040204" pitchFamily="50" charset="-128"/>
              </a:rPr>
              <a:t>aliran</a:t>
            </a:r>
            <a:r>
              <a:rPr lang="ja-JP" altLang="en-US" sz="1400" b="1" dirty="0">
                <a:solidFill>
                  <a:prstClr val="black"/>
                </a:solidFill>
                <a:latin typeface="Meiryo UI" panose="020B0604030504040204" pitchFamily="50" charset="-128"/>
                <a:ea typeface="Meiryo UI" panose="020B0604030504040204" pitchFamily="50" charset="-128"/>
              </a:rPr>
              <a:t> </a:t>
            </a:r>
            <a:r>
              <a:rPr lang="en-US" altLang="ja-JP" sz="1400" b="1" dirty="0" err="1">
                <a:solidFill>
                  <a:prstClr val="black"/>
                </a:solidFill>
                <a:latin typeface="Meiryo UI" panose="020B0604030504040204" pitchFamily="50" charset="-128"/>
                <a:ea typeface="Meiryo UI" panose="020B0604030504040204" pitchFamily="50" charset="-128"/>
              </a:rPr>
              <a:t>listrik</a:t>
            </a:r>
            <a:r>
              <a:rPr lang="ja-JP" altLang="en-US" sz="1400" b="1"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pada</a:t>
            </a:r>
            <a:r>
              <a:rPr lang="ja-JP" altLang="en-US" sz="1400" b="1" dirty="0">
                <a:solidFill>
                  <a:prstClr val="black"/>
                </a:solidFill>
                <a:latin typeface="Meiryo UI" panose="020B0604030504040204" pitchFamily="50" charset="-128"/>
                <a:ea typeface="Meiryo UI" panose="020B0604030504040204" pitchFamily="50" charset="-128"/>
              </a:rPr>
              <a:t> </a:t>
            </a:r>
            <a:r>
              <a:rPr lang="en-US" altLang="ja-JP" sz="1400" b="1" dirty="0" err="1">
                <a:solidFill>
                  <a:prstClr val="black"/>
                </a:solidFill>
                <a:latin typeface="Meiryo UI" panose="020B0604030504040204" pitchFamily="50" charset="-128"/>
                <a:ea typeface="Meiryo UI" panose="020B0604030504040204" pitchFamily="50" charset="-128"/>
              </a:rPr>
              <a:t>tubuh</a:t>
            </a:r>
            <a:r>
              <a:rPr lang="ja-JP" altLang="en-US" sz="1400" b="1" dirty="0">
                <a:solidFill>
                  <a:prstClr val="black"/>
                </a:solidFill>
                <a:latin typeface="Meiryo UI" panose="020B0604030504040204" pitchFamily="50" charset="-128"/>
                <a:ea typeface="Meiryo UI" panose="020B0604030504040204" pitchFamily="50" charset="-128"/>
              </a:rPr>
              <a:t> </a:t>
            </a:r>
            <a:r>
              <a:rPr lang="en-US" altLang="ja-JP" sz="1400" b="1" dirty="0" err="1">
                <a:solidFill>
                  <a:prstClr val="black"/>
                </a:solidFill>
                <a:latin typeface="Meiryo UI" panose="020B0604030504040204" pitchFamily="50" charset="-128"/>
                <a:ea typeface="Meiryo UI" panose="020B0604030504040204" pitchFamily="50" charset="-128"/>
              </a:rPr>
              <a:t>manusia</a:t>
            </a:r>
            <a:endParaRPr lang="en-US" altLang="ja-JP"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nvGraphicFramePr>
        <p:xfrm>
          <a:off x="1044539" y="3234559"/>
          <a:ext cx="6113145" cy="1923764"/>
        </p:xfrm>
        <a:graphic>
          <a:graphicData uri="http://schemas.openxmlformats.org/drawingml/2006/table">
            <a:tbl>
              <a:tblPr firstRow="1" firstCol="1" bandRow="1">
                <a:tableStyleId>{5940675A-B579-460E-94D1-54222C63F5DA}</a:tableStyleId>
              </a:tblPr>
              <a:tblGrid>
                <a:gridCol w="2067560">
                  <a:extLst>
                    <a:ext uri="{9D8B030D-6E8A-4147-A177-3AD203B41FA5}">
                      <a16:colId xmlns:a16="http://schemas.microsoft.com/office/drawing/2014/main" val="20000"/>
                    </a:ext>
                  </a:extLst>
                </a:gridCol>
                <a:gridCol w="4045585">
                  <a:extLst>
                    <a:ext uri="{9D8B030D-6E8A-4147-A177-3AD203B41FA5}">
                      <a16:colId xmlns:a16="http://schemas.microsoft.com/office/drawing/2014/main" val="20001"/>
                    </a:ext>
                  </a:extLst>
                </a:gridCol>
              </a:tblGrid>
              <a:tr h="252894">
                <a:tc>
                  <a:txBody>
                    <a:bodyPr/>
                    <a:lstStyle/>
                    <a:p>
                      <a:pPr algn="ctr">
                        <a:lnSpc>
                          <a:spcPts val="1600"/>
                        </a:lnSpc>
                        <a:spcAft>
                          <a:spcPts val="0"/>
                        </a:spcAft>
                      </a:pP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Besar</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aliran</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listrik</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Reaksi</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tubuh</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2894">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１ｍＡ</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en-US" altLang="ja-JP" sz="1100" kern="100" dirty="0" err="1">
                          <a:effectLst/>
                          <a:latin typeface="Meiryo UI" panose="020B0604030504040204" pitchFamily="50" charset="-128"/>
                          <a:ea typeface="Meiryo UI" panose="020B0604030504040204" pitchFamily="50" charset="-128"/>
                        </a:rPr>
                        <a:t>Terasa</a:t>
                      </a:r>
                      <a:r>
                        <a:rPr lang="en-US" altLang="ja-JP" sz="1100" kern="100" dirty="0">
                          <a:effectLst/>
                          <a:latin typeface="Meiryo UI" panose="020B0604030504040204" pitchFamily="50" charset="-128"/>
                          <a:ea typeface="Meiryo UI" panose="020B0604030504040204" pitchFamily="50" charset="-128"/>
                        </a:rPr>
                        <a:t> </a:t>
                      </a:r>
                      <a:r>
                        <a:rPr lang="en-US" altLang="ja-JP" sz="1100" kern="100" dirty="0" err="1">
                          <a:effectLst/>
                          <a:latin typeface="Meiryo UI" panose="020B0604030504040204" pitchFamily="50" charset="-128"/>
                          <a:ea typeface="Meiryo UI" panose="020B0604030504040204" pitchFamily="50" charset="-128"/>
                        </a:rPr>
                        <a:t>seperti</a:t>
                      </a:r>
                      <a:r>
                        <a:rPr lang="en-US" altLang="ja-JP" sz="1100" kern="100" dirty="0">
                          <a:effectLst/>
                          <a:latin typeface="Meiryo UI" panose="020B0604030504040204" pitchFamily="50" charset="-128"/>
                          <a:ea typeface="Meiryo UI" panose="020B0604030504040204" pitchFamily="50" charset="-128"/>
                        </a:rPr>
                        <a:t> </a:t>
                      </a:r>
                      <a:r>
                        <a:rPr lang="en-US" altLang="ja-JP" sz="1100" kern="100" dirty="0" err="1">
                          <a:effectLst/>
                          <a:latin typeface="Meiryo UI" panose="020B0604030504040204" pitchFamily="50" charset="-128"/>
                          <a:ea typeface="Meiryo UI" panose="020B0604030504040204" pitchFamily="50" charset="-128"/>
                        </a:rPr>
                        <a:t>kesemutan</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2894">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５ｍ</a:t>
                      </a:r>
                      <a:r>
                        <a:rPr lang="en-US" altLang="ja-JP" sz="1100" kern="100" dirty="0">
                          <a:effectLst/>
                          <a:latin typeface="Meiryo UI" panose="020B0604030504040204" pitchFamily="50" charset="-128"/>
                          <a:ea typeface="Meiryo UI" panose="020B0604030504040204" pitchFamily="50" charset="-128"/>
                        </a:rPr>
                        <a:t>A</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Sangat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sakit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2894">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１０ｍＡ</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Terasa</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seperti</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sengatan</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listrik</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tak</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tertahankan</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2894">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２０ｍＡ</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id-ID" altLang="ja-JP" sz="1200" dirty="0"/>
                        <a:t>Kekakuan otot parah, pernapasan sulit, dan jika terus mengalir, itu akan</a:t>
                      </a:r>
                      <a:r>
                        <a:rPr lang="en-US" altLang="ja-JP" sz="1200" dirty="0"/>
                        <a:t> </a:t>
                      </a:r>
                      <a:r>
                        <a:rPr lang="en-US" altLang="ja-JP" sz="1200" dirty="0" err="1"/>
                        <a:t>dapat</a:t>
                      </a:r>
                      <a:r>
                        <a:rPr lang="id-ID" altLang="ja-JP" sz="1200" dirty="0"/>
                        <a:t> menyebabkan kematian</a:t>
                      </a:r>
                      <a:r>
                        <a:rPr lang="id-ID" altLang="ja-JP" sz="1100" dirty="0"/>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2894">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５０ｍＡ</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Mengancam</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nyawa</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walaupun</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dalam</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waktu</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singkat</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52894">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１００ｍＡ</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Menyebabkan</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err="1">
                          <a:effectLst/>
                          <a:latin typeface="Meiryo UI" panose="020B0604030504040204" pitchFamily="50" charset="-128"/>
                          <a:ea typeface="Meiryo UI" panose="020B0604030504040204" pitchFamily="50" charset="-128"/>
                          <a:cs typeface="Times New Roman" panose="02020603050405020304" pitchFamily="18" charset="0"/>
                        </a:rPr>
                        <a:t>gangguan</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fatal</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27738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80588"/>
            <a:ext cx="7886700" cy="569807"/>
          </a:xfrm>
          <a:ln>
            <a:solidFill>
              <a:schemeClr val="tx1"/>
            </a:solidFill>
          </a:ln>
        </p:spPr>
        <p:txBody>
          <a:bodyPr>
            <a:noAutofit/>
          </a:bodyPr>
          <a:lstStyle/>
          <a:p>
            <a:r>
              <a:rPr kumimoji="1" lang="en-US" altLang="ja-JP" sz="1800" b="1" dirty="0">
                <a:latin typeface="Arial" panose="020B0604020202020204" pitchFamily="34" charset="0"/>
                <a:ea typeface="Meiryo UI" panose="020B0604030504040204" pitchFamily="50" charset="-128"/>
                <a:cs typeface="Arial" panose="020B0604020202020204" pitchFamily="34" charset="0"/>
              </a:rPr>
              <a:t>Tindakan </a:t>
            </a:r>
            <a:r>
              <a:rPr kumimoji="1" lang="en-US" altLang="ja-JP" sz="1800" b="1" dirty="0" err="1">
                <a:latin typeface="Arial" panose="020B0604020202020204" pitchFamily="34" charset="0"/>
                <a:ea typeface="Meiryo UI" panose="020B0604030504040204" pitchFamily="50" charset="-128"/>
                <a:cs typeface="Arial" panose="020B0604020202020204" pitchFamily="34" charset="0"/>
              </a:rPr>
              <a:t>pencegahan</a:t>
            </a:r>
            <a:r>
              <a:rPr kumimoji="1" lang="en-US" altLang="ja-JP" sz="18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1800" b="1" dirty="0" err="1">
                <a:latin typeface="Arial" panose="020B0604020202020204" pitchFamily="34" charset="0"/>
                <a:ea typeface="Meiryo UI" panose="020B0604030504040204" pitchFamily="50" charset="-128"/>
                <a:cs typeface="Arial" panose="020B0604020202020204" pitchFamily="34" charset="0"/>
              </a:rPr>
              <a:t>saat</a:t>
            </a:r>
            <a:r>
              <a:rPr kumimoji="1" lang="en-US" altLang="ja-JP" sz="18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1800" b="1" dirty="0" err="1">
                <a:latin typeface="Arial" panose="020B0604020202020204" pitchFamily="34" charset="0"/>
                <a:ea typeface="Meiryo UI" panose="020B0604030504040204" pitchFamily="50" charset="-128"/>
                <a:cs typeface="Arial" panose="020B0604020202020204" pitchFamily="34" charset="0"/>
              </a:rPr>
              <a:t>bekerja</a:t>
            </a:r>
            <a:r>
              <a:rPr kumimoji="1" lang="en-US" altLang="ja-JP" sz="1800" b="1" dirty="0">
                <a:latin typeface="Arial" panose="020B0604020202020204" pitchFamily="34" charset="0"/>
                <a:ea typeface="Meiryo UI" panose="020B0604030504040204" pitchFamily="50" charset="-128"/>
                <a:cs typeface="Arial" panose="020B0604020202020204" pitchFamily="34" charset="0"/>
              </a:rPr>
              <a:t> di </a:t>
            </a:r>
            <a:r>
              <a:rPr kumimoji="1" lang="en-US" altLang="ja-JP" sz="1800" b="1" dirty="0" err="1">
                <a:latin typeface="Arial" panose="020B0604020202020204" pitchFamily="34" charset="0"/>
                <a:ea typeface="Meiryo UI" panose="020B0604030504040204" pitchFamily="50" charset="-128"/>
                <a:cs typeface="Arial" panose="020B0604020202020204" pitchFamily="34" charset="0"/>
              </a:rPr>
              <a:t>dekat</a:t>
            </a:r>
            <a:r>
              <a:rPr kumimoji="1" lang="en-US" altLang="ja-JP" sz="18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1800" b="1" dirty="0" err="1">
                <a:latin typeface="Arial" panose="020B0604020202020204" pitchFamily="34" charset="0"/>
                <a:ea typeface="Meiryo UI" panose="020B0604030504040204" pitchFamily="50" charset="-128"/>
                <a:cs typeface="Arial" panose="020B0604020202020204" pitchFamily="34" charset="0"/>
              </a:rPr>
              <a:t>saluran</a:t>
            </a:r>
            <a:r>
              <a:rPr kumimoji="1" lang="en-US" altLang="ja-JP" sz="18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1800" b="1" dirty="0" err="1">
                <a:latin typeface="Arial" panose="020B0604020202020204" pitchFamily="34" charset="0"/>
                <a:ea typeface="Meiryo UI" panose="020B0604030504040204" pitchFamily="50" charset="-128"/>
                <a:cs typeface="Arial" panose="020B0604020202020204" pitchFamily="34" charset="0"/>
              </a:rPr>
              <a:t>listrik</a:t>
            </a:r>
            <a:r>
              <a:rPr kumimoji="1" lang="en-US" altLang="ja-JP" sz="18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1800" b="1" dirty="0" err="1">
                <a:latin typeface="Arial" panose="020B0604020202020204" pitchFamily="34" charset="0"/>
                <a:ea typeface="Meiryo UI" panose="020B0604030504040204" pitchFamily="50" charset="-128"/>
                <a:cs typeface="Arial" panose="020B0604020202020204" pitchFamily="34" charset="0"/>
              </a:rPr>
              <a:t>atas</a:t>
            </a:r>
            <a:endParaRPr kumimoji="1" lang="ja-JP" altLang="en-US" sz="18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174/</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74</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81</a:t>
            </a:fld>
            <a:endParaRPr lang="ja-JP" altLang="en-US" dirty="0">
              <a:solidFill>
                <a:prstClr val="black">
                  <a:tint val="75000"/>
                </a:prstClr>
              </a:solidFill>
            </a:endParaRPr>
          </a:p>
        </p:txBody>
      </p:sp>
      <p:sp>
        <p:nvSpPr>
          <p:cNvPr id="2" name="テキスト ボックス 1">
            <a:extLst>
              <a:ext uri="{FF2B5EF4-FFF2-40B4-BE49-F238E27FC236}">
                <a16:creationId xmlns:a16="http://schemas.microsoft.com/office/drawing/2014/main" id="{450B9293-6AAA-4E8B-8650-4AFFB38429DF}"/>
              </a:ext>
            </a:extLst>
          </p:cNvPr>
          <p:cNvSpPr txBox="1"/>
          <p:nvPr/>
        </p:nvSpPr>
        <p:spPr>
          <a:xfrm>
            <a:off x="628650" y="891540"/>
            <a:ext cx="7943850" cy="4493538"/>
          </a:xfrm>
          <a:prstGeom prst="rect">
            <a:avLst/>
          </a:prstGeom>
          <a:noFill/>
        </p:spPr>
        <p:txBody>
          <a:bodyPr wrap="square" rtlCol="0">
            <a:spAutoFit/>
          </a:bodyPr>
          <a:lstStyle/>
          <a:p>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Saat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bekerja</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menggunakan </a:t>
            </a:r>
            <a:r>
              <a:rPr lang="en-US" altLang="ja-JP" sz="1400" dirty="0" err="1">
                <a:latin typeface="Arial" panose="020B0604020202020204" pitchFamily="34" charset="0"/>
                <a:cs typeface="Arial" panose="020B0604020202020204" pitchFamily="34" charset="0"/>
              </a:rPr>
              <a:t>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anjungan</a:t>
            </a:r>
            <a:r>
              <a:rPr lang="id-ID" altLang="ja-JP" sz="1400" dirty="0">
                <a:latin typeface="Arial" panose="020B0604020202020204" pitchFamily="34" charset="0"/>
                <a:cs typeface="Arial" panose="020B0604020202020204" pitchFamily="34" charset="0"/>
              </a:rPr>
              <a:t>, </a:t>
            </a:r>
            <a:r>
              <a:rPr lang="id-ID" altLang="ja-JP" sz="1400" b="1" u="sng" dirty="0">
                <a:latin typeface="Arial" panose="020B0604020202020204" pitchFamily="34" charset="0"/>
                <a:cs typeface="Arial" panose="020B0604020202020204" pitchFamily="34" charset="0"/>
              </a:rPr>
              <a:t>banyak kecelakaan sengatan listrik </a:t>
            </a:r>
            <a:r>
              <a:rPr lang="en-US" altLang="ja-JP" sz="1400" b="1" u="sng" dirty="0">
                <a:latin typeface="Arial" panose="020B0604020202020204" pitchFamily="34" charset="0"/>
                <a:cs typeface="Arial" panose="020B0604020202020204" pitchFamily="34" charset="0"/>
              </a:rPr>
              <a:t>yang </a:t>
            </a:r>
            <a:r>
              <a:rPr lang="en-US" altLang="ja-JP" sz="1400" b="1" u="sng" dirty="0" err="1">
                <a:latin typeface="Arial" panose="020B0604020202020204" pitchFamily="34" charset="0"/>
                <a:cs typeface="Arial" panose="020B0604020202020204" pitchFamily="34" charset="0"/>
              </a:rPr>
              <a:t>disebabkan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karena</a:t>
            </a:r>
            <a:r>
              <a:rPr lang="id-ID" altLang="ja-JP" sz="1400" b="1" u="sng" dirty="0">
                <a:latin typeface="Arial" panose="020B0604020202020204" pitchFamily="34" charset="0"/>
                <a:cs typeface="Arial" panose="020B0604020202020204" pitchFamily="34" charset="0"/>
              </a:rPr>
              <a:t> kontak dengan saluran listrik atas seperti saluran transmisi dan distribusi.</a:t>
            </a:r>
            <a:endParaRPr lang="en-US" altLang="ja-JP" sz="1400" b="1" u="sng" dirty="0">
              <a:latin typeface="Arial" panose="020B0604020202020204" pitchFamily="34" charset="0"/>
              <a:cs typeface="Arial" panose="020B0604020202020204" pitchFamily="34" charset="0"/>
            </a:endParaRPr>
          </a:p>
          <a:p>
            <a:r>
              <a:rPr kumimoji="1"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Khususnya </a:t>
            </a:r>
            <a:r>
              <a:rPr lang="en-US" altLang="ja-JP" sz="1400" dirty="0">
                <a:latin typeface="Arial" panose="020B0604020202020204" pitchFamily="34" charset="0"/>
                <a:cs typeface="Arial" panose="020B0604020202020204" pitchFamily="34" charset="0"/>
              </a:rPr>
              <a:t>pada</a:t>
            </a:r>
            <a:r>
              <a:rPr lang="id-ID" altLang="ja-JP" sz="1400" dirty="0">
                <a:latin typeface="Arial" panose="020B0604020202020204" pitchFamily="34" charset="0"/>
                <a:cs typeface="Arial" panose="020B0604020202020204" pitchFamily="34" charset="0"/>
              </a:rPr>
              <a:t> </a:t>
            </a:r>
            <a:r>
              <a:rPr lang="id-ID" altLang="ja-JP" sz="1400" b="1" u="sng" dirty="0">
                <a:latin typeface="Arial" panose="020B0604020202020204" pitchFamily="34" charset="0"/>
                <a:cs typeface="Arial" panose="020B0604020202020204" pitchFamily="34" charset="0"/>
              </a:rPr>
              <a:t>saluran transmisi listrik tegangan tinggi</a:t>
            </a:r>
            <a:r>
              <a:rPr lang="id-ID" altLang="ja-JP" sz="1400" dirty="0">
                <a:latin typeface="Arial" panose="020B0604020202020204" pitchFamily="34" charset="0"/>
                <a:cs typeface="Arial" panose="020B0604020202020204" pitchFamily="34" charset="0"/>
              </a:rPr>
              <a:t>, </a:t>
            </a:r>
            <a:r>
              <a:rPr lang="id-ID" altLang="ja-JP" sz="1400" b="1" u="sng" dirty="0">
                <a:latin typeface="Arial" panose="020B0604020202020204" pitchFamily="34" charset="0"/>
                <a:cs typeface="Arial" panose="020B0604020202020204" pitchFamily="34" charset="0"/>
              </a:rPr>
              <a:t>ada risiko sengatan listrik hanya dengan mendekati saluran transmisi listrik tanpa kontak langsung dengan </a:t>
            </a:r>
            <a:r>
              <a:rPr lang="en-US" altLang="ja-JP" sz="1400" b="1" u="sng" dirty="0">
                <a:latin typeface="Arial" panose="020B0604020202020204" pitchFamily="34" charset="0"/>
                <a:cs typeface="Arial" panose="020B0604020202020204" pitchFamily="34" charset="0"/>
              </a:rPr>
              <a:t>boom </a:t>
            </a:r>
            <a:r>
              <a:rPr lang="en-US" altLang="ja-JP" sz="1400" b="1" u="sng" dirty="0" err="1">
                <a:latin typeface="Arial" panose="020B0604020202020204" pitchFamily="34" charset="0"/>
                <a:cs typeface="Arial" panose="020B0604020202020204" pitchFamily="34" charset="0"/>
              </a:rPr>
              <a:t>dsb</a:t>
            </a:r>
            <a:r>
              <a:rPr lang="en-US" altLang="ja-JP" sz="1400" b="1" u="sng"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anjungan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atau</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pekerja, sehingga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perlu</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untuk</a:t>
            </a:r>
            <a:r>
              <a:rPr lang="en-US" altLang="ja-JP" sz="1400" b="1"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tidak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mendekat</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dalam</a:t>
            </a:r>
            <a:r>
              <a:rPr lang="id-ID" altLang="ja-JP" sz="1400" b="1" u="sng" dirty="0">
                <a:latin typeface="Arial" panose="020B0604020202020204" pitchFamily="34" charset="0"/>
                <a:cs typeface="Arial" panose="020B0604020202020204" pitchFamily="34" charset="0"/>
              </a:rPr>
              <a:t> jarak yang ditentukan (jarak pemisahan minimum)</a:t>
            </a:r>
            <a:r>
              <a:rPr lang="en-US" altLang="ja-JP" sz="1400" b="1"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bersamaan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dengan</a:t>
            </a:r>
            <a:r>
              <a:rPr lang="id-ID" altLang="ja-JP" sz="1400" dirty="0">
                <a:latin typeface="Arial" panose="020B0604020202020204" pitchFamily="34" charset="0"/>
                <a:cs typeface="Arial" panose="020B0604020202020204" pitchFamily="34" charset="0"/>
              </a:rPr>
              <a:t>, </a:t>
            </a:r>
            <a:r>
              <a:rPr lang="id-ID" altLang="ja-JP" sz="1400" b="1" u="sng" dirty="0">
                <a:latin typeface="Arial" panose="020B0604020202020204" pitchFamily="34" charset="0"/>
                <a:cs typeface="Arial" panose="020B0604020202020204" pitchFamily="34" charset="0"/>
              </a:rPr>
              <a:t>mengambil tindakan perlindungan yang diperlukan</a:t>
            </a:r>
            <a:r>
              <a:rPr lang="id-ID" altLang="ja-JP" sz="1400" b="1" dirty="0">
                <a:latin typeface="Arial" panose="020B0604020202020204" pitchFamily="34" charset="0"/>
                <a:cs typeface="Arial" panose="020B0604020202020204" pitchFamily="34" charset="0"/>
              </a:rPr>
              <a:t>,</a:t>
            </a:r>
            <a:r>
              <a:rPr lang="id-ID" altLang="ja-JP" sz="1400" dirty="0">
                <a:latin typeface="Arial" panose="020B0604020202020204" pitchFamily="34" charset="0"/>
                <a:cs typeface="Arial" panose="020B0604020202020204" pitchFamily="34" charset="0"/>
              </a:rPr>
              <a:t> dan menugaskan </a:t>
            </a:r>
            <a:r>
              <a:rPr lang="en-US" altLang="ja-JP" sz="1400" dirty="0" err="1">
                <a:latin typeface="Arial" panose="020B0604020202020204" pitchFamily="34" charset="0"/>
                <a:cs typeface="Arial" panose="020B0604020202020204" pitchFamily="34" charset="0"/>
              </a:rPr>
              <a:t>pengawas</a:t>
            </a:r>
            <a:r>
              <a:rPr lang="id-ID" altLang="ja-JP" sz="1400" dirty="0">
                <a:latin typeface="Arial" panose="020B0604020202020204" pitchFamily="34" charset="0"/>
                <a:cs typeface="Arial" panose="020B0604020202020204" pitchFamily="34" charset="0"/>
              </a:rPr>
              <a:t> untuk melaksanakan pekerjaan. </a:t>
            </a:r>
            <a:endParaRPr lang="en-US" altLang="ja-JP" sz="1400" dirty="0">
              <a:latin typeface="Arial" panose="020B0604020202020204" pitchFamily="34" charset="0"/>
              <a:cs typeface="Arial" panose="020B0604020202020204" pitchFamily="34" charset="0"/>
            </a:endParaRPr>
          </a:p>
          <a:p>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Kemudian</a:t>
            </a:r>
            <a:r>
              <a:rPr lang="id-ID" altLang="ja-JP" sz="1400" dirty="0">
                <a:latin typeface="Arial" panose="020B0604020202020204" pitchFamily="34" charset="0"/>
                <a:cs typeface="Arial" panose="020B0604020202020204" pitchFamily="34" charset="0"/>
              </a:rPr>
              <a:t>, di</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musim panas, banyak bagian tubuh yang basah karena keringat, sehingga kecelakaan akibat sengatan listrik me</a:t>
            </a:r>
            <a:r>
              <a:rPr lang="en-US" altLang="ja-JP" sz="1400" dirty="0" err="1">
                <a:latin typeface="Arial" panose="020B0604020202020204" pitchFamily="34" charset="0"/>
                <a:cs typeface="Arial" panose="020B0604020202020204" pitchFamily="34" charset="0"/>
              </a:rPr>
              <a:t>njadi</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banyak</a:t>
            </a:r>
            <a:r>
              <a:rPr lang="id-ID" altLang="ja-JP" sz="1400" dirty="0">
                <a:latin typeface="Arial" panose="020B0604020202020204" pitchFamily="34" charset="0"/>
                <a:cs typeface="Arial" panose="020B0604020202020204" pitchFamily="34" charset="0"/>
              </a:rPr>
              <a:t>.</a:t>
            </a:r>
            <a:endParaRPr lang="en-US" altLang="ja-JP" sz="1400" dirty="0">
              <a:latin typeface="Arial" panose="020B0604020202020204" pitchFamily="34" charset="0"/>
              <a:cs typeface="Arial" panose="020B0604020202020204" pitchFamily="34" charset="0"/>
            </a:endParaRPr>
          </a:p>
          <a:p>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Ketika </a:t>
            </a:r>
            <a:r>
              <a:rPr lang="en-US" altLang="ja-JP" sz="1400" dirty="0" err="1">
                <a:latin typeface="Arial" panose="020B0604020202020204" pitchFamily="34" charset="0"/>
                <a:cs typeface="Arial" panose="020B0604020202020204" pitchFamily="34" charset="0"/>
              </a:rPr>
              <a:t>menggunakan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kendaraan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kerja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anjungan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melakukan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pekerjaan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konstruksi,pembongkaran,inspeksi,perbaikan,pengecatan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dll</a:t>
            </a:r>
            <a:r>
              <a:rPr lang="en-US" altLang="ja-JP" sz="1400" dirty="0">
                <a:latin typeface="Arial" panose="020B0604020202020204" pitchFamily="34" charset="0"/>
                <a:cs typeface="Arial" panose="020B0604020202020204" pitchFamily="34" charset="0"/>
              </a:rPr>
              <a:t> yang </a:t>
            </a:r>
            <a:r>
              <a:rPr lang="en-US" altLang="ja-JP" sz="1400" dirty="0" err="1">
                <a:latin typeface="Arial" panose="020B0604020202020204" pitchFamily="34" charset="0"/>
                <a:cs typeface="Arial" panose="020B0604020202020204" pitchFamily="34" charset="0"/>
              </a:rPr>
              <a:t>berdekatan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saluran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listrik</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atas</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atau</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sirkuit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pengisian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daya</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peralatan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mesin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listrik</a:t>
            </a:r>
            <a:r>
              <a:rPr lang="en-US" altLang="ja-JP" sz="1400" dirty="0">
                <a:latin typeface="Arial" panose="020B0604020202020204" pitchFamily="34" charset="0"/>
                <a:cs typeface="Arial" panose="020B0604020202020204" pitchFamily="34" charset="0"/>
              </a:rPr>
              <a:t>, dan </a:t>
            </a:r>
            <a:r>
              <a:rPr lang="en-US" altLang="ja-JP" sz="1400" dirty="0" err="1">
                <a:latin typeface="Arial" panose="020B0604020202020204" pitchFamily="34" charset="0"/>
                <a:cs typeface="Arial" panose="020B0604020202020204" pitchFamily="34" charset="0"/>
              </a:rPr>
              <a:t>bersentuhan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sirkuit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pengisian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listrik,atau</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terdapat</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risiko</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sengatan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listrik</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dengan</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berdekatan</a:t>
            </a:r>
            <a:r>
              <a:rPr lang="en-US" altLang="ja-JP" sz="1400"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diperlukan</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untuk</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mengambil</a:t>
            </a:r>
            <a:r>
              <a:rPr lang="en-US" altLang="ja-JP" sz="1400" b="1" u="sng" dirty="0">
                <a:latin typeface="Arial" panose="020B0604020202020204" pitchFamily="34" charset="0"/>
                <a:cs typeface="Arial" panose="020B0604020202020204" pitchFamily="34" charset="0"/>
              </a:rPr>
              <a:t> Langkah-Langkah </a:t>
            </a:r>
            <a:r>
              <a:rPr lang="en-US" altLang="ja-JP" sz="1400" b="1" u="sng" dirty="0" err="1">
                <a:latin typeface="Arial" panose="020B0604020202020204" pitchFamily="34" charset="0"/>
                <a:cs typeface="Arial" panose="020B0604020202020204" pitchFamily="34" charset="0"/>
              </a:rPr>
              <a:t>sebagai</a:t>
            </a:r>
            <a:r>
              <a:rPr lang="en-US" altLang="ja-JP" sz="1400" b="1" u="sng" dirty="0">
                <a:latin typeface="Arial" panose="020B0604020202020204" pitchFamily="34" charset="0"/>
                <a:cs typeface="Arial" panose="020B0604020202020204" pitchFamily="34" charset="0"/>
              </a:rPr>
              <a:t> </a:t>
            </a:r>
            <a:r>
              <a:rPr lang="en-US" altLang="ja-JP" sz="1400" b="1" u="sng" dirty="0" err="1">
                <a:latin typeface="Arial" panose="020B0604020202020204" pitchFamily="34" charset="0"/>
                <a:cs typeface="Arial" panose="020B0604020202020204" pitchFamily="34" charset="0"/>
              </a:rPr>
              <a:t>berikut</a:t>
            </a:r>
            <a:r>
              <a:rPr lang="en-US" altLang="ja-JP" sz="1400" b="1" u="sng"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(UU K3 </a:t>
            </a:r>
            <a:r>
              <a:rPr lang="en-US" altLang="ja-JP" sz="1400" dirty="0" err="1">
                <a:latin typeface="Arial" panose="020B0604020202020204" pitchFamily="34" charset="0"/>
                <a:cs typeface="Arial" panose="020B0604020202020204" pitchFamily="34" charset="0"/>
              </a:rPr>
              <a:t>pasal</a:t>
            </a:r>
            <a:r>
              <a:rPr lang="en-US" altLang="ja-JP" sz="1400" dirty="0">
                <a:latin typeface="Arial" panose="020B0604020202020204" pitchFamily="34" charset="0"/>
                <a:cs typeface="Arial" panose="020B0604020202020204" pitchFamily="34" charset="0"/>
              </a:rPr>
              <a:t> 349)</a:t>
            </a:r>
          </a:p>
          <a:p>
            <a:endParaRPr lang="en-US" altLang="ja-JP" sz="1400" dirty="0">
              <a:latin typeface="Arial" panose="020B0604020202020204" pitchFamily="34" charset="0"/>
              <a:cs typeface="Arial" panose="020B0604020202020204" pitchFamily="34" charset="0"/>
            </a:endParaRPr>
          </a:p>
          <a:p>
            <a:r>
              <a:rPr lang="en-US" altLang="ja-JP" sz="1200" b="1" dirty="0">
                <a:latin typeface="Arial" panose="020B0604020202020204" pitchFamily="34" charset="0"/>
                <a:cs typeface="Arial" panose="020B0604020202020204" pitchFamily="34" charset="0"/>
              </a:rPr>
              <a:t>1.Memindahkan </a:t>
            </a:r>
            <a:r>
              <a:rPr lang="en-US" altLang="ja-JP" sz="1200" b="1" dirty="0" err="1">
                <a:latin typeface="Arial" panose="020B0604020202020204" pitchFamily="34" charset="0"/>
                <a:cs typeface="Arial" panose="020B0604020202020204" pitchFamily="34" charset="0"/>
              </a:rPr>
              <a:t>sirkuit</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pengisia</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daya</a:t>
            </a:r>
            <a:r>
              <a:rPr lang="en-US" altLang="ja-JP" sz="1200" b="1" dirty="0">
                <a:latin typeface="Arial" panose="020B0604020202020204" pitchFamily="34" charset="0"/>
                <a:cs typeface="Arial" panose="020B0604020202020204" pitchFamily="34" charset="0"/>
              </a:rPr>
              <a:t> </a:t>
            </a:r>
          </a:p>
          <a:p>
            <a:r>
              <a:rPr lang="en-US" altLang="ja-JP" sz="1200" b="1" dirty="0">
                <a:latin typeface="Arial" panose="020B0604020202020204" pitchFamily="34" charset="0"/>
                <a:cs typeface="Arial" panose="020B0604020202020204" pitchFamily="34" charset="0"/>
              </a:rPr>
              <a:t>2.Melakukan </a:t>
            </a:r>
            <a:r>
              <a:rPr lang="en-US" altLang="ja-JP" sz="1200" b="1" dirty="0" err="1">
                <a:latin typeface="Arial" panose="020B0604020202020204" pitchFamily="34" charset="0"/>
                <a:cs typeface="Arial" panose="020B0604020202020204" pitchFamily="34" charset="0"/>
              </a:rPr>
              <a:t>antisipasi</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pencegah</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sengatan</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listrik</a:t>
            </a:r>
            <a:endParaRPr lang="en-US" altLang="ja-JP" sz="1200" b="1" dirty="0">
              <a:latin typeface="Arial" panose="020B0604020202020204" pitchFamily="34" charset="0"/>
              <a:cs typeface="Arial" panose="020B0604020202020204" pitchFamily="34" charset="0"/>
            </a:endParaRPr>
          </a:p>
          <a:p>
            <a:r>
              <a:rPr lang="en-US" altLang="ja-JP" sz="1200" b="1" dirty="0">
                <a:latin typeface="Arial" panose="020B0604020202020204" pitchFamily="34" charset="0"/>
                <a:cs typeface="Arial" panose="020B0604020202020204" pitchFamily="34" charset="0"/>
              </a:rPr>
              <a:t>3.Memasang </a:t>
            </a:r>
            <a:r>
              <a:rPr lang="en-US" altLang="ja-JP" sz="1200" b="1" dirty="0" err="1">
                <a:latin typeface="Arial" panose="020B0604020202020204" pitchFamily="34" charset="0"/>
                <a:cs typeface="Arial" panose="020B0604020202020204" pitchFamily="34" charset="0"/>
              </a:rPr>
              <a:t>perangkat</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pelindung</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untuk</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isolasi</a:t>
            </a:r>
            <a:r>
              <a:rPr lang="en-US" altLang="ja-JP" sz="1200" b="1" dirty="0">
                <a:latin typeface="Arial" panose="020B0604020202020204" pitchFamily="34" charset="0"/>
                <a:cs typeface="Arial" panose="020B0604020202020204" pitchFamily="34" charset="0"/>
              </a:rPr>
              <a:t> pada </a:t>
            </a:r>
            <a:r>
              <a:rPr lang="en-US" altLang="ja-JP" sz="1200" b="1" dirty="0" err="1">
                <a:latin typeface="Arial" panose="020B0604020202020204" pitchFamily="34" charset="0"/>
                <a:cs typeface="Arial" panose="020B0604020202020204" pitchFamily="34" charset="0"/>
              </a:rPr>
              <a:t>sirkuit</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pengisian</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daya</a:t>
            </a:r>
            <a:r>
              <a:rPr lang="en-US" altLang="ja-JP" sz="1200" b="1" dirty="0">
                <a:latin typeface="Arial" panose="020B0604020202020204" pitchFamily="34" charset="0"/>
                <a:cs typeface="Arial" panose="020B0604020202020204" pitchFamily="34" charset="0"/>
              </a:rPr>
              <a:t> </a:t>
            </a:r>
          </a:p>
          <a:p>
            <a:r>
              <a:rPr lang="en-US" altLang="ja-JP" sz="1200" b="1" dirty="0">
                <a:latin typeface="Arial" panose="020B0604020202020204" pitchFamily="34" charset="0"/>
                <a:cs typeface="Arial" panose="020B0604020202020204" pitchFamily="34" charset="0"/>
              </a:rPr>
              <a:t>4.Ketika </a:t>
            </a:r>
            <a:r>
              <a:rPr lang="en-US" altLang="ja-JP" sz="1200" b="1" dirty="0" err="1">
                <a:latin typeface="Arial" panose="020B0604020202020204" pitchFamily="34" charset="0"/>
                <a:cs typeface="Arial" panose="020B0604020202020204" pitchFamily="34" charset="0"/>
              </a:rPr>
              <a:t>kesulitan</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untuk</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melakukan</a:t>
            </a:r>
            <a:r>
              <a:rPr lang="en-US" altLang="ja-JP" sz="1200" b="1" dirty="0">
                <a:latin typeface="Arial" panose="020B0604020202020204" pitchFamily="34" charset="0"/>
                <a:cs typeface="Arial" panose="020B0604020202020204" pitchFamily="34" charset="0"/>
              </a:rPr>
              <a:t> Langkah 1-3 </a:t>
            </a:r>
            <a:r>
              <a:rPr lang="en-US" altLang="ja-JP" sz="1200" b="1" dirty="0" err="1">
                <a:latin typeface="Arial" panose="020B0604020202020204" pitchFamily="34" charset="0"/>
                <a:cs typeface="Arial" panose="020B0604020202020204" pitchFamily="34" charset="0"/>
              </a:rPr>
              <a:t>diatas</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tugaskan</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pengawas</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untuk</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mengawasi</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pekerjaan</a:t>
            </a:r>
            <a:r>
              <a:rPr lang="en-US" altLang="ja-JP" sz="1200" b="1" dirty="0">
                <a:latin typeface="Arial" panose="020B0604020202020204" pitchFamily="34" charset="0"/>
                <a:cs typeface="Arial" panose="020B0604020202020204" pitchFamily="34" charset="0"/>
              </a:rPr>
              <a:t>.</a:t>
            </a:r>
          </a:p>
          <a:p>
            <a:r>
              <a:rPr kumimoji="1" lang="en-US" altLang="ja-JP" sz="1400" b="1" dirty="0">
                <a:latin typeface="Arial" panose="020B0604020202020204" pitchFamily="34" charset="0"/>
                <a:cs typeface="Arial" panose="020B0604020202020204" pitchFamily="34" charset="0"/>
              </a:rPr>
              <a:t>  </a:t>
            </a:r>
            <a:endParaRPr kumimoji="1" lang="ja-JP" alt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349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000" b="1" dirty="0">
                <a:latin typeface="Arial" panose="020B0604020202020204" pitchFamily="34" charset="0"/>
                <a:ea typeface="Meiryo UI" panose="020B0604030504040204" pitchFamily="50" charset="-128"/>
                <a:cs typeface="Arial" panose="020B0604020202020204" pitchFamily="34" charset="0"/>
              </a:rPr>
              <a:t>Tindakan </a:t>
            </a:r>
            <a:r>
              <a:rPr lang="en-US" altLang="ja-JP" sz="2000" b="1" dirty="0" err="1">
                <a:latin typeface="Arial" panose="020B0604020202020204" pitchFamily="34" charset="0"/>
                <a:ea typeface="Meiryo UI" panose="020B0604030504040204" pitchFamily="50" charset="-128"/>
                <a:cs typeface="Arial" panose="020B0604020202020204" pitchFamily="34" charset="0"/>
              </a:rPr>
              <a:t>dasar</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pencegahan</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sengatan</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err="1">
                <a:latin typeface="Arial" panose="020B0604020202020204" pitchFamily="34" charset="0"/>
                <a:ea typeface="Meiryo UI" panose="020B0604030504040204" pitchFamily="50" charset="-128"/>
                <a:cs typeface="Arial" panose="020B0604020202020204" pitchFamily="34" charset="0"/>
              </a:rPr>
              <a:t>listrik</a:t>
            </a:r>
            <a:endParaRPr kumimoji="1" lang="ja-JP" altLang="en-US" sz="20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174/</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74-75</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40319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Hal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dasar</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Tindakan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pencegahan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sengatan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listrik</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ketika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melakukan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pekerjaan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dekat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jalur</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transmisi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distribusi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yang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berisiko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sengatan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listrik</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Adalah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sebagai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berikut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【Hal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dasar</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tindakan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pencegahan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sengatan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listrik</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60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①</a:t>
            </a: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Konsultasi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dahulu</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perusahaan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listrik</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Menjaga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jarak</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aman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jarak</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pemisah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aman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lihat</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table 4-8)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jalur</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listrik</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transmisi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Menugaskan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pengawas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Mendiskusikan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rencana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sebelumnya</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⑤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Menginformasikan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Standard Operational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Prosedure</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secara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menyeluruh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kepada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pekerja</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⑥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Memberi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alat</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pelindung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sirkuit</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pengisian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daya</a:t>
            </a:r>
            <a:endPar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Kemudian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id-ID" altLang="ja-JP" sz="1400" dirty="0">
                <a:latin typeface="Arial" panose="020B0604020202020204" pitchFamily="34" charset="0"/>
                <a:cs typeface="Arial" panose="020B0604020202020204" pitchFamily="34" charset="0"/>
              </a:rPr>
              <a:t>Saat melakukan </a:t>
            </a:r>
            <a:r>
              <a:rPr lang="id-ID" altLang="ja-JP" sz="1400" b="1" u="sng" dirty="0">
                <a:latin typeface="Arial" panose="020B0604020202020204" pitchFamily="34" charset="0"/>
                <a:cs typeface="Arial" panose="020B0604020202020204" pitchFamily="34" charset="0"/>
              </a:rPr>
              <a:t>pekerjaan </a:t>
            </a:r>
            <a:r>
              <a:rPr lang="en-US" altLang="ja-JP" sz="1400" b="1" u="sng" dirty="0" err="1">
                <a:latin typeface="Arial" panose="020B0604020202020204" pitchFamily="34" charset="0"/>
                <a:cs typeface="Arial" panose="020B0604020202020204" pitchFamily="34" charset="0"/>
              </a:rPr>
              <a:t>perawatan</a:t>
            </a:r>
            <a:r>
              <a:rPr lang="en-US" altLang="ja-JP" sz="1400" b="1" u="sng"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seperti </a:t>
            </a:r>
            <a:r>
              <a:rPr lang="id-ID" altLang="ja-JP" sz="1400" b="1" u="sng" dirty="0">
                <a:latin typeface="Arial" panose="020B0604020202020204" pitchFamily="34" charset="0"/>
                <a:cs typeface="Arial" panose="020B0604020202020204" pitchFamily="34" charset="0"/>
              </a:rPr>
              <a:t>inspeksi dan perbaikan sirkuit pengisian tegangan rendah</a:t>
            </a:r>
            <a:r>
              <a:rPr lang="id-ID" altLang="ja-JP" sz="1400" dirty="0">
                <a:latin typeface="Arial" panose="020B0604020202020204" pitchFamily="34" charset="0"/>
                <a:cs typeface="Arial" panose="020B0604020202020204" pitchFamily="34" charset="0"/>
              </a:rPr>
              <a:t>, pekerja harus mengenakan </a:t>
            </a:r>
            <a:r>
              <a:rPr lang="en-US" altLang="ja-JP" sz="1400" dirty="0" err="1">
                <a:latin typeface="Arial" panose="020B0604020202020204" pitchFamily="34" charset="0"/>
                <a:cs typeface="Arial" panose="020B0604020202020204" pitchFamily="34" charset="0"/>
              </a:rPr>
              <a:t>alat</a:t>
            </a:r>
            <a:r>
              <a:rPr lang="id-ID" altLang="ja-JP" sz="1400" dirty="0">
                <a:latin typeface="Arial" panose="020B0604020202020204" pitchFamily="34" charset="0"/>
                <a:cs typeface="Arial" panose="020B0604020202020204" pitchFamily="34" charset="0"/>
              </a:rPr>
              <a:t> pelindung </a:t>
            </a:r>
            <a:r>
              <a:rPr lang="en-US" altLang="ja-JP" sz="1400" dirty="0" err="1">
                <a:latin typeface="Arial" panose="020B0604020202020204" pitchFamily="34" charset="0"/>
                <a:cs typeface="Arial" panose="020B0604020202020204" pitchFamily="34" charset="0"/>
              </a:rPr>
              <a:t>untuk</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isolasi atau menggunakan perangkat kerja saluran langsung. (Pasal 346 Peraturan Keselamatan)</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id-ID" altLang="ja-JP" sz="1400" dirty="0">
                <a:latin typeface="Arial" panose="020B0604020202020204" pitchFamily="34" charset="0"/>
                <a:cs typeface="Arial" panose="020B0604020202020204" pitchFamily="34" charset="0"/>
              </a:rPr>
              <a:t>Selain itu, ketika melakukan pekerjaan kelistrikan seperti inspeksi, perbaikan, pengecatan, dll</a:t>
            </a:r>
            <a:r>
              <a:rPr lang="en-US" altLang="ja-JP" sz="1400" dirty="0">
                <a:latin typeface="Arial" panose="020B0604020202020204" pitchFamily="34" charset="0"/>
                <a:cs typeface="Arial" panose="020B0604020202020204" pitchFamily="34" charset="0"/>
              </a:rPr>
              <a:t> </a:t>
            </a:r>
            <a:r>
              <a:rPr lang="id-ID" altLang="ja-JP" sz="1400" dirty="0">
                <a:latin typeface="Arial" panose="020B0604020202020204" pitchFamily="34" charset="0"/>
                <a:cs typeface="Arial" panose="020B0604020202020204" pitchFamily="34" charset="0"/>
              </a:rPr>
              <a:t>dari sirkuit listrik atau bagian yang menopangnya di tempat yang dekat dengan sirkuit pengisian tegangan rendah, perlu untuk mengambil tindakan seperti memasang pelindung isolasi. peralatan untuk sirkuit listrik. (</a:t>
            </a:r>
            <a:r>
              <a:rPr lang="en-US" altLang="ja-JP" sz="1400" dirty="0">
                <a:latin typeface="Arial" panose="020B0604020202020204" pitchFamily="34" charset="0"/>
                <a:cs typeface="Arial" panose="020B0604020202020204" pitchFamily="34" charset="0"/>
              </a:rPr>
              <a:t>UU K3 </a:t>
            </a:r>
            <a:r>
              <a:rPr lang="en-US" altLang="ja-JP" sz="1400" dirty="0" err="1">
                <a:latin typeface="Arial" panose="020B0604020202020204" pitchFamily="34" charset="0"/>
                <a:cs typeface="Arial" panose="020B0604020202020204" pitchFamily="34" charset="0"/>
              </a:rPr>
              <a:t>pasal</a:t>
            </a:r>
            <a:r>
              <a:rPr lang="en-US" altLang="ja-JP" sz="1400" dirty="0">
                <a:latin typeface="Arial" panose="020B0604020202020204" pitchFamily="34" charset="0"/>
                <a:cs typeface="Arial" panose="020B0604020202020204" pitchFamily="34" charset="0"/>
              </a:rPr>
              <a:t> 347</a:t>
            </a:r>
            <a:r>
              <a:rPr lang="id-ID" altLang="ja-JP" sz="1400" dirty="0">
                <a:latin typeface="Arial" panose="020B0604020202020204" pitchFamily="34" charset="0"/>
                <a:cs typeface="Arial" panose="020B0604020202020204" pitchFamily="34" charset="0"/>
              </a:rPr>
              <a:t>) </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コンテンツ プレースホルダー 4"/>
          <p:cNvSpPr txBox="1">
            <a:spLocks/>
          </p:cNvSpPr>
          <p:nvPr/>
        </p:nvSpPr>
        <p:spPr>
          <a:xfrm>
            <a:off x="628649" y="5190597"/>
            <a:ext cx="8274431" cy="12098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050" b="1" dirty="0">
                <a:solidFill>
                  <a:schemeClr val="accent1"/>
                </a:solidFill>
                <a:latin typeface="Arial" panose="020B0604020202020204" pitchFamily="34" charset="0"/>
                <a:cs typeface="Arial" panose="020B0604020202020204" pitchFamily="34" charset="0"/>
              </a:rPr>
              <a:t>※</a:t>
            </a:r>
            <a:r>
              <a:rPr lang="ja-JP" altLang="en-US" sz="1050" b="1" dirty="0">
                <a:solidFill>
                  <a:schemeClr val="accent1"/>
                </a:solidFill>
                <a:latin typeface="Arial" panose="020B0604020202020204" pitchFamily="34" charset="0"/>
                <a:cs typeface="Arial" panose="020B0604020202020204" pitchFamily="34" charset="0"/>
              </a:rPr>
              <a:t>　</a:t>
            </a:r>
            <a:r>
              <a:rPr lang="id-ID" altLang="ja-JP" sz="1050" b="1" dirty="0">
                <a:solidFill>
                  <a:schemeClr val="accent1"/>
                </a:solidFill>
                <a:latin typeface="Arial" panose="020B0604020202020204" pitchFamily="34" charset="0"/>
                <a:cs typeface="Arial" panose="020B0604020202020204" pitchFamily="34" charset="0"/>
              </a:rPr>
              <a:t>1</a:t>
            </a:r>
            <a:r>
              <a:rPr lang="en-US" altLang="ja-JP" sz="1050" b="1" dirty="0">
                <a:solidFill>
                  <a:schemeClr val="accent1"/>
                </a:solidFill>
                <a:latin typeface="Arial" panose="020B0604020202020204" pitchFamily="34" charset="0"/>
                <a:cs typeface="Arial" panose="020B0604020202020204" pitchFamily="34" charset="0"/>
              </a:rPr>
              <a:t>.</a:t>
            </a:r>
            <a:r>
              <a:rPr lang="id-ID" altLang="ja-JP" sz="1050" b="1" dirty="0">
                <a:solidFill>
                  <a:schemeClr val="accent1"/>
                </a:solidFill>
                <a:latin typeface="Arial" panose="020B0604020202020204" pitchFamily="34" charset="0"/>
                <a:cs typeface="Arial" panose="020B0604020202020204" pitchFamily="34" charset="0"/>
              </a:rPr>
              <a:t> </a:t>
            </a:r>
            <a:r>
              <a:rPr lang="en-US" altLang="ja-JP" sz="1050" b="1" dirty="0" err="1">
                <a:solidFill>
                  <a:schemeClr val="accent1"/>
                </a:solidFill>
                <a:latin typeface="Arial" panose="020B0604020202020204" pitchFamily="34" charset="0"/>
                <a:cs typeface="Arial" panose="020B0604020202020204" pitchFamily="34" charset="0"/>
              </a:rPr>
              <a:t>Peralatan</a:t>
            </a:r>
            <a:r>
              <a:rPr lang="id-ID" altLang="ja-JP" sz="1050" b="1" dirty="0">
                <a:solidFill>
                  <a:schemeClr val="accent1"/>
                </a:solidFill>
                <a:latin typeface="Arial" panose="020B0604020202020204" pitchFamily="34" charset="0"/>
                <a:cs typeface="Arial" panose="020B0604020202020204" pitchFamily="34" charset="0"/>
              </a:rPr>
              <a:t> pelindung </a:t>
            </a:r>
            <a:r>
              <a:rPr lang="en-US" altLang="ja-JP" sz="1050" b="1" dirty="0" err="1">
                <a:solidFill>
                  <a:schemeClr val="accent1"/>
                </a:solidFill>
                <a:latin typeface="Arial" panose="020B0604020202020204" pitchFamily="34" charset="0"/>
                <a:cs typeface="Arial" panose="020B0604020202020204" pitchFamily="34" charset="0"/>
              </a:rPr>
              <a:t>untuk</a:t>
            </a:r>
            <a:r>
              <a:rPr lang="en-US" altLang="ja-JP" sz="1050" b="1" dirty="0">
                <a:solidFill>
                  <a:schemeClr val="accent1"/>
                </a:solidFill>
                <a:latin typeface="Arial" panose="020B0604020202020204" pitchFamily="34" charset="0"/>
                <a:cs typeface="Arial" panose="020B0604020202020204" pitchFamily="34" charset="0"/>
              </a:rPr>
              <a:t> </a:t>
            </a:r>
            <a:r>
              <a:rPr lang="en-US" altLang="ja-JP" sz="1050" b="1" dirty="0" err="1">
                <a:solidFill>
                  <a:schemeClr val="accent1"/>
                </a:solidFill>
                <a:latin typeface="Arial" panose="020B0604020202020204" pitchFamily="34" charset="0"/>
                <a:cs typeface="Arial" panose="020B0604020202020204" pitchFamily="34" charset="0"/>
              </a:rPr>
              <a:t>isolasi</a:t>
            </a:r>
            <a:r>
              <a:rPr lang="id-ID" altLang="ja-JP" sz="1050" dirty="0">
                <a:solidFill>
                  <a:schemeClr val="accent1"/>
                </a:solidFill>
                <a:latin typeface="Arial" panose="020B0604020202020204" pitchFamily="34" charset="0"/>
                <a:cs typeface="Arial" panose="020B0604020202020204" pitchFamily="34" charset="0"/>
              </a:rPr>
              <a:t>: Topi pengaman listrik, sarung tangan karet elektrik, sepatu bot karet insulasi, lengan karet elektrik, dll. yang mencegah kecelakaan sengatan listrik saat dipakai oleh pekerja.</a:t>
            </a:r>
            <a:endParaRPr lang="en-US" altLang="ja-JP" sz="1050" dirty="0">
              <a:solidFill>
                <a:schemeClr val="accent1"/>
              </a:solidFill>
              <a:latin typeface="Arial" panose="020B0604020202020204" pitchFamily="34" charset="0"/>
              <a:cs typeface="Arial" panose="020B0604020202020204" pitchFamily="34" charset="0"/>
            </a:endParaRPr>
          </a:p>
          <a:p>
            <a:pPr marL="0" indent="0">
              <a:lnSpc>
                <a:spcPct val="100000"/>
              </a:lnSpc>
              <a:spcBef>
                <a:spcPts val="0"/>
              </a:spcBef>
              <a:buNone/>
            </a:pPr>
            <a:r>
              <a:rPr lang="en-US" altLang="ja-JP" sz="1050" b="1" dirty="0">
                <a:solidFill>
                  <a:schemeClr val="accent1"/>
                </a:solidFill>
                <a:latin typeface="Arial" panose="020B0604020202020204" pitchFamily="34" charset="0"/>
                <a:ea typeface="Meiryo UI" panose="020B0604030504040204" pitchFamily="50" charset="-128"/>
                <a:cs typeface="Arial" panose="020B0604020202020204" pitchFamily="34" charset="0"/>
              </a:rPr>
              <a:t>※</a:t>
            </a:r>
            <a:r>
              <a:rPr lang="ja-JP" altLang="en-US" sz="1050" b="1"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b="1" dirty="0">
                <a:solidFill>
                  <a:schemeClr val="accent1"/>
                </a:solidFill>
                <a:latin typeface="Arial" panose="020B0604020202020204" pitchFamily="34" charset="0"/>
                <a:ea typeface="Meiryo UI" panose="020B0604030504040204" pitchFamily="50" charset="-128"/>
                <a:cs typeface="Arial" panose="020B0604020202020204" pitchFamily="34" charset="0"/>
              </a:rPr>
              <a:t>2.Pelindung </a:t>
            </a:r>
            <a:r>
              <a:rPr lang="en-US" altLang="ja-JP" sz="1050" b="1" dirty="0" err="1">
                <a:solidFill>
                  <a:schemeClr val="accent1"/>
                </a:solidFill>
                <a:latin typeface="Arial" panose="020B0604020202020204" pitchFamily="34" charset="0"/>
                <a:ea typeface="Meiryo UI" panose="020B0604030504040204" pitchFamily="50" charset="-128"/>
                <a:cs typeface="Arial" panose="020B0604020202020204" pitchFamily="34" charset="0"/>
              </a:rPr>
              <a:t>untuk</a:t>
            </a:r>
            <a:r>
              <a:rPr lang="en-US" altLang="ja-JP" sz="1050" b="1"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b="1" dirty="0" err="1">
                <a:solidFill>
                  <a:schemeClr val="accent1"/>
                </a:solidFill>
                <a:latin typeface="Arial" panose="020B0604020202020204" pitchFamily="34" charset="0"/>
                <a:ea typeface="Meiryo UI" panose="020B0604030504040204" pitchFamily="50" charset="-128"/>
                <a:cs typeface="Arial" panose="020B0604020202020204" pitchFamily="34" charset="0"/>
              </a:rPr>
              <a:t>isolasi</a:t>
            </a:r>
            <a:r>
              <a:rPr lang="ja-JP" altLang="en-US" sz="1050" dirty="0">
                <a:solidFill>
                  <a:schemeClr val="accent1"/>
                </a:solidFill>
                <a:latin typeface="Arial" panose="020B0604020202020204" pitchFamily="34" charset="0"/>
                <a:ea typeface="Meiryo UI" panose="020B0604030504040204" pitchFamily="50" charset="-128"/>
                <a:cs typeface="Arial" panose="020B0604020202020204" pitchFamily="34" charset="0"/>
              </a:rPr>
              <a:t>：</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sheet</a:t>
            </a:r>
            <a:r>
              <a:rPr lang="id-ID" altLang="ja-JP" sz="1050" dirty="0">
                <a:solidFill>
                  <a:schemeClr val="accent1"/>
                </a:solidFill>
                <a:latin typeface="Arial" panose="020B0604020202020204" pitchFamily="34" charset="0"/>
                <a:cs typeface="Arial" panose="020B0604020202020204" pitchFamily="34" charset="0"/>
              </a:rPr>
              <a:t> </a:t>
            </a:r>
            <a:r>
              <a:rPr lang="en-US" altLang="ja-JP" sz="1050" dirty="0" err="1">
                <a:solidFill>
                  <a:schemeClr val="accent1"/>
                </a:solidFill>
                <a:latin typeface="Arial" panose="020B0604020202020204" pitchFamily="34" charset="0"/>
                <a:cs typeface="Arial" panose="020B0604020202020204" pitchFamily="34" charset="0"/>
              </a:rPr>
              <a:t>isolasi</a:t>
            </a:r>
            <a:r>
              <a:rPr lang="id-ID" altLang="ja-JP" sz="1050" dirty="0">
                <a:solidFill>
                  <a:schemeClr val="accent1"/>
                </a:solidFill>
                <a:latin typeface="Arial" panose="020B0604020202020204" pitchFamily="34" charset="0"/>
                <a:cs typeface="Arial" panose="020B0604020202020204" pitchFamily="34" charset="0"/>
              </a:rPr>
              <a:t>, </a:t>
            </a:r>
            <a:r>
              <a:rPr lang="en-US" altLang="ja-JP" sz="1050" dirty="0">
                <a:solidFill>
                  <a:schemeClr val="accent1"/>
                </a:solidFill>
                <a:latin typeface="Arial" panose="020B0604020202020204" pitchFamily="34" charset="0"/>
                <a:cs typeface="Arial" panose="020B0604020202020204" pitchFamily="34" charset="0"/>
              </a:rPr>
              <a:t>cover </a:t>
            </a:r>
            <a:r>
              <a:rPr lang="en-US" altLang="ja-JP" sz="1050" dirty="0" err="1">
                <a:solidFill>
                  <a:schemeClr val="accent1"/>
                </a:solidFill>
                <a:latin typeface="Arial" panose="020B0604020202020204" pitchFamily="34" charset="0"/>
                <a:cs typeface="Arial" panose="020B0604020202020204" pitchFamily="34" charset="0"/>
              </a:rPr>
              <a:t>isolasi</a:t>
            </a:r>
            <a:r>
              <a:rPr lang="id-ID" altLang="ja-JP" sz="1050" dirty="0">
                <a:solidFill>
                  <a:schemeClr val="accent1"/>
                </a:solidFill>
                <a:latin typeface="Arial" panose="020B0604020202020204" pitchFamily="34" charset="0"/>
                <a:cs typeface="Arial" panose="020B0604020202020204" pitchFamily="34" charset="0"/>
              </a:rPr>
              <a:t>, tabung </a:t>
            </a:r>
            <a:r>
              <a:rPr lang="en-US" altLang="ja-JP" sz="1050" dirty="0" err="1">
                <a:solidFill>
                  <a:schemeClr val="accent1"/>
                </a:solidFill>
                <a:latin typeface="Arial" panose="020B0604020202020204" pitchFamily="34" charset="0"/>
                <a:cs typeface="Arial" panose="020B0604020202020204" pitchFamily="34" charset="0"/>
              </a:rPr>
              <a:t>karet</a:t>
            </a:r>
            <a:r>
              <a:rPr lang="en-US" altLang="ja-JP" sz="1050" dirty="0">
                <a:solidFill>
                  <a:schemeClr val="accent1"/>
                </a:solidFill>
                <a:latin typeface="Arial" panose="020B0604020202020204" pitchFamily="34" charset="0"/>
                <a:cs typeface="Arial" panose="020B0604020202020204" pitchFamily="34" charset="0"/>
              </a:rPr>
              <a:t> </a:t>
            </a:r>
            <a:r>
              <a:rPr lang="en-US" altLang="ja-JP" sz="1050" dirty="0" err="1">
                <a:solidFill>
                  <a:schemeClr val="accent1"/>
                </a:solidFill>
                <a:latin typeface="Arial" panose="020B0604020202020204" pitchFamily="34" charset="0"/>
                <a:cs typeface="Arial" panose="020B0604020202020204" pitchFamily="34" charset="0"/>
              </a:rPr>
              <a:t>isolasi</a:t>
            </a:r>
            <a:r>
              <a:rPr lang="id-ID" altLang="ja-JP" sz="1050" dirty="0">
                <a:solidFill>
                  <a:schemeClr val="accent1"/>
                </a:solidFill>
                <a:latin typeface="Arial" panose="020B0604020202020204" pitchFamily="34" charset="0"/>
                <a:cs typeface="Arial" panose="020B0604020202020204" pitchFamily="34" charset="0"/>
              </a:rPr>
              <a:t> , dll. yang merupakan pelindung untuk mencegah sengatan listrik yang menutupi bagian pengisian saat </a:t>
            </a:r>
            <a:r>
              <a:rPr lang="en-US" altLang="ja-JP" sz="1050" dirty="0" err="1">
                <a:solidFill>
                  <a:schemeClr val="accent1"/>
                </a:solidFill>
                <a:latin typeface="Arial" panose="020B0604020202020204" pitchFamily="34" charset="0"/>
                <a:cs typeface="Arial" panose="020B0604020202020204" pitchFamily="34" charset="0"/>
              </a:rPr>
              <a:t>melakukan</a:t>
            </a:r>
            <a:r>
              <a:rPr lang="en-US" altLang="ja-JP" sz="1050" dirty="0">
                <a:solidFill>
                  <a:schemeClr val="accent1"/>
                </a:solidFill>
                <a:latin typeface="Arial" panose="020B0604020202020204" pitchFamily="34" charset="0"/>
                <a:cs typeface="Arial" panose="020B0604020202020204" pitchFamily="34" charset="0"/>
              </a:rPr>
              <a:t> </a:t>
            </a:r>
            <a:r>
              <a:rPr lang="en-US" altLang="ja-JP" sz="1050" dirty="0" err="1">
                <a:solidFill>
                  <a:schemeClr val="accent1"/>
                </a:solidFill>
                <a:latin typeface="Arial" panose="020B0604020202020204" pitchFamily="34" charset="0"/>
                <a:cs typeface="Arial" panose="020B0604020202020204" pitchFamily="34" charset="0"/>
              </a:rPr>
              <a:t>perawatan</a:t>
            </a:r>
            <a:r>
              <a:rPr lang="id-ID" altLang="ja-JP" sz="1050" dirty="0">
                <a:solidFill>
                  <a:schemeClr val="accent1"/>
                </a:solidFill>
                <a:latin typeface="Arial" panose="020B0604020202020204" pitchFamily="34" charset="0"/>
                <a:cs typeface="Arial" panose="020B0604020202020204" pitchFamily="34" charset="0"/>
              </a:rPr>
              <a:t> sirkuit </a:t>
            </a:r>
            <a:r>
              <a:rPr lang="en-US" altLang="ja-JP" sz="1050" dirty="0" err="1">
                <a:solidFill>
                  <a:schemeClr val="accent1"/>
                </a:solidFill>
                <a:latin typeface="Arial" panose="020B0604020202020204" pitchFamily="34" charset="0"/>
                <a:cs typeface="Arial" panose="020B0604020202020204" pitchFamily="34" charset="0"/>
              </a:rPr>
              <a:t>pengisian</a:t>
            </a:r>
            <a:r>
              <a:rPr lang="en-US" altLang="ja-JP" sz="1050" dirty="0">
                <a:solidFill>
                  <a:schemeClr val="accent1"/>
                </a:solidFill>
                <a:latin typeface="Arial" panose="020B0604020202020204" pitchFamily="34" charset="0"/>
                <a:cs typeface="Arial" panose="020B0604020202020204" pitchFamily="34" charset="0"/>
              </a:rPr>
              <a:t> </a:t>
            </a:r>
            <a:r>
              <a:rPr lang="id-ID" altLang="ja-JP" sz="1050" dirty="0">
                <a:solidFill>
                  <a:schemeClr val="accent1"/>
                </a:solidFill>
                <a:latin typeface="Arial" panose="020B0604020202020204" pitchFamily="34" charset="0"/>
                <a:cs typeface="Arial" panose="020B0604020202020204" pitchFamily="34" charset="0"/>
              </a:rPr>
              <a:t>listrik atau melakukan pekerjaan listrik.</a:t>
            </a:r>
            <a:r>
              <a:rPr lang="ja-JP" altLang="en-US"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endPar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050" b="1" dirty="0">
                <a:solidFill>
                  <a:schemeClr val="accent1"/>
                </a:solidFill>
                <a:latin typeface="Arial" panose="020B0604020202020204" pitchFamily="34" charset="0"/>
                <a:ea typeface="Meiryo UI" panose="020B0604030504040204" pitchFamily="50" charset="-128"/>
                <a:cs typeface="Arial" panose="020B0604020202020204" pitchFamily="34" charset="0"/>
              </a:rPr>
              <a:t>※</a:t>
            </a:r>
            <a:r>
              <a:rPr lang="ja-JP" altLang="en-US" sz="1050" b="1" dirty="0">
                <a:solidFill>
                  <a:schemeClr val="accent1"/>
                </a:solidFill>
                <a:latin typeface="Arial" panose="020B0604020202020204" pitchFamily="34" charset="0"/>
                <a:ea typeface="Meiryo UI" panose="020B0604030504040204" pitchFamily="50" charset="-128"/>
                <a:cs typeface="Arial" panose="020B0604020202020204" pitchFamily="34" charset="0"/>
              </a:rPr>
              <a:t>　３</a:t>
            </a:r>
            <a:r>
              <a:rPr lang="en-US" altLang="ja-JP" sz="1050" b="1" dirty="0">
                <a:solidFill>
                  <a:schemeClr val="accent1"/>
                </a:solidFill>
                <a:latin typeface="Arial" panose="020B0604020202020204" pitchFamily="34" charset="0"/>
                <a:ea typeface="Meiryo UI" panose="020B0604030504040204" pitchFamily="50" charset="-128"/>
                <a:cs typeface="Arial" panose="020B0604020202020204" pitchFamily="34" charset="0"/>
              </a:rPr>
              <a:t>.</a:t>
            </a:r>
            <a:r>
              <a:rPr lang="en-US" altLang="ja-JP" sz="1050" b="1" dirty="0">
                <a:solidFill>
                  <a:schemeClr val="accent1"/>
                </a:solidFill>
                <a:latin typeface="Arial" panose="020B0604020202020204" pitchFamily="34" charset="0"/>
                <a:cs typeface="Arial" panose="020B0604020202020204" pitchFamily="34" charset="0"/>
              </a:rPr>
              <a:t> </a:t>
            </a:r>
            <a:r>
              <a:rPr lang="id-ID" altLang="ja-JP" sz="1050" b="1" dirty="0">
                <a:solidFill>
                  <a:schemeClr val="accent1"/>
                </a:solidFill>
                <a:latin typeface="Arial" panose="020B0604020202020204" pitchFamily="34" charset="0"/>
                <a:cs typeface="Arial" panose="020B0604020202020204" pitchFamily="34" charset="0"/>
              </a:rPr>
              <a:t>Alat pelindung </a:t>
            </a:r>
            <a:r>
              <a:rPr lang="en-US" altLang="ja-JP" sz="1050" b="1" dirty="0" err="1">
                <a:solidFill>
                  <a:schemeClr val="accent1"/>
                </a:solidFill>
                <a:latin typeface="Arial" panose="020B0604020202020204" pitchFamily="34" charset="0"/>
                <a:cs typeface="Arial" panose="020B0604020202020204" pitchFamily="34" charset="0"/>
              </a:rPr>
              <a:t>untuk</a:t>
            </a:r>
            <a:r>
              <a:rPr lang="en-US" altLang="ja-JP" sz="1050" b="1" dirty="0">
                <a:solidFill>
                  <a:schemeClr val="accent1"/>
                </a:solidFill>
                <a:latin typeface="Arial" panose="020B0604020202020204" pitchFamily="34" charset="0"/>
                <a:cs typeface="Arial" panose="020B0604020202020204" pitchFamily="34" charset="0"/>
              </a:rPr>
              <a:t> </a:t>
            </a:r>
            <a:r>
              <a:rPr lang="en-US" altLang="ja-JP" sz="1050" b="1" dirty="0" err="1">
                <a:solidFill>
                  <a:schemeClr val="accent1"/>
                </a:solidFill>
                <a:latin typeface="Arial" panose="020B0604020202020204" pitchFamily="34" charset="0"/>
                <a:cs typeface="Arial" panose="020B0604020202020204" pitchFamily="34" charset="0"/>
              </a:rPr>
              <a:t>isolasi</a:t>
            </a:r>
            <a:r>
              <a:rPr lang="en-US" altLang="ja-JP" sz="1050" b="1" dirty="0">
                <a:solidFill>
                  <a:schemeClr val="accent1"/>
                </a:solidFill>
                <a:latin typeface="Arial" panose="020B0604020202020204" pitchFamily="34" charset="0"/>
                <a:cs typeface="Arial" panose="020B0604020202020204" pitchFamily="34" charset="0"/>
              </a:rPr>
              <a:t> </a:t>
            </a:r>
            <a:r>
              <a:rPr lang="ja-JP" altLang="en-US" sz="1050" dirty="0">
                <a:solidFill>
                  <a:schemeClr val="accent1"/>
                </a:solidFill>
                <a:latin typeface="Arial" panose="020B0604020202020204" pitchFamily="34" charset="0"/>
                <a:ea typeface="Meiryo UI" panose="020B0604030504040204" pitchFamily="50" charset="-128"/>
                <a:cs typeface="Arial" panose="020B0604020202020204" pitchFamily="34" charset="0"/>
              </a:rPr>
              <a:t>：</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sheet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pelindung</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,dan pipa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pelindung</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untuk</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konstruksi</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yang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terpasang</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pada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bagian</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pengisian</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tegangan</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tinggi</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yang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berfungsi</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untuk</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id-ID" altLang="ja-JP" sz="1050" dirty="0">
                <a:solidFill>
                  <a:schemeClr val="accent1"/>
                </a:solidFill>
                <a:latin typeface="Arial" panose="020B0604020202020204" pitchFamily="34" charset="0"/>
                <a:cs typeface="Arial" panose="020B0604020202020204" pitchFamily="34" charset="0"/>
              </a:rPr>
              <a:t>mencegah agar pekerja tidak tersengat listrik akibat kontak dengan badan logam konstruksi, </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Ketika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pekerjaan</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kontruksi</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dsb</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yang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berdekatan</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dengan</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bagian</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pengisian</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tegangan</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a:solidFill>
                  <a:schemeClr val="accent1"/>
                </a:solidFill>
                <a:latin typeface="Arial" panose="020B0604020202020204" pitchFamily="34" charset="0"/>
                <a:ea typeface="Meiryo UI" panose="020B0604030504040204" pitchFamily="50" charset="-128"/>
                <a:cs typeface="Arial" panose="020B0604020202020204" pitchFamily="34" charset="0"/>
              </a:rPr>
              <a:t>tinggi</a:t>
            </a:r>
            <a:r>
              <a:rPr lang="en-US" altLang="ja-JP" sz="1050" dirty="0">
                <a:solidFill>
                  <a:schemeClr val="accent1"/>
                </a:solidFill>
                <a:latin typeface="Arial" panose="020B0604020202020204" pitchFamily="34" charset="0"/>
                <a:ea typeface="Meiryo UI" panose="020B0604030504040204" pitchFamily="50" charset="-128"/>
                <a:cs typeface="Arial" panose="020B0604020202020204" pitchFamily="34" charset="0"/>
              </a:rPr>
              <a:t>.</a:t>
            </a:r>
            <a:endParaRPr lang="ja-JP" altLang="en-US" sz="1050" dirty="0">
              <a:solidFill>
                <a:schemeClr val="accent1"/>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1170736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id-ID" altLang="ja-JP" sz="1800" b="1" dirty="0">
                <a:latin typeface="Arial" panose="020B0604020202020204" pitchFamily="34" charset="0"/>
                <a:cs typeface="Arial" panose="020B0604020202020204" pitchFamily="34" charset="0"/>
              </a:rPr>
              <a:t>Jarak pemisahan yang aman dari jalur transmisi / distribusi</a:t>
            </a:r>
            <a:endParaRPr kumimoji="1" lang="ja-JP" altLang="en-US" sz="18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176/</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lang="en-US" altLang="ja-JP" sz="1200" dirty="0" smtClean="0"/>
              <a:t>75</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83</a:t>
            </a:fld>
            <a:endParaRPr lang="ja-JP" altLang="en-US" dirty="0">
              <a:solidFill>
                <a:prstClr val="black">
                  <a:tint val="75000"/>
                </a:prstClr>
              </a:solidFill>
            </a:endParaRPr>
          </a:p>
        </p:txBody>
      </p:sp>
      <p:sp>
        <p:nvSpPr>
          <p:cNvPr id="2" name="正方形/長方形 1"/>
          <p:cNvSpPr/>
          <p:nvPr/>
        </p:nvSpPr>
        <p:spPr>
          <a:xfrm>
            <a:off x="2152107" y="1174926"/>
            <a:ext cx="4839786" cy="307777"/>
          </a:xfrm>
          <a:prstGeom prst="rect">
            <a:avLst/>
          </a:prstGeom>
        </p:spPr>
        <p:txBody>
          <a:bodyPr wrap="none">
            <a:spAutoFit/>
          </a:bodyPr>
          <a:lstStyle/>
          <a:p>
            <a:r>
              <a:rPr lang="id-ID" altLang="ja-JP" sz="1400" dirty="0">
                <a:latin typeface="Arial" panose="020B0604020202020204" pitchFamily="34" charset="0"/>
                <a:cs typeface="Arial" panose="020B0604020202020204" pitchFamily="34" charset="0"/>
              </a:rPr>
              <a:t>Jarak pemisahan yang aman dari jalur transmisi / distribusi</a:t>
            </a:r>
            <a:endParaRPr lang="ja-JP" altLang="en-US" sz="14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nvGraphicFramePr>
        <p:xfrm>
          <a:off x="1515110" y="1526767"/>
          <a:ext cx="6113780" cy="2915920"/>
        </p:xfrm>
        <a:graphic>
          <a:graphicData uri="http://schemas.openxmlformats.org/drawingml/2006/table">
            <a:tbl>
              <a:tblPr firstRow="1" firstCol="1" bandRow="1">
                <a:tableStyleId>{5940675A-B579-460E-94D1-54222C63F5DA}</a:tableStyleId>
              </a:tblPr>
              <a:tblGrid>
                <a:gridCol w="1528445">
                  <a:extLst>
                    <a:ext uri="{9D8B030D-6E8A-4147-A177-3AD203B41FA5}">
                      <a16:colId xmlns:a16="http://schemas.microsoft.com/office/drawing/2014/main" val="20000"/>
                    </a:ext>
                  </a:extLst>
                </a:gridCol>
                <a:gridCol w="1528445">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28445">
                  <a:extLst>
                    <a:ext uri="{9D8B030D-6E8A-4147-A177-3AD203B41FA5}">
                      <a16:colId xmlns:a16="http://schemas.microsoft.com/office/drawing/2014/main" val="20003"/>
                    </a:ext>
                  </a:extLst>
                </a:gridCol>
              </a:tblGrid>
              <a:tr h="288290">
                <a:tc rowSpan="2">
                  <a:txBody>
                    <a:bodyPr/>
                    <a:lstStyle/>
                    <a:p>
                      <a:pPr algn="ctr">
                        <a:lnSpc>
                          <a:spcPts val="16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Jalur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listrik</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rowSpan="2">
                  <a:txBody>
                    <a:bodyPr/>
                    <a:lstStyle/>
                    <a:p>
                      <a:pPr algn="ctr">
                        <a:lnSpc>
                          <a:spcPts val="1600"/>
                        </a:lnSpc>
                        <a:spcAft>
                          <a:spcPts val="0"/>
                        </a:spcAft>
                      </a:pPr>
                      <a:r>
                        <a:rPr lang="en-US" altLang="ja-JP" sz="1200" kern="100" dirty="0" err="1">
                          <a:effectLst/>
                        </a:rPr>
                        <a:t>Tekanan</a:t>
                      </a:r>
                      <a:r>
                        <a:rPr lang="en-US" altLang="ja-JP" sz="1200" kern="100" dirty="0">
                          <a:effectLst/>
                        </a:rPr>
                        <a:t> </a:t>
                      </a:r>
                      <a:r>
                        <a:rPr lang="en-US" altLang="ja-JP" sz="1200" kern="100" dirty="0" err="1">
                          <a:effectLst/>
                        </a:rPr>
                        <a:t>transmisi</a:t>
                      </a:r>
                      <a:r>
                        <a:rPr lang="ja-JP" sz="1200" kern="100" dirty="0">
                          <a:effectLst/>
                        </a:rPr>
                        <a:t>（Ⅴ）</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gridSpan="2">
                  <a:txBody>
                    <a:bodyPr/>
                    <a:lstStyle/>
                    <a:p>
                      <a:pPr algn="ctr">
                        <a:lnSpc>
                          <a:spcPts val="1600"/>
                        </a:lnSpc>
                        <a:spcAft>
                          <a:spcPts val="0"/>
                        </a:spcAft>
                      </a:pPr>
                      <a:r>
                        <a:rPr lang="en-US" altLang="ja-JP" sz="1200" kern="100" dirty="0">
                          <a:effectLst/>
                        </a:rPr>
                        <a:t>Jarak </a:t>
                      </a:r>
                      <a:r>
                        <a:rPr lang="en-US" altLang="ja-JP" sz="1200" kern="100" dirty="0" err="1">
                          <a:effectLst/>
                        </a:rPr>
                        <a:t>pemisahan</a:t>
                      </a:r>
                      <a:r>
                        <a:rPr lang="en-US" altLang="ja-JP" sz="1200" kern="100" dirty="0">
                          <a:effectLst/>
                        </a:rPr>
                        <a:t> minimum</a:t>
                      </a:r>
                      <a:r>
                        <a:rPr lang="ja-JP" sz="1200" kern="100" dirty="0">
                          <a:effectLst/>
                        </a:rPr>
                        <a:t>（ｍ）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0000"/>
                  </a:ext>
                </a:extLst>
              </a:tr>
              <a:tr h="288290">
                <a:tc vMerge="1">
                  <a:txBody>
                    <a:bodyPr/>
                    <a:lstStyle/>
                    <a:p>
                      <a:endParaRPr kumimoji="1" lang="ja-JP" altLang="en-US"/>
                    </a:p>
                  </a:txBody>
                  <a:tcPr/>
                </a:tc>
                <a:tc vMerge="1">
                  <a:txBody>
                    <a:bodyPr/>
                    <a:lstStyle/>
                    <a:p>
                      <a:endParaRPr kumimoji="1" lang="ja-JP" altLang="en-US"/>
                    </a:p>
                  </a:txBody>
                  <a:tcPr/>
                </a:tc>
                <a:tc>
                  <a:txBody>
                    <a:bodyPr/>
                    <a:lstStyle/>
                    <a:p>
                      <a:pPr algn="ctr">
                        <a:lnSpc>
                          <a:spcPts val="1600"/>
                        </a:lnSpc>
                        <a:spcAft>
                          <a:spcPts val="0"/>
                        </a:spcAft>
                      </a:pPr>
                      <a:r>
                        <a:rPr lang="en-US" altLang="ja-JP" sz="1200" kern="100" dirty="0">
                          <a:effectLst/>
                        </a:rPr>
                        <a:t>Surat </a:t>
                      </a:r>
                      <a:r>
                        <a:rPr lang="en-US" altLang="ja-JP" sz="1200" kern="100" dirty="0" err="1">
                          <a:effectLst/>
                        </a:rPr>
                        <a:t>edaran</a:t>
                      </a:r>
                      <a:r>
                        <a:rPr lang="en-US" altLang="ja-JP" sz="1200" kern="100" dirty="0">
                          <a:effectLst/>
                        </a:rPr>
                        <a:t> </a:t>
                      </a:r>
                      <a:r>
                        <a:rPr lang="en-US" altLang="ja-JP" sz="1200" kern="100" dirty="0" err="1">
                          <a:effectLst/>
                        </a:rPr>
                        <a:t>kementrian</a:t>
                      </a:r>
                      <a:r>
                        <a:rPr lang="en-US" altLang="ja-JP" sz="1200" kern="100" dirty="0">
                          <a:effectLst/>
                        </a:rPr>
                        <a:t> </a:t>
                      </a:r>
                      <a:r>
                        <a:rPr lang="en-US" altLang="ja-JP" sz="1200" kern="100" dirty="0" err="1">
                          <a:effectLst/>
                        </a:rPr>
                        <a:t>tenaga</a:t>
                      </a:r>
                      <a:r>
                        <a:rPr lang="en-US" altLang="ja-JP" sz="1200" kern="100" dirty="0">
                          <a:effectLst/>
                        </a:rPr>
                        <a:t> </a:t>
                      </a:r>
                      <a:r>
                        <a:rPr lang="en-US" altLang="ja-JP" sz="1200" kern="100" dirty="0" err="1">
                          <a:effectLst/>
                        </a:rPr>
                        <a:t>kerja</a:t>
                      </a:r>
                      <a:r>
                        <a:rPr lang="ja-JP" sz="1200" kern="100" dirty="0">
                          <a:effectLst/>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en-US" altLang="ja-JP" sz="1200" kern="100" dirty="0">
                          <a:effectLst/>
                        </a:rPr>
                        <a:t>Nilai target </a:t>
                      </a:r>
                      <a:r>
                        <a:rPr lang="en-US" altLang="ja-JP" sz="1200" kern="100" dirty="0" err="1">
                          <a:effectLst/>
                        </a:rPr>
                        <a:t>perusahaan</a:t>
                      </a:r>
                      <a:r>
                        <a:rPr lang="en-US" altLang="ja-JP" sz="1200" kern="100" dirty="0">
                          <a:effectLst/>
                        </a:rPr>
                        <a:t> </a:t>
                      </a:r>
                      <a:r>
                        <a:rPr lang="en-US" altLang="ja-JP" sz="1200" kern="100" dirty="0" err="1">
                          <a:effectLst/>
                        </a:rPr>
                        <a:t>listrik</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88290">
                <a:tc rowSpan="2">
                  <a:txBody>
                    <a:bodyPr/>
                    <a:lstStyle/>
                    <a:p>
                      <a:pPr algn="ctr">
                        <a:lnSpc>
                          <a:spcPts val="1600"/>
                        </a:lnSpc>
                        <a:spcAft>
                          <a:spcPts val="0"/>
                        </a:spcAft>
                      </a:pPr>
                      <a:r>
                        <a:rPr lang="en-US" altLang="ja-JP" sz="1200" kern="100" dirty="0">
                          <a:effectLst/>
                        </a:rPr>
                        <a:t>Jalur </a:t>
                      </a:r>
                      <a:r>
                        <a:rPr lang="en-US" altLang="ja-JP" sz="1200" kern="100" dirty="0" err="1">
                          <a:effectLst/>
                        </a:rPr>
                        <a:t>distribusi</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100</a:t>
                      </a:r>
                      <a:r>
                        <a:rPr lang="ja-JP" sz="1200" kern="100" dirty="0">
                          <a:effectLst/>
                        </a:rPr>
                        <a:t>・</a:t>
                      </a:r>
                      <a:r>
                        <a:rPr lang="en-US" sz="1200" kern="100" dirty="0">
                          <a:effectLst/>
                        </a:rPr>
                        <a:t>200 </a:t>
                      </a:r>
                      <a:r>
                        <a:rPr lang="en-US" sz="1200" kern="100" dirty="0" err="1">
                          <a:effectLst/>
                        </a:rPr>
                        <a:t>ke</a:t>
                      </a:r>
                      <a:r>
                        <a:rPr lang="en-US" sz="1200" kern="100" dirty="0">
                          <a:effectLst/>
                        </a:rPr>
                        <a:t> </a:t>
                      </a:r>
                      <a:r>
                        <a:rPr lang="en-US" sz="1200" kern="100" dirty="0" err="1">
                          <a:effectLst/>
                        </a:rPr>
                        <a:t>bawah</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1.0 </a:t>
                      </a:r>
                      <a:r>
                        <a:rPr lang="en-US" sz="1200" kern="100" dirty="0" err="1">
                          <a:effectLst/>
                        </a:rPr>
                        <a:t>ke</a:t>
                      </a:r>
                      <a:r>
                        <a:rPr lang="en-US" sz="1200" kern="100" dirty="0">
                          <a:effectLst/>
                        </a:rPr>
                        <a:t> </a:t>
                      </a:r>
                      <a:r>
                        <a:rPr lang="en-US"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1.0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6,600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1.2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2.0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88290">
                <a:tc rowSpan="5">
                  <a:txBody>
                    <a:bodyPr/>
                    <a:lstStyle/>
                    <a:p>
                      <a:pPr algn="ctr">
                        <a:lnSpc>
                          <a:spcPts val="16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Jalur </a:t>
                      </a:r>
                      <a:r>
                        <a:rPr lang="en-US" altLang="ja-JP" sz="1200" kern="100" dirty="0" err="1">
                          <a:effectLst/>
                          <a:latin typeface="Meiryo UI" panose="020B0604030504040204" pitchFamily="50" charset="-128"/>
                          <a:ea typeface="Meiryo UI" panose="020B0604030504040204" pitchFamily="50" charset="-128"/>
                          <a:cs typeface="Times New Roman" panose="02020603050405020304" pitchFamily="18" charset="0"/>
                        </a:rPr>
                        <a:t>transmisi</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22,000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2.0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3.0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66,000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2.2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4.0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154,000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4.0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5.0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275,000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6.4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7.0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500,000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10.8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11.0 </a:t>
                      </a:r>
                      <a:r>
                        <a:rPr lang="en-US" altLang="ja-JP" sz="1200" kern="100" dirty="0" err="1">
                          <a:effectLst/>
                        </a:rPr>
                        <a:t>ke</a:t>
                      </a:r>
                      <a:r>
                        <a:rPr lang="en-US" altLang="ja-JP" sz="1200" kern="100" dirty="0">
                          <a:effectLst/>
                        </a:rPr>
                        <a:t> </a:t>
                      </a:r>
                      <a:r>
                        <a:rPr lang="en-US" altLang="ja-JP" sz="1200" kern="100" dirty="0" err="1">
                          <a:effectLst/>
                        </a:rPr>
                        <a:t>atas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706910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4"/>
            <a:ext cx="7772400" cy="558496"/>
          </a:xfrm>
        </p:spPr>
        <p:txBody>
          <a:bodyPr>
            <a:normAutofit/>
          </a:bodyPr>
          <a:lstStyle/>
          <a:p>
            <a:r>
              <a:rPr lang="sv-SE" altLang="ja-JP" sz="2600" b="1" dirty="0">
                <a:latin typeface="Arial" panose="020B0604020202020204" pitchFamily="34" charset="0"/>
                <a:cs typeface="Arial" panose="020B0604020202020204" pitchFamily="34" charset="0"/>
              </a:rPr>
              <a:t>Bab 5 Hukum dan Peraturan Terkait</a:t>
            </a:r>
            <a:endParaRPr kumimoji="1" lang="ja-JP" altLang="en-US" sz="2600" b="1" dirty="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84</a:t>
            </a:fld>
            <a:endParaRPr lang="ja-JP" altLang="en-US">
              <a:solidFill>
                <a:prstClr val="black">
                  <a:tint val="75000"/>
                </a:prstClr>
              </a:solidFill>
            </a:endParaRPr>
          </a:p>
        </p:txBody>
      </p:sp>
    </p:spTree>
    <p:extLst>
      <p:ext uri="{BB962C8B-B14F-4D97-AF65-F5344CB8AC3E}">
        <p14:creationId xmlns:p14="http://schemas.microsoft.com/office/powerpoint/2010/main" val="1649081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sv-SE" altLang="ja-JP" sz="2400" b="1" dirty="0">
                <a:latin typeface="Arial" panose="020B0604020202020204" pitchFamily="34" charset="0"/>
                <a:cs typeface="Arial" panose="020B0604020202020204" pitchFamily="34" charset="0"/>
              </a:rPr>
              <a:t>Hukum dan peraturan terkait</a:t>
            </a:r>
            <a:r>
              <a:rPr lang="ja-JP" altLang="en-US" sz="2400" b="1" dirty="0">
                <a:latin typeface="Meiryo UI" panose="020B0604030504040204" pitchFamily="50" charset="-128"/>
                <a:ea typeface="Meiryo UI" panose="020B0604030504040204" pitchFamily="50" charset="-128"/>
              </a:rPr>
              <a:t>（１）</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32814" y="6400413"/>
            <a:ext cx="4337848"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189,190/</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76</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85</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7886701" cy="518230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Hal yang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harus</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patuhi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oleh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pekerja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29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indent="0" algn="just">
              <a:buNone/>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Terkait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keselamatan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dll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wajib</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mematuhi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perihal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4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melepas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menghilangkan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funsi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keselamatan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dll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4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②</a:t>
            </a:r>
            <a:r>
              <a:rPr lang="ja-JP"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Mintalah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izin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melepaskan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keselamatan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menghilangkan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fungsi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4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③</a:t>
            </a:r>
            <a:r>
              <a:rPr lang="ja-JP"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Setekah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mendapatkan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izin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melepas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keselamatan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dll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menghilangkan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fungsi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hal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tersebut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diperlukan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lagi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maka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segera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pulihkan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kembali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keselamatan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buNone/>
            </a:pPr>
            <a:r>
              <a:rPr lang="en-US" altLang="ja-JP" sz="1400" dirty="0">
                <a:effectLst/>
                <a:ea typeface="ＭＳ 明朝" panose="02020609040205080304" pitchFamily="17" charset="-128"/>
                <a:cs typeface="ＭＳ 明朝" panose="02020609040205080304" pitchFamily="17" charset="-128"/>
              </a:rPr>
              <a:t>  </a:t>
            </a:r>
            <a:r>
              <a:rPr lang="ja-JP" altLang="ja-JP" sz="1400" dirty="0">
                <a:effectLst/>
                <a:ea typeface="ＭＳ 明朝" panose="02020609040205080304" pitchFamily="17" charset="-128"/>
                <a:cs typeface="ＭＳ 明朝" panose="02020609040205080304" pitchFamily="17" charset="-128"/>
              </a:rPr>
              <a:t>④</a:t>
            </a:r>
            <a:r>
              <a:rPr lang="ja-JP"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a:effectLst/>
                <a:latin typeface="Arial" panose="020B0604020202020204" pitchFamily="34" charset="0"/>
                <a:ea typeface="ＭＳ ゴシック" panose="020B0609070205080204" pitchFamily="49" charset="-128"/>
              </a:rPr>
              <a:t>Ketika </a:t>
            </a:r>
            <a:r>
              <a:rPr lang="en-US" altLang="ja-JP" sz="1400" dirty="0" err="1">
                <a:effectLst/>
                <a:latin typeface="Arial" panose="020B0604020202020204" pitchFamily="34" charset="0"/>
                <a:ea typeface="ＭＳ ゴシック" panose="020B0609070205080204" pitchFamily="49" charset="-128"/>
              </a:rPr>
              <a:t>menemukan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perangkat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keselamatan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dll</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terlepas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atau</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kehilangan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fungsinya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maka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laporkan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segera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kepada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pemilik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usaha</a:t>
            </a:r>
            <a:r>
              <a:rPr lang="en-US" altLang="ja-JP" sz="1400" dirty="0">
                <a:effectLst/>
                <a:latin typeface="Arial" panose="020B0604020202020204" pitchFamily="34" charset="0"/>
                <a:ea typeface="ＭＳ ゴシック" panose="020B0609070205080204" pitchFamily="49" charset="-128"/>
              </a:rPr>
              <a:t>.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a:lnSpc>
                <a:spcPct val="100000"/>
              </a:lnSpc>
              <a:spcBef>
                <a:spcPts val="0"/>
              </a:spcBef>
              <a:buFont typeface="Wingdings" panose="05000000000000000000" pitchFamily="2" charset="2"/>
              <a:buChar char="ü"/>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Pekerjaan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yang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memerlukan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pendidikan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khusus</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36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52400" indent="0" algn="just">
              <a:buNone/>
            </a:pP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melaksanakan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pendidikan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khusus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menangani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hal</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4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⑩</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-5</a:t>
            </a:r>
            <a:r>
              <a:rPr lang="ja-JP"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mengemudi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ketinggian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paltform</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kurang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10 meter.</a:t>
            </a:r>
            <a:endParaRPr lang="en-US" altLang="ja-JP" sz="1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400" dirty="0">
                <a:effectLst/>
                <a:latin typeface="Arial" panose="020B0604020202020204" pitchFamily="34" charset="0"/>
                <a:ea typeface="ＭＳ ゴシック" panose="020B0609070205080204" pitchFamily="49" charset="-128"/>
                <a:cs typeface="Arial" panose="020B0604020202020204" pitchFamily="34" charset="0"/>
              </a:rPr>
              <a:t>㊶　</a:t>
            </a:r>
            <a:r>
              <a:rPr lang="en-US" altLang="ja-JP" sz="1400" dirty="0" err="1">
                <a:effectLst/>
                <a:latin typeface="Arial" panose="020B0604020202020204" pitchFamily="34" charset="0"/>
                <a:ea typeface="ＭＳ ゴシック" panose="020B0609070205080204" pitchFamily="49" charset="-128"/>
              </a:rPr>
              <a:t>perkerjaan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menggunakan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kendaraan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anjungan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ketinggian</a:t>
            </a:r>
            <a:r>
              <a:rPr lang="en-US" altLang="ja-JP" sz="1400" dirty="0">
                <a:effectLst/>
                <a:latin typeface="Arial" panose="020B0604020202020204" pitchFamily="34" charset="0"/>
                <a:ea typeface="ＭＳ ゴシック" panose="020B0609070205080204" pitchFamily="49" charset="-128"/>
              </a:rPr>
              <a:t> 2 meter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kondisi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sulit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diterapkan</a:t>
            </a:r>
            <a:r>
              <a:rPr lang="en-US" altLang="ja-JP" sz="1400" dirty="0">
                <a:effectLst/>
                <a:latin typeface="Arial" panose="020B0604020202020204" pitchFamily="34" charset="0"/>
                <a:ea typeface="ＭＳ ゴシック" panose="020B0609070205080204" pitchFamily="49" charset="-128"/>
              </a:rPr>
              <a:t> platform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dan </a:t>
            </a:r>
            <a:r>
              <a:rPr lang="en-US" altLang="ja-JP" sz="1400" dirty="0" err="1">
                <a:effectLst/>
                <a:latin typeface="Arial" panose="020B0604020202020204" pitchFamily="34" charset="0"/>
                <a:ea typeface="ＭＳ ゴシック" panose="020B0609070205080204" pitchFamily="49" charset="-128"/>
              </a:rPr>
              <a:t>mengharuskan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penggunaan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peralatan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pencegah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jatuh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seperti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full harness. </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86104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Hukum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terkait</a:t>
            </a:r>
            <a:r>
              <a:rPr lang="ja-JP" altLang="en-US" sz="2400" b="1" dirty="0">
                <a:latin typeface="Arial" panose="020B0604020202020204" pitchFamily="34" charset="0"/>
                <a:ea typeface="Meiryo UI" panose="020B0604030504040204" pitchFamily="50" charset="-128"/>
                <a:cs typeface="Arial" panose="020B0604020202020204" pitchFamily="34" charset="0"/>
              </a:rPr>
              <a:t>（２）</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542616" y="6400413"/>
            <a:ext cx="4628046"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191,192/</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lang="en-US" altLang="ja-JP" sz="1200" dirty="0" smtClean="0"/>
              <a:t>76-77</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86</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378593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Mengenai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kualifikasi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pembatasan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41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indent="0" algn="just">
              <a:buNone/>
            </a:pP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mengendarai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ketinggian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10 meter.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Kecuali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megemudi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jalan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adalah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kriteria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4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Seseorang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telah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mengikuti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pelatihan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keterampilan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mengemudi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tinggi</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buNone/>
            </a:pPr>
            <a:r>
              <a:rPr lang="en-US" altLang="ja-JP" sz="1400" dirty="0">
                <a:effectLst/>
                <a:ea typeface="ＭＳ 明朝" panose="02020609040205080304" pitchFamily="17" charset="-128"/>
                <a:cs typeface="ＭＳ 明朝" panose="02020609040205080304" pitchFamily="17" charset="-128"/>
              </a:rPr>
              <a:t>    </a:t>
            </a:r>
            <a:r>
              <a:rPr lang="ja-JP" altLang="ja-JP" sz="1400" dirty="0">
                <a:effectLst/>
                <a:ea typeface="ＭＳ 明朝" panose="02020609040205080304" pitchFamily="17" charset="-128"/>
                <a:cs typeface="ＭＳ 明朝" panose="02020609040205080304" pitchFamily="17" charset="-128"/>
              </a:rPr>
              <a:t>②</a:t>
            </a:r>
            <a:r>
              <a:rPr lang="ja-JP"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rPr>
              <a:t>Seseorang</a:t>
            </a:r>
            <a:r>
              <a:rPr lang="en-US" altLang="ja-JP" sz="1400" dirty="0">
                <a:effectLst/>
                <a:latin typeface="Arial" panose="020B0604020202020204" pitchFamily="34" charset="0"/>
                <a:ea typeface="ＭＳ ゴシック" panose="020B0609070205080204" pitchFamily="49" charset="-128"/>
              </a:rPr>
              <a:t> yang </a:t>
            </a:r>
            <a:r>
              <a:rPr lang="en-US" altLang="ja-JP" sz="1400" dirty="0" err="1">
                <a:effectLst/>
                <a:latin typeface="Arial" panose="020B0604020202020204" pitchFamily="34" charset="0"/>
                <a:ea typeface="ＭＳ ゴシック" panose="020B0609070205080204" pitchFamily="49" charset="-128"/>
              </a:rPr>
              <a:t>diakui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langsung</a:t>
            </a:r>
            <a:r>
              <a:rPr lang="en-US" altLang="ja-JP" sz="1400" dirty="0">
                <a:effectLst/>
                <a:latin typeface="Arial" panose="020B0604020202020204" pitchFamily="34" charset="0"/>
                <a:ea typeface="ＭＳ ゴシック" panose="020B0609070205080204" pitchFamily="49" charset="-128"/>
              </a:rPr>
              <a:t> oleh Dinas Tenaga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dll</a:t>
            </a:r>
            <a:endParaRPr lang="en-US" altLang="ja-JP" sz="1400" dirty="0">
              <a:effectLst/>
              <a:latin typeface="Arial" panose="020B0604020202020204" pitchFamily="34" charset="0"/>
              <a:ea typeface="ＭＳ ゴシック" panose="020B0609070205080204" pitchFamily="49" charset="-128"/>
            </a:endParaRPr>
          </a:p>
          <a:p>
            <a:pPr marL="0" indent="0">
              <a:buNone/>
            </a:pP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a:lnSpc>
                <a:spcPct val="100000"/>
              </a:lnSpc>
              <a:spcBef>
                <a:spcPts val="0"/>
              </a:spcBef>
              <a:buFont typeface="Wingdings" panose="05000000000000000000" pitchFamily="2" charset="2"/>
              <a:buChar char="ü"/>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Penerbitan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ulang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sertifikat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kelulusan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pelatihan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ketrampilan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41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tentang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keamanan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keselamatan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292100" indent="-139700" algn="just"/>
            <a:r>
              <a:rPr lang="ja-JP" altLang="ja-JP" sz="14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Seseorang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telah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mendapatkan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sertifikat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pelatihan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keterampilan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namun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hilang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rusak</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maka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mengajukan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penerbitan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ulang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lembaga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pelatihan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terdaftar</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dimana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anda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mendapatkan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sertifikat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292100" indent="-139700" algn="just"/>
            <a:r>
              <a:rPr lang="ja-JP" altLang="ja-JP" sz="14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②</a:t>
            </a:r>
            <a:r>
              <a:rPr lang="ja-JP" altLang="ja-JP" sz="14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Seseoran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telah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mendapatkan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sertifikat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pelatihan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keterampilan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namun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ingin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merubah</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namanya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maka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mengajukan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penerbitan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ulang</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kepada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lembaga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pelatihan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terdaftar</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dimana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anda</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mendapatkan</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400" kern="100" dirty="0" err="1">
                <a:effectLst/>
                <a:latin typeface="Arial" panose="020B0604020202020204" pitchFamily="34" charset="0"/>
                <a:ea typeface="ＭＳ ゴシック" panose="020B0609070205080204" pitchFamily="49" charset="-128"/>
                <a:cs typeface="Times New Roman" panose="02020603050405020304" pitchFamily="18" charset="0"/>
              </a:rPr>
              <a:t>sertifikat</a:t>
            </a:r>
            <a:r>
              <a:rPr lang="en-US" altLang="ja-JP" sz="14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1051426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Hukum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terkait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ja-JP" altLang="en-US" sz="2400" b="1" dirty="0">
                <a:latin typeface="Arial" panose="020B0604020202020204" pitchFamily="34" charset="0"/>
                <a:ea typeface="Meiryo UI" panose="020B0604030504040204" pitchFamily="50" charset="-128"/>
                <a:cs typeface="Arial" panose="020B0604020202020204" pitchFamily="34" charset="0"/>
              </a:rPr>
              <a:t>（３）</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84685" y="6400413"/>
            <a:ext cx="4085977"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194/</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77</a:t>
            </a:r>
            <a:r>
              <a:rPr lang="en-US" altLang="ja-JP" sz="1200" dirty="0" smtClean="0"/>
              <a:t>-78</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87</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523878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Hal yang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harus</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awasi</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melakukan</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endPar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（１）</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Rencana</a:t>
            </a: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194-9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152400" indent="0" algn="just">
              <a:buNone/>
            </a:pPr>
            <a:r>
              <a:rPr lang="ja-JP" altLang="ja-JP" sz="13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menjalankan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berkaitan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penggunaan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menentukan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rencana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mempertimbangkan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tempat</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jenis</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digunakan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fungsi</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dll</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serta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melaksanakan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sesuai</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rencana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dibuat</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3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3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②</a:t>
            </a:r>
            <a:r>
              <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Rencana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memuat</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cara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relevan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3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3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③</a:t>
            </a:r>
            <a:r>
              <a:rPr lang="ja-JP" altLang="ja-JP" sz="13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menentukan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rencana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berkaitan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penggunaan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memberitahukannya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kepada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300" kern="100" dirty="0" err="1">
                <a:effectLst/>
                <a:latin typeface="Arial" panose="020B0604020202020204" pitchFamily="34" charset="0"/>
                <a:ea typeface="ＭＳ ゴシック" panose="020B0609070205080204" pitchFamily="49" charset="-128"/>
                <a:cs typeface="Times New Roman" panose="02020603050405020304" pitchFamily="18" charset="0"/>
              </a:rPr>
              <a:t>terkait</a:t>
            </a:r>
            <a:r>
              <a:rPr lang="en-US" altLang="ja-JP" sz="13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3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（２）</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Komandan</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194-10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300" dirty="0">
                <a:effectLst/>
                <a:latin typeface="Arial" panose="020B0604020202020204" pitchFamily="34" charset="0"/>
                <a:ea typeface="ＭＳ ゴシック" panose="020B0609070205080204" pitchFamily="49" charset="-128"/>
              </a:rPr>
              <a:t>・</a:t>
            </a:r>
            <a:r>
              <a:rPr lang="en-US" altLang="ja-JP" sz="1300" dirty="0" err="1">
                <a:effectLst/>
                <a:latin typeface="Arial" panose="020B0604020202020204" pitchFamily="34" charset="0"/>
                <a:ea typeface="ＭＳ ゴシック" panose="020B0609070205080204" pitchFamily="49" charset="-128"/>
              </a:rPr>
              <a:t>Pemilik</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usaha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dalam</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melaksanakan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usaha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kerja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berkaitan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dengan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penggunaan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kendaraan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anjungan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kerja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harus</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menunjuk</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komandan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kerja</a:t>
            </a:r>
            <a:r>
              <a:rPr lang="en-US" altLang="ja-JP" sz="1300" dirty="0">
                <a:effectLst/>
                <a:latin typeface="Arial" panose="020B0604020202020204" pitchFamily="34" charset="0"/>
                <a:ea typeface="ＭＳ ゴシック" panose="020B0609070205080204" pitchFamily="49" charset="-128"/>
              </a:rPr>
              <a:t> yang </a:t>
            </a:r>
            <a:r>
              <a:rPr lang="en-US" altLang="ja-JP" sz="1300" dirty="0" err="1">
                <a:effectLst/>
                <a:latin typeface="Arial" panose="020B0604020202020204" pitchFamily="34" charset="0"/>
                <a:ea typeface="ＭＳ ゴシック" panose="020B0609070205080204" pitchFamily="49" charset="-128"/>
              </a:rPr>
              <a:t>relevan</a:t>
            </a:r>
            <a:r>
              <a:rPr lang="en-US" altLang="ja-JP" sz="1300" dirty="0">
                <a:effectLst/>
                <a:latin typeface="Arial" panose="020B0604020202020204" pitchFamily="34" charset="0"/>
                <a:ea typeface="ＭＳ ゴシック" panose="020B0609070205080204" pitchFamily="49" charset="-128"/>
              </a:rPr>
              <a:t> dan </a:t>
            </a:r>
            <a:r>
              <a:rPr lang="en-US" altLang="ja-JP" sz="1300" dirty="0" err="1">
                <a:effectLst/>
                <a:latin typeface="Arial" panose="020B0604020202020204" pitchFamily="34" charset="0"/>
                <a:ea typeface="ＭＳ ゴシック" panose="020B0609070205080204" pitchFamily="49" charset="-128"/>
              </a:rPr>
              <a:t>melaksanakan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kerja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sesuai</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rencana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kerja</a:t>
            </a:r>
            <a:r>
              <a:rPr lang="en-US" altLang="ja-JP" sz="1300" dirty="0">
                <a:effectLst/>
                <a:latin typeface="Arial" panose="020B0604020202020204" pitchFamily="34" charset="0"/>
                <a:ea typeface="ＭＳ ゴシック" panose="020B0609070205080204" pitchFamily="49" charset="-128"/>
              </a:rPr>
              <a:t> (1) </a:t>
            </a:r>
            <a:r>
              <a:rPr lang="en-US" altLang="ja-JP" sz="1300" dirty="0" err="1">
                <a:effectLst/>
                <a:latin typeface="Arial" panose="020B0604020202020204" pitchFamily="34" charset="0"/>
                <a:ea typeface="ＭＳ ゴシック" panose="020B0609070205080204" pitchFamily="49" charset="-128"/>
              </a:rPr>
              <a:t>dari</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komandan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kerja</a:t>
            </a:r>
            <a:r>
              <a:rPr lang="en-US" altLang="ja-JP" sz="1300" dirty="0">
                <a:effectLst/>
                <a:latin typeface="Arial" panose="020B0604020202020204" pitchFamily="34" charset="0"/>
                <a:ea typeface="ＭＳ ゴシック" panose="020B0609070205080204" pitchFamily="49" charset="-128"/>
              </a:rPr>
              <a:t>.</a:t>
            </a:r>
          </a:p>
          <a:p>
            <a:pPr marL="0" indent="0">
              <a:lnSpc>
                <a:spcPct val="100000"/>
              </a:lnSpc>
              <a:spcBef>
                <a:spcPts val="0"/>
              </a:spcBef>
              <a:buNone/>
            </a:pP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（３）</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Pencegah</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jatuh,terbalik</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dll</a:t>
            </a: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UU K3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194-11</a:t>
            </a: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3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3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dirty="0" err="1">
                <a:effectLst/>
                <a:latin typeface="Arial" panose="020B0604020202020204" pitchFamily="34" charset="0"/>
                <a:ea typeface="ＭＳ ゴシック" panose="020B0609070205080204" pitchFamily="49" charset="-128"/>
              </a:rPr>
              <a:t>Pemilik</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usaha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ketika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menjalankan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usaha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kerja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berkaitan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dengan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penggunaan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kendaraan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anjugan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kerja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harus</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memasang</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perangkat</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keselamatan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seperti</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menarik</a:t>
            </a:r>
            <a:r>
              <a:rPr lang="en-US" altLang="ja-JP" sz="1300" dirty="0">
                <a:effectLst/>
                <a:latin typeface="Arial" panose="020B0604020202020204" pitchFamily="34" charset="0"/>
                <a:ea typeface="ＭＳ ゴシック" panose="020B0609070205080204" pitchFamily="49" charset="-128"/>
              </a:rPr>
              <a:t> </a:t>
            </a:r>
            <a:r>
              <a:rPr lang="en-US" altLang="ja-JP" sz="1300" i="1" dirty="0">
                <a:effectLst/>
                <a:latin typeface="Arial" panose="020B0604020202020204" pitchFamily="34" charset="0"/>
                <a:ea typeface="ＭＳ ゴシック" panose="020B0609070205080204" pitchFamily="49" charset="-128"/>
              </a:rPr>
              <a:t>Outrigger</a:t>
            </a:r>
            <a:r>
              <a:rPr lang="en-US" altLang="ja-JP" sz="1300" dirty="0">
                <a:effectLst/>
                <a:latin typeface="Arial" panose="020B0604020202020204" pitchFamily="34" charset="0"/>
                <a:ea typeface="ＭＳ ゴシック" panose="020B0609070205080204" pitchFamily="49" charset="-128"/>
              </a:rPr>
              <a:t>, </a:t>
            </a:r>
          </a:p>
          <a:p>
            <a:pPr marL="0" indent="0">
              <a:lnSpc>
                <a:spcPct val="100000"/>
              </a:lnSpc>
              <a:spcBef>
                <a:spcPts val="0"/>
              </a:spcBef>
              <a:buNone/>
            </a:pPr>
            <a:r>
              <a:rPr lang="en-US" altLang="ja-JP" sz="1300" dirty="0" err="1">
                <a:effectLst/>
                <a:latin typeface="Arial" panose="020B0604020202020204" pitchFamily="34" charset="0"/>
                <a:ea typeface="ＭＳ ゴシック" panose="020B0609070205080204" pitchFamily="49" charset="-128"/>
              </a:rPr>
              <a:t>perangkat</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pencegah</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penurunan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tanah</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perangkat</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pencegah</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kerusakan</a:t>
            </a:r>
            <a:r>
              <a:rPr lang="en-US" altLang="ja-JP" sz="1300" dirty="0">
                <a:effectLst/>
                <a:latin typeface="Arial" panose="020B0604020202020204" pitchFamily="34" charset="0"/>
                <a:ea typeface="ＭＳ ゴシック" panose="020B0609070205080204" pitchFamily="49" charset="-128"/>
              </a:rPr>
              <a:t> bahu</a:t>
            </a:r>
          </a:p>
          <a:p>
            <a:pPr marL="0" indent="0">
              <a:lnSpc>
                <a:spcPct val="100000"/>
              </a:lnSpc>
              <a:spcBef>
                <a:spcPts val="0"/>
              </a:spcBef>
              <a:buNone/>
            </a:pP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jalan</a:t>
            </a:r>
            <a:r>
              <a:rPr lang="en-US" altLang="ja-JP" sz="1300" dirty="0">
                <a:effectLst/>
                <a:latin typeface="Arial" panose="020B0604020202020204" pitchFamily="34" charset="0"/>
                <a:ea typeface="ＭＳ ゴシック" panose="020B0609070205080204" pitchFamily="49" charset="-128"/>
              </a:rPr>
              <a:t>.</a:t>
            </a:r>
          </a:p>
          <a:p>
            <a:pPr marL="0" indent="0">
              <a:lnSpc>
                <a:spcPct val="100000"/>
              </a:lnSpc>
              <a:spcBef>
                <a:spcPts val="0"/>
              </a:spcBef>
              <a:buNone/>
            </a:pP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（４）</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Isyarat</a:t>
            </a:r>
            <a:r>
              <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UU K3 </a:t>
            </a:r>
            <a:r>
              <a:rPr lang="en-US" altLang="ja-JP" sz="13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3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194-12)</a:t>
            </a:r>
            <a:endParaRPr lang="ja-JP" altLang="en-US" sz="13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3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300" dirty="0" err="1">
                <a:effectLst/>
                <a:latin typeface="Arial" panose="020B0604020202020204" pitchFamily="34" charset="0"/>
                <a:ea typeface="ＭＳ ゴシック" panose="020B0609070205080204" pitchFamily="49" charset="-128"/>
              </a:rPr>
              <a:t>Pemilik</a:t>
            </a:r>
            <a:r>
              <a:rPr lang="en-US" altLang="ja-JP" sz="1300" dirty="0">
                <a:effectLst/>
                <a:latin typeface="Arial" panose="020B0604020202020204" pitchFamily="34" charset="0"/>
                <a:ea typeface="ＭＳ ゴシック" panose="020B0609070205080204" pitchFamily="49" charset="-128"/>
              </a:rPr>
              <a:t> Usaha </a:t>
            </a:r>
            <a:r>
              <a:rPr lang="en-US" altLang="ja-JP" sz="1300" dirty="0" err="1">
                <a:effectLst/>
                <a:latin typeface="Arial" panose="020B0604020202020204" pitchFamily="34" charset="0"/>
                <a:ea typeface="ＭＳ ゴシック" panose="020B0609070205080204" pitchFamily="49" charset="-128"/>
              </a:rPr>
              <a:t>dalam</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melaksanakan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usaha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berkaitan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dengan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pengunaan</a:t>
            </a:r>
            <a:r>
              <a:rPr lang="en-US" altLang="ja-JP" sz="1300" dirty="0">
                <a:effectLst/>
                <a:latin typeface="Arial" panose="020B0604020202020204" pitchFamily="34" charset="0"/>
                <a:ea typeface="ＭＳ ゴシック" panose="020B0609070205080204" pitchFamily="49" charset="-128"/>
              </a:rPr>
              <a:t> </a:t>
            </a:r>
          </a:p>
          <a:p>
            <a:pPr marL="0" indent="0">
              <a:lnSpc>
                <a:spcPct val="100000"/>
              </a:lnSpc>
              <a:spcBef>
                <a:spcPts val="0"/>
              </a:spcBef>
              <a:buNone/>
            </a:pPr>
            <a:r>
              <a:rPr lang="en-US" altLang="ja-JP" sz="1300" dirty="0" err="1">
                <a:effectLst/>
                <a:latin typeface="Arial" panose="020B0604020202020204" pitchFamily="34" charset="0"/>
                <a:ea typeface="ＭＳ ゴシック" panose="020B0609070205080204" pitchFamily="49" charset="-128"/>
              </a:rPr>
              <a:t>kendaraan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anjungan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kerja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harus</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menerapkan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langkah</a:t>
            </a:r>
            <a:r>
              <a:rPr lang="en-US" altLang="ja-JP" sz="1300" dirty="0">
                <a:effectLst/>
                <a:latin typeface="Arial" panose="020B0604020202020204" pitchFamily="34" charset="0"/>
                <a:ea typeface="ＭＳ ゴシック" panose="020B0609070205080204" pitchFamily="49" charset="-128"/>
              </a:rPr>
              <a:t> yang </a:t>
            </a:r>
            <a:r>
              <a:rPr lang="en-US" altLang="ja-JP" sz="1300" dirty="0" err="1">
                <a:effectLst/>
                <a:latin typeface="Arial" panose="020B0604020202020204" pitchFamily="34" charset="0"/>
                <a:ea typeface="ＭＳ ゴシック" panose="020B0609070205080204" pitchFamily="49" charset="-128"/>
              </a:rPr>
              <a:t>diperlukan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seperti</a:t>
            </a:r>
            <a:r>
              <a:rPr lang="en-US" altLang="ja-JP" sz="1300" dirty="0">
                <a:effectLst/>
                <a:latin typeface="Arial" panose="020B0604020202020204" pitchFamily="34" charset="0"/>
                <a:ea typeface="ＭＳ ゴシック" panose="020B0609070205080204" pitchFamily="49" charset="-128"/>
              </a:rPr>
              <a:t> </a:t>
            </a:r>
          </a:p>
          <a:p>
            <a:pPr marL="0" indent="0">
              <a:lnSpc>
                <a:spcPct val="100000"/>
              </a:lnSpc>
              <a:spcBef>
                <a:spcPts val="0"/>
              </a:spcBef>
              <a:buNone/>
            </a:pPr>
            <a:r>
              <a:rPr lang="en-US" altLang="ja-JP" sz="1300" dirty="0" err="1">
                <a:effectLst/>
                <a:latin typeface="Arial" panose="020B0604020202020204" pitchFamily="34" charset="0"/>
                <a:ea typeface="ＭＳ ゴシック" panose="020B0609070205080204" pitchFamily="49" charset="-128"/>
              </a:rPr>
              <a:t>menentukan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isyarat</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atau</a:t>
            </a:r>
            <a:r>
              <a:rPr lang="en-US" altLang="ja-JP" sz="1300" dirty="0">
                <a:effectLst/>
                <a:latin typeface="Arial" panose="020B0604020202020204" pitchFamily="34" charset="0"/>
                <a:ea typeface="ＭＳ ゴシック" panose="020B0609070205080204" pitchFamily="49" charset="-128"/>
              </a:rPr>
              <a:t> aba-aba  </a:t>
            </a:r>
            <a:r>
              <a:rPr lang="en-US" altLang="ja-JP" sz="1300" dirty="0" err="1">
                <a:effectLst/>
                <a:latin typeface="Arial" panose="020B0604020202020204" pitchFamily="34" charset="0"/>
                <a:ea typeface="ＭＳ ゴシック" panose="020B0609070205080204" pitchFamily="49" charset="-128"/>
              </a:rPr>
              <a:t>diantara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pekerja</a:t>
            </a:r>
            <a:r>
              <a:rPr lang="en-US" altLang="ja-JP" sz="1300" dirty="0">
                <a:effectLst/>
                <a:latin typeface="Arial" panose="020B0604020202020204" pitchFamily="34" charset="0"/>
                <a:ea typeface="ＭＳ ゴシック" panose="020B0609070205080204" pitchFamily="49" charset="-128"/>
              </a:rPr>
              <a:t> yang </a:t>
            </a:r>
            <a:r>
              <a:rPr lang="en-US" altLang="ja-JP" sz="1300" dirty="0" err="1">
                <a:effectLst/>
                <a:latin typeface="Arial" panose="020B0604020202020204" pitchFamily="34" charset="0"/>
                <a:ea typeface="ＭＳ ゴシック" panose="020B0609070205080204" pitchFamily="49" charset="-128"/>
              </a:rPr>
              <a:t>bekerja</a:t>
            </a:r>
            <a:r>
              <a:rPr lang="en-US" altLang="ja-JP" sz="1300" dirty="0">
                <a:effectLst/>
                <a:latin typeface="Arial" panose="020B0604020202020204" pitchFamily="34" charset="0"/>
                <a:ea typeface="ＭＳ ゴシック" panose="020B0609070205080204" pitchFamily="49" charset="-128"/>
              </a:rPr>
              <a:t> di </a:t>
            </a:r>
            <a:r>
              <a:rPr lang="en-US" altLang="ja-JP" sz="1300" dirty="0" err="1">
                <a:effectLst/>
                <a:latin typeface="Arial" panose="020B0604020202020204" pitchFamily="34" charset="0"/>
                <a:ea typeface="ＭＳ ゴシック" panose="020B0609070205080204" pitchFamily="49" charset="-128"/>
              </a:rPr>
              <a:t>atas</a:t>
            </a:r>
            <a:r>
              <a:rPr lang="en-US" altLang="ja-JP" sz="1300" dirty="0">
                <a:effectLst/>
                <a:latin typeface="Arial" panose="020B0604020202020204" pitchFamily="34" charset="0"/>
                <a:ea typeface="ＭＳ ゴシック" panose="020B0609070205080204" pitchFamily="49" charset="-128"/>
              </a:rPr>
              <a:t> </a:t>
            </a:r>
          </a:p>
          <a:p>
            <a:pPr marL="0" indent="0">
              <a:lnSpc>
                <a:spcPct val="100000"/>
              </a:lnSpc>
              <a:spcBef>
                <a:spcPts val="0"/>
              </a:spcBef>
              <a:buNone/>
            </a:pPr>
            <a:r>
              <a:rPr lang="en-US" altLang="ja-JP" sz="1300" dirty="0">
                <a:effectLst/>
                <a:latin typeface="Arial" panose="020B0604020202020204" pitchFamily="34" charset="0"/>
                <a:ea typeface="ＭＳ ゴシック" panose="020B0609070205080204" pitchFamily="49" charset="-128"/>
              </a:rPr>
              <a:t>platform dan </a:t>
            </a:r>
            <a:r>
              <a:rPr lang="en-US" altLang="ja-JP" sz="1300" dirty="0" err="1">
                <a:effectLst/>
                <a:latin typeface="Arial" panose="020B0604020202020204" pitchFamily="34" charset="0"/>
                <a:ea typeface="ＭＳ ゴシック" panose="020B0609070205080204" pitchFamily="49" charset="-128"/>
              </a:rPr>
              <a:t>pekerja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diluarnya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serta</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pekerja</a:t>
            </a:r>
            <a:r>
              <a:rPr lang="en-US" altLang="ja-JP" sz="1300" dirty="0">
                <a:effectLst/>
                <a:latin typeface="Arial" panose="020B0604020202020204" pitchFamily="34" charset="0"/>
                <a:ea typeface="ＭＳ ゴシック" panose="020B0609070205080204" pitchFamily="49" charset="-128"/>
              </a:rPr>
              <a:t> yang </a:t>
            </a:r>
            <a:r>
              <a:rPr lang="en-US" altLang="ja-JP" sz="1300" dirty="0" err="1">
                <a:effectLst/>
                <a:latin typeface="Arial" panose="020B0604020202020204" pitchFamily="34" charset="0"/>
                <a:ea typeface="ＭＳ ゴシック" panose="020B0609070205080204" pitchFamily="49" charset="-128"/>
              </a:rPr>
              <a:t>bertugas</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mengoperasikan</a:t>
            </a:r>
            <a:r>
              <a:rPr lang="en-US" altLang="ja-JP" sz="1300" dirty="0">
                <a:effectLst/>
                <a:latin typeface="Arial" panose="020B0604020202020204" pitchFamily="34" charset="0"/>
                <a:ea typeface="ＭＳ ゴシック" panose="020B0609070205080204" pitchFamily="49" charset="-128"/>
              </a:rPr>
              <a:t> </a:t>
            </a:r>
          </a:p>
          <a:p>
            <a:pPr marL="0" indent="0">
              <a:lnSpc>
                <a:spcPct val="100000"/>
              </a:lnSpc>
              <a:spcBef>
                <a:spcPts val="0"/>
              </a:spcBef>
              <a:buNone/>
            </a:pPr>
            <a:r>
              <a:rPr lang="en-US" altLang="ja-JP" sz="1300" dirty="0">
                <a:effectLst/>
                <a:latin typeface="Arial" panose="020B0604020202020204" pitchFamily="34" charset="0"/>
                <a:ea typeface="ＭＳ ゴシック" panose="020B0609070205080204" pitchFamily="49" charset="-128"/>
              </a:rPr>
              <a:t>platform, dan </a:t>
            </a:r>
            <a:r>
              <a:rPr lang="en-US" altLang="ja-JP" sz="1300" dirty="0" err="1">
                <a:effectLst/>
                <a:latin typeface="Arial" panose="020B0604020202020204" pitchFamily="34" charset="0"/>
                <a:ea typeface="ＭＳ ゴシック" panose="020B0609070205080204" pitchFamily="49" charset="-128"/>
              </a:rPr>
              <a:t>menunjuk</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seseorang</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untuk</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melakukan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isyarat</a:t>
            </a:r>
            <a:r>
              <a:rPr lang="en-US" altLang="ja-JP" sz="1300" dirty="0">
                <a:effectLst/>
                <a:latin typeface="Arial" panose="020B0604020202020204" pitchFamily="34" charset="0"/>
                <a:ea typeface="ＭＳ ゴシック" panose="020B0609070205080204" pitchFamily="49" charset="-128"/>
              </a:rPr>
              <a:t> yang </a:t>
            </a:r>
            <a:r>
              <a:rPr lang="en-US" altLang="ja-JP" sz="1300" dirty="0" err="1">
                <a:effectLst/>
                <a:latin typeface="Arial" panose="020B0604020202020204" pitchFamily="34" charset="0"/>
                <a:ea typeface="ＭＳ ゴシック" panose="020B0609070205080204" pitchFamily="49" charset="-128"/>
              </a:rPr>
              <a:t>relevan</a:t>
            </a:r>
            <a:r>
              <a:rPr lang="en-US" altLang="ja-JP" sz="1300" dirty="0">
                <a:effectLst/>
                <a:latin typeface="Arial" panose="020B0604020202020204" pitchFamily="34" charset="0"/>
                <a:ea typeface="ＭＳ ゴシック" panose="020B0609070205080204" pitchFamily="49" charset="-128"/>
              </a:rPr>
              <a:t> </a:t>
            </a:r>
            <a:r>
              <a:rPr lang="en-US" altLang="ja-JP" sz="1300" dirty="0" err="1">
                <a:effectLst/>
                <a:latin typeface="Arial" panose="020B0604020202020204" pitchFamily="34" charset="0"/>
                <a:ea typeface="ＭＳ ゴシック" panose="020B0609070205080204" pitchFamily="49" charset="-128"/>
              </a:rPr>
              <a:t>dll</a:t>
            </a:r>
            <a:r>
              <a:rPr lang="en-US" altLang="ja-JP" sz="1300" dirty="0">
                <a:effectLst/>
                <a:latin typeface="Arial" panose="020B0604020202020204" pitchFamily="34" charset="0"/>
                <a:ea typeface="ＭＳ ゴシック" panose="020B0609070205080204" pitchFamily="49" charset="-128"/>
              </a:rPr>
              <a:t>.</a:t>
            </a:r>
            <a:endParaRPr lang="ja-JP" altLang="en-US" sz="13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3"/>
          <a:stretch>
            <a:fillRect/>
          </a:stretch>
        </p:blipFill>
        <p:spPr>
          <a:xfrm>
            <a:off x="6584364" y="4348529"/>
            <a:ext cx="1804572" cy="1639966"/>
          </a:xfrm>
          <a:prstGeom prst="rect">
            <a:avLst/>
          </a:prstGeom>
          <a:ln>
            <a:solidFill>
              <a:schemeClr val="tx1"/>
            </a:solidFill>
          </a:ln>
        </p:spPr>
      </p:pic>
      <p:sp>
        <p:nvSpPr>
          <p:cNvPr id="3" name="テキスト ボックス 2">
            <a:extLst>
              <a:ext uri="{FF2B5EF4-FFF2-40B4-BE49-F238E27FC236}">
                <a16:creationId xmlns:a16="http://schemas.microsoft.com/office/drawing/2014/main" id="{D785D1F0-ACAF-4F5C-A720-05A49B97BC2A}"/>
              </a:ext>
            </a:extLst>
          </p:cNvPr>
          <p:cNvSpPr txBox="1"/>
          <p:nvPr/>
        </p:nvSpPr>
        <p:spPr>
          <a:xfrm>
            <a:off x="6507124" y="5680718"/>
            <a:ext cx="1959052"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700" dirty="0" err="1"/>
              <a:t>Perlu</a:t>
            </a:r>
            <a:r>
              <a:rPr kumimoji="1" lang="en-US" altLang="ja-JP" sz="700" dirty="0"/>
              <a:t> </a:t>
            </a:r>
            <a:r>
              <a:rPr kumimoji="1" lang="en-US" altLang="ja-JP" sz="700" dirty="0" err="1"/>
              <a:t>mengambil</a:t>
            </a:r>
            <a:r>
              <a:rPr kumimoji="1" lang="en-US" altLang="ja-JP" sz="700" dirty="0"/>
              <a:t> Langkah </a:t>
            </a:r>
            <a:r>
              <a:rPr kumimoji="1" lang="en-US" altLang="ja-JP" sz="700" dirty="0" err="1"/>
              <a:t>pencegahan</a:t>
            </a:r>
            <a:r>
              <a:rPr kumimoji="1" lang="en-US" altLang="ja-JP" sz="700" dirty="0"/>
              <a:t> </a:t>
            </a:r>
            <a:r>
              <a:rPr kumimoji="1" lang="en-US" altLang="ja-JP" sz="700" dirty="0" err="1"/>
              <a:t>jatuh</a:t>
            </a:r>
            <a:r>
              <a:rPr kumimoji="1" lang="en-US" altLang="ja-JP" sz="700" dirty="0"/>
              <a:t> </a:t>
            </a:r>
            <a:r>
              <a:rPr kumimoji="1" lang="en-US" altLang="ja-JP" sz="700" dirty="0" err="1"/>
              <a:t>saat</a:t>
            </a:r>
            <a:r>
              <a:rPr kumimoji="1" lang="en-US" altLang="ja-JP" sz="700" dirty="0"/>
              <a:t> </a:t>
            </a:r>
            <a:r>
              <a:rPr kumimoji="1" lang="en-US" altLang="ja-JP" sz="700" dirty="0" err="1"/>
              <a:t>bekerja</a:t>
            </a:r>
            <a:r>
              <a:rPr kumimoji="1" lang="en-US" altLang="ja-JP" sz="700" dirty="0"/>
              <a:t> pada </a:t>
            </a:r>
            <a:r>
              <a:rPr kumimoji="1" lang="en-US" altLang="ja-JP" sz="700" dirty="0" err="1"/>
              <a:t>medan</a:t>
            </a:r>
            <a:r>
              <a:rPr kumimoji="1" lang="en-US" altLang="ja-JP" sz="700" dirty="0"/>
              <a:t> </a:t>
            </a:r>
            <a:r>
              <a:rPr kumimoji="1" lang="en-US" altLang="ja-JP" sz="700" dirty="0" err="1"/>
              <a:t>kasar</a:t>
            </a:r>
            <a:endParaRPr kumimoji="1" lang="ja-JP" altLang="en-US" sz="700" dirty="0"/>
          </a:p>
        </p:txBody>
      </p:sp>
    </p:spTree>
    <p:extLst>
      <p:ext uri="{BB962C8B-B14F-4D97-AF65-F5344CB8AC3E}">
        <p14:creationId xmlns:p14="http://schemas.microsoft.com/office/powerpoint/2010/main" val="4185517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Hukum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terkait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ja-JP" altLang="en-US" sz="2400" b="1" dirty="0">
                <a:latin typeface="Arial" panose="020B0604020202020204" pitchFamily="34" charset="0"/>
                <a:ea typeface="Meiryo UI" panose="020B0604030504040204" pitchFamily="50" charset="-128"/>
                <a:cs typeface="Arial" panose="020B0604020202020204" pitchFamily="34" charset="0"/>
              </a:rPr>
              <a:t>（４）</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887569" y="6400413"/>
            <a:ext cx="4283093"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195-197/</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78</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88</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7"/>
            <a:ext cx="7886701" cy="51446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Hal yang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harus</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awasi</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melakukan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ja-JP" altLang="en-US" sz="1200" b="1" dirty="0">
                <a:solidFill>
                  <a:prstClr val="black"/>
                </a:solidFill>
                <a:latin typeface="Meiryo UI" panose="020B0604030504040204" pitchFamily="50" charset="-128"/>
                <a:ea typeface="Meiryo UI" panose="020B0604030504040204" pitchFamily="50" charset="-128"/>
              </a:rPr>
              <a:t>（１）</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200" b="1" u="sng" dirty="0">
                <a:solidFill>
                  <a:prstClr val="black"/>
                </a:solidFill>
                <a:latin typeface="Meiryo UI" panose="020B0604030504040204" pitchFamily="50" charset="-128"/>
                <a:ea typeface="Meiryo UI" panose="020B0604030504040204" pitchFamily="50" charset="-128"/>
              </a:rPr>
              <a:t>（１）</a:t>
            </a:r>
            <a:r>
              <a:rPr lang="en-US" altLang="ja-JP" sz="1200" b="1" u="sng" dirty="0">
                <a:solidFill>
                  <a:prstClr val="black"/>
                </a:solidFill>
                <a:latin typeface="Meiryo UI" panose="020B0604030504040204" pitchFamily="50" charset="-128"/>
                <a:ea typeface="Meiryo UI" panose="020B0604030504040204" pitchFamily="50" charset="-128"/>
              </a:rPr>
              <a:t>Langkah </a:t>
            </a:r>
            <a:r>
              <a:rPr lang="en-US" altLang="ja-JP" sz="1200" b="1" u="sng" dirty="0" err="1">
                <a:solidFill>
                  <a:prstClr val="black"/>
                </a:solidFill>
                <a:latin typeface="Meiryo UI" panose="020B0604030504040204" pitchFamily="50" charset="-128"/>
                <a:ea typeface="Meiryo UI" panose="020B0604030504040204" pitchFamily="50" charset="-128"/>
              </a:rPr>
              <a:t>Langkah</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saat</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meninggalkan</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posisi</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kemudi</a:t>
            </a:r>
            <a:r>
              <a:rPr lang="ja-JP" altLang="en-US" sz="1200" b="1" u="sng" dirty="0">
                <a:solidFill>
                  <a:prstClr val="black"/>
                </a:solidFill>
                <a:latin typeface="Meiryo UI" panose="020B0604030504040204" pitchFamily="50" charset="-128"/>
                <a:ea typeface="Meiryo UI" panose="020B0604030504040204" pitchFamily="50" charset="-128"/>
              </a:rPr>
              <a:t>　（</a:t>
            </a:r>
            <a:r>
              <a:rPr lang="en-US" altLang="ja-JP" sz="1200" b="1" u="sng" dirty="0">
                <a:solidFill>
                  <a:prstClr val="black"/>
                </a:solidFill>
                <a:latin typeface="Meiryo UI" panose="020B0604030504040204" pitchFamily="50" charset="-128"/>
                <a:ea typeface="Meiryo UI" panose="020B0604030504040204" pitchFamily="50" charset="-128"/>
              </a:rPr>
              <a:t>UU K3 </a:t>
            </a:r>
            <a:r>
              <a:rPr lang="en-US" altLang="ja-JP" sz="1200" b="1" u="sng" dirty="0" err="1">
                <a:solidFill>
                  <a:prstClr val="black"/>
                </a:solidFill>
                <a:latin typeface="Meiryo UI" panose="020B0604030504040204" pitchFamily="50" charset="-128"/>
                <a:ea typeface="Meiryo UI" panose="020B0604030504040204" pitchFamily="50" charset="-128"/>
              </a:rPr>
              <a:t>pasal</a:t>
            </a:r>
            <a:r>
              <a:rPr lang="en-US" altLang="ja-JP" sz="1200" b="1" u="sng" dirty="0">
                <a:solidFill>
                  <a:prstClr val="black"/>
                </a:solidFill>
                <a:latin typeface="Meiryo UI" panose="020B0604030504040204" pitchFamily="50" charset="-128"/>
                <a:ea typeface="Meiryo UI" panose="020B0604030504040204" pitchFamily="50" charset="-128"/>
              </a:rPr>
              <a:t> 149-13</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b="1" u="sng" dirty="0">
                <a:solidFill>
                  <a:prstClr val="black"/>
                </a:solidFill>
                <a:latin typeface="Meiryo UI" panose="020B0604030504040204" pitchFamily="50" charset="-128"/>
                <a:ea typeface="Meiryo UI" panose="020B0604030504040204" pitchFamily="50" charset="-128"/>
              </a:rPr>
              <a:t>）</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menerapkan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langkah-langkah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kepada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meninggalkan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posisi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kecuali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bermaksud</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melakukan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platform).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00000"/>
              </a:lnSpc>
              <a:spcBef>
                <a:spcPts val="600"/>
              </a:spcBef>
              <a:buAutoNum type="alphaLcParenBoth"/>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Menempatkan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pada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posisi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turun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paling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rendah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00000"/>
              </a:lnSpc>
              <a:spcBef>
                <a:spcPts val="600"/>
              </a:spcBef>
              <a:buAutoNum type="alphaLcParenBoth"/>
            </a:pP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Melakukan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langkah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menhentikan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laju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seperti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mematikan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motor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mesin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menjaga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tetap</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berhenti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pastikan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rem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terpasang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dll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600"/>
              </a:spcBef>
              <a:buNone/>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②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meninggalkan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posisi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menerapkan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langkah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dimuat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butir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600"/>
              </a:spcBef>
              <a:buNone/>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③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menerapkan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langkah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diperlukan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naik di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hendak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melakukan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mengoperasikan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meninggalkan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posisi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kemudi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seperti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tindakan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memasang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rem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benar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600"/>
              </a:spcBef>
              <a:buNone/>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④　</a:t>
            </a:r>
            <a:r>
              <a:rPr lang="en-US" altLang="ja-JP" sz="1200" dirty="0" err="1">
                <a:effectLst/>
                <a:latin typeface="Arial" panose="020B0604020202020204" pitchFamily="34" charset="0"/>
                <a:ea typeface="ＭＳ ゴシック" panose="020B0609070205080204" pitchFamily="49" charset="-128"/>
              </a:rPr>
              <a:t>Pengemudi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kendaraan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anjungan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menerapkan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langkah</a:t>
            </a:r>
            <a:r>
              <a:rPr lang="en-US" altLang="ja-JP" sz="1200" dirty="0">
                <a:effectLst/>
                <a:latin typeface="Arial" panose="020B0604020202020204" pitchFamily="34" charset="0"/>
                <a:ea typeface="ＭＳ ゴシック" panose="020B0609070205080204" pitchFamily="49" charset="-128"/>
              </a:rPr>
              <a:t> pada </a:t>
            </a:r>
            <a:r>
              <a:rPr lang="en-US" altLang="ja-JP" sz="1200" dirty="0" err="1">
                <a:effectLst/>
                <a:latin typeface="Arial" panose="020B0604020202020204" pitchFamily="34" charset="0"/>
                <a:ea typeface="ＭＳ ゴシック" panose="020B0609070205080204" pitchFamily="49" charset="-128"/>
              </a:rPr>
              <a:t>butir</a:t>
            </a:r>
            <a:r>
              <a:rPr lang="en-US" altLang="ja-JP" sz="1200" dirty="0">
                <a:effectLst/>
                <a:latin typeface="Arial" panose="020B0604020202020204" pitchFamily="34" charset="0"/>
                <a:ea typeface="ＭＳ ゴシック" panose="020B0609070205080204" pitchFamily="49" charset="-128"/>
              </a:rPr>
              <a:t> </a:t>
            </a:r>
            <a:r>
              <a:rPr lang="ja-JP" altLang="ja-JP" sz="1200" dirty="0">
                <a:effectLst/>
                <a:ea typeface="ＭＳ 明朝" panose="02020609040205080304" pitchFamily="17" charset="-128"/>
                <a:cs typeface="ＭＳ 明朝" panose="02020609040205080304" pitchFamily="17" charset="-128"/>
              </a:rPr>
              <a:t>➂</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ketika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meninggalkan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posisi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kemudi</a:t>
            </a:r>
            <a:r>
              <a:rPr lang="en-US" altLang="ja-JP" sz="1200" dirty="0">
                <a:effectLst/>
                <a:latin typeface="Arial" panose="020B0604020202020204" pitchFamily="34" charset="0"/>
                <a:ea typeface="ＭＳ ゴシック" panose="020B0609070205080204" pitchFamily="49" charset="-128"/>
              </a:rPr>
              <a:t>.</a:t>
            </a:r>
          </a:p>
          <a:p>
            <a:pPr marL="0" indent="0">
              <a:buNone/>
            </a:pPr>
            <a:r>
              <a:rPr lang="ja-JP" altLang="en-US" sz="1200" b="1" u="sng" dirty="0">
                <a:solidFill>
                  <a:prstClr val="black"/>
                </a:solidFill>
                <a:latin typeface="Meiryo UI" panose="020B0604030504040204" pitchFamily="50" charset="-128"/>
                <a:ea typeface="Meiryo UI" panose="020B0604030504040204" pitchFamily="50" charset="-128"/>
              </a:rPr>
              <a:t>（２）</a:t>
            </a:r>
            <a:r>
              <a:rPr lang="en-US" altLang="ja-JP" sz="1200" b="1" u="sng" dirty="0">
                <a:solidFill>
                  <a:prstClr val="black"/>
                </a:solidFill>
                <a:latin typeface="Meiryo UI" panose="020B0604030504040204" pitchFamily="50" charset="-128"/>
                <a:ea typeface="Meiryo UI" panose="020B0604030504040204" pitchFamily="50" charset="-128"/>
              </a:rPr>
              <a:t>Batasan</a:t>
            </a:r>
            <a:r>
              <a:rPr lang="ja-JP" altLang="en-US"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penumpang</a:t>
            </a:r>
            <a:r>
              <a:rPr lang="ja-JP" altLang="en-US" sz="1200" b="1" u="sng" dirty="0">
                <a:solidFill>
                  <a:prstClr val="black"/>
                </a:solidFill>
                <a:latin typeface="Meiryo UI" panose="020B0604030504040204" pitchFamily="50" charset="-128"/>
                <a:ea typeface="Meiryo UI" panose="020B0604030504040204" pitchFamily="50" charset="-128"/>
              </a:rPr>
              <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149-15 </a:t>
            </a:r>
            <a:r>
              <a:rPr lang="ja-JP" altLang="en-US" sz="1200" b="1" u="sng"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dalam</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menjalankan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berkenaan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penggunaan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kendaraan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anjungan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tidak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diperkenankan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membiarkan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naik </a:t>
            </a:r>
            <a:r>
              <a:rPr lang="en-US" altLang="ja-JP" sz="1200" dirty="0" err="1">
                <a:effectLst/>
                <a:latin typeface="Arial" panose="020B0604020202020204" pitchFamily="34" charset="0"/>
                <a:ea typeface="ＭＳ ゴシック" panose="020B0609070205080204" pitchFamily="49" charset="-128"/>
              </a:rPr>
              <a:t>ke</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tempat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selain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kursi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penumpang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atau</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selain</a:t>
            </a:r>
            <a:r>
              <a:rPr lang="en-US" altLang="ja-JP" sz="1200" dirty="0">
                <a:effectLst/>
                <a:latin typeface="Arial" panose="020B0604020202020204" pitchFamily="34" charset="0"/>
                <a:ea typeface="ＭＳ ゴシック" panose="020B0609070205080204" pitchFamily="49" charset="-128"/>
              </a:rPr>
              <a:t> platform</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ja-JP" altLang="en-US" sz="1200" b="1" u="sng" dirty="0">
                <a:solidFill>
                  <a:prstClr val="black"/>
                </a:solidFill>
                <a:latin typeface="Meiryo UI" panose="020B0604030504040204" pitchFamily="50" charset="-128"/>
                <a:ea typeface="Meiryo UI" panose="020B0604030504040204" pitchFamily="50" charset="-128"/>
              </a:rPr>
              <a:t>（３）</a:t>
            </a:r>
            <a:r>
              <a:rPr lang="en-US" altLang="ja-JP" sz="1200" b="1" u="sng" dirty="0">
                <a:solidFill>
                  <a:prstClr val="black"/>
                </a:solidFill>
                <a:latin typeface="Meiryo UI" panose="020B0604030504040204" pitchFamily="50" charset="-128"/>
                <a:ea typeface="Meiryo UI" panose="020B0604030504040204" pitchFamily="50" charset="-128"/>
              </a:rPr>
              <a:t>Batasan</a:t>
            </a:r>
            <a:r>
              <a:rPr lang="ja-JP" altLang="en-US"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penggunaan</a:t>
            </a:r>
            <a:r>
              <a:rPr lang="ja-JP" altLang="en-US" sz="1200" b="1" u="sng" dirty="0">
                <a:solidFill>
                  <a:prstClr val="black"/>
                </a:solidFill>
                <a:latin typeface="Meiryo UI" panose="020B0604030504040204" pitchFamily="50" charset="-128"/>
                <a:ea typeface="Meiryo UI" panose="020B0604030504040204" pitchFamily="50" charset="-128"/>
              </a:rPr>
              <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194-16</a:t>
            </a:r>
            <a:r>
              <a:rPr lang="ja-JP" altLang="en-US" sz="1200" b="1" u="sng" dirty="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a:p>
            <a:pPr marL="180975" indent="-180975">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tidak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diperkenankan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menggunakan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kendaraan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anjungan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beban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muatan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melebihi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kapasitas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beban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maksimal</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untuk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menaikan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muatan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atau</a:t>
            </a:r>
            <a:r>
              <a:rPr lang="en-US" altLang="ja-JP" sz="1200" dirty="0">
                <a:effectLst/>
                <a:latin typeface="Arial" panose="020B0604020202020204" pitchFamily="34" charset="0"/>
                <a:ea typeface="ＭＳ ゴシック" panose="020B0609070205080204" pitchFamily="49" charset="-128"/>
              </a:rPr>
              <a:t> orang pada platform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endParaRPr lang="en-US" altLang="ja-JP"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95829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Hukum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terkait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ja-JP" altLang="en-US" sz="2400" b="1" dirty="0">
                <a:latin typeface="Arial" panose="020B0604020202020204" pitchFamily="34" charset="0"/>
                <a:ea typeface="Meiryo UI" panose="020B0604030504040204" pitchFamily="50" charset="-128"/>
                <a:cs typeface="Arial" panose="020B0604020202020204" pitchFamily="34" charset="0"/>
              </a:rPr>
              <a:t>（５）</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444057" y="6400413"/>
            <a:ext cx="4726605"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195-197/</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79</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89</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507169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Hal yang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harus</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awasi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melakukan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dengan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（２）</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Font typeface="Arial" panose="020B0604020202020204" pitchFamily="34" charset="0"/>
              <a:buNone/>
            </a:pP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（４</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Batas</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penggunaan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selain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penggunaan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utama</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194-1</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７）</a:t>
            </a:r>
          </a:p>
          <a:p>
            <a:pPr marL="180975" indent="-180975">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rPr>
              <a:t>Pemilik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usaha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tidak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diperkenankan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menggunakan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kendaraan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anjungan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diluar</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dari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fungsi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utamayang</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relevan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seperti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menggunakan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kendaraan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untuk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mengangkat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muatan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Kecuali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kondisi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penggunaan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alat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diluar</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fungsi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tidak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membahayakan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pekerja</a:t>
            </a:r>
            <a:r>
              <a:rPr lang="en-US" altLang="ja-JP" sz="1400" dirty="0">
                <a:effectLst/>
                <a:latin typeface="Arial" panose="020B0604020202020204" pitchFamily="34" charset="0"/>
                <a:ea typeface="ＭＳ ゴシック" panose="020B0609070205080204" pitchFamily="49" charset="-128"/>
              </a:rPr>
              <a:t>.</a:t>
            </a:r>
          </a:p>
          <a:p>
            <a:pPr marL="180975" indent="-180975">
              <a:lnSpc>
                <a:spcPct val="100000"/>
              </a:lnSpc>
              <a:spcBef>
                <a:spcPts val="0"/>
              </a:spcBef>
              <a:buFont typeface="Arial" panose="020B0604020202020204" pitchFamily="34" charset="0"/>
              <a:buNone/>
            </a:pPr>
            <a:endParaRPr lang="en-US" altLang="ja-JP" sz="1400" dirty="0">
              <a:effectLst/>
              <a:latin typeface="Arial" panose="020B0604020202020204" pitchFamily="34" charset="0"/>
              <a:ea typeface="ＭＳ ゴシック" panose="020B0609070205080204" pitchFamily="49" charset="-128"/>
            </a:endParaRPr>
          </a:p>
          <a:p>
            <a:pPr marL="180975" indent="-180975">
              <a:lnSpc>
                <a:spcPct val="100000"/>
              </a:lnSpc>
              <a:spcBef>
                <a:spcPts val="0"/>
              </a:spcBef>
              <a:buFont typeface="Arial" panose="020B0604020202020204" pitchFamily="34" charset="0"/>
              <a:buNone/>
            </a:pP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（５）</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Penggunaan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peralatan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pencegah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jatuh</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UU K3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194-22 </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ja-JP" sz="1400" dirty="0">
                <a:effectLst/>
                <a:ea typeface="ＭＳ 明朝" panose="02020609040205080304" pitchFamily="17" charset="-128"/>
                <a:cs typeface="ＭＳ 明朝" panose="02020609040205080304" pitchFamily="17" charset="-128"/>
              </a:rPr>
              <a:t>①</a:t>
            </a:r>
            <a:r>
              <a:rPr lang="ja-JP" altLang="ja-JP" sz="14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400" dirty="0" err="1">
                <a:effectLst/>
                <a:latin typeface="Arial" panose="020B0604020202020204" pitchFamily="34" charset="0"/>
                <a:ea typeface="ＭＳ ゴシック" panose="020B0609070205080204" pitchFamily="49" charset="-128"/>
              </a:rPr>
              <a:t>Pemilik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usaha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dalam</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menjalankan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usaha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menggunakan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kendaraan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anjungan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Kecuali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kendaraan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struktur</a:t>
            </a:r>
            <a:r>
              <a:rPr lang="en-US" altLang="ja-JP" sz="1400" dirty="0">
                <a:effectLst/>
                <a:latin typeface="Arial" panose="020B0604020202020204" pitchFamily="34" charset="0"/>
                <a:ea typeface="ＭＳ ゴシック" panose="020B0609070205080204" pitchFamily="49" charset="-128"/>
              </a:rPr>
              <a:t> naik/</a:t>
            </a:r>
            <a:r>
              <a:rPr lang="en-US" altLang="ja-JP" sz="1400" dirty="0" err="1">
                <a:effectLst/>
                <a:latin typeface="Arial" panose="020B0604020202020204" pitchFamily="34" charset="0"/>
                <a:ea typeface="ＭＳ ゴシック" panose="020B0609070205080204" pitchFamily="49" charset="-128"/>
              </a:rPr>
              <a:t>turun</a:t>
            </a:r>
            <a:r>
              <a:rPr lang="en-US" altLang="ja-JP" sz="1400" dirty="0">
                <a:effectLst/>
                <a:latin typeface="Arial" panose="020B0604020202020204" pitchFamily="34" charset="0"/>
                <a:ea typeface="ＭＳ ゴシック" panose="020B0609070205080204" pitchFamily="49" charset="-128"/>
              </a:rPr>
              <a:t> yang </a:t>
            </a:r>
            <a:r>
              <a:rPr lang="en-US" altLang="ja-JP" sz="1400" dirty="0" err="1">
                <a:effectLst/>
                <a:latin typeface="Arial" panose="020B0604020202020204" pitchFamily="34" charset="0"/>
                <a:ea typeface="ＭＳ ゴシック" panose="020B0609070205080204" pitchFamily="49" charset="-128"/>
              </a:rPr>
              <a:t>lurus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permukaan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tanah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harus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melengkapi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pekerja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diatas</a:t>
            </a:r>
            <a:r>
              <a:rPr lang="en-US" altLang="ja-JP" sz="1400" dirty="0">
                <a:effectLst/>
                <a:latin typeface="Arial" panose="020B0604020202020204" pitchFamily="34" charset="0"/>
                <a:ea typeface="ＭＳ ゴシック" panose="020B0609070205080204" pitchFamily="49" charset="-128"/>
              </a:rPr>
              <a:t> platform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peralatan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pencegah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jatuh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sesuai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kebutuhan</a:t>
            </a:r>
            <a:endParaRPr lang="en-US" altLang="ja-JP" sz="1400" dirty="0">
              <a:effectLst/>
              <a:latin typeface="Arial" panose="020B0604020202020204" pitchFamily="34" charset="0"/>
              <a:ea typeface="ＭＳ ゴシック" panose="020B0609070205080204" pitchFamily="49" charset="-128"/>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➁　　</a:t>
            </a:r>
            <a:r>
              <a:rPr lang="en-US" altLang="ja-JP" sz="1400" dirty="0" err="1">
                <a:effectLst/>
                <a:latin typeface="Arial" panose="020B0604020202020204" pitchFamily="34" charset="0"/>
                <a:ea typeface="ＭＳ ゴシック" panose="020B0609070205080204" pitchFamily="49" charset="-128"/>
              </a:rPr>
              <a:t>Pekerja</a:t>
            </a:r>
            <a:r>
              <a:rPr lang="en-US" altLang="ja-JP" sz="1400" dirty="0">
                <a:effectLst/>
                <a:latin typeface="Arial" panose="020B0604020202020204" pitchFamily="34" charset="0"/>
                <a:ea typeface="ＭＳ ゴシック" panose="020B0609070205080204" pitchFamily="49" charset="-128"/>
              </a:rPr>
              <a:t> yang </a:t>
            </a:r>
            <a:r>
              <a:rPr lang="en-US" altLang="ja-JP" sz="1400" dirty="0" err="1">
                <a:effectLst/>
                <a:latin typeface="Arial" panose="020B0604020202020204" pitchFamily="34" charset="0"/>
                <a:ea typeface="ＭＳ ゴシック" panose="020B0609070205080204" pitchFamily="49" charset="-128"/>
              </a:rPr>
              <a:t>bekerja</a:t>
            </a:r>
            <a:r>
              <a:rPr lang="en-US" altLang="ja-JP" sz="1400" dirty="0">
                <a:effectLst/>
                <a:latin typeface="Arial" panose="020B0604020202020204" pitchFamily="34" charset="0"/>
                <a:ea typeface="ＭＳ ゴシック" panose="020B0609070205080204" pitchFamily="49" charset="-128"/>
              </a:rPr>
              <a:t> di </a:t>
            </a:r>
            <a:r>
              <a:rPr lang="en-US" altLang="ja-JP" sz="1400" dirty="0" err="1">
                <a:effectLst/>
                <a:latin typeface="Arial" panose="020B0604020202020204" pitchFamily="34" charset="0"/>
                <a:ea typeface="ＭＳ ゴシック" panose="020B0609070205080204" pitchFamily="49" charset="-128"/>
              </a:rPr>
              <a:t>atas</a:t>
            </a:r>
            <a:r>
              <a:rPr lang="en-US" altLang="ja-JP" sz="1400" dirty="0">
                <a:effectLst/>
                <a:latin typeface="Arial" panose="020B0604020202020204" pitchFamily="34" charset="0"/>
                <a:ea typeface="ＭＳ ゴシック" panose="020B0609070205080204" pitchFamily="49" charset="-128"/>
              </a:rPr>
              <a:t> platform </a:t>
            </a:r>
            <a:r>
              <a:rPr lang="en-US" altLang="ja-JP" sz="1400" dirty="0" err="1">
                <a:effectLst/>
                <a:latin typeface="Arial" panose="020B0604020202020204" pitchFamily="34" charset="0"/>
                <a:ea typeface="ＭＳ ゴシック" panose="020B0609070205080204" pitchFamily="49" charset="-128"/>
              </a:rPr>
              <a:t>kendaraan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anjungan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harus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menggunakan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peralatan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pencegah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jatuh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sesuai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kebutuhan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jatuh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dll</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3"/>
          <a:stretch>
            <a:fillRect/>
          </a:stretch>
        </p:blipFill>
        <p:spPr>
          <a:xfrm>
            <a:off x="6311766" y="3694993"/>
            <a:ext cx="2322777" cy="1615580"/>
          </a:xfrm>
          <a:prstGeom prst="rect">
            <a:avLst/>
          </a:prstGeom>
          <a:ln>
            <a:solidFill>
              <a:schemeClr val="tx1"/>
            </a:solidFill>
          </a:ln>
        </p:spPr>
      </p:pic>
      <p:sp>
        <p:nvSpPr>
          <p:cNvPr id="3" name="テキスト ボックス 2">
            <a:extLst>
              <a:ext uri="{FF2B5EF4-FFF2-40B4-BE49-F238E27FC236}">
                <a16:creationId xmlns:a16="http://schemas.microsoft.com/office/drawing/2014/main" id="{7F4596B5-37A4-4963-A4ED-6785297C86E9}"/>
              </a:ext>
            </a:extLst>
          </p:cNvPr>
          <p:cNvSpPr txBox="1"/>
          <p:nvPr/>
        </p:nvSpPr>
        <p:spPr>
          <a:xfrm>
            <a:off x="6064116" y="3864100"/>
            <a:ext cx="787667"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800" dirty="0" err="1"/>
              <a:t>Pelindung</a:t>
            </a:r>
            <a:r>
              <a:rPr kumimoji="1" lang="en-US" altLang="ja-JP" sz="800" dirty="0"/>
              <a:t> </a:t>
            </a:r>
            <a:r>
              <a:rPr kumimoji="1" lang="en-US" altLang="ja-JP" sz="800" dirty="0" err="1"/>
              <a:t>kepala</a:t>
            </a:r>
            <a:endParaRPr kumimoji="1" lang="ja-JP" altLang="en-US" sz="800" dirty="0"/>
          </a:p>
        </p:txBody>
      </p:sp>
      <p:sp>
        <p:nvSpPr>
          <p:cNvPr id="9" name="テキスト ボックス 8">
            <a:extLst>
              <a:ext uri="{FF2B5EF4-FFF2-40B4-BE49-F238E27FC236}">
                <a16:creationId xmlns:a16="http://schemas.microsoft.com/office/drawing/2014/main" id="{A0D4331B-267F-4970-9D53-88A66862A1D2}"/>
              </a:ext>
            </a:extLst>
          </p:cNvPr>
          <p:cNvSpPr txBox="1"/>
          <p:nvPr/>
        </p:nvSpPr>
        <p:spPr>
          <a:xfrm>
            <a:off x="6184633" y="4465292"/>
            <a:ext cx="787667"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800" dirty="0" err="1"/>
              <a:t>Perlengkpan</a:t>
            </a:r>
            <a:r>
              <a:rPr lang="en-US" altLang="ja-JP" sz="800" dirty="0"/>
              <a:t> </a:t>
            </a:r>
            <a:r>
              <a:rPr lang="en-US" altLang="ja-JP" sz="800" dirty="0" err="1"/>
              <a:t>pencegah</a:t>
            </a:r>
            <a:r>
              <a:rPr lang="en-US" altLang="ja-JP" sz="800" dirty="0"/>
              <a:t> </a:t>
            </a:r>
            <a:r>
              <a:rPr lang="en-US" altLang="ja-JP" sz="800" dirty="0" err="1"/>
              <a:t>jatuh</a:t>
            </a:r>
            <a:endParaRPr kumimoji="1" lang="ja-JP" altLang="en-US" sz="800" dirty="0"/>
          </a:p>
        </p:txBody>
      </p:sp>
    </p:spTree>
    <p:extLst>
      <p:ext uri="{BB962C8B-B14F-4D97-AF65-F5344CB8AC3E}">
        <p14:creationId xmlns:p14="http://schemas.microsoft.com/office/powerpoint/2010/main" val="331500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09074" y="365126"/>
            <a:ext cx="8106276" cy="38526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Jenis</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Kendaraan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Anjungan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Kerja</a:t>
            </a:r>
            <a:r>
              <a:rPr lang="en-US" altLang="ja-JP" sz="2400" b="1" dirty="0">
                <a:latin typeface="Arial" panose="020B0604020202020204" pitchFamily="34" charset="0"/>
                <a:ea typeface="Meiryo UI" panose="020B0604030504040204" pitchFamily="50" charset="-128"/>
                <a:cs typeface="Arial" panose="020B0604020202020204" pitchFamily="34" charset="0"/>
              </a:rPr>
              <a:t> ~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Perangkat</a:t>
            </a:r>
            <a:r>
              <a:rPr lang="en-US" altLang="ja-JP" sz="2400" b="1" dirty="0">
                <a:latin typeface="Arial" panose="020B0604020202020204" pitchFamily="34" charset="0"/>
                <a:ea typeface="Meiryo UI" panose="020B0604030504040204" pitchFamily="50" charset="-128"/>
                <a:cs typeface="Arial" panose="020B0604020202020204" pitchFamily="34" charset="0"/>
              </a:rPr>
              <a:t> Jalan (1)</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922295" y="6400413"/>
            <a:ext cx="4248367" cy="276999"/>
          </a:xfrm>
          <a:prstGeom prst="rect">
            <a:avLst/>
          </a:prstGeom>
          <a:noFill/>
          <a:ln>
            <a:solidFill>
              <a:schemeClr val="tx1"/>
            </a:solidFill>
          </a:ln>
        </p:spPr>
        <p:txBody>
          <a:bodyPr wrap="square" rtlCol="0">
            <a:spAutoFit/>
          </a:bodyPr>
          <a:lstStyle/>
          <a:p>
            <a:pPr algn="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hal.7 / </a:t>
            </a:r>
            <a:r>
              <a:rPr lang="en-US" altLang="ja-JP" sz="1200" dirty="0" err="1">
                <a:solidFill>
                  <a:prstClr val="black"/>
                </a:solidFill>
                <a:latin typeface="Arial" panose="020B0604020202020204" pitchFamily="34" charset="0"/>
                <a:cs typeface="Arial" panose="020B0604020202020204" pitchFamily="34" charset="0"/>
              </a:rPr>
              <a:t>Buku</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pendukung</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pelatihan</a:t>
            </a:r>
            <a:r>
              <a:rPr lang="en-US" altLang="ja-JP" sz="1200" dirty="0">
                <a:solidFill>
                  <a:prstClr val="black"/>
                </a:solidFill>
                <a:latin typeface="Arial" panose="020B0604020202020204" pitchFamily="34" charset="0"/>
                <a:cs typeface="Arial" panose="020B0604020202020204" pitchFamily="34" charset="0"/>
              </a:rPr>
              <a:t> hal.8</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442579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①　</a:t>
            </a:r>
            <a:r>
              <a:rPr lang="en-US" altLang="ja-JP" sz="1400" b="1" dirty="0" err="1">
                <a:solidFill>
                  <a:prstClr val="black"/>
                </a:solidFill>
                <a:latin typeface="Meiryo UI" panose="020B0604030504040204" pitchFamily="50" charset="-128"/>
                <a:ea typeface="Meiryo UI" panose="020B0604030504040204" pitchFamily="50" charset="-128"/>
              </a:rPr>
              <a:t>Jenis</a:t>
            </a:r>
            <a:r>
              <a:rPr lang="en-US" altLang="ja-JP" sz="1400" b="1" dirty="0">
                <a:solidFill>
                  <a:prstClr val="black"/>
                </a:solidFill>
                <a:latin typeface="Meiryo UI" panose="020B0604030504040204" pitchFamily="50" charset="-128"/>
                <a:ea typeface="Meiryo UI" panose="020B0604030504040204" pitchFamily="50" charset="-128"/>
              </a:rPr>
              <a:t> </a:t>
            </a:r>
            <a:r>
              <a:rPr lang="en-US" altLang="ja-JP" sz="1400" b="1" dirty="0" err="1">
                <a:solidFill>
                  <a:prstClr val="black"/>
                </a:solidFill>
                <a:latin typeface="Meiryo UI" panose="020B0604030504040204" pitchFamily="50" charset="-128"/>
                <a:ea typeface="Meiryo UI" panose="020B0604030504040204" pitchFamily="50" charset="-128"/>
              </a:rPr>
              <a:t>truk</a:t>
            </a:r>
            <a:endParaRPr lang="ja-JP" altLang="en-US" sz="1400" b="1"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yang </a:t>
            </a:r>
            <a:r>
              <a:rPr lang="en-US" altLang="ja-JP" sz="1400" dirty="0" err="1">
                <a:effectLst/>
                <a:latin typeface="Arial" panose="020B0604020202020204" pitchFamily="34" charset="0"/>
                <a:ea typeface="ＭＳ ゴシック" panose="020B0609070205080204" pitchFamily="49" charset="-128"/>
              </a:rPr>
              <a:t>dipasang</a:t>
            </a:r>
            <a:r>
              <a:rPr lang="en-US" altLang="ja-JP" sz="1400" dirty="0">
                <a:effectLst/>
                <a:latin typeface="Arial" panose="020B0604020202020204" pitchFamily="34" charset="0"/>
                <a:ea typeface="ＭＳ ゴシック" panose="020B0609070205080204" pitchFamily="49" charset="-128"/>
              </a:rPr>
              <a:t> pada </a:t>
            </a:r>
            <a:r>
              <a:rPr lang="en-US" altLang="ja-JP" sz="1400" dirty="0" err="1">
                <a:effectLst/>
                <a:latin typeface="Arial" panose="020B0604020202020204" pitchFamily="34" charset="0"/>
                <a:ea typeface="ＭＳ ゴシック" panose="020B0609070205080204" pitchFamily="49" charset="-128"/>
              </a:rPr>
              <a:t>truk</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mudah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dipindah</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dari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lokasi</a:t>
            </a:r>
            <a:r>
              <a:rPr lang="en-US" altLang="ja-JP" sz="1400" dirty="0">
                <a:effectLst/>
                <a:latin typeface="Arial" panose="020B0604020202020204" pitchFamily="34" charset="0"/>
                <a:ea typeface="ＭＳ ゴシック" panose="020B0609070205080204" pitchFamily="49" charset="-128"/>
              </a:rPr>
              <a:t> </a:t>
            </a:r>
          </a:p>
          <a:p>
            <a:pPr marL="0" indent="0">
              <a:lnSpc>
                <a:spcPct val="110000"/>
              </a:lnSpc>
              <a:spcBef>
                <a:spcPts val="0"/>
              </a:spcBef>
              <a:buNone/>
            </a:pP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dalam</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mobilitas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dikarenakan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dapat</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berjalan</a:t>
            </a:r>
            <a:r>
              <a:rPr lang="en-US" altLang="ja-JP" sz="1400" dirty="0">
                <a:effectLst/>
                <a:latin typeface="Arial" panose="020B0604020202020204" pitchFamily="34" charset="0"/>
                <a:ea typeface="ＭＳ ゴシック" panose="020B0609070205080204" pitchFamily="49" charset="-128"/>
              </a:rPr>
              <a:t> di </a:t>
            </a:r>
            <a:r>
              <a:rPr lang="en-US" altLang="ja-JP" sz="1400" dirty="0" err="1">
                <a:effectLst/>
                <a:latin typeface="Arial" panose="020B0604020202020204" pitchFamily="34" charset="0"/>
                <a:ea typeface="ＭＳ ゴシック" panose="020B0609070205080204" pitchFamily="49" charset="-128"/>
              </a:rPr>
              <a:t>jalan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umum</a:t>
            </a:r>
            <a:r>
              <a:rPr lang="en-US" altLang="ja-JP" sz="1400" dirty="0">
                <a:effectLst/>
                <a:latin typeface="Arial" panose="020B0604020202020204" pitchFamily="34" charset="0"/>
                <a:ea typeface="ＭＳ ゴシック" panose="020B0609070205080204" pitchFamily="49" charset="-128"/>
              </a:rPr>
              <a:t>. pada </a:t>
            </a:r>
            <a:r>
              <a:rPr lang="en-US" altLang="ja-JP" sz="1400" dirty="0" err="1">
                <a:effectLst/>
                <a:latin typeface="Arial" panose="020B0604020202020204" pitchFamily="34" charset="0"/>
                <a:ea typeface="ＭＳ ゴシック" panose="020B0609070205080204" pitchFamily="49" charset="-128"/>
              </a:rPr>
              <a:t>jenis</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truk</a:t>
            </a:r>
            <a:r>
              <a:rPr lang="en-US" altLang="ja-JP" sz="1400" dirty="0">
                <a:effectLst/>
                <a:latin typeface="Arial" panose="020B0604020202020204" pitchFamily="34" charset="0"/>
                <a:ea typeface="ＭＳ ゴシック" panose="020B0609070205080204" pitchFamily="49" charset="-128"/>
              </a:rPr>
              <a:t>,</a:t>
            </a:r>
          </a:p>
          <a:p>
            <a:pPr marL="0" indent="0">
              <a:lnSpc>
                <a:spcPct val="110000"/>
              </a:lnSpc>
              <a:spcBef>
                <a:spcPts val="0"/>
              </a:spcBef>
              <a:buNone/>
            </a:pPr>
            <a:r>
              <a:rPr lang="en-US" altLang="ja-JP" sz="1400" dirty="0" err="1">
                <a:effectLst/>
                <a:latin typeface="Arial" panose="020B0604020202020204" pitchFamily="34" charset="0"/>
                <a:ea typeface="ＭＳ ゴシック" panose="020B0609070205080204" pitchFamily="49" charset="-128"/>
              </a:rPr>
              <a:t>ada</a:t>
            </a:r>
            <a:r>
              <a:rPr lang="en-US" altLang="ja-JP" sz="1400" dirty="0">
                <a:effectLst/>
                <a:latin typeface="Arial" panose="020B0604020202020204" pitchFamily="34" charset="0"/>
                <a:ea typeface="ＭＳ ゴシック" panose="020B0609070205080204" pitchFamily="49" charset="-128"/>
              </a:rPr>
              <a:t> juga yang di </a:t>
            </a:r>
            <a:r>
              <a:rPr lang="en-US" altLang="ja-JP" sz="1400" dirty="0" err="1">
                <a:effectLst/>
                <a:latin typeface="Arial" panose="020B0604020202020204" pitchFamily="34" charset="0"/>
                <a:ea typeface="ＭＳ ゴシック" panose="020B0609070205080204" pitchFamily="49" charset="-128"/>
              </a:rPr>
              <a:t>fasilitasi</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dengan</a:t>
            </a:r>
            <a:r>
              <a:rPr lang="en-US" altLang="ja-JP" sz="1400" dirty="0">
                <a:effectLst/>
                <a:latin typeface="Arial" panose="020B0604020202020204" pitchFamily="34" charset="0"/>
                <a:ea typeface="ＭＳ ゴシック" panose="020B0609070205080204" pitchFamily="49" charset="-128"/>
              </a:rPr>
              <a:t> </a:t>
            </a:r>
            <a:r>
              <a:rPr lang="en-US" altLang="ja-JP" sz="1400" i="1" dirty="0">
                <a:effectLst/>
                <a:latin typeface="Arial" panose="020B0604020202020204" pitchFamily="34" charset="0"/>
                <a:ea typeface="ＭＳ ゴシック" panose="020B0609070205080204" pitchFamily="49" charset="-128"/>
              </a:rPr>
              <a:t>bogie crane </a:t>
            </a:r>
            <a:r>
              <a:rPr lang="en-US" altLang="ja-JP" sz="1400" dirty="0" err="1">
                <a:effectLst/>
                <a:latin typeface="Arial" panose="020B0604020202020204" pitchFamily="34" charset="0"/>
                <a:ea typeface="ＭＳ ゴシック" panose="020B0609070205080204" pitchFamily="49" charset="-128"/>
              </a:rPr>
              <a:t>ukuran</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besar</a:t>
            </a:r>
            <a:r>
              <a:rPr lang="en-US" altLang="ja-JP" sz="1400" dirty="0">
                <a:effectLst/>
                <a:latin typeface="Arial" panose="020B0604020202020204" pitchFamily="34" charset="0"/>
                <a:ea typeface="ＭＳ ゴシック" panose="020B0609070205080204" pitchFamily="49" charset="-128"/>
              </a:rPr>
              <a:t> pada </a:t>
            </a:r>
            <a:r>
              <a:rPr lang="en-US" altLang="ja-JP" sz="1400" dirty="0" err="1">
                <a:effectLst/>
                <a:latin typeface="Arial" panose="020B0604020202020204" pitchFamily="34" charset="0"/>
                <a:ea typeface="ＭＳ ゴシック" panose="020B0609070205080204" pitchFamily="49" charset="-128"/>
              </a:rPr>
              <a:t>perang</a:t>
            </a:r>
            <a:r>
              <a:rPr lang="en-US" altLang="ja-JP" sz="1400" dirty="0">
                <a:effectLst/>
                <a:latin typeface="Arial" panose="020B0604020202020204" pitchFamily="34" charset="0"/>
                <a:ea typeface="ＭＳ ゴシック" panose="020B0609070205080204" pitchFamily="49" charset="-128"/>
              </a:rPr>
              <a:t> </a:t>
            </a:r>
            <a:r>
              <a:rPr lang="en-US" altLang="ja-JP" sz="1400" dirty="0" err="1">
                <a:effectLst/>
                <a:latin typeface="Arial" panose="020B0604020202020204" pitchFamily="34" charset="0"/>
                <a:ea typeface="ＭＳ ゴシック" panose="020B0609070205080204" pitchFamily="49" charset="-128"/>
              </a:rPr>
              <a:t>kerja</a:t>
            </a:r>
            <a:r>
              <a:rPr lang="en-US" altLang="ja-JP" sz="1400" dirty="0">
                <a:effectLst/>
                <a:latin typeface="Arial" panose="020B0604020202020204" pitchFamily="34" charset="0"/>
                <a:ea typeface="ＭＳ ゴシック" panose="020B0609070205080204" pitchFamily="49" charset="-128"/>
              </a:rPr>
              <a:t>.</a:t>
            </a:r>
          </a:p>
          <a:p>
            <a:pPr marL="0" indent="0">
              <a:lnSpc>
                <a:spcPct val="11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Karakteristik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utama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berjalan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jalan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umum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2. Bisa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untuk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mobilitas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dapat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berpindah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cepat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tempat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3. Banyak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digunakan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pada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pekerjaan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jalan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umum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inspeksi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pemeliharaan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dan </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pekerjaan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jangka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pendek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Pengunaan</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konstruksi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jangka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pendek</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kontruksi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telekomunikasi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pemasangan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papan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iklan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pemeliharan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lampu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jalan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lampu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lalu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lintas</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pekerjaan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pemangkasan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7241540" y="1079972"/>
            <a:ext cx="1273810" cy="3092450"/>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4731027" y="2846567"/>
            <a:ext cx="2385390" cy="1407381"/>
          </a:xfrm>
          <a:prstGeom prst="rect">
            <a:avLst/>
          </a:prstGeom>
          <a:noFill/>
          <a:ln>
            <a:solidFill>
              <a:schemeClr val="tx1"/>
            </a:solidFill>
          </a:ln>
        </p:spPr>
      </p:pic>
      <p:sp>
        <p:nvSpPr>
          <p:cNvPr id="2" name="正方形/長方形 1">
            <a:extLst>
              <a:ext uri="{FF2B5EF4-FFF2-40B4-BE49-F238E27FC236}">
                <a16:creationId xmlns:a16="http://schemas.microsoft.com/office/drawing/2014/main" id="{6CD8379F-D70F-441D-B74D-358AD03BA881}"/>
              </a:ext>
            </a:extLst>
          </p:cNvPr>
          <p:cNvSpPr/>
          <p:nvPr/>
        </p:nvSpPr>
        <p:spPr>
          <a:xfrm>
            <a:off x="5059122" y="4040094"/>
            <a:ext cx="1312209" cy="13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E4FD4AE-9DA2-4EE8-8101-C4DBF434EFBD}"/>
              </a:ext>
            </a:extLst>
          </p:cNvPr>
          <p:cNvSpPr txBox="1"/>
          <p:nvPr/>
        </p:nvSpPr>
        <p:spPr>
          <a:xfrm>
            <a:off x="5103570" y="3980329"/>
            <a:ext cx="1595856"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Gambar 1-10 </a:t>
            </a:r>
            <a:r>
              <a:rPr kumimoji="1" lang="en-US" altLang="ja-JP" sz="1000" dirty="0" err="1">
                <a:latin typeface="Arial" panose="020B0604020202020204" pitchFamily="34" charset="0"/>
                <a:cs typeface="Arial" panose="020B0604020202020204" pitchFamily="34" charset="0"/>
              </a:rPr>
              <a:t>Jenis</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truk</a:t>
            </a:r>
            <a:endParaRPr kumimoji="1" lang="ja-JP" altLang="en-US" sz="1000"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23CE37AD-BCBC-42CB-BB7D-332440169D02}"/>
              </a:ext>
            </a:extLst>
          </p:cNvPr>
          <p:cNvSpPr/>
          <p:nvPr/>
        </p:nvSpPr>
        <p:spPr>
          <a:xfrm>
            <a:off x="6006353" y="3245224"/>
            <a:ext cx="579718" cy="18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F4D80A6-D67F-4F81-A3B2-1F494D9F8B0C}"/>
              </a:ext>
            </a:extLst>
          </p:cNvPr>
          <p:cNvSpPr txBox="1"/>
          <p:nvPr/>
        </p:nvSpPr>
        <p:spPr>
          <a:xfrm>
            <a:off x="5900199" y="3214001"/>
            <a:ext cx="492715" cy="246221"/>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Sasis</a:t>
            </a:r>
            <a:endParaRPr kumimoji="1" lang="ja-JP" altLang="en-US" sz="1000"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B993512C-3733-47CC-9D0D-E106069D0B9F}"/>
              </a:ext>
            </a:extLst>
          </p:cNvPr>
          <p:cNvSpPr/>
          <p:nvPr/>
        </p:nvSpPr>
        <p:spPr>
          <a:xfrm>
            <a:off x="5187576" y="2901893"/>
            <a:ext cx="914400" cy="18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540B4AD-C2FA-4B72-B845-11FC46F3896D}"/>
              </a:ext>
            </a:extLst>
          </p:cNvPr>
          <p:cNvSpPr txBox="1"/>
          <p:nvPr/>
        </p:nvSpPr>
        <p:spPr>
          <a:xfrm>
            <a:off x="5007871" y="2860281"/>
            <a:ext cx="1217831" cy="252570"/>
          </a:xfrm>
          <a:prstGeom prst="rect">
            <a:avLst/>
          </a:prstGeom>
          <a:noFill/>
        </p:spPr>
        <p:txBody>
          <a:bodyPr wrap="square" rtlCol="0">
            <a:spAutoFit/>
          </a:bodyPr>
          <a:lstStyle/>
          <a:p>
            <a:r>
              <a:rPr kumimoji="1" lang="en-US" altLang="ja-JP" sz="1000" dirty="0" err="1">
                <a:latin typeface="Arial" panose="020B0604020202020204" pitchFamily="34" charset="0"/>
                <a:cs typeface="Arial" panose="020B0604020202020204" pitchFamily="34" charset="0"/>
              </a:rPr>
              <a:t>Kabin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pengemudi</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385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Hukum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terkait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ja-JP" altLang="en-US" sz="2400" b="1" dirty="0">
                <a:latin typeface="Arial" panose="020B0604020202020204" pitchFamily="34" charset="0"/>
                <a:ea typeface="Meiryo UI" panose="020B0604030504040204" pitchFamily="50" charset="-128"/>
                <a:cs typeface="Arial" panose="020B0604020202020204" pitchFamily="34" charset="0"/>
              </a:rPr>
              <a:t>（６）</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044350" y="6400413"/>
            <a:ext cx="512631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197-198/</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79-80</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90</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7886701" cy="480511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200" b="1" u="sng" dirty="0">
                <a:solidFill>
                  <a:prstClr val="black"/>
                </a:solidFill>
                <a:latin typeface="Meiryo UI" panose="020B0604030504040204" pitchFamily="50" charset="-128"/>
                <a:ea typeface="Meiryo UI" panose="020B0604030504040204" pitchFamily="50" charset="-128"/>
              </a:rPr>
              <a:t>Hal </a:t>
            </a:r>
            <a:r>
              <a:rPr lang="en-US" altLang="ja-JP" sz="1200" b="1" u="sng" dirty="0" err="1">
                <a:solidFill>
                  <a:prstClr val="black"/>
                </a:solidFill>
                <a:latin typeface="Meiryo UI" panose="020B0604030504040204" pitchFamily="50" charset="-128"/>
                <a:ea typeface="Meiryo UI" panose="020B0604030504040204" pitchFamily="50" charset="-128"/>
              </a:rPr>
              <a:t>hal</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mengenai</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inspeksi</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mandiri</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kendaraan</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anjungan</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kerja</a:t>
            </a:r>
            <a:r>
              <a:rPr lang="en-US" altLang="ja-JP" sz="1200" b="1" u="sng" dirty="0">
                <a:solidFill>
                  <a:prstClr val="black"/>
                </a:solidFill>
                <a:latin typeface="Meiryo UI" panose="020B0604030504040204" pitchFamily="50" charset="-128"/>
                <a:ea typeface="Meiryo UI" panose="020B0604030504040204" pitchFamily="50" charset="-128"/>
              </a:rPr>
              <a:t> </a:t>
            </a:r>
            <a:r>
              <a:rPr lang="ja-JP" altLang="en-US" sz="1200" b="1" u="sng" dirty="0">
                <a:solidFill>
                  <a:prstClr val="black"/>
                </a:solidFill>
                <a:latin typeface="Meiryo UI" panose="020B0604030504040204" pitchFamily="50" charset="-128"/>
                <a:ea typeface="Meiryo UI" panose="020B0604030504040204" pitchFamily="50" charset="-128"/>
              </a:rPr>
              <a:t>（１）</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u="sng" dirty="0">
                <a:solidFill>
                  <a:prstClr val="black"/>
                </a:solidFill>
                <a:latin typeface="Meiryo UI" panose="020B0604030504040204" pitchFamily="50" charset="-128"/>
                <a:ea typeface="Meiryo UI" panose="020B0604030504040204" pitchFamily="50" charset="-128"/>
              </a:rPr>
              <a:t>（１）</a:t>
            </a:r>
            <a:r>
              <a:rPr lang="en-US" altLang="ja-JP" sz="1200" b="1" u="sng" dirty="0" err="1">
                <a:solidFill>
                  <a:prstClr val="black"/>
                </a:solidFill>
                <a:latin typeface="Meiryo UI" panose="020B0604030504040204" pitchFamily="50" charset="-128"/>
                <a:ea typeface="Meiryo UI" panose="020B0604030504040204" pitchFamily="50" charset="-128"/>
              </a:rPr>
              <a:t>Inspeksi</a:t>
            </a:r>
            <a:r>
              <a:rPr lang="ja-JP" altLang="en-US"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mandiri</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berkala</a:t>
            </a:r>
            <a:r>
              <a:rPr lang="en-US" altLang="ja-JP" sz="1200" b="1" u="sng" dirty="0">
                <a:solidFill>
                  <a:prstClr val="black"/>
                </a:solidFill>
                <a:latin typeface="Meiryo UI" panose="020B0604030504040204" pitchFamily="50" charset="-128"/>
                <a:ea typeface="Meiryo UI" panose="020B0604030504040204" pitchFamily="50" charset="-128"/>
              </a:rPr>
              <a:t> (UU K3 </a:t>
            </a:r>
            <a:r>
              <a:rPr lang="en-US" altLang="ja-JP" sz="1200" b="1" u="sng" dirty="0" err="1">
                <a:solidFill>
                  <a:prstClr val="black"/>
                </a:solidFill>
                <a:latin typeface="Meiryo UI" panose="020B0604030504040204" pitchFamily="50" charset="-128"/>
                <a:ea typeface="Meiryo UI" panose="020B0604030504040204" pitchFamily="50" charset="-128"/>
              </a:rPr>
              <a:t>pasal</a:t>
            </a:r>
            <a:r>
              <a:rPr lang="en-US" altLang="ja-JP" sz="1200" b="1" u="sng" dirty="0">
                <a:solidFill>
                  <a:prstClr val="black"/>
                </a:solidFill>
                <a:latin typeface="Meiryo UI" panose="020B0604030504040204" pitchFamily="50" charset="-128"/>
                <a:ea typeface="Meiryo UI" panose="020B0604030504040204" pitchFamily="50" charset="-128"/>
              </a:rPr>
              <a:t> 194-23, </a:t>
            </a:r>
            <a:r>
              <a:rPr lang="en-US" altLang="ja-JP" sz="1200" b="1" u="sng" dirty="0" err="1">
                <a:solidFill>
                  <a:prstClr val="black"/>
                </a:solidFill>
                <a:latin typeface="Meiryo UI" panose="020B0604030504040204" pitchFamily="50" charset="-128"/>
                <a:ea typeface="Meiryo UI" panose="020B0604030504040204" pitchFamily="50" charset="-128"/>
              </a:rPr>
              <a:t>pasal</a:t>
            </a:r>
            <a:r>
              <a:rPr lang="en-US" altLang="ja-JP" sz="1200" b="1" u="sng" dirty="0">
                <a:solidFill>
                  <a:prstClr val="black"/>
                </a:solidFill>
                <a:latin typeface="Meiryo UI" panose="020B0604030504040204" pitchFamily="50" charset="-128"/>
                <a:ea typeface="Meiryo UI" panose="020B0604030504040204" pitchFamily="50" charset="-128"/>
              </a:rPr>
              <a:t> 194-24 </a:t>
            </a:r>
            <a:r>
              <a:rPr lang="en-US" altLang="ja-JP" sz="1200" b="1" u="sng" dirty="0" err="1">
                <a:solidFill>
                  <a:prstClr val="black"/>
                </a:solidFill>
                <a:latin typeface="Meiryo UI" panose="020B0604030504040204" pitchFamily="50" charset="-128"/>
                <a:ea typeface="Meiryo UI" panose="020B0604030504040204" pitchFamily="50" charset="-128"/>
              </a:rPr>
              <a:t>terkait</a:t>
            </a:r>
            <a:r>
              <a:rPr lang="en-US" altLang="ja-JP" sz="1200" b="1" u="sng" dirty="0">
                <a:solidFill>
                  <a:prstClr val="black"/>
                </a:solidFill>
                <a:latin typeface="Meiryo UI" panose="020B0604030504040204" pitchFamily="50" charset="-128"/>
                <a:ea typeface="Meiryo UI" panose="020B0604030504040204" pitchFamily="50" charset="-128"/>
              </a:rPr>
              <a:t>)</a:t>
            </a:r>
            <a:endPar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52400" indent="0" algn="just">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melaksanakan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mandiri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secara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berkala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1 kali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1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tahun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Kecuali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1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tahun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②</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melakukan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mandiri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secara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berkala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1 kali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1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bulan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seperti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perihal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Kecuali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anjugan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1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bulan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81000" algn="just">
              <a:buAutoNum type="alphaLcParenBoth"/>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abnormal pada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pengereman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kopling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pengoperasian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81000" algn="just">
              <a:buAutoNum type="alphaLcParenBoth"/>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abnormal pada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hidraulik</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81000" algn="just">
              <a:buAutoNum type="alphaLcParenBoth"/>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tidaknya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abnormal pada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pengaman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200" dirty="0">
                <a:effectLst/>
                <a:ea typeface="ＭＳ 明朝" panose="02020609040205080304" pitchFamily="17" charset="-128"/>
                <a:cs typeface="ＭＳ 明朝" panose="02020609040205080304" pitchFamily="17" charset="-128"/>
              </a:rPr>
              <a:t>③</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dalam</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menggunakan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kendaraan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anjungan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tidak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digunakan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lebih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dari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satu</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bulan</a:t>
            </a:r>
            <a:r>
              <a:rPr lang="en-US" altLang="ja-JP" sz="1200" dirty="0">
                <a:effectLst/>
                <a:latin typeface="Arial" panose="020B0604020202020204" pitchFamily="34" charset="0"/>
                <a:ea typeface="ＭＳ ゴシック" panose="020B0609070205080204" pitchFamily="49" charset="-128"/>
              </a:rPr>
              <a:t> dan </a:t>
            </a:r>
            <a:r>
              <a:rPr lang="en-US" altLang="ja-JP" sz="1200" dirty="0" err="1">
                <a:effectLst/>
                <a:latin typeface="Arial" panose="020B0604020202020204" pitchFamily="34" charset="0"/>
                <a:ea typeface="ＭＳ ゴシック" panose="020B0609070205080204" pitchFamily="49" charset="-128"/>
              </a:rPr>
              <a:t>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menggunakannya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kembali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maka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melaksanakan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inspeksi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mandiri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sesuai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aturan</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dimuat</a:t>
            </a:r>
            <a:r>
              <a:rPr lang="en-US" altLang="ja-JP" sz="1200" dirty="0">
                <a:effectLst/>
                <a:latin typeface="Arial" panose="020B0604020202020204" pitchFamily="34" charset="0"/>
                <a:ea typeface="ＭＳ ゴシック" panose="020B0609070205080204" pitchFamily="49" charset="-128"/>
              </a:rPr>
              <a:t> pada </a:t>
            </a:r>
            <a:r>
              <a:rPr lang="en-US" altLang="ja-JP" sz="1200" dirty="0" err="1">
                <a:effectLst/>
                <a:latin typeface="Arial" panose="020B0604020202020204" pitchFamily="34" charset="0"/>
                <a:ea typeface="ＭＳ ゴシック" panose="020B0609070205080204" pitchFamily="49" charset="-128"/>
              </a:rPr>
              <a:t>butir</a:t>
            </a:r>
            <a:r>
              <a:rPr lang="en-US" altLang="ja-JP" sz="1200" dirty="0">
                <a:effectLst/>
                <a:latin typeface="Arial" panose="020B0604020202020204" pitchFamily="34" charset="0"/>
                <a:ea typeface="ＭＳ ゴシック" panose="020B0609070205080204" pitchFamily="49" charset="-128"/>
              </a:rPr>
              <a:t> </a:t>
            </a:r>
            <a:r>
              <a:rPr lang="ja-JP" altLang="ja-JP" sz="1200" dirty="0">
                <a:effectLst/>
                <a:ea typeface="ＭＳ 明朝" panose="02020609040205080304" pitchFamily="17" charset="-128"/>
                <a:cs typeface="ＭＳ 明朝" panose="02020609040205080304" pitchFamily="17" charset="-128"/>
              </a:rPr>
              <a:t>②</a:t>
            </a:r>
            <a:r>
              <a:rPr lang="en-US" altLang="ja-JP" sz="1200" dirty="0">
                <a:latin typeface="Arial" panose="020B0604020202020204" pitchFamily="34" charset="0"/>
                <a:ea typeface="ＭＳ ゴシック" panose="020B0609070205080204" pitchFamily="49" charset="-128"/>
                <a:cs typeface="ＭＳ 明朝" panose="02020609040205080304" pitchFamily="17" charset="-128"/>
              </a:rPr>
              <a:t>.</a:t>
            </a:r>
          </a:p>
          <a:p>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u="sng" dirty="0">
                <a:solidFill>
                  <a:prstClr val="black"/>
                </a:solidFill>
                <a:latin typeface="Meiryo UI" panose="020B0604030504040204" pitchFamily="50" charset="-128"/>
                <a:ea typeface="Meiryo UI" panose="020B0604030504040204" pitchFamily="50" charset="-128"/>
              </a:rPr>
              <a:t>（２）</a:t>
            </a:r>
            <a:r>
              <a:rPr lang="en-US" altLang="ja-JP" sz="1200" b="1" u="sng" dirty="0" err="1">
                <a:solidFill>
                  <a:prstClr val="black"/>
                </a:solidFill>
                <a:latin typeface="Meiryo UI" panose="020B0604030504040204" pitchFamily="50" charset="-128"/>
                <a:ea typeface="Meiryo UI" panose="020B0604030504040204" pitchFamily="50" charset="-128"/>
              </a:rPr>
              <a:t>Pencatatan</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Inspeksi</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mandiri</a:t>
            </a:r>
            <a:r>
              <a:rPr lang="en-US" altLang="ja-JP" sz="1200" b="1" u="sng" dirty="0">
                <a:solidFill>
                  <a:prstClr val="black"/>
                </a:solidFill>
                <a:latin typeface="Meiryo UI" panose="020B0604030504040204" pitchFamily="50" charset="-128"/>
                <a:ea typeface="Meiryo UI" panose="020B0604030504040204" pitchFamily="50" charset="-128"/>
              </a:rPr>
              <a:t> </a:t>
            </a:r>
            <a:r>
              <a:rPr lang="en-US" altLang="ja-JP" sz="1200" b="1" u="sng" dirty="0" err="1">
                <a:solidFill>
                  <a:prstClr val="black"/>
                </a:solidFill>
                <a:latin typeface="Meiryo UI" panose="020B0604030504040204" pitchFamily="50" charset="-128"/>
                <a:ea typeface="Meiryo UI" panose="020B0604030504040204" pitchFamily="50" charset="-128"/>
              </a:rPr>
              <a:t>berkala</a:t>
            </a:r>
            <a:r>
              <a:rPr lang="ja-JP" altLang="en-US" sz="1200" b="1" u="sng" dirty="0">
                <a:solidFill>
                  <a:prstClr val="black"/>
                </a:solidFill>
                <a:latin typeface="Meiryo UI" panose="020B0604030504040204" pitchFamily="50" charset="-128"/>
                <a:ea typeface="Meiryo UI" panose="020B0604030504040204" pitchFamily="50" charset="-128"/>
              </a:rPr>
              <a:t>（</a:t>
            </a:r>
            <a:r>
              <a:rPr lang="en-US" altLang="ja-JP" sz="1200" b="1" u="sng" dirty="0">
                <a:solidFill>
                  <a:prstClr val="black"/>
                </a:solidFill>
                <a:latin typeface="Meiryo UI" panose="020B0604030504040204" pitchFamily="50" charset="-128"/>
                <a:ea typeface="Meiryo UI" panose="020B0604030504040204" pitchFamily="50" charset="-128"/>
              </a:rPr>
              <a:t>UU K3 </a:t>
            </a:r>
            <a:r>
              <a:rPr lang="en-US" altLang="ja-JP" sz="1200" b="1" u="sng" dirty="0" err="1">
                <a:solidFill>
                  <a:prstClr val="black"/>
                </a:solidFill>
                <a:latin typeface="Meiryo UI" panose="020B0604030504040204" pitchFamily="50" charset="-128"/>
                <a:ea typeface="Meiryo UI" panose="020B0604030504040204" pitchFamily="50" charset="-128"/>
              </a:rPr>
              <a:t>pasal</a:t>
            </a:r>
            <a:r>
              <a:rPr lang="en-US" altLang="ja-JP" sz="1200" b="1" u="sng" dirty="0">
                <a:solidFill>
                  <a:prstClr val="black"/>
                </a:solidFill>
                <a:latin typeface="Meiryo UI" panose="020B0604030504040204" pitchFamily="50" charset="-128"/>
                <a:ea typeface="Meiryo UI" panose="020B0604030504040204" pitchFamily="50" charset="-128"/>
              </a:rPr>
              <a:t> 194-45 </a:t>
            </a:r>
            <a:r>
              <a:rPr lang="en-US" altLang="ja-JP" sz="1200" b="1" u="sng" dirty="0" err="1">
                <a:solidFill>
                  <a:prstClr val="black"/>
                </a:solidFill>
                <a:latin typeface="Meiryo UI" panose="020B0604030504040204" pitchFamily="50" charset="-128"/>
                <a:ea typeface="Meiryo UI" panose="020B0604030504040204" pitchFamily="50" charset="-128"/>
              </a:rPr>
              <a:t>terkait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b="1" u="sng" dirty="0">
                <a:solidFill>
                  <a:prstClr val="black"/>
                </a:solidFill>
                <a:latin typeface="Meiryo UI" panose="020B0604030504040204" pitchFamily="50" charset="-128"/>
                <a:ea typeface="Meiryo UI" panose="020B0604030504040204" pitchFamily="50" charset="-128"/>
              </a:rPr>
              <a:t>）</a:t>
            </a:r>
          </a:p>
          <a:p>
            <a:pPr marL="152400" indent="0" algn="just">
              <a:buNone/>
            </a:pP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mencatat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perihal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menyimpan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hasil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pencatatan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mandiri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selama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kurun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waktu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3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tahun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p>
          <a:p>
            <a:pPr marL="152400" indent="0" algn="just">
              <a:lnSpc>
                <a:spcPct val="50000"/>
              </a:lnSpc>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Tanggal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lnSpc>
                <a:spcPct val="50000"/>
              </a:lnSpc>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②</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Metode</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lnSpc>
                <a:spcPct val="50000"/>
              </a:lnSpc>
              <a:buNone/>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③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Titik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inspesi</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lnSpc>
                <a:spcPct val="50000"/>
              </a:lnSpc>
              <a:buNone/>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④　</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Hasil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lnSpc>
                <a:spcPct val="50000"/>
              </a:lnSpc>
              <a:buNone/>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⑤　</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Nama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pelaksana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lnSpc>
                <a:spcPct val="50000"/>
              </a:lnSpc>
              <a:buNone/>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⑥　</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Isi,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langkah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diterapkan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melakukan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perbaikan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dll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sesuai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temuan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hasil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9337904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Hukum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terkait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ja-JP" altLang="en-US" sz="2400" b="1" dirty="0">
                <a:latin typeface="Arial" panose="020B0604020202020204" pitchFamily="34" charset="0"/>
                <a:ea typeface="Meiryo UI" panose="020B0604030504040204" pitchFamily="50" charset="-128"/>
                <a:cs typeface="Arial" panose="020B0604020202020204" pitchFamily="34" charset="0"/>
              </a:rPr>
              <a:t>（７）</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kumimoji="1" lang="en-US" altLang="ja-JP" sz="1200" dirty="0"/>
              <a:t> 199/</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lang="en-US" altLang="ja-JP" sz="1200" dirty="0" smtClean="0"/>
              <a:t>80-81</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91</a:t>
            </a:fld>
            <a:endParaRPr lang="ja-JP" altLang="en-US">
              <a:solidFill>
                <a:prstClr val="black">
                  <a:tint val="75000"/>
                </a:prstClr>
              </a:solidFill>
            </a:endParaRPr>
          </a:p>
        </p:txBody>
      </p:sp>
      <p:sp>
        <p:nvSpPr>
          <p:cNvPr id="8" name="コンテンツ プレースホルダー 4"/>
          <p:cNvSpPr txBox="1">
            <a:spLocks/>
          </p:cNvSpPr>
          <p:nvPr/>
        </p:nvSpPr>
        <p:spPr>
          <a:xfrm>
            <a:off x="638175" y="852737"/>
            <a:ext cx="7886700" cy="462413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Hal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hal</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mengenai</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inspeksi</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mandiri</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kendaraan</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anjungan</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（２）</a:t>
            </a:r>
            <a:endPar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1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（３）</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Inspeksi</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mandiri</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khusus</a:t>
            </a: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194-26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terkaiat</a:t>
            </a: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152400" indent="0" algn="just">
              <a:buNone/>
            </a:pPr>
            <a:r>
              <a:rPr lang="ja-JP" altLang="ja-JP" sz="11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1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mandiri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khusus</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terkait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dilihat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mandiri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paragraf</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(1)</a:t>
            </a:r>
            <a:r>
              <a:rPr lang="ja-JP" altLang="ja-JP" sz="11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1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②</a:t>
            </a:r>
            <a:r>
              <a:rPr lang="ja-JP" altLang="ja-JP" sz="11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Ketetapan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Undang-Undang</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Keselamatan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dan Kesehatan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pasal</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151-24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ayat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2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diaplikasikan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memiliki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sertifikat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sesuai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peraturan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Mentri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Kesehatan Tenaga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Kesejahteraan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pasal</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45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ayat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2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terkait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hal</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ini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istilah</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“Forklift”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peraturan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Mentri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Kesehatan, Tenaga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dan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Kesejahteraan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pasal</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151-24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ayat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2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diganti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istilah</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③　</a:t>
            </a:r>
            <a:r>
              <a:rPr lang="en-US" altLang="ja-JP" sz="1100" dirty="0" err="1">
                <a:effectLst/>
                <a:latin typeface="Arial" panose="020B0604020202020204" pitchFamily="34" charset="0"/>
                <a:ea typeface="ＭＳ ゴシック" panose="020B0609070205080204" pitchFamily="49" charset="-128"/>
              </a:rPr>
              <a:t>Pemilik</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usaha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terkait</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penggunaan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kendaraan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anjungan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kerja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berlaku</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untuk</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Undang-Undang</a:t>
            </a:r>
            <a:r>
              <a:rPr lang="en-US" altLang="ja-JP" sz="1100" dirty="0">
                <a:effectLst/>
                <a:latin typeface="Arial" panose="020B0604020202020204" pitchFamily="34" charset="0"/>
                <a:ea typeface="ＭＳ ゴシック" panose="020B0609070205080204" pitchFamily="49" charset="-128"/>
              </a:rPr>
              <a:t> Lalu </a:t>
            </a:r>
            <a:r>
              <a:rPr lang="en-US" altLang="ja-JP" sz="1100" dirty="0" err="1">
                <a:effectLst/>
                <a:latin typeface="Arial" panose="020B0604020202020204" pitchFamily="34" charset="0"/>
                <a:ea typeface="ＭＳ ゴシック" panose="020B0609070205080204" pitchFamily="49" charset="-128"/>
              </a:rPr>
              <a:t>lintas</a:t>
            </a:r>
            <a:r>
              <a:rPr lang="en-US" altLang="ja-JP" sz="1100" dirty="0">
                <a:effectLst/>
                <a:latin typeface="Arial" panose="020B0604020202020204" pitchFamily="34" charset="0"/>
                <a:ea typeface="ＭＳ ゴシック" panose="020B0609070205080204" pitchFamily="49" charset="-128"/>
              </a:rPr>
              <a:t> dan </a:t>
            </a:r>
            <a:r>
              <a:rPr lang="en-US" altLang="ja-JP" sz="1100" dirty="0" err="1">
                <a:effectLst/>
                <a:latin typeface="Arial" panose="020B0604020202020204" pitchFamily="34" charset="0"/>
                <a:ea typeface="ＭＳ ゴシック" panose="020B0609070205080204" pitchFamily="49" charset="-128"/>
              </a:rPr>
              <a:t>Angkutan</a:t>
            </a:r>
            <a:r>
              <a:rPr lang="en-US" altLang="ja-JP" sz="1100" dirty="0">
                <a:effectLst/>
                <a:latin typeface="Arial" panose="020B0604020202020204" pitchFamily="34" charset="0"/>
                <a:ea typeface="ＭＳ ゴシック" panose="020B0609070205080204" pitchFamily="49" charset="-128"/>
              </a:rPr>
              <a:t> Jalan </a:t>
            </a:r>
            <a:r>
              <a:rPr lang="en-US" altLang="ja-JP" sz="1100" dirty="0" err="1">
                <a:effectLst/>
                <a:latin typeface="Arial" panose="020B0604020202020204" pitchFamily="34" charset="0"/>
                <a:ea typeface="ＭＳ ゴシック" panose="020B0609070205080204" pitchFamily="49" charset="-128"/>
              </a:rPr>
              <a:t>pasal</a:t>
            </a:r>
            <a:r>
              <a:rPr lang="en-US" altLang="ja-JP" sz="1100" dirty="0">
                <a:effectLst/>
                <a:latin typeface="Arial" panose="020B0604020202020204" pitchFamily="34" charset="0"/>
                <a:ea typeface="ＭＳ ゴシック" panose="020B0609070205080204" pitchFamily="49" charset="-128"/>
              </a:rPr>
              <a:t> 48 </a:t>
            </a:r>
            <a:r>
              <a:rPr lang="en-US" altLang="ja-JP" sz="1100" dirty="0" err="1">
                <a:effectLst/>
                <a:latin typeface="Arial" panose="020B0604020202020204" pitchFamily="34" charset="0"/>
                <a:ea typeface="ＭＳ ゴシック" panose="020B0609070205080204" pitchFamily="49" charset="-128"/>
              </a:rPr>
              <a:t>ayat</a:t>
            </a:r>
            <a:r>
              <a:rPr lang="en-US" altLang="ja-JP" sz="1100" dirty="0">
                <a:effectLst/>
                <a:latin typeface="Arial" panose="020B0604020202020204" pitchFamily="34" charset="0"/>
                <a:ea typeface="ＭＳ ゴシック" panose="020B0609070205080204" pitchFamily="49" charset="-128"/>
              </a:rPr>
              <a:t> 1) </a:t>
            </a:r>
            <a:r>
              <a:rPr lang="en-US" altLang="ja-JP" sz="1100" dirty="0" err="1">
                <a:effectLst/>
                <a:latin typeface="Arial" panose="020B0604020202020204" pitchFamily="34" charset="0"/>
                <a:ea typeface="ＭＳ ゴシック" panose="020B0609070205080204" pitchFamily="49" charset="-128"/>
              </a:rPr>
              <a:t>tidak</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perlu</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melakukan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inspeksi</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mandiri</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khusus</a:t>
            </a:r>
            <a:r>
              <a:rPr lang="en-US" altLang="ja-JP" sz="1100" dirty="0">
                <a:effectLst/>
                <a:latin typeface="Arial" panose="020B0604020202020204" pitchFamily="34" charset="0"/>
                <a:ea typeface="ＭＳ ゴシック" panose="020B0609070205080204" pitchFamily="49" charset="-128"/>
              </a:rPr>
              <a:t> pada </a:t>
            </a:r>
            <a:r>
              <a:rPr lang="en-US" altLang="ja-JP" sz="1100" dirty="0" err="1">
                <a:effectLst/>
                <a:latin typeface="Arial" panose="020B0604020202020204" pitchFamily="34" charset="0"/>
                <a:ea typeface="ＭＳ ゴシック" panose="020B0609070205080204" pitchFamily="49" charset="-128"/>
              </a:rPr>
              <a:t>paragraf</a:t>
            </a:r>
            <a:r>
              <a:rPr lang="en-US" altLang="ja-JP" sz="1100" dirty="0">
                <a:effectLst/>
                <a:latin typeface="Arial" panose="020B0604020202020204" pitchFamily="34" charset="0"/>
                <a:ea typeface="ＭＳ ゴシック" panose="020B0609070205080204" pitchFamily="49" charset="-128"/>
              </a:rPr>
              <a:t> (1)</a:t>
            </a:r>
            <a:r>
              <a:rPr lang="ja-JP" altLang="ja-JP" sz="1100" dirty="0">
                <a:effectLst/>
                <a:ea typeface="ＭＳ 明朝" panose="02020609040205080304" pitchFamily="17" charset="-128"/>
                <a:cs typeface="ＭＳ 明朝" panose="02020609040205080304" pitchFamily="17" charset="-128"/>
              </a:rPr>
              <a:t>①</a:t>
            </a:r>
            <a:r>
              <a:rPr lang="en-US" altLang="ja-JP" sz="1100" dirty="0">
                <a:effectLst/>
                <a:latin typeface="Arial" panose="020B0604020202020204" pitchFamily="34" charset="0"/>
                <a:ea typeface="ＭＳ 明朝" panose="02020609040205080304" pitchFamily="17" charset="-128"/>
              </a:rPr>
              <a:t> </a:t>
            </a:r>
            <a:r>
              <a:rPr lang="en-US" altLang="ja-JP" sz="1100" dirty="0" err="1">
                <a:effectLst/>
                <a:latin typeface="Arial" panose="020B0604020202020204" pitchFamily="34" charset="0"/>
                <a:ea typeface="ＭＳ 明朝" panose="02020609040205080304" pitchFamily="17" charset="-128"/>
              </a:rPr>
              <a:t>jika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telah</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melaksanakan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pemeriksaan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berdasarkan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undang-undang</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dengan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ayat</a:t>
            </a:r>
            <a:r>
              <a:rPr lang="en-US" altLang="ja-JP" sz="1100" dirty="0">
                <a:effectLst/>
                <a:latin typeface="Arial" panose="020B0604020202020204" pitchFamily="34" charset="0"/>
                <a:ea typeface="ＭＳ ゴシック" panose="020B0609070205080204" pitchFamily="49" charset="-128"/>
              </a:rPr>
              <a:t> yang </a:t>
            </a:r>
            <a:r>
              <a:rPr lang="en-US" altLang="ja-JP" sz="1100" dirty="0" err="1">
                <a:effectLst/>
                <a:latin typeface="Arial" panose="020B0604020202020204" pitchFamily="34" charset="0"/>
                <a:ea typeface="ＭＳ ゴシック" panose="020B0609070205080204" pitchFamily="49" charset="-128"/>
              </a:rPr>
              <a:t>sama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sesuai</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bagian</a:t>
            </a:r>
            <a:r>
              <a:rPr lang="en-US" altLang="ja-JP" sz="1100" dirty="0">
                <a:effectLst/>
                <a:latin typeface="Arial" panose="020B0604020202020204" pitchFamily="34" charset="0"/>
                <a:ea typeface="ＭＳ ゴシック" panose="020B0609070205080204" pitchFamily="49" charset="-128"/>
              </a:rPr>
              <a:t> yang </a:t>
            </a:r>
            <a:r>
              <a:rPr lang="en-US" altLang="ja-JP" sz="1100" dirty="0" err="1">
                <a:effectLst/>
                <a:latin typeface="Arial" panose="020B0604020202020204" pitchFamily="34" charset="0"/>
                <a:ea typeface="ＭＳ ゴシック" panose="020B0609070205080204" pitchFamily="49" charset="-128"/>
              </a:rPr>
              <a:t>telah</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diperiksa</a:t>
            </a:r>
            <a:r>
              <a:rPr lang="en-US" altLang="ja-JP" sz="1100" dirty="0">
                <a:effectLst/>
                <a:latin typeface="Arial" panose="020B0604020202020204" pitchFamily="34" charset="0"/>
                <a:ea typeface="ＭＳ ゴシック" panose="020B0609070205080204" pitchFamily="49" charset="-128"/>
              </a:rPr>
              <a:t>.</a:t>
            </a:r>
          </a:p>
          <a:p>
            <a:pPr marL="152400" indent="0" algn="just">
              <a:buNone/>
            </a:pPr>
            <a:r>
              <a:rPr lang="ja-JP" altLang="en-US" sz="1100" dirty="0">
                <a:effectLst/>
                <a:latin typeface="Arial" panose="020B0604020202020204" pitchFamily="34" charset="0"/>
                <a:ea typeface="ＭＳ ゴシック" panose="020B0609070205080204" pitchFamily="49" charset="-128"/>
              </a:rPr>
              <a:t>④　</a:t>
            </a:r>
            <a:r>
              <a:rPr lang="en-US" altLang="ja-JP" sz="1100" dirty="0" err="1">
                <a:effectLst/>
                <a:latin typeface="Arial" panose="020B0604020202020204" pitchFamily="34" charset="0"/>
                <a:ea typeface="ＭＳ ゴシック" panose="020B0609070205080204" pitchFamily="49" charset="-128"/>
              </a:rPr>
              <a:t>Pemilik</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usaha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terkait</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pemeriksaaan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mandiri</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khusus</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terhadap</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kendaraan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anjungan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kerja</a:t>
            </a:r>
            <a:r>
              <a:rPr lang="en-US" altLang="ja-JP" sz="1100" dirty="0">
                <a:effectLst/>
                <a:latin typeface="Arial" panose="020B0604020202020204" pitchFamily="34" charset="0"/>
                <a:ea typeface="ＭＳ ゴシック" panose="020B0609070205080204" pitchFamily="49" charset="-128"/>
              </a:rPr>
              <a:t> pada </a:t>
            </a:r>
            <a:r>
              <a:rPr lang="en-US" altLang="ja-JP" sz="1100" dirty="0" err="1">
                <a:effectLst/>
                <a:latin typeface="Arial" panose="020B0604020202020204" pitchFamily="34" charset="0"/>
                <a:ea typeface="ＭＳ ゴシック" panose="020B0609070205080204" pitchFamily="49" charset="-128"/>
              </a:rPr>
              <a:t>butir</a:t>
            </a:r>
            <a:r>
              <a:rPr lang="en-US" altLang="ja-JP" sz="1100" dirty="0">
                <a:effectLst/>
                <a:latin typeface="Arial" panose="020B0604020202020204" pitchFamily="34" charset="0"/>
                <a:ea typeface="ＭＳ ゴシック" panose="020B0609070205080204" pitchFamily="49" charset="-128"/>
              </a:rPr>
              <a:t> (2), </a:t>
            </a:r>
            <a:r>
              <a:rPr lang="en-US" altLang="ja-JP" sz="1100" dirty="0" err="1">
                <a:effectLst/>
                <a:latin typeface="Arial" panose="020B0604020202020204" pitchFamily="34" charset="0"/>
                <a:ea typeface="ＭＳ ゴシック" panose="020B0609070205080204" pitchFamily="49" charset="-128"/>
              </a:rPr>
              <a:t>jika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menunjuk</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seorang</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lembaga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inspeksi</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maka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nama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pelaksana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inspesi</a:t>
            </a:r>
            <a:r>
              <a:rPr lang="en-US" altLang="ja-JP" sz="1100" dirty="0">
                <a:effectLst/>
                <a:latin typeface="Arial" panose="020B0604020202020204" pitchFamily="34" charset="0"/>
                <a:ea typeface="ＭＳ ゴシック" panose="020B0609070205080204" pitchFamily="49" charset="-128"/>
              </a:rPr>
              <a:t>” pada </a:t>
            </a:r>
            <a:r>
              <a:rPr lang="en-US" altLang="ja-JP" sz="1100" dirty="0" err="1">
                <a:effectLst/>
                <a:latin typeface="Arial" panose="020B0604020202020204" pitchFamily="34" charset="0"/>
                <a:ea typeface="ＭＳ ゴシック" panose="020B0609070205080204" pitchFamily="49" charset="-128"/>
              </a:rPr>
              <a:t>butir</a:t>
            </a:r>
            <a:r>
              <a:rPr lang="en-US" altLang="ja-JP" sz="1100" dirty="0">
                <a:effectLst/>
                <a:latin typeface="Arial" panose="020B0604020202020204" pitchFamily="34" charset="0"/>
                <a:ea typeface="ＭＳ ゴシック" panose="020B0609070205080204" pitchFamily="49" charset="-128"/>
              </a:rPr>
              <a:t>(2)</a:t>
            </a:r>
            <a:r>
              <a:rPr lang="ja-JP" altLang="ja-JP" sz="1100" dirty="0">
                <a:effectLst/>
                <a:ea typeface="ＭＳ 明朝" panose="02020609040205080304" pitchFamily="17" charset="-128"/>
                <a:cs typeface="ＭＳ 明朝" panose="02020609040205080304" pitchFamily="17" charset="-128"/>
              </a:rPr>
              <a:t>⑤</a:t>
            </a:r>
            <a:r>
              <a:rPr lang="en-US" altLang="ja-JP" sz="1100" dirty="0" err="1">
                <a:effectLst/>
                <a:latin typeface="Arial" panose="020B0604020202020204" pitchFamily="34" charset="0"/>
                <a:ea typeface="ＭＳ ゴシック" panose="020B0609070205080204" pitchFamily="49" charset="-128"/>
              </a:rPr>
              <a:t>diubah</a:t>
            </a:r>
            <a:r>
              <a:rPr lang="en-US" altLang="ja-JP" sz="1100" dirty="0">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menjadi</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nama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lembaga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inspeksi</a:t>
            </a:r>
            <a:r>
              <a:rPr lang="en-US" altLang="ja-JP" sz="1100" dirty="0">
                <a:effectLst/>
                <a:latin typeface="Arial" panose="020B0604020202020204" pitchFamily="34" charset="0"/>
                <a:ea typeface="ＭＳ ゴシック" panose="020B0609070205080204" pitchFamily="49" charset="-128"/>
              </a:rPr>
              <a:t>”.</a:t>
            </a:r>
            <a:r>
              <a:rPr lang="ja-JP" altLang="en-US" sz="1100" dirty="0">
                <a:effectLst/>
                <a:latin typeface="Arial" panose="020B0604020202020204" pitchFamily="34" charset="0"/>
                <a:ea typeface="ＭＳ ゴシック" panose="020B0609070205080204" pitchFamily="49" charset="-128"/>
              </a:rPr>
              <a:t>　</a:t>
            </a:r>
            <a:endParaRPr lang="en-US" altLang="ja-JP" sz="1100" dirty="0">
              <a:latin typeface="Arial" panose="020B0604020202020204" pitchFamily="34" charset="0"/>
              <a:ea typeface="ＭＳ ゴシック" panose="020B0609070205080204" pitchFamily="49" charset="-128"/>
            </a:endParaRPr>
          </a:p>
          <a:p>
            <a:pPr marL="144000" indent="0" algn="just">
              <a:spcBef>
                <a:spcPts val="0"/>
              </a:spcBef>
              <a:buNone/>
            </a:pPr>
            <a:r>
              <a:rPr lang="ja-JP" altLang="en-US" sz="1100" kern="100" dirty="0">
                <a:effectLst/>
                <a:latin typeface="Arial" panose="020B0604020202020204" pitchFamily="34" charset="0"/>
                <a:ea typeface="ＭＳ ゴシック" panose="020B0609070205080204" pitchFamily="49" charset="-128"/>
                <a:cs typeface="Times New Roman" panose="02020603050405020304" pitchFamily="18" charset="0"/>
              </a:rPr>
              <a:t>⓸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setelah</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menjalankan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mandiri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kendaraan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anjungan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p>
          <a:p>
            <a:pPr marL="144000" indent="0" algn="just">
              <a:spcBef>
                <a:spcPts val="0"/>
              </a:spcBef>
              <a:buNone/>
            </a:pP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memampang</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papan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tanda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bertuliskan</a:t>
            </a:r>
            <a:r>
              <a:rPr lang="en-US" altLang="ja-JP" sz="1100" kern="100" dirty="0">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tanggal</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pelaksanaan</a:t>
            </a:r>
            <a:endPar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endParaRPr>
          </a:p>
          <a:p>
            <a:pPr marL="144000" indent="0" algn="just">
              <a:spcBef>
                <a:spcPts val="0"/>
              </a:spcBef>
              <a:buNone/>
            </a:pP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khusus</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tempat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mudah</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dilihat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100" dirty="0">
              <a:effectLst/>
              <a:latin typeface="Arial" panose="020B0604020202020204" pitchFamily="34" charset="0"/>
              <a:ea typeface="ＭＳ ゴシック" panose="020B0609070205080204" pitchFamily="49" charset="-128"/>
            </a:endParaRPr>
          </a:p>
          <a:p>
            <a:pPr marL="0" indent="0">
              <a:buNone/>
            </a:pP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（４）</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Pemeriksaan</a:t>
            </a: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sebelum</a:t>
            </a: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memulai</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kerja</a:t>
            </a: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194-26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Font typeface="Arial" panose="020B0604020202020204" pitchFamily="34" charset="0"/>
              <a:buNone/>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dirty="0" err="1">
                <a:effectLst/>
                <a:latin typeface="Arial" panose="020B0604020202020204" pitchFamily="34" charset="0"/>
                <a:ea typeface="ＭＳ ゴシック" panose="020B0609070205080204" pitchFamily="49" charset="-128"/>
              </a:rPr>
              <a:t>Pemilik</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kerja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dalam</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menjalankan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usahan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menggunakan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kendaraan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anjungan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kerja</a:t>
            </a:r>
            <a:r>
              <a:rPr lang="en-US" altLang="ja-JP" sz="1100" dirty="0">
                <a:effectLst/>
                <a:latin typeface="Arial" panose="020B0604020202020204" pitchFamily="34" charset="0"/>
                <a:ea typeface="ＭＳ ゴシック" panose="020B0609070205080204" pitchFamily="49" charset="-128"/>
              </a:rPr>
              <a:t>, </a:t>
            </a:r>
            <a:br>
              <a:rPr lang="en-US" altLang="ja-JP" sz="1100" dirty="0">
                <a:effectLst/>
                <a:latin typeface="Arial" panose="020B0604020202020204" pitchFamily="34" charset="0"/>
                <a:ea typeface="ＭＳ ゴシック" panose="020B0609070205080204" pitchFamily="49" charset="-128"/>
              </a:rPr>
            </a:br>
            <a:r>
              <a:rPr lang="en-US" altLang="ja-JP" sz="1100" dirty="0" err="1">
                <a:effectLst/>
                <a:latin typeface="Arial" panose="020B0604020202020204" pitchFamily="34" charset="0"/>
                <a:ea typeface="ＭＳ ゴシック" panose="020B0609070205080204" pitchFamily="49" charset="-128"/>
              </a:rPr>
              <a:t>harus</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melaksanakan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pemeriksaan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terkait</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fungsi</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perangkat</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pengereman</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perangkat</a:t>
            </a:r>
            <a:r>
              <a:rPr lang="en-US" altLang="ja-JP" sz="1100" dirty="0">
                <a:effectLst/>
                <a:latin typeface="Arial" panose="020B0604020202020204" pitchFamily="34" charset="0"/>
                <a:ea typeface="ＭＳ ゴシック" panose="020B0609070205080204" pitchFamily="49" charset="-128"/>
              </a:rPr>
              <a:t> </a:t>
            </a:r>
          </a:p>
          <a:p>
            <a:pPr marL="0" indent="0">
              <a:lnSpc>
                <a:spcPct val="100000"/>
              </a:lnSpc>
              <a:spcBef>
                <a:spcPts val="0"/>
              </a:spcBef>
              <a:buFont typeface="Arial" panose="020B0604020202020204" pitchFamily="34" charset="0"/>
              <a:buNone/>
            </a:pPr>
            <a:r>
              <a:rPr lang="en-US" altLang="ja-JP" sz="1100" dirty="0" err="1">
                <a:effectLst/>
                <a:latin typeface="Arial" panose="020B0604020202020204" pitchFamily="34" charset="0"/>
                <a:ea typeface="ＭＳ ゴシック" panose="020B0609070205080204" pitchFamily="49" charset="-128"/>
              </a:rPr>
              <a:t>pengoperasian</a:t>
            </a:r>
            <a:r>
              <a:rPr lang="en-US" altLang="ja-JP" sz="1100" dirty="0">
                <a:effectLst/>
                <a:latin typeface="Arial" panose="020B0604020202020204" pitchFamily="34" charset="0"/>
                <a:ea typeface="ＭＳ ゴシック" panose="020B0609070205080204" pitchFamily="49" charset="-128"/>
              </a:rPr>
              <a:t> dan </a:t>
            </a:r>
            <a:r>
              <a:rPr lang="en-US" altLang="ja-JP" sz="1100" dirty="0" err="1">
                <a:effectLst/>
                <a:latin typeface="Arial" panose="020B0604020202020204" pitchFamily="34" charset="0"/>
                <a:ea typeface="ＭＳ ゴシック" panose="020B0609070205080204" pitchFamily="49" charset="-128"/>
              </a:rPr>
              <a:t>perangkat</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kerja</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sebelum</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memulai</a:t>
            </a:r>
            <a:r>
              <a:rPr lang="en-US" altLang="ja-JP" sz="1100" dirty="0">
                <a:effectLst/>
                <a:latin typeface="Arial" panose="020B0604020202020204" pitchFamily="34" charset="0"/>
                <a:ea typeface="ＭＳ ゴシック" panose="020B0609070205080204" pitchFamily="49" charset="-128"/>
              </a:rPr>
              <a:t> </a:t>
            </a:r>
            <a:r>
              <a:rPr lang="en-US" altLang="ja-JP" sz="1100" dirty="0" err="1">
                <a:effectLst/>
                <a:latin typeface="Arial" panose="020B0604020202020204" pitchFamily="34" charset="0"/>
                <a:ea typeface="ＭＳ ゴシック" panose="020B0609070205080204" pitchFamily="49" charset="-128"/>
              </a:rPr>
              <a:t>pekerjaan</a:t>
            </a:r>
            <a:r>
              <a:rPr lang="en-US" altLang="ja-JP" sz="1100" dirty="0">
                <a:effectLst/>
                <a:latin typeface="Arial" panose="020B0604020202020204" pitchFamily="34" charset="0"/>
                <a:ea typeface="ＭＳ ゴシック" panose="020B0609070205080204" pitchFamily="49" charset="-128"/>
              </a:rPr>
              <a:t>. </a:t>
            </a:r>
            <a:br>
              <a:rPr lang="en-US" altLang="ja-JP" sz="1100" dirty="0">
                <a:effectLst/>
                <a:latin typeface="Arial" panose="020B0604020202020204" pitchFamily="34" charset="0"/>
                <a:ea typeface="ＭＳ ゴシック" panose="020B0609070205080204" pitchFamily="49" charset="-128"/>
              </a:rPr>
            </a:br>
            <a:r>
              <a:rPr lang="en-US" altLang="ja-JP" sz="1100" dirty="0">
                <a:effectLst/>
                <a:latin typeface="Arial" panose="020B0604020202020204" pitchFamily="34" charset="0"/>
                <a:ea typeface="ＭＳ ゴシック" panose="020B0609070205080204" pitchFamily="49" charset="-128"/>
              </a:rPr>
              <a:t/>
            </a:r>
            <a:br>
              <a:rPr lang="en-US" altLang="ja-JP" sz="1100" dirty="0">
                <a:effectLst/>
                <a:latin typeface="Arial" panose="020B0604020202020204" pitchFamily="34" charset="0"/>
                <a:ea typeface="ＭＳ ゴシック" panose="020B0609070205080204" pitchFamily="49" charset="-128"/>
              </a:rPr>
            </a:b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（５）</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Perbaikan</a:t>
            </a: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dll</a:t>
            </a: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tUU</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K3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194-28 </a:t>
            </a:r>
            <a:r>
              <a:rPr lang="en-US" altLang="ja-JP" sz="11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1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1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100" kern="100" dirty="0">
                <a:latin typeface="Arial" panose="020B0604020202020204" pitchFamily="34" charset="0"/>
                <a:ea typeface="ＭＳ ゴシック" panose="020B0609070205080204" pitchFamily="49" charset="-128"/>
                <a:cs typeface="Times New Roman" panose="02020603050405020304" pitchFamily="18" charset="0"/>
              </a:rPr>
              <a:t>・</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setelah</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melakukan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pemeriksaan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butir</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(4)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pemeriksaan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mandiri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butir</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ja-JP" altLang="ja-JP" sz="11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②</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butir</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(1),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jika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menemukan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abnormal pada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alat</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maka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segeera</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menerapkan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langkah</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perbaikan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100" kern="100" dirty="0" err="1">
                <a:effectLst/>
                <a:latin typeface="Arial" panose="020B0604020202020204" pitchFamily="34" charset="0"/>
                <a:ea typeface="ＭＳ ゴシック" panose="020B0609070205080204" pitchFamily="49" charset="-128"/>
                <a:cs typeface="Times New Roman" panose="02020603050405020304" pitchFamily="18" charset="0"/>
              </a:rPr>
              <a:t>diperlukan</a:t>
            </a:r>
            <a:r>
              <a:rPr lang="en-US" altLang="ja-JP" sz="11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6197234" y="3634170"/>
            <a:ext cx="2578832" cy="1188823"/>
          </a:xfrm>
          <a:prstGeom prst="rect">
            <a:avLst/>
          </a:prstGeom>
          <a:ln>
            <a:solidFill>
              <a:schemeClr val="tx1"/>
            </a:solidFill>
          </a:ln>
        </p:spPr>
      </p:pic>
      <p:sp>
        <p:nvSpPr>
          <p:cNvPr id="9" name="テキスト ボックス 1465">
            <a:extLst>
              <a:ext uri="{FF2B5EF4-FFF2-40B4-BE49-F238E27FC236}">
                <a16:creationId xmlns:a16="http://schemas.microsoft.com/office/drawing/2014/main" id="{D2DFAB3C-8FA1-433B-867F-FC85FF5CD5E6}"/>
              </a:ext>
            </a:extLst>
          </p:cNvPr>
          <p:cNvSpPr txBox="1"/>
          <p:nvPr/>
        </p:nvSpPr>
        <p:spPr>
          <a:xfrm>
            <a:off x="6371331" y="4228581"/>
            <a:ext cx="1440815" cy="293370"/>
          </a:xfrm>
          <a:prstGeom prst="rect">
            <a:avLst/>
          </a:prstGeom>
          <a:no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kern="100" dirty="0" err="1">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Inspeksi</a:t>
            </a:r>
            <a:r>
              <a:rPr lang="en-US" sz="700" kern="100" dirty="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 </a:t>
            </a:r>
            <a:r>
              <a:rPr lang="en-US" sz="700" kern="100" dirty="0" err="1">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mandiri</a:t>
            </a:r>
            <a:r>
              <a:rPr lang="en-US" sz="700" kern="100" dirty="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en-US" sz="700" kern="100" dirty="0" err="1">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khusus</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5138377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Hukum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terkait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ja-JP" altLang="en-US" sz="2400" b="1" dirty="0">
                <a:latin typeface="Arial" panose="020B0604020202020204" pitchFamily="34" charset="0"/>
                <a:ea typeface="Meiryo UI" panose="020B0604030504040204" pitchFamily="50" charset="-128"/>
                <a:cs typeface="Arial" panose="020B0604020202020204" pitchFamily="34" charset="0"/>
              </a:rPr>
              <a:t>（８）</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451540" y="6400413"/>
            <a:ext cx="371912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lang="en-US" altLang="ja-JP" sz="1200" dirty="0"/>
              <a:t> 201</a:t>
            </a:r>
            <a:r>
              <a:rPr kumimoji="1" lang="en-US" altLang="ja-JP" sz="1200" dirty="0"/>
              <a:t>/</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81</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92</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662735" cy="420117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id-ID" altLang="ja-JP" sz="1200" b="1" dirty="0">
                <a:latin typeface="Arial" panose="020B0604020202020204" pitchFamily="34" charset="0"/>
                <a:cs typeface="Arial" panose="020B0604020202020204" pitchFamily="34" charset="0"/>
              </a:rPr>
              <a:t>Hal-hal yang berkaitan dengan pencegahan bahaya karena </a:t>
            </a:r>
            <a:r>
              <a:rPr lang="en-US" altLang="ja-JP" sz="1200" b="1" dirty="0" err="1">
                <a:latin typeface="Arial" panose="020B0604020202020204" pitchFamily="34" charset="0"/>
                <a:cs typeface="Arial" panose="020B0604020202020204" pitchFamily="34" charset="0"/>
              </a:rPr>
              <a:t>jatuh</a:t>
            </a:r>
            <a:r>
              <a:rPr lang="id-ID"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objek</a:t>
            </a:r>
            <a:r>
              <a:rPr lang="id-ID" altLang="ja-JP" sz="1200" b="1" dirty="0">
                <a:latin typeface="Arial" panose="020B0604020202020204" pitchFamily="34" charset="0"/>
                <a:cs typeface="Arial" panose="020B0604020202020204" pitchFamily="34" charset="0"/>
              </a:rPr>
              <a:t> terbang</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keruntuhan</a:t>
            </a:r>
            <a:r>
              <a:rPr lang="id-ID" altLang="ja-JP" sz="1200" b="1" dirty="0">
                <a:latin typeface="Arial" panose="020B0604020202020204" pitchFamily="34" charset="0"/>
                <a:cs typeface="Arial" panose="020B0604020202020204" pitchFamily="34" charset="0"/>
              </a:rPr>
              <a:t> dll </a:t>
            </a: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（１）</a:t>
            </a:r>
            <a:endPar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(1)</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Pemasangan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platform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dll</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518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152400" indent="0" algn="just">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memasang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cara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merakitnya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pada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pijakan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kaki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tempat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ketinggian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2 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kecuali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ujung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bagian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mulut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membahayakan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insident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②</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sesuai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ketentuan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undang-undang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saat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kesulitan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memasang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maka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memasang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pelindung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insident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seperti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jaring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pelindung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pencegah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sesuai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kebutuhan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dll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p>
          <a:p>
            <a:pPr marL="152400" indent="0" algn="just">
              <a:buNone/>
            </a:pP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(2)</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Pagar</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keselamatan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pintu</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platform</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519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152400" indent="0" algn="just">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memasang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pagar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keselamatan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a:effectLst/>
                <a:latin typeface="Arial" panose="020B0604020202020204" pitchFamily="34" charset="0"/>
                <a:ea typeface="ＭＳ ゴシック" panose="020B0609070205080204" pitchFamily="49" charset="-128"/>
                <a:cs typeface="Times New Roman" panose="02020603050405020304" pitchFamily="18" charset="0"/>
              </a:rPr>
              <a:t>handrail </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pegangan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tangan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tutup</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a:effectLst/>
                <a:latin typeface="Arial" panose="020B0604020202020204" pitchFamily="34" charset="0"/>
                <a:ea typeface="ＭＳ ゴシック" panose="020B0609070205080204" pitchFamily="49" charset="-128"/>
                <a:cs typeface="Times New Roman" panose="02020603050405020304" pitchFamily="18" charset="0"/>
              </a:rPr>
              <a:t>cover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pasal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berikutnya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istilah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pagar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keselamatan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dll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titik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berpotensi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membahayakan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insident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seperti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ujung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plaftorm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ketinggian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2 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bagian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pintu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platform.</a:t>
            </a:r>
          </a:p>
          <a:p>
            <a:pPr marL="152400" indent="0" algn="just">
              <a:buNone/>
            </a:pPr>
            <a:r>
              <a:rPr lang="ja-JP" altLang="ja-JP" sz="1200" dirty="0">
                <a:effectLst/>
                <a:ea typeface="ＭＳ 明朝" panose="02020609040205080304" pitchFamily="17" charset="-128"/>
                <a:cs typeface="ＭＳ 明朝" panose="02020609040205080304" pitchFamily="17" charset="-128"/>
              </a:rPr>
              <a:t>②</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melengkapi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perangkat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untuk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mencegah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dari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bahaya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jatuh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seperti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menggunakan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jaring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pelindung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perangkat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pencegah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jatuh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sesuai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kebutuhan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ketika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pagar</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keselamatan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dll</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dilepas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sementara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waktu</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atau</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ketika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kondisi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tidak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memungkinkan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untuk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memasang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pagar</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keselamtan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dll</a:t>
            </a:r>
            <a:r>
              <a:rPr lang="en-US" altLang="ja-JP" sz="1200" dirty="0">
                <a:effectLst/>
                <a:latin typeface="Arial" panose="020B0604020202020204" pitchFamily="34" charset="0"/>
                <a:ea typeface="ＭＳ ゴシック" panose="020B0609070205080204" pitchFamily="49" charset="-128"/>
              </a:rPr>
              <a:t>.</a:t>
            </a:r>
          </a:p>
          <a:p>
            <a:pPr marL="152400" indent="0" algn="just">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(3)</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Penggunaan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pencegah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jatuh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sesuai</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kebutuhan</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520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jika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diperintahkan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untuk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menggunakan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perangkat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pencegah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jatuh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sesuai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kebutuhan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maka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wajib</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untuk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menggunakannya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seperti</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tertuang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dalam</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butir</a:t>
            </a:r>
            <a:r>
              <a:rPr lang="en-US" altLang="ja-JP" sz="1200" dirty="0">
                <a:effectLst/>
                <a:latin typeface="Arial" panose="020B0604020202020204" pitchFamily="34" charset="0"/>
                <a:ea typeface="ＭＳ ゴシック" panose="020B0609070205080204" pitchFamily="49" charset="-128"/>
              </a:rPr>
              <a:t> (1)</a:t>
            </a:r>
            <a:r>
              <a:rPr lang="ja-JP" altLang="ja-JP" sz="1200" dirty="0">
                <a:effectLst/>
                <a:ea typeface="ＭＳ 明朝" panose="02020609040205080304" pitchFamily="17" charset="-128"/>
                <a:cs typeface="ＭＳ 明朝" panose="02020609040205080304" pitchFamily="17" charset="-128"/>
              </a:rPr>
              <a:t>①</a:t>
            </a:r>
            <a:r>
              <a:rPr lang="en-US" altLang="ja-JP" sz="1200" dirty="0">
                <a:effectLst/>
                <a:latin typeface="Arial" panose="020B0604020202020204" pitchFamily="34" charset="0"/>
                <a:ea typeface="ＭＳ ゴシック" panose="020B0609070205080204" pitchFamily="49" charset="-128"/>
              </a:rPr>
              <a:t>dan (2)</a:t>
            </a:r>
            <a:r>
              <a:rPr lang="ja-JP" altLang="ja-JP" sz="1200" dirty="0">
                <a:effectLst/>
                <a:ea typeface="ＭＳ 明朝" panose="02020609040205080304" pitchFamily="17" charset="-128"/>
                <a:cs typeface="ＭＳ 明朝" panose="02020609040205080304" pitchFamily="17" charset="-128"/>
              </a:rPr>
              <a:t>②</a:t>
            </a:r>
            <a:r>
              <a:rPr lang="en-US" altLang="ja-JP" sz="1200" dirty="0">
                <a:effectLst/>
                <a:ea typeface="ＭＳ 明朝" panose="02020609040205080304" pitchFamily="17" charset="-128"/>
                <a:cs typeface="ＭＳ 明朝" panose="02020609040205080304" pitchFamily="17" charset="-128"/>
              </a:rPr>
              <a:t>.</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392604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Hukum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terkait</a:t>
            </a:r>
            <a:r>
              <a:rPr lang="ja-JP" altLang="en-US" sz="2400" b="1" dirty="0">
                <a:latin typeface="Arial" panose="020B0604020202020204" pitchFamily="34" charset="0"/>
                <a:ea typeface="Meiryo UI" panose="020B0604030504040204" pitchFamily="50" charset="-128"/>
                <a:cs typeface="Arial" panose="020B0604020202020204" pitchFamily="34" charset="0"/>
              </a:rPr>
              <a:t>（９）</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05145" y="6400413"/>
            <a:ext cx="3965517"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lang="en-US" altLang="ja-JP" sz="1200" dirty="0"/>
              <a:t> 202</a:t>
            </a:r>
            <a:r>
              <a:rPr kumimoji="1" lang="en-US" altLang="ja-JP" sz="1200" dirty="0"/>
              <a:t>/</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81</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93</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352876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id-ID" altLang="ja-JP" sz="1200" b="1" dirty="0">
                <a:latin typeface="Arial" panose="020B0604020202020204" pitchFamily="34" charset="0"/>
                <a:cs typeface="Arial" panose="020B0604020202020204" pitchFamily="34" charset="0"/>
              </a:rPr>
              <a:t>Hal-hal yang berkaitan dengan pencegahan bahaya karena </a:t>
            </a:r>
            <a:r>
              <a:rPr lang="en-US" altLang="ja-JP" sz="1200" b="1" dirty="0" err="1">
                <a:latin typeface="Arial" panose="020B0604020202020204" pitchFamily="34" charset="0"/>
                <a:cs typeface="Arial" panose="020B0604020202020204" pitchFamily="34" charset="0"/>
              </a:rPr>
              <a:t>jatuh</a:t>
            </a:r>
            <a:r>
              <a:rPr lang="id-ID"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objek</a:t>
            </a:r>
            <a:r>
              <a:rPr lang="id-ID" altLang="ja-JP" sz="1200" b="1" dirty="0">
                <a:latin typeface="Arial" panose="020B0604020202020204" pitchFamily="34" charset="0"/>
                <a:cs typeface="Arial" panose="020B0604020202020204" pitchFamily="34" charset="0"/>
              </a:rPr>
              <a:t> terbang</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keruntuhan</a:t>
            </a:r>
            <a:r>
              <a:rPr lang="id-ID" altLang="ja-JP" sz="1200" b="1" dirty="0">
                <a:latin typeface="Arial" panose="020B0604020202020204" pitchFamily="34" charset="0"/>
                <a:cs typeface="Arial" panose="020B0604020202020204" pitchFamily="34" charset="0"/>
              </a:rPr>
              <a:t> dll </a:t>
            </a: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（２）</a:t>
            </a:r>
            <a:endPar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(4)</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Peralatan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pemasangan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pencegah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jatuh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sesuai</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kebutuhan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dll</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512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52400" indent="0" algn="just">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memerintahkan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menggunakan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pencegah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sesuai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kebutuhan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melengkapinya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peralatan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memasang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perangkat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dasar</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keselamatan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tempat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ketinggian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2 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200" dirty="0">
                <a:effectLst/>
                <a:ea typeface="ＭＳ 明朝" panose="02020609040205080304" pitchFamily="17" charset="-128"/>
                <a:cs typeface="ＭＳ 明朝" panose="02020609040205080304" pitchFamily="17" charset="-128"/>
              </a:rPr>
              <a:t>②</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dalam</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memerintahkan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untuk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menggunakan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perangkat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pencegah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jatuh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sesuai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kebutuhan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melakukan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pemeriksaan</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diperlukan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terkait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ada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atau</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tidaknya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kondisi</a:t>
            </a:r>
            <a:r>
              <a:rPr lang="en-US" altLang="ja-JP" sz="1200" dirty="0">
                <a:effectLst/>
                <a:latin typeface="Arial" panose="020B0604020202020204" pitchFamily="34" charset="0"/>
                <a:ea typeface="ＭＳ ゴシック" panose="020B0609070205080204" pitchFamily="49" charset="-128"/>
              </a:rPr>
              <a:t> abnormal pada </a:t>
            </a:r>
            <a:r>
              <a:rPr lang="en-US" altLang="ja-JP" sz="1200" dirty="0" err="1">
                <a:effectLst/>
                <a:latin typeface="Arial" panose="020B0604020202020204" pitchFamily="34" charset="0"/>
                <a:ea typeface="ＭＳ ゴシック" panose="020B0609070205080204" pitchFamily="49" charset="-128"/>
              </a:rPr>
              <a:t>peralatan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pemasangan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atau</a:t>
            </a:r>
            <a:r>
              <a:rPr lang="en-US" altLang="ja-JP" sz="1200" dirty="0">
                <a:effectLst/>
                <a:latin typeface="Arial" panose="020B0604020202020204" pitchFamily="34" charset="0"/>
                <a:ea typeface="ＭＳ ゴシック" panose="020B0609070205080204" pitchFamily="49" charset="-128"/>
              </a:rPr>
              <a:t> pada </a:t>
            </a:r>
            <a:r>
              <a:rPr lang="en-US" altLang="ja-JP" sz="1200" dirty="0" err="1">
                <a:effectLst/>
                <a:latin typeface="Arial" panose="020B0604020202020204" pitchFamily="34" charset="0"/>
                <a:ea typeface="ＭＳ ゴシック" panose="020B0609070205080204" pitchFamily="49" charset="-128"/>
              </a:rPr>
              <a:t>perangkat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tersebut</a:t>
            </a:r>
            <a:r>
              <a:rPr lang="en-US" altLang="ja-JP" sz="1200" dirty="0">
                <a:effectLst/>
                <a:latin typeface="Arial" panose="020B0604020202020204" pitchFamily="34" charset="0"/>
                <a:ea typeface="ＭＳ ゴシック" panose="020B0609070205080204" pitchFamily="49" charset="-128"/>
              </a:rPr>
              <a:t>.</a:t>
            </a:r>
          </a:p>
          <a:p>
            <a:pPr marL="0" indent="0">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(5)</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Tidak</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beroperasi</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saat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cuaca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buruk</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522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Font typeface="Arial" panose="020B0604020202020204" pitchFamily="34" charset="0"/>
              <a:buNone/>
            </a:pPr>
            <a:r>
              <a:rPr lang="ja-JP" altLang="en-US" sz="1200" b="1" dirty="0">
                <a:solidFill>
                  <a:prstClr val="black"/>
                </a:solidFill>
                <a:effectLst/>
                <a:latin typeface="Arial" panose="020B0604020202020204" pitchFamily="34" charset="0"/>
                <a:ea typeface="Meiryo UI" panose="020B0604030504040204" pitchFamily="50" charset="-128"/>
                <a:cs typeface="Arial" panose="020B0604020202020204" pitchFamily="34" charset="0"/>
              </a:rPr>
              <a:t>・</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dalam</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ditempat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ketinggian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lebih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dari</a:t>
            </a:r>
            <a:r>
              <a:rPr lang="en-US" altLang="ja-JP" sz="1200" dirty="0">
                <a:effectLst/>
                <a:latin typeface="Arial" panose="020B0604020202020204" pitchFamily="34" charset="0"/>
                <a:ea typeface="ＭＳ ゴシック" panose="020B0609070205080204" pitchFamily="49" charset="-128"/>
              </a:rPr>
              <a:t> 2 meter, </a:t>
            </a:r>
            <a:r>
              <a:rPr lang="en-US" altLang="ja-JP" sz="1200" dirty="0" err="1">
                <a:effectLst/>
                <a:latin typeface="Arial" panose="020B0604020202020204" pitchFamily="34" charset="0"/>
                <a:ea typeface="ＭＳ ゴシック" panose="020B0609070205080204" pitchFamily="49" charset="-128"/>
              </a:rPr>
              <a:t>tidak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boleh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mengoperasionalkan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jika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kondisi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membahayakan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akibat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cuaca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buruk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seperti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angin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kencang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hujan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derat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salju</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lebat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dll</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atau</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cuaca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buruk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dll</a:t>
            </a:r>
            <a:r>
              <a:rPr lang="en-US" altLang="ja-JP" sz="1200" dirty="0">
                <a:effectLst/>
                <a:latin typeface="Arial" panose="020B0604020202020204" pitchFamily="34" charset="0"/>
                <a:ea typeface="ＭＳ ゴシック" panose="020B0609070205080204" pitchFamily="49" charset="-128"/>
              </a:rPr>
              <a:t>.</a:t>
            </a:r>
          </a:p>
          <a:p>
            <a:pPr marL="0" indent="0">
              <a:lnSpc>
                <a:spcPct val="100000"/>
              </a:lnSpc>
              <a:spcBef>
                <a:spcPts val="0"/>
              </a:spcBef>
              <a:buFont typeface="Arial" panose="020B0604020202020204" pitchFamily="34" charset="0"/>
              <a:buNone/>
            </a:pP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(6)</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Menjaga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pencahayaan</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522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200" dirty="0">
                <a:effectLst/>
                <a:latin typeface="Arial" panose="020B0604020202020204" pitchFamily="34" charset="0"/>
                <a:ea typeface="ＭＳ ゴシック" panose="020B0609070205080204" pitchFamily="49" charset="-128"/>
              </a:rPr>
              <a:t>・</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dalam</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pekerjaan</a:t>
            </a:r>
            <a:r>
              <a:rPr lang="en-US" altLang="ja-JP" sz="1200" dirty="0">
                <a:effectLst/>
                <a:latin typeface="Arial" panose="020B0604020202020204" pitchFamily="34" charset="0"/>
                <a:ea typeface="ＭＳ ゴシック" panose="020B0609070205080204" pitchFamily="49" charset="-128"/>
              </a:rPr>
              <a:t> di </a:t>
            </a:r>
            <a:r>
              <a:rPr lang="en-US" altLang="ja-JP" sz="1200" dirty="0" err="1">
                <a:effectLst/>
                <a:latin typeface="Arial" panose="020B0604020202020204" pitchFamily="34" charset="0"/>
                <a:ea typeface="ＭＳ ゴシック" panose="020B0609070205080204" pitchFamily="49" charset="-128"/>
              </a:rPr>
              <a:t>tempat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ketinggian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lebih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dari</a:t>
            </a:r>
            <a:r>
              <a:rPr lang="en-US" altLang="ja-JP" sz="1200" dirty="0">
                <a:effectLst/>
                <a:latin typeface="Arial" panose="020B0604020202020204" pitchFamily="34" charset="0"/>
                <a:ea typeface="ＭＳ ゴシック" panose="020B0609070205080204" pitchFamily="49" charset="-128"/>
              </a:rPr>
              <a:t> 2 meter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menjaga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pencahayaan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sesuai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kebutuhan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guna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menjaga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keselamatan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2468138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Hukum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terkait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ja-JP" altLang="en-US" sz="2400" b="1" dirty="0">
                <a:latin typeface="Arial" panose="020B0604020202020204" pitchFamily="34" charset="0"/>
                <a:ea typeface="Meiryo UI" panose="020B0604030504040204" pitchFamily="50" charset="-128"/>
                <a:cs typeface="Arial" panose="020B0604020202020204" pitchFamily="34" charset="0"/>
              </a:rPr>
              <a:t>（１０）</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lang="en-US" altLang="ja-JP" sz="1200" dirty="0"/>
              <a:t> 202</a:t>
            </a:r>
            <a:r>
              <a:rPr kumimoji="1" lang="en-US" altLang="ja-JP" sz="1200" dirty="0"/>
              <a:t>/</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lang="en-US" altLang="ja-JP" sz="1200" dirty="0" smtClean="0"/>
              <a:t>82 - 83</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94</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432474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id-ID" altLang="ja-JP" sz="1200" b="1" dirty="0">
                <a:latin typeface="Arial" panose="020B0604020202020204" pitchFamily="34" charset="0"/>
                <a:cs typeface="Arial" panose="020B0604020202020204" pitchFamily="34" charset="0"/>
              </a:rPr>
              <a:t>Hal-hal yang berkaitan dengan pencegahan bahaya karena </a:t>
            </a:r>
            <a:r>
              <a:rPr lang="en-US" altLang="ja-JP" sz="1200" b="1" dirty="0" err="1">
                <a:latin typeface="Arial" panose="020B0604020202020204" pitchFamily="34" charset="0"/>
                <a:cs typeface="Arial" panose="020B0604020202020204" pitchFamily="34" charset="0"/>
              </a:rPr>
              <a:t>jatuh</a:t>
            </a:r>
            <a:r>
              <a:rPr lang="id-ID"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objek</a:t>
            </a:r>
            <a:r>
              <a:rPr lang="id-ID" altLang="ja-JP" sz="1200" b="1" dirty="0">
                <a:latin typeface="Arial" panose="020B0604020202020204" pitchFamily="34" charset="0"/>
                <a:cs typeface="Arial" panose="020B0604020202020204" pitchFamily="34" charset="0"/>
              </a:rPr>
              <a:t> terbang</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keruntuhan</a:t>
            </a:r>
            <a:r>
              <a:rPr lang="id-ID" altLang="ja-JP" sz="1200" b="1" dirty="0">
                <a:latin typeface="Arial" panose="020B0604020202020204" pitchFamily="34" charset="0"/>
                <a:cs typeface="Arial" panose="020B0604020202020204" pitchFamily="34" charset="0"/>
              </a:rPr>
              <a:t> dll </a:t>
            </a: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（３）</a:t>
            </a:r>
            <a:endPar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(7)</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Pemasangan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perangkat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naik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turun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(lifting device)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526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52400" indent="0" algn="just">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memasang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fasilitas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aman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naik-</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turun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bagi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tempat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ketinggian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kedalaman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1.5 meter.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Kecuali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kondisi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menyulitkan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memasang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fasilitas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naik-</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turun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aman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ja-JP" sz="1200" dirty="0">
                <a:effectLst/>
                <a:ea typeface="ＭＳ 明朝" panose="02020609040205080304" pitchFamily="17" charset="-128"/>
                <a:cs typeface="ＭＳ 明朝" panose="02020609040205080304" pitchFamily="17" charset="-128"/>
              </a:rPr>
              <a:t>②</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bekerja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seperti</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tertuang</a:t>
            </a:r>
            <a:r>
              <a:rPr lang="en-US" altLang="ja-JP" sz="1200" dirty="0">
                <a:effectLst/>
                <a:latin typeface="Arial" panose="020B0604020202020204" pitchFamily="34" charset="0"/>
                <a:ea typeface="ＭＳ ゴシック" panose="020B0609070205080204" pitchFamily="49" charset="-128"/>
              </a:rPr>
              <a:t> pada </a:t>
            </a:r>
            <a:r>
              <a:rPr lang="en-US" altLang="ja-JP" sz="1200" dirty="0" err="1">
                <a:effectLst/>
                <a:latin typeface="Arial" panose="020B0604020202020204" pitchFamily="34" charset="0"/>
                <a:ea typeface="ＭＳ ゴシック" panose="020B0609070205080204" pitchFamily="49" charset="-128"/>
              </a:rPr>
              <a:t>butir</a:t>
            </a:r>
            <a:r>
              <a:rPr lang="ja-JP" altLang="ja-JP" sz="1200" dirty="0">
                <a:effectLst/>
                <a:ea typeface="ＭＳ 明朝" panose="02020609040205080304" pitchFamily="17" charset="-128"/>
                <a:cs typeface="ＭＳ 明朝" panose="02020609040205080304" pitchFamily="17" charset="-128"/>
              </a:rPr>
              <a:t>①</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menggunakan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fasilitas</a:t>
            </a:r>
            <a:r>
              <a:rPr lang="en-US" altLang="ja-JP" sz="1200" dirty="0">
                <a:effectLst/>
                <a:latin typeface="Arial" panose="020B0604020202020204" pitchFamily="34" charset="0"/>
                <a:ea typeface="ＭＳ ゴシック" panose="020B0609070205080204" pitchFamily="49" charset="-128"/>
              </a:rPr>
              <a:t> naik-</a:t>
            </a:r>
            <a:r>
              <a:rPr lang="en-US" altLang="ja-JP" sz="1200" dirty="0" err="1">
                <a:effectLst/>
                <a:latin typeface="Arial" panose="020B0604020202020204" pitchFamily="34" charset="0"/>
                <a:ea typeface="ＭＳ ゴシック" panose="020B0609070205080204" pitchFamily="49" charset="-128"/>
              </a:rPr>
              <a:t>turun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aman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sesuai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undang-undang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paragraf</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sama</a:t>
            </a:r>
            <a:r>
              <a:rPr lang="en-US" altLang="ja-JP" sz="1200" dirty="0">
                <a:effectLst/>
                <a:latin typeface="Arial" panose="020B0604020202020204" pitchFamily="34" charset="0"/>
                <a:ea typeface="ＭＳ ゴシック" panose="020B0609070205080204" pitchFamily="49" charset="-128"/>
              </a:rPr>
              <a:t>.</a:t>
            </a:r>
          </a:p>
          <a:p>
            <a:pPr marL="0" indent="0">
              <a:buNone/>
            </a:pPr>
            <a:r>
              <a:rPr lang="en-US" altLang="ja-JP" sz="1200" dirty="0">
                <a:effectLst/>
                <a:latin typeface="Arial" panose="020B0604020202020204" pitchFamily="34" charset="0"/>
                <a:ea typeface="ＭＳ ゴシック" panose="020B0609070205080204" pitchFamily="49" charset="-128"/>
              </a:rPr>
              <a:t> </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(8)</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Dilarang</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masuk</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530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membuat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larangan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masuk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bagi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tidak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terkait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memasangnya</a:t>
            </a:r>
            <a:r>
              <a:rPr lang="en-US" altLang="ja-JP" sz="1200" dirty="0">
                <a:effectLst/>
                <a:latin typeface="Arial" panose="020B0604020202020204" pitchFamily="34" charset="0"/>
                <a:ea typeface="ＭＳ ゴシック" panose="020B0609070205080204" pitchFamily="49" charset="-128"/>
              </a:rPr>
              <a:t> di </a:t>
            </a:r>
            <a:r>
              <a:rPr lang="en-US" altLang="ja-JP" sz="1200" dirty="0" err="1">
                <a:effectLst/>
                <a:latin typeface="Arial" panose="020B0604020202020204" pitchFamily="34" charset="0"/>
                <a:ea typeface="ＭＳ ゴシック" panose="020B0609070205080204" pitchFamily="49" charset="-128"/>
              </a:rPr>
              <a:t>tempat</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berpotensi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membahayakan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dari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kecelakaan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seperti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terjatuh</a:t>
            </a:r>
            <a:r>
              <a:rPr lang="id-ID" altLang="ja-JP" sz="1200" dirty="0">
                <a:latin typeface="Arial" panose="020B0604020202020204" pitchFamily="34" charset="0"/>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(9)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Pencegahan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bahaya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jatuhan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benda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ketinggian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536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52400" indent="0" algn="just">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menerapkan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langkah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perlindungan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benda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ketinggian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lebih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3 m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memasang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fasilitas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i="1" kern="100" dirty="0">
                <a:effectLst/>
                <a:latin typeface="Arial" panose="020B0604020202020204" pitchFamily="34" charset="0"/>
                <a:ea typeface="ＭＳ ゴシック" panose="020B0609070205080204" pitchFamily="49" charset="-128"/>
                <a:cs typeface="Times New Roman" panose="02020603050405020304" pitchFamily="18" charset="0"/>
              </a:rPr>
              <a:t>drop</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sesuai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menempatkan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pengawas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0" algn="just">
              <a:buNone/>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②　</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membersihkan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benda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menjatuhkannya</a:t>
            </a:r>
            <a:r>
              <a:rPr lang="en-US" altLang="ja-JP" sz="1200" dirty="0">
                <a:effectLst/>
                <a:latin typeface="Arial" panose="020B0604020202020204" pitchFamily="34" charset="0"/>
                <a:ea typeface="ＭＳ ゴシック" panose="020B0609070205080204" pitchFamily="49" charset="-128"/>
              </a:rPr>
              <a:t> (</a:t>
            </a:r>
            <a:r>
              <a:rPr lang="en-US" altLang="ja-JP" sz="1200" i="1" dirty="0">
                <a:effectLst/>
                <a:latin typeface="Arial" panose="020B0604020202020204" pitchFamily="34" charset="0"/>
                <a:ea typeface="ＭＳ ゴシック" panose="020B0609070205080204" pitchFamily="49" charset="-128"/>
              </a:rPr>
              <a:t>drop</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dari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ketinggian</a:t>
            </a:r>
            <a:r>
              <a:rPr lang="en-US" altLang="ja-JP" sz="1200" dirty="0">
                <a:effectLst/>
                <a:latin typeface="Arial" panose="020B0604020202020204" pitchFamily="34" charset="0"/>
                <a:ea typeface="ＭＳ ゴシック" panose="020B0609070205080204" pitchFamily="49" charset="-128"/>
              </a:rPr>
              <a:t> 3 meter </a:t>
            </a:r>
            <a:r>
              <a:rPr lang="en-US" altLang="ja-JP" sz="1200" dirty="0" err="1">
                <a:effectLst/>
                <a:latin typeface="Arial" panose="020B0604020202020204" pitchFamily="34" charset="0"/>
                <a:ea typeface="ＭＳ ゴシック" panose="020B0609070205080204" pitchFamily="49" charset="-128"/>
              </a:rPr>
              <a:t>ketika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tidak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dapat</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menerapkan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langkah</a:t>
            </a:r>
            <a:r>
              <a:rPr lang="en-US" altLang="ja-JP" sz="1200" dirty="0">
                <a:effectLst/>
                <a:latin typeface="Arial" panose="020B0604020202020204" pitchFamily="34" charset="0"/>
                <a:ea typeface="ＭＳ ゴシック" panose="020B0609070205080204" pitchFamily="49" charset="-128"/>
              </a:rPr>
              <a:t> pada </a:t>
            </a:r>
            <a:r>
              <a:rPr lang="en-US" altLang="ja-JP" sz="1200" dirty="0" err="1">
                <a:effectLst/>
                <a:latin typeface="Arial" panose="020B0604020202020204" pitchFamily="34" charset="0"/>
                <a:ea typeface="ＭＳ ゴシック" panose="020B0609070205080204" pitchFamily="49" charset="-128"/>
              </a:rPr>
              <a:t>undang-undang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butir</a:t>
            </a:r>
            <a:r>
              <a:rPr lang="ja-JP" altLang="ja-JP" sz="1200" dirty="0">
                <a:effectLst/>
                <a:ea typeface="ＭＳ 明朝" panose="02020609040205080304" pitchFamily="17" charset="-128"/>
                <a:cs typeface="ＭＳ 明朝" panose="02020609040205080304" pitchFamily="17" charset="-128"/>
              </a:rPr>
              <a:t>①</a:t>
            </a:r>
            <a:r>
              <a:rPr lang="en-US" altLang="ja-JP" sz="1200" dirty="0">
                <a:effectLst/>
                <a:latin typeface="Arial" panose="020B0604020202020204" pitchFamily="34" charset="0"/>
                <a:ea typeface="ＭＳ ゴシック" panose="020B0609070205080204" pitchFamily="49" charset="-128"/>
              </a:rPr>
              <a:t> di </a:t>
            </a:r>
            <a:r>
              <a:rPr lang="en-US" altLang="ja-JP" sz="1200" dirty="0" err="1">
                <a:effectLst/>
                <a:latin typeface="Arial" panose="020B0604020202020204" pitchFamily="34" charset="0"/>
                <a:ea typeface="ＭＳ ゴシック" panose="020B0609070205080204" pitchFamily="49" charset="-128"/>
              </a:rPr>
              <a:t>atas</a:t>
            </a:r>
            <a:r>
              <a:rPr lang="en-US" altLang="ja-JP" sz="1200" dirty="0">
                <a:effectLst/>
                <a:latin typeface="Arial" panose="020B0604020202020204" pitchFamily="34" charset="0"/>
                <a:ea typeface="ＭＳ ゴシック" panose="020B0609070205080204" pitchFamily="49" charset="-128"/>
              </a:rPr>
              <a:t>.</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1829797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Hukum dan </a:t>
            </a:r>
            <a:r>
              <a:rPr lang="en-US" altLang="ja-JP" sz="2400" b="1" dirty="0" err="1">
                <a:latin typeface="Arial" panose="020B0604020202020204" pitchFamily="34" charset="0"/>
                <a:ea typeface="Meiryo UI" panose="020B0604030504040204" pitchFamily="50" charset="-128"/>
                <a:cs typeface="Arial" panose="020B0604020202020204" pitchFamily="34" charset="0"/>
              </a:rPr>
              <a:t>peraturan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terkait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ja-JP" altLang="en-US" sz="2400" b="1" dirty="0">
                <a:latin typeface="Arial" panose="020B0604020202020204" pitchFamily="34" charset="0"/>
                <a:ea typeface="Meiryo UI" panose="020B0604030504040204" pitchFamily="50" charset="-128"/>
                <a:cs typeface="Arial" panose="020B0604020202020204" pitchFamily="34" charset="0"/>
              </a:rPr>
              <a:t>（１１）</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849241" y="6400413"/>
            <a:ext cx="4321421" cy="276999"/>
          </a:xfrm>
          <a:prstGeom prst="rect">
            <a:avLst/>
          </a:prstGeom>
          <a:noFill/>
          <a:ln>
            <a:solidFill>
              <a:schemeClr val="tx1"/>
            </a:solidFill>
          </a:ln>
        </p:spPr>
        <p:txBody>
          <a:bodyPr wrap="square" rtlCol="0">
            <a:spAutoFit/>
          </a:bodyPr>
          <a:lstStyle/>
          <a:p>
            <a:pPr algn="r"/>
            <a:r>
              <a:rPr kumimoji="1" lang="en-US" altLang="ja-JP" sz="1200" dirty="0" err="1"/>
              <a:t>Buku</a:t>
            </a:r>
            <a:r>
              <a:rPr kumimoji="1" lang="en-US" altLang="ja-JP" sz="1200" dirty="0"/>
              <a:t> </a:t>
            </a:r>
            <a:r>
              <a:rPr kumimoji="1" lang="en-US" altLang="ja-JP" sz="1200" dirty="0" err="1"/>
              <a:t>halaman</a:t>
            </a:r>
            <a:r>
              <a:rPr lang="en-US" altLang="ja-JP" sz="1200" dirty="0"/>
              <a:t> 203</a:t>
            </a:r>
            <a:r>
              <a:rPr kumimoji="1" lang="en-US" altLang="ja-JP" sz="1200" dirty="0"/>
              <a:t>/</a:t>
            </a:r>
            <a:r>
              <a:rPr kumimoji="1" lang="en-US" altLang="ja-JP" sz="1200" dirty="0" err="1"/>
              <a:t>buku</a:t>
            </a:r>
            <a:r>
              <a:rPr kumimoji="1" lang="en-US" altLang="ja-JP" sz="1200" dirty="0"/>
              <a:t> </a:t>
            </a:r>
            <a:r>
              <a:rPr kumimoji="1" lang="en-US" altLang="ja-JP" sz="1200" dirty="0" err="1"/>
              <a:t>pendukung</a:t>
            </a:r>
            <a:r>
              <a:rPr kumimoji="1" lang="en-US" altLang="ja-JP" sz="1200" dirty="0"/>
              <a:t> </a:t>
            </a:r>
            <a:r>
              <a:rPr kumimoji="1" lang="en-US" altLang="ja-JP" sz="1200" dirty="0" err="1"/>
              <a:t>halaman</a:t>
            </a:r>
            <a:r>
              <a:rPr kumimoji="1" lang="en-US" altLang="ja-JP" sz="1200" dirty="0"/>
              <a:t> </a:t>
            </a:r>
            <a:r>
              <a:rPr kumimoji="1" lang="en-US" altLang="ja-JP" sz="1200" dirty="0" smtClean="0"/>
              <a:t>83</a:t>
            </a:r>
            <a:endParaRPr kumimoji="1" lang="ja-JP" altLang="en-US" sz="1200" dirty="0"/>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95</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7886701" cy="33609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id-ID" altLang="ja-JP" sz="1200" b="1" dirty="0">
                <a:latin typeface="Arial" panose="020B0604020202020204" pitchFamily="34" charset="0"/>
                <a:cs typeface="Arial" panose="020B0604020202020204" pitchFamily="34" charset="0"/>
              </a:rPr>
              <a:t>Hal-hal yang berkaitan dengan pencegahan bahaya karena </a:t>
            </a:r>
            <a:r>
              <a:rPr lang="en-US" altLang="ja-JP" sz="1200" b="1" dirty="0" err="1">
                <a:latin typeface="Arial" panose="020B0604020202020204" pitchFamily="34" charset="0"/>
                <a:cs typeface="Arial" panose="020B0604020202020204" pitchFamily="34" charset="0"/>
              </a:rPr>
              <a:t>jatuh</a:t>
            </a:r>
            <a:r>
              <a:rPr lang="id-ID"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objek</a:t>
            </a:r>
            <a:r>
              <a:rPr lang="id-ID" altLang="ja-JP" sz="1200" b="1" dirty="0">
                <a:latin typeface="Arial" panose="020B0604020202020204" pitchFamily="34" charset="0"/>
                <a:cs typeface="Arial" panose="020B0604020202020204" pitchFamily="34" charset="0"/>
              </a:rPr>
              <a:t> terbang</a:t>
            </a:r>
            <a:r>
              <a:rPr lang="en-US" altLang="ja-JP" sz="1200" b="1" dirty="0">
                <a:latin typeface="Arial" panose="020B0604020202020204" pitchFamily="34" charset="0"/>
                <a:cs typeface="Arial" panose="020B0604020202020204" pitchFamily="34" charset="0"/>
              </a:rPr>
              <a:t> </a:t>
            </a:r>
            <a:r>
              <a:rPr lang="en-US" altLang="ja-JP" sz="1200" b="1" dirty="0" err="1">
                <a:latin typeface="Arial" panose="020B0604020202020204" pitchFamily="34" charset="0"/>
                <a:cs typeface="Arial" panose="020B0604020202020204" pitchFamily="34" charset="0"/>
              </a:rPr>
              <a:t>keruntuhan</a:t>
            </a:r>
            <a:r>
              <a:rPr lang="id-ID" altLang="ja-JP" sz="1200" b="1" dirty="0">
                <a:latin typeface="Arial" panose="020B0604020202020204" pitchFamily="34" charset="0"/>
                <a:cs typeface="Arial" panose="020B0604020202020204" pitchFamily="34" charset="0"/>
              </a:rPr>
              <a:t> dll </a:t>
            </a: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（４）</a:t>
            </a:r>
            <a:endParaRPr lang="en-U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(10)</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Pencegahan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bahaya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jatuhan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benda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537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Font typeface="Arial" panose="020B0604020202020204" pitchFamily="34" charset="0"/>
              <a:buNone/>
            </a:pPr>
            <a:r>
              <a:rPr lang="ja-JP" altLang="en-US" sz="1200" dirty="0">
                <a:solidFill>
                  <a:prstClr val="black"/>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menerapkan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langkah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untuk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mencegah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bahaya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benda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jatuh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memasang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fasilitas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seperti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jaring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pelindung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atau</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menandai</a:t>
            </a:r>
            <a:r>
              <a:rPr lang="en-US" altLang="ja-JP" sz="1200" dirty="0">
                <a:effectLst/>
                <a:latin typeface="Arial" panose="020B0604020202020204" pitchFamily="34" charset="0"/>
                <a:ea typeface="ＭＳ ゴシック" panose="020B0609070205080204" pitchFamily="49" charset="-128"/>
              </a:rPr>
              <a:t> area  </a:t>
            </a:r>
            <a:r>
              <a:rPr lang="en-US" altLang="ja-JP" sz="1200" dirty="0" err="1">
                <a:effectLst/>
                <a:latin typeface="Arial" panose="020B0604020202020204" pitchFamily="34" charset="0"/>
                <a:ea typeface="ＭＳ ゴシック" panose="020B0609070205080204" pitchFamily="49" charset="-128"/>
              </a:rPr>
              <a:t>dilarang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masuk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ketika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kondisi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membahayakan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dari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jatuhan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benda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kerja</a:t>
            </a:r>
            <a:r>
              <a:rPr lang="id-ID" altLang="ja-JP" sz="1200" dirty="0">
                <a:latin typeface="Arial" panose="020B0604020202020204" pitchFamily="34" charset="0"/>
                <a:cs typeface="Arial" panose="020B0604020202020204" pitchFamily="34" charset="0"/>
              </a:rPr>
              <a:t>.</a:t>
            </a:r>
            <a:endParaRPr lang="en-US" altLang="ja-JP" sz="12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(11)</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Pencegahan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bahaya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dari</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benda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terbang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538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a:t>
            </a:r>
            <a:r>
              <a:rPr lang="en-US" altLang="ja-JP" sz="1200" dirty="0" err="1">
                <a:effectLst/>
                <a:latin typeface="Arial" panose="020B0604020202020204" pitchFamily="34" charset="0"/>
                <a:ea typeface="ＭＳ ゴシック" panose="020B0609070205080204" pitchFamily="49" charset="-128"/>
              </a:rPr>
              <a:t>Pemilik</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usaha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menerapkan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langkah</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pencegahan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bahaya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seperti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memasang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fasilitas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pencegahn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pentalan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atau</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melengkapi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dengan</a:t>
            </a:r>
            <a:r>
              <a:rPr lang="en-US" altLang="ja-JP" sz="1200" dirty="0">
                <a:effectLst/>
                <a:latin typeface="Arial" panose="020B0604020202020204" pitchFamily="34" charset="0"/>
                <a:ea typeface="ＭＳ ゴシック" panose="020B0609070205080204" pitchFamily="49" charset="-128"/>
              </a:rPr>
              <a:t> APD (Alat </a:t>
            </a:r>
            <a:r>
              <a:rPr lang="en-US" altLang="ja-JP" sz="1200" dirty="0" err="1">
                <a:effectLst/>
                <a:latin typeface="Arial" panose="020B0604020202020204" pitchFamily="34" charset="0"/>
                <a:ea typeface="ＭＳ ゴシック" panose="020B0609070205080204" pitchFamily="49" charset="-128"/>
              </a:rPr>
              <a:t>Pelindung</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Diri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ketika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kondisi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berpotensi</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membahayakan</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a:t>
            </a:r>
            <a:br>
              <a:rPr lang="en-US" altLang="ja-JP" sz="1200" dirty="0">
                <a:effectLst/>
                <a:latin typeface="Arial" panose="020B0604020202020204" pitchFamily="34" charset="0"/>
                <a:ea typeface="ＭＳ ゴシック" panose="020B0609070205080204" pitchFamily="49" charset="-128"/>
              </a:rPr>
            </a:b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(12)</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Pemakaian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helm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pelindung</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UU K3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pasal</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539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terkait</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ja-JP" sz="1200" kern="100" dirty="0">
                <a:effectLst/>
                <a:latin typeface="ＭＳ ゴシック" panose="020B0609070205080204" pitchFamily="49" charset="-128"/>
                <a:ea typeface="ＭＳ 明朝" panose="02020609040205080304" pitchFamily="17" charset="-128"/>
                <a:cs typeface="ＭＳ 明朝" panose="02020609040205080304" pitchFamily="17" charset="-128"/>
              </a:rPr>
              <a:t>①</a:t>
            </a:r>
            <a:r>
              <a:rPr lang="ja-JP" altLang="ja-JP" sz="12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Pemilik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usaha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dalam</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menjalankan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gedung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bertingkat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di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dekat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slip way,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harus</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melengkapi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dengan</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topi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pelindung</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yang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tepat</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untuk</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melindungi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pekerja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dari</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bahaya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benda</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jatuh</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atau</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200" kern="100" dirty="0" err="1">
                <a:effectLst/>
                <a:latin typeface="Arial" panose="020B0604020202020204" pitchFamily="34" charset="0"/>
                <a:ea typeface="ＭＳ ゴシック" panose="020B0609070205080204" pitchFamily="49" charset="-128"/>
                <a:cs typeface="Times New Roman" panose="02020603050405020304" pitchFamily="18" charset="0"/>
              </a:rPr>
              <a:t>terpental</a:t>
            </a:r>
            <a:r>
              <a:rPr lang="en-US" altLang="ja-JP" sz="1200" kern="100" dirty="0">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Font typeface="Arial" panose="020B0604020202020204" pitchFamily="34" charset="0"/>
              <a:buNone/>
            </a:pPr>
            <a:r>
              <a:rPr lang="ja-JP" altLang="ja-JP" sz="1200" dirty="0">
                <a:effectLst/>
                <a:ea typeface="ＭＳ 明朝" panose="02020609040205080304" pitchFamily="17" charset="-128"/>
                <a:cs typeface="ＭＳ 明朝" panose="02020609040205080304" pitchFamily="17" charset="-128"/>
              </a:rPr>
              <a:t>②</a:t>
            </a:r>
            <a:r>
              <a:rPr lang="ja-JP" altLang="ja-JP" sz="1200" dirty="0">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1200" dirty="0" err="1">
                <a:effectLst/>
                <a:latin typeface="Arial" panose="020B0604020202020204" pitchFamily="34" charset="0"/>
                <a:ea typeface="ＭＳ ゴシック" panose="020B0609070205080204" pitchFamily="49" charset="-128"/>
              </a:rPr>
              <a:t>Pekerja</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harus</a:t>
            </a:r>
            <a:r>
              <a:rPr lang="en-US" altLang="ja-JP" sz="1200" dirty="0">
                <a:effectLst/>
                <a:latin typeface="Arial" panose="020B0604020202020204" pitchFamily="34" charset="0"/>
                <a:ea typeface="ＭＳ ゴシック" panose="020B0609070205080204" pitchFamily="49" charset="-128"/>
              </a:rPr>
              <a:t> </a:t>
            </a:r>
            <a:r>
              <a:rPr lang="en-US" altLang="ja-JP" sz="1200" dirty="0" err="1">
                <a:effectLst/>
                <a:latin typeface="Arial" panose="020B0604020202020204" pitchFamily="34" charset="0"/>
                <a:ea typeface="ＭＳ ゴシック" panose="020B0609070205080204" pitchFamily="49" charset="-128"/>
              </a:rPr>
              <a:t>menggunakan</a:t>
            </a:r>
            <a:r>
              <a:rPr lang="en-US" altLang="ja-JP" sz="1200" dirty="0">
                <a:effectLst/>
                <a:latin typeface="Arial" panose="020B0604020202020204" pitchFamily="34" charset="0"/>
                <a:ea typeface="ＭＳ ゴシック" panose="020B0609070205080204" pitchFamily="49" charset="-128"/>
              </a:rPr>
              <a:t> topi </a:t>
            </a:r>
            <a:r>
              <a:rPr lang="en-US" altLang="ja-JP" sz="1200" dirty="0" err="1">
                <a:effectLst/>
                <a:latin typeface="Arial" panose="020B0604020202020204" pitchFamily="34" charset="0"/>
                <a:ea typeface="ＭＳ ゴシック" panose="020B0609070205080204" pitchFamily="49" charset="-128"/>
              </a:rPr>
              <a:t>pelindung</a:t>
            </a:r>
            <a:r>
              <a:rPr lang="en-US" altLang="ja-JP" sz="1200" dirty="0">
                <a:effectLst/>
                <a:latin typeface="Arial" panose="020B0604020202020204" pitchFamily="34" charset="0"/>
                <a:ea typeface="ＭＳ ゴシック" panose="020B0609070205080204" pitchFamily="49" charset="-128"/>
              </a:rPr>
              <a:t> yang </a:t>
            </a:r>
            <a:r>
              <a:rPr lang="en-US" altLang="ja-JP" sz="1200" dirty="0" err="1">
                <a:effectLst/>
                <a:latin typeface="Arial" panose="020B0604020202020204" pitchFamily="34" charset="0"/>
                <a:ea typeface="ＭＳ ゴシック" panose="020B0609070205080204" pitchFamily="49" charset="-128"/>
              </a:rPr>
              <a:t>dimaksud</a:t>
            </a:r>
            <a:r>
              <a:rPr lang="en-US" altLang="ja-JP" sz="1200" dirty="0">
                <a:effectLst/>
                <a:latin typeface="Arial" panose="020B0604020202020204" pitchFamily="34" charset="0"/>
                <a:ea typeface="ＭＳ ゴシック" panose="020B0609070205080204" pitchFamily="49" charset="-128"/>
              </a:rPr>
              <a:t> pada </a:t>
            </a:r>
            <a:r>
              <a:rPr lang="en-US" altLang="ja-JP" sz="1200" dirty="0" err="1">
                <a:effectLst/>
                <a:latin typeface="Arial" panose="020B0604020202020204" pitchFamily="34" charset="0"/>
                <a:ea typeface="ＭＳ ゴシック" panose="020B0609070205080204" pitchFamily="49" charset="-128"/>
              </a:rPr>
              <a:t>butir</a:t>
            </a:r>
            <a:r>
              <a:rPr lang="ja-JP" altLang="ja-JP" sz="1200" dirty="0">
                <a:effectLst/>
                <a:ea typeface="ＭＳ 明朝" panose="02020609040205080304" pitchFamily="17" charset="-128"/>
                <a:cs typeface="ＭＳ 明朝" panose="02020609040205080304" pitchFamily="17" charset="-128"/>
              </a:rPr>
              <a:t>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602845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14711</Words>
  <Application>Microsoft Office PowerPoint</Application>
  <PresentationFormat>画面に合わせる (4:3)</PresentationFormat>
  <Paragraphs>1659</Paragraphs>
  <Slides>95</Slides>
  <Notes>90</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95</vt:i4>
      </vt:variant>
    </vt:vector>
  </HeadingPairs>
  <TitlesOfParts>
    <vt:vector size="109" baseType="lpstr">
      <vt:lpstr>Arial Unicode MS</vt:lpstr>
      <vt:lpstr>Meiryo UI</vt:lpstr>
      <vt:lpstr>ＭＳ Ｐゴシック</vt:lpstr>
      <vt:lpstr>ＭＳ ゴシック</vt:lpstr>
      <vt:lpstr>ＭＳ 明朝</vt:lpstr>
      <vt:lpstr>游ゴシック</vt:lpstr>
      <vt:lpstr>游ゴシック Light</vt:lpstr>
      <vt:lpstr>Arial</vt:lpstr>
      <vt:lpstr>Calibri</vt:lpstr>
      <vt:lpstr>Calibri Light</vt:lpstr>
      <vt:lpstr>Times New Roman</vt:lpstr>
      <vt:lpstr>Wingdings</vt:lpstr>
      <vt:lpstr>Office テーマ</vt:lpstr>
      <vt:lpstr>Office Theme</vt:lpstr>
      <vt:lpstr>Pelatihan Keterampilan Mengemudi Kendaraan Anjungan Kerja Buku Pendukung Materi Power Point Untuk Pelatihan</vt:lpstr>
      <vt:lpstr>Bab 1 Pengetahuan Dasar Kendaraan Anjungan Kerja</vt:lpstr>
      <vt:lpstr>Definisi Kendaraan Anjungan Kerja</vt:lpstr>
      <vt:lpstr>Kualifikasi Mengemudikan Kendaraan Anjungan Kerja</vt:lpstr>
      <vt:lpstr>Jenis Kendaraan Anjungan Kerja ~ Perangkat Kerja (1)</vt:lpstr>
      <vt:lpstr>Jenis Kendaraan Anjungan Kerja ~ Perangkat Kerja (2)</vt:lpstr>
      <vt:lpstr>Jenis Kendaraan Anjungan Kerja ~ Perangkat Kerja (3)</vt:lpstr>
      <vt:lpstr>Jenis Kendaraan Anjungan Kerja ~ Perangkat Kerja (4)</vt:lpstr>
      <vt:lpstr>Jenis Kendaraan Anjungan Kerja ~ Perangkat Jalan (1)</vt:lpstr>
      <vt:lpstr>Jenis Kendaraan Anjungan Kerja ~ Perangkat Jalan (2)</vt:lpstr>
      <vt:lpstr>Jenis Kendaraan Anjungan Kerja ~ Perangkat Jalan (3)</vt:lpstr>
      <vt:lpstr>Istilah Bahasa Kendaraan Anjungan Kerja (1)</vt:lpstr>
      <vt:lpstr>Istilah Bahasa Kendaraan Anjungan Kerja (2)</vt:lpstr>
      <vt:lpstr>Istilah Bahasa Kendaraan Anjungan Kerja (3)</vt:lpstr>
      <vt:lpstr>Bab 2 Struktur dan Penanganan Kendaraan Anjungan kerja</vt:lpstr>
      <vt:lpstr>Perangkat Kendaraan Anjungan Kerja Jenis Boom (1) Perangkat Kerja</vt:lpstr>
      <vt:lpstr>Perangkat Kerja Kendaraan Anjungan Kerja Jenis Boom (2) Perangkat Keseimbangan Platform Kerja</vt:lpstr>
      <vt:lpstr>Perangkat Kerja Kendaraan Anjungan Kerja Jenis Boom (3) Struktur dan karakteristik Outrigger</vt:lpstr>
      <vt:lpstr>Perangkat Kerja Kendaraan Anjungan Kerja Jenis Boom (4) Struktur dan karakteristik Perangkat Pengoperasian</vt:lpstr>
      <vt:lpstr>Perangkat Kerja Kendaraan Anjungan Kerja jenis Naik Turun Vertikal</vt:lpstr>
      <vt:lpstr>Perangkat pengaman Kendaraan Anjungan Kerja (1) Jenis Perangkat pengaman yang Diwajibkan Secara Hukum</vt:lpstr>
      <vt:lpstr>Perangkat Keamanan Kendaraan Anjungan Kerja (2) Perangkat Kontrol Pengoperasian Boom</vt:lpstr>
      <vt:lpstr>Perangkat Keamanan Kendaraan Anjungan Kerja (3)  Perangkat Emergency Stop　</vt:lpstr>
      <vt:lpstr>Perangkat Keamanan Kendaraan Anjungan Kerja (4) Perangkat Turun Saat Emergency　</vt:lpstr>
      <vt:lpstr>Perangkat Keamanan Kendaraan Anjungan Kerja (5) Alat Peringatan Jalan</vt:lpstr>
      <vt:lpstr>Perangkat Keamanan Kendaraan Anjungan Kerja (6) Perangkat Pengaturan Sudut Kemiringan Kendaraan　</vt:lpstr>
      <vt:lpstr>Perangkat Keamanan Kendaraan Anjungan Kerja (7) Katup Pengaman, Katup Check　</vt:lpstr>
      <vt:lpstr>Perangkat Keamanan Kendaraan Anjungan Kerja (8) Outrigger Interlock </vt:lpstr>
      <vt:lpstr>Perangkat Keamanan Kendaraan Anjungan Kerja (9) Tampilan Depan Belakang Kendaraan　</vt:lpstr>
      <vt:lpstr>Perangkat Keamanan Kendaraan Anjungan Kerja (10) Perangkat Pengukuran Kelebihan Muatan</vt:lpstr>
      <vt:lpstr>Poin Penting Urutan Instalasi Outrigger (1) Urutan Dasar　</vt:lpstr>
      <vt:lpstr>Poin Penting Urutan Instalasi Outrigger (2) Lereng Bagian 1　</vt:lpstr>
      <vt:lpstr>Poin Penting Urutan Instalasi Outrigger (2) Lereng Bagian 2</vt:lpstr>
      <vt:lpstr>Poin Penting Urutan Instalasi Outrigger (2) Lereng Bagian 3</vt:lpstr>
      <vt:lpstr>Poin Penting dan Prosedur Operasi Dasar Jenis Boom Teleskopik</vt:lpstr>
      <vt:lpstr>Memindahkan Kendaraan Anjungan Kerja</vt:lpstr>
      <vt:lpstr>Inspeksi, pemeriksaan dan Pemeliharaan Kendaraan Anjungan Kerja</vt:lpstr>
      <vt:lpstr>Bekerja dengan Aman pada Kendaraan Anjungan Kerja (1) Poin penting berkendara  untuk jenis truk</vt:lpstr>
      <vt:lpstr>Bekerja dengan Aman pada Kendaraan Anjungan Kerja (1) Poin penting berkendara  untuk jenis gerak sendiri  bagian 1</vt:lpstr>
      <vt:lpstr>Bekerja dengan Aman pada Kendaraan Anjungan Kerja (1) Poin penting berkendara  untuk jenis gerak sendiri  bagian 2</vt:lpstr>
      <vt:lpstr>Bekerja dengan Aman pada Kendaraan Anjungan Kerja (1) Poin penting berkendara  untuk jenis gerak sendiri  bagian 3</vt:lpstr>
      <vt:lpstr>Bekerja dengan Aman pada Kendaraan Anjungan Kerja (2) Poin Penting Ketika Bekerja-1 Patuhi peraturan keselamatan</vt:lpstr>
      <vt:lpstr>Bekerja dengan Aman pada Kendaraan Anjungan Kerja (2) Poin Penting Ketika Bekerja-2 Patuhi peraturan keselamatan</vt:lpstr>
      <vt:lpstr>Bekerja dengan Aman pada Kendaraan Anjungan Kerja (2) Poin Penting Ketika Bekerja-3 Patuhi peraturan keselamatan</vt:lpstr>
      <vt:lpstr>Bekerja dengan Aman pada Kendaraan Anjungan Kerja (3) Point penting saat selesai  bekerja</vt:lpstr>
      <vt:lpstr>Bab 3 Pengetahuan tentang Motor Penggerak </vt:lpstr>
      <vt:lpstr>Jenis Motor Penggerak</vt:lpstr>
      <vt:lpstr>Prinsip Operasi Mesin Pembakaran Internal</vt:lpstr>
      <vt:lpstr>Struktur Mesin Diesel 4 Siklus</vt:lpstr>
      <vt:lpstr>Karakteristik Motor Listrik </vt:lpstr>
      <vt:lpstr>Perangkat hidraulik</vt:lpstr>
      <vt:lpstr>Prinsip perangkat hidraulik</vt:lpstr>
      <vt:lpstr>Mekanisme perangkat hidraulik</vt:lpstr>
      <vt:lpstr>Konstruksi perangkat hidraulik</vt:lpstr>
      <vt:lpstr>Sirkuit hidraulik kendaraan anjungan kerja</vt:lpstr>
      <vt:lpstr>Pompa tekanan hidraulik</vt:lpstr>
      <vt:lpstr>Perangkat penggerak hidraulik</vt:lpstr>
      <vt:lpstr>Perangkat kontrol hidraulik</vt:lpstr>
      <vt:lpstr>Kerusakan oli hidraulik</vt:lpstr>
      <vt:lpstr>Manajemen dan inspeksi oli hidraulik</vt:lpstr>
      <vt:lpstr>Perangkat transmisi daya kendaraan jenis truk</vt:lpstr>
      <vt:lpstr>Perangkat pengereman kendaraan jenis truk</vt:lpstr>
      <vt:lpstr>Perangkat transmisi daya untuk kendaraan jenis roda dan kendaraan jenis crawler </vt:lpstr>
      <vt:lpstr>Bab 4  Pengetahuan tentang Mekanika, Sengatan Listrik dll yang Diperlukan Untuk Mengemudi</vt:lpstr>
      <vt:lpstr>Tiga elemen gaya/kekuatan</vt:lpstr>
      <vt:lpstr>Menyusun dan mengurai gaya</vt:lpstr>
      <vt:lpstr>Momen gaya（１）　momen gaya</vt:lpstr>
      <vt:lpstr>Momen gaya（２）　Momen dan Pengencangan gaya </vt:lpstr>
      <vt:lpstr>Momen gaya（３）　Momen jatuh</vt:lpstr>
      <vt:lpstr>Keseimbangan gaya</vt:lpstr>
      <vt:lpstr>Massa dan pusat gravitasi (jyuushin)</vt:lpstr>
      <vt:lpstr>pusat gravitasi (jyuushin) dan keseimbangan（１）　keseimbangan benda</vt:lpstr>
      <vt:lpstr>pusat gravitasi (jyuushin) dan keseimbangan（２）Keseimbangan dan pusat gravitasi (jyuushin) dua benda　</vt:lpstr>
      <vt:lpstr>Inersia</vt:lpstr>
      <vt:lpstr>Gesekan dan stabilitas kendaraan kerja anjungan</vt:lpstr>
      <vt:lpstr>Beban</vt:lpstr>
      <vt:lpstr>Kekuatan bidang tanah</vt:lpstr>
      <vt:lpstr>Tekanan pemasangan saat penggunaan outrigger</vt:lpstr>
      <vt:lpstr>Sengatan listrik</vt:lpstr>
      <vt:lpstr>Bahaya listrik dan efek pada tubuh manusia </vt:lpstr>
      <vt:lpstr>Tindakan pencegahan saat bekerja di dekat saluran listrik atas</vt:lpstr>
      <vt:lpstr>Tindakan dasar pencegahan sengatan listrik</vt:lpstr>
      <vt:lpstr>Jarak pemisahan yang aman dari jalur transmisi / distribusi</vt:lpstr>
      <vt:lpstr>Bab 5 Hukum dan Peraturan Terkait</vt:lpstr>
      <vt:lpstr>Hukum dan peraturan terkait（１）</vt:lpstr>
      <vt:lpstr>Hukum dan peraturan terkait（２）</vt:lpstr>
      <vt:lpstr>Hukum dan peraturan terkait （３）</vt:lpstr>
      <vt:lpstr>Hukum dan peraturan terkait （４）</vt:lpstr>
      <vt:lpstr>Hukum dan peraturan terkait （５）</vt:lpstr>
      <vt:lpstr>Hukum dan peraturan terkait （６）</vt:lpstr>
      <vt:lpstr>Hukum dan peraturan terkait （７）</vt:lpstr>
      <vt:lpstr>Hukum dan peraturan terkait （８）</vt:lpstr>
      <vt:lpstr>Hukum dan peraturan terkait（９）</vt:lpstr>
      <vt:lpstr>Hukum dan peraturan terkait （１０）</vt:lpstr>
      <vt:lpstr>Hukum dan peraturan terkait （１１）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2022-06-02T01:42:40Z</dcterms:created>
  <dcterms:modified xsi:type="dcterms:W3CDTF">2022-06-17T00:55:15Z</dcterms:modified>
</cp:coreProperties>
</file>