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72" r:id="rId2"/>
  </p:sldMasterIdLst>
  <p:notesMasterIdLst>
    <p:notesMasterId r:id="rId98"/>
  </p:notesMasterIdLst>
  <p:sldIdLst>
    <p:sldId id="440" r:id="rId3"/>
    <p:sldId id="441" r:id="rId4"/>
    <p:sldId id="442" r:id="rId5"/>
    <p:sldId id="452" r:id="rId6"/>
    <p:sldId id="453" r:id="rId7"/>
    <p:sldId id="454" r:id="rId8"/>
    <p:sldId id="455" r:id="rId9"/>
    <p:sldId id="456" r:id="rId10"/>
    <p:sldId id="457" r:id="rId11"/>
    <p:sldId id="458" r:id="rId12"/>
    <p:sldId id="459" r:id="rId13"/>
    <p:sldId id="350" r:id="rId14"/>
    <p:sldId id="351" r:id="rId15"/>
    <p:sldId id="352" r:id="rId16"/>
    <p:sldId id="353" r:id="rId17"/>
    <p:sldId id="354" r:id="rId18"/>
    <p:sldId id="355" r:id="rId19"/>
    <p:sldId id="356" r:id="rId20"/>
    <p:sldId id="357" r:id="rId21"/>
    <p:sldId id="358" r:id="rId22"/>
    <p:sldId id="361" r:id="rId23"/>
    <p:sldId id="359" r:id="rId24"/>
    <p:sldId id="360" r:id="rId25"/>
    <p:sldId id="362" r:id="rId26"/>
    <p:sldId id="363" r:id="rId27"/>
    <p:sldId id="364" r:id="rId28"/>
    <p:sldId id="365" r:id="rId29"/>
    <p:sldId id="366" r:id="rId30"/>
    <p:sldId id="367" r:id="rId31"/>
    <p:sldId id="368" r:id="rId32"/>
    <p:sldId id="369" r:id="rId33"/>
    <p:sldId id="448" r:id="rId34"/>
    <p:sldId id="449" r:id="rId35"/>
    <p:sldId id="450" r:id="rId36"/>
    <p:sldId id="451" r:id="rId37"/>
    <p:sldId id="373" r:id="rId38"/>
    <p:sldId id="374" r:id="rId39"/>
    <p:sldId id="377" r:id="rId40"/>
    <p:sldId id="385" r:id="rId41"/>
    <p:sldId id="386" r:id="rId42"/>
    <p:sldId id="387" r:id="rId43"/>
    <p:sldId id="380" r:id="rId44"/>
    <p:sldId id="378" r:id="rId45"/>
    <p:sldId id="379" r:id="rId46"/>
    <p:sldId id="381" r:id="rId47"/>
    <p:sldId id="460" r:id="rId48"/>
    <p:sldId id="461" r:id="rId49"/>
    <p:sldId id="462" r:id="rId50"/>
    <p:sldId id="463" r:id="rId51"/>
    <p:sldId id="464" r:id="rId52"/>
    <p:sldId id="465" r:id="rId53"/>
    <p:sldId id="391" r:id="rId54"/>
    <p:sldId id="399" r:id="rId55"/>
    <p:sldId id="466" r:id="rId56"/>
    <p:sldId id="467" r:id="rId57"/>
    <p:sldId id="468" r:id="rId58"/>
    <p:sldId id="469" r:id="rId59"/>
    <p:sldId id="470" r:id="rId60"/>
    <p:sldId id="471" r:id="rId61"/>
    <p:sldId id="472" r:id="rId62"/>
    <p:sldId id="473" r:id="rId63"/>
    <p:sldId id="474" r:id="rId64"/>
    <p:sldId id="475" r:id="rId65"/>
    <p:sldId id="409" r:id="rId66"/>
    <p:sldId id="405" r:id="rId67"/>
    <p:sldId id="406" r:id="rId68"/>
    <p:sldId id="422" r:id="rId69"/>
    <p:sldId id="407" r:id="rId70"/>
    <p:sldId id="410" r:id="rId71"/>
    <p:sldId id="408" r:id="rId72"/>
    <p:sldId id="411" r:id="rId73"/>
    <p:sldId id="413" r:id="rId74"/>
    <p:sldId id="423" r:id="rId75"/>
    <p:sldId id="414" r:id="rId76"/>
    <p:sldId id="415" r:id="rId77"/>
    <p:sldId id="416" r:id="rId78"/>
    <p:sldId id="417" r:id="rId79"/>
    <p:sldId id="418" r:id="rId80"/>
    <p:sldId id="419" r:id="rId81"/>
    <p:sldId id="420" r:id="rId82"/>
    <p:sldId id="421" r:id="rId83"/>
    <p:sldId id="425" r:id="rId84"/>
    <p:sldId id="426" r:id="rId85"/>
    <p:sldId id="427" r:id="rId86"/>
    <p:sldId id="429" r:id="rId87"/>
    <p:sldId id="428" r:id="rId88"/>
    <p:sldId id="430" r:id="rId89"/>
    <p:sldId id="431" r:id="rId90"/>
    <p:sldId id="439" r:id="rId91"/>
    <p:sldId id="432" r:id="rId92"/>
    <p:sldId id="434" r:id="rId93"/>
    <p:sldId id="433" r:id="rId94"/>
    <p:sldId id="436" r:id="rId95"/>
    <p:sldId id="438" r:id="rId96"/>
    <p:sldId id="437" r:id="rId97"/>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E4E5"/>
    <a:srgbClr val="F3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1C5227-1278-41B1-AF9D-7D090FB55A20}" v="69783" dt="2021-12-27T06:14:18.153"/>
    <p1510:client id="{C7E056E7-6B8A-4DBC-A805-BF3B6ED1066C}" v="50146" dt="2021-12-27T06:48:40.023"/>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16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tableStyles" Target="tableStyle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microsoft.com/office/2015/10/relationships/revisionInfo" Target="revisionInfo.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notesMaster" Target="notesMasters/notesMaster1.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3044E0B5-69AE-4DB8-A746-7CF92D00ED4B}" type="datetimeFigureOut">
              <a:rPr kumimoji="1" lang="ja-JP" altLang="en-US" smtClean="0"/>
              <a:t>2022/6/17</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7F9C98F1-10AB-4D73-9663-6F72AC648673}" type="slidenum">
              <a:rPr kumimoji="1" lang="ja-JP" altLang="en-US" smtClean="0"/>
              <a:t>‹#›</a:t>
            </a:fld>
            <a:endParaRPr kumimoji="1" lang="ja-JP" altLang="en-US"/>
          </a:p>
        </p:txBody>
      </p:sp>
    </p:spTree>
    <p:extLst>
      <p:ext uri="{BB962C8B-B14F-4D97-AF65-F5344CB8AC3E}">
        <p14:creationId xmlns:p14="http://schemas.microsoft.com/office/powerpoint/2010/main" val="5742152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kumimoji="1" lang="ja-JP" altLang="en-US" smtClean="0"/>
              <a:t>1</a:t>
            </a:fld>
            <a:endParaRPr kumimoji="1" lang="ja-JP" altLang="en-US"/>
          </a:p>
        </p:txBody>
      </p:sp>
    </p:spTree>
    <p:extLst>
      <p:ext uri="{BB962C8B-B14F-4D97-AF65-F5344CB8AC3E}">
        <p14:creationId xmlns:p14="http://schemas.microsoft.com/office/powerpoint/2010/main" val="1703717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11</a:t>
            </a:fld>
            <a:endParaRPr lang="ja-JP" altLang="en-US">
              <a:solidFill>
                <a:prstClr val="black"/>
              </a:solidFill>
            </a:endParaRPr>
          </a:p>
        </p:txBody>
      </p:sp>
    </p:spTree>
    <p:extLst>
      <p:ext uri="{BB962C8B-B14F-4D97-AF65-F5344CB8AC3E}">
        <p14:creationId xmlns:p14="http://schemas.microsoft.com/office/powerpoint/2010/main" val="1343369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12</a:t>
            </a:fld>
            <a:endParaRPr lang="ja-JP" altLang="en-US">
              <a:solidFill>
                <a:prstClr val="black"/>
              </a:solidFill>
            </a:endParaRPr>
          </a:p>
        </p:txBody>
      </p:sp>
    </p:spTree>
    <p:extLst>
      <p:ext uri="{BB962C8B-B14F-4D97-AF65-F5344CB8AC3E}">
        <p14:creationId xmlns:p14="http://schemas.microsoft.com/office/powerpoint/2010/main" val="2875527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13</a:t>
            </a:fld>
            <a:endParaRPr lang="ja-JP" altLang="en-US">
              <a:solidFill>
                <a:prstClr val="black"/>
              </a:solidFill>
            </a:endParaRPr>
          </a:p>
        </p:txBody>
      </p:sp>
    </p:spTree>
    <p:extLst>
      <p:ext uri="{BB962C8B-B14F-4D97-AF65-F5344CB8AC3E}">
        <p14:creationId xmlns:p14="http://schemas.microsoft.com/office/powerpoint/2010/main" val="1101723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14</a:t>
            </a:fld>
            <a:endParaRPr lang="ja-JP" altLang="en-US">
              <a:solidFill>
                <a:prstClr val="black"/>
              </a:solidFill>
            </a:endParaRPr>
          </a:p>
        </p:txBody>
      </p:sp>
    </p:spTree>
    <p:extLst>
      <p:ext uri="{BB962C8B-B14F-4D97-AF65-F5344CB8AC3E}">
        <p14:creationId xmlns:p14="http://schemas.microsoft.com/office/powerpoint/2010/main" val="3537854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16</a:t>
            </a:fld>
            <a:endParaRPr lang="ja-JP" altLang="en-US">
              <a:solidFill>
                <a:prstClr val="black"/>
              </a:solidFill>
            </a:endParaRPr>
          </a:p>
        </p:txBody>
      </p:sp>
    </p:spTree>
    <p:extLst>
      <p:ext uri="{BB962C8B-B14F-4D97-AF65-F5344CB8AC3E}">
        <p14:creationId xmlns:p14="http://schemas.microsoft.com/office/powerpoint/2010/main" val="3311808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17</a:t>
            </a:fld>
            <a:endParaRPr lang="ja-JP" altLang="en-US">
              <a:solidFill>
                <a:prstClr val="black"/>
              </a:solidFill>
            </a:endParaRPr>
          </a:p>
        </p:txBody>
      </p:sp>
    </p:spTree>
    <p:extLst>
      <p:ext uri="{BB962C8B-B14F-4D97-AF65-F5344CB8AC3E}">
        <p14:creationId xmlns:p14="http://schemas.microsoft.com/office/powerpoint/2010/main" val="605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18</a:t>
            </a:fld>
            <a:endParaRPr lang="ja-JP" altLang="en-US">
              <a:solidFill>
                <a:prstClr val="black"/>
              </a:solidFill>
            </a:endParaRPr>
          </a:p>
        </p:txBody>
      </p:sp>
    </p:spTree>
    <p:extLst>
      <p:ext uri="{BB962C8B-B14F-4D97-AF65-F5344CB8AC3E}">
        <p14:creationId xmlns:p14="http://schemas.microsoft.com/office/powerpoint/2010/main" val="30903491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19</a:t>
            </a:fld>
            <a:endParaRPr lang="ja-JP" altLang="en-US">
              <a:solidFill>
                <a:prstClr val="black"/>
              </a:solidFill>
            </a:endParaRPr>
          </a:p>
        </p:txBody>
      </p:sp>
    </p:spTree>
    <p:extLst>
      <p:ext uri="{BB962C8B-B14F-4D97-AF65-F5344CB8AC3E}">
        <p14:creationId xmlns:p14="http://schemas.microsoft.com/office/powerpoint/2010/main" val="11372238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20</a:t>
            </a:fld>
            <a:endParaRPr lang="ja-JP" altLang="en-US">
              <a:solidFill>
                <a:prstClr val="black"/>
              </a:solidFill>
            </a:endParaRPr>
          </a:p>
        </p:txBody>
      </p:sp>
    </p:spTree>
    <p:extLst>
      <p:ext uri="{BB962C8B-B14F-4D97-AF65-F5344CB8AC3E}">
        <p14:creationId xmlns:p14="http://schemas.microsoft.com/office/powerpoint/2010/main" val="23197998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21</a:t>
            </a:fld>
            <a:endParaRPr lang="ja-JP" altLang="en-US">
              <a:solidFill>
                <a:prstClr val="black"/>
              </a:solidFill>
            </a:endParaRPr>
          </a:p>
        </p:txBody>
      </p:sp>
    </p:spTree>
    <p:extLst>
      <p:ext uri="{BB962C8B-B14F-4D97-AF65-F5344CB8AC3E}">
        <p14:creationId xmlns:p14="http://schemas.microsoft.com/office/powerpoint/2010/main" val="2618139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a:solidFill>
                  <a:prstClr val="black"/>
                </a:solidFill>
              </a:rPr>
              <a:pPr/>
              <a:t>3</a:t>
            </a:fld>
            <a:endParaRPr lang="ja-JP" altLang="en-US">
              <a:solidFill>
                <a:prstClr val="black"/>
              </a:solidFill>
            </a:endParaRPr>
          </a:p>
        </p:txBody>
      </p:sp>
    </p:spTree>
    <p:extLst>
      <p:ext uri="{BB962C8B-B14F-4D97-AF65-F5344CB8AC3E}">
        <p14:creationId xmlns:p14="http://schemas.microsoft.com/office/powerpoint/2010/main" val="1679189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22</a:t>
            </a:fld>
            <a:endParaRPr lang="ja-JP" altLang="en-US">
              <a:solidFill>
                <a:prstClr val="black"/>
              </a:solidFill>
            </a:endParaRPr>
          </a:p>
        </p:txBody>
      </p:sp>
    </p:spTree>
    <p:extLst>
      <p:ext uri="{BB962C8B-B14F-4D97-AF65-F5344CB8AC3E}">
        <p14:creationId xmlns:p14="http://schemas.microsoft.com/office/powerpoint/2010/main" val="13970218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23</a:t>
            </a:fld>
            <a:endParaRPr lang="ja-JP" altLang="en-US">
              <a:solidFill>
                <a:prstClr val="black"/>
              </a:solidFill>
            </a:endParaRPr>
          </a:p>
        </p:txBody>
      </p:sp>
    </p:spTree>
    <p:extLst>
      <p:ext uri="{BB962C8B-B14F-4D97-AF65-F5344CB8AC3E}">
        <p14:creationId xmlns:p14="http://schemas.microsoft.com/office/powerpoint/2010/main" val="19983660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24</a:t>
            </a:fld>
            <a:endParaRPr lang="ja-JP" altLang="en-US">
              <a:solidFill>
                <a:prstClr val="black"/>
              </a:solidFill>
            </a:endParaRPr>
          </a:p>
        </p:txBody>
      </p:sp>
    </p:spTree>
    <p:extLst>
      <p:ext uri="{BB962C8B-B14F-4D97-AF65-F5344CB8AC3E}">
        <p14:creationId xmlns:p14="http://schemas.microsoft.com/office/powerpoint/2010/main" val="28516574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25</a:t>
            </a:fld>
            <a:endParaRPr lang="ja-JP" altLang="en-US">
              <a:solidFill>
                <a:prstClr val="black"/>
              </a:solidFill>
            </a:endParaRPr>
          </a:p>
        </p:txBody>
      </p:sp>
    </p:spTree>
    <p:extLst>
      <p:ext uri="{BB962C8B-B14F-4D97-AF65-F5344CB8AC3E}">
        <p14:creationId xmlns:p14="http://schemas.microsoft.com/office/powerpoint/2010/main" val="14118963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26</a:t>
            </a:fld>
            <a:endParaRPr lang="ja-JP" altLang="en-US">
              <a:solidFill>
                <a:prstClr val="black"/>
              </a:solidFill>
            </a:endParaRPr>
          </a:p>
        </p:txBody>
      </p:sp>
    </p:spTree>
    <p:extLst>
      <p:ext uri="{BB962C8B-B14F-4D97-AF65-F5344CB8AC3E}">
        <p14:creationId xmlns:p14="http://schemas.microsoft.com/office/powerpoint/2010/main" val="23598273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27</a:t>
            </a:fld>
            <a:endParaRPr lang="ja-JP" altLang="en-US">
              <a:solidFill>
                <a:prstClr val="black"/>
              </a:solidFill>
            </a:endParaRPr>
          </a:p>
        </p:txBody>
      </p:sp>
    </p:spTree>
    <p:extLst>
      <p:ext uri="{BB962C8B-B14F-4D97-AF65-F5344CB8AC3E}">
        <p14:creationId xmlns:p14="http://schemas.microsoft.com/office/powerpoint/2010/main" val="38434270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28</a:t>
            </a:fld>
            <a:endParaRPr lang="ja-JP" altLang="en-US">
              <a:solidFill>
                <a:prstClr val="black"/>
              </a:solidFill>
            </a:endParaRPr>
          </a:p>
        </p:txBody>
      </p:sp>
    </p:spTree>
    <p:extLst>
      <p:ext uri="{BB962C8B-B14F-4D97-AF65-F5344CB8AC3E}">
        <p14:creationId xmlns:p14="http://schemas.microsoft.com/office/powerpoint/2010/main" val="28362846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29</a:t>
            </a:fld>
            <a:endParaRPr lang="ja-JP" altLang="en-US">
              <a:solidFill>
                <a:prstClr val="black"/>
              </a:solidFill>
            </a:endParaRPr>
          </a:p>
        </p:txBody>
      </p:sp>
    </p:spTree>
    <p:extLst>
      <p:ext uri="{BB962C8B-B14F-4D97-AF65-F5344CB8AC3E}">
        <p14:creationId xmlns:p14="http://schemas.microsoft.com/office/powerpoint/2010/main" val="27547938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30</a:t>
            </a:fld>
            <a:endParaRPr lang="ja-JP" altLang="en-US">
              <a:solidFill>
                <a:prstClr val="black"/>
              </a:solidFill>
            </a:endParaRPr>
          </a:p>
        </p:txBody>
      </p:sp>
    </p:spTree>
    <p:extLst>
      <p:ext uri="{BB962C8B-B14F-4D97-AF65-F5344CB8AC3E}">
        <p14:creationId xmlns:p14="http://schemas.microsoft.com/office/powerpoint/2010/main" val="2997782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31</a:t>
            </a:fld>
            <a:endParaRPr lang="ja-JP" altLang="en-US">
              <a:solidFill>
                <a:prstClr val="black"/>
              </a:solidFill>
            </a:endParaRPr>
          </a:p>
        </p:txBody>
      </p:sp>
    </p:spTree>
    <p:extLst>
      <p:ext uri="{BB962C8B-B14F-4D97-AF65-F5344CB8AC3E}">
        <p14:creationId xmlns:p14="http://schemas.microsoft.com/office/powerpoint/2010/main" val="4109269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kumimoji="1" lang="ja-JP" altLang="en-US" smtClean="0"/>
              <a:t>4</a:t>
            </a:fld>
            <a:endParaRPr kumimoji="1" lang="ja-JP" altLang="en-US"/>
          </a:p>
        </p:txBody>
      </p:sp>
    </p:spTree>
    <p:extLst>
      <p:ext uri="{BB962C8B-B14F-4D97-AF65-F5344CB8AC3E}">
        <p14:creationId xmlns:p14="http://schemas.microsoft.com/office/powerpoint/2010/main" val="30454072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32</a:t>
            </a:fld>
            <a:endParaRPr lang="ja-JP" altLang="en-US">
              <a:solidFill>
                <a:prstClr val="black"/>
              </a:solidFill>
            </a:endParaRPr>
          </a:p>
        </p:txBody>
      </p:sp>
    </p:spTree>
    <p:extLst>
      <p:ext uri="{BB962C8B-B14F-4D97-AF65-F5344CB8AC3E}">
        <p14:creationId xmlns:p14="http://schemas.microsoft.com/office/powerpoint/2010/main" val="29058500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33</a:t>
            </a:fld>
            <a:endParaRPr lang="ja-JP" altLang="en-US">
              <a:solidFill>
                <a:prstClr val="black"/>
              </a:solidFill>
            </a:endParaRPr>
          </a:p>
        </p:txBody>
      </p:sp>
    </p:spTree>
    <p:extLst>
      <p:ext uri="{BB962C8B-B14F-4D97-AF65-F5344CB8AC3E}">
        <p14:creationId xmlns:p14="http://schemas.microsoft.com/office/powerpoint/2010/main" val="2072998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34</a:t>
            </a:fld>
            <a:endParaRPr lang="ja-JP" altLang="en-US">
              <a:solidFill>
                <a:prstClr val="black"/>
              </a:solidFill>
            </a:endParaRPr>
          </a:p>
        </p:txBody>
      </p:sp>
    </p:spTree>
    <p:extLst>
      <p:ext uri="{BB962C8B-B14F-4D97-AF65-F5344CB8AC3E}">
        <p14:creationId xmlns:p14="http://schemas.microsoft.com/office/powerpoint/2010/main" val="32338376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35</a:t>
            </a:fld>
            <a:endParaRPr lang="ja-JP" altLang="en-US">
              <a:solidFill>
                <a:prstClr val="black"/>
              </a:solidFill>
            </a:endParaRPr>
          </a:p>
        </p:txBody>
      </p:sp>
    </p:spTree>
    <p:extLst>
      <p:ext uri="{BB962C8B-B14F-4D97-AF65-F5344CB8AC3E}">
        <p14:creationId xmlns:p14="http://schemas.microsoft.com/office/powerpoint/2010/main" val="25937146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36</a:t>
            </a:fld>
            <a:endParaRPr lang="ja-JP" altLang="en-US">
              <a:solidFill>
                <a:prstClr val="black"/>
              </a:solidFill>
            </a:endParaRPr>
          </a:p>
        </p:txBody>
      </p:sp>
    </p:spTree>
    <p:extLst>
      <p:ext uri="{BB962C8B-B14F-4D97-AF65-F5344CB8AC3E}">
        <p14:creationId xmlns:p14="http://schemas.microsoft.com/office/powerpoint/2010/main" val="13255258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37</a:t>
            </a:fld>
            <a:endParaRPr lang="ja-JP" altLang="en-US">
              <a:solidFill>
                <a:prstClr val="black"/>
              </a:solidFill>
            </a:endParaRPr>
          </a:p>
        </p:txBody>
      </p:sp>
    </p:spTree>
    <p:extLst>
      <p:ext uri="{BB962C8B-B14F-4D97-AF65-F5344CB8AC3E}">
        <p14:creationId xmlns:p14="http://schemas.microsoft.com/office/powerpoint/2010/main" val="557639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38</a:t>
            </a:fld>
            <a:endParaRPr lang="ja-JP" altLang="en-US">
              <a:solidFill>
                <a:prstClr val="black"/>
              </a:solidFill>
            </a:endParaRPr>
          </a:p>
        </p:txBody>
      </p:sp>
    </p:spTree>
    <p:extLst>
      <p:ext uri="{BB962C8B-B14F-4D97-AF65-F5344CB8AC3E}">
        <p14:creationId xmlns:p14="http://schemas.microsoft.com/office/powerpoint/2010/main" val="42696839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39</a:t>
            </a:fld>
            <a:endParaRPr lang="ja-JP" altLang="en-US">
              <a:solidFill>
                <a:prstClr val="black"/>
              </a:solidFill>
            </a:endParaRPr>
          </a:p>
        </p:txBody>
      </p:sp>
    </p:spTree>
    <p:extLst>
      <p:ext uri="{BB962C8B-B14F-4D97-AF65-F5344CB8AC3E}">
        <p14:creationId xmlns:p14="http://schemas.microsoft.com/office/powerpoint/2010/main" val="27677780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40</a:t>
            </a:fld>
            <a:endParaRPr lang="ja-JP" altLang="en-US">
              <a:solidFill>
                <a:prstClr val="black"/>
              </a:solidFill>
            </a:endParaRPr>
          </a:p>
        </p:txBody>
      </p:sp>
    </p:spTree>
    <p:extLst>
      <p:ext uri="{BB962C8B-B14F-4D97-AF65-F5344CB8AC3E}">
        <p14:creationId xmlns:p14="http://schemas.microsoft.com/office/powerpoint/2010/main" val="13761958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41</a:t>
            </a:fld>
            <a:endParaRPr lang="ja-JP" altLang="en-US">
              <a:solidFill>
                <a:prstClr val="black"/>
              </a:solidFill>
            </a:endParaRPr>
          </a:p>
        </p:txBody>
      </p:sp>
    </p:spTree>
    <p:extLst>
      <p:ext uri="{BB962C8B-B14F-4D97-AF65-F5344CB8AC3E}">
        <p14:creationId xmlns:p14="http://schemas.microsoft.com/office/powerpoint/2010/main" val="1904733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5</a:t>
            </a:fld>
            <a:endParaRPr lang="ja-JP" altLang="en-US">
              <a:solidFill>
                <a:prstClr val="black"/>
              </a:solidFill>
            </a:endParaRPr>
          </a:p>
        </p:txBody>
      </p:sp>
    </p:spTree>
    <p:extLst>
      <p:ext uri="{BB962C8B-B14F-4D97-AF65-F5344CB8AC3E}">
        <p14:creationId xmlns:p14="http://schemas.microsoft.com/office/powerpoint/2010/main" val="7021066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42</a:t>
            </a:fld>
            <a:endParaRPr lang="ja-JP" altLang="en-US">
              <a:solidFill>
                <a:prstClr val="black"/>
              </a:solidFill>
            </a:endParaRPr>
          </a:p>
        </p:txBody>
      </p:sp>
    </p:spTree>
    <p:extLst>
      <p:ext uri="{BB962C8B-B14F-4D97-AF65-F5344CB8AC3E}">
        <p14:creationId xmlns:p14="http://schemas.microsoft.com/office/powerpoint/2010/main" val="24502197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43</a:t>
            </a:fld>
            <a:endParaRPr lang="ja-JP" altLang="en-US">
              <a:solidFill>
                <a:prstClr val="black"/>
              </a:solidFill>
            </a:endParaRPr>
          </a:p>
        </p:txBody>
      </p:sp>
    </p:spTree>
    <p:extLst>
      <p:ext uri="{BB962C8B-B14F-4D97-AF65-F5344CB8AC3E}">
        <p14:creationId xmlns:p14="http://schemas.microsoft.com/office/powerpoint/2010/main" val="35757048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44</a:t>
            </a:fld>
            <a:endParaRPr lang="ja-JP" altLang="en-US">
              <a:solidFill>
                <a:prstClr val="black"/>
              </a:solidFill>
            </a:endParaRPr>
          </a:p>
        </p:txBody>
      </p:sp>
    </p:spTree>
    <p:extLst>
      <p:ext uri="{BB962C8B-B14F-4D97-AF65-F5344CB8AC3E}">
        <p14:creationId xmlns:p14="http://schemas.microsoft.com/office/powerpoint/2010/main" val="28545678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45</a:t>
            </a:fld>
            <a:endParaRPr lang="ja-JP" altLang="en-US">
              <a:solidFill>
                <a:prstClr val="black"/>
              </a:solidFill>
            </a:endParaRPr>
          </a:p>
        </p:txBody>
      </p:sp>
    </p:spTree>
    <p:extLst>
      <p:ext uri="{BB962C8B-B14F-4D97-AF65-F5344CB8AC3E}">
        <p14:creationId xmlns:p14="http://schemas.microsoft.com/office/powerpoint/2010/main" val="11410112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47</a:t>
            </a:fld>
            <a:endParaRPr lang="ja-JP" altLang="en-US">
              <a:solidFill>
                <a:prstClr val="black"/>
              </a:solidFill>
            </a:endParaRPr>
          </a:p>
        </p:txBody>
      </p:sp>
    </p:spTree>
    <p:extLst>
      <p:ext uri="{BB962C8B-B14F-4D97-AF65-F5344CB8AC3E}">
        <p14:creationId xmlns:p14="http://schemas.microsoft.com/office/powerpoint/2010/main" val="37419696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48</a:t>
            </a:fld>
            <a:endParaRPr lang="ja-JP" altLang="en-US">
              <a:solidFill>
                <a:prstClr val="black"/>
              </a:solidFill>
            </a:endParaRPr>
          </a:p>
        </p:txBody>
      </p:sp>
    </p:spTree>
    <p:extLst>
      <p:ext uri="{BB962C8B-B14F-4D97-AF65-F5344CB8AC3E}">
        <p14:creationId xmlns:p14="http://schemas.microsoft.com/office/powerpoint/2010/main" val="19122659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49</a:t>
            </a:fld>
            <a:endParaRPr lang="ja-JP" altLang="en-US">
              <a:solidFill>
                <a:prstClr val="black"/>
              </a:solidFill>
            </a:endParaRPr>
          </a:p>
        </p:txBody>
      </p:sp>
    </p:spTree>
    <p:extLst>
      <p:ext uri="{BB962C8B-B14F-4D97-AF65-F5344CB8AC3E}">
        <p14:creationId xmlns:p14="http://schemas.microsoft.com/office/powerpoint/2010/main" val="10614292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50</a:t>
            </a:fld>
            <a:endParaRPr lang="ja-JP" altLang="en-US">
              <a:solidFill>
                <a:prstClr val="black"/>
              </a:solidFill>
            </a:endParaRPr>
          </a:p>
        </p:txBody>
      </p:sp>
    </p:spTree>
    <p:extLst>
      <p:ext uri="{BB962C8B-B14F-4D97-AF65-F5344CB8AC3E}">
        <p14:creationId xmlns:p14="http://schemas.microsoft.com/office/powerpoint/2010/main" val="40562015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51</a:t>
            </a:fld>
            <a:endParaRPr lang="ja-JP" altLang="en-US">
              <a:solidFill>
                <a:prstClr val="black"/>
              </a:solidFill>
            </a:endParaRPr>
          </a:p>
        </p:txBody>
      </p:sp>
    </p:spTree>
    <p:extLst>
      <p:ext uri="{BB962C8B-B14F-4D97-AF65-F5344CB8AC3E}">
        <p14:creationId xmlns:p14="http://schemas.microsoft.com/office/powerpoint/2010/main" val="6022112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52</a:t>
            </a:fld>
            <a:endParaRPr lang="ja-JP" altLang="en-US">
              <a:solidFill>
                <a:prstClr val="black"/>
              </a:solidFill>
            </a:endParaRPr>
          </a:p>
        </p:txBody>
      </p:sp>
    </p:spTree>
    <p:extLst>
      <p:ext uri="{BB962C8B-B14F-4D97-AF65-F5344CB8AC3E}">
        <p14:creationId xmlns:p14="http://schemas.microsoft.com/office/powerpoint/2010/main" val="4056201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6</a:t>
            </a:fld>
            <a:endParaRPr lang="ja-JP" altLang="en-US">
              <a:solidFill>
                <a:prstClr val="black"/>
              </a:solidFill>
            </a:endParaRPr>
          </a:p>
        </p:txBody>
      </p:sp>
    </p:spTree>
    <p:extLst>
      <p:ext uri="{BB962C8B-B14F-4D97-AF65-F5344CB8AC3E}">
        <p14:creationId xmlns:p14="http://schemas.microsoft.com/office/powerpoint/2010/main" val="285568588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53</a:t>
            </a:fld>
            <a:endParaRPr lang="ja-JP" altLang="en-US">
              <a:solidFill>
                <a:prstClr val="black"/>
              </a:solidFill>
            </a:endParaRPr>
          </a:p>
        </p:txBody>
      </p:sp>
    </p:spTree>
    <p:extLst>
      <p:ext uri="{BB962C8B-B14F-4D97-AF65-F5344CB8AC3E}">
        <p14:creationId xmlns:p14="http://schemas.microsoft.com/office/powerpoint/2010/main" val="40022261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54</a:t>
            </a:fld>
            <a:endParaRPr lang="ja-JP" altLang="en-US">
              <a:solidFill>
                <a:prstClr val="black"/>
              </a:solidFill>
            </a:endParaRPr>
          </a:p>
        </p:txBody>
      </p:sp>
    </p:spTree>
    <p:extLst>
      <p:ext uri="{BB962C8B-B14F-4D97-AF65-F5344CB8AC3E}">
        <p14:creationId xmlns:p14="http://schemas.microsoft.com/office/powerpoint/2010/main" val="563598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55</a:t>
            </a:fld>
            <a:endParaRPr lang="ja-JP" altLang="en-US">
              <a:solidFill>
                <a:prstClr val="black"/>
              </a:solidFill>
            </a:endParaRPr>
          </a:p>
        </p:txBody>
      </p:sp>
    </p:spTree>
    <p:extLst>
      <p:ext uri="{BB962C8B-B14F-4D97-AF65-F5344CB8AC3E}">
        <p14:creationId xmlns:p14="http://schemas.microsoft.com/office/powerpoint/2010/main" val="5305282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56</a:t>
            </a:fld>
            <a:endParaRPr lang="ja-JP" altLang="en-US">
              <a:solidFill>
                <a:prstClr val="black"/>
              </a:solidFill>
            </a:endParaRPr>
          </a:p>
        </p:txBody>
      </p:sp>
    </p:spTree>
    <p:extLst>
      <p:ext uri="{BB962C8B-B14F-4D97-AF65-F5344CB8AC3E}">
        <p14:creationId xmlns:p14="http://schemas.microsoft.com/office/powerpoint/2010/main" val="417904280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57</a:t>
            </a:fld>
            <a:endParaRPr lang="ja-JP" altLang="en-US">
              <a:solidFill>
                <a:prstClr val="black"/>
              </a:solidFill>
            </a:endParaRPr>
          </a:p>
        </p:txBody>
      </p:sp>
    </p:spTree>
    <p:extLst>
      <p:ext uri="{BB962C8B-B14F-4D97-AF65-F5344CB8AC3E}">
        <p14:creationId xmlns:p14="http://schemas.microsoft.com/office/powerpoint/2010/main" val="243520089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58</a:t>
            </a:fld>
            <a:endParaRPr lang="ja-JP" altLang="en-US">
              <a:solidFill>
                <a:prstClr val="black"/>
              </a:solidFill>
            </a:endParaRPr>
          </a:p>
        </p:txBody>
      </p:sp>
    </p:spTree>
    <p:extLst>
      <p:ext uri="{BB962C8B-B14F-4D97-AF65-F5344CB8AC3E}">
        <p14:creationId xmlns:p14="http://schemas.microsoft.com/office/powerpoint/2010/main" val="356733315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59</a:t>
            </a:fld>
            <a:endParaRPr lang="ja-JP" altLang="en-US">
              <a:solidFill>
                <a:prstClr val="black"/>
              </a:solidFill>
            </a:endParaRPr>
          </a:p>
        </p:txBody>
      </p:sp>
    </p:spTree>
    <p:extLst>
      <p:ext uri="{BB962C8B-B14F-4D97-AF65-F5344CB8AC3E}">
        <p14:creationId xmlns:p14="http://schemas.microsoft.com/office/powerpoint/2010/main" val="173916594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60</a:t>
            </a:fld>
            <a:endParaRPr lang="ja-JP" altLang="en-US">
              <a:solidFill>
                <a:prstClr val="black"/>
              </a:solidFill>
            </a:endParaRPr>
          </a:p>
        </p:txBody>
      </p:sp>
    </p:spTree>
    <p:extLst>
      <p:ext uri="{BB962C8B-B14F-4D97-AF65-F5344CB8AC3E}">
        <p14:creationId xmlns:p14="http://schemas.microsoft.com/office/powerpoint/2010/main" val="98735183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61</a:t>
            </a:fld>
            <a:endParaRPr lang="ja-JP" altLang="en-US">
              <a:solidFill>
                <a:prstClr val="black"/>
              </a:solidFill>
            </a:endParaRPr>
          </a:p>
        </p:txBody>
      </p:sp>
    </p:spTree>
    <p:extLst>
      <p:ext uri="{BB962C8B-B14F-4D97-AF65-F5344CB8AC3E}">
        <p14:creationId xmlns:p14="http://schemas.microsoft.com/office/powerpoint/2010/main" val="10333805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62</a:t>
            </a:fld>
            <a:endParaRPr lang="ja-JP" altLang="en-US">
              <a:solidFill>
                <a:prstClr val="black"/>
              </a:solidFill>
            </a:endParaRPr>
          </a:p>
        </p:txBody>
      </p:sp>
    </p:spTree>
    <p:extLst>
      <p:ext uri="{BB962C8B-B14F-4D97-AF65-F5344CB8AC3E}">
        <p14:creationId xmlns:p14="http://schemas.microsoft.com/office/powerpoint/2010/main" val="4232160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7</a:t>
            </a:fld>
            <a:endParaRPr lang="ja-JP" altLang="en-US">
              <a:solidFill>
                <a:prstClr val="black"/>
              </a:solidFill>
            </a:endParaRPr>
          </a:p>
        </p:txBody>
      </p:sp>
    </p:spTree>
    <p:extLst>
      <p:ext uri="{BB962C8B-B14F-4D97-AF65-F5344CB8AC3E}">
        <p14:creationId xmlns:p14="http://schemas.microsoft.com/office/powerpoint/2010/main" val="240105622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63</a:t>
            </a:fld>
            <a:endParaRPr lang="ja-JP" altLang="en-US">
              <a:solidFill>
                <a:prstClr val="black"/>
              </a:solidFill>
            </a:endParaRPr>
          </a:p>
        </p:txBody>
      </p:sp>
    </p:spTree>
    <p:extLst>
      <p:ext uri="{BB962C8B-B14F-4D97-AF65-F5344CB8AC3E}">
        <p14:creationId xmlns:p14="http://schemas.microsoft.com/office/powerpoint/2010/main" val="274145389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65</a:t>
            </a:fld>
            <a:endParaRPr lang="ja-JP" altLang="en-US">
              <a:solidFill>
                <a:prstClr val="black"/>
              </a:solidFill>
            </a:endParaRPr>
          </a:p>
        </p:txBody>
      </p:sp>
    </p:spTree>
    <p:extLst>
      <p:ext uri="{BB962C8B-B14F-4D97-AF65-F5344CB8AC3E}">
        <p14:creationId xmlns:p14="http://schemas.microsoft.com/office/powerpoint/2010/main" val="360481718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66</a:t>
            </a:fld>
            <a:endParaRPr lang="ja-JP" altLang="en-US">
              <a:solidFill>
                <a:prstClr val="black"/>
              </a:solidFill>
            </a:endParaRPr>
          </a:p>
        </p:txBody>
      </p:sp>
    </p:spTree>
    <p:extLst>
      <p:ext uri="{BB962C8B-B14F-4D97-AF65-F5344CB8AC3E}">
        <p14:creationId xmlns:p14="http://schemas.microsoft.com/office/powerpoint/2010/main" val="143189829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67</a:t>
            </a:fld>
            <a:endParaRPr lang="ja-JP" altLang="en-US">
              <a:solidFill>
                <a:prstClr val="black"/>
              </a:solidFill>
            </a:endParaRPr>
          </a:p>
        </p:txBody>
      </p:sp>
    </p:spTree>
    <p:extLst>
      <p:ext uri="{BB962C8B-B14F-4D97-AF65-F5344CB8AC3E}">
        <p14:creationId xmlns:p14="http://schemas.microsoft.com/office/powerpoint/2010/main" val="409219565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68</a:t>
            </a:fld>
            <a:endParaRPr lang="ja-JP" altLang="en-US">
              <a:solidFill>
                <a:prstClr val="black"/>
              </a:solidFill>
            </a:endParaRPr>
          </a:p>
        </p:txBody>
      </p:sp>
    </p:spTree>
    <p:extLst>
      <p:ext uri="{BB962C8B-B14F-4D97-AF65-F5344CB8AC3E}">
        <p14:creationId xmlns:p14="http://schemas.microsoft.com/office/powerpoint/2010/main" val="306146681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69</a:t>
            </a:fld>
            <a:endParaRPr lang="ja-JP" altLang="en-US">
              <a:solidFill>
                <a:prstClr val="black"/>
              </a:solidFill>
            </a:endParaRPr>
          </a:p>
        </p:txBody>
      </p:sp>
    </p:spTree>
    <p:extLst>
      <p:ext uri="{BB962C8B-B14F-4D97-AF65-F5344CB8AC3E}">
        <p14:creationId xmlns:p14="http://schemas.microsoft.com/office/powerpoint/2010/main" val="344210887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70</a:t>
            </a:fld>
            <a:endParaRPr lang="ja-JP" altLang="en-US">
              <a:solidFill>
                <a:prstClr val="black"/>
              </a:solidFill>
            </a:endParaRPr>
          </a:p>
        </p:txBody>
      </p:sp>
    </p:spTree>
    <p:extLst>
      <p:ext uri="{BB962C8B-B14F-4D97-AF65-F5344CB8AC3E}">
        <p14:creationId xmlns:p14="http://schemas.microsoft.com/office/powerpoint/2010/main" val="221839537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71</a:t>
            </a:fld>
            <a:endParaRPr lang="ja-JP" altLang="en-US">
              <a:solidFill>
                <a:prstClr val="black"/>
              </a:solidFill>
            </a:endParaRPr>
          </a:p>
        </p:txBody>
      </p:sp>
    </p:spTree>
    <p:extLst>
      <p:ext uri="{BB962C8B-B14F-4D97-AF65-F5344CB8AC3E}">
        <p14:creationId xmlns:p14="http://schemas.microsoft.com/office/powerpoint/2010/main" val="381777078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72</a:t>
            </a:fld>
            <a:endParaRPr lang="ja-JP" altLang="en-US">
              <a:solidFill>
                <a:prstClr val="black"/>
              </a:solidFill>
            </a:endParaRPr>
          </a:p>
        </p:txBody>
      </p:sp>
    </p:spTree>
    <p:extLst>
      <p:ext uri="{BB962C8B-B14F-4D97-AF65-F5344CB8AC3E}">
        <p14:creationId xmlns:p14="http://schemas.microsoft.com/office/powerpoint/2010/main" val="392682568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73</a:t>
            </a:fld>
            <a:endParaRPr lang="ja-JP" altLang="en-US">
              <a:solidFill>
                <a:prstClr val="black"/>
              </a:solidFill>
            </a:endParaRPr>
          </a:p>
        </p:txBody>
      </p:sp>
    </p:spTree>
    <p:extLst>
      <p:ext uri="{BB962C8B-B14F-4D97-AF65-F5344CB8AC3E}">
        <p14:creationId xmlns:p14="http://schemas.microsoft.com/office/powerpoint/2010/main" val="1313314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8</a:t>
            </a:fld>
            <a:endParaRPr lang="ja-JP" altLang="en-US">
              <a:solidFill>
                <a:prstClr val="black"/>
              </a:solidFill>
            </a:endParaRPr>
          </a:p>
        </p:txBody>
      </p:sp>
    </p:spTree>
    <p:extLst>
      <p:ext uri="{BB962C8B-B14F-4D97-AF65-F5344CB8AC3E}">
        <p14:creationId xmlns:p14="http://schemas.microsoft.com/office/powerpoint/2010/main" val="368421752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74</a:t>
            </a:fld>
            <a:endParaRPr lang="ja-JP" altLang="en-US">
              <a:solidFill>
                <a:prstClr val="black"/>
              </a:solidFill>
            </a:endParaRPr>
          </a:p>
        </p:txBody>
      </p:sp>
    </p:spTree>
    <p:extLst>
      <p:ext uri="{BB962C8B-B14F-4D97-AF65-F5344CB8AC3E}">
        <p14:creationId xmlns:p14="http://schemas.microsoft.com/office/powerpoint/2010/main" val="280501170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75</a:t>
            </a:fld>
            <a:endParaRPr lang="ja-JP" altLang="en-US">
              <a:solidFill>
                <a:prstClr val="black"/>
              </a:solidFill>
            </a:endParaRPr>
          </a:p>
        </p:txBody>
      </p:sp>
    </p:spTree>
    <p:extLst>
      <p:ext uri="{BB962C8B-B14F-4D97-AF65-F5344CB8AC3E}">
        <p14:creationId xmlns:p14="http://schemas.microsoft.com/office/powerpoint/2010/main" val="426662275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76</a:t>
            </a:fld>
            <a:endParaRPr lang="ja-JP" altLang="en-US">
              <a:solidFill>
                <a:prstClr val="black"/>
              </a:solidFill>
            </a:endParaRPr>
          </a:p>
        </p:txBody>
      </p:sp>
    </p:spTree>
    <p:extLst>
      <p:ext uri="{BB962C8B-B14F-4D97-AF65-F5344CB8AC3E}">
        <p14:creationId xmlns:p14="http://schemas.microsoft.com/office/powerpoint/2010/main" val="328005231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77</a:t>
            </a:fld>
            <a:endParaRPr lang="ja-JP" altLang="en-US">
              <a:solidFill>
                <a:prstClr val="black"/>
              </a:solidFill>
            </a:endParaRPr>
          </a:p>
        </p:txBody>
      </p:sp>
    </p:spTree>
    <p:extLst>
      <p:ext uri="{BB962C8B-B14F-4D97-AF65-F5344CB8AC3E}">
        <p14:creationId xmlns:p14="http://schemas.microsoft.com/office/powerpoint/2010/main" val="210496599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78</a:t>
            </a:fld>
            <a:endParaRPr lang="ja-JP" altLang="en-US">
              <a:solidFill>
                <a:prstClr val="black"/>
              </a:solidFill>
            </a:endParaRPr>
          </a:p>
        </p:txBody>
      </p:sp>
    </p:spTree>
    <p:extLst>
      <p:ext uri="{BB962C8B-B14F-4D97-AF65-F5344CB8AC3E}">
        <p14:creationId xmlns:p14="http://schemas.microsoft.com/office/powerpoint/2010/main" val="141506887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79</a:t>
            </a:fld>
            <a:endParaRPr lang="ja-JP" altLang="en-US">
              <a:solidFill>
                <a:prstClr val="black"/>
              </a:solidFill>
            </a:endParaRPr>
          </a:p>
        </p:txBody>
      </p:sp>
    </p:spTree>
    <p:extLst>
      <p:ext uri="{BB962C8B-B14F-4D97-AF65-F5344CB8AC3E}">
        <p14:creationId xmlns:p14="http://schemas.microsoft.com/office/powerpoint/2010/main" val="29436652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80</a:t>
            </a:fld>
            <a:endParaRPr lang="ja-JP" altLang="en-US">
              <a:solidFill>
                <a:prstClr val="black"/>
              </a:solidFill>
            </a:endParaRPr>
          </a:p>
        </p:txBody>
      </p:sp>
    </p:spTree>
    <p:extLst>
      <p:ext uri="{BB962C8B-B14F-4D97-AF65-F5344CB8AC3E}">
        <p14:creationId xmlns:p14="http://schemas.microsoft.com/office/powerpoint/2010/main" val="234592019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81</a:t>
            </a:fld>
            <a:endParaRPr lang="ja-JP" altLang="en-US">
              <a:solidFill>
                <a:prstClr val="black"/>
              </a:solidFill>
            </a:endParaRPr>
          </a:p>
        </p:txBody>
      </p:sp>
    </p:spTree>
    <p:extLst>
      <p:ext uri="{BB962C8B-B14F-4D97-AF65-F5344CB8AC3E}">
        <p14:creationId xmlns:p14="http://schemas.microsoft.com/office/powerpoint/2010/main" val="204649810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82</a:t>
            </a:fld>
            <a:endParaRPr lang="ja-JP" altLang="en-US">
              <a:solidFill>
                <a:prstClr val="black"/>
              </a:solidFill>
            </a:endParaRPr>
          </a:p>
        </p:txBody>
      </p:sp>
    </p:spTree>
    <p:extLst>
      <p:ext uri="{BB962C8B-B14F-4D97-AF65-F5344CB8AC3E}">
        <p14:creationId xmlns:p14="http://schemas.microsoft.com/office/powerpoint/2010/main" val="130622817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83</a:t>
            </a:fld>
            <a:endParaRPr lang="ja-JP" altLang="en-US">
              <a:solidFill>
                <a:prstClr val="black"/>
              </a:solidFill>
            </a:endParaRPr>
          </a:p>
        </p:txBody>
      </p:sp>
    </p:spTree>
    <p:extLst>
      <p:ext uri="{BB962C8B-B14F-4D97-AF65-F5344CB8AC3E}">
        <p14:creationId xmlns:p14="http://schemas.microsoft.com/office/powerpoint/2010/main" val="2173211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9</a:t>
            </a:fld>
            <a:endParaRPr lang="ja-JP" altLang="en-US">
              <a:solidFill>
                <a:prstClr val="black"/>
              </a:solidFill>
            </a:endParaRPr>
          </a:p>
        </p:txBody>
      </p:sp>
    </p:spTree>
    <p:extLst>
      <p:ext uri="{BB962C8B-B14F-4D97-AF65-F5344CB8AC3E}">
        <p14:creationId xmlns:p14="http://schemas.microsoft.com/office/powerpoint/2010/main" val="119614351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85</a:t>
            </a:fld>
            <a:endParaRPr lang="ja-JP" altLang="en-US">
              <a:solidFill>
                <a:prstClr val="black"/>
              </a:solidFill>
            </a:endParaRPr>
          </a:p>
        </p:txBody>
      </p:sp>
    </p:spTree>
    <p:extLst>
      <p:ext uri="{BB962C8B-B14F-4D97-AF65-F5344CB8AC3E}">
        <p14:creationId xmlns:p14="http://schemas.microsoft.com/office/powerpoint/2010/main" val="420772037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86</a:t>
            </a:fld>
            <a:endParaRPr lang="ja-JP" altLang="en-US">
              <a:solidFill>
                <a:prstClr val="black"/>
              </a:solidFill>
            </a:endParaRPr>
          </a:p>
        </p:txBody>
      </p:sp>
    </p:spTree>
    <p:extLst>
      <p:ext uri="{BB962C8B-B14F-4D97-AF65-F5344CB8AC3E}">
        <p14:creationId xmlns:p14="http://schemas.microsoft.com/office/powerpoint/2010/main" val="390853536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87</a:t>
            </a:fld>
            <a:endParaRPr lang="ja-JP" altLang="en-US">
              <a:solidFill>
                <a:prstClr val="black"/>
              </a:solidFill>
            </a:endParaRPr>
          </a:p>
        </p:txBody>
      </p:sp>
    </p:spTree>
    <p:extLst>
      <p:ext uri="{BB962C8B-B14F-4D97-AF65-F5344CB8AC3E}">
        <p14:creationId xmlns:p14="http://schemas.microsoft.com/office/powerpoint/2010/main" val="378203755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88</a:t>
            </a:fld>
            <a:endParaRPr lang="ja-JP" altLang="en-US">
              <a:solidFill>
                <a:prstClr val="black"/>
              </a:solidFill>
            </a:endParaRPr>
          </a:p>
        </p:txBody>
      </p:sp>
    </p:spTree>
    <p:extLst>
      <p:ext uri="{BB962C8B-B14F-4D97-AF65-F5344CB8AC3E}">
        <p14:creationId xmlns:p14="http://schemas.microsoft.com/office/powerpoint/2010/main" val="58150900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89</a:t>
            </a:fld>
            <a:endParaRPr lang="ja-JP" altLang="en-US">
              <a:solidFill>
                <a:prstClr val="black"/>
              </a:solidFill>
            </a:endParaRPr>
          </a:p>
        </p:txBody>
      </p:sp>
    </p:spTree>
    <p:extLst>
      <p:ext uri="{BB962C8B-B14F-4D97-AF65-F5344CB8AC3E}">
        <p14:creationId xmlns:p14="http://schemas.microsoft.com/office/powerpoint/2010/main" val="260828165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90</a:t>
            </a:fld>
            <a:endParaRPr lang="ja-JP" altLang="en-US">
              <a:solidFill>
                <a:prstClr val="black"/>
              </a:solidFill>
            </a:endParaRPr>
          </a:p>
        </p:txBody>
      </p:sp>
    </p:spTree>
    <p:extLst>
      <p:ext uri="{BB962C8B-B14F-4D97-AF65-F5344CB8AC3E}">
        <p14:creationId xmlns:p14="http://schemas.microsoft.com/office/powerpoint/2010/main" val="158837508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91</a:t>
            </a:fld>
            <a:endParaRPr lang="ja-JP" altLang="en-US">
              <a:solidFill>
                <a:prstClr val="black"/>
              </a:solidFill>
            </a:endParaRPr>
          </a:p>
        </p:txBody>
      </p:sp>
    </p:spTree>
    <p:extLst>
      <p:ext uri="{BB962C8B-B14F-4D97-AF65-F5344CB8AC3E}">
        <p14:creationId xmlns:p14="http://schemas.microsoft.com/office/powerpoint/2010/main" val="202038841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92</a:t>
            </a:fld>
            <a:endParaRPr lang="ja-JP" altLang="en-US">
              <a:solidFill>
                <a:prstClr val="black"/>
              </a:solidFill>
            </a:endParaRPr>
          </a:p>
        </p:txBody>
      </p:sp>
    </p:spTree>
    <p:extLst>
      <p:ext uri="{BB962C8B-B14F-4D97-AF65-F5344CB8AC3E}">
        <p14:creationId xmlns:p14="http://schemas.microsoft.com/office/powerpoint/2010/main" val="11951347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93</a:t>
            </a:fld>
            <a:endParaRPr lang="ja-JP" altLang="en-US">
              <a:solidFill>
                <a:prstClr val="black"/>
              </a:solidFill>
            </a:endParaRPr>
          </a:p>
        </p:txBody>
      </p:sp>
    </p:spTree>
    <p:extLst>
      <p:ext uri="{BB962C8B-B14F-4D97-AF65-F5344CB8AC3E}">
        <p14:creationId xmlns:p14="http://schemas.microsoft.com/office/powerpoint/2010/main" val="84029550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94</a:t>
            </a:fld>
            <a:endParaRPr lang="ja-JP" altLang="en-US">
              <a:solidFill>
                <a:prstClr val="black"/>
              </a:solidFill>
            </a:endParaRPr>
          </a:p>
        </p:txBody>
      </p:sp>
    </p:spTree>
    <p:extLst>
      <p:ext uri="{BB962C8B-B14F-4D97-AF65-F5344CB8AC3E}">
        <p14:creationId xmlns:p14="http://schemas.microsoft.com/office/powerpoint/2010/main" val="3697742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10</a:t>
            </a:fld>
            <a:endParaRPr lang="ja-JP" altLang="en-US">
              <a:solidFill>
                <a:prstClr val="black"/>
              </a:solidFill>
            </a:endParaRPr>
          </a:p>
        </p:txBody>
      </p:sp>
    </p:spTree>
    <p:extLst>
      <p:ext uri="{BB962C8B-B14F-4D97-AF65-F5344CB8AC3E}">
        <p14:creationId xmlns:p14="http://schemas.microsoft.com/office/powerpoint/2010/main" val="129212596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9C98F1-10AB-4D73-9663-6F72AC648673}" type="slidenum">
              <a:rPr lang="ja-JP" altLang="en-US" smtClean="0">
                <a:solidFill>
                  <a:prstClr val="black"/>
                </a:solidFill>
              </a:rPr>
              <a:pPr/>
              <a:t>95</a:t>
            </a:fld>
            <a:endParaRPr lang="ja-JP" altLang="en-US">
              <a:solidFill>
                <a:prstClr val="black"/>
              </a:solidFill>
            </a:endParaRPr>
          </a:p>
        </p:txBody>
      </p:sp>
    </p:spTree>
    <p:extLst>
      <p:ext uri="{BB962C8B-B14F-4D97-AF65-F5344CB8AC3E}">
        <p14:creationId xmlns:p14="http://schemas.microsoft.com/office/powerpoint/2010/main" val="1120142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F0F135D8-5952-442E-860C-44836A2B486F}" type="datetime1">
              <a:rPr kumimoji="1" lang="ja-JP" altLang="en-US" smtClean="0"/>
              <a:t>2022/6/17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2047415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24C7C834-1843-4ACD-8846-441F5A178367}" type="datetime1">
              <a:rPr kumimoji="1" lang="ja-JP" altLang="en-US" smtClean="0"/>
              <a:t>2022/6/17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293974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400C9A3A-61FD-446A-AF14-3ADB842A1945}" type="datetime1">
              <a:rPr kumimoji="1" lang="ja-JP" altLang="en-US" smtClean="0"/>
              <a:t>2022/6/17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564124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FD865C58-1B15-4312-85DB-B9DF8EA450EE}" type="datetime1">
              <a:rPr kumimoji="1" lang="ja-JP" altLang="en-US" smtClean="0"/>
              <a:t>2022/6/17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2962167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6338FEF3-C72C-4F16-9B3E-57453847AC98}" type="datetime1">
              <a:rPr kumimoji="1" lang="ja-JP" altLang="en-US" smtClean="0"/>
              <a:t>2022/6/17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8693601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F49BCCD-2A11-4A25-B473-AA73F635C032}" type="datetime1">
              <a:rPr kumimoji="1" lang="ja-JP" altLang="en-US" smtClean="0"/>
              <a:t>2022/6/17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7144630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6C818BBC-A1F4-49EA-BC80-739DBD9B1CB0}" type="datetime1">
              <a:rPr kumimoji="1" lang="ja-JP" altLang="en-US" smtClean="0"/>
              <a:t>2022/6/17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3405619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1D9B9998-F8C7-49B6-9EC8-8D76DF6AE56F}" type="datetime1">
              <a:rPr kumimoji="1" lang="ja-JP" altLang="en-US" smtClean="0"/>
              <a:t>2022/6/17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5439239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C4328CA7-9088-4668-AECE-50447D3EB5F1}" type="datetime1">
              <a:rPr kumimoji="1" lang="ja-JP" altLang="en-US" smtClean="0"/>
              <a:t>2022/6/17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42644324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CB363B-AD13-4ABB-8684-9B45A8F77966}" type="datetime1">
              <a:rPr kumimoji="1" lang="ja-JP" altLang="en-US" smtClean="0"/>
              <a:t>2022/6/17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5458156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26F8711-6E0D-4FBC-97B5-53A5891D096B}" type="datetime1">
              <a:rPr kumimoji="1" lang="ja-JP" altLang="en-US" smtClean="0"/>
              <a:t>2022/6/17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2354445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ABD2AEC2-4A8B-4248-B46A-E3CA95E74844}" type="datetime1">
              <a:rPr kumimoji="1" lang="ja-JP" altLang="en-US" smtClean="0"/>
              <a:t>2022/6/17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41332316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026F802-D989-4141-A2B6-B76888D2F191}" type="datetime1">
              <a:rPr kumimoji="1" lang="ja-JP" altLang="en-US" smtClean="0"/>
              <a:t>2022/6/17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23970337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8B71D900-8E79-4DEC-99A2-7BA059CAC9B4}" type="datetime1">
              <a:rPr kumimoji="1" lang="ja-JP" altLang="en-US" smtClean="0"/>
              <a:t>2022/6/17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3937894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16B9F7A3-CFF9-4E23-8CC5-D9CA54AD5498}" type="datetime1">
              <a:rPr kumimoji="1" lang="ja-JP" altLang="en-US" smtClean="0"/>
              <a:t>2022/6/17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355749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AFE6BA2-B873-4E64-9E94-F63E5A1258CC}" type="datetime1">
              <a:rPr kumimoji="1" lang="ja-JP" altLang="en-US" smtClean="0"/>
              <a:t>2022/6/17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545938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23A2F87A-C5C0-40AE-86BD-F35F50CE493F}" type="datetime1">
              <a:rPr kumimoji="1" lang="ja-JP" altLang="en-US" smtClean="0"/>
              <a:t>2022/6/17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876688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E06B78E0-D0C2-48BF-AFCF-97BCF6327D2C}" type="datetime1">
              <a:rPr kumimoji="1" lang="ja-JP" altLang="en-US" smtClean="0"/>
              <a:t>2022/6/17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423292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256DFE24-84FA-4980-8466-69C8D02F7838}" type="datetime1">
              <a:rPr kumimoji="1" lang="ja-JP" altLang="en-US" smtClean="0"/>
              <a:t>2022/6/17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3243088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4F5755-4043-4DA3-9608-B79F0794FC26}" type="datetime1">
              <a:rPr kumimoji="1" lang="ja-JP" altLang="en-US" smtClean="0"/>
              <a:t>2022/6/17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2025710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231EDA1-2372-4CC2-BFDB-CDF6FC5F3913}" type="datetime1">
              <a:rPr kumimoji="1" lang="ja-JP" altLang="en-US" smtClean="0"/>
              <a:t>2022/6/17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2390543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BD4F81E-5E94-4294-9674-95970E3D66BA}" type="datetime1">
              <a:rPr kumimoji="1" lang="ja-JP" altLang="en-US" smtClean="0"/>
              <a:t>2022/6/17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154963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FF324A-D7E0-47D7-8CF8-B6679FE3AA34}" type="datetime1">
              <a:rPr kumimoji="1" lang="ja-JP" altLang="en-US" smtClean="0"/>
              <a:t>2022/6/17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41034529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08716F-95D3-4964-8A78-BB8717DD4600}" type="datetime1">
              <a:rPr kumimoji="1" lang="ja-JP" altLang="en-US" smtClean="0"/>
              <a:t>2022/6/17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12B29-8DFD-45C1-BE8F-2E7F44751CDC}" type="slidenum">
              <a:rPr kumimoji="1" lang="ja-JP" altLang="en-US" smtClean="0"/>
              <a:t>‹#›</a:t>
            </a:fld>
            <a:endParaRPr kumimoji="1" lang="ja-JP" altLang="en-US"/>
          </a:p>
        </p:txBody>
      </p:sp>
    </p:spTree>
    <p:extLst>
      <p:ext uri="{BB962C8B-B14F-4D97-AF65-F5344CB8AC3E}">
        <p14:creationId xmlns:p14="http://schemas.microsoft.com/office/powerpoint/2010/main" val="17522692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15.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8.emf"/></Relationships>
</file>

<file path=ppt/slides/_rels/slide1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20.emf"/></Relationships>
</file>

<file path=ppt/slides/_rels/slide1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26.emf"/></Relationships>
</file>

<file path=ppt/slides/_rels/slide2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emf"/><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emf"/><Relationship Id="rId9" Type="http://schemas.openxmlformats.org/officeDocument/2006/relationships/image" Target="../media/image41.png"/></Relationships>
</file>

<file path=ppt/slides/_rels/slide33.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31.xml"/><Relationship Id="rId1" Type="http://schemas.openxmlformats.org/officeDocument/2006/relationships/slideLayout" Target="../slideLayouts/slideLayout13.xml"/><Relationship Id="rId5" Type="http://schemas.openxmlformats.org/officeDocument/2006/relationships/image" Target="../media/image47.png"/><Relationship Id="rId4" Type="http://schemas.openxmlformats.org/officeDocument/2006/relationships/image" Target="../media/image46.emf"/></Relationships>
</file>

<file path=ppt/slides/_rels/slide34.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emf"/><Relationship Id="rId7" Type="http://schemas.openxmlformats.org/officeDocument/2006/relationships/image" Target="../media/image53.png"/><Relationship Id="rId12" Type="http://schemas.openxmlformats.org/officeDocument/2006/relationships/image" Target="../media/image58.png"/><Relationship Id="rId2" Type="http://schemas.openxmlformats.org/officeDocument/2006/relationships/notesSlide" Target="../notesSlides/notesSlide33.xml"/><Relationship Id="rId1" Type="http://schemas.openxmlformats.org/officeDocument/2006/relationships/slideLayout" Target="../slideLayouts/slideLayout13.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emf"/><Relationship Id="rId9" Type="http://schemas.openxmlformats.org/officeDocument/2006/relationships/image" Target="../media/image55.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38.xml"/><Relationship Id="rId1" Type="http://schemas.openxmlformats.org/officeDocument/2006/relationships/slideLayout" Target="../slideLayouts/slideLayout13.xml"/><Relationship Id="rId4" Type="http://schemas.openxmlformats.org/officeDocument/2006/relationships/image" Target="../media/image61.emf"/></Relationships>
</file>

<file path=ppt/slides/_rels/slide41.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notesSlide" Target="../notesSlides/notesSlide62.xml"/><Relationship Id="rId1" Type="http://schemas.openxmlformats.org/officeDocument/2006/relationships/slideLayout" Target="../slideLayouts/slideLayout13.xml"/><Relationship Id="rId5" Type="http://schemas.openxmlformats.org/officeDocument/2006/relationships/image" Target="../media/image76.emf"/><Relationship Id="rId4" Type="http://schemas.openxmlformats.org/officeDocument/2006/relationships/image" Target="../media/image75.emf"/></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notesSlide" Target="../notesSlides/notesSlide65.xml"/><Relationship Id="rId1" Type="http://schemas.openxmlformats.org/officeDocument/2006/relationships/slideLayout" Target="../slideLayouts/slideLayout13.xml"/><Relationship Id="rId4" Type="http://schemas.openxmlformats.org/officeDocument/2006/relationships/image" Target="../media/image79.emf"/></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notesSlide" Target="../notesSlides/notesSlide66.xml"/><Relationship Id="rId1" Type="http://schemas.openxmlformats.org/officeDocument/2006/relationships/slideLayout" Target="../slideLayouts/slideLayout13.xml"/><Relationship Id="rId4" Type="http://schemas.openxmlformats.org/officeDocument/2006/relationships/image" Target="../media/image81.emf"/></Relationships>
</file>

<file path=ppt/slides/_rels/slide71.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83.emf"/><Relationship Id="rId2" Type="http://schemas.openxmlformats.org/officeDocument/2006/relationships/notesSlide" Target="../notesSlides/notesSlide68.xml"/><Relationship Id="rId1" Type="http://schemas.openxmlformats.org/officeDocument/2006/relationships/slideLayout" Target="../slideLayouts/slideLayout13.xml"/><Relationship Id="rId4" Type="http://schemas.openxmlformats.org/officeDocument/2006/relationships/image" Target="../media/image84.emf"/></Relationships>
</file>

<file path=ppt/slides/_rels/slide73.xml.rels><?xml version="1.0" encoding="UTF-8" standalone="yes"?>
<Relationships xmlns="http://schemas.openxmlformats.org/package/2006/relationships"><Relationship Id="rId3" Type="http://schemas.openxmlformats.org/officeDocument/2006/relationships/image" Target="../media/image85.emf"/><Relationship Id="rId2" Type="http://schemas.openxmlformats.org/officeDocument/2006/relationships/notesSlide" Target="../notesSlides/notesSlide69.xml"/><Relationship Id="rId1" Type="http://schemas.openxmlformats.org/officeDocument/2006/relationships/slideLayout" Target="../slideLayouts/slideLayout13.xml"/><Relationship Id="rId5" Type="http://schemas.openxmlformats.org/officeDocument/2006/relationships/image" Target="../media/image87.emf"/><Relationship Id="rId4" Type="http://schemas.openxmlformats.org/officeDocument/2006/relationships/image" Target="../media/image86.emf"/></Relationships>
</file>

<file path=ppt/slides/_rels/slide74.xml.rels><?xml version="1.0" encoding="UTF-8" standalone="yes"?>
<Relationships xmlns="http://schemas.openxmlformats.org/package/2006/relationships"><Relationship Id="rId3" Type="http://schemas.openxmlformats.org/officeDocument/2006/relationships/image" Target="../media/image88.emf"/><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image" Target="../media/image89.emf"/><Relationship Id="rId2" Type="http://schemas.openxmlformats.org/officeDocument/2006/relationships/notesSlide" Target="../notesSlides/notesSlide71.xml"/><Relationship Id="rId1" Type="http://schemas.openxmlformats.org/officeDocument/2006/relationships/slideLayout" Target="../slideLayouts/slideLayout13.xml"/><Relationship Id="rId4" Type="http://schemas.openxmlformats.org/officeDocument/2006/relationships/image" Target="../media/image90.emf"/></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82.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8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8.emf"/></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86.xm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4858" y="858921"/>
            <a:ext cx="9453716" cy="1960565"/>
          </a:xfrm>
        </p:spPr>
        <p:txBody>
          <a:bodyPr>
            <a:normAutofit/>
          </a:bodyPr>
          <a:lstStyle/>
          <a:p>
            <a:r>
              <a:rPr lang="vi-VN" altLang="ja-JP" sz="3200" b="1" dirty="0">
                <a:latin typeface="Arial" panose="020B0604020202020204" pitchFamily="34" charset="0"/>
                <a:cs typeface="Arial" panose="020B0604020202020204" pitchFamily="34" charset="0"/>
              </a:rPr>
              <a:t>Sách bổ trợ khóa học kỹ năng </a:t>
            </a:r>
            <a:br>
              <a:rPr lang="vi-VN" altLang="ja-JP" sz="3200" b="1" dirty="0">
                <a:latin typeface="Arial" panose="020B0604020202020204" pitchFamily="34" charset="0"/>
                <a:cs typeface="Arial" panose="020B0604020202020204" pitchFamily="34" charset="0"/>
              </a:rPr>
            </a:br>
            <a:r>
              <a:rPr lang="vi-VN" altLang="ja-JP" sz="3200" b="1" dirty="0">
                <a:latin typeface="Arial" panose="020B0604020202020204" pitchFamily="34" charset="0"/>
                <a:cs typeface="Arial" panose="020B0604020202020204" pitchFamily="34" charset="0"/>
              </a:rPr>
              <a:t>lái xe nâng làm việc trên cao</a:t>
            </a:r>
            <a:r>
              <a:rPr lang="en-US" altLang="ja-JP" sz="3200" b="1" dirty="0">
                <a:latin typeface="Arial" panose="020B0604020202020204" pitchFamily="34" charset="0"/>
                <a:cs typeface="Arial" panose="020B0604020202020204" pitchFamily="34" charset="0"/>
              </a:rPr>
              <a:t/>
            </a:r>
            <a:br>
              <a:rPr lang="en-US" altLang="ja-JP" sz="3200" b="1" dirty="0">
                <a:latin typeface="Arial" panose="020B0604020202020204" pitchFamily="34" charset="0"/>
                <a:cs typeface="Arial" panose="020B0604020202020204" pitchFamily="34" charset="0"/>
              </a:rPr>
            </a:br>
            <a:r>
              <a:rPr lang="vi-VN" altLang="ja-JP" sz="3200" b="1" dirty="0">
                <a:latin typeface="Arial" panose="020B0604020202020204" pitchFamily="34" charset="0"/>
                <a:cs typeface="Arial" panose="020B0604020202020204" pitchFamily="34" charset="0"/>
              </a:rPr>
              <a:t> Tài liệu powerpoint dùng cho khóa học</a:t>
            </a:r>
            <a:endParaRPr kumimoji="1" lang="ja-JP" altLang="en-US" sz="3200" b="1" dirty="0">
              <a:latin typeface="Arial" panose="020B0604020202020204" pitchFamily="34" charset="0"/>
              <a:cs typeface="Arial" panose="020B0604020202020204" pitchFamily="34" charset="0"/>
            </a:endParaRPr>
          </a:p>
        </p:txBody>
      </p:sp>
      <p:sp>
        <p:nvSpPr>
          <p:cNvPr id="3" name="スライド番号プレースホルダー 2"/>
          <p:cNvSpPr>
            <a:spLocks noGrp="1"/>
          </p:cNvSpPr>
          <p:nvPr>
            <p:ph type="sldNum" sz="quarter" idx="12"/>
          </p:nvPr>
        </p:nvSpPr>
        <p:spPr/>
        <p:txBody>
          <a:bodyPr/>
          <a:lstStyle/>
          <a:p>
            <a:fld id="{10712B29-8DFD-45C1-BE8F-2E7F44751CDC}" type="slidenum">
              <a:rPr kumimoji="1" lang="ja-JP" altLang="en-US" smtClean="0"/>
              <a:t>1</a:t>
            </a:fld>
            <a:endParaRPr kumimoji="1" lang="ja-JP" altLang="en-US"/>
          </a:p>
        </p:txBody>
      </p:sp>
    </p:spTree>
    <p:extLst>
      <p:ext uri="{BB962C8B-B14F-4D97-AF65-F5344CB8AC3E}">
        <p14:creationId xmlns:p14="http://schemas.microsoft.com/office/powerpoint/2010/main" val="393173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 y="150089"/>
            <a:ext cx="9143999" cy="541313"/>
          </a:xfrm>
          <a:ln>
            <a:solidFill>
              <a:schemeClr val="tx1"/>
            </a:solidFill>
          </a:ln>
        </p:spPr>
        <p:txBody>
          <a:bodyPr>
            <a:noAutofit/>
          </a:bodyPr>
          <a:lstStyle/>
          <a:p>
            <a:r>
              <a:rPr lang="vi-VN" altLang="ja-JP" sz="2400" b="1">
                <a:latin typeface="Arial" panose="020B0604020202020204" pitchFamily="34" charset="0"/>
                <a:ea typeface="Meiryo UI" panose="020B0604030504040204" pitchFamily="50" charset="-128"/>
                <a:cs typeface="Arial" panose="020B0604020202020204" pitchFamily="34" charset="0"/>
              </a:rPr>
              <a:t>Các loại xe nâng làm việc trên cao</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ja-JP" altLang="en-US" sz="2400" b="1">
                <a:latin typeface="Arial" panose="020B0604020202020204" pitchFamily="34" charset="0"/>
                <a:ea typeface="Meiryo UI" panose="020B0604030504040204" pitchFamily="50" charset="-128"/>
                <a:cs typeface="Arial" panose="020B0604020202020204" pitchFamily="34" charset="0"/>
              </a:rPr>
              <a:t> </a:t>
            </a:r>
            <a:r>
              <a:rPr lang="en-US" altLang="ja-JP" sz="2400" b="1">
                <a:latin typeface="Arial" panose="020B0604020202020204" pitchFamily="34" charset="0"/>
                <a:ea typeface="Meiryo UI" panose="020B0604030504040204" pitchFamily="50" charset="-128"/>
                <a:cs typeface="Arial" panose="020B0604020202020204" pitchFamily="34" charset="0"/>
              </a:rPr>
              <a:t>T</a:t>
            </a:r>
            <a:r>
              <a:rPr lang="vi-VN" altLang="ja-JP" sz="2400" b="1">
                <a:latin typeface="Arial" panose="020B0604020202020204" pitchFamily="34" charset="0"/>
                <a:ea typeface="Meiryo UI" panose="020B0604030504040204" pitchFamily="50" charset="-128"/>
                <a:cs typeface="Arial" panose="020B0604020202020204" pitchFamily="34" charset="0"/>
              </a:rPr>
              <a:t>hiết bị di chuyển</a:t>
            </a:r>
            <a:r>
              <a:rPr lang="en-US" altLang="ja-JP" sz="2400" b="1">
                <a:latin typeface="Arial" panose="020B0604020202020204" pitchFamily="34" charset="0"/>
                <a:ea typeface="Meiryo UI" panose="020B0604030504040204" pitchFamily="50" charset="-128"/>
                <a:cs typeface="Arial" panose="020B0604020202020204" pitchFamily="34" charset="0"/>
              </a:rPr>
              <a:t> (2)</a:t>
            </a:r>
            <a:endParaRPr kumimoji="1" lang="ja-JP" altLang="en-US" sz="2400" b="1">
              <a:latin typeface="Arial" panose="020B0604020202020204" pitchFamily="34" charset="0"/>
              <a:ea typeface="Meiryo UI" panose="020B0604030504040204" pitchFamily="50" charset="-128"/>
              <a:cs typeface="Arial" panose="020B0604020202020204" pitchFamily="34" charset="0"/>
            </a:endParaRPr>
          </a:p>
        </p:txBody>
      </p:sp>
      <p:sp>
        <p:nvSpPr>
          <p:cNvPr id="7" name="テキスト ボックス 6"/>
          <p:cNvSpPr txBox="1"/>
          <p:nvPr/>
        </p:nvSpPr>
        <p:spPr>
          <a:xfrm>
            <a:off x="4355184" y="6400413"/>
            <a:ext cx="3815478" cy="307777"/>
          </a:xfrm>
          <a:prstGeom prst="rect">
            <a:avLst/>
          </a:prstGeom>
          <a:noFill/>
          <a:ln>
            <a:solidFill>
              <a:schemeClr val="tx1"/>
            </a:solidFill>
          </a:ln>
        </p:spPr>
        <p:txBody>
          <a:bodyPr wrap="square" rtlCol="0">
            <a:spAutoFit/>
          </a:bodyPr>
          <a:lstStyle/>
          <a:p>
            <a:pPr algn="r"/>
            <a:r>
              <a:rPr lang="en-US" altLang="ja-JP" sz="1400" dirty="0" err="1">
                <a:solidFill>
                  <a:prstClr val="black"/>
                </a:solidFill>
                <a:latin typeface="Arial" panose="020B0604020202020204" pitchFamily="34" charset="0"/>
                <a:cs typeface="Arial" panose="020B0604020202020204" pitchFamily="34" charset="0"/>
              </a:rPr>
              <a:t>Sách</a:t>
            </a:r>
            <a:r>
              <a:rPr lang="en-US" altLang="ja-JP" sz="1400" dirty="0">
                <a:solidFill>
                  <a:prstClr val="black"/>
                </a:solidFill>
                <a:latin typeface="Arial" panose="020B0604020202020204" pitchFamily="34" charset="0"/>
                <a:cs typeface="Arial" panose="020B0604020202020204" pitchFamily="34" charset="0"/>
              </a:rPr>
              <a:t> </a:t>
            </a:r>
            <a:r>
              <a:rPr lang="en-US" altLang="ja-JP" sz="1400" dirty="0" err="1">
                <a:solidFill>
                  <a:prstClr val="black"/>
                </a:solidFill>
                <a:latin typeface="Arial" panose="020B0604020202020204" pitchFamily="34" charset="0"/>
                <a:cs typeface="Arial" panose="020B0604020202020204" pitchFamily="34" charset="0"/>
              </a:rPr>
              <a:t>giáo</a:t>
            </a:r>
            <a:r>
              <a:rPr lang="en-US" altLang="ja-JP" sz="1400" dirty="0">
                <a:solidFill>
                  <a:prstClr val="black"/>
                </a:solidFill>
                <a:latin typeface="Arial" panose="020B0604020202020204" pitchFamily="34" charset="0"/>
                <a:cs typeface="Arial" panose="020B0604020202020204" pitchFamily="34" charset="0"/>
              </a:rPr>
              <a:t> </a:t>
            </a:r>
            <a:r>
              <a:rPr lang="en-US" altLang="ja-JP" sz="1400" dirty="0" err="1">
                <a:solidFill>
                  <a:prstClr val="black"/>
                </a:solidFill>
                <a:latin typeface="Arial" panose="020B0604020202020204" pitchFamily="34" charset="0"/>
                <a:cs typeface="Arial" panose="020B0604020202020204" pitchFamily="34" charset="0"/>
              </a:rPr>
              <a:t>khoa</a:t>
            </a:r>
            <a:r>
              <a:rPr lang="en-US" altLang="ja-JP" sz="1400" dirty="0">
                <a:solidFill>
                  <a:prstClr val="black"/>
                </a:solidFill>
                <a:latin typeface="Arial" panose="020B0604020202020204" pitchFamily="34" charset="0"/>
                <a:cs typeface="Arial" panose="020B0604020202020204" pitchFamily="34" charset="0"/>
              </a:rPr>
              <a:t> </a:t>
            </a:r>
            <a:r>
              <a:rPr lang="en-US" altLang="ja-JP" sz="1400" dirty="0" err="1">
                <a:solidFill>
                  <a:prstClr val="black"/>
                </a:solidFill>
                <a:latin typeface="Arial" panose="020B0604020202020204" pitchFamily="34" charset="0"/>
                <a:cs typeface="Arial" panose="020B0604020202020204" pitchFamily="34" charset="0"/>
              </a:rPr>
              <a:t>trang</a:t>
            </a:r>
            <a:r>
              <a:rPr lang="en-US" altLang="ja-JP" sz="1400" dirty="0">
                <a:solidFill>
                  <a:prstClr val="black"/>
                </a:solidFill>
                <a:latin typeface="Arial" panose="020B0604020202020204" pitchFamily="34" charset="0"/>
                <a:cs typeface="Arial" panose="020B0604020202020204" pitchFamily="34" charset="0"/>
              </a:rPr>
              <a:t> 8/ </a:t>
            </a:r>
            <a:r>
              <a:rPr lang="en-US" altLang="ja-JP" sz="1400" dirty="0" err="1">
                <a:solidFill>
                  <a:prstClr val="black"/>
                </a:solidFill>
                <a:latin typeface="Arial" panose="020B0604020202020204" pitchFamily="34" charset="0"/>
                <a:cs typeface="Arial" panose="020B0604020202020204" pitchFamily="34" charset="0"/>
              </a:rPr>
              <a:t>Sách</a:t>
            </a:r>
            <a:r>
              <a:rPr lang="en-US" altLang="ja-JP" sz="1400" dirty="0">
                <a:solidFill>
                  <a:prstClr val="black"/>
                </a:solidFill>
                <a:latin typeface="Arial" panose="020B0604020202020204" pitchFamily="34" charset="0"/>
                <a:cs typeface="Arial" panose="020B0604020202020204" pitchFamily="34" charset="0"/>
              </a:rPr>
              <a:t> </a:t>
            </a:r>
            <a:r>
              <a:rPr lang="en-US" altLang="ja-JP" sz="1400" dirty="0" err="1">
                <a:solidFill>
                  <a:prstClr val="black"/>
                </a:solidFill>
                <a:latin typeface="Arial" panose="020B0604020202020204" pitchFamily="34" charset="0"/>
                <a:cs typeface="Arial" panose="020B0604020202020204" pitchFamily="34" charset="0"/>
              </a:rPr>
              <a:t>bổ</a:t>
            </a:r>
            <a:r>
              <a:rPr lang="en-US" altLang="ja-JP" sz="1400" dirty="0">
                <a:solidFill>
                  <a:prstClr val="black"/>
                </a:solidFill>
                <a:latin typeface="Arial" panose="020B0604020202020204" pitchFamily="34" charset="0"/>
                <a:cs typeface="Arial" panose="020B0604020202020204" pitchFamily="34" charset="0"/>
              </a:rPr>
              <a:t> </a:t>
            </a:r>
            <a:r>
              <a:rPr lang="en-US" altLang="ja-JP" sz="1400" dirty="0" err="1">
                <a:solidFill>
                  <a:prstClr val="black"/>
                </a:solidFill>
                <a:latin typeface="Arial" panose="020B0604020202020204" pitchFamily="34" charset="0"/>
                <a:cs typeface="Arial" panose="020B0604020202020204" pitchFamily="34" charset="0"/>
              </a:rPr>
              <a:t>trợ</a:t>
            </a:r>
            <a:r>
              <a:rPr lang="en-US" altLang="ja-JP" sz="1400" dirty="0">
                <a:solidFill>
                  <a:prstClr val="black"/>
                </a:solidFill>
                <a:latin typeface="Arial" panose="020B0604020202020204" pitchFamily="34" charset="0"/>
                <a:cs typeface="Arial" panose="020B0604020202020204" pitchFamily="34" charset="0"/>
              </a:rPr>
              <a:t> </a:t>
            </a:r>
            <a:r>
              <a:rPr lang="en-US" altLang="ja-JP" sz="1400" dirty="0" err="1">
                <a:solidFill>
                  <a:prstClr val="black"/>
                </a:solidFill>
                <a:latin typeface="Arial" panose="020B0604020202020204" pitchFamily="34" charset="0"/>
                <a:cs typeface="Arial" panose="020B0604020202020204" pitchFamily="34" charset="0"/>
              </a:rPr>
              <a:t>trang</a:t>
            </a:r>
            <a:r>
              <a:rPr lang="en-US" altLang="ja-JP" sz="1400" dirty="0">
                <a:solidFill>
                  <a:prstClr val="black"/>
                </a:solidFill>
                <a:latin typeface="Arial" panose="020B0604020202020204" pitchFamily="34" charset="0"/>
                <a:cs typeface="Arial" panose="020B0604020202020204" pitchFamily="34" charset="0"/>
              </a:rPr>
              <a:t> </a:t>
            </a:r>
            <a:r>
              <a:rPr lang="en-US" altLang="ja-JP" sz="1400" dirty="0" smtClean="0">
                <a:solidFill>
                  <a:prstClr val="black"/>
                </a:solidFill>
                <a:latin typeface="Arial" panose="020B0604020202020204" pitchFamily="34" charset="0"/>
                <a:cs typeface="Arial" panose="020B0604020202020204" pitchFamily="34" charset="0"/>
              </a:rPr>
              <a:t>8</a:t>
            </a:r>
            <a:r>
              <a:rPr lang="vi-VN" altLang="ja-JP" sz="1400" dirty="0" smtClean="0">
                <a:solidFill>
                  <a:prstClr val="black"/>
                </a:solidFill>
                <a:latin typeface="Arial" panose="020B0604020202020204" pitchFamily="34" charset="0"/>
                <a:cs typeface="Arial" panose="020B0604020202020204" pitchFamily="34" charset="0"/>
              </a:rPr>
              <a:t>-</a:t>
            </a:r>
            <a:r>
              <a:rPr lang="en-US" altLang="ja-JP" sz="1400" dirty="0" smtClean="0">
                <a:solidFill>
                  <a:prstClr val="black"/>
                </a:solidFill>
                <a:latin typeface="Arial" panose="020B0604020202020204" pitchFamily="34" charset="0"/>
                <a:cs typeface="Arial" panose="020B0604020202020204" pitchFamily="34" charset="0"/>
              </a:rPr>
              <a:t>9</a:t>
            </a:r>
            <a:endParaRPr lang="ja-JP" altLang="en-US" sz="1400" dirty="0">
              <a:solidFill>
                <a:prstClr val="black"/>
              </a:solidFill>
              <a:latin typeface="Arial" panose="020B0604020202020204" pitchFamily="34" charset="0"/>
              <a:cs typeface="Arial" panose="020B0604020202020204" pitchFamily="34" charset="0"/>
            </a:endParaRPr>
          </a:p>
        </p:txBody>
      </p:sp>
      <p:sp>
        <p:nvSpPr>
          <p:cNvPr id="5" name="スライド番号プレースホルダー 4"/>
          <p:cNvSpPr>
            <a:spLocks noGrp="1"/>
          </p:cNvSpPr>
          <p:nvPr>
            <p:ph type="sldNum" sz="quarter" idx="12"/>
          </p:nvPr>
        </p:nvSpPr>
        <p:spPr>
          <a:xfrm>
            <a:off x="6457950" y="6367128"/>
            <a:ext cx="2057400" cy="365125"/>
          </a:xfrm>
        </p:spPr>
        <p:txBody>
          <a:bodyPr/>
          <a:lstStyle/>
          <a:p>
            <a:fld id="{10712B29-8DFD-45C1-BE8F-2E7F44751CDC}" type="slidenum">
              <a:rPr lang="ja-JP" altLang="en-US" smtClean="0">
                <a:solidFill>
                  <a:prstClr val="black">
                    <a:tint val="75000"/>
                  </a:prstClr>
                </a:solidFill>
              </a:rPr>
              <a:pPr/>
              <a:t>10</a:t>
            </a:fld>
            <a:endParaRPr lang="ja-JP" altLang="en-US">
              <a:solidFill>
                <a:prstClr val="black">
                  <a:tint val="75000"/>
                </a:prstClr>
              </a:solidFill>
            </a:endParaRPr>
          </a:p>
        </p:txBody>
      </p:sp>
      <p:sp>
        <p:nvSpPr>
          <p:cNvPr id="11" name="コンテンツ プレースホルダー 4"/>
          <p:cNvSpPr txBox="1">
            <a:spLocks/>
          </p:cNvSpPr>
          <p:nvPr/>
        </p:nvSpPr>
        <p:spPr>
          <a:xfrm>
            <a:off x="628650" y="935914"/>
            <a:ext cx="8515350" cy="5796339"/>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ja-JP" altLang="en-US" sz="1600" b="1" dirty="0">
                <a:solidFill>
                  <a:prstClr val="black"/>
                </a:solidFill>
                <a:latin typeface="Arial" panose="020B0604020202020204" pitchFamily="34" charset="0"/>
                <a:ea typeface="Meiryo UI" panose="020B0604030504040204" pitchFamily="50" charset="-128"/>
                <a:cs typeface="Arial" panose="020B0604020202020204" pitchFamily="34" charset="0"/>
              </a:rPr>
              <a:t>②</a:t>
            </a:r>
            <a:r>
              <a:rPr lang="vi-VN"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Loại xe tự hành AGV</a:t>
            </a:r>
            <a:endParaRPr lang="ja-JP" altLang="en-US" sz="1600" b="1"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Loại không được gắn vào xe tải được gọi là loại xe tự hành, không thể</a:t>
            </a:r>
            <a:endPar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chạy trên xa lộ.Trong loại xe tự hành có loại xe dạng bánh lốp và dạng </a:t>
            </a:r>
            <a:endPar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bánh xích</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a)</a:t>
            </a:r>
            <a:r>
              <a:rPr lang="ja-JP" altLang="en-US"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Dạng bánh lốp</a:t>
            </a:r>
            <a:endPar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Dạng bánh lốp thông thường trong 4 bánh xe, phần lớn 2 bánh trước </a:t>
            </a:r>
            <a:endPar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hoặc 2 bánh</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sau là bánh xe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truyền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động. Bánh xe thường sử dụng loại</a:t>
            </a:r>
            <a:endPar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khôn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g</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bị thủng lốp.</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Có nhiều xe sử dụng bánh xe cao su trắng khó hằn </a:t>
            </a:r>
            <a:endPar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vết xe chạy trên mặt đường.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Cho bánh xe </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di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chuyển</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thông qua máy giảm</a:t>
            </a:r>
            <a:endPar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tốc ở motor thủy lực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p>
          <a:p>
            <a:pPr marL="0" indent="0">
              <a:lnSpc>
                <a:spcPct val="110000"/>
              </a:lnSpc>
              <a:spcBef>
                <a:spcPts val="0"/>
              </a:spcBef>
              <a:buNone/>
            </a:pP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Đặc trưng chính </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p>
          <a:p>
            <a:pPr marL="0" indent="0">
              <a:lnSpc>
                <a:spcPct val="110000"/>
              </a:lnSpc>
              <a:spcBef>
                <a:spcPts val="0"/>
              </a:spcBef>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Dễ dàng thực hiện các thao tác trong lúc di chuyển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b.</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So với loại xe tải  thì tốc độ di chuyển chậm</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c</a:t>
            </a: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So với loại bánh xích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bằng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sắt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khi di chuyển ít gây</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trầy xước  mặt đường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d</a:t>
            </a: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Được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sử</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dụng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nhiều</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ở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các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công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trình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hoàn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thiện</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kiến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trúc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kiểm</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tra</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bảo</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trì</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trong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nhà</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xưởng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nơi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10000"/>
              </a:lnSpc>
              <a:spcBef>
                <a:spcPts val="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đóng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tàu</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endParaRPr lang="ja-JP" altLang="en-US" sz="1600" dirty="0">
              <a:solidFill>
                <a:prstClr val="black"/>
              </a:solidFill>
              <a:latin typeface="Meiryo UI" panose="020B0604030504040204" pitchFamily="50" charset="-128"/>
              <a:ea typeface="Meiryo UI" panose="020B0604030504040204" pitchFamily="50" charset="-128"/>
            </a:endParaRPr>
          </a:p>
        </p:txBody>
      </p:sp>
      <p:pic>
        <p:nvPicPr>
          <p:cNvPr id="8" name="図 7"/>
          <p:cNvPicPr/>
          <p:nvPr/>
        </p:nvPicPr>
        <p:blipFill>
          <a:blip r:embed="rId3">
            <a:extLst>
              <a:ext uri="{28A0092B-C50C-407E-A947-70E740481C1C}">
                <a14:useLocalDpi xmlns:a14="http://schemas.microsoft.com/office/drawing/2010/main" val="0"/>
              </a:ext>
            </a:extLst>
          </a:blip>
          <a:srcRect/>
          <a:stretch>
            <a:fillRect/>
          </a:stretch>
        </p:blipFill>
        <p:spPr bwMode="auto">
          <a:xfrm>
            <a:off x="5806911" y="4131797"/>
            <a:ext cx="3194012" cy="1935554"/>
          </a:xfrm>
          <a:prstGeom prst="rect">
            <a:avLst/>
          </a:prstGeom>
          <a:noFill/>
          <a:ln>
            <a:solidFill>
              <a:schemeClr val="tx1"/>
            </a:solidFill>
          </a:ln>
        </p:spPr>
      </p:pic>
      <p:pic>
        <p:nvPicPr>
          <p:cNvPr id="12" name="図 11"/>
          <p:cNvPicPr/>
          <p:nvPr/>
        </p:nvPicPr>
        <p:blipFill>
          <a:blip r:embed="rId4">
            <a:extLst>
              <a:ext uri="{28A0092B-C50C-407E-A947-70E740481C1C}">
                <a14:useLocalDpi xmlns:a14="http://schemas.microsoft.com/office/drawing/2010/main" val="0"/>
              </a:ext>
            </a:extLst>
          </a:blip>
          <a:srcRect/>
          <a:stretch>
            <a:fillRect/>
          </a:stretch>
        </p:blipFill>
        <p:spPr bwMode="auto">
          <a:xfrm>
            <a:off x="7333926" y="1321178"/>
            <a:ext cx="1601703" cy="2608239"/>
          </a:xfrm>
          <a:prstGeom prst="rect">
            <a:avLst/>
          </a:prstGeom>
          <a:noFill/>
          <a:ln>
            <a:solidFill>
              <a:schemeClr val="tx1"/>
            </a:solidFill>
          </a:ln>
        </p:spPr>
      </p:pic>
      <p:sp>
        <p:nvSpPr>
          <p:cNvPr id="2" name="正方形/長方形 1">
            <a:extLst>
              <a:ext uri="{FF2B5EF4-FFF2-40B4-BE49-F238E27FC236}">
                <a16:creationId xmlns:a16="http://schemas.microsoft.com/office/drawing/2014/main" id="{7388FC05-3495-4C89-87B4-856DF95DC24F}"/>
              </a:ext>
            </a:extLst>
          </p:cNvPr>
          <p:cNvSpPr/>
          <p:nvPr/>
        </p:nvSpPr>
        <p:spPr>
          <a:xfrm>
            <a:off x="5806911" y="4219891"/>
            <a:ext cx="1213968" cy="29620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100">
                <a:latin typeface="Arial" panose="020B0604020202020204" pitchFamily="34" charset="0"/>
                <a:cs typeface="Arial" panose="020B0604020202020204" pitchFamily="34" charset="0"/>
              </a:rPr>
              <a:t>Xi </a:t>
            </a:r>
            <a:r>
              <a:rPr kumimoji="1" lang="en-US" altLang="ja-JP" sz="1100" err="1">
                <a:latin typeface="Arial" panose="020B0604020202020204" pitchFamily="34" charset="0"/>
                <a:cs typeface="Arial" panose="020B0604020202020204" pitchFamily="34" charset="0"/>
              </a:rPr>
              <a:t>lanh</a:t>
            </a:r>
            <a:r>
              <a:rPr kumimoji="1" lang="en-US" altLang="ja-JP" sz="1100">
                <a:latin typeface="Arial" panose="020B0604020202020204" pitchFamily="34" charset="0"/>
                <a:cs typeface="Arial" panose="020B0604020202020204" pitchFamily="34" charset="0"/>
              </a:rPr>
              <a:t> </a:t>
            </a:r>
            <a:r>
              <a:rPr kumimoji="1" lang="en-US" altLang="ja-JP" sz="1100" err="1">
                <a:latin typeface="Arial" panose="020B0604020202020204" pitchFamily="34" charset="0"/>
                <a:cs typeface="Arial" panose="020B0604020202020204" pitchFamily="34" charset="0"/>
              </a:rPr>
              <a:t>dẫn</a:t>
            </a:r>
            <a:r>
              <a:rPr kumimoji="1" lang="en-US" altLang="ja-JP" sz="1100">
                <a:latin typeface="Arial" panose="020B0604020202020204" pitchFamily="34" charset="0"/>
                <a:cs typeface="Arial" panose="020B0604020202020204" pitchFamily="34" charset="0"/>
              </a:rPr>
              <a:t> </a:t>
            </a:r>
            <a:r>
              <a:rPr kumimoji="1" lang="en-US" altLang="ja-JP" sz="1100" err="1">
                <a:latin typeface="Arial" panose="020B0604020202020204" pitchFamily="34" charset="0"/>
                <a:cs typeface="Arial" panose="020B0604020202020204" pitchFamily="34" charset="0"/>
              </a:rPr>
              <a:t>hướng</a:t>
            </a:r>
            <a:endParaRPr kumimoji="1" lang="ja-JP" altLang="en-US" sz="1100">
              <a:latin typeface="Arial" panose="020B0604020202020204" pitchFamily="34" charset="0"/>
              <a:cs typeface="Arial" panose="020B0604020202020204" pitchFamily="34" charset="0"/>
            </a:endParaRPr>
          </a:p>
        </p:txBody>
      </p:sp>
      <p:sp>
        <p:nvSpPr>
          <p:cNvPr id="9" name="正方形/長方形 8">
            <a:extLst>
              <a:ext uri="{FF2B5EF4-FFF2-40B4-BE49-F238E27FC236}">
                <a16:creationId xmlns:a16="http://schemas.microsoft.com/office/drawing/2014/main" id="{D4CE7B22-9276-4C39-B791-C2767DA4ECE3}"/>
              </a:ext>
            </a:extLst>
          </p:cNvPr>
          <p:cNvSpPr/>
          <p:nvPr/>
        </p:nvSpPr>
        <p:spPr>
          <a:xfrm>
            <a:off x="6330643" y="5483642"/>
            <a:ext cx="1137454" cy="28704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900">
                <a:latin typeface="Arial" panose="020B0604020202020204" pitchFamily="34" charset="0"/>
                <a:cs typeface="Arial" panose="020B0604020202020204" pitchFamily="34" charset="0"/>
              </a:rPr>
              <a:t>Bánh </a:t>
            </a:r>
            <a:r>
              <a:rPr lang="en-US" altLang="ja-JP" sz="900" err="1">
                <a:latin typeface="Arial" panose="020B0604020202020204" pitchFamily="34" charset="0"/>
                <a:cs typeface="Arial" panose="020B0604020202020204" pitchFamily="34" charset="0"/>
              </a:rPr>
              <a:t>xe</a:t>
            </a:r>
            <a:r>
              <a:rPr lang="en-US" altLang="ja-JP" sz="900">
                <a:latin typeface="Arial" panose="020B0604020202020204" pitchFamily="34" charset="0"/>
                <a:cs typeface="Arial" panose="020B0604020202020204" pitchFamily="34" charset="0"/>
              </a:rPr>
              <a:t> </a:t>
            </a:r>
            <a:r>
              <a:rPr lang="en-US" altLang="ja-JP" sz="900" err="1">
                <a:latin typeface="Arial" panose="020B0604020202020204" pitchFamily="34" charset="0"/>
                <a:cs typeface="Arial" panose="020B0604020202020204" pitchFamily="34" charset="0"/>
              </a:rPr>
              <a:t>dẫn</a:t>
            </a:r>
            <a:r>
              <a:rPr lang="en-US" altLang="ja-JP" sz="900">
                <a:latin typeface="Arial" panose="020B0604020202020204" pitchFamily="34" charset="0"/>
                <a:cs typeface="Arial" panose="020B0604020202020204" pitchFamily="34" charset="0"/>
              </a:rPr>
              <a:t> </a:t>
            </a:r>
            <a:r>
              <a:rPr lang="en-US" altLang="ja-JP" sz="900" err="1">
                <a:latin typeface="Arial" panose="020B0604020202020204" pitchFamily="34" charset="0"/>
                <a:cs typeface="Arial" panose="020B0604020202020204" pitchFamily="34" charset="0"/>
              </a:rPr>
              <a:t>hướng</a:t>
            </a:r>
            <a:endParaRPr kumimoji="1" lang="ja-JP" altLang="en-US" sz="900">
              <a:latin typeface="Arial" panose="020B0604020202020204" pitchFamily="34" charset="0"/>
              <a:cs typeface="Arial" panose="020B0604020202020204" pitchFamily="34" charset="0"/>
            </a:endParaRPr>
          </a:p>
        </p:txBody>
      </p:sp>
      <p:sp>
        <p:nvSpPr>
          <p:cNvPr id="10" name="正方形/長方形 9">
            <a:extLst>
              <a:ext uri="{FF2B5EF4-FFF2-40B4-BE49-F238E27FC236}">
                <a16:creationId xmlns:a16="http://schemas.microsoft.com/office/drawing/2014/main" id="{343C8D33-05CD-4CCE-8FCE-1EFDE5949619}"/>
              </a:ext>
            </a:extLst>
          </p:cNvPr>
          <p:cNvSpPr/>
          <p:nvPr/>
        </p:nvSpPr>
        <p:spPr>
          <a:xfrm>
            <a:off x="6268406" y="5754974"/>
            <a:ext cx="1866372" cy="29620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100" err="1">
                <a:latin typeface="Arial" panose="020B0604020202020204" pitchFamily="34" charset="0"/>
                <a:cs typeface="Arial" panose="020B0604020202020204" pitchFamily="34" charset="0"/>
              </a:rPr>
              <a:t>Hình</a:t>
            </a:r>
            <a:r>
              <a:rPr kumimoji="1" lang="en-US" altLang="ja-JP" sz="1100">
                <a:latin typeface="Arial" panose="020B0604020202020204" pitchFamily="34" charset="0"/>
                <a:cs typeface="Arial" panose="020B0604020202020204" pitchFamily="34" charset="0"/>
              </a:rPr>
              <a:t> 1-12  </a:t>
            </a:r>
            <a:r>
              <a:rPr kumimoji="1" lang="en-US" altLang="ja-JP" sz="1100" err="1">
                <a:latin typeface="Arial" panose="020B0604020202020204" pitchFamily="34" charset="0"/>
                <a:cs typeface="Arial" panose="020B0604020202020204" pitchFamily="34" charset="0"/>
              </a:rPr>
              <a:t>Dạng</a:t>
            </a:r>
            <a:r>
              <a:rPr kumimoji="1" lang="en-US" altLang="ja-JP" sz="1100">
                <a:latin typeface="Arial" panose="020B0604020202020204" pitchFamily="34" charset="0"/>
                <a:cs typeface="Arial" panose="020B0604020202020204" pitchFamily="34" charset="0"/>
              </a:rPr>
              <a:t> bánh </a:t>
            </a:r>
            <a:r>
              <a:rPr kumimoji="1" lang="en-US" altLang="ja-JP" sz="1100" err="1">
                <a:latin typeface="Arial" panose="020B0604020202020204" pitchFamily="34" charset="0"/>
                <a:cs typeface="Arial" panose="020B0604020202020204" pitchFamily="34" charset="0"/>
              </a:rPr>
              <a:t>lốp</a:t>
            </a:r>
            <a:endParaRPr kumimoji="1" lang="ja-JP" altLang="en-US" sz="1100">
              <a:latin typeface="Arial" panose="020B0604020202020204" pitchFamily="34" charset="0"/>
              <a:cs typeface="Arial" panose="020B0604020202020204" pitchFamily="34" charset="0"/>
            </a:endParaRPr>
          </a:p>
        </p:txBody>
      </p:sp>
      <p:sp>
        <p:nvSpPr>
          <p:cNvPr id="13" name="正方形/長方形 12">
            <a:extLst>
              <a:ext uri="{FF2B5EF4-FFF2-40B4-BE49-F238E27FC236}">
                <a16:creationId xmlns:a16="http://schemas.microsoft.com/office/drawing/2014/main" id="{8BBAFB1F-0A20-482B-B5C3-D6BE7DADC7A7}"/>
              </a:ext>
            </a:extLst>
          </p:cNvPr>
          <p:cNvSpPr/>
          <p:nvPr/>
        </p:nvSpPr>
        <p:spPr>
          <a:xfrm>
            <a:off x="7333926" y="5316802"/>
            <a:ext cx="1601703" cy="27164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100" err="1">
                <a:latin typeface="Arial" panose="020B0604020202020204" pitchFamily="34" charset="0"/>
                <a:cs typeface="Arial" panose="020B0604020202020204" pitchFamily="34" charset="0"/>
              </a:rPr>
              <a:t>Đối</a:t>
            </a:r>
            <a:r>
              <a:rPr kumimoji="1" lang="en-US" altLang="ja-JP" sz="1100">
                <a:latin typeface="Arial" panose="020B0604020202020204" pitchFamily="34" charset="0"/>
                <a:cs typeface="Arial" panose="020B0604020202020204" pitchFamily="34" charset="0"/>
              </a:rPr>
              <a:t> </a:t>
            </a:r>
            <a:r>
              <a:rPr kumimoji="1" lang="en-US" altLang="ja-JP" sz="1100" err="1">
                <a:latin typeface="Arial" panose="020B0604020202020204" pitchFamily="34" charset="0"/>
                <a:cs typeface="Arial" panose="020B0604020202020204" pitchFamily="34" charset="0"/>
              </a:rPr>
              <a:t>tr</a:t>
            </a:r>
            <a:r>
              <a:rPr lang="en-US" altLang="ja-JP" sz="1100" err="1">
                <a:latin typeface="Arial" panose="020B0604020202020204" pitchFamily="34" charset="0"/>
                <a:cs typeface="Arial" panose="020B0604020202020204" pitchFamily="34" charset="0"/>
              </a:rPr>
              <a:t>ọng</a:t>
            </a:r>
            <a:endParaRPr lang="en-US" altLang="ja-JP" sz="1100">
              <a:latin typeface="Arial" panose="020B0604020202020204" pitchFamily="34" charset="0"/>
              <a:cs typeface="Arial" panose="020B0604020202020204" pitchFamily="34" charset="0"/>
            </a:endParaRPr>
          </a:p>
          <a:p>
            <a:pPr algn="ctr"/>
            <a:r>
              <a:rPr kumimoji="1" lang="en-US" altLang="ja-JP" sz="1100">
                <a:latin typeface="Arial" panose="020B0604020202020204" pitchFamily="34" charset="0"/>
                <a:cs typeface="Arial" panose="020B0604020202020204" pitchFamily="34" charset="0"/>
              </a:rPr>
              <a:t>Counter</a:t>
            </a:r>
            <a:r>
              <a:rPr lang="en-US" altLang="ja-JP" sz="1100">
                <a:latin typeface="Arial" panose="020B0604020202020204" pitchFamily="34" charset="0"/>
                <a:cs typeface="Arial" panose="020B0604020202020204" pitchFamily="34" charset="0"/>
              </a:rPr>
              <a:t>weight</a:t>
            </a:r>
            <a:endParaRPr kumimoji="1" lang="ja-JP" altLang="en-US" sz="1100">
              <a:latin typeface="Arial" panose="020B0604020202020204" pitchFamily="34" charset="0"/>
              <a:cs typeface="Arial" panose="020B0604020202020204" pitchFamily="34" charset="0"/>
            </a:endParaRPr>
          </a:p>
        </p:txBody>
      </p:sp>
      <p:sp>
        <p:nvSpPr>
          <p:cNvPr id="14" name="正方形/長方形 13">
            <a:extLst>
              <a:ext uri="{FF2B5EF4-FFF2-40B4-BE49-F238E27FC236}">
                <a16:creationId xmlns:a16="http://schemas.microsoft.com/office/drawing/2014/main" id="{5F96B4B1-F56D-4C34-8D5A-F8C33B3CCFE4}"/>
              </a:ext>
            </a:extLst>
          </p:cNvPr>
          <p:cNvSpPr/>
          <p:nvPr/>
        </p:nvSpPr>
        <p:spPr>
          <a:xfrm>
            <a:off x="7201592" y="4193528"/>
            <a:ext cx="1299096" cy="29620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100">
                <a:latin typeface="Arial" panose="020B0604020202020204" pitchFamily="34" charset="0"/>
                <a:cs typeface="Arial" panose="020B0604020202020204" pitchFamily="34" charset="0"/>
              </a:rPr>
              <a:t>Bánh </a:t>
            </a:r>
            <a:r>
              <a:rPr kumimoji="1" lang="en-US" altLang="ja-JP" sz="1100" err="1">
                <a:latin typeface="Arial" panose="020B0604020202020204" pitchFamily="34" charset="0"/>
                <a:cs typeface="Arial" panose="020B0604020202020204" pitchFamily="34" charset="0"/>
              </a:rPr>
              <a:t>xe</a:t>
            </a:r>
            <a:r>
              <a:rPr kumimoji="1" lang="en-US" altLang="ja-JP" sz="1100">
                <a:latin typeface="Arial" panose="020B0604020202020204" pitchFamily="34" charset="0"/>
                <a:cs typeface="Arial" panose="020B0604020202020204" pitchFamily="34" charset="0"/>
              </a:rPr>
              <a:t> </a:t>
            </a:r>
            <a:r>
              <a:rPr kumimoji="1" lang="en-US" altLang="ja-JP" sz="1100" err="1">
                <a:latin typeface="Arial" panose="020B0604020202020204" pitchFamily="34" charset="0"/>
                <a:cs typeface="Arial" panose="020B0604020202020204" pitchFamily="34" charset="0"/>
              </a:rPr>
              <a:t>phát</a:t>
            </a:r>
            <a:r>
              <a:rPr kumimoji="1" lang="en-US" altLang="ja-JP" sz="1100">
                <a:latin typeface="Arial" panose="020B0604020202020204" pitchFamily="34" charset="0"/>
                <a:cs typeface="Arial" panose="020B0604020202020204" pitchFamily="34" charset="0"/>
              </a:rPr>
              <a:t> </a:t>
            </a:r>
            <a:r>
              <a:rPr kumimoji="1" lang="en-US" altLang="ja-JP" sz="1100" err="1">
                <a:latin typeface="Arial" panose="020B0604020202020204" pitchFamily="34" charset="0"/>
                <a:cs typeface="Arial" panose="020B0604020202020204" pitchFamily="34" charset="0"/>
              </a:rPr>
              <a:t>động</a:t>
            </a:r>
            <a:endParaRPr kumimoji="1" lang="ja-JP" altLang="en-US" sz="1100">
              <a:latin typeface="Arial" panose="020B0604020202020204" pitchFamily="34" charset="0"/>
              <a:cs typeface="Arial" panose="020B0604020202020204" pitchFamily="34" charset="0"/>
            </a:endParaRPr>
          </a:p>
        </p:txBody>
      </p:sp>
      <p:sp>
        <p:nvSpPr>
          <p:cNvPr id="15" name="正方形/長方形 14">
            <a:extLst>
              <a:ext uri="{FF2B5EF4-FFF2-40B4-BE49-F238E27FC236}">
                <a16:creationId xmlns:a16="http://schemas.microsoft.com/office/drawing/2014/main" id="{B47A3FC0-0488-4619-B27A-9491A7E35451}"/>
              </a:ext>
            </a:extLst>
          </p:cNvPr>
          <p:cNvSpPr/>
          <p:nvPr/>
        </p:nvSpPr>
        <p:spPr>
          <a:xfrm>
            <a:off x="5927997" y="5234610"/>
            <a:ext cx="805291" cy="24094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vi-VN" altLang="ja-JP" sz="900" dirty="0">
                <a:latin typeface="Arial" panose="020B0604020202020204" pitchFamily="34" charset="0"/>
                <a:cs typeface="Arial" panose="020B0604020202020204" pitchFamily="34" charset="0"/>
              </a:rPr>
              <a:t>Th</a:t>
            </a:r>
            <a:r>
              <a:rPr lang="vi-VN" altLang="ja-JP" sz="900" dirty="0">
                <a:latin typeface="Arial" panose="020B0604020202020204" pitchFamily="34" charset="0"/>
                <a:cs typeface="Arial" panose="020B0604020202020204" pitchFamily="34" charset="0"/>
              </a:rPr>
              <a:t>ân xe</a:t>
            </a:r>
            <a:endParaRPr kumimoji="1" lang="ja-JP" altLang="en-US"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529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0" y="194831"/>
            <a:ext cx="8738647" cy="569807"/>
          </a:xfrm>
          <a:ln>
            <a:solidFill>
              <a:schemeClr val="tx1"/>
            </a:solidFill>
          </a:ln>
        </p:spPr>
        <p:txBody>
          <a:bodyPr>
            <a:noAutofit/>
          </a:bodyPr>
          <a:lstStyle/>
          <a:p>
            <a:r>
              <a:rPr lang="en-US" altLang="ja-JP" sz="2400" b="1">
                <a:latin typeface="+mn-lt"/>
                <a:ea typeface="Meiryo UI" panose="020B0604030504040204" pitchFamily="50" charset="-128"/>
              </a:rPr>
              <a:t> </a:t>
            </a:r>
            <a:r>
              <a:rPr lang="vi-VN" altLang="ja-JP" sz="2400" b="1">
                <a:latin typeface="Arial" panose="020B0604020202020204" pitchFamily="34" charset="0"/>
                <a:ea typeface="Meiryo UI" panose="020B0604030504040204" pitchFamily="50" charset="-128"/>
                <a:cs typeface="Arial" panose="020B0604020202020204" pitchFamily="34" charset="0"/>
              </a:rPr>
              <a:t>Các loại xe nâng làm việc trên cao</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ja-JP" altLang="en-US" sz="2400" b="1">
                <a:latin typeface="Arial" panose="020B0604020202020204" pitchFamily="34" charset="0"/>
                <a:ea typeface="Meiryo UI" panose="020B0604030504040204" pitchFamily="50" charset="-128"/>
                <a:cs typeface="Arial" panose="020B0604020202020204" pitchFamily="34" charset="0"/>
              </a:rPr>
              <a:t> </a:t>
            </a:r>
            <a:r>
              <a:rPr lang="en-US" altLang="ja-JP" sz="2400" b="1">
                <a:latin typeface="Arial" panose="020B0604020202020204" pitchFamily="34" charset="0"/>
                <a:ea typeface="Meiryo UI" panose="020B0604030504040204" pitchFamily="50" charset="-128"/>
                <a:cs typeface="Arial" panose="020B0604020202020204" pitchFamily="34" charset="0"/>
              </a:rPr>
              <a:t>T</a:t>
            </a:r>
            <a:r>
              <a:rPr lang="vi-VN" altLang="ja-JP" sz="2400" b="1">
                <a:latin typeface="Arial" panose="020B0604020202020204" pitchFamily="34" charset="0"/>
                <a:ea typeface="Meiryo UI" panose="020B0604030504040204" pitchFamily="50" charset="-128"/>
                <a:cs typeface="Arial" panose="020B0604020202020204" pitchFamily="34" charset="0"/>
              </a:rPr>
              <a:t>hiết bị di chuyển </a:t>
            </a:r>
            <a:r>
              <a:rPr lang="en-US" altLang="ja-JP" sz="2400" b="1">
                <a:latin typeface="Arial" panose="020B0604020202020204" pitchFamily="34" charset="0"/>
                <a:ea typeface="Meiryo UI" panose="020B0604030504040204" pitchFamily="50" charset="-128"/>
                <a:cs typeface="Arial" panose="020B0604020202020204" pitchFamily="34" charset="0"/>
              </a:rPr>
              <a:t>(3)</a:t>
            </a:r>
            <a:endParaRPr kumimoji="1" lang="ja-JP" altLang="en-US" sz="2400" b="1">
              <a:latin typeface="Arial" panose="020B0604020202020204" pitchFamily="34" charset="0"/>
              <a:ea typeface="Meiryo UI" panose="020B0604030504040204" pitchFamily="50" charset="-128"/>
              <a:cs typeface="Arial" panose="020B0604020202020204" pitchFamily="34" charset="0"/>
            </a:endParaRPr>
          </a:p>
        </p:txBody>
      </p:sp>
      <p:sp>
        <p:nvSpPr>
          <p:cNvPr id="7" name="テキスト ボックス 6"/>
          <p:cNvSpPr txBox="1"/>
          <p:nvPr/>
        </p:nvSpPr>
        <p:spPr>
          <a:xfrm>
            <a:off x="4364610" y="6400413"/>
            <a:ext cx="3806052" cy="307777"/>
          </a:xfrm>
          <a:prstGeom prst="rect">
            <a:avLst/>
          </a:prstGeom>
          <a:noFill/>
          <a:ln>
            <a:solidFill>
              <a:schemeClr val="tx1"/>
            </a:solidFill>
          </a:ln>
        </p:spPr>
        <p:txBody>
          <a:bodyPr wrap="square" rtlCol="0">
            <a:spAutoFit/>
          </a:bodyPr>
          <a:lstStyle/>
          <a:p>
            <a:pPr algn="r"/>
            <a:r>
              <a:rPr lang="en-US" altLang="ja-JP" sz="1400" dirty="0" err="1">
                <a:solidFill>
                  <a:prstClr val="black"/>
                </a:solidFill>
                <a:latin typeface="Arial" panose="020B0604020202020204" pitchFamily="34" charset="0"/>
                <a:cs typeface="Arial" panose="020B0604020202020204" pitchFamily="34" charset="0"/>
              </a:rPr>
              <a:t>Sách</a:t>
            </a:r>
            <a:r>
              <a:rPr lang="en-US" altLang="ja-JP" sz="1400" dirty="0">
                <a:solidFill>
                  <a:prstClr val="black"/>
                </a:solidFill>
                <a:latin typeface="Arial" panose="020B0604020202020204" pitchFamily="34" charset="0"/>
                <a:cs typeface="Arial" panose="020B0604020202020204" pitchFamily="34" charset="0"/>
              </a:rPr>
              <a:t> </a:t>
            </a:r>
            <a:r>
              <a:rPr lang="en-US" altLang="ja-JP" sz="1400" dirty="0" err="1">
                <a:solidFill>
                  <a:prstClr val="black"/>
                </a:solidFill>
                <a:latin typeface="Arial" panose="020B0604020202020204" pitchFamily="34" charset="0"/>
                <a:cs typeface="Arial" panose="020B0604020202020204" pitchFamily="34" charset="0"/>
              </a:rPr>
              <a:t>giáo</a:t>
            </a:r>
            <a:r>
              <a:rPr lang="en-US" altLang="ja-JP" sz="1400" dirty="0">
                <a:solidFill>
                  <a:prstClr val="black"/>
                </a:solidFill>
                <a:latin typeface="Arial" panose="020B0604020202020204" pitchFamily="34" charset="0"/>
                <a:cs typeface="Arial" panose="020B0604020202020204" pitchFamily="34" charset="0"/>
              </a:rPr>
              <a:t> </a:t>
            </a:r>
            <a:r>
              <a:rPr lang="en-US" altLang="ja-JP" sz="1400" dirty="0" err="1">
                <a:solidFill>
                  <a:prstClr val="black"/>
                </a:solidFill>
                <a:latin typeface="Arial" panose="020B0604020202020204" pitchFamily="34" charset="0"/>
                <a:cs typeface="Arial" panose="020B0604020202020204" pitchFamily="34" charset="0"/>
              </a:rPr>
              <a:t>khoa</a:t>
            </a:r>
            <a:r>
              <a:rPr lang="en-US" altLang="ja-JP" sz="1400" dirty="0">
                <a:solidFill>
                  <a:prstClr val="black"/>
                </a:solidFill>
                <a:latin typeface="Arial" panose="020B0604020202020204" pitchFamily="34" charset="0"/>
                <a:cs typeface="Arial" panose="020B0604020202020204" pitchFamily="34" charset="0"/>
              </a:rPr>
              <a:t> </a:t>
            </a:r>
            <a:r>
              <a:rPr lang="en-US" altLang="ja-JP" sz="1400" dirty="0" err="1">
                <a:solidFill>
                  <a:prstClr val="black"/>
                </a:solidFill>
                <a:latin typeface="Arial" panose="020B0604020202020204" pitchFamily="34" charset="0"/>
                <a:cs typeface="Arial" panose="020B0604020202020204" pitchFamily="34" charset="0"/>
              </a:rPr>
              <a:t>trang</a:t>
            </a:r>
            <a:r>
              <a:rPr lang="en-US" altLang="ja-JP" sz="1400" dirty="0">
                <a:solidFill>
                  <a:prstClr val="black"/>
                </a:solidFill>
                <a:latin typeface="Arial" panose="020B0604020202020204" pitchFamily="34" charset="0"/>
                <a:cs typeface="Arial" panose="020B0604020202020204" pitchFamily="34" charset="0"/>
              </a:rPr>
              <a:t> 8/ </a:t>
            </a:r>
            <a:r>
              <a:rPr lang="en-US" altLang="ja-JP" sz="1400" dirty="0" err="1">
                <a:solidFill>
                  <a:prstClr val="black"/>
                </a:solidFill>
                <a:latin typeface="Arial" panose="020B0604020202020204" pitchFamily="34" charset="0"/>
                <a:cs typeface="Arial" panose="020B0604020202020204" pitchFamily="34" charset="0"/>
              </a:rPr>
              <a:t>Sách</a:t>
            </a:r>
            <a:r>
              <a:rPr lang="en-US" altLang="ja-JP" sz="1400" dirty="0">
                <a:solidFill>
                  <a:prstClr val="black"/>
                </a:solidFill>
                <a:latin typeface="Arial" panose="020B0604020202020204" pitchFamily="34" charset="0"/>
                <a:cs typeface="Arial" panose="020B0604020202020204" pitchFamily="34" charset="0"/>
              </a:rPr>
              <a:t> </a:t>
            </a:r>
            <a:r>
              <a:rPr lang="vi-VN" altLang="ja-JP" sz="1400" dirty="0">
                <a:solidFill>
                  <a:prstClr val="black"/>
                </a:solidFill>
                <a:latin typeface="Arial" panose="020B0604020202020204" pitchFamily="34" charset="0"/>
                <a:cs typeface="Arial" panose="020B0604020202020204" pitchFamily="34" charset="0"/>
              </a:rPr>
              <a:t>bổ</a:t>
            </a:r>
            <a:r>
              <a:rPr lang="en-US" altLang="ja-JP" sz="1400" dirty="0">
                <a:solidFill>
                  <a:prstClr val="black"/>
                </a:solidFill>
                <a:latin typeface="Arial" panose="020B0604020202020204" pitchFamily="34" charset="0"/>
                <a:cs typeface="Arial" panose="020B0604020202020204" pitchFamily="34" charset="0"/>
              </a:rPr>
              <a:t> </a:t>
            </a:r>
            <a:r>
              <a:rPr lang="vi-VN" altLang="ja-JP" sz="1400" dirty="0">
                <a:solidFill>
                  <a:prstClr val="black"/>
                </a:solidFill>
                <a:latin typeface="Arial" panose="020B0604020202020204" pitchFamily="34" charset="0"/>
                <a:cs typeface="Arial" panose="020B0604020202020204" pitchFamily="34" charset="0"/>
              </a:rPr>
              <a:t>trợ</a:t>
            </a:r>
            <a:r>
              <a:rPr lang="en-US" altLang="ja-JP" sz="1400" dirty="0">
                <a:solidFill>
                  <a:prstClr val="black"/>
                </a:solidFill>
                <a:latin typeface="Arial" panose="020B0604020202020204" pitchFamily="34" charset="0"/>
                <a:cs typeface="Arial" panose="020B0604020202020204" pitchFamily="34" charset="0"/>
              </a:rPr>
              <a:t> </a:t>
            </a:r>
            <a:r>
              <a:rPr lang="en-US" altLang="ja-JP" sz="1400" dirty="0" err="1">
                <a:solidFill>
                  <a:prstClr val="black"/>
                </a:solidFill>
                <a:latin typeface="Arial" panose="020B0604020202020204" pitchFamily="34" charset="0"/>
                <a:cs typeface="Arial" panose="020B0604020202020204" pitchFamily="34" charset="0"/>
              </a:rPr>
              <a:t>trang</a:t>
            </a:r>
            <a:r>
              <a:rPr lang="en-US" altLang="ja-JP" sz="1400" dirty="0">
                <a:solidFill>
                  <a:prstClr val="black"/>
                </a:solidFill>
                <a:latin typeface="Arial" panose="020B0604020202020204" pitchFamily="34" charset="0"/>
                <a:cs typeface="Arial" panose="020B0604020202020204" pitchFamily="34" charset="0"/>
              </a:rPr>
              <a:t> </a:t>
            </a:r>
            <a:r>
              <a:rPr lang="en-US" altLang="ja-JP" sz="1400" dirty="0" smtClean="0">
                <a:solidFill>
                  <a:prstClr val="black"/>
                </a:solidFill>
                <a:latin typeface="Arial" panose="020B0604020202020204" pitchFamily="34" charset="0"/>
                <a:cs typeface="Arial" panose="020B0604020202020204" pitchFamily="34" charset="0"/>
              </a:rPr>
              <a:t>9</a:t>
            </a:r>
            <a:endParaRPr lang="ja-JP" altLang="en-US" sz="1400" dirty="0">
              <a:solidFill>
                <a:prstClr val="black"/>
              </a:solidFill>
              <a:latin typeface="Arial" panose="020B0604020202020204" pitchFamily="34" charset="0"/>
              <a:cs typeface="Arial" panose="020B0604020202020204" pitchFamily="34" charset="0"/>
            </a:endParaRPr>
          </a:p>
        </p:txBody>
      </p:sp>
      <p:sp>
        <p:nvSpPr>
          <p:cNvPr id="11" name="コンテンツ プレースホルダー 4"/>
          <p:cNvSpPr txBox="1">
            <a:spLocks/>
          </p:cNvSpPr>
          <p:nvPr/>
        </p:nvSpPr>
        <p:spPr>
          <a:xfrm>
            <a:off x="628650" y="994908"/>
            <a:ext cx="7886700" cy="4499461"/>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Font typeface="Arial" panose="020B0604020202020204" pitchFamily="34" charset="0"/>
              <a:buNone/>
            </a:pPr>
            <a:r>
              <a:rPr lang="ja-JP" altLang="en-US" sz="1400" b="1" dirty="0">
                <a:solidFill>
                  <a:prstClr val="black"/>
                </a:solidFill>
                <a:latin typeface="Arial" panose="020B0604020202020204" pitchFamily="34" charset="0"/>
                <a:ea typeface="Meiryo UI" panose="020B0604030504040204" pitchFamily="50" charset="-128"/>
                <a:cs typeface="Arial" panose="020B0604020202020204" pitchFamily="34" charset="0"/>
              </a:rPr>
              <a:t>②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Dạng</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tự</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hành</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AGV</a:t>
            </a:r>
            <a:endParaRPr lang="ja-JP" altLang="en-US" sz="1400" b="1"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Loại không được gắn vào xe tải được gọi là loại tự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hành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AGV</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không thể chạy trên xa lộ.</a:t>
            </a:r>
          </a:p>
          <a:p>
            <a:pPr marL="0" indent="0">
              <a:lnSpc>
                <a:spcPct val="110000"/>
              </a:lnSpc>
              <a:spcBef>
                <a:spcPts val="0"/>
              </a:spcBef>
              <a:buNone/>
            </a:pP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Trong loại tự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hành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có loại xe dạng bánh lốp và dạng bánh xích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b)</a:t>
            </a:r>
            <a:r>
              <a:rPr lang="ja-JP" altLang="en-US"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Dạng</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bánh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xích</a:t>
            </a:r>
            <a:endParaRPr lang="ja-JP" altLang="en-US" sz="1400" b="1"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Dạng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bánh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xích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thì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cũng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cho</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bánh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xích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di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chuyển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thông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qua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máy</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giảm</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tốc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ở motor</a:t>
            </a:r>
          </a:p>
          <a:p>
            <a:pPr marL="0" indent="0">
              <a:lnSpc>
                <a:spcPct val="110000"/>
              </a:lnSpc>
              <a:spcBef>
                <a:spcPts val="0"/>
              </a:spcBef>
              <a:buNone/>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thủy</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lực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Đối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với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loại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nhỏ</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cũng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có</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loại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dùng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xích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su</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được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sử</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dụng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ở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các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công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trình</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thi công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trong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10000"/>
              </a:lnSpc>
              <a:spcBef>
                <a:spcPts val="0"/>
              </a:spcBef>
              <a:buNone/>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nhà</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ó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nhiều</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loại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sử</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dụng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xích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su</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trắng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khó</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hằn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vết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xe</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chạy</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mặt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đường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p>
          <a:p>
            <a:pPr marL="0" indent="0">
              <a:lnSpc>
                <a:spcPct val="110000"/>
              </a:lnSpc>
              <a:spcBef>
                <a:spcPts val="0"/>
              </a:spcBef>
              <a:buNone/>
            </a:pP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Đặc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trưng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chính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p>
          <a:p>
            <a:pPr marL="0" indent="0">
              <a:lnSpc>
                <a:spcPct val="110000"/>
              </a:lnSpc>
              <a:spcBef>
                <a:spcPts val="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a:t>
            </a: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Dễ dàng thực hiện các thao tác trong lúc di chuyển.</a:t>
            </a: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b.</a:t>
            </a: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Giống như dạng bánh lốp tốc di chuyển chậm.</a:t>
            </a: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c.</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Có thể di chuyển trên nền đất nhiều nhấp nhô.</a:t>
            </a: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d</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Có thể di chuyển trên nền đất mềm.</a:t>
            </a: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e.</a:t>
            </a: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Được sử dụng nhiều ở công trình xây</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dựng, thi công lắp đặt thiết bị.</a:t>
            </a: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Font typeface="Arial" panose="020B0604020202020204" pitchFamily="34" charset="0"/>
              <a:buNone/>
            </a:pPr>
            <a:endParaRPr lang="ja-JP" altLang="en-US" sz="1400" dirty="0">
              <a:solidFill>
                <a:prstClr val="black"/>
              </a:solidFill>
              <a:latin typeface="Meiryo UI" panose="020B0604030504040204" pitchFamily="50" charset="-128"/>
              <a:ea typeface="Meiryo UI" panose="020B0604030504040204" pitchFamily="50" charset="-128"/>
            </a:endParaRPr>
          </a:p>
        </p:txBody>
      </p:sp>
      <p:pic>
        <p:nvPicPr>
          <p:cNvPr id="9" name="図 8"/>
          <p:cNvPicPr/>
          <p:nvPr/>
        </p:nvPicPr>
        <p:blipFill>
          <a:blip r:embed="rId3">
            <a:extLst>
              <a:ext uri="{28A0092B-C50C-407E-A947-70E740481C1C}">
                <a14:useLocalDpi xmlns:a14="http://schemas.microsoft.com/office/drawing/2010/main" val="0"/>
              </a:ext>
            </a:extLst>
          </a:blip>
          <a:srcRect/>
          <a:stretch>
            <a:fillRect/>
          </a:stretch>
        </p:blipFill>
        <p:spPr bwMode="auto">
          <a:xfrm>
            <a:off x="4731795" y="4174667"/>
            <a:ext cx="2597150" cy="1758315"/>
          </a:xfrm>
          <a:prstGeom prst="rect">
            <a:avLst/>
          </a:prstGeom>
          <a:noFill/>
          <a:ln>
            <a:solidFill>
              <a:schemeClr val="tx1"/>
            </a:solidFill>
          </a:ln>
        </p:spPr>
      </p:pic>
      <p:pic>
        <p:nvPicPr>
          <p:cNvPr id="10" name="図 9"/>
          <p:cNvPicPr/>
          <p:nvPr/>
        </p:nvPicPr>
        <p:blipFill>
          <a:blip r:embed="rId4">
            <a:extLst>
              <a:ext uri="{28A0092B-C50C-407E-A947-70E740481C1C}">
                <a14:useLocalDpi xmlns:a14="http://schemas.microsoft.com/office/drawing/2010/main" val="0"/>
              </a:ext>
            </a:extLst>
          </a:blip>
          <a:srcRect/>
          <a:stretch>
            <a:fillRect/>
          </a:stretch>
        </p:blipFill>
        <p:spPr bwMode="auto">
          <a:xfrm>
            <a:off x="7516612" y="3157979"/>
            <a:ext cx="1308100" cy="2771413"/>
          </a:xfrm>
          <a:prstGeom prst="rect">
            <a:avLst/>
          </a:prstGeom>
          <a:noFill/>
          <a:ln>
            <a:solidFill>
              <a:schemeClr val="tx1"/>
            </a:solidFill>
          </a:ln>
        </p:spPr>
      </p:pic>
      <p:sp>
        <p:nvSpPr>
          <p:cNvPr id="2" name="正方形/長方形 1">
            <a:extLst>
              <a:ext uri="{FF2B5EF4-FFF2-40B4-BE49-F238E27FC236}">
                <a16:creationId xmlns:a16="http://schemas.microsoft.com/office/drawing/2014/main" id="{6009A01C-B441-423E-8BC7-566FD40E608F}"/>
              </a:ext>
            </a:extLst>
          </p:cNvPr>
          <p:cNvSpPr/>
          <p:nvPr/>
        </p:nvSpPr>
        <p:spPr>
          <a:xfrm>
            <a:off x="6312310" y="3293274"/>
            <a:ext cx="545690" cy="1357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CF0FBEAA-D248-4645-BF5C-DF4029CF58F5}"/>
              </a:ext>
            </a:extLst>
          </p:cNvPr>
          <p:cNvSpPr/>
          <p:nvPr/>
        </p:nvSpPr>
        <p:spPr>
          <a:xfrm>
            <a:off x="4731795" y="5377080"/>
            <a:ext cx="1282506" cy="24056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200" dirty="0" err="1">
                <a:latin typeface="Arial" panose="020B0604020202020204" pitchFamily="34" charset="0"/>
                <a:cs typeface="Arial" panose="020B0604020202020204" pitchFamily="34" charset="0"/>
              </a:rPr>
              <a:t>Dây</a:t>
            </a:r>
            <a:r>
              <a:rPr kumimoji="1" lang="en-US" altLang="ja-JP" sz="1200" dirty="0">
                <a:latin typeface="Arial" panose="020B0604020202020204" pitchFamily="34" charset="0"/>
                <a:cs typeface="Arial" panose="020B0604020202020204" pitchFamily="34" charset="0"/>
              </a:rPr>
              <a:t> </a:t>
            </a:r>
            <a:r>
              <a:rPr kumimoji="1" lang="en-US" altLang="ja-JP" sz="1200" dirty="0" err="1">
                <a:latin typeface="Arial" panose="020B0604020202020204" pitchFamily="34" charset="0"/>
                <a:cs typeface="Arial" panose="020B0604020202020204" pitchFamily="34" charset="0"/>
              </a:rPr>
              <a:t>xích</a:t>
            </a:r>
            <a:endParaRPr kumimoji="1" lang="ja-JP" altLang="en-US" sz="1200" dirty="0">
              <a:latin typeface="Arial" panose="020B0604020202020204" pitchFamily="34" charset="0"/>
              <a:cs typeface="Arial" panose="020B0604020202020204" pitchFamily="34" charset="0"/>
            </a:endParaRPr>
          </a:p>
        </p:txBody>
      </p:sp>
      <p:sp>
        <p:nvSpPr>
          <p:cNvPr id="6" name="正方形/長方形 5">
            <a:extLst>
              <a:ext uri="{FF2B5EF4-FFF2-40B4-BE49-F238E27FC236}">
                <a16:creationId xmlns:a16="http://schemas.microsoft.com/office/drawing/2014/main" id="{A582C276-3C34-4C89-85B5-B4DF1F10B041}"/>
              </a:ext>
            </a:extLst>
          </p:cNvPr>
          <p:cNvSpPr/>
          <p:nvPr/>
        </p:nvSpPr>
        <p:spPr>
          <a:xfrm>
            <a:off x="4744905" y="5661704"/>
            <a:ext cx="2191841" cy="17079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200" err="1">
                <a:latin typeface="Arial" panose="020B0604020202020204" pitchFamily="34" charset="0"/>
                <a:cs typeface="Arial" panose="020B0604020202020204" pitchFamily="34" charset="0"/>
              </a:rPr>
              <a:t>Hình</a:t>
            </a:r>
            <a:r>
              <a:rPr lang="en-US" altLang="ja-JP" sz="1200">
                <a:latin typeface="Arial" panose="020B0604020202020204" pitchFamily="34" charset="0"/>
                <a:cs typeface="Arial" panose="020B0604020202020204" pitchFamily="34" charset="0"/>
              </a:rPr>
              <a:t> 1-13 </a:t>
            </a:r>
            <a:r>
              <a:rPr lang="en-US" altLang="ja-JP" sz="1200" err="1">
                <a:latin typeface="Arial" panose="020B0604020202020204" pitchFamily="34" charset="0"/>
                <a:cs typeface="Arial" panose="020B0604020202020204" pitchFamily="34" charset="0"/>
              </a:rPr>
              <a:t>Dạng</a:t>
            </a:r>
            <a:r>
              <a:rPr lang="en-US" altLang="ja-JP" sz="1200">
                <a:latin typeface="Arial" panose="020B0604020202020204" pitchFamily="34" charset="0"/>
                <a:cs typeface="Arial" panose="020B0604020202020204" pitchFamily="34" charset="0"/>
              </a:rPr>
              <a:t> bánh </a:t>
            </a:r>
            <a:r>
              <a:rPr lang="en-US" altLang="ja-JP" sz="1200" err="1">
                <a:latin typeface="Arial" panose="020B0604020202020204" pitchFamily="34" charset="0"/>
                <a:cs typeface="Arial" panose="020B0604020202020204" pitchFamily="34" charset="0"/>
              </a:rPr>
              <a:t>xích</a:t>
            </a:r>
            <a:endParaRPr kumimoji="1" lang="ja-JP" altLang="en-US" sz="1200">
              <a:latin typeface="Arial" panose="020B0604020202020204" pitchFamily="34" charset="0"/>
              <a:cs typeface="Arial" panose="020B0604020202020204" pitchFamily="34" charset="0"/>
            </a:endParaRPr>
          </a:p>
        </p:txBody>
      </p:sp>
      <p:sp>
        <p:nvSpPr>
          <p:cNvPr id="12" name="正方形/長方形 11">
            <a:extLst>
              <a:ext uri="{FF2B5EF4-FFF2-40B4-BE49-F238E27FC236}">
                <a16:creationId xmlns:a16="http://schemas.microsoft.com/office/drawing/2014/main" id="{D570E3C5-F39A-437A-82D2-2A4CCF7E4B65}"/>
              </a:ext>
            </a:extLst>
          </p:cNvPr>
          <p:cNvSpPr/>
          <p:nvPr/>
        </p:nvSpPr>
        <p:spPr>
          <a:xfrm>
            <a:off x="5738857" y="4259530"/>
            <a:ext cx="1197889" cy="25556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vi-VN" altLang="ja-JP" sz="1200">
                <a:latin typeface="Arial" panose="020B0604020202020204" pitchFamily="34" charset="0"/>
                <a:cs typeface="Arial" panose="020B0604020202020204" pitchFamily="34" charset="0"/>
              </a:rPr>
              <a:t>Thân xe</a:t>
            </a:r>
            <a:endParaRPr kumimoji="1" lang="ja-JP" altLang="en-US" sz="1200">
              <a:latin typeface="Arial" panose="020B0604020202020204" pitchFamily="34" charset="0"/>
              <a:cs typeface="Arial" panose="020B0604020202020204" pitchFamily="34" charset="0"/>
            </a:endParaRPr>
          </a:p>
        </p:txBody>
      </p:sp>
      <p:sp>
        <p:nvSpPr>
          <p:cNvPr id="13" name="スライド番号プレースホルダー 4">
            <a:extLst>
              <a:ext uri="{FF2B5EF4-FFF2-40B4-BE49-F238E27FC236}">
                <a16:creationId xmlns:a16="http://schemas.microsoft.com/office/drawing/2014/main" id="{4CC0DE64-5799-460F-8E43-3AC7D73F175E}"/>
              </a:ext>
            </a:extLst>
          </p:cNvPr>
          <p:cNvSpPr>
            <a:spLocks noGrp="1"/>
          </p:cNvSpPr>
          <p:nvPr>
            <p:ph type="sldNum" sz="quarter" idx="12"/>
          </p:nvPr>
        </p:nvSpPr>
        <p:spPr>
          <a:xfrm>
            <a:off x="6457950" y="6356351"/>
            <a:ext cx="2057400" cy="365125"/>
          </a:xfrm>
        </p:spPr>
        <p:txBody>
          <a:bodyPr/>
          <a:lstStyle/>
          <a:p>
            <a:fld id="{10712B29-8DFD-45C1-BE8F-2E7F44751CDC}" type="slidenum">
              <a:rPr lang="ja-JP" altLang="en-US" smtClean="0">
                <a:solidFill>
                  <a:prstClr val="black">
                    <a:tint val="75000"/>
                  </a:prstClr>
                </a:solidFill>
              </a:rPr>
              <a:pPr/>
              <a:t>11</a:t>
            </a:fld>
            <a:endParaRPr lang="ja-JP" altLang="en-US" dirty="0">
              <a:solidFill>
                <a:prstClr val="black">
                  <a:tint val="75000"/>
                </a:prstClr>
              </a:solidFill>
            </a:endParaRPr>
          </a:p>
        </p:txBody>
      </p:sp>
    </p:spTree>
    <p:extLst>
      <p:ext uri="{BB962C8B-B14F-4D97-AF65-F5344CB8AC3E}">
        <p14:creationId xmlns:p14="http://schemas.microsoft.com/office/powerpoint/2010/main" val="3896066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534962" cy="508439"/>
          </a:xfrm>
          <a:ln>
            <a:solidFill>
              <a:schemeClr val="tx1"/>
            </a:solidFill>
          </a:ln>
        </p:spPr>
        <p:txBody>
          <a:bodyPr>
            <a:noAutofit/>
          </a:bodyPr>
          <a:lstStyle/>
          <a:p>
            <a:r>
              <a:rPr lang="en-US" altLang="ja-JP" sz="2400" b="1" err="1">
                <a:latin typeface="Arial" panose="020B0604020202020204" pitchFamily="34" charset="0"/>
                <a:ea typeface="Meiryo UI" panose="020B0604030504040204" pitchFamily="50" charset="-128"/>
                <a:cs typeface="Arial" panose="020B0604020202020204" pitchFamily="34" charset="0"/>
              </a:rPr>
              <a:t>Từ</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chuyên</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môn</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vi-VN" altLang="ja-JP" sz="2400" b="1">
                <a:latin typeface="Arial" panose="020B0604020202020204" pitchFamily="34" charset="0"/>
                <a:ea typeface="Meiryo UI" panose="020B0604030504040204" pitchFamily="50" charset="-128"/>
                <a:cs typeface="Arial" panose="020B0604020202020204" pitchFamily="34" charset="0"/>
              </a:rPr>
              <a:t>về</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xe</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nâng</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làm</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việc</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trên</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cao</a:t>
            </a:r>
            <a:r>
              <a:rPr lang="ja-JP" altLang="en-US" sz="2400" b="1">
                <a:latin typeface="Arial" panose="020B0604020202020204" pitchFamily="34" charset="0"/>
                <a:ea typeface="Meiryo UI" panose="020B0604030504040204" pitchFamily="50" charset="-128"/>
                <a:cs typeface="Arial" panose="020B0604020202020204" pitchFamily="34" charset="0"/>
              </a:rPr>
              <a:t>（</a:t>
            </a:r>
            <a:r>
              <a:rPr lang="en-US" altLang="ja-JP" sz="2400" b="1">
                <a:latin typeface="Meiryo UI" panose="020B0604030504040204" pitchFamily="50" charset="-128"/>
                <a:ea typeface="Meiryo UI" panose="020B0604030504040204" pitchFamily="50" charset="-128"/>
              </a:rPr>
              <a:t>1</a:t>
            </a:r>
            <a:r>
              <a:rPr lang="ja-JP" altLang="en-US" sz="2400" b="1">
                <a:latin typeface="Meiryo UI" panose="020B0604030504040204" pitchFamily="50" charset="-128"/>
                <a:ea typeface="Meiryo UI" panose="020B0604030504040204" pitchFamily="50" charset="-128"/>
              </a:rPr>
              <a:t>）</a:t>
            </a:r>
            <a:endParaRPr kumimoji="1" lang="ja-JP" altLang="en-US" sz="2400" b="1">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684734" y="6338550"/>
            <a:ext cx="3860419" cy="307777"/>
          </a:xfrm>
          <a:prstGeom prst="rect">
            <a:avLst/>
          </a:prstGeom>
          <a:noFill/>
          <a:ln>
            <a:solidFill>
              <a:schemeClr val="tx1"/>
            </a:solidFill>
          </a:ln>
        </p:spPr>
        <p:txBody>
          <a:bodyPr wrap="square" rtlCol="0">
            <a:spAutoFit/>
          </a:bodyPr>
          <a:lstStyle/>
          <a:p>
            <a:pPr algn="r"/>
            <a:r>
              <a:rPr lang="vi-VN" altLang="ja-JP" sz="1400" dirty="0">
                <a:solidFill>
                  <a:prstClr val="black"/>
                </a:solidFill>
                <a:latin typeface="Arial" panose="020B0604020202020204" pitchFamily="34" charset="0"/>
                <a:cs typeface="Arial" panose="020B0604020202020204" pitchFamily="34" charset="0"/>
              </a:rPr>
              <a:t>Sách giáo khoa trang 14 </a:t>
            </a:r>
            <a:r>
              <a:rPr lang="en-US" altLang="ja-JP" sz="1400" dirty="0">
                <a:solidFill>
                  <a:prstClr val="black"/>
                </a:solidFill>
                <a:latin typeface="Arial" panose="020B0604020202020204" pitchFamily="34" charset="0"/>
                <a:cs typeface="Arial" panose="020B0604020202020204" pitchFamily="34" charset="0"/>
              </a:rPr>
              <a:t>/</a:t>
            </a:r>
            <a:r>
              <a:rPr lang="vi-VN" altLang="ja-JP" sz="1400" dirty="0">
                <a:solidFill>
                  <a:prstClr val="black"/>
                </a:solidFill>
                <a:latin typeface="Arial" panose="020B0604020202020204" pitchFamily="34" charset="0"/>
                <a:cs typeface="Arial" panose="020B0604020202020204" pitchFamily="34" charset="0"/>
              </a:rPr>
              <a:t>Sách bổ trợ trang </a:t>
            </a:r>
            <a:r>
              <a:rPr lang="en-US" altLang="ja-JP" sz="1400" dirty="0" smtClean="0">
                <a:solidFill>
                  <a:prstClr val="black"/>
                </a:solidFill>
              </a:rPr>
              <a:t>10</a:t>
            </a:r>
            <a:endParaRPr lang="ja-JP" altLang="en-US" sz="1400" dirty="0">
              <a:solidFill>
                <a:prstClr val="black"/>
              </a:solidFill>
            </a:endParaRPr>
          </a:p>
        </p:txBody>
      </p:sp>
      <p:sp>
        <p:nvSpPr>
          <p:cNvPr id="11" name="コンテンツ プレースホルダー 4"/>
          <p:cNvSpPr txBox="1">
            <a:spLocks/>
          </p:cNvSpPr>
          <p:nvPr/>
        </p:nvSpPr>
        <p:spPr>
          <a:xfrm>
            <a:off x="628650" y="961691"/>
            <a:ext cx="7886700" cy="644694"/>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vi-VN" altLang="ja-JP" sz="1600" dirty="0">
                <a:solidFill>
                  <a:prstClr val="black"/>
                </a:solidFill>
                <a:ea typeface="Meiryo UI" panose="020B0604030504040204" pitchFamily="50" charset="-128"/>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Hiểu đúng ý nghĩa từ chuyên môn về xe nâng làm việc trên cao, cố gắng thực hiện thao tác chính xác, an toàn</a:t>
            </a:r>
            <a:r>
              <a:rPr lang="vi-VN" altLang="ja-JP" sz="1600" dirty="0">
                <a:solidFill>
                  <a:prstClr val="black"/>
                </a:solidFill>
                <a:ea typeface="Meiryo UI" panose="020B0604030504040204" pitchFamily="50" charset="-128"/>
              </a:rPr>
              <a:t>.</a:t>
            </a:r>
            <a:endParaRPr lang="ja-JP" altLang="en-US" sz="1600" dirty="0">
              <a:solidFill>
                <a:prstClr val="black"/>
              </a:solidFill>
              <a:ea typeface="Meiryo UI" panose="020B0604030504040204" pitchFamily="50" charset="-128"/>
            </a:endParaRPr>
          </a:p>
        </p:txBody>
      </p:sp>
      <p:pic>
        <p:nvPicPr>
          <p:cNvPr id="8" name="図 7"/>
          <p:cNvPicPr/>
          <p:nvPr/>
        </p:nvPicPr>
        <p:blipFill>
          <a:blip r:embed="rId3">
            <a:extLst>
              <a:ext uri="{28A0092B-C50C-407E-A947-70E740481C1C}">
                <a14:useLocalDpi xmlns:a14="http://schemas.microsoft.com/office/drawing/2010/main" val="0"/>
              </a:ext>
            </a:extLst>
          </a:blip>
          <a:srcRect/>
          <a:stretch>
            <a:fillRect/>
          </a:stretch>
        </p:blipFill>
        <p:spPr bwMode="auto">
          <a:xfrm>
            <a:off x="1645587" y="1716225"/>
            <a:ext cx="4694179" cy="4146275"/>
          </a:xfrm>
          <a:prstGeom prst="rect">
            <a:avLst/>
          </a:prstGeom>
          <a:noFill/>
          <a:ln>
            <a:solidFill>
              <a:schemeClr val="tx1"/>
            </a:solidFill>
          </a:ln>
        </p:spPr>
      </p:pic>
      <p:sp>
        <p:nvSpPr>
          <p:cNvPr id="2" name="正方形/長方形 1">
            <a:extLst>
              <a:ext uri="{FF2B5EF4-FFF2-40B4-BE49-F238E27FC236}">
                <a16:creationId xmlns:a16="http://schemas.microsoft.com/office/drawing/2014/main" id="{24BBDFEA-DAC8-4F2E-836A-183A33D538D6}"/>
              </a:ext>
            </a:extLst>
          </p:cNvPr>
          <p:cNvSpPr/>
          <p:nvPr/>
        </p:nvSpPr>
        <p:spPr>
          <a:xfrm>
            <a:off x="1756975" y="2028905"/>
            <a:ext cx="796416" cy="324466"/>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vi-VN" altLang="ja-JP" sz="1200" dirty="0">
                <a:latin typeface="Arial" panose="020B0604020202020204" pitchFamily="34" charset="0"/>
                <a:cs typeface="Arial" panose="020B0604020202020204" pitchFamily="34" charset="0"/>
              </a:rPr>
              <a:t>Sàn làm việc</a:t>
            </a:r>
            <a:endParaRPr kumimoji="1" lang="ja-JP" altLang="en-US" sz="1200" dirty="0">
              <a:latin typeface="Arial" panose="020B0604020202020204" pitchFamily="34" charset="0"/>
              <a:cs typeface="Arial" panose="020B0604020202020204" pitchFamily="34" charset="0"/>
            </a:endParaRPr>
          </a:p>
        </p:txBody>
      </p:sp>
      <p:sp>
        <p:nvSpPr>
          <p:cNvPr id="3" name="正方形/長方形 2">
            <a:extLst>
              <a:ext uri="{FF2B5EF4-FFF2-40B4-BE49-F238E27FC236}">
                <a16:creationId xmlns:a16="http://schemas.microsoft.com/office/drawing/2014/main" id="{FE9304E0-F5C2-4A39-8B45-DB69EE5AECF1}"/>
              </a:ext>
            </a:extLst>
          </p:cNvPr>
          <p:cNvSpPr/>
          <p:nvPr/>
        </p:nvSpPr>
        <p:spPr>
          <a:xfrm>
            <a:off x="2816446" y="2475126"/>
            <a:ext cx="639249" cy="324465"/>
          </a:xfrm>
          <a:prstGeom prst="rect">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vi-VN" altLang="ja-JP" sz="1050" dirty="0">
                <a:latin typeface="Arial" panose="020B0604020202020204" pitchFamily="34" charset="0"/>
                <a:cs typeface="Arial" panose="020B0604020202020204" pitchFamily="34" charset="0"/>
              </a:rPr>
              <a:t>C</a:t>
            </a:r>
            <a:r>
              <a:rPr lang="vi-VN" altLang="ja-JP" sz="1050" dirty="0">
                <a:latin typeface="Arial" panose="020B0604020202020204" pitchFamily="34" charset="0"/>
                <a:cs typeface="Arial" panose="020B0604020202020204" pitchFamily="34" charset="0"/>
              </a:rPr>
              <a:t>ánh tay</a:t>
            </a:r>
            <a:r>
              <a:rPr lang="en-US" altLang="ja-JP" sz="1050" dirty="0">
                <a:latin typeface="Arial" panose="020B0604020202020204" pitchFamily="34" charset="0"/>
                <a:cs typeface="Arial" panose="020B0604020202020204" pitchFamily="34" charset="0"/>
              </a:rPr>
              <a:t> </a:t>
            </a:r>
            <a:r>
              <a:rPr lang="en-US" altLang="ja-JP" sz="1050" dirty="0" err="1">
                <a:latin typeface="Arial" panose="020B0604020202020204" pitchFamily="34" charset="0"/>
                <a:cs typeface="Arial" panose="020B0604020202020204" pitchFamily="34" charset="0"/>
              </a:rPr>
              <a:t>đỡ</a:t>
            </a:r>
            <a:endParaRPr kumimoji="1" lang="ja-JP" altLang="en-US" sz="1050" dirty="0">
              <a:latin typeface="Arial" panose="020B0604020202020204" pitchFamily="34" charset="0"/>
              <a:cs typeface="Arial" panose="020B0604020202020204" pitchFamily="34" charset="0"/>
            </a:endParaRPr>
          </a:p>
        </p:txBody>
      </p:sp>
      <p:sp>
        <p:nvSpPr>
          <p:cNvPr id="9" name="正方形/長方形 8">
            <a:extLst>
              <a:ext uri="{FF2B5EF4-FFF2-40B4-BE49-F238E27FC236}">
                <a16:creationId xmlns:a16="http://schemas.microsoft.com/office/drawing/2014/main" id="{0C3E2A2C-C6B4-4044-B36D-953BC11CBEEC}"/>
              </a:ext>
            </a:extLst>
          </p:cNvPr>
          <p:cNvSpPr/>
          <p:nvPr/>
        </p:nvSpPr>
        <p:spPr>
          <a:xfrm>
            <a:off x="2715837" y="3172070"/>
            <a:ext cx="1047136" cy="324465"/>
          </a:xfrm>
          <a:prstGeom prst="rect">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vi-VN" altLang="ja-JP" sz="1050"/>
              <a:t>Tr</a:t>
            </a:r>
            <a:r>
              <a:rPr lang="vi-VN" altLang="ja-JP" sz="1050"/>
              <a:t>ục </a:t>
            </a:r>
            <a:r>
              <a:rPr lang="vi-VN" altLang="ja-JP" sz="1050">
                <a:latin typeface="Arial" panose="020B0604020202020204" pitchFamily="34" charset="0"/>
                <a:cs typeface="Arial" panose="020B0604020202020204" pitchFamily="34" charset="0"/>
              </a:rPr>
              <a:t>nâng</a:t>
            </a:r>
            <a:endParaRPr kumimoji="1" lang="ja-JP" altLang="en-US" sz="1050">
              <a:latin typeface="Arial" panose="020B0604020202020204" pitchFamily="34" charset="0"/>
              <a:cs typeface="Arial" panose="020B0604020202020204" pitchFamily="34" charset="0"/>
            </a:endParaRPr>
          </a:p>
        </p:txBody>
      </p:sp>
      <p:sp>
        <p:nvSpPr>
          <p:cNvPr id="10" name="正方形/長方形 9">
            <a:extLst>
              <a:ext uri="{FF2B5EF4-FFF2-40B4-BE49-F238E27FC236}">
                <a16:creationId xmlns:a16="http://schemas.microsoft.com/office/drawing/2014/main" id="{21762B15-189B-46BA-A879-63ABB6DF2F7F}"/>
              </a:ext>
            </a:extLst>
          </p:cNvPr>
          <p:cNvSpPr/>
          <p:nvPr/>
        </p:nvSpPr>
        <p:spPr>
          <a:xfrm>
            <a:off x="2483510" y="4081288"/>
            <a:ext cx="1047136" cy="324465"/>
          </a:xfrm>
          <a:prstGeom prst="rect">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vi-VN" altLang="ja-JP" sz="1050">
                <a:latin typeface="Arial" panose="020B0604020202020204" pitchFamily="34" charset="0"/>
                <a:cs typeface="Arial" panose="020B0604020202020204" pitchFamily="34" charset="0"/>
              </a:rPr>
              <a:t>Thiết bị quay vòng </a:t>
            </a:r>
            <a:endParaRPr kumimoji="1" lang="ja-JP" altLang="en-US" sz="1050">
              <a:latin typeface="Arial" panose="020B0604020202020204" pitchFamily="34" charset="0"/>
              <a:cs typeface="Arial" panose="020B0604020202020204" pitchFamily="34" charset="0"/>
            </a:endParaRPr>
          </a:p>
        </p:txBody>
      </p:sp>
      <p:sp>
        <p:nvSpPr>
          <p:cNvPr id="12" name="正方形/長方形 11">
            <a:extLst>
              <a:ext uri="{FF2B5EF4-FFF2-40B4-BE49-F238E27FC236}">
                <a16:creationId xmlns:a16="http://schemas.microsoft.com/office/drawing/2014/main" id="{E99E7545-945F-4333-A1B5-031D076D370D}"/>
              </a:ext>
            </a:extLst>
          </p:cNvPr>
          <p:cNvSpPr/>
          <p:nvPr/>
        </p:nvSpPr>
        <p:spPr>
          <a:xfrm>
            <a:off x="3604388" y="2267975"/>
            <a:ext cx="1342103" cy="47194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vi-VN" altLang="ja-JP" sz="1200">
                <a:latin typeface="Arial" panose="020B0604020202020204" pitchFamily="34" charset="0"/>
                <a:cs typeface="Arial" panose="020B0604020202020204" pitchFamily="34" charset="0"/>
              </a:rPr>
              <a:t>Sàn làm việc</a:t>
            </a:r>
            <a:endParaRPr kumimoji="1" lang="ja-JP" altLang="en-US" sz="1200">
              <a:latin typeface="Arial" panose="020B0604020202020204" pitchFamily="34" charset="0"/>
              <a:cs typeface="Arial" panose="020B0604020202020204" pitchFamily="34" charset="0"/>
            </a:endParaRPr>
          </a:p>
        </p:txBody>
      </p:sp>
      <p:sp>
        <p:nvSpPr>
          <p:cNvPr id="13" name="正方形/長方形 12">
            <a:extLst>
              <a:ext uri="{FF2B5EF4-FFF2-40B4-BE49-F238E27FC236}">
                <a16:creationId xmlns:a16="http://schemas.microsoft.com/office/drawing/2014/main" id="{CCE1442A-C843-4820-9C86-C0922FE3930E}"/>
              </a:ext>
            </a:extLst>
          </p:cNvPr>
          <p:cNvSpPr/>
          <p:nvPr/>
        </p:nvSpPr>
        <p:spPr>
          <a:xfrm>
            <a:off x="5519135" y="3101263"/>
            <a:ext cx="789067" cy="491066"/>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vi-VN" altLang="ja-JP" sz="1200">
                <a:latin typeface="Arial" panose="020B0604020202020204" pitchFamily="34" charset="0"/>
                <a:cs typeface="Arial" panose="020B0604020202020204" pitchFamily="34" charset="0"/>
              </a:rPr>
              <a:t>Cột thẳng</a:t>
            </a:r>
            <a:endParaRPr kumimoji="1" lang="ja-JP" altLang="en-US" sz="1200">
              <a:latin typeface="Arial" panose="020B0604020202020204" pitchFamily="34" charset="0"/>
              <a:cs typeface="Arial" panose="020B0604020202020204" pitchFamily="34" charset="0"/>
            </a:endParaRPr>
          </a:p>
        </p:txBody>
      </p:sp>
      <p:sp>
        <p:nvSpPr>
          <p:cNvPr id="14" name="正方形/長方形 13">
            <a:extLst>
              <a:ext uri="{FF2B5EF4-FFF2-40B4-BE49-F238E27FC236}">
                <a16:creationId xmlns:a16="http://schemas.microsoft.com/office/drawing/2014/main" id="{7F13B455-5E63-4F30-BA70-94D76646FF38}"/>
              </a:ext>
            </a:extLst>
          </p:cNvPr>
          <p:cNvSpPr/>
          <p:nvPr/>
        </p:nvSpPr>
        <p:spPr>
          <a:xfrm>
            <a:off x="3239405" y="4869012"/>
            <a:ext cx="1047136" cy="324465"/>
          </a:xfrm>
          <a:prstGeom prst="rect">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vi-VN" altLang="ja-JP" sz="1050" dirty="0">
                <a:latin typeface="Arial" panose="020B0604020202020204" pitchFamily="34" charset="0"/>
                <a:cs typeface="Arial" panose="020B0604020202020204" pitchFamily="34" charset="0"/>
              </a:rPr>
              <a:t>Chân chống thủy lực</a:t>
            </a:r>
            <a:endParaRPr kumimoji="1" lang="ja-JP" altLang="en-US" sz="1050" dirty="0">
              <a:latin typeface="Arial" panose="020B0604020202020204" pitchFamily="34" charset="0"/>
              <a:cs typeface="Arial" panose="020B0604020202020204" pitchFamily="34" charset="0"/>
            </a:endParaRPr>
          </a:p>
        </p:txBody>
      </p:sp>
      <p:sp>
        <p:nvSpPr>
          <p:cNvPr id="15" name="正方形/長方形 14">
            <a:extLst>
              <a:ext uri="{FF2B5EF4-FFF2-40B4-BE49-F238E27FC236}">
                <a16:creationId xmlns:a16="http://schemas.microsoft.com/office/drawing/2014/main" id="{E6E93967-AA96-4321-A50E-2CE76B031027}"/>
              </a:ext>
            </a:extLst>
          </p:cNvPr>
          <p:cNvSpPr/>
          <p:nvPr/>
        </p:nvSpPr>
        <p:spPr>
          <a:xfrm>
            <a:off x="1677152" y="5303317"/>
            <a:ext cx="4631050" cy="4719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vi-VN" altLang="ja-JP" sz="1200">
                <a:latin typeface="Arial" panose="020B0604020202020204" pitchFamily="34" charset="0"/>
                <a:cs typeface="Arial" panose="020B0604020202020204" pitchFamily="34" charset="0"/>
              </a:rPr>
              <a:t>Hình 1-24  Tên gọi các bộ phận của xe nâng làm việc trên cao </a:t>
            </a:r>
            <a:endParaRPr kumimoji="1" lang="ja-JP" altLang="en-US" sz="1200">
              <a:latin typeface="Arial" panose="020B0604020202020204" pitchFamily="34" charset="0"/>
              <a:cs typeface="Arial" panose="020B0604020202020204" pitchFamily="34" charset="0"/>
            </a:endParaRPr>
          </a:p>
        </p:txBody>
      </p:sp>
      <p:sp>
        <p:nvSpPr>
          <p:cNvPr id="16" name="スライド番号プレースホルダー 4">
            <a:extLst>
              <a:ext uri="{FF2B5EF4-FFF2-40B4-BE49-F238E27FC236}">
                <a16:creationId xmlns:a16="http://schemas.microsoft.com/office/drawing/2014/main" id="{D224EEC7-6811-4D35-A868-F965223773A0}"/>
              </a:ext>
            </a:extLst>
          </p:cNvPr>
          <p:cNvSpPr>
            <a:spLocks noGrp="1"/>
          </p:cNvSpPr>
          <p:nvPr>
            <p:ph type="sldNum" sz="quarter" idx="12"/>
          </p:nvPr>
        </p:nvSpPr>
        <p:spPr>
          <a:xfrm>
            <a:off x="6865375" y="6338550"/>
            <a:ext cx="2057400" cy="365125"/>
          </a:xfrm>
        </p:spPr>
        <p:txBody>
          <a:bodyPr/>
          <a:lstStyle/>
          <a:p>
            <a:fld id="{10712B29-8DFD-45C1-BE8F-2E7F44751CDC}" type="slidenum">
              <a:rPr lang="ja-JP" altLang="en-US" smtClean="0">
                <a:solidFill>
                  <a:prstClr val="black">
                    <a:tint val="75000"/>
                  </a:prstClr>
                </a:solidFill>
              </a:rPr>
              <a:pPr/>
              <a:t>12</a:t>
            </a:fld>
            <a:endParaRPr lang="ja-JP" altLang="en-US" dirty="0">
              <a:solidFill>
                <a:prstClr val="black">
                  <a:tint val="75000"/>
                </a:prstClr>
              </a:solidFill>
            </a:endParaRPr>
          </a:p>
        </p:txBody>
      </p:sp>
    </p:spTree>
    <p:extLst>
      <p:ext uri="{BB962C8B-B14F-4D97-AF65-F5344CB8AC3E}">
        <p14:creationId xmlns:p14="http://schemas.microsoft.com/office/powerpoint/2010/main" val="2520605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51669" y="276916"/>
            <a:ext cx="7721370" cy="549274"/>
          </a:xfrm>
          <a:ln>
            <a:solidFill>
              <a:schemeClr val="tx1"/>
            </a:solidFill>
          </a:ln>
        </p:spPr>
        <p:txBody>
          <a:bodyPr>
            <a:noAutofit/>
          </a:bodyPr>
          <a:lstStyle/>
          <a:p>
            <a:r>
              <a:rPr lang="en-US" altLang="ja-JP" sz="2400" b="1" err="1">
                <a:latin typeface="Arial" panose="020B0604020202020204" pitchFamily="34" charset="0"/>
                <a:ea typeface="Meiryo UI" panose="020B0604030504040204" pitchFamily="50" charset="-128"/>
                <a:cs typeface="Arial" panose="020B0604020202020204" pitchFamily="34" charset="0"/>
              </a:rPr>
              <a:t>Từ</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chuyên</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môn</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vi-VN" altLang="ja-JP" sz="2400" b="1">
                <a:latin typeface="Arial" panose="020B0604020202020204" pitchFamily="34" charset="0"/>
                <a:ea typeface="Meiryo UI" panose="020B0604030504040204" pitchFamily="50" charset="-128"/>
                <a:cs typeface="Arial" panose="020B0604020202020204" pitchFamily="34" charset="0"/>
              </a:rPr>
              <a:t>về</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xe</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nâng</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làm</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việc</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trên</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cao</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ja-JP" altLang="en-US" sz="2400" b="1">
                <a:latin typeface="Meiryo UI" panose="020B0604030504040204" pitchFamily="50" charset="-128"/>
                <a:ea typeface="Meiryo UI" panose="020B0604030504040204" pitchFamily="50" charset="-128"/>
              </a:rPr>
              <a:t>（</a:t>
            </a:r>
            <a:r>
              <a:rPr lang="en-US" altLang="ja-JP" sz="2400" b="1">
                <a:latin typeface="Meiryo UI" panose="020B0604030504040204" pitchFamily="50" charset="-128"/>
                <a:ea typeface="Meiryo UI" panose="020B0604030504040204" pitchFamily="50" charset="-128"/>
              </a:rPr>
              <a:t>2</a:t>
            </a:r>
            <a:r>
              <a:rPr lang="ja-JP" altLang="en-US" sz="2400" b="1">
                <a:latin typeface="Meiryo UI" panose="020B0604030504040204" pitchFamily="50" charset="-128"/>
                <a:ea typeface="Meiryo UI" panose="020B0604030504040204" pitchFamily="50" charset="-128"/>
              </a:rPr>
              <a:t>）</a:t>
            </a:r>
            <a:endParaRPr kumimoji="1" lang="ja-JP" altLang="en-US" sz="2400" b="1">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364610" y="6400413"/>
            <a:ext cx="4381184" cy="307777"/>
          </a:xfrm>
          <a:prstGeom prst="rect">
            <a:avLst/>
          </a:prstGeom>
          <a:noFill/>
          <a:ln>
            <a:solidFill>
              <a:schemeClr val="tx1"/>
            </a:solidFill>
          </a:ln>
        </p:spPr>
        <p:txBody>
          <a:bodyPr wrap="square" rtlCol="0">
            <a:spAutoFit/>
          </a:bodyPr>
          <a:lstStyle/>
          <a:p>
            <a:pPr algn="r"/>
            <a:r>
              <a:rPr lang="vi-VN" altLang="ja-JP" sz="1400" dirty="0">
                <a:solidFill>
                  <a:prstClr val="black"/>
                </a:solidFill>
                <a:latin typeface="Arial" panose="020B0604020202020204" pitchFamily="34" charset="0"/>
                <a:cs typeface="Arial" panose="020B0604020202020204" pitchFamily="34" charset="0"/>
              </a:rPr>
              <a:t>Sách giáo khoa trang </a:t>
            </a:r>
            <a:r>
              <a:rPr lang="en-US" altLang="ja-JP" sz="1400" dirty="0">
                <a:solidFill>
                  <a:prstClr val="black"/>
                </a:solidFill>
                <a:latin typeface="Arial" panose="020B0604020202020204" pitchFamily="34" charset="0"/>
                <a:cs typeface="Arial" panose="020B0604020202020204" pitchFamily="34" charset="0"/>
              </a:rPr>
              <a:t>14-20/</a:t>
            </a:r>
            <a:r>
              <a:rPr lang="vi-VN" altLang="ja-JP" sz="1400" dirty="0">
                <a:solidFill>
                  <a:prstClr val="black"/>
                </a:solidFill>
                <a:latin typeface="Arial" panose="020B0604020202020204" pitchFamily="34" charset="0"/>
                <a:cs typeface="Arial" panose="020B0604020202020204" pitchFamily="34" charset="0"/>
              </a:rPr>
              <a:t> Sách bổ trợ trang </a:t>
            </a:r>
            <a:r>
              <a:rPr lang="en-US" altLang="ja-JP" sz="1400" dirty="0" smtClean="0">
                <a:solidFill>
                  <a:prstClr val="black"/>
                </a:solidFill>
                <a:latin typeface="Arial" panose="020B0604020202020204" pitchFamily="34" charset="0"/>
                <a:cs typeface="Arial" panose="020B0604020202020204" pitchFamily="34" charset="0"/>
              </a:rPr>
              <a:t>10-14</a:t>
            </a:r>
            <a:endParaRPr lang="ja-JP" altLang="en-US" sz="1400" dirty="0">
              <a:solidFill>
                <a:prstClr val="black"/>
              </a:solidFill>
              <a:latin typeface="Arial" panose="020B0604020202020204" pitchFamily="34" charset="0"/>
              <a:cs typeface="Arial" panose="020B0604020202020204" pitchFamily="34" charset="0"/>
            </a:endParaRPr>
          </a:p>
        </p:txBody>
      </p:sp>
      <p:sp>
        <p:nvSpPr>
          <p:cNvPr id="11" name="コンテンツ プレースホルダー 4"/>
          <p:cNvSpPr txBox="1">
            <a:spLocks/>
          </p:cNvSpPr>
          <p:nvPr/>
        </p:nvSpPr>
        <p:spPr>
          <a:xfrm>
            <a:off x="451669" y="1083397"/>
            <a:ext cx="8692331" cy="5317016"/>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vi-VN"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Hiểu đúng ý nghĩa từ chuyên môn về xe nâng làm việc trên cao, cố gắng thực hiện thao tác chính xác,</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an toàn.</a:t>
            </a:r>
            <a:endParaRPr lang="ja-JP" altLang="en-US" sz="18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Font typeface="Arial" panose="020B0604020202020204" pitchFamily="34" charset="0"/>
              <a:buNone/>
            </a:pPr>
            <a:endPar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342900" indent="-342900">
              <a:lnSpc>
                <a:spcPct val="110000"/>
              </a:lnSpc>
              <a:spcBef>
                <a:spcPts val="0"/>
              </a:spcBef>
              <a:buFont typeface="+mj-ea"/>
              <a:buAutoNum type="circleNumDbPlain"/>
              <a:tabLst>
                <a:tab pos="1882775" algn="l"/>
              </a:tabLst>
            </a:pP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Sàn làm việc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Là thiết bị chở người, vật dụng. </a:t>
            </a:r>
          </a:p>
          <a:p>
            <a:pPr marL="342900" indent="-342900">
              <a:lnSpc>
                <a:spcPct val="110000"/>
              </a:lnSpc>
              <a:spcBef>
                <a:spcPts val="0"/>
              </a:spcBef>
              <a:buFont typeface="+mj-ea"/>
              <a:buAutoNum type="circleNumDbPlain"/>
              <a:tabLst>
                <a:tab pos="1882775" algn="l"/>
              </a:tabLst>
            </a:pP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Thiết bị cân bằng tải </a:t>
            </a: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Là thiết bị giữ cho sàn làm việc luôn cân bằng.</a:t>
            </a:r>
            <a:endPar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342900" indent="-342900">
              <a:lnSpc>
                <a:spcPct val="110000"/>
              </a:lnSpc>
              <a:spcBef>
                <a:spcPts val="0"/>
              </a:spcBef>
              <a:buFont typeface="+mj-ea"/>
              <a:buAutoNum type="circleNumDbPlain"/>
              <a:tabLst>
                <a:tab pos="1882775" algn="l"/>
              </a:tabLst>
            </a:pP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Thiết bị điều khiển    </a:t>
            </a: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Là thiết bị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vận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hành</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thiết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bị</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làm việc, thiết bị di chuyển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,v</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v</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342900" indent="-342900">
              <a:lnSpc>
                <a:spcPct val="110000"/>
              </a:lnSpc>
              <a:spcBef>
                <a:spcPts val="0"/>
              </a:spcBef>
              <a:buFont typeface="+mj-ea"/>
              <a:buAutoNum type="circleNumDbPlain"/>
              <a:tabLst>
                <a:tab pos="1882775" algn="l"/>
              </a:tabLst>
            </a:pP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Thiết bị cần trục nâng</a:t>
            </a: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Là thiết bị đỡ sàn làm việc, thực hiện nâng hạ, điều chỉnh cao thấp...</a:t>
            </a:r>
            <a:endPar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342900" indent="-342900">
              <a:lnSpc>
                <a:spcPct val="110000"/>
              </a:lnSpc>
              <a:spcBef>
                <a:spcPts val="0"/>
              </a:spcBef>
              <a:buFont typeface="+mj-ea"/>
              <a:buAutoNum type="circleNumDbPlain"/>
              <a:tabLst>
                <a:tab pos="1882775" algn="l"/>
              </a:tabLst>
            </a:pP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Thiết bị </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quay</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vòng    </a:t>
            </a: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Là thiết bị cho thiết bị làm việc xoay vòng.</a:t>
            </a:r>
            <a:endPar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342900" indent="-342900">
              <a:lnSpc>
                <a:spcPct val="110000"/>
              </a:lnSpc>
              <a:spcBef>
                <a:spcPts val="0"/>
              </a:spcBef>
              <a:buFont typeface="+mj-ea"/>
              <a:buAutoNum type="circleNumDbPlain"/>
              <a:tabLst>
                <a:tab pos="1882775" algn="l"/>
              </a:tabLst>
            </a:pP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Chân chống thủy lực</a:t>
            </a: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Là thiết bị giữ cho thân xe được cân bằng bằng chân kích.</a:t>
            </a:r>
            <a:endPar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342900" indent="-342900">
              <a:lnSpc>
                <a:spcPct val="110000"/>
              </a:lnSpc>
              <a:spcBef>
                <a:spcPts val="0"/>
              </a:spcBef>
              <a:buFont typeface="+mj-ea"/>
              <a:buAutoNum type="circleNumDbPlain"/>
              <a:tabLst>
                <a:tab pos="1882775" algn="l"/>
              </a:tabLst>
            </a:pP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Thiết bị nâng hạ theo phương thẳng đứng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Là thiết bị nâng hạ sàn làm việc theo phương thẳng đứng.</a:t>
            </a:r>
            <a:endPar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342900" indent="-342900">
              <a:lnSpc>
                <a:spcPct val="110000"/>
              </a:lnSpc>
              <a:spcBef>
                <a:spcPts val="0"/>
              </a:spcBef>
              <a:buFont typeface="+mj-ea"/>
              <a:buAutoNum type="circleNumDbPlain"/>
              <a:tabLst>
                <a:tab pos="1882775" algn="l"/>
              </a:tabLst>
            </a:pP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Tải trọng chất hàng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Là tải trọng tối đa có thể nâng hạ sàn làm việc chứa người và vật dụng.</a:t>
            </a:r>
            <a:endPar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tabLst>
                <a:tab pos="1882775" algn="l"/>
              </a:tabLst>
            </a:pP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Nếu cho tải trọng vượt quá tải trọng chất hàng lên sàn làm việc có nguy</a:t>
            </a:r>
            <a:endPar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tabLst>
                <a:tab pos="1882775" algn="l"/>
              </a:tabLst>
            </a:pP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cơ dẫn đến tai nạn nghiêm trọng.</a:t>
            </a:r>
            <a:endPar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p:txBody>
      </p:sp>
      <p:sp>
        <p:nvSpPr>
          <p:cNvPr id="5" name="スライド番号プレースホルダー 4">
            <a:extLst>
              <a:ext uri="{FF2B5EF4-FFF2-40B4-BE49-F238E27FC236}">
                <a16:creationId xmlns:a16="http://schemas.microsoft.com/office/drawing/2014/main" id="{FD63605B-BA57-46DA-B970-9DA22520E45B}"/>
              </a:ext>
            </a:extLst>
          </p:cNvPr>
          <p:cNvSpPr>
            <a:spLocks noGrp="1"/>
          </p:cNvSpPr>
          <p:nvPr>
            <p:ph type="sldNum" sz="quarter" idx="12"/>
          </p:nvPr>
        </p:nvSpPr>
        <p:spPr>
          <a:xfrm>
            <a:off x="7086600" y="6356349"/>
            <a:ext cx="2057400" cy="365125"/>
          </a:xfrm>
        </p:spPr>
        <p:txBody>
          <a:bodyPr/>
          <a:lstStyle/>
          <a:p>
            <a:fld id="{10712B29-8DFD-45C1-BE8F-2E7F44751CDC}" type="slidenum">
              <a:rPr lang="ja-JP" altLang="en-US" smtClean="0">
                <a:solidFill>
                  <a:prstClr val="black">
                    <a:tint val="75000"/>
                  </a:prstClr>
                </a:solidFill>
              </a:rPr>
              <a:pPr/>
              <a:t>13</a:t>
            </a:fld>
            <a:endParaRPr lang="ja-JP" altLang="en-US" dirty="0">
              <a:solidFill>
                <a:prstClr val="black">
                  <a:tint val="75000"/>
                </a:prstClr>
              </a:solidFill>
            </a:endParaRPr>
          </a:p>
        </p:txBody>
      </p:sp>
    </p:spTree>
    <p:extLst>
      <p:ext uri="{BB962C8B-B14F-4D97-AF65-F5344CB8AC3E}">
        <p14:creationId xmlns:p14="http://schemas.microsoft.com/office/powerpoint/2010/main" val="1959639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32548" y="136525"/>
            <a:ext cx="7738114" cy="470542"/>
          </a:xfrm>
          <a:ln>
            <a:solidFill>
              <a:schemeClr val="tx1"/>
            </a:solidFill>
          </a:ln>
        </p:spPr>
        <p:txBody>
          <a:bodyPr>
            <a:noAutofit/>
          </a:bodyPr>
          <a:lstStyle/>
          <a:p>
            <a:r>
              <a:rPr lang="en-US" altLang="ja-JP" sz="2400" b="1" dirty="0" err="1">
                <a:latin typeface="Arial" panose="020B0604020202020204" pitchFamily="34" charset="0"/>
                <a:ea typeface="Meiryo UI" panose="020B0604030504040204" pitchFamily="50" charset="-128"/>
                <a:cs typeface="Arial" panose="020B0604020202020204" pitchFamily="34" charset="0"/>
              </a:rPr>
              <a:t>Từ</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chuyên</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môn</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vi-VN" altLang="ja-JP" sz="2400" b="1" dirty="0">
                <a:latin typeface="Arial" panose="020B0604020202020204" pitchFamily="34" charset="0"/>
                <a:ea typeface="Meiryo UI" panose="020B0604030504040204" pitchFamily="50" charset="-128"/>
                <a:cs typeface="Arial" panose="020B0604020202020204" pitchFamily="34" charset="0"/>
              </a:rPr>
              <a:t>về</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xe</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nâng</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làm</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việc</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trên</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cao</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ja-JP" altLang="en-US" sz="2400" b="1" dirty="0">
                <a:latin typeface="Meiryo UI" panose="020B0604030504040204" pitchFamily="50" charset="-128"/>
                <a:ea typeface="Meiryo UI" panose="020B0604030504040204" pitchFamily="50" charset="-128"/>
              </a:rPr>
              <a:t>（３）</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783535" y="6477656"/>
            <a:ext cx="4387127" cy="307777"/>
          </a:xfrm>
          <a:prstGeom prst="rect">
            <a:avLst/>
          </a:prstGeom>
          <a:noFill/>
          <a:ln>
            <a:solidFill>
              <a:schemeClr val="tx1"/>
            </a:solidFill>
          </a:ln>
        </p:spPr>
        <p:txBody>
          <a:bodyPr wrap="square" rtlCol="0">
            <a:spAutoFit/>
          </a:bodyPr>
          <a:lstStyle/>
          <a:p>
            <a:pPr algn="r"/>
            <a:r>
              <a:rPr lang="en-US" altLang="ja-JP" sz="1400" dirty="0" err="1">
                <a:solidFill>
                  <a:prstClr val="black"/>
                </a:solidFill>
                <a:latin typeface="Arial" panose="020B0604020202020204" pitchFamily="34" charset="0"/>
                <a:cs typeface="Arial" panose="020B0604020202020204" pitchFamily="34" charset="0"/>
              </a:rPr>
              <a:t>Sách</a:t>
            </a:r>
            <a:r>
              <a:rPr lang="en-US" altLang="ja-JP" sz="1400" dirty="0">
                <a:solidFill>
                  <a:prstClr val="black"/>
                </a:solidFill>
                <a:latin typeface="Arial" panose="020B0604020202020204" pitchFamily="34" charset="0"/>
                <a:cs typeface="Arial" panose="020B0604020202020204" pitchFamily="34" charset="0"/>
              </a:rPr>
              <a:t> </a:t>
            </a:r>
            <a:r>
              <a:rPr lang="en-US" altLang="ja-JP" sz="1400" dirty="0" err="1">
                <a:solidFill>
                  <a:prstClr val="black"/>
                </a:solidFill>
                <a:latin typeface="Arial" panose="020B0604020202020204" pitchFamily="34" charset="0"/>
                <a:cs typeface="Arial" panose="020B0604020202020204" pitchFamily="34" charset="0"/>
              </a:rPr>
              <a:t>giáo</a:t>
            </a:r>
            <a:r>
              <a:rPr lang="en-US" altLang="ja-JP" sz="1400" dirty="0">
                <a:solidFill>
                  <a:prstClr val="black"/>
                </a:solidFill>
                <a:latin typeface="Arial" panose="020B0604020202020204" pitchFamily="34" charset="0"/>
                <a:cs typeface="Arial" panose="020B0604020202020204" pitchFamily="34" charset="0"/>
              </a:rPr>
              <a:t> khoa </a:t>
            </a:r>
            <a:r>
              <a:rPr lang="en-US" altLang="ja-JP" sz="1400" dirty="0" err="1">
                <a:solidFill>
                  <a:prstClr val="black"/>
                </a:solidFill>
                <a:latin typeface="Arial" panose="020B0604020202020204" pitchFamily="34" charset="0"/>
                <a:cs typeface="Arial" panose="020B0604020202020204" pitchFamily="34" charset="0"/>
              </a:rPr>
              <a:t>trang</a:t>
            </a:r>
            <a:r>
              <a:rPr lang="vi-VN" altLang="ja-JP" sz="1400" dirty="0">
                <a:solidFill>
                  <a:prstClr val="black"/>
                </a:solidFill>
                <a:latin typeface="Arial" panose="020B0604020202020204" pitchFamily="34" charset="0"/>
                <a:cs typeface="Arial" panose="020B0604020202020204" pitchFamily="34" charset="0"/>
              </a:rPr>
              <a:t> 20-21</a:t>
            </a:r>
            <a:r>
              <a:rPr lang="en-US" altLang="ja-JP" sz="1400" dirty="0">
                <a:solidFill>
                  <a:prstClr val="black"/>
                </a:solidFill>
                <a:latin typeface="Arial" panose="020B0604020202020204" pitchFamily="34" charset="0"/>
                <a:cs typeface="Arial" panose="020B0604020202020204" pitchFamily="34" charset="0"/>
              </a:rPr>
              <a:t>/ </a:t>
            </a:r>
            <a:r>
              <a:rPr lang="en-US" altLang="ja-JP" sz="1400" dirty="0" err="1">
                <a:solidFill>
                  <a:prstClr val="black"/>
                </a:solidFill>
                <a:latin typeface="Arial" panose="020B0604020202020204" pitchFamily="34" charset="0"/>
                <a:cs typeface="Arial" panose="020B0604020202020204" pitchFamily="34" charset="0"/>
              </a:rPr>
              <a:t>Sách</a:t>
            </a:r>
            <a:r>
              <a:rPr lang="en-US" altLang="ja-JP" sz="1400" dirty="0">
                <a:solidFill>
                  <a:prstClr val="black"/>
                </a:solidFill>
                <a:latin typeface="Arial" panose="020B0604020202020204" pitchFamily="34" charset="0"/>
                <a:cs typeface="Arial" panose="020B0604020202020204" pitchFamily="34" charset="0"/>
              </a:rPr>
              <a:t> </a:t>
            </a:r>
            <a:r>
              <a:rPr lang="en-US" altLang="ja-JP" sz="1400" dirty="0" err="1">
                <a:solidFill>
                  <a:prstClr val="black"/>
                </a:solidFill>
                <a:latin typeface="Arial" panose="020B0604020202020204" pitchFamily="34" charset="0"/>
                <a:cs typeface="Arial" panose="020B0604020202020204" pitchFamily="34" charset="0"/>
              </a:rPr>
              <a:t>bổ</a:t>
            </a:r>
            <a:r>
              <a:rPr lang="en-US" altLang="ja-JP" sz="1400" dirty="0">
                <a:solidFill>
                  <a:prstClr val="black"/>
                </a:solidFill>
                <a:latin typeface="Arial" panose="020B0604020202020204" pitchFamily="34" charset="0"/>
                <a:cs typeface="Arial" panose="020B0604020202020204" pitchFamily="34" charset="0"/>
              </a:rPr>
              <a:t> </a:t>
            </a:r>
            <a:r>
              <a:rPr lang="en-US" altLang="ja-JP" sz="1400" dirty="0" err="1">
                <a:solidFill>
                  <a:prstClr val="black"/>
                </a:solidFill>
                <a:latin typeface="Arial" panose="020B0604020202020204" pitchFamily="34" charset="0"/>
                <a:cs typeface="Arial" panose="020B0604020202020204" pitchFamily="34" charset="0"/>
              </a:rPr>
              <a:t>trợ</a:t>
            </a:r>
            <a:r>
              <a:rPr lang="en-US" altLang="ja-JP" sz="1400" dirty="0">
                <a:solidFill>
                  <a:prstClr val="black"/>
                </a:solidFill>
                <a:latin typeface="Arial" panose="020B0604020202020204" pitchFamily="34" charset="0"/>
                <a:cs typeface="Arial" panose="020B0604020202020204" pitchFamily="34" charset="0"/>
              </a:rPr>
              <a:t> </a:t>
            </a:r>
            <a:r>
              <a:rPr lang="en-US" altLang="ja-JP" sz="1400" dirty="0" err="1">
                <a:solidFill>
                  <a:prstClr val="black"/>
                </a:solidFill>
                <a:latin typeface="Arial" panose="020B0604020202020204" pitchFamily="34" charset="0"/>
                <a:cs typeface="Arial" panose="020B0604020202020204" pitchFamily="34" charset="0"/>
              </a:rPr>
              <a:t>trang</a:t>
            </a:r>
            <a:r>
              <a:rPr lang="vi-VN" altLang="ja-JP" sz="1400" dirty="0" smtClean="0">
                <a:solidFill>
                  <a:prstClr val="black"/>
                </a:solidFill>
                <a:latin typeface="Arial" panose="020B0604020202020204" pitchFamily="34" charset="0"/>
                <a:cs typeface="Arial" panose="020B0604020202020204" pitchFamily="34" charset="0"/>
              </a:rPr>
              <a:t>1</a:t>
            </a:r>
            <a:r>
              <a:rPr lang="en-US" altLang="ja-JP" sz="1400" dirty="0" smtClean="0">
                <a:solidFill>
                  <a:prstClr val="black"/>
                </a:solidFill>
                <a:latin typeface="Arial" panose="020B0604020202020204" pitchFamily="34" charset="0"/>
                <a:cs typeface="Arial" panose="020B0604020202020204" pitchFamily="34" charset="0"/>
              </a:rPr>
              <a:t>5</a:t>
            </a:r>
            <a:r>
              <a:rPr lang="vi-VN" altLang="ja-JP" sz="1400" dirty="0" smtClean="0">
                <a:solidFill>
                  <a:prstClr val="black"/>
                </a:solidFill>
                <a:latin typeface="Arial" panose="020B0604020202020204" pitchFamily="34" charset="0"/>
                <a:cs typeface="Arial" panose="020B0604020202020204" pitchFamily="34" charset="0"/>
              </a:rPr>
              <a:t>-1</a:t>
            </a:r>
            <a:r>
              <a:rPr lang="en-US" altLang="ja-JP" sz="1400" dirty="0" smtClean="0">
                <a:solidFill>
                  <a:prstClr val="black"/>
                </a:solidFill>
                <a:latin typeface="Arial" panose="020B0604020202020204" pitchFamily="34" charset="0"/>
                <a:cs typeface="Arial" panose="020B0604020202020204" pitchFamily="34" charset="0"/>
              </a:rPr>
              <a:t>6</a:t>
            </a:r>
            <a:endParaRPr lang="ja-JP" altLang="en-US" sz="1400" dirty="0">
              <a:solidFill>
                <a:prstClr val="black"/>
              </a:solidFill>
              <a:latin typeface="Arial" panose="020B0604020202020204" pitchFamily="34" charset="0"/>
              <a:cs typeface="Arial" panose="020B0604020202020204" pitchFamily="34" charset="0"/>
            </a:endParaRPr>
          </a:p>
        </p:txBody>
      </p:sp>
      <p:sp>
        <p:nvSpPr>
          <p:cNvPr id="11" name="コンテンツ プレースホルダー 4"/>
          <p:cNvSpPr txBox="1">
            <a:spLocks/>
          </p:cNvSpPr>
          <p:nvPr/>
        </p:nvSpPr>
        <p:spPr>
          <a:xfrm>
            <a:off x="527066" y="632287"/>
            <a:ext cx="8180910" cy="3066977"/>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vi-VN" altLang="ja-JP" sz="1600" dirty="0">
                <a:solidFill>
                  <a:prstClr val="black"/>
                </a:solidFill>
                <a:ea typeface="Meiryo UI" panose="020B0604030504040204" pitchFamily="50" charset="-128"/>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Hiểu đúng ý nghĩa từ chuyên môn về xe nâng làm việc trên cao, cố gắng thực hiện thao tác chính xác, an toàn.</a:t>
            </a:r>
          </a:p>
          <a:p>
            <a:pPr marL="0" indent="0">
              <a:lnSpc>
                <a:spcPct val="110000"/>
              </a:lnSpc>
              <a:spcBef>
                <a:spcPts val="0"/>
              </a:spcBef>
              <a:buNone/>
            </a:pPr>
            <a:endParaRPr lang="vi-VN" altLang="ja-JP" sz="1400" dirty="0">
              <a:solidFill>
                <a:prstClr val="black"/>
              </a:solidFill>
              <a:ea typeface="Meiryo UI" panose="020B0604030504040204" pitchFamily="50" charset="-128"/>
            </a:endParaRPr>
          </a:p>
          <a:p>
            <a:pPr marL="342900" indent="-342900">
              <a:lnSpc>
                <a:spcPct val="110000"/>
              </a:lnSpc>
              <a:spcBef>
                <a:spcPts val="0"/>
              </a:spcBef>
              <a:buFont typeface="+mj-ea"/>
              <a:buAutoNum type="circleNumDbPlain" startAt="9"/>
              <a:tabLst>
                <a:tab pos="1882775" algn="l"/>
              </a:tabLst>
            </a:pP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Độ cao sàn thao tác</a:t>
            </a: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L</a:t>
            </a:r>
            <a:r>
              <a:rPr lang="vi-VN" altLang="ja-JP" sz="1400" dirty="0">
                <a:latin typeface="Arial" panose="020B0604020202020204" pitchFamily="34" charset="0"/>
                <a:ea typeface="Meiryo UI" panose="020B0604030504040204" pitchFamily="50" charset="-128"/>
                <a:cs typeface="Arial" panose="020B0604020202020204" pitchFamily="34" charset="0"/>
              </a:rPr>
              <a:t>à chiều cao thẳng đứng tính từ mặt đất đến mặt sàn làm việc khi nâng sàn làm việc lên vị trí cao nhất.</a:t>
            </a:r>
            <a:endParaRPr lang="ja-JP" altLang="en-US" sz="1400" dirty="0">
              <a:latin typeface="Arial" panose="020B0604020202020204" pitchFamily="34" charset="0"/>
              <a:ea typeface="Meiryo UI" panose="020B0604030504040204" pitchFamily="50" charset="-128"/>
              <a:cs typeface="Arial" panose="020B0604020202020204" pitchFamily="34" charset="0"/>
            </a:endParaRPr>
          </a:p>
          <a:p>
            <a:pPr marL="342900" indent="-342900">
              <a:lnSpc>
                <a:spcPct val="110000"/>
              </a:lnSpc>
              <a:spcBef>
                <a:spcPts val="0"/>
              </a:spcBef>
              <a:buFont typeface="+mj-ea"/>
              <a:buAutoNum type="circleNumDbPlain" startAt="9"/>
              <a:tabLst>
                <a:tab pos="1882775" algn="l"/>
              </a:tabLst>
            </a:pP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Độ cao trên mặt đất</a:t>
            </a: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Là chiều cao thẳng đứng tính từ phía trên mặt đất đến mặt sàn làm việc khi nâng sàn làm việc đến độ cao tùy ý.</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342900" indent="-342900">
              <a:lnSpc>
                <a:spcPct val="110000"/>
              </a:lnSpc>
              <a:spcBef>
                <a:spcPts val="0"/>
              </a:spcBef>
              <a:buFont typeface="+mj-ea"/>
              <a:buAutoNum type="circleNumDbPlain" startAt="9"/>
              <a:tabLst>
                <a:tab pos="1882775" algn="l"/>
              </a:tabLst>
            </a:pP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Bán kính làm việc   </a:t>
            </a: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Là khoảng cách nằm ngang tính từ tâm quay đến phần đầu ngoài cùng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mặt trong của sàn làm việc.</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342900" indent="-342900">
              <a:lnSpc>
                <a:spcPct val="110000"/>
              </a:lnSpc>
              <a:spcBef>
                <a:spcPts val="0"/>
              </a:spcBef>
              <a:buFont typeface="+mj-ea"/>
              <a:buAutoNum type="circleNumDbPlain" startAt="9"/>
              <a:tabLst>
                <a:tab pos="1882775" algn="l"/>
              </a:tabLst>
            </a:pP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Sơ đồ phạm vi làm việc </a:t>
            </a: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Là sơ đồ biểu thị phạm vi mà xe nâng làm việc trên cao có thể thực hiện thao tác một cách an toàn. Phạm vi làm việc sẽ thay đổi tương ứng với năng lực </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tải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trọng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chất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hàng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tải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trọng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nâng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chiều</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dài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trục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nâng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bán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kính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phần nhô ra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chân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chống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thủy</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lực,v.v</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endPar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2063750" indent="0">
              <a:lnSpc>
                <a:spcPct val="110000"/>
              </a:lnSpc>
              <a:spcBef>
                <a:spcPts val="0"/>
              </a:spcBef>
              <a:buNone/>
              <a:tabLst>
                <a:tab pos="1346200" algn="l"/>
              </a:tabLst>
            </a:pPr>
            <a:endParaRPr lang="ja-JP" altLang="en-US" sz="1400" dirty="0">
              <a:solidFill>
                <a:prstClr val="black"/>
              </a:solidFill>
              <a:latin typeface="Meiryo UI" panose="020B0604030504040204" pitchFamily="50" charset="-128"/>
              <a:ea typeface="Meiryo UI" panose="020B0604030504040204" pitchFamily="50" charset="-128"/>
            </a:endParaRPr>
          </a:p>
          <a:p>
            <a:pPr marL="342900" indent="-342900">
              <a:lnSpc>
                <a:spcPct val="110000"/>
              </a:lnSpc>
              <a:spcBef>
                <a:spcPts val="0"/>
              </a:spcBef>
              <a:buFont typeface="+mj-ea"/>
              <a:buAutoNum type="circleNumDbPlain" startAt="9"/>
              <a:tabLst>
                <a:tab pos="1882775" algn="l"/>
              </a:tabLst>
            </a:pPr>
            <a:endParaRPr lang="en-US" altLang="ja-JP" sz="1400" dirty="0">
              <a:solidFill>
                <a:prstClr val="black"/>
              </a:solidFill>
              <a:latin typeface="Meiryo UI" panose="020B0604030504040204" pitchFamily="50" charset="-128"/>
              <a:ea typeface="Meiryo UI" panose="020B0604030504040204" pitchFamily="50" charset="-128"/>
            </a:endParaRPr>
          </a:p>
        </p:txBody>
      </p:sp>
      <p:pic>
        <p:nvPicPr>
          <p:cNvPr id="6" name="図 5"/>
          <p:cNvPicPr/>
          <p:nvPr/>
        </p:nvPicPr>
        <p:blipFill>
          <a:blip r:embed="rId3">
            <a:extLst>
              <a:ext uri="{28A0092B-C50C-407E-A947-70E740481C1C}">
                <a14:useLocalDpi xmlns:a14="http://schemas.microsoft.com/office/drawing/2010/main" val="0"/>
              </a:ext>
            </a:extLst>
          </a:blip>
          <a:srcRect/>
          <a:stretch>
            <a:fillRect/>
          </a:stretch>
        </p:blipFill>
        <p:spPr bwMode="auto">
          <a:xfrm>
            <a:off x="242242" y="3898568"/>
            <a:ext cx="1642505" cy="1840423"/>
          </a:xfrm>
          <a:prstGeom prst="rect">
            <a:avLst/>
          </a:prstGeom>
          <a:noFill/>
          <a:ln>
            <a:solidFill>
              <a:schemeClr val="tx1"/>
            </a:solidFill>
          </a:ln>
        </p:spPr>
      </p:pic>
      <p:pic>
        <p:nvPicPr>
          <p:cNvPr id="8" name="図 7"/>
          <p:cNvPicPr/>
          <p:nvPr/>
        </p:nvPicPr>
        <p:blipFill>
          <a:blip r:embed="rId4">
            <a:extLst>
              <a:ext uri="{28A0092B-C50C-407E-A947-70E740481C1C}">
                <a14:useLocalDpi xmlns:a14="http://schemas.microsoft.com/office/drawing/2010/main" val="0"/>
              </a:ext>
            </a:extLst>
          </a:blip>
          <a:srcRect/>
          <a:stretch>
            <a:fillRect/>
          </a:stretch>
        </p:blipFill>
        <p:spPr bwMode="auto">
          <a:xfrm>
            <a:off x="2137628" y="3842192"/>
            <a:ext cx="1413937" cy="2362687"/>
          </a:xfrm>
          <a:prstGeom prst="rect">
            <a:avLst/>
          </a:prstGeom>
          <a:noFill/>
          <a:ln>
            <a:solidFill>
              <a:schemeClr val="tx1"/>
            </a:solidFill>
          </a:ln>
        </p:spPr>
      </p:pic>
      <p:pic>
        <p:nvPicPr>
          <p:cNvPr id="2" name="図 1"/>
          <p:cNvPicPr>
            <a:picLocks noChangeAspect="1"/>
          </p:cNvPicPr>
          <p:nvPr/>
        </p:nvPicPr>
        <p:blipFill>
          <a:blip r:embed="rId5"/>
          <a:stretch>
            <a:fillRect/>
          </a:stretch>
        </p:blipFill>
        <p:spPr>
          <a:xfrm>
            <a:off x="3826566" y="3843224"/>
            <a:ext cx="5002908" cy="2549589"/>
          </a:xfrm>
          <a:prstGeom prst="rect">
            <a:avLst/>
          </a:prstGeom>
          <a:ln>
            <a:solidFill>
              <a:schemeClr val="tx1"/>
            </a:solidFill>
          </a:ln>
        </p:spPr>
      </p:pic>
      <p:sp>
        <p:nvSpPr>
          <p:cNvPr id="3" name="正方形/長方形 2">
            <a:extLst>
              <a:ext uri="{FF2B5EF4-FFF2-40B4-BE49-F238E27FC236}">
                <a16:creationId xmlns:a16="http://schemas.microsoft.com/office/drawing/2014/main" id="{9BAEB941-8847-48EB-9EAF-E55CC4F5F9AE}"/>
              </a:ext>
            </a:extLst>
          </p:cNvPr>
          <p:cNvSpPr/>
          <p:nvPr/>
        </p:nvSpPr>
        <p:spPr>
          <a:xfrm>
            <a:off x="237136" y="5559502"/>
            <a:ext cx="1609652" cy="10826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800" dirty="0" err="1">
                <a:latin typeface="Arial" panose="020B0604020202020204" pitchFamily="34" charset="0"/>
                <a:cs typeface="Arial" panose="020B0604020202020204" pitchFamily="34" charset="0"/>
              </a:rPr>
              <a:t>Hình</a:t>
            </a:r>
            <a:r>
              <a:rPr kumimoji="1" lang="en-US" altLang="ja-JP" sz="800" dirty="0">
                <a:latin typeface="Arial" panose="020B0604020202020204" pitchFamily="34" charset="0"/>
                <a:cs typeface="Arial" panose="020B0604020202020204" pitchFamily="34" charset="0"/>
              </a:rPr>
              <a:t> 1-38   </a:t>
            </a:r>
            <a:r>
              <a:rPr kumimoji="1" lang="en-US" altLang="ja-JP" sz="800" dirty="0" err="1">
                <a:latin typeface="Arial" panose="020B0604020202020204" pitchFamily="34" charset="0"/>
                <a:cs typeface="Arial" panose="020B0604020202020204" pitchFamily="34" charset="0"/>
              </a:rPr>
              <a:t>Độ</a:t>
            </a:r>
            <a:r>
              <a:rPr kumimoji="1" lang="en-US" altLang="ja-JP" sz="800" dirty="0">
                <a:latin typeface="Arial" panose="020B0604020202020204" pitchFamily="34" charset="0"/>
                <a:cs typeface="Arial" panose="020B0604020202020204" pitchFamily="34" charset="0"/>
              </a:rPr>
              <a:t> </a:t>
            </a:r>
            <a:r>
              <a:rPr kumimoji="1" lang="en-US" altLang="ja-JP" sz="800" dirty="0" err="1">
                <a:latin typeface="Arial" panose="020B0604020202020204" pitchFamily="34" charset="0"/>
                <a:cs typeface="Arial" panose="020B0604020202020204" pitchFamily="34" charset="0"/>
              </a:rPr>
              <a:t>cao</a:t>
            </a:r>
            <a:r>
              <a:rPr kumimoji="1" lang="en-US" altLang="ja-JP" sz="800" dirty="0">
                <a:latin typeface="Arial" panose="020B0604020202020204" pitchFamily="34" charset="0"/>
                <a:cs typeface="Arial" panose="020B0604020202020204" pitchFamily="34" charset="0"/>
              </a:rPr>
              <a:t> </a:t>
            </a:r>
            <a:r>
              <a:rPr kumimoji="1" lang="en-US" altLang="ja-JP" sz="800" dirty="0" err="1">
                <a:latin typeface="Arial" panose="020B0604020202020204" pitchFamily="34" charset="0"/>
                <a:cs typeface="Arial" panose="020B0604020202020204" pitchFamily="34" charset="0"/>
              </a:rPr>
              <a:t>sàn</a:t>
            </a:r>
            <a:r>
              <a:rPr kumimoji="1" lang="en-US" altLang="ja-JP" sz="800" dirty="0">
                <a:latin typeface="Arial" panose="020B0604020202020204" pitchFamily="34" charset="0"/>
                <a:cs typeface="Arial" panose="020B0604020202020204" pitchFamily="34" charset="0"/>
              </a:rPr>
              <a:t> </a:t>
            </a:r>
            <a:r>
              <a:rPr kumimoji="1" lang="en-US" altLang="ja-JP" sz="800" dirty="0" err="1">
                <a:latin typeface="Arial" panose="020B0604020202020204" pitchFamily="34" charset="0"/>
                <a:cs typeface="Arial" panose="020B0604020202020204" pitchFamily="34" charset="0"/>
              </a:rPr>
              <a:t>làm</a:t>
            </a:r>
            <a:r>
              <a:rPr kumimoji="1" lang="en-US" altLang="ja-JP" sz="800" dirty="0">
                <a:latin typeface="Arial" panose="020B0604020202020204" pitchFamily="34" charset="0"/>
                <a:cs typeface="Arial" panose="020B0604020202020204" pitchFamily="34" charset="0"/>
              </a:rPr>
              <a:t> </a:t>
            </a:r>
            <a:r>
              <a:rPr kumimoji="1" lang="en-US" altLang="ja-JP" sz="800" dirty="0" err="1">
                <a:latin typeface="Arial" panose="020B0604020202020204" pitchFamily="34" charset="0"/>
                <a:cs typeface="Arial" panose="020B0604020202020204" pitchFamily="34" charset="0"/>
              </a:rPr>
              <a:t>việc</a:t>
            </a:r>
            <a:endParaRPr kumimoji="1" lang="ja-JP" altLang="en-US" sz="800" dirty="0">
              <a:latin typeface="Arial" panose="020B0604020202020204" pitchFamily="34" charset="0"/>
              <a:cs typeface="Arial" panose="020B0604020202020204" pitchFamily="34" charset="0"/>
            </a:endParaRPr>
          </a:p>
        </p:txBody>
      </p:sp>
      <p:sp>
        <p:nvSpPr>
          <p:cNvPr id="10" name="正方形/長方形 9">
            <a:extLst>
              <a:ext uri="{FF2B5EF4-FFF2-40B4-BE49-F238E27FC236}">
                <a16:creationId xmlns:a16="http://schemas.microsoft.com/office/drawing/2014/main" id="{31811075-ED92-4603-A73C-3781E9AEE73C}"/>
              </a:ext>
            </a:extLst>
          </p:cNvPr>
          <p:cNvSpPr/>
          <p:nvPr/>
        </p:nvSpPr>
        <p:spPr>
          <a:xfrm>
            <a:off x="1431435" y="4305227"/>
            <a:ext cx="415352" cy="929056"/>
          </a:xfrm>
          <a:prstGeom prst="rect">
            <a:avLst/>
          </a:prstGeom>
          <a:ln>
            <a:noFill/>
          </a:ln>
        </p:spPr>
        <p:style>
          <a:lnRef idx="2">
            <a:schemeClr val="accent6"/>
          </a:lnRef>
          <a:fillRef idx="1">
            <a:schemeClr val="lt1"/>
          </a:fillRef>
          <a:effectRef idx="0">
            <a:schemeClr val="accent6"/>
          </a:effectRef>
          <a:fontRef idx="minor">
            <a:schemeClr val="dk1"/>
          </a:fontRef>
        </p:style>
        <p:txBody>
          <a:bodyPr vert="vert" rtlCol="0" anchor="ctr"/>
          <a:lstStyle/>
          <a:p>
            <a:pPr algn="ctr"/>
            <a:r>
              <a:rPr lang="en-US" altLang="ja-JP" sz="800" err="1">
                <a:latin typeface="Arial" panose="020B0604020202020204" pitchFamily="34" charset="0"/>
                <a:cs typeface="Arial" panose="020B0604020202020204" pitchFamily="34" charset="0"/>
              </a:rPr>
              <a:t>Độ</a:t>
            </a:r>
            <a:r>
              <a:rPr lang="en-US" altLang="ja-JP" sz="800">
                <a:latin typeface="Arial" panose="020B0604020202020204" pitchFamily="34" charset="0"/>
                <a:cs typeface="Arial" panose="020B0604020202020204" pitchFamily="34" charset="0"/>
              </a:rPr>
              <a:t> </a:t>
            </a:r>
            <a:r>
              <a:rPr lang="en-US" altLang="ja-JP" sz="800" err="1">
                <a:latin typeface="Arial" panose="020B0604020202020204" pitchFamily="34" charset="0"/>
                <a:cs typeface="Arial" panose="020B0604020202020204" pitchFamily="34" charset="0"/>
              </a:rPr>
              <a:t>cao</a:t>
            </a:r>
            <a:r>
              <a:rPr lang="en-US" altLang="ja-JP" sz="800">
                <a:latin typeface="Arial" panose="020B0604020202020204" pitchFamily="34" charset="0"/>
                <a:cs typeface="Arial" panose="020B0604020202020204" pitchFamily="34" charset="0"/>
              </a:rPr>
              <a:t> </a:t>
            </a:r>
            <a:r>
              <a:rPr lang="en-US" altLang="ja-JP" sz="800" err="1">
                <a:latin typeface="Arial" panose="020B0604020202020204" pitchFamily="34" charset="0"/>
                <a:cs typeface="Arial" panose="020B0604020202020204" pitchFamily="34" charset="0"/>
              </a:rPr>
              <a:t>sàn</a:t>
            </a:r>
            <a:r>
              <a:rPr lang="en-US" altLang="ja-JP" sz="800">
                <a:latin typeface="Arial" panose="020B0604020202020204" pitchFamily="34" charset="0"/>
                <a:cs typeface="Arial" panose="020B0604020202020204" pitchFamily="34" charset="0"/>
              </a:rPr>
              <a:t> </a:t>
            </a:r>
            <a:endParaRPr lang="vi-VN" altLang="ja-JP" sz="800">
              <a:latin typeface="Arial" panose="020B0604020202020204" pitchFamily="34" charset="0"/>
              <a:cs typeface="Arial" panose="020B0604020202020204" pitchFamily="34" charset="0"/>
            </a:endParaRPr>
          </a:p>
          <a:p>
            <a:pPr algn="ctr"/>
            <a:r>
              <a:rPr lang="en-US" altLang="ja-JP" sz="800" err="1">
                <a:latin typeface="Arial" panose="020B0604020202020204" pitchFamily="34" charset="0"/>
                <a:cs typeface="Arial" panose="020B0604020202020204" pitchFamily="34" charset="0"/>
              </a:rPr>
              <a:t>làm</a:t>
            </a:r>
            <a:r>
              <a:rPr lang="en-US" altLang="ja-JP" sz="800">
                <a:latin typeface="Arial" panose="020B0604020202020204" pitchFamily="34" charset="0"/>
                <a:cs typeface="Arial" panose="020B0604020202020204" pitchFamily="34" charset="0"/>
              </a:rPr>
              <a:t> </a:t>
            </a:r>
            <a:r>
              <a:rPr lang="en-US" altLang="ja-JP" sz="800" err="1">
                <a:latin typeface="Arial" panose="020B0604020202020204" pitchFamily="34" charset="0"/>
                <a:cs typeface="Arial" panose="020B0604020202020204" pitchFamily="34" charset="0"/>
              </a:rPr>
              <a:t>việc</a:t>
            </a:r>
            <a:endParaRPr kumimoji="1" lang="ja-JP" altLang="en-US" sz="800">
              <a:latin typeface="Arial" panose="020B0604020202020204" pitchFamily="34" charset="0"/>
              <a:cs typeface="Arial" panose="020B0604020202020204" pitchFamily="34" charset="0"/>
            </a:endParaRPr>
          </a:p>
        </p:txBody>
      </p:sp>
      <p:sp>
        <p:nvSpPr>
          <p:cNvPr id="12" name="正方形/長方形 11">
            <a:extLst>
              <a:ext uri="{FF2B5EF4-FFF2-40B4-BE49-F238E27FC236}">
                <a16:creationId xmlns:a16="http://schemas.microsoft.com/office/drawing/2014/main" id="{B5C31C0B-2293-4053-A4DF-06F01291F63C}"/>
              </a:ext>
            </a:extLst>
          </p:cNvPr>
          <p:cNvSpPr/>
          <p:nvPr/>
        </p:nvSpPr>
        <p:spPr>
          <a:xfrm>
            <a:off x="2145744" y="6003242"/>
            <a:ext cx="1270489" cy="14706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800" err="1"/>
              <a:t>Hình</a:t>
            </a:r>
            <a:r>
              <a:rPr kumimoji="1" lang="en-US" altLang="ja-JP" sz="800"/>
              <a:t> 1-37 </a:t>
            </a:r>
            <a:r>
              <a:rPr lang="en-US" altLang="ja-JP" sz="800">
                <a:latin typeface="Arial" panose="020B0604020202020204" pitchFamily="34" charset="0"/>
                <a:cs typeface="Arial" panose="020B0604020202020204" pitchFamily="34" charset="0"/>
              </a:rPr>
              <a:t> </a:t>
            </a:r>
            <a:r>
              <a:rPr lang="en-US" altLang="ja-JP" sz="800" err="1">
                <a:latin typeface="Arial" panose="020B0604020202020204" pitchFamily="34" charset="0"/>
                <a:cs typeface="Arial" panose="020B0604020202020204" pitchFamily="34" charset="0"/>
              </a:rPr>
              <a:t>Bán</a:t>
            </a:r>
            <a:r>
              <a:rPr lang="en-US" altLang="ja-JP" sz="800">
                <a:latin typeface="Arial" panose="020B0604020202020204" pitchFamily="34" charset="0"/>
                <a:cs typeface="Arial" panose="020B0604020202020204" pitchFamily="34" charset="0"/>
              </a:rPr>
              <a:t> </a:t>
            </a:r>
            <a:r>
              <a:rPr lang="en-US" altLang="ja-JP" sz="800" err="1">
                <a:latin typeface="Arial" panose="020B0604020202020204" pitchFamily="34" charset="0"/>
                <a:cs typeface="Arial" panose="020B0604020202020204" pitchFamily="34" charset="0"/>
              </a:rPr>
              <a:t>kính</a:t>
            </a:r>
            <a:endParaRPr lang="en-US" altLang="ja-JP" sz="800">
              <a:latin typeface="Arial" panose="020B0604020202020204" pitchFamily="34" charset="0"/>
              <a:cs typeface="Arial" panose="020B0604020202020204" pitchFamily="34" charset="0"/>
            </a:endParaRPr>
          </a:p>
          <a:p>
            <a:pPr algn="ctr"/>
            <a:r>
              <a:rPr lang="en-US" altLang="ja-JP" sz="800">
                <a:latin typeface="Arial" panose="020B0604020202020204" pitchFamily="34" charset="0"/>
                <a:cs typeface="Arial" panose="020B0604020202020204" pitchFamily="34" charset="0"/>
              </a:rPr>
              <a:t>         </a:t>
            </a:r>
            <a:r>
              <a:rPr lang="en-US" altLang="ja-JP" sz="800" err="1">
                <a:latin typeface="Arial" panose="020B0604020202020204" pitchFamily="34" charset="0"/>
                <a:cs typeface="Arial" panose="020B0604020202020204" pitchFamily="34" charset="0"/>
              </a:rPr>
              <a:t>làm</a:t>
            </a:r>
            <a:r>
              <a:rPr lang="en-US" altLang="ja-JP" sz="800">
                <a:latin typeface="Arial" panose="020B0604020202020204" pitchFamily="34" charset="0"/>
                <a:cs typeface="Arial" panose="020B0604020202020204" pitchFamily="34" charset="0"/>
              </a:rPr>
              <a:t> </a:t>
            </a:r>
            <a:r>
              <a:rPr lang="en-US" altLang="ja-JP" sz="800" err="1">
                <a:latin typeface="Arial" panose="020B0604020202020204" pitchFamily="34" charset="0"/>
                <a:cs typeface="Arial" panose="020B0604020202020204" pitchFamily="34" charset="0"/>
              </a:rPr>
              <a:t>việc</a:t>
            </a:r>
            <a:r>
              <a:rPr lang="en-US" altLang="ja-JP" sz="800">
                <a:latin typeface="Arial" panose="020B0604020202020204" pitchFamily="34" charset="0"/>
                <a:cs typeface="Arial" panose="020B0604020202020204" pitchFamily="34" charset="0"/>
              </a:rPr>
              <a:t> </a:t>
            </a:r>
            <a:endParaRPr kumimoji="1" lang="ja-JP" altLang="en-US" sz="800">
              <a:latin typeface="Arial" panose="020B0604020202020204" pitchFamily="34" charset="0"/>
              <a:cs typeface="Arial" panose="020B0604020202020204" pitchFamily="34" charset="0"/>
            </a:endParaRPr>
          </a:p>
        </p:txBody>
      </p:sp>
      <p:sp>
        <p:nvSpPr>
          <p:cNvPr id="13" name="正方形/長方形 12">
            <a:extLst>
              <a:ext uri="{FF2B5EF4-FFF2-40B4-BE49-F238E27FC236}">
                <a16:creationId xmlns:a16="http://schemas.microsoft.com/office/drawing/2014/main" id="{6A704BC0-A1FA-4E03-B930-3432444548D2}"/>
              </a:ext>
            </a:extLst>
          </p:cNvPr>
          <p:cNvSpPr/>
          <p:nvPr/>
        </p:nvSpPr>
        <p:spPr>
          <a:xfrm>
            <a:off x="2706139" y="5559502"/>
            <a:ext cx="628023" cy="358978"/>
          </a:xfrm>
          <a:prstGeom prst="rect">
            <a:avLst/>
          </a:prstGeom>
          <a:ln>
            <a:noFill/>
          </a:ln>
        </p:spPr>
        <p:style>
          <a:lnRef idx="2">
            <a:schemeClr val="accent6"/>
          </a:lnRef>
          <a:fillRef idx="1">
            <a:schemeClr val="lt1"/>
          </a:fillRef>
          <a:effectRef idx="0">
            <a:schemeClr val="accent6"/>
          </a:effectRef>
          <a:fontRef idx="minor">
            <a:schemeClr val="dk1"/>
          </a:fontRef>
        </p:style>
        <p:txBody>
          <a:bodyPr vert="horz" rtlCol="0" anchor="ctr"/>
          <a:lstStyle/>
          <a:p>
            <a:pPr algn="r"/>
            <a:r>
              <a:rPr lang="en-US" altLang="ja-JP" sz="800" err="1">
                <a:latin typeface="Arial" panose="020B0604020202020204" pitchFamily="34" charset="0"/>
                <a:cs typeface="Arial" panose="020B0604020202020204" pitchFamily="34" charset="0"/>
              </a:rPr>
              <a:t>Bán</a:t>
            </a:r>
            <a:r>
              <a:rPr lang="en-US" altLang="ja-JP" sz="800">
                <a:latin typeface="Arial" panose="020B0604020202020204" pitchFamily="34" charset="0"/>
                <a:cs typeface="Arial" panose="020B0604020202020204" pitchFamily="34" charset="0"/>
              </a:rPr>
              <a:t> </a:t>
            </a:r>
            <a:r>
              <a:rPr lang="en-US" altLang="ja-JP" sz="800" err="1">
                <a:latin typeface="Arial" panose="020B0604020202020204" pitchFamily="34" charset="0"/>
                <a:cs typeface="Arial" panose="020B0604020202020204" pitchFamily="34" charset="0"/>
              </a:rPr>
              <a:t>kính</a:t>
            </a:r>
            <a:r>
              <a:rPr lang="en-US" altLang="ja-JP" sz="800">
                <a:latin typeface="Arial" panose="020B0604020202020204" pitchFamily="34" charset="0"/>
                <a:cs typeface="Arial" panose="020B0604020202020204" pitchFamily="34" charset="0"/>
              </a:rPr>
              <a:t>  </a:t>
            </a:r>
            <a:r>
              <a:rPr lang="en-US" altLang="ja-JP" sz="800" err="1">
                <a:latin typeface="Arial" panose="020B0604020202020204" pitchFamily="34" charset="0"/>
                <a:cs typeface="Arial" panose="020B0604020202020204" pitchFamily="34" charset="0"/>
              </a:rPr>
              <a:t>làm</a:t>
            </a:r>
            <a:r>
              <a:rPr lang="en-US" altLang="ja-JP" sz="800">
                <a:latin typeface="Arial" panose="020B0604020202020204" pitchFamily="34" charset="0"/>
                <a:cs typeface="Arial" panose="020B0604020202020204" pitchFamily="34" charset="0"/>
              </a:rPr>
              <a:t> </a:t>
            </a:r>
            <a:r>
              <a:rPr lang="en-US" altLang="ja-JP" sz="800" err="1">
                <a:latin typeface="Arial" panose="020B0604020202020204" pitchFamily="34" charset="0"/>
                <a:cs typeface="Arial" panose="020B0604020202020204" pitchFamily="34" charset="0"/>
              </a:rPr>
              <a:t>việc</a:t>
            </a:r>
            <a:r>
              <a:rPr lang="en-US" altLang="ja-JP" sz="800">
                <a:latin typeface="Arial" panose="020B0604020202020204" pitchFamily="34" charset="0"/>
                <a:cs typeface="Arial" panose="020B0604020202020204" pitchFamily="34" charset="0"/>
              </a:rPr>
              <a:t> </a:t>
            </a:r>
            <a:endParaRPr kumimoji="1" lang="ja-JP" altLang="en-US" sz="800">
              <a:latin typeface="Arial" panose="020B0604020202020204" pitchFamily="34" charset="0"/>
              <a:cs typeface="Arial" panose="020B0604020202020204" pitchFamily="34" charset="0"/>
            </a:endParaRPr>
          </a:p>
        </p:txBody>
      </p:sp>
      <p:sp>
        <p:nvSpPr>
          <p:cNvPr id="14" name="正方形/長方形 13">
            <a:extLst>
              <a:ext uri="{FF2B5EF4-FFF2-40B4-BE49-F238E27FC236}">
                <a16:creationId xmlns:a16="http://schemas.microsoft.com/office/drawing/2014/main" id="{4EC89A1B-847F-4BF2-8F24-4F17915E9322}"/>
              </a:ext>
            </a:extLst>
          </p:cNvPr>
          <p:cNvSpPr/>
          <p:nvPr/>
        </p:nvSpPr>
        <p:spPr>
          <a:xfrm>
            <a:off x="3826564" y="3846849"/>
            <a:ext cx="2263991" cy="27699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en-US" altLang="ja-JP" sz="1200" err="1">
                <a:latin typeface="Arial" panose="020B0604020202020204" pitchFamily="34" charset="0"/>
                <a:cs typeface="Arial" panose="020B0604020202020204" pitchFamily="34" charset="0"/>
              </a:rPr>
              <a:t>Tải</a:t>
            </a:r>
            <a:r>
              <a:rPr kumimoji="1" lang="en-US" altLang="ja-JP" sz="1200">
                <a:latin typeface="Arial" panose="020B0604020202020204" pitchFamily="34" charset="0"/>
                <a:cs typeface="Arial" panose="020B0604020202020204" pitchFamily="34" charset="0"/>
              </a:rPr>
              <a:t> </a:t>
            </a:r>
            <a:r>
              <a:rPr kumimoji="1" lang="en-US" altLang="ja-JP" sz="1200" err="1">
                <a:latin typeface="Arial" panose="020B0604020202020204" pitchFamily="34" charset="0"/>
                <a:cs typeface="Arial" panose="020B0604020202020204" pitchFamily="34" charset="0"/>
              </a:rPr>
              <a:t>trọng</a:t>
            </a:r>
            <a:r>
              <a:rPr kumimoji="1" lang="en-US" altLang="ja-JP" sz="1200">
                <a:latin typeface="Arial" panose="020B0604020202020204" pitchFamily="34" charset="0"/>
                <a:cs typeface="Arial" panose="020B0604020202020204" pitchFamily="34" charset="0"/>
              </a:rPr>
              <a:t> </a:t>
            </a:r>
            <a:r>
              <a:rPr kumimoji="1" lang="en-US" altLang="ja-JP" sz="1200" err="1">
                <a:latin typeface="Arial" panose="020B0604020202020204" pitchFamily="34" charset="0"/>
                <a:cs typeface="Arial" panose="020B0604020202020204" pitchFamily="34" charset="0"/>
              </a:rPr>
              <a:t>chất</a:t>
            </a:r>
            <a:r>
              <a:rPr kumimoji="1" lang="en-US" altLang="ja-JP" sz="1200">
                <a:latin typeface="Arial" panose="020B0604020202020204" pitchFamily="34" charset="0"/>
                <a:cs typeface="Arial" panose="020B0604020202020204" pitchFamily="34" charset="0"/>
              </a:rPr>
              <a:t> </a:t>
            </a:r>
            <a:r>
              <a:rPr kumimoji="1" lang="en-US" altLang="ja-JP" sz="1200" err="1">
                <a:latin typeface="Arial" panose="020B0604020202020204" pitchFamily="34" charset="0"/>
                <a:cs typeface="Arial" panose="020B0604020202020204" pitchFamily="34" charset="0"/>
              </a:rPr>
              <a:t>hàng</a:t>
            </a:r>
            <a:r>
              <a:rPr kumimoji="1" lang="vi-VN" altLang="ja-JP" sz="1200">
                <a:latin typeface="Arial" panose="020B0604020202020204" pitchFamily="34" charset="0"/>
                <a:cs typeface="Arial" panose="020B0604020202020204" pitchFamily="34" charset="0"/>
              </a:rPr>
              <a:t> 200kg</a:t>
            </a:r>
            <a:endParaRPr kumimoji="1" lang="ja-JP" altLang="en-US" sz="1200">
              <a:latin typeface="Arial" panose="020B0604020202020204" pitchFamily="34" charset="0"/>
              <a:cs typeface="Arial" panose="020B0604020202020204" pitchFamily="34" charset="0"/>
            </a:endParaRPr>
          </a:p>
        </p:txBody>
      </p:sp>
      <p:sp>
        <p:nvSpPr>
          <p:cNvPr id="15" name="正方形/長方形 14">
            <a:extLst>
              <a:ext uri="{FF2B5EF4-FFF2-40B4-BE49-F238E27FC236}">
                <a16:creationId xmlns:a16="http://schemas.microsoft.com/office/drawing/2014/main" id="{1F199F12-F1C8-4DA8-ADAC-95CDC09E497B}"/>
              </a:ext>
            </a:extLst>
          </p:cNvPr>
          <p:cNvSpPr/>
          <p:nvPr/>
        </p:nvSpPr>
        <p:spPr>
          <a:xfrm>
            <a:off x="5599523" y="4091759"/>
            <a:ext cx="3030870" cy="276998"/>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800" dirty="0" err="1">
                <a:latin typeface="Arial" panose="020B0604020202020204" pitchFamily="34" charset="0"/>
                <a:cs typeface="Arial" panose="020B0604020202020204" pitchFamily="34" charset="0"/>
              </a:rPr>
              <a:t>Chiều</a:t>
            </a:r>
            <a:r>
              <a:rPr kumimoji="1" lang="en-US" altLang="ja-JP" sz="800" dirty="0">
                <a:latin typeface="Arial" panose="020B0604020202020204" pitchFamily="34" charset="0"/>
                <a:cs typeface="Arial" panose="020B0604020202020204" pitchFamily="34" charset="0"/>
              </a:rPr>
              <a:t> </a:t>
            </a:r>
            <a:r>
              <a:rPr kumimoji="1" lang="en-US" altLang="ja-JP" sz="800" dirty="0" err="1">
                <a:latin typeface="Arial" panose="020B0604020202020204" pitchFamily="34" charset="0"/>
                <a:cs typeface="Arial" panose="020B0604020202020204" pitchFamily="34" charset="0"/>
              </a:rPr>
              <a:t>rộng</a:t>
            </a:r>
            <a:r>
              <a:rPr kumimoji="1" lang="en-US" altLang="ja-JP" sz="800" dirty="0">
                <a:latin typeface="Arial" panose="020B0604020202020204" pitchFamily="34" charset="0"/>
                <a:cs typeface="Arial" panose="020B0604020202020204" pitchFamily="34" charset="0"/>
              </a:rPr>
              <a:t> </a:t>
            </a:r>
            <a:r>
              <a:rPr kumimoji="1" lang="en-US" altLang="ja-JP" sz="800" dirty="0" err="1">
                <a:latin typeface="Arial" panose="020B0604020202020204" pitchFamily="34" charset="0"/>
                <a:cs typeface="Arial" panose="020B0604020202020204" pitchFamily="34" charset="0"/>
              </a:rPr>
              <a:t>nhô</a:t>
            </a:r>
            <a:r>
              <a:rPr kumimoji="1" lang="en-US" altLang="ja-JP" sz="800" dirty="0">
                <a:latin typeface="Arial" panose="020B0604020202020204" pitchFamily="34" charset="0"/>
                <a:cs typeface="Arial" panose="020B0604020202020204" pitchFamily="34" charset="0"/>
              </a:rPr>
              <a:t> ra </a:t>
            </a:r>
            <a:r>
              <a:rPr kumimoji="1" lang="en-US" altLang="ja-JP" sz="800" dirty="0" err="1">
                <a:latin typeface="Arial" panose="020B0604020202020204" pitchFamily="34" charset="0"/>
                <a:cs typeface="Arial" panose="020B0604020202020204" pitchFamily="34" charset="0"/>
              </a:rPr>
              <a:t>nhỏ</a:t>
            </a:r>
            <a:r>
              <a:rPr kumimoji="1" lang="en-US" altLang="ja-JP" sz="800" dirty="0">
                <a:latin typeface="Arial" panose="020B0604020202020204" pitchFamily="34" charset="0"/>
                <a:cs typeface="Arial" panose="020B0604020202020204" pitchFamily="34" charset="0"/>
              </a:rPr>
              <a:t> </a:t>
            </a:r>
            <a:r>
              <a:rPr kumimoji="1" lang="en-US" altLang="ja-JP" sz="800" dirty="0" err="1">
                <a:latin typeface="Arial" panose="020B0604020202020204" pitchFamily="34" charset="0"/>
                <a:cs typeface="Arial" panose="020B0604020202020204" pitchFamily="34" charset="0"/>
              </a:rPr>
              <a:t>nhất</a:t>
            </a:r>
            <a:r>
              <a:rPr kumimoji="1" lang="en-US" altLang="ja-JP" sz="800" dirty="0">
                <a:latin typeface="Arial" panose="020B0604020202020204" pitchFamily="34" charset="0"/>
                <a:cs typeface="Arial" panose="020B0604020202020204" pitchFamily="34" charset="0"/>
              </a:rPr>
              <a:t> </a:t>
            </a:r>
            <a:r>
              <a:rPr kumimoji="1" lang="en-US" altLang="ja-JP" sz="800" dirty="0" err="1">
                <a:latin typeface="Arial" panose="020B0604020202020204" pitchFamily="34" charset="0"/>
                <a:cs typeface="Arial" panose="020B0604020202020204" pitchFamily="34" charset="0"/>
              </a:rPr>
              <a:t>của</a:t>
            </a:r>
            <a:r>
              <a:rPr kumimoji="1" lang="en-US" altLang="ja-JP" sz="800" dirty="0">
                <a:latin typeface="Arial" panose="020B0604020202020204" pitchFamily="34" charset="0"/>
                <a:cs typeface="Arial" panose="020B0604020202020204" pitchFamily="34" charset="0"/>
              </a:rPr>
              <a:t> </a:t>
            </a:r>
            <a:r>
              <a:rPr kumimoji="1" lang="en-US" altLang="ja-JP" sz="800" dirty="0" err="1">
                <a:latin typeface="Arial" panose="020B0604020202020204" pitchFamily="34" charset="0"/>
                <a:cs typeface="Arial" panose="020B0604020202020204" pitchFamily="34" charset="0"/>
              </a:rPr>
              <a:t>chân</a:t>
            </a:r>
            <a:r>
              <a:rPr kumimoji="1" lang="en-US" altLang="ja-JP" sz="800" dirty="0">
                <a:latin typeface="Arial" panose="020B0604020202020204" pitchFamily="34" charset="0"/>
                <a:cs typeface="Arial" panose="020B0604020202020204" pitchFamily="34" charset="0"/>
              </a:rPr>
              <a:t> </a:t>
            </a:r>
            <a:r>
              <a:rPr kumimoji="1" lang="en-US" altLang="ja-JP" sz="800" dirty="0" err="1">
                <a:latin typeface="Arial" panose="020B0604020202020204" pitchFamily="34" charset="0"/>
                <a:cs typeface="Arial" panose="020B0604020202020204" pitchFamily="34" charset="0"/>
              </a:rPr>
              <a:t>chống</a:t>
            </a:r>
            <a:r>
              <a:rPr kumimoji="1" lang="en-US" altLang="ja-JP" sz="800" dirty="0">
                <a:latin typeface="Arial" panose="020B0604020202020204" pitchFamily="34" charset="0"/>
                <a:cs typeface="Arial" panose="020B0604020202020204" pitchFamily="34" charset="0"/>
              </a:rPr>
              <a:t> </a:t>
            </a:r>
            <a:r>
              <a:rPr kumimoji="1" lang="en-US" altLang="ja-JP" sz="800" dirty="0" err="1">
                <a:latin typeface="Arial" panose="020B0604020202020204" pitchFamily="34" charset="0"/>
                <a:cs typeface="Arial" panose="020B0604020202020204" pitchFamily="34" charset="0"/>
              </a:rPr>
              <a:t>thủy</a:t>
            </a:r>
            <a:r>
              <a:rPr kumimoji="1" lang="en-US" altLang="ja-JP" sz="800" dirty="0">
                <a:latin typeface="Arial" panose="020B0604020202020204" pitchFamily="34" charset="0"/>
                <a:cs typeface="Arial" panose="020B0604020202020204" pitchFamily="34" charset="0"/>
              </a:rPr>
              <a:t> </a:t>
            </a:r>
            <a:r>
              <a:rPr kumimoji="1" lang="en-US" altLang="ja-JP" sz="800" dirty="0" err="1">
                <a:latin typeface="Arial" panose="020B0604020202020204" pitchFamily="34" charset="0"/>
                <a:cs typeface="Arial" panose="020B0604020202020204" pitchFamily="34" charset="0"/>
              </a:rPr>
              <a:t>lực</a:t>
            </a:r>
            <a:r>
              <a:rPr kumimoji="1" lang="en-US" altLang="ja-JP" sz="800" dirty="0">
                <a:latin typeface="Arial" panose="020B0604020202020204" pitchFamily="34" charset="0"/>
                <a:cs typeface="Arial" panose="020B0604020202020204" pitchFamily="34" charset="0"/>
              </a:rPr>
              <a:t> </a:t>
            </a:r>
            <a:endParaRPr kumimoji="1" lang="ja-JP" altLang="en-US" sz="800" dirty="0">
              <a:latin typeface="Arial" panose="020B0604020202020204" pitchFamily="34" charset="0"/>
              <a:cs typeface="Arial" panose="020B0604020202020204" pitchFamily="34" charset="0"/>
            </a:endParaRPr>
          </a:p>
        </p:txBody>
      </p:sp>
      <p:sp>
        <p:nvSpPr>
          <p:cNvPr id="16" name="正方形/長方形 15">
            <a:extLst>
              <a:ext uri="{FF2B5EF4-FFF2-40B4-BE49-F238E27FC236}">
                <a16:creationId xmlns:a16="http://schemas.microsoft.com/office/drawing/2014/main" id="{834DB65B-A0F1-4169-81BF-71F47F038C41}"/>
              </a:ext>
            </a:extLst>
          </p:cNvPr>
          <p:cNvSpPr/>
          <p:nvPr/>
        </p:nvSpPr>
        <p:spPr>
          <a:xfrm>
            <a:off x="6051000" y="4343492"/>
            <a:ext cx="2767837" cy="22706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800" dirty="0" err="1">
                <a:latin typeface="Arial" panose="020B0604020202020204" pitchFamily="34" charset="0"/>
                <a:cs typeface="Arial" panose="020B0604020202020204" pitchFamily="34" charset="0"/>
              </a:rPr>
              <a:t>Chiều</a:t>
            </a:r>
            <a:r>
              <a:rPr kumimoji="1" lang="en-US" altLang="ja-JP" sz="800" dirty="0">
                <a:latin typeface="Arial" panose="020B0604020202020204" pitchFamily="34" charset="0"/>
                <a:cs typeface="Arial" panose="020B0604020202020204" pitchFamily="34" charset="0"/>
              </a:rPr>
              <a:t> </a:t>
            </a:r>
            <a:r>
              <a:rPr kumimoji="1" lang="en-US" altLang="ja-JP" sz="800" dirty="0" err="1">
                <a:latin typeface="Arial" panose="020B0604020202020204" pitchFamily="34" charset="0"/>
                <a:cs typeface="Arial" panose="020B0604020202020204" pitchFamily="34" charset="0"/>
              </a:rPr>
              <a:t>rộng</a:t>
            </a:r>
            <a:r>
              <a:rPr kumimoji="1" lang="en-US" altLang="ja-JP" sz="800" dirty="0">
                <a:latin typeface="Arial" panose="020B0604020202020204" pitchFamily="34" charset="0"/>
                <a:cs typeface="Arial" panose="020B0604020202020204" pitchFamily="34" charset="0"/>
              </a:rPr>
              <a:t> </a:t>
            </a:r>
            <a:r>
              <a:rPr kumimoji="1" lang="en-US" altLang="ja-JP" sz="800" dirty="0" err="1">
                <a:latin typeface="Arial" panose="020B0604020202020204" pitchFamily="34" charset="0"/>
                <a:cs typeface="Arial" panose="020B0604020202020204" pitchFamily="34" charset="0"/>
              </a:rPr>
              <a:t>nhô</a:t>
            </a:r>
            <a:r>
              <a:rPr kumimoji="1" lang="en-US" altLang="ja-JP" sz="800" dirty="0">
                <a:latin typeface="Arial" panose="020B0604020202020204" pitchFamily="34" charset="0"/>
                <a:cs typeface="Arial" panose="020B0604020202020204" pitchFamily="34" charset="0"/>
              </a:rPr>
              <a:t> ra </a:t>
            </a:r>
            <a:r>
              <a:rPr kumimoji="1" lang="en-US" altLang="ja-JP" sz="800" dirty="0" err="1">
                <a:latin typeface="Arial" panose="020B0604020202020204" pitchFamily="34" charset="0"/>
                <a:cs typeface="Arial" panose="020B0604020202020204" pitchFamily="34" charset="0"/>
              </a:rPr>
              <a:t>trung</a:t>
            </a:r>
            <a:r>
              <a:rPr kumimoji="1" lang="en-US" altLang="ja-JP" sz="800" dirty="0">
                <a:latin typeface="Arial" panose="020B0604020202020204" pitchFamily="34" charset="0"/>
                <a:cs typeface="Arial" panose="020B0604020202020204" pitchFamily="34" charset="0"/>
              </a:rPr>
              <a:t> </a:t>
            </a:r>
            <a:r>
              <a:rPr kumimoji="1" lang="en-US" altLang="ja-JP" sz="800" dirty="0" err="1">
                <a:latin typeface="Arial" panose="020B0604020202020204" pitchFamily="34" charset="0"/>
                <a:cs typeface="Arial" panose="020B0604020202020204" pitchFamily="34" charset="0"/>
              </a:rPr>
              <a:t>bình</a:t>
            </a:r>
            <a:r>
              <a:rPr kumimoji="1" lang="en-US" altLang="ja-JP" sz="800" dirty="0">
                <a:latin typeface="Arial" panose="020B0604020202020204" pitchFamily="34" charset="0"/>
                <a:cs typeface="Arial" panose="020B0604020202020204" pitchFamily="34" charset="0"/>
              </a:rPr>
              <a:t> </a:t>
            </a:r>
            <a:r>
              <a:rPr kumimoji="1" lang="en-US" altLang="ja-JP" sz="800" dirty="0" err="1">
                <a:latin typeface="Arial" panose="020B0604020202020204" pitchFamily="34" charset="0"/>
                <a:cs typeface="Arial" panose="020B0604020202020204" pitchFamily="34" charset="0"/>
              </a:rPr>
              <a:t>của</a:t>
            </a:r>
            <a:r>
              <a:rPr kumimoji="1" lang="en-US" altLang="ja-JP" sz="800" dirty="0">
                <a:latin typeface="Arial" panose="020B0604020202020204" pitchFamily="34" charset="0"/>
                <a:cs typeface="Arial" panose="020B0604020202020204" pitchFamily="34" charset="0"/>
              </a:rPr>
              <a:t> </a:t>
            </a:r>
            <a:r>
              <a:rPr kumimoji="1" lang="en-US" altLang="ja-JP" sz="800" dirty="0" err="1">
                <a:latin typeface="Arial" panose="020B0604020202020204" pitchFamily="34" charset="0"/>
                <a:cs typeface="Arial" panose="020B0604020202020204" pitchFamily="34" charset="0"/>
              </a:rPr>
              <a:t>chân</a:t>
            </a:r>
            <a:r>
              <a:rPr kumimoji="1" lang="en-US" altLang="ja-JP" sz="800" dirty="0">
                <a:latin typeface="Arial" panose="020B0604020202020204" pitchFamily="34" charset="0"/>
                <a:cs typeface="Arial" panose="020B0604020202020204" pitchFamily="34" charset="0"/>
              </a:rPr>
              <a:t> </a:t>
            </a:r>
            <a:r>
              <a:rPr kumimoji="1" lang="en-US" altLang="ja-JP" sz="800" dirty="0" err="1">
                <a:latin typeface="Arial" panose="020B0604020202020204" pitchFamily="34" charset="0"/>
                <a:cs typeface="Arial" panose="020B0604020202020204" pitchFamily="34" charset="0"/>
              </a:rPr>
              <a:t>chống</a:t>
            </a:r>
            <a:r>
              <a:rPr kumimoji="1" lang="en-US" altLang="ja-JP" sz="800" dirty="0">
                <a:latin typeface="Arial" panose="020B0604020202020204" pitchFamily="34" charset="0"/>
                <a:cs typeface="Arial" panose="020B0604020202020204" pitchFamily="34" charset="0"/>
              </a:rPr>
              <a:t> </a:t>
            </a:r>
            <a:r>
              <a:rPr kumimoji="1" lang="en-US" altLang="ja-JP" sz="800" dirty="0" err="1">
                <a:latin typeface="Arial" panose="020B0604020202020204" pitchFamily="34" charset="0"/>
                <a:cs typeface="Arial" panose="020B0604020202020204" pitchFamily="34" charset="0"/>
              </a:rPr>
              <a:t>thủy</a:t>
            </a:r>
            <a:r>
              <a:rPr kumimoji="1" lang="en-US" altLang="ja-JP" sz="800" dirty="0">
                <a:latin typeface="Arial" panose="020B0604020202020204" pitchFamily="34" charset="0"/>
                <a:cs typeface="Arial" panose="020B0604020202020204" pitchFamily="34" charset="0"/>
              </a:rPr>
              <a:t> </a:t>
            </a:r>
            <a:r>
              <a:rPr kumimoji="1" lang="en-US" altLang="ja-JP" sz="800" dirty="0" err="1">
                <a:latin typeface="Arial" panose="020B0604020202020204" pitchFamily="34" charset="0"/>
                <a:cs typeface="Arial" panose="020B0604020202020204" pitchFamily="34" charset="0"/>
              </a:rPr>
              <a:t>lực</a:t>
            </a:r>
            <a:r>
              <a:rPr kumimoji="1" lang="en-US" altLang="ja-JP" sz="800" dirty="0">
                <a:latin typeface="Arial" panose="020B0604020202020204" pitchFamily="34" charset="0"/>
                <a:cs typeface="Arial" panose="020B0604020202020204" pitchFamily="34" charset="0"/>
              </a:rPr>
              <a:t> (!) </a:t>
            </a:r>
            <a:endParaRPr kumimoji="1" lang="ja-JP" altLang="en-US" sz="800" dirty="0">
              <a:latin typeface="Arial" panose="020B0604020202020204" pitchFamily="34" charset="0"/>
              <a:cs typeface="Arial" panose="020B0604020202020204" pitchFamily="34" charset="0"/>
            </a:endParaRPr>
          </a:p>
        </p:txBody>
      </p:sp>
      <p:sp>
        <p:nvSpPr>
          <p:cNvPr id="17" name="正方形/長方形 16">
            <a:extLst>
              <a:ext uri="{FF2B5EF4-FFF2-40B4-BE49-F238E27FC236}">
                <a16:creationId xmlns:a16="http://schemas.microsoft.com/office/drawing/2014/main" id="{392EFE07-D33F-4773-BB81-9850440BB7FB}"/>
              </a:ext>
            </a:extLst>
          </p:cNvPr>
          <p:cNvSpPr/>
          <p:nvPr/>
        </p:nvSpPr>
        <p:spPr>
          <a:xfrm>
            <a:off x="6240990" y="4633698"/>
            <a:ext cx="2491320" cy="23627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just"/>
            <a:r>
              <a:rPr kumimoji="1" lang="en-US" altLang="ja-JP" sz="800" dirty="0" err="1">
                <a:latin typeface="Arial" panose="020B0604020202020204" pitchFamily="34" charset="0"/>
                <a:cs typeface="Arial" panose="020B0604020202020204" pitchFamily="34" charset="0"/>
              </a:rPr>
              <a:t>Chiều</a:t>
            </a:r>
            <a:r>
              <a:rPr kumimoji="1" lang="en-US" altLang="ja-JP" sz="800" dirty="0">
                <a:latin typeface="Arial" panose="020B0604020202020204" pitchFamily="34" charset="0"/>
                <a:cs typeface="Arial" panose="020B0604020202020204" pitchFamily="34" charset="0"/>
              </a:rPr>
              <a:t> </a:t>
            </a:r>
            <a:r>
              <a:rPr kumimoji="1" lang="en-US" altLang="ja-JP" sz="800" dirty="0" err="1">
                <a:latin typeface="Arial" panose="020B0604020202020204" pitchFamily="34" charset="0"/>
                <a:cs typeface="Arial" panose="020B0604020202020204" pitchFamily="34" charset="0"/>
              </a:rPr>
              <a:t>rộng</a:t>
            </a:r>
            <a:r>
              <a:rPr kumimoji="1" lang="en-US" altLang="ja-JP" sz="800" dirty="0">
                <a:latin typeface="Arial" panose="020B0604020202020204" pitchFamily="34" charset="0"/>
                <a:cs typeface="Arial" panose="020B0604020202020204" pitchFamily="34" charset="0"/>
              </a:rPr>
              <a:t> </a:t>
            </a:r>
            <a:r>
              <a:rPr kumimoji="1" lang="en-US" altLang="ja-JP" sz="800" dirty="0" err="1">
                <a:latin typeface="Arial" panose="020B0604020202020204" pitchFamily="34" charset="0"/>
                <a:cs typeface="Arial" panose="020B0604020202020204" pitchFamily="34" charset="0"/>
              </a:rPr>
              <a:t>nhô</a:t>
            </a:r>
            <a:r>
              <a:rPr kumimoji="1" lang="en-US" altLang="ja-JP" sz="800" dirty="0">
                <a:latin typeface="Arial" panose="020B0604020202020204" pitchFamily="34" charset="0"/>
                <a:cs typeface="Arial" panose="020B0604020202020204" pitchFamily="34" charset="0"/>
              </a:rPr>
              <a:t> ra </a:t>
            </a:r>
            <a:r>
              <a:rPr kumimoji="1" lang="en-US" altLang="ja-JP" sz="800" dirty="0" err="1">
                <a:latin typeface="Arial" panose="020B0604020202020204" pitchFamily="34" charset="0"/>
                <a:cs typeface="Arial" panose="020B0604020202020204" pitchFamily="34" charset="0"/>
              </a:rPr>
              <a:t>trung</a:t>
            </a:r>
            <a:r>
              <a:rPr kumimoji="1" lang="en-US" altLang="ja-JP" sz="800" dirty="0">
                <a:latin typeface="Arial" panose="020B0604020202020204" pitchFamily="34" charset="0"/>
                <a:cs typeface="Arial" panose="020B0604020202020204" pitchFamily="34" charset="0"/>
              </a:rPr>
              <a:t> </a:t>
            </a:r>
            <a:r>
              <a:rPr kumimoji="1" lang="en-US" altLang="ja-JP" sz="800" dirty="0" err="1">
                <a:latin typeface="Arial" panose="020B0604020202020204" pitchFamily="34" charset="0"/>
                <a:cs typeface="Arial" panose="020B0604020202020204" pitchFamily="34" charset="0"/>
              </a:rPr>
              <a:t>bình</a:t>
            </a:r>
            <a:r>
              <a:rPr kumimoji="1" lang="en-US" altLang="ja-JP" sz="800" dirty="0">
                <a:latin typeface="Arial" panose="020B0604020202020204" pitchFamily="34" charset="0"/>
                <a:cs typeface="Arial" panose="020B0604020202020204" pitchFamily="34" charset="0"/>
              </a:rPr>
              <a:t> </a:t>
            </a:r>
            <a:r>
              <a:rPr kumimoji="1" lang="en-US" altLang="ja-JP" sz="800" dirty="0" err="1">
                <a:latin typeface="Arial" panose="020B0604020202020204" pitchFamily="34" charset="0"/>
                <a:cs typeface="Arial" panose="020B0604020202020204" pitchFamily="34" charset="0"/>
              </a:rPr>
              <a:t>của</a:t>
            </a:r>
            <a:r>
              <a:rPr kumimoji="1" lang="en-US" altLang="ja-JP" sz="800" dirty="0">
                <a:latin typeface="Arial" panose="020B0604020202020204" pitchFamily="34" charset="0"/>
                <a:cs typeface="Arial" panose="020B0604020202020204" pitchFamily="34" charset="0"/>
              </a:rPr>
              <a:t> </a:t>
            </a:r>
            <a:r>
              <a:rPr kumimoji="1" lang="en-US" altLang="ja-JP" sz="800" dirty="0" err="1">
                <a:latin typeface="Arial" panose="020B0604020202020204" pitchFamily="34" charset="0"/>
                <a:cs typeface="Arial" panose="020B0604020202020204" pitchFamily="34" charset="0"/>
              </a:rPr>
              <a:t>chân</a:t>
            </a:r>
            <a:r>
              <a:rPr kumimoji="1" lang="en-US" altLang="ja-JP" sz="800" dirty="0">
                <a:latin typeface="Arial" panose="020B0604020202020204" pitchFamily="34" charset="0"/>
                <a:cs typeface="Arial" panose="020B0604020202020204" pitchFamily="34" charset="0"/>
              </a:rPr>
              <a:t> </a:t>
            </a:r>
            <a:r>
              <a:rPr kumimoji="1" lang="en-US" altLang="ja-JP" sz="800" dirty="0" err="1">
                <a:latin typeface="Arial" panose="020B0604020202020204" pitchFamily="34" charset="0"/>
                <a:cs typeface="Arial" panose="020B0604020202020204" pitchFamily="34" charset="0"/>
              </a:rPr>
              <a:t>chống</a:t>
            </a:r>
            <a:r>
              <a:rPr kumimoji="1" lang="en-US" altLang="ja-JP" sz="800" dirty="0">
                <a:latin typeface="Arial" panose="020B0604020202020204" pitchFamily="34" charset="0"/>
                <a:cs typeface="Arial" panose="020B0604020202020204" pitchFamily="34" charset="0"/>
              </a:rPr>
              <a:t> </a:t>
            </a:r>
            <a:r>
              <a:rPr kumimoji="1" lang="en-US" altLang="ja-JP" sz="800" dirty="0" err="1">
                <a:latin typeface="Arial" panose="020B0604020202020204" pitchFamily="34" charset="0"/>
                <a:cs typeface="Arial" panose="020B0604020202020204" pitchFamily="34" charset="0"/>
              </a:rPr>
              <a:t>thủy</a:t>
            </a:r>
            <a:r>
              <a:rPr kumimoji="1" lang="en-US" altLang="ja-JP" sz="800" dirty="0">
                <a:latin typeface="Arial" panose="020B0604020202020204" pitchFamily="34" charset="0"/>
                <a:cs typeface="Arial" panose="020B0604020202020204" pitchFamily="34" charset="0"/>
              </a:rPr>
              <a:t> </a:t>
            </a:r>
            <a:r>
              <a:rPr kumimoji="1" lang="en-US" altLang="ja-JP" sz="800" dirty="0" err="1">
                <a:latin typeface="Arial" panose="020B0604020202020204" pitchFamily="34" charset="0"/>
                <a:cs typeface="Arial" panose="020B0604020202020204" pitchFamily="34" charset="0"/>
              </a:rPr>
              <a:t>lực</a:t>
            </a:r>
            <a:r>
              <a:rPr kumimoji="1" lang="en-US" altLang="ja-JP" sz="800" dirty="0">
                <a:latin typeface="Arial" panose="020B0604020202020204" pitchFamily="34" charset="0"/>
                <a:cs typeface="Arial" panose="020B0604020202020204" pitchFamily="34" charset="0"/>
              </a:rPr>
              <a:t> (2) </a:t>
            </a:r>
            <a:endParaRPr kumimoji="1" lang="ja-JP" altLang="en-US" sz="800" dirty="0">
              <a:latin typeface="Arial" panose="020B0604020202020204" pitchFamily="34" charset="0"/>
              <a:cs typeface="Arial" panose="020B0604020202020204" pitchFamily="34" charset="0"/>
            </a:endParaRPr>
          </a:p>
        </p:txBody>
      </p:sp>
      <p:sp>
        <p:nvSpPr>
          <p:cNvPr id="18" name="正方形/長方形 17">
            <a:extLst>
              <a:ext uri="{FF2B5EF4-FFF2-40B4-BE49-F238E27FC236}">
                <a16:creationId xmlns:a16="http://schemas.microsoft.com/office/drawing/2014/main" id="{619F6D4B-DC32-4AA8-B425-63884826571C}"/>
              </a:ext>
            </a:extLst>
          </p:cNvPr>
          <p:cNvSpPr/>
          <p:nvPr/>
        </p:nvSpPr>
        <p:spPr>
          <a:xfrm>
            <a:off x="6503286" y="5097035"/>
            <a:ext cx="2215273" cy="24966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en-US" altLang="ja-JP" sz="800" dirty="0" err="1">
                <a:latin typeface="Arial" panose="020B0604020202020204" pitchFamily="34" charset="0"/>
                <a:cs typeface="Arial" panose="020B0604020202020204" pitchFamily="34" charset="0"/>
              </a:rPr>
              <a:t>Chiều</a:t>
            </a:r>
            <a:r>
              <a:rPr kumimoji="1" lang="en-US" altLang="ja-JP" sz="800" dirty="0">
                <a:latin typeface="Arial" panose="020B0604020202020204" pitchFamily="34" charset="0"/>
                <a:cs typeface="Arial" panose="020B0604020202020204" pitchFamily="34" charset="0"/>
              </a:rPr>
              <a:t> </a:t>
            </a:r>
            <a:r>
              <a:rPr kumimoji="1" lang="en-US" altLang="ja-JP" sz="800" dirty="0" err="1">
                <a:latin typeface="Arial" panose="020B0604020202020204" pitchFamily="34" charset="0"/>
                <a:cs typeface="Arial" panose="020B0604020202020204" pitchFamily="34" charset="0"/>
              </a:rPr>
              <a:t>rộng</a:t>
            </a:r>
            <a:r>
              <a:rPr kumimoji="1" lang="en-US" altLang="ja-JP" sz="800" dirty="0">
                <a:latin typeface="Arial" panose="020B0604020202020204" pitchFamily="34" charset="0"/>
                <a:cs typeface="Arial" panose="020B0604020202020204" pitchFamily="34" charset="0"/>
              </a:rPr>
              <a:t> </a:t>
            </a:r>
            <a:r>
              <a:rPr kumimoji="1" lang="en-US" altLang="ja-JP" sz="800" dirty="0" err="1">
                <a:latin typeface="Arial" panose="020B0604020202020204" pitchFamily="34" charset="0"/>
                <a:cs typeface="Arial" panose="020B0604020202020204" pitchFamily="34" charset="0"/>
              </a:rPr>
              <a:t>nhô</a:t>
            </a:r>
            <a:r>
              <a:rPr kumimoji="1" lang="en-US" altLang="ja-JP" sz="800" dirty="0">
                <a:latin typeface="Arial" panose="020B0604020202020204" pitchFamily="34" charset="0"/>
                <a:cs typeface="Arial" panose="020B0604020202020204" pitchFamily="34" charset="0"/>
              </a:rPr>
              <a:t> ra </a:t>
            </a:r>
            <a:r>
              <a:rPr kumimoji="1" lang="en-US" altLang="ja-JP" sz="800" dirty="0" err="1">
                <a:latin typeface="Arial" panose="020B0604020202020204" pitchFamily="34" charset="0"/>
                <a:cs typeface="Arial" panose="020B0604020202020204" pitchFamily="34" charset="0"/>
              </a:rPr>
              <a:t>lớn</a:t>
            </a:r>
            <a:r>
              <a:rPr kumimoji="1" lang="en-US" altLang="ja-JP" sz="800" dirty="0">
                <a:latin typeface="Arial" panose="020B0604020202020204" pitchFamily="34" charset="0"/>
                <a:cs typeface="Arial" panose="020B0604020202020204" pitchFamily="34" charset="0"/>
              </a:rPr>
              <a:t> </a:t>
            </a:r>
            <a:r>
              <a:rPr kumimoji="1" lang="en-US" altLang="ja-JP" sz="800" dirty="0" err="1">
                <a:latin typeface="Arial" panose="020B0604020202020204" pitchFamily="34" charset="0"/>
                <a:cs typeface="Arial" panose="020B0604020202020204" pitchFamily="34" charset="0"/>
              </a:rPr>
              <a:t>nhất</a:t>
            </a:r>
            <a:r>
              <a:rPr kumimoji="1" lang="en-US" altLang="ja-JP" sz="800" dirty="0">
                <a:latin typeface="Arial" panose="020B0604020202020204" pitchFamily="34" charset="0"/>
                <a:cs typeface="Arial" panose="020B0604020202020204" pitchFamily="34" charset="0"/>
              </a:rPr>
              <a:t> </a:t>
            </a:r>
            <a:r>
              <a:rPr kumimoji="1" lang="en-US" altLang="ja-JP" sz="800" dirty="0" err="1">
                <a:latin typeface="Arial" panose="020B0604020202020204" pitchFamily="34" charset="0"/>
                <a:cs typeface="Arial" panose="020B0604020202020204" pitchFamily="34" charset="0"/>
              </a:rPr>
              <a:t>của</a:t>
            </a:r>
            <a:r>
              <a:rPr kumimoji="1" lang="en-US" altLang="ja-JP" sz="800" dirty="0">
                <a:latin typeface="Arial" panose="020B0604020202020204" pitchFamily="34" charset="0"/>
                <a:cs typeface="Arial" panose="020B0604020202020204" pitchFamily="34" charset="0"/>
              </a:rPr>
              <a:t> </a:t>
            </a:r>
            <a:r>
              <a:rPr kumimoji="1" lang="en-US" altLang="ja-JP" sz="800" dirty="0" err="1">
                <a:latin typeface="Arial" panose="020B0604020202020204" pitchFamily="34" charset="0"/>
                <a:cs typeface="Arial" panose="020B0604020202020204" pitchFamily="34" charset="0"/>
              </a:rPr>
              <a:t>chân</a:t>
            </a:r>
            <a:endParaRPr kumimoji="1" lang="vi-VN" altLang="ja-JP" sz="800" dirty="0">
              <a:latin typeface="Arial" panose="020B0604020202020204" pitchFamily="34" charset="0"/>
              <a:cs typeface="Arial" panose="020B0604020202020204" pitchFamily="34" charset="0"/>
            </a:endParaRPr>
          </a:p>
          <a:p>
            <a:r>
              <a:rPr kumimoji="1" lang="en-US" altLang="ja-JP" sz="800" dirty="0">
                <a:latin typeface="Arial" panose="020B0604020202020204" pitchFamily="34" charset="0"/>
                <a:cs typeface="Arial" panose="020B0604020202020204" pitchFamily="34" charset="0"/>
              </a:rPr>
              <a:t> </a:t>
            </a:r>
            <a:r>
              <a:rPr kumimoji="1" lang="en-US" altLang="ja-JP" sz="800" dirty="0" err="1">
                <a:latin typeface="Arial" panose="020B0604020202020204" pitchFamily="34" charset="0"/>
                <a:cs typeface="Arial" panose="020B0604020202020204" pitchFamily="34" charset="0"/>
              </a:rPr>
              <a:t>chống</a:t>
            </a:r>
            <a:r>
              <a:rPr kumimoji="1" lang="en-US" altLang="ja-JP" sz="800" dirty="0">
                <a:latin typeface="Arial" panose="020B0604020202020204" pitchFamily="34" charset="0"/>
                <a:cs typeface="Arial" panose="020B0604020202020204" pitchFamily="34" charset="0"/>
              </a:rPr>
              <a:t> </a:t>
            </a:r>
            <a:r>
              <a:rPr kumimoji="1" lang="en-US" altLang="ja-JP" sz="800" dirty="0" err="1">
                <a:latin typeface="Arial" panose="020B0604020202020204" pitchFamily="34" charset="0"/>
                <a:cs typeface="Arial" panose="020B0604020202020204" pitchFamily="34" charset="0"/>
              </a:rPr>
              <a:t>thủy</a:t>
            </a:r>
            <a:r>
              <a:rPr kumimoji="1" lang="en-US" altLang="ja-JP" sz="800" dirty="0">
                <a:latin typeface="Arial" panose="020B0604020202020204" pitchFamily="34" charset="0"/>
                <a:cs typeface="Arial" panose="020B0604020202020204" pitchFamily="34" charset="0"/>
              </a:rPr>
              <a:t> </a:t>
            </a:r>
            <a:r>
              <a:rPr kumimoji="1" lang="en-US" altLang="ja-JP" sz="800" dirty="0" err="1">
                <a:latin typeface="Arial" panose="020B0604020202020204" pitchFamily="34" charset="0"/>
                <a:cs typeface="Arial" panose="020B0604020202020204" pitchFamily="34" charset="0"/>
              </a:rPr>
              <a:t>lực</a:t>
            </a:r>
            <a:r>
              <a:rPr kumimoji="1" lang="en-US" altLang="ja-JP" sz="800" dirty="0">
                <a:latin typeface="Arial" panose="020B0604020202020204" pitchFamily="34" charset="0"/>
                <a:cs typeface="Arial" panose="020B0604020202020204" pitchFamily="34" charset="0"/>
              </a:rPr>
              <a:t> </a:t>
            </a:r>
            <a:endParaRPr kumimoji="1" lang="ja-JP" altLang="en-US" sz="800" dirty="0">
              <a:latin typeface="Arial" panose="020B0604020202020204" pitchFamily="34" charset="0"/>
              <a:cs typeface="Arial" panose="020B0604020202020204" pitchFamily="34" charset="0"/>
            </a:endParaRPr>
          </a:p>
        </p:txBody>
      </p:sp>
      <p:sp>
        <p:nvSpPr>
          <p:cNvPr id="19" name="正方形/長方形 18">
            <a:extLst>
              <a:ext uri="{FF2B5EF4-FFF2-40B4-BE49-F238E27FC236}">
                <a16:creationId xmlns:a16="http://schemas.microsoft.com/office/drawing/2014/main" id="{2E9D7639-88E0-41CC-989E-0AA826A3D425}"/>
              </a:ext>
            </a:extLst>
          </p:cNvPr>
          <p:cNvSpPr/>
          <p:nvPr/>
        </p:nvSpPr>
        <p:spPr>
          <a:xfrm>
            <a:off x="4964372" y="5789590"/>
            <a:ext cx="1493578" cy="274560"/>
          </a:xfrm>
          <a:prstGeom prst="rect">
            <a:avLst/>
          </a:prstGeom>
          <a:ln>
            <a:noFill/>
          </a:ln>
        </p:spPr>
        <p:style>
          <a:lnRef idx="2">
            <a:schemeClr val="accent6"/>
          </a:lnRef>
          <a:fillRef idx="1">
            <a:schemeClr val="lt1"/>
          </a:fillRef>
          <a:effectRef idx="0">
            <a:schemeClr val="accent6"/>
          </a:effectRef>
          <a:fontRef idx="minor">
            <a:schemeClr val="dk1"/>
          </a:fontRef>
        </p:style>
        <p:txBody>
          <a:bodyPr vert="horz" rtlCol="0" anchor="ctr"/>
          <a:lstStyle/>
          <a:p>
            <a:pPr algn="r"/>
            <a:r>
              <a:rPr lang="en-US" altLang="ja-JP" sz="1100" dirty="0" err="1">
                <a:latin typeface="Arial" panose="020B0604020202020204" pitchFamily="34" charset="0"/>
                <a:cs typeface="Arial" panose="020B0604020202020204" pitchFamily="34" charset="0"/>
              </a:rPr>
              <a:t>Bán</a:t>
            </a:r>
            <a:r>
              <a:rPr lang="en-US" altLang="ja-JP" sz="1100" dirty="0">
                <a:latin typeface="Arial" panose="020B0604020202020204" pitchFamily="34" charset="0"/>
                <a:cs typeface="Arial" panose="020B0604020202020204" pitchFamily="34" charset="0"/>
              </a:rPr>
              <a:t> </a:t>
            </a:r>
            <a:r>
              <a:rPr lang="en-US" altLang="ja-JP" sz="1100" dirty="0" err="1">
                <a:latin typeface="Arial" panose="020B0604020202020204" pitchFamily="34" charset="0"/>
                <a:cs typeface="Arial" panose="020B0604020202020204" pitchFamily="34" charset="0"/>
              </a:rPr>
              <a:t>kính</a:t>
            </a:r>
            <a:r>
              <a:rPr lang="en-US" altLang="ja-JP" sz="1100" dirty="0">
                <a:latin typeface="Arial" panose="020B0604020202020204" pitchFamily="34" charset="0"/>
                <a:cs typeface="Arial" panose="020B0604020202020204" pitchFamily="34" charset="0"/>
              </a:rPr>
              <a:t>  </a:t>
            </a:r>
            <a:r>
              <a:rPr lang="en-US" altLang="ja-JP" sz="1100" dirty="0" err="1">
                <a:latin typeface="Arial" panose="020B0604020202020204" pitchFamily="34" charset="0"/>
                <a:cs typeface="Arial" panose="020B0604020202020204" pitchFamily="34" charset="0"/>
              </a:rPr>
              <a:t>làm</a:t>
            </a:r>
            <a:r>
              <a:rPr lang="en-US" altLang="ja-JP" sz="1100" dirty="0">
                <a:latin typeface="Arial" panose="020B0604020202020204" pitchFamily="34" charset="0"/>
                <a:cs typeface="Arial" panose="020B0604020202020204" pitchFamily="34" charset="0"/>
              </a:rPr>
              <a:t> </a:t>
            </a:r>
            <a:r>
              <a:rPr lang="en-US" altLang="ja-JP" sz="1100" dirty="0" err="1">
                <a:latin typeface="Arial" panose="020B0604020202020204" pitchFamily="34" charset="0"/>
                <a:cs typeface="Arial" panose="020B0604020202020204" pitchFamily="34" charset="0"/>
              </a:rPr>
              <a:t>việc</a:t>
            </a:r>
            <a:r>
              <a:rPr lang="en-US" altLang="ja-JP" sz="1100" dirty="0">
                <a:latin typeface="Arial" panose="020B0604020202020204" pitchFamily="34" charset="0"/>
                <a:cs typeface="Arial" panose="020B0604020202020204" pitchFamily="34" charset="0"/>
              </a:rPr>
              <a:t> </a:t>
            </a:r>
            <a:endParaRPr kumimoji="1" lang="ja-JP" altLang="en-US" sz="1100" dirty="0">
              <a:latin typeface="Arial" panose="020B0604020202020204" pitchFamily="34" charset="0"/>
              <a:cs typeface="Arial" panose="020B0604020202020204" pitchFamily="34" charset="0"/>
            </a:endParaRPr>
          </a:p>
        </p:txBody>
      </p:sp>
      <p:sp>
        <p:nvSpPr>
          <p:cNvPr id="20" name="正方形/長方形 19">
            <a:extLst>
              <a:ext uri="{FF2B5EF4-FFF2-40B4-BE49-F238E27FC236}">
                <a16:creationId xmlns:a16="http://schemas.microsoft.com/office/drawing/2014/main" id="{5F936B1A-2B04-4830-B89D-D7AFEAFFCD1E}"/>
              </a:ext>
            </a:extLst>
          </p:cNvPr>
          <p:cNvSpPr/>
          <p:nvPr/>
        </p:nvSpPr>
        <p:spPr>
          <a:xfrm>
            <a:off x="3904535" y="6101848"/>
            <a:ext cx="4792815" cy="23627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200" err="1">
                <a:latin typeface="Arial" panose="020B0604020202020204" pitchFamily="34" charset="0"/>
                <a:cs typeface="Arial" panose="020B0604020202020204" pitchFamily="34" charset="0"/>
              </a:rPr>
              <a:t>Hình</a:t>
            </a:r>
            <a:r>
              <a:rPr kumimoji="1" lang="en-US" altLang="ja-JP" sz="1200">
                <a:latin typeface="Arial" panose="020B0604020202020204" pitchFamily="34" charset="0"/>
                <a:cs typeface="Arial" panose="020B0604020202020204" pitchFamily="34" charset="0"/>
              </a:rPr>
              <a:t> 1-38  </a:t>
            </a:r>
            <a:r>
              <a:rPr kumimoji="1" lang="en-US" altLang="ja-JP" sz="1200" err="1">
                <a:latin typeface="Arial" panose="020B0604020202020204" pitchFamily="34" charset="0"/>
                <a:cs typeface="Arial" panose="020B0604020202020204" pitchFamily="34" charset="0"/>
              </a:rPr>
              <a:t>Ví</a:t>
            </a:r>
            <a:r>
              <a:rPr kumimoji="1" lang="en-US" altLang="ja-JP" sz="1200">
                <a:latin typeface="Arial" panose="020B0604020202020204" pitchFamily="34" charset="0"/>
                <a:cs typeface="Arial" panose="020B0604020202020204" pitchFamily="34" charset="0"/>
              </a:rPr>
              <a:t> </a:t>
            </a:r>
            <a:r>
              <a:rPr kumimoji="1" lang="en-US" altLang="ja-JP" sz="1200" err="1">
                <a:latin typeface="Arial" panose="020B0604020202020204" pitchFamily="34" charset="0"/>
                <a:cs typeface="Arial" panose="020B0604020202020204" pitchFamily="34" charset="0"/>
              </a:rPr>
              <a:t>dụ</a:t>
            </a:r>
            <a:r>
              <a:rPr kumimoji="1" lang="en-US" altLang="ja-JP" sz="1200">
                <a:latin typeface="Arial" panose="020B0604020202020204" pitchFamily="34" charset="0"/>
                <a:cs typeface="Arial" panose="020B0604020202020204" pitchFamily="34" charset="0"/>
              </a:rPr>
              <a:t> </a:t>
            </a:r>
            <a:r>
              <a:rPr kumimoji="1" lang="en-US" altLang="ja-JP" sz="1200" err="1">
                <a:latin typeface="Arial" panose="020B0604020202020204" pitchFamily="34" charset="0"/>
                <a:cs typeface="Arial" panose="020B0604020202020204" pitchFamily="34" charset="0"/>
              </a:rPr>
              <a:t>về</a:t>
            </a:r>
            <a:r>
              <a:rPr kumimoji="1" lang="en-US" altLang="ja-JP" sz="1200">
                <a:latin typeface="Arial" panose="020B0604020202020204" pitchFamily="34" charset="0"/>
                <a:cs typeface="Arial" panose="020B0604020202020204" pitchFamily="34" charset="0"/>
              </a:rPr>
              <a:t> </a:t>
            </a:r>
            <a:r>
              <a:rPr kumimoji="1" lang="en-US" altLang="ja-JP" sz="1200" err="1">
                <a:latin typeface="Arial" panose="020B0604020202020204" pitchFamily="34" charset="0"/>
                <a:cs typeface="Arial" panose="020B0604020202020204" pitchFamily="34" charset="0"/>
              </a:rPr>
              <a:t>phạm</a:t>
            </a:r>
            <a:r>
              <a:rPr kumimoji="1" lang="en-US" altLang="ja-JP" sz="1200">
                <a:latin typeface="Arial" panose="020B0604020202020204" pitchFamily="34" charset="0"/>
                <a:cs typeface="Arial" panose="020B0604020202020204" pitchFamily="34" charset="0"/>
              </a:rPr>
              <a:t> vi </a:t>
            </a:r>
            <a:r>
              <a:rPr kumimoji="1" lang="en-US" altLang="ja-JP" sz="1200" err="1">
                <a:latin typeface="Arial" panose="020B0604020202020204" pitchFamily="34" charset="0"/>
                <a:cs typeface="Arial" panose="020B0604020202020204" pitchFamily="34" charset="0"/>
              </a:rPr>
              <a:t>làm</a:t>
            </a:r>
            <a:r>
              <a:rPr kumimoji="1" lang="en-US" altLang="ja-JP" sz="1200">
                <a:latin typeface="Arial" panose="020B0604020202020204" pitchFamily="34" charset="0"/>
                <a:cs typeface="Arial" panose="020B0604020202020204" pitchFamily="34" charset="0"/>
              </a:rPr>
              <a:t> </a:t>
            </a:r>
            <a:r>
              <a:rPr kumimoji="1" lang="en-US" altLang="ja-JP" sz="1200" err="1">
                <a:latin typeface="Arial" panose="020B0604020202020204" pitchFamily="34" charset="0"/>
                <a:cs typeface="Arial" panose="020B0604020202020204" pitchFamily="34" charset="0"/>
              </a:rPr>
              <a:t>việc</a:t>
            </a:r>
            <a:r>
              <a:rPr kumimoji="1" lang="en-US" altLang="ja-JP" sz="1200">
                <a:latin typeface="Arial" panose="020B0604020202020204" pitchFamily="34" charset="0"/>
                <a:cs typeface="Arial" panose="020B0604020202020204" pitchFamily="34" charset="0"/>
              </a:rPr>
              <a:t> </a:t>
            </a:r>
            <a:r>
              <a:rPr kumimoji="1" lang="en-US" altLang="ja-JP" sz="1200" err="1">
                <a:latin typeface="Arial" panose="020B0604020202020204" pitchFamily="34" charset="0"/>
                <a:cs typeface="Arial" panose="020B0604020202020204" pitchFamily="34" charset="0"/>
              </a:rPr>
              <a:t>của</a:t>
            </a:r>
            <a:r>
              <a:rPr kumimoji="1" lang="en-US" altLang="ja-JP" sz="1200">
                <a:latin typeface="Arial" panose="020B0604020202020204" pitchFamily="34" charset="0"/>
                <a:cs typeface="Arial" panose="020B0604020202020204" pitchFamily="34" charset="0"/>
              </a:rPr>
              <a:t> </a:t>
            </a:r>
            <a:r>
              <a:rPr kumimoji="1" lang="en-US" altLang="ja-JP" sz="1200" err="1">
                <a:latin typeface="Arial" panose="020B0604020202020204" pitchFamily="34" charset="0"/>
                <a:cs typeface="Arial" panose="020B0604020202020204" pitchFamily="34" charset="0"/>
              </a:rPr>
              <a:t>xe</a:t>
            </a:r>
            <a:r>
              <a:rPr kumimoji="1" lang="en-US" altLang="ja-JP" sz="1200">
                <a:latin typeface="Arial" panose="020B0604020202020204" pitchFamily="34" charset="0"/>
                <a:cs typeface="Arial" panose="020B0604020202020204" pitchFamily="34" charset="0"/>
              </a:rPr>
              <a:t> </a:t>
            </a:r>
            <a:r>
              <a:rPr kumimoji="1" lang="en-US" altLang="ja-JP" sz="1200" err="1">
                <a:latin typeface="Arial" panose="020B0604020202020204" pitchFamily="34" charset="0"/>
                <a:cs typeface="Arial" panose="020B0604020202020204" pitchFamily="34" charset="0"/>
              </a:rPr>
              <a:t>nâng</a:t>
            </a:r>
            <a:r>
              <a:rPr kumimoji="1" lang="en-US" altLang="ja-JP" sz="1200">
                <a:latin typeface="Arial" panose="020B0604020202020204" pitchFamily="34" charset="0"/>
                <a:cs typeface="Arial" panose="020B0604020202020204" pitchFamily="34" charset="0"/>
              </a:rPr>
              <a:t> </a:t>
            </a:r>
            <a:r>
              <a:rPr kumimoji="1" lang="en-US" altLang="ja-JP" sz="1200" err="1">
                <a:latin typeface="Arial" panose="020B0604020202020204" pitchFamily="34" charset="0"/>
                <a:cs typeface="Arial" panose="020B0604020202020204" pitchFamily="34" charset="0"/>
              </a:rPr>
              <a:t>làm</a:t>
            </a:r>
            <a:r>
              <a:rPr kumimoji="1" lang="en-US" altLang="ja-JP" sz="1200">
                <a:latin typeface="Arial" panose="020B0604020202020204" pitchFamily="34" charset="0"/>
                <a:cs typeface="Arial" panose="020B0604020202020204" pitchFamily="34" charset="0"/>
              </a:rPr>
              <a:t> </a:t>
            </a:r>
            <a:r>
              <a:rPr kumimoji="1" lang="en-US" altLang="ja-JP" sz="1200" err="1">
                <a:latin typeface="Arial" panose="020B0604020202020204" pitchFamily="34" charset="0"/>
                <a:cs typeface="Arial" panose="020B0604020202020204" pitchFamily="34" charset="0"/>
              </a:rPr>
              <a:t>việc</a:t>
            </a:r>
            <a:r>
              <a:rPr kumimoji="1" lang="en-US" altLang="ja-JP" sz="1200">
                <a:latin typeface="Arial" panose="020B0604020202020204" pitchFamily="34" charset="0"/>
                <a:cs typeface="Arial" panose="020B0604020202020204" pitchFamily="34" charset="0"/>
              </a:rPr>
              <a:t> </a:t>
            </a:r>
            <a:r>
              <a:rPr kumimoji="1" lang="en-US" altLang="ja-JP" sz="1200" err="1">
                <a:latin typeface="Arial" panose="020B0604020202020204" pitchFamily="34" charset="0"/>
                <a:cs typeface="Arial" panose="020B0604020202020204" pitchFamily="34" charset="0"/>
              </a:rPr>
              <a:t>trên</a:t>
            </a:r>
            <a:r>
              <a:rPr kumimoji="1" lang="en-US" altLang="ja-JP" sz="1200">
                <a:latin typeface="Arial" panose="020B0604020202020204" pitchFamily="34" charset="0"/>
                <a:cs typeface="Arial" panose="020B0604020202020204" pitchFamily="34" charset="0"/>
              </a:rPr>
              <a:t> </a:t>
            </a:r>
            <a:r>
              <a:rPr kumimoji="1" lang="en-US" altLang="ja-JP" sz="1200" err="1">
                <a:latin typeface="Arial" panose="020B0604020202020204" pitchFamily="34" charset="0"/>
                <a:cs typeface="Arial" panose="020B0604020202020204" pitchFamily="34" charset="0"/>
              </a:rPr>
              <a:t>cao</a:t>
            </a:r>
            <a:endParaRPr kumimoji="1" lang="ja-JP" altLang="en-US" sz="1200">
              <a:latin typeface="Arial" panose="020B0604020202020204" pitchFamily="34" charset="0"/>
              <a:cs typeface="Arial" panose="020B0604020202020204" pitchFamily="34" charset="0"/>
            </a:endParaRPr>
          </a:p>
        </p:txBody>
      </p:sp>
      <p:sp>
        <p:nvSpPr>
          <p:cNvPr id="21" name="スライド番号プレースホルダー 4">
            <a:extLst>
              <a:ext uri="{FF2B5EF4-FFF2-40B4-BE49-F238E27FC236}">
                <a16:creationId xmlns:a16="http://schemas.microsoft.com/office/drawing/2014/main" id="{CFA13B80-31B0-4115-A417-6F2040D22E1B}"/>
              </a:ext>
            </a:extLst>
          </p:cNvPr>
          <p:cNvSpPr>
            <a:spLocks noGrp="1"/>
          </p:cNvSpPr>
          <p:nvPr>
            <p:ph type="sldNum" sz="quarter" idx="12"/>
          </p:nvPr>
        </p:nvSpPr>
        <p:spPr>
          <a:xfrm>
            <a:off x="6457950" y="6356351"/>
            <a:ext cx="2057400" cy="365125"/>
          </a:xfrm>
        </p:spPr>
        <p:txBody>
          <a:bodyPr/>
          <a:lstStyle/>
          <a:p>
            <a:fld id="{10712B29-8DFD-45C1-BE8F-2E7F44751CDC}" type="slidenum">
              <a:rPr lang="ja-JP" altLang="en-US" smtClean="0">
                <a:solidFill>
                  <a:prstClr val="black">
                    <a:tint val="75000"/>
                  </a:prstClr>
                </a:solidFill>
              </a:rPr>
              <a:pPr/>
              <a:t>14</a:t>
            </a:fld>
            <a:endParaRPr lang="ja-JP" altLang="en-US" dirty="0">
              <a:solidFill>
                <a:prstClr val="black">
                  <a:tint val="75000"/>
                </a:prstClr>
              </a:solidFill>
            </a:endParaRPr>
          </a:p>
        </p:txBody>
      </p:sp>
    </p:spTree>
    <p:extLst>
      <p:ext uri="{BB962C8B-B14F-4D97-AF65-F5344CB8AC3E}">
        <p14:creationId xmlns:p14="http://schemas.microsoft.com/office/powerpoint/2010/main" val="948554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18984" y="1750996"/>
            <a:ext cx="7706032" cy="1520105"/>
          </a:xfrm>
        </p:spPr>
        <p:txBody>
          <a:bodyPr>
            <a:noAutofit/>
          </a:bodyPr>
          <a:lstStyle/>
          <a:p>
            <a:r>
              <a:rPr lang="vi-VN" altLang="ja-JP" sz="3200" b="1" dirty="0">
                <a:latin typeface="+mn-ea"/>
                <a:ea typeface="+mn-ea"/>
              </a:rPr>
              <a:t/>
            </a:r>
            <a:br>
              <a:rPr lang="vi-VN" altLang="ja-JP" sz="3200" b="1" dirty="0">
                <a:latin typeface="+mn-ea"/>
                <a:ea typeface="+mn-ea"/>
              </a:rPr>
            </a:br>
            <a:r>
              <a:rPr lang="vi-VN" altLang="ja-JP" sz="3200" b="1" dirty="0">
                <a:latin typeface="Arial" panose="020B0604020202020204" pitchFamily="34" charset="0"/>
                <a:ea typeface="+mn-ea"/>
                <a:cs typeface="Arial" panose="020B0604020202020204" pitchFamily="34" charset="0"/>
              </a:rPr>
              <a:t>Chương 2   Cấu tạo và cách sử dụng thiết bị làm việc của xe nâng làm việc trên cao</a:t>
            </a:r>
            <a:endParaRPr kumimoji="1" lang="ja-JP" altLang="en-US" sz="3200" b="1" dirty="0">
              <a:latin typeface="Arial" panose="020B0604020202020204" pitchFamily="34" charset="0"/>
              <a:ea typeface="+mn-ea"/>
              <a:cs typeface="Arial" panose="020B0604020202020204" pitchFamily="34" charset="0"/>
            </a:endParaRPr>
          </a:p>
        </p:txBody>
      </p:sp>
      <p:sp>
        <p:nvSpPr>
          <p:cNvPr id="3" name="スライド番号プレースホルダー 2"/>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15</a:t>
            </a:fld>
            <a:endParaRPr lang="ja-JP" altLang="en-US">
              <a:solidFill>
                <a:prstClr val="black">
                  <a:tint val="75000"/>
                </a:prstClr>
              </a:solidFill>
            </a:endParaRPr>
          </a:p>
        </p:txBody>
      </p:sp>
    </p:spTree>
    <p:extLst>
      <p:ext uri="{BB962C8B-B14F-4D97-AF65-F5344CB8AC3E}">
        <p14:creationId xmlns:p14="http://schemas.microsoft.com/office/powerpoint/2010/main" val="1566979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230730" y="180588"/>
            <a:ext cx="8649321" cy="1016616"/>
          </a:xfrm>
          <a:ln>
            <a:solidFill>
              <a:schemeClr val="tx1"/>
            </a:solidFill>
          </a:ln>
        </p:spPr>
        <p:txBody>
          <a:bodyPr>
            <a:noAutofit/>
          </a:bodyPr>
          <a:lstStyle/>
          <a:p>
            <a:r>
              <a:rPr lang="vi-VN" altLang="ja-JP" sz="2000" b="1" dirty="0">
                <a:latin typeface="Arial" panose="020B0604020202020204" pitchFamily="34" charset="0"/>
                <a:ea typeface="Meiryo UI" panose="020B0604030504040204" pitchFamily="50" charset="-128"/>
                <a:cs typeface="Arial" panose="020B0604020202020204" pitchFamily="34" charset="0"/>
              </a:rPr>
              <a:t>Thiết bị làm việc của xe nâng làm việc trên cao dạng cần trục nâng</a:t>
            </a:r>
            <a:r>
              <a:rPr lang="en-US" altLang="ja-JP" sz="2000" b="1" dirty="0">
                <a:latin typeface="Arial" panose="020B0604020202020204" pitchFamily="34" charset="0"/>
                <a:ea typeface="Meiryo UI" panose="020B0604030504040204" pitchFamily="50" charset="-128"/>
                <a:cs typeface="Arial" panose="020B0604020202020204" pitchFamily="34" charset="0"/>
              </a:rPr>
              <a:t> (</a:t>
            </a:r>
            <a:r>
              <a:rPr lang="ja-JP" altLang="en-US" sz="2000" b="1" dirty="0">
                <a:latin typeface="Arial" panose="020B0604020202020204" pitchFamily="34" charset="0"/>
                <a:ea typeface="Meiryo UI" panose="020B0604030504040204" pitchFamily="50" charset="-128"/>
                <a:cs typeface="Arial" panose="020B0604020202020204" pitchFamily="34" charset="0"/>
              </a:rPr>
              <a:t>１</a:t>
            </a:r>
            <a:r>
              <a:rPr lang="en-US" altLang="ja-JP" sz="2000" b="1" dirty="0">
                <a:latin typeface="Arial" panose="020B0604020202020204" pitchFamily="34" charset="0"/>
                <a:ea typeface="Meiryo UI" panose="020B0604030504040204" pitchFamily="50" charset="-128"/>
                <a:cs typeface="Arial" panose="020B0604020202020204" pitchFamily="34" charset="0"/>
              </a:rPr>
              <a:t>) </a:t>
            </a:r>
            <a:r>
              <a:rPr lang="vi-VN" altLang="ja-JP" sz="2000" b="1" dirty="0">
                <a:latin typeface="Arial" panose="020B0604020202020204" pitchFamily="34" charset="0"/>
                <a:ea typeface="Meiryo UI" panose="020B0604030504040204" pitchFamily="50" charset="-128"/>
                <a:cs typeface="Arial" panose="020B0604020202020204" pitchFamily="34" charset="0"/>
              </a:rPr>
              <a:t>Thiết bị làm việc</a:t>
            </a:r>
            <a:endParaRPr lang="ja-JP" altLang="en-US" sz="2000" b="1" dirty="0">
              <a:latin typeface="Arial" panose="020B0604020202020204" pitchFamily="34" charset="0"/>
              <a:ea typeface="Meiryo UI" panose="020B0604030504040204" pitchFamily="50" charset="-128"/>
              <a:cs typeface="Arial" panose="020B0604020202020204" pitchFamily="34" charset="0"/>
            </a:endParaRPr>
          </a:p>
        </p:txBody>
      </p:sp>
      <p:sp>
        <p:nvSpPr>
          <p:cNvPr id="7" name="テキスト ボックス 6"/>
          <p:cNvSpPr txBox="1"/>
          <p:nvPr/>
        </p:nvSpPr>
        <p:spPr>
          <a:xfrm>
            <a:off x="4298623" y="6400413"/>
            <a:ext cx="3872039" cy="307777"/>
          </a:xfrm>
          <a:prstGeom prst="rect">
            <a:avLst/>
          </a:prstGeom>
          <a:noFill/>
          <a:ln>
            <a:solidFill>
              <a:schemeClr val="tx1"/>
            </a:solidFill>
          </a:ln>
        </p:spPr>
        <p:txBody>
          <a:bodyPr wrap="square" rtlCol="0">
            <a:spAutoFit/>
          </a:bodyPr>
          <a:lstStyle/>
          <a:p>
            <a:pPr algn="r"/>
            <a:r>
              <a:rPr lang="vi-VN" altLang="ja-JP" sz="1400" dirty="0">
                <a:solidFill>
                  <a:prstClr val="black"/>
                </a:solidFill>
                <a:latin typeface="Arial" panose="020B0604020202020204" pitchFamily="34" charset="0"/>
                <a:cs typeface="Arial" panose="020B0604020202020204" pitchFamily="34" charset="0"/>
              </a:rPr>
              <a:t>Sách giáo khoa trang </a:t>
            </a:r>
            <a:r>
              <a:rPr lang="en-US" altLang="ja-JP" sz="1400" dirty="0">
                <a:solidFill>
                  <a:prstClr val="black"/>
                </a:solidFill>
                <a:latin typeface="Arial" panose="020B0604020202020204" pitchFamily="34" charset="0"/>
                <a:cs typeface="Arial" panose="020B0604020202020204" pitchFamily="34" charset="0"/>
              </a:rPr>
              <a:t>25/ </a:t>
            </a:r>
            <a:r>
              <a:rPr lang="vi-VN" altLang="ja-JP" sz="1400" dirty="0">
                <a:solidFill>
                  <a:prstClr val="black"/>
                </a:solidFill>
                <a:latin typeface="Arial" panose="020B0604020202020204" pitchFamily="34" charset="0"/>
                <a:cs typeface="Arial" panose="020B0604020202020204" pitchFamily="34" charset="0"/>
              </a:rPr>
              <a:t>Sách bổ trợ trang </a:t>
            </a:r>
            <a:r>
              <a:rPr lang="vi-VN" altLang="ja-JP" sz="1400" dirty="0" smtClean="0">
                <a:solidFill>
                  <a:prstClr val="black"/>
                </a:solidFill>
                <a:latin typeface="Arial" panose="020B0604020202020204" pitchFamily="34" charset="0"/>
                <a:cs typeface="Arial" panose="020B0604020202020204" pitchFamily="34" charset="0"/>
              </a:rPr>
              <a:t>1</a:t>
            </a:r>
            <a:r>
              <a:rPr lang="en-US" altLang="ja-JP" sz="1400" dirty="0" smtClean="0">
                <a:solidFill>
                  <a:prstClr val="black"/>
                </a:solidFill>
                <a:latin typeface="Arial" panose="020B0604020202020204" pitchFamily="34" charset="0"/>
                <a:cs typeface="Arial" panose="020B0604020202020204" pitchFamily="34" charset="0"/>
              </a:rPr>
              <a:t>7</a:t>
            </a:r>
            <a:endParaRPr lang="ja-JP" altLang="en-US" sz="1400" dirty="0">
              <a:solidFill>
                <a:prstClr val="black"/>
              </a:solidFill>
              <a:latin typeface="Arial" panose="020B0604020202020204" pitchFamily="34" charset="0"/>
              <a:cs typeface="Arial" panose="020B0604020202020204" pitchFamily="34" charset="0"/>
            </a:endParaRPr>
          </a:p>
        </p:txBody>
      </p:sp>
      <p:sp>
        <p:nvSpPr>
          <p:cNvPr id="11" name="コンテンツ プレースホルダー 4"/>
          <p:cNvSpPr txBox="1">
            <a:spLocks/>
          </p:cNvSpPr>
          <p:nvPr/>
        </p:nvSpPr>
        <p:spPr>
          <a:xfrm>
            <a:off x="510663" y="1372479"/>
            <a:ext cx="7886700" cy="2559636"/>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ja-JP" altLang="en-US"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Tùy vào </a:t>
            </a:r>
            <a:r>
              <a:rPr lang="vi-VN" altLang="ja-JP" sz="1800" b="1" u="sng" dirty="0">
                <a:solidFill>
                  <a:prstClr val="black"/>
                </a:solidFill>
                <a:latin typeface="Arial" panose="020B0604020202020204" pitchFamily="34" charset="0"/>
                <a:ea typeface="Meiryo UI" panose="020B0604030504040204" pitchFamily="50" charset="-128"/>
                <a:cs typeface="Arial" panose="020B0604020202020204" pitchFamily="34" charset="0"/>
              </a:rPr>
              <a:t>cấu tạo của cần trục nâng, </a:t>
            </a:r>
            <a:r>
              <a:rPr lang="vi-VN"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xe nâng làm việc trên cao dạng cần trục nâng có 3 loại</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vi-VN"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800" b="1" u="sng" dirty="0">
                <a:solidFill>
                  <a:prstClr val="black"/>
                </a:solidFill>
                <a:latin typeface="Arial" panose="020B0604020202020204" pitchFamily="34" charset="0"/>
                <a:ea typeface="Meiryo UI" panose="020B0604030504040204" pitchFamily="50" charset="-128"/>
                <a:cs typeface="Arial" panose="020B0604020202020204" pitchFamily="34" charset="0"/>
              </a:rPr>
              <a:t>loại cần trục nâng co giãn</a:t>
            </a:r>
            <a:r>
              <a:rPr lang="vi-VN"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800" b="1" u="sng" dirty="0">
                <a:solidFill>
                  <a:prstClr val="black"/>
                </a:solidFill>
                <a:latin typeface="Arial" panose="020B0604020202020204" pitchFamily="34" charset="0"/>
                <a:ea typeface="Meiryo UI" panose="020B0604030504040204" pitchFamily="50" charset="-128"/>
                <a:cs typeface="Arial" panose="020B0604020202020204" pitchFamily="34" charset="0"/>
              </a:rPr>
              <a:t>loại</a:t>
            </a:r>
            <a:r>
              <a:rPr lang="vi-VN" altLang="ja-JP" sz="1800"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800" b="1" u="sng" dirty="0">
                <a:solidFill>
                  <a:prstClr val="black"/>
                </a:solidFill>
                <a:latin typeface="Arial" panose="020B0604020202020204" pitchFamily="34" charset="0"/>
                <a:ea typeface="Meiryo UI" panose="020B0604030504040204" pitchFamily="50" charset="-128"/>
                <a:cs typeface="Arial" panose="020B0604020202020204" pitchFamily="34" charset="0"/>
              </a:rPr>
              <a:t>cần</a:t>
            </a:r>
            <a:r>
              <a:rPr lang="vi-VN" altLang="ja-JP" sz="1800"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800" b="1" u="sng" dirty="0">
                <a:solidFill>
                  <a:prstClr val="black"/>
                </a:solidFill>
                <a:latin typeface="Arial" panose="020B0604020202020204" pitchFamily="34" charset="0"/>
                <a:ea typeface="Meiryo UI" panose="020B0604030504040204" pitchFamily="50" charset="-128"/>
                <a:cs typeface="Arial" panose="020B0604020202020204" pitchFamily="34" charset="0"/>
              </a:rPr>
              <a:t>trục nâng gấp khúc </a:t>
            </a:r>
            <a:r>
              <a:rPr lang="vi-VN"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và </a:t>
            </a:r>
            <a:r>
              <a:rPr lang="vi-VN" altLang="ja-JP" sz="1800" b="1" dirty="0">
                <a:solidFill>
                  <a:prstClr val="black"/>
                </a:solidFill>
                <a:latin typeface="Arial" panose="020B0604020202020204" pitchFamily="34" charset="0"/>
                <a:ea typeface="Meiryo UI" panose="020B0604030504040204" pitchFamily="50" charset="-128"/>
                <a:cs typeface="Arial" panose="020B0604020202020204" pitchFamily="34" charset="0"/>
              </a:rPr>
              <a:t>loại </a:t>
            </a:r>
            <a:r>
              <a:rPr lang="vi-VN" altLang="ja-JP" sz="1800" b="1" u="sng" dirty="0">
                <a:solidFill>
                  <a:prstClr val="black"/>
                </a:solidFill>
                <a:latin typeface="Arial" panose="020B0604020202020204" pitchFamily="34" charset="0"/>
                <a:ea typeface="Meiryo UI" panose="020B0604030504040204" pitchFamily="50" charset="-128"/>
                <a:cs typeface="Arial" panose="020B0604020202020204" pitchFamily="34" charset="0"/>
              </a:rPr>
              <a:t>cần trục nâng hỗn hợp</a:t>
            </a:r>
            <a:r>
              <a:rPr lang="vi-VN"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a:t>
            </a:r>
          </a:p>
          <a:p>
            <a:pPr marL="0" indent="0">
              <a:lnSpc>
                <a:spcPct val="110000"/>
              </a:lnSpc>
              <a:spcBef>
                <a:spcPts val="0"/>
              </a:spcBef>
              <a:buNone/>
            </a:pPr>
            <a:r>
              <a:rPr lang="vi-VN"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endParaRPr lang="ja-JP" altLang="en-US" sz="18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vi-VN"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Thiết bị làm việc bao gồm </a:t>
            </a:r>
            <a:r>
              <a:rPr lang="vi-VN" altLang="ja-JP" sz="1800" b="1" u="sng" dirty="0">
                <a:solidFill>
                  <a:prstClr val="black"/>
                </a:solidFill>
                <a:latin typeface="Arial" panose="020B0604020202020204" pitchFamily="34" charset="0"/>
                <a:ea typeface="Meiryo UI" panose="020B0604030504040204" pitchFamily="50" charset="-128"/>
                <a:cs typeface="Arial" panose="020B0604020202020204" pitchFamily="34" charset="0"/>
              </a:rPr>
              <a:t>thiết bị cần trục nâng</a:t>
            </a:r>
            <a:r>
              <a:rPr lang="vi-VN"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800" b="1" u="sng" dirty="0">
                <a:solidFill>
                  <a:prstClr val="black"/>
                </a:solidFill>
                <a:latin typeface="Arial" panose="020B0604020202020204" pitchFamily="34" charset="0"/>
                <a:ea typeface="Meiryo UI" panose="020B0604030504040204" pitchFamily="50" charset="-128"/>
                <a:cs typeface="Arial" panose="020B0604020202020204" pitchFamily="34" charset="0"/>
              </a:rPr>
              <a:t>thiết bị xoay cần trục nâng</a:t>
            </a:r>
            <a:r>
              <a:rPr lang="vi-VN"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800" b="1" u="sng" dirty="0">
                <a:solidFill>
                  <a:prstClr val="black"/>
                </a:solidFill>
                <a:latin typeface="Arial" panose="020B0604020202020204" pitchFamily="34" charset="0"/>
                <a:ea typeface="Meiryo UI" panose="020B0604030504040204" pitchFamily="50" charset="-128"/>
                <a:cs typeface="Arial" panose="020B0604020202020204" pitchFamily="34" charset="0"/>
              </a:rPr>
              <a:t>thiết bị nâng hạ cần trục nâng,</a:t>
            </a:r>
            <a:r>
              <a:rPr lang="vi-VN"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800" b="1" u="sng" dirty="0">
                <a:solidFill>
                  <a:prstClr val="black"/>
                </a:solidFill>
                <a:latin typeface="Arial" panose="020B0604020202020204" pitchFamily="34" charset="0"/>
                <a:ea typeface="Meiryo UI" panose="020B0604030504040204" pitchFamily="50" charset="-128"/>
                <a:cs typeface="Arial" panose="020B0604020202020204" pitchFamily="34" charset="0"/>
              </a:rPr>
              <a:t>sàn làm việc, </a:t>
            </a:r>
            <a:r>
              <a:rPr lang="vi-VN" altLang="ja-JP" sz="1800" b="1" u="sng" dirty="0">
                <a:latin typeface="Arial" panose="020B0604020202020204" pitchFamily="34" charset="0"/>
                <a:ea typeface="Meiryo UI" panose="020B0604030504040204" pitchFamily="50" charset="-128"/>
                <a:cs typeface="Arial" panose="020B0604020202020204" pitchFamily="34" charset="0"/>
              </a:rPr>
              <a:t>thiết bị di chuyển phần đầu sàn làm việc,</a:t>
            </a:r>
            <a:r>
              <a:rPr lang="vi-VN" altLang="ja-JP" sz="1800" b="1" u="sng" dirty="0">
                <a:solidFill>
                  <a:prstClr val="black"/>
                </a:solidFill>
                <a:latin typeface="Arial" panose="020B0604020202020204" pitchFamily="34" charset="0"/>
                <a:ea typeface="Meiryo UI" panose="020B0604030504040204" pitchFamily="50" charset="-128"/>
                <a:cs typeface="Arial" panose="020B0604020202020204" pitchFamily="34" charset="0"/>
              </a:rPr>
              <a:t> thiết bị cân bằng sàn làm việc</a:t>
            </a:r>
            <a:r>
              <a:rPr lang="vi-VN"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800" dirty="0">
              <a:solidFill>
                <a:prstClr val="black"/>
              </a:solidFill>
              <a:latin typeface="Arial" panose="020B0604020202020204" pitchFamily="34" charset="0"/>
              <a:ea typeface="Meiryo UI" panose="020B0604030504040204" pitchFamily="50" charset="-128"/>
              <a:cs typeface="Arial" panose="020B0604020202020204" pitchFamily="34" charset="0"/>
            </a:endParaRPr>
          </a:p>
        </p:txBody>
      </p:sp>
      <p:sp>
        <p:nvSpPr>
          <p:cNvPr id="5" name="スライド番号プレースホルダー 4">
            <a:extLst>
              <a:ext uri="{FF2B5EF4-FFF2-40B4-BE49-F238E27FC236}">
                <a16:creationId xmlns:a16="http://schemas.microsoft.com/office/drawing/2014/main" id="{46EA83E0-D6DA-4950-A0F3-90E5FC8D03EF}"/>
              </a:ext>
            </a:extLst>
          </p:cNvPr>
          <p:cNvSpPr>
            <a:spLocks noGrp="1"/>
          </p:cNvSpPr>
          <p:nvPr>
            <p:ph type="sldNum" sz="quarter" idx="12"/>
          </p:nvPr>
        </p:nvSpPr>
        <p:spPr>
          <a:xfrm>
            <a:off x="6457950" y="6356351"/>
            <a:ext cx="2057400" cy="365125"/>
          </a:xfrm>
        </p:spPr>
        <p:txBody>
          <a:bodyPr/>
          <a:lstStyle/>
          <a:p>
            <a:fld id="{10712B29-8DFD-45C1-BE8F-2E7F44751CDC}" type="slidenum">
              <a:rPr lang="ja-JP" altLang="en-US" smtClean="0">
                <a:solidFill>
                  <a:prstClr val="black">
                    <a:tint val="75000"/>
                  </a:prstClr>
                </a:solidFill>
              </a:rPr>
              <a:pPr/>
              <a:t>16</a:t>
            </a:fld>
            <a:endParaRPr lang="ja-JP" altLang="en-US" dirty="0">
              <a:solidFill>
                <a:prstClr val="black">
                  <a:tint val="75000"/>
                </a:prstClr>
              </a:solidFill>
            </a:endParaRPr>
          </a:p>
        </p:txBody>
      </p:sp>
    </p:spTree>
    <p:extLst>
      <p:ext uri="{BB962C8B-B14F-4D97-AF65-F5344CB8AC3E}">
        <p14:creationId xmlns:p14="http://schemas.microsoft.com/office/powerpoint/2010/main" val="41000684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09715"/>
            <a:ext cx="7393560" cy="799869"/>
          </a:xfrm>
          <a:ln>
            <a:solidFill>
              <a:schemeClr val="tx1"/>
            </a:solidFill>
          </a:ln>
        </p:spPr>
        <p:txBody>
          <a:bodyPr>
            <a:noAutofit/>
          </a:bodyPr>
          <a:lstStyle/>
          <a:p>
            <a:r>
              <a:rPr lang="vi-VN" altLang="ja-JP" sz="1600" b="1">
                <a:latin typeface="Arial" panose="020B0604020202020204" pitchFamily="34" charset="0"/>
                <a:ea typeface="Meiryo UI" panose="020B0604030504040204" pitchFamily="50" charset="-128"/>
                <a:cs typeface="Arial" panose="020B0604020202020204" pitchFamily="34" charset="0"/>
              </a:rPr>
              <a:t>Thiết bị làm việc của xe nâng làm việc trên cao dạng cần trục nâng </a:t>
            </a:r>
            <a:r>
              <a:rPr lang="ja-JP" altLang="en-US" sz="1600" b="1">
                <a:latin typeface="Arial" panose="020B0604020202020204" pitchFamily="34" charset="0"/>
                <a:ea typeface="Meiryo UI" panose="020B0604030504040204" pitchFamily="50" charset="-128"/>
                <a:cs typeface="Arial" panose="020B0604020202020204" pitchFamily="34" charset="0"/>
              </a:rPr>
              <a:t>（２）　</a:t>
            </a:r>
            <a:r>
              <a:rPr lang="vi-VN" altLang="ja-JP" sz="1600" b="1">
                <a:latin typeface="Arial" panose="020B0604020202020204" pitchFamily="34" charset="0"/>
                <a:ea typeface="Meiryo UI" panose="020B0604030504040204" pitchFamily="50" charset="-128"/>
                <a:cs typeface="Arial" panose="020B0604020202020204" pitchFamily="34" charset="0"/>
              </a:rPr>
              <a:t>Thiết bị cân bằng sàn làm việc</a:t>
            </a:r>
            <a:endParaRPr kumimoji="1" lang="ja-JP" altLang="en-US" sz="1600" b="1">
              <a:latin typeface="Arial" panose="020B0604020202020204" pitchFamily="34" charset="0"/>
              <a:ea typeface="Meiryo UI" panose="020B0604030504040204" pitchFamily="50" charset="-128"/>
              <a:cs typeface="Arial" panose="020B0604020202020204" pitchFamily="34" charset="0"/>
            </a:endParaRPr>
          </a:p>
        </p:txBody>
      </p:sp>
      <p:sp>
        <p:nvSpPr>
          <p:cNvPr id="7" name="テキスト ボックス 6"/>
          <p:cNvSpPr txBox="1"/>
          <p:nvPr/>
        </p:nvSpPr>
        <p:spPr>
          <a:xfrm>
            <a:off x="4572000" y="6400413"/>
            <a:ext cx="3943350" cy="307777"/>
          </a:xfrm>
          <a:prstGeom prst="rect">
            <a:avLst/>
          </a:prstGeom>
          <a:noFill/>
          <a:ln>
            <a:solidFill>
              <a:schemeClr val="tx1"/>
            </a:solidFill>
          </a:ln>
        </p:spPr>
        <p:txBody>
          <a:bodyPr wrap="square" rtlCol="0">
            <a:spAutoFit/>
          </a:bodyPr>
          <a:lstStyle/>
          <a:p>
            <a:pPr algn="r"/>
            <a:r>
              <a:rPr lang="en-US" altLang="ja-JP" sz="1400" dirty="0" err="1">
                <a:solidFill>
                  <a:prstClr val="black"/>
                </a:solidFill>
                <a:latin typeface="Arial" panose="020B0604020202020204" pitchFamily="34" charset="0"/>
                <a:cs typeface="Arial" panose="020B0604020202020204" pitchFamily="34" charset="0"/>
              </a:rPr>
              <a:t>Sách</a:t>
            </a:r>
            <a:r>
              <a:rPr lang="en-US" altLang="ja-JP" sz="1400" dirty="0">
                <a:solidFill>
                  <a:prstClr val="black"/>
                </a:solidFill>
                <a:latin typeface="Arial" panose="020B0604020202020204" pitchFamily="34" charset="0"/>
                <a:cs typeface="Arial" panose="020B0604020202020204" pitchFamily="34" charset="0"/>
              </a:rPr>
              <a:t> </a:t>
            </a:r>
            <a:r>
              <a:rPr lang="en-US" altLang="ja-JP" sz="1400" dirty="0" err="1">
                <a:solidFill>
                  <a:prstClr val="black"/>
                </a:solidFill>
                <a:latin typeface="Arial" panose="020B0604020202020204" pitchFamily="34" charset="0"/>
                <a:cs typeface="Arial" panose="020B0604020202020204" pitchFamily="34" charset="0"/>
              </a:rPr>
              <a:t>giáo</a:t>
            </a:r>
            <a:r>
              <a:rPr lang="en-US" altLang="ja-JP" sz="1400" dirty="0">
                <a:solidFill>
                  <a:prstClr val="black"/>
                </a:solidFill>
                <a:latin typeface="Arial" panose="020B0604020202020204" pitchFamily="34" charset="0"/>
                <a:cs typeface="Arial" panose="020B0604020202020204" pitchFamily="34" charset="0"/>
              </a:rPr>
              <a:t> khoa </a:t>
            </a:r>
            <a:r>
              <a:rPr lang="en-US" altLang="ja-JP" sz="1400" dirty="0" err="1">
                <a:solidFill>
                  <a:prstClr val="black"/>
                </a:solidFill>
                <a:latin typeface="Arial" panose="020B0604020202020204" pitchFamily="34" charset="0"/>
                <a:cs typeface="Arial" panose="020B0604020202020204" pitchFamily="34" charset="0"/>
              </a:rPr>
              <a:t>trang</a:t>
            </a:r>
            <a:r>
              <a:rPr lang="en-US" altLang="ja-JP" sz="1400" dirty="0">
                <a:solidFill>
                  <a:prstClr val="black"/>
                </a:solidFill>
                <a:latin typeface="Arial" panose="020B0604020202020204" pitchFamily="34" charset="0"/>
                <a:cs typeface="Arial" panose="020B0604020202020204" pitchFamily="34" charset="0"/>
              </a:rPr>
              <a:t> </a:t>
            </a:r>
            <a:r>
              <a:rPr lang="vi-VN" altLang="ja-JP" sz="1400" dirty="0">
                <a:solidFill>
                  <a:prstClr val="black"/>
                </a:solidFill>
                <a:latin typeface="Arial" panose="020B0604020202020204" pitchFamily="34" charset="0"/>
                <a:cs typeface="Arial" panose="020B0604020202020204" pitchFamily="34" charset="0"/>
              </a:rPr>
              <a:t>28</a:t>
            </a:r>
            <a:r>
              <a:rPr lang="en-US" altLang="ja-JP" sz="1400" dirty="0">
                <a:solidFill>
                  <a:prstClr val="black"/>
                </a:solidFill>
                <a:latin typeface="Arial" panose="020B0604020202020204" pitchFamily="34" charset="0"/>
                <a:cs typeface="Arial" panose="020B0604020202020204" pitchFamily="34" charset="0"/>
              </a:rPr>
              <a:t>/ </a:t>
            </a:r>
            <a:r>
              <a:rPr lang="vi-VN" altLang="ja-JP" sz="1400" dirty="0">
                <a:solidFill>
                  <a:prstClr val="black"/>
                </a:solidFill>
                <a:latin typeface="Arial" panose="020B0604020202020204" pitchFamily="34" charset="0"/>
                <a:cs typeface="Arial" panose="020B0604020202020204" pitchFamily="34" charset="0"/>
              </a:rPr>
              <a:t>Sách bổ trợ trang </a:t>
            </a:r>
            <a:r>
              <a:rPr lang="vi-VN" altLang="ja-JP" sz="1400" dirty="0" smtClean="0">
                <a:solidFill>
                  <a:prstClr val="black"/>
                </a:solidFill>
                <a:latin typeface="Arial" panose="020B0604020202020204" pitchFamily="34" charset="0"/>
                <a:cs typeface="Arial" panose="020B0604020202020204" pitchFamily="34" charset="0"/>
              </a:rPr>
              <a:t>1</a:t>
            </a:r>
            <a:r>
              <a:rPr lang="en-US" altLang="ja-JP" sz="1400" dirty="0" smtClean="0">
                <a:solidFill>
                  <a:prstClr val="black"/>
                </a:solidFill>
                <a:latin typeface="Arial" panose="020B0604020202020204" pitchFamily="34" charset="0"/>
                <a:cs typeface="Arial" panose="020B0604020202020204" pitchFamily="34" charset="0"/>
              </a:rPr>
              <a:t>8</a:t>
            </a:r>
            <a:endParaRPr lang="ja-JP" altLang="en-US" sz="1400" dirty="0">
              <a:solidFill>
                <a:prstClr val="black"/>
              </a:solidFill>
              <a:latin typeface="Arial" panose="020B0604020202020204" pitchFamily="34" charset="0"/>
              <a:cs typeface="Arial" panose="020B0604020202020204" pitchFamily="34" charset="0"/>
            </a:endParaRPr>
          </a:p>
        </p:txBody>
      </p:sp>
      <p:sp>
        <p:nvSpPr>
          <p:cNvPr id="11" name="コンテンツ プレースホルダー 4"/>
          <p:cNvSpPr txBox="1">
            <a:spLocks/>
          </p:cNvSpPr>
          <p:nvPr/>
        </p:nvSpPr>
        <p:spPr>
          <a:xfrm>
            <a:off x="628650" y="935915"/>
            <a:ext cx="7886700" cy="3340782"/>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ja-JP" altLang="en-US" sz="1800" dirty="0">
                <a:solidFill>
                  <a:prstClr val="black"/>
                </a:solidFill>
                <a:latin typeface="Meiryo UI" panose="020B0604030504040204" pitchFamily="50" charset="-128"/>
                <a:ea typeface="Meiryo UI" panose="020B0604030504040204" pitchFamily="50" charset="-128"/>
              </a:rPr>
              <a:t>　</a:t>
            </a:r>
            <a:endParaRPr lang="vi-VN" altLang="ja-JP" sz="1800" dirty="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None/>
            </a:pPr>
            <a:r>
              <a:rPr lang="vi-VN" altLang="ja-JP" sz="1600" dirty="0">
                <a:solidFill>
                  <a:prstClr val="black"/>
                </a:solidFill>
                <a:ea typeface="Meiryo UI" panose="020B0604030504040204" pitchFamily="50" charset="-128"/>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Khi nâng hạ, gấp khúc cần trục nâng, nếu sàn làm việc bị nghiêng thì có nguy cơ người thao tác bị ngã rơi ra khỏi sàn làm việc.Để phòng tránh việc này xảy ra</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thì đây là </a:t>
            </a:r>
            <a:r>
              <a:rPr lang="vi-VN"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thiết bị luôn giữ cân bằng cho sàn làm việc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mà không liên quan đến thao tác nâng hạ hay gấp khúc.</a:t>
            </a:r>
            <a:endPar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Ngoài loại nâng hạ theo phương thẳng đứng thì</a:t>
            </a:r>
          </a:p>
          <a:p>
            <a:pPr marL="0" indent="0">
              <a:lnSpc>
                <a:spcPct val="110000"/>
              </a:lnSpc>
              <a:spcBef>
                <a:spcPts val="0"/>
              </a:spcBef>
              <a:buNone/>
            </a:pP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thiết bị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này</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được lắp đặt ở</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t</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ất cả các loại xe nâng</a:t>
            </a:r>
          </a:p>
          <a:p>
            <a:pPr marL="0" indent="0">
              <a:lnSpc>
                <a:spcPct val="110000"/>
              </a:lnSpc>
              <a:spcBef>
                <a:spcPts val="0"/>
              </a:spcBef>
              <a:buNone/>
            </a:pP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làm việc trên cao</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endParaRPr lang="en-US" altLang="ja-JP" sz="1600" dirty="0">
              <a:solidFill>
                <a:prstClr val="black"/>
              </a:solidFill>
              <a:ea typeface="Meiryo UI" panose="020B0604030504040204" pitchFamily="50" charset="-128"/>
            </a:endParaRPr>
          </a:p>
          <a:p>
            <a:pPr marL="0" indent="0">
              <a:lnSpc>
                <a:spcPct val="110000"/>
              </a:lnSpc>
              <a:spcBef>
                <a:spcPts val="0"/>
              </a:spcBef>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①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Thiết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bị</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cân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bằng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dạng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xilanh</a:t>
            </a:r>
            <a:endPar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②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Thiết bị cân bằng dạng dây cáp </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dạng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xích</a:t>
            </a: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p>
        </p:txBody>
      </p:sp>
      <p:pic>
        <p:nvPicPr>
          <p:cNvPr id="6" name="図 5"/>
          <p:cNvPicPr/>
          <p:nvPr/>
        </p:nvPicPr>
        <p:blipFill>
          <a:blip r:embed="rId3">
            <a:extLst>
              <a:ext uri="{28A0092B-C50C-407E-A947-70E740481C1C}">
                <a14:useLocalDpi xmlns:a14="http://schemas.microsoft.com/office/drawing/2010/main" val="0"/>
              </a:ext>
            </a:extLst>
          </a:blip>
          <a:srcRect/>
          <a:stretch>
            <a:fillRect/>
          </a:stretch>
        </p:blipFill>
        <p:spPr bwMode="auto">
          <a:xfrm>
            <a:off x="5492931" y="2253645"/>
            <a:ext cx="3069989" cy="4076596"/>
          </a:xfrm>
          <a:prstGeom prst="rect">
            <a:avLst/>
          </a:prstGeom>
          <a:noFill/>
          <a:ln>
            <a:solidFill>
              <a:schemeClr val="tx1"/>
            </a:solidFill>
          </a:ln>
        </p:spPr>
      </p:pic>
      <p:pic>
        <p:nvPicPr>
          <p:cNvPr id="8" name="図 7"/>
          <p:cNvPicPr/>
          <p:nvPr/>
        </p:nvPicPr>
        <p:blipFill>
          <a:blip r:embed="rId4">
            <a:extLst>
              <a:ext uri="{28A0092B-C50C-407E-A947-70E740481C1C}">
                <a14:useLocalDpi xmlns:a14="http://schemas.microsoft.com/office/drawing/2010/main" val="0"/>
              </a:ext>
            </a:extLst>
          </a:blip>
          <a:srcRect/>
          <a:stretch>
            <a:fillRect/>
          </a:stretch>
        </p:blipFill>
        <p:spPr bwMode="auto">
          <a:xfrm>
            <a:off x="2707713" y="4050629"/>
            <a:ext cx="2566776" cy="2279612"/>
          </a:xfrm>
          <a:prstGeom prst="rect">
            <a:avLst/>
          </a:prstGeom>
          <a:noFill/>
          <a:ln>
            <a:solidFill>
              <a:schemeClr val="tx1"/>
            </a:solidFill>
          </a:ln>
        </p:spPr>
      </p:pic>
      <p:sp>
        <p:nvSpPr>
          <p:cNvPr id="3" name="正方形/長方形 2">
            <a:extLst>
              <a:ext uri="{FF2B5EF4-FFF2-40B4-BE49-F238E27FC236}">
                <a16:creationId xmlns:a16="http://schemas.microsoft.com/office/drawing/2014/main" id="{11C70605-6381-4BC4-A9E6-C9D423102AD9}"/>
              </a:ext>
            </a:extLst>
          </p:cNvPr>
          <p:cNvSpPr/>
          <p:nvPr/>
        </p:nvSpPr>
        <p:spPr>
          <a:xfrm>
            <a:off x="3888164" y="4764398"/>
            <a:ext cx="893647" cy="27699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vi-VN" altLang="ja-JP" sz="900" dirty="0">
                <a:latin typeface="Arial" panose="020B0604020202020204" pitchFamily="34" charset="0"/>
                <a:cs typeface="Arial" panose="020B0604020202020204" pitchFamily="34" charset="0"/>
              </a:rPr>
              <a:t>Dây cáp</a:t>
            </a:r>
            <a:endParaRPr kumimoji="1" lang="ja-JP" altLang="en-US" sz="900" dirty="0">
              <a:latin typeface="Arial" panose="020B0604020202020204" pitchFamily="34" charset="0"/>
              <a:cs typeface="Arial" panose="020B0604020202020204" pitchFamily="34" charset="0"/>
            </a:endParaRPr>
          </a:p>
        </p:txBody>
      </p:sp>
      <p:sp>
        <p:nvSpPr>
          <p:cNvPr id="10" name="正方形/長方形 9">
            <a:extLst>
              <a:ext uri="{FF2B5EF4-FFF2-40B4-BE49-F238E27FC236}">
                <a16:creationId xmlns:a16="http://schemas.microsoft.com/office/drawing/2014/main" id="{ADDE6E83-0B2A-440A-84F0-F0257D24DBAC}"/>
              </a:ext>
            </a:extLst>
          </p:cNvPr>
          <p:cNvSpPr/>
          <p:nvPr/>
        </p:nvSpPr>
        <p:spPr>
          <a:xfrm>
            <a:off x="2741628" y="5420757"/>
            <a:ext cx="989986" cy="35328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000" dirty="0" err="1">
                <a:latin typeface="Arial" panose="020B0604020202020204" pitchFamily="34" charset="0"/>
                <a:cs typeface="Arial" panose="020B0604020202020204" pitchFamily="34" charset="0"/>
              </a:rPr>
              <a:t>Ròng</a:t>
            </a:r>
            <a:r>
              <a:rPr lang="en-US" altLang="ja-JP" sz="1000" dirty="0">
                <a:latin typeface="Arial" panose="020B0604020202020204" pitchFamily="34" charset="0"/>
                <a:cs typeface="Arial" panose="020B0604020202020204" pitchFamily="34" charset="0"/>
              </a:rPr>
              <a:t> </a:t>
            </a:r>
            <a:r>
              <a:rPr lang="en-US" altLang="ja-JP" sz="1000" dirty="0" err="1">
                <a:latin typeface="Arial" panose="020B0604020202020204" pitchFamily="34" charset="0"/>
                <a:cs typeface="Arial" panose="020B0604020202020204" pitchFamily="34" charset="0"/>
              </a:rPr>
              <a:t>rọc</a:t>
            </a:r>
            <a:r>
              <a:rPr lang="en-US" altLang="ja-JP" sz="1000" dirty="0">
                <a:latin typeface="Arial" panose="020B0604020202020204" pitchFamily="34" charset="0"/>
                <a:cs typeface="Arial" panose="020B0604020202020204" pitchFamily="34" charset="0"/>
              </a:rPr>
              <a:t> Shibu</a:t>
            </a:r>
            <a:endParaRPr kumimoji="1" lang="ja-JP" altLang="en-US" sz="1000" dirty="0">
              <a:latin typeface="Arial" panose="020B0604020202020204" pitchFamily="34" charset="0"/>
              <a:cs typeface="Arial" panose="020B0604020202020204" pitchFamily="34" charset="0"/>
            </a:endParaRPr>
          </a:p>
        </p:txBody>
      </p:sp>
      <p:sp>
        <p:nvSpPr>
          <p:cNvPr id="12" name="正方形/長方形 11">
            <a:extLst>
              <a:ext uri="{FF2B5EF4-FFF2-40B4-BE49-F238E27FC236}">
                <a16:creationId xmlns:a16="http://schemas.microsoft.com/office/drawing/2014/main" id="{E7B25575-F94B-412E-AE08-F72B0CEC368A}"/>
              </a:ext>
            </a:extLst>
          </p:cNvPr>
          <p:cNvSpPr/>
          <p:nvPr/>
        </p:nvSpPr>
        <p:spPr>
          <a:xfrm>
            <a:off x="2737110" y="6022562"/>
            <a:ext cx="2509098" cy="27699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vi-VN" altLang="ja-JP" sz="1000" dirty="0">
                <a:latin typeface="Arial" panose="020B0604020202020204" pitchFamily="34" charset="0"/>
                <a:cs typeface="Arial" panose="020B0604020202020204" pitchFamily="34" charset="0"/>
              </a:rPr>
              <a:t>Ví dụ về thiết bị cân bằng dạng dây cáp</a:t>
            </a:r>
            <a:endParaRPr kumimoji="1" lang="ja-JP" altLang="en-US" sz="1000" dirty="0">
              <a:latin typeface="Arial" panose="020B0604020202020204" pitchFamily="34" charset="0"/>
              <a:cs typeface="Arial" panose="020B0604020202020204" pitchFamily="34" charset="0"/>
            </a:endParaRPr>
          </a:p>
        </p:txBody>
      </p:sp>
      <p:sp>
        <p:nvSpPr>
          <p:cNvPr id="14" name="正方形/長方形 13">
            <a:extLst>
              <a:ext uri="{FF2B5EF4-FFF2-40B4-BE49-F238E27FC236}">
                <a16:creationId xmlns:a16="http://schemas.microsoft.com/office/drawing/2014/main" id="{815A305D-29BD-462F-AE53-41D02846EFAD}"/>
              </a:ext>
            </a:extLst>
          </p:cNvPr>
          <p:cNvSpPr/>
          <p:nvPr/>
        </p:nvSpPr>
        <p:spPr>
          <a:xfrm>
            <a:off x="7678135" y="4951266"/>
            <a:ext cx="837216" cy="26708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vi-VN" altLang="ja-JP" sz="900" dirty="0"/>
              <a:t>Van </a:t>
            </a:r>
            <a:r>
              <a:rPr kumimoji="1" lang="vi-VN" altLang="ja-JP" sz="900" dirty="0">
                <a:latin typeface="Arial" panose="020B0604020202020204" pitchFamily="34" charset="0"/>
                <a:cs typeface="Arial" panose="020B0604020202020204" pitchFamily="34" charset="0"/>
              </a:rPr>
              <a:t>một</a:t>
            </a:r>
            <a:r>
              <a:rPr kumimoji="1" lang="vi-VN" altLang="ja-JP" sz="900" dirty="0"/>
              <a:t> </a:t>
            </a:r>
            <a:r>
              <a:rPr kumimoji="1" lang="vi-VN" altLang="ja-JP" sz="900" dirty="0">
                <a:latin typeface="Arial" panose="020B0604020202020204" pitchFamily="34" charset="0"/>
                <a:cs typeface="Arial" panose="020B0604020202020204" pitchFamily="34" charset="0"/>
              </a:rPr>
              <a:t>chiều</a:t>
            </a:r>
            <a:endParaRPr kumimoji="1" lang="ja-JP" altLang="en-US" sz="900" dirty="0">
              <a:latin typeface="Arial" panose="020B0604020202020204" pitchFamily="34" charset="0"/>
              <a:cs typeface="Arial" panose="020B0604020202020204" pitchFamily="34" charset="0"/>
            </a:endParaRPr>
          </a:p>
        </p:txBody>
      </p:sp>
      <p:sp>
        <p:nvSpPr>
          <p:cNvPr id="16" name="正方形/長方形 15">
            <a:extLst>
              <a:ext uri="{FF2B5EF4-FFF2-40B4-BE49-F238E27FC236}">
                <a16:creationId xmlns:a16="http://schemas.microsoft.com/office/drawing/2014/main" id="{1B24FB1D-7C65-406E-9066-3E4349604EE1}"/>
              </a:ext>
            </a:extLst>
          </p:cNvPr>
          <p:cNvSpPr/>
          <p:nvPr/>
        </p:nvSpPr>
        <p:spPr>
          <a:xfrm>
            <a:off x="5491129" y="5350080"/>
            <a:ext cx="990938" cy="31212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vi-VN" altLang="ja-JP" sz="900" dirty="0">
                <a:latin typeface="Arial" panose="020B0604020202020204" pitchFamily="34" charset="0"/>
                <a:cs typeface="Arial" panose="020B0604020202020204" pitchFamily="34" charset="0"/>
              </a:rPr>
              <a:t>Xi lanh cân bằng phần trên</a:t>
            </a:r>
            <a:endParaRPr kumimoji="1" lang="ja-JP" altLang="en-US" sz="900" dirty="0">
              <a:latin typeface="Arial" panose="020B0604020202020204" pitchFamily="34" charset="0"/>
              <a:cs typeface="Arial" panose="020B0604020202020204" pitchFamily="34" charset="0"/>
            </a:endParaRPr>
          </a:p>
        </p:txBody>
      </p:sp>
      <p:sp>
        <p:nvSpPr>
          <p:cNvPr id="18" name="正方形/長方形 17">
            <a:extLst>
              <a:ext uri="{FF2B5EF4-FFF2-40B4-BE49-F238E27FC236}">
                <a16:creationId xmlns:a16="http://schemas.microsoft.com/office/drawing/2014/main" id="{4954EAFC-92B7-4EED-AF74-4DBDDD623A9A}"/>
              </a:ext>
            </a:extLst>
          </p:cNvPr>
          <p:cNvSpPr/>
          <p:nvPr/>
        </p:nvSpPr>
        <p:spPr>
          <a:xfrm>
            <a:off x="5645168" y="4753922"/>
            <a:ext cx="722787" cy="22171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vi-VN" altLang="ja-JP" sz="900" dirty="0">
                <a:latin typeface="Arial" panose="020B0604020202020204" pitchFamily="34" charset="0"/>
                <a:cs typeface="Arial" panose="020B0604020202020204" pitchFamily="34" charset="0"/>
              </a:rPr>
              <a:t>Sàn nâng</a:t>
            </a:r>
            <a:endParaRPr kumimoji="1" lang="ja-JP" altLang="en-US" sz="900" dirty="0">
              <a:latin typeface="Arial" panose="020B0604020202020204" pitchFamily="34" charset="0"/>
              <a:cs typeface="Arial" panose="020B0604020202020204" pitchFamily="34" charset="0"/>
            </a:endParaRPr>
          </a:p>
        </p:txBody>
      </p:sp>
      <p:sp>
        <p:nvSpPr>
          <p:cNvPr id="19" name="正方形/長方形 18">
            <a:extLst>
              <a:ext uri="{FF2B5EF4-FFF2-40B4-BE49-F238E27FC236}">
                <a16:creationId xmlns:a16="http://schemas.microsoft.com/office/drawing/2014/main" id="{CF1F4A46-7A24-46C2-8C60-441C9A1E1EF1}"/>
              </a:ext>
            </a:extLst>
          </p:cNvPr>
          <p:cNvSpPr/>
          <p:nvPr/>
        </p:nvSpPr>
        <p:spPr>
          <a:xfrm>
            <a:off x="5841613" y="5688041"/>
            <a:ext cx="1360997" cy="21519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vi-VN" altLang="ja-JP" sz="900" dirty="0">
                <a:latin typeface="Arial" panose="020B0604020202020204" pitchFamily="34" charset="0"/>
                <a:cs typeface="Arial" panose="020B0604020202020204" pitchFamily="34" charset="0"/>
              </a:rPr>
              <a:t>Xi</a:t>
            </a:r>
            <a:r>
              <a:rPr kumimoji="1" lang="vi-VN" altLang="ja-JP" sz="900" dirty="0"/>
              <a:t> </a:t>
            </a:r>
            <a:r>
              <a:rPr kumimoji="1" lang="vi-VN" altLang="ja-JP" sz="900" dirty="0">
                <a:latin typeface="Arial" panose="020B0604020202020204" pitchFamily="34" charset="0"/>
                <a:cs typeface="Arial" panose="020B0604020202020204" pitchFamily="34" charset="0"/>
              </a:rPr>
              <a:t>lanh</a:t>
            </a:r>
            <a:r>
              <a:rPr kumimoji="1" lang="vi-VN" altLang="ja-JP" sz="900" dirty="0"/>
              <a:t> </a:t>
            </a:r>
            <a:r>
              <a:rPr kumimoji="1" lang="vi-VN" altLang="ja-JP" sz="900" dirty="0">
                <a:latin typeface="Arial" panose="020B0604020202020204" pitchFamily="34" charset="0"/>
                <a:cs typeface="Arial" panose="020B0604020202020204" pitchFamily="34" charset="0"/>
              </a:rPr>
              <a:t>nâng</a:t>
            </a:r>
            <a:r>
              <a:rPr kumimoji="1" lang="vi-VN" altLang="ja-JP" sz="900" dirty="0"/>
              <a:t> hạ</a:t>
            </a:r>
            <a:endParaRPr kumimoji="1" lang="ja-JP" altLang="en-US" sz="900" dirty="0"/>
          </a:p>
        </p:txBody>
      </p:sp>
      <p:sp>
        <p:nvSpPr>
          <p:cNvPr id="22" name="正方形/長方形 21">
            <a:extLst>
              <a:ext uri="{FF2B5EF4-FFF2-40B4-BE49-F238E27FC236}">
                <a16:creationId xmlns:a16="http://schemas.microsoft.com/office/drawing/2014/main" id="{1BB403B0-46D9-44D2-ADA1-423F7BBDD578}"/>
              </a:ext>
            </a:extLst>
          </p:cNvPr>
          <p:cNvSpPr/>
          <p:nvPr/>
        </p:nvSpPr>
        <p:spPr>
          <a:xfrm>
            <a:off x="5901152" y="5896358"/>
            <a:ext cx="1600199" cy="18402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vi-VN" altLang="ja-JP" sz="900" dirty="0"/>
              <a:t>Xi </a:t>
            </a:r>
            <a:r>
              <a:rPr kumimoji="1" lang="vi-VN" altLang="ja-JP" sz="900" dirty="0">
                <a:latin typeface="Arial" panose="020B0604020202020204" pitchFamily="34" charset="0"/>
                <a:cs typeface="Arial" panose="020B0604020202020204" pitchFamily="34" charset="0"/>
              </a:rPr>
              <a:t>lanh</a:t>
            </a:r>
            <a:r>
              <a:rPr kumimoji="1" lang="vi-VN" altLang="ja-JP" sz="900" dirty="0"/>
              <a:t> cân bằng </a:t>
            </a:r>
            <a:r>
              <a:rPr kumimoji="1" lang="vi-VN" altLang="ja-JP" sz="900" dirty="0">
                <a:latin typeface="Arial" panose="020B0604020202020204" pitchFamily="34" charset="0"/>
                <a:cs typeface="Arial" panose="020B0604020202020204" pitchFamily="34" charset="0"/>
              </a:rPr>
              <a:t>phần</a:t>
            </a:r>
            <a:r>
              <a:rPr kumimoji="1" lang="vi-VN" altLang="ja-JP" sz="900" dirty="0"/>
              <a:t> dưới</a:t>
            </a:r>
            <a:endParaRPr kumimoji="1" lang="ja-JP" altLang="en-US" sz="900" dirty="0"/>
          </a:p>
        </p:txBody>
      </p:sp>
      <p:sp>
        <p:nvSpPr>
          <p:cNvPr id="23" name="正方形/長方形 22">
            <a:extLst>
              <a:ext uri="{FF2B5EF4-FFF2-40B4-BE49-F238E27FC236}">
                <a16:creationId xmlns:a16="http://schemas.microsoft.com/office/drawing/2014/main" id="{49D24777-0B4B-461F-9898-B895A317DB9E}"/>
              </a:ext>
            </a:extLst>
          </p:cNvPr>
          <p:cNvSpPr/>
          <p:nvPr/>
        </p:nvSpPr>
        <p:spPr>
          <a:xfrm>
            <a:off x="5600201" y="6080380"/>
            <a:ext cx="2915149" cy="21918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vi-VN" altLang="ja-JP" sz="1000">
                <a:latin typeface="Arial" panose="020B0604020202020204" pitchFamily="34" charset="0"/>
                <a:cs typeface="Arial" panose="020B0604020202020204" pitchFamily="34" charset="0"/>
              </a:rPr>
              <a:t>Hình 2-8 Ví dụ về thiết bị cân bằng dạng xilanh </a:t>
            </a:r>
            <a:endParaRPr kumimoji="1" lang="ja-JP" altLang="en-US" sz="1000">
              <a:latin typeface="Arial" panose="020B0604020202020204" pitchFamily="34" charset="0"/>
              <a:cs typeface="Arial" panose="020B0604020202020204" pitchFamily="34" charset="0"/>
            </a:endParaRPr>
          </a:p>
        </p:txBody>
      </p:sp>
      <p:sp>
        <p:nvSpPr>
          <p:cNvPr id="24" name="正方形/長方形 23">
            <a:extLst>
              <a:ext uri="{FF2B5EF4-FFF2-40B4-BE49-F238E27FC236}">
                <a16:creationId xmlns:a16="http://schemas.microsoft.com/office/drawing/2014/main" id="{D79E1674-1298-4C06-96EB-51D312189C43}"/>
              </a:ext>
            </a:extLst>
          </p:cNvPr>
          <p:cNvSpPr/>
          <p:nvPr/>
        </p:nvSpPr>
        <p:spPr>
          <a:xfrm>
            <a:off x="6702458" y="3425975"/>
            <a:ext cx="1812892" cy="27718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vi-VN" altLang="ja-JP" sz="900">
                <a:latin typeface="Arial" panose="020B0604020202020204" pitchFamily="34" charset="0"/>
                <a:cs typeface="Arial" panose="020B0604020202020204" pitchFamily="34" charset="0"/>
              </a:rPr>
              <a:t>Xi lanh cân bằng phần dưới</a:t>
            </a:r>
            <a:endParaRPr kumimoji="1" lang="ja-JP" altLang="en-US" sz="900">
              <a:latin typeface="Arial" panose="020B0604020202020204" pitchFamily="34" charset="0"/>
              <a:cs typeface="Arial" panose="020B0604020202020204" pitchFamily="34" charset="0"/>
            </a:endParaRPr>
          </a:p>
        </p:txBody>
      </p:sp>
      <p:sp>
        <p:nvSpPr>
          <p:cNvPr id="25" name="正方形/長方形 24">
            <a:extLst>
              <a:ext uri="{FF2B5EF4-FFF2-40B4-BE49-F238E27FC236}">
                <a16:creationId xmlns:a16="http://schemas.microsoft.com/office/drawing/2014/main" id="{E7D660C0-AC87-4E61-ABE8-9FF15BBF79B9}"/>
              </a:ext>
            </a:extLst>
          </p:cNvPr>
          <p:cNvSpPr/>
          <p:nvPr/>
        </p:nvSpPr>
        <p:spPr>
          <a:xfrm>
            <a:off x="6855494" y="2299299"/>
            <a:ext cx="1607574" cy="35541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vi-VN" altLang="ja-JP" sz="900" dirty="0">
                <a:latin typeface="Arial" panose="020B0604020202020204" pitchFamily="34" charset="0"/>
                <a:cs typeface="Arial" panose="020B0604020202020204" pitchFamily="34" charset="0"/>
              </a:rPr>
              <a:t>Xi lanh cân bằng phần trên</a:t>
            </a:r>
            <a:endParaRPr kumimoji="1" lang="ja-JP" altLang="en-US" sz="900" dirty="0">
              <a:latin typeface="Arial" panose="020B0604020202020204" pitchFamily="34" charset="0"/>
              <a:cs typeface="Arial" panose="020B0604020202020204" pitchFamily="34" charset="0"/>
            </a:endParaRPr>
          </a:p>
        </p:txBody>
      </p:sp>
      <p:sp>
        <p:nvSpPr>
          <p:cNvPr id="26" name="正方形/長方形 25">
            <a:extLst>
              <a:ext uri="{FF2B5EF4-FFF2-40B4-BE49-F238E27FC236}">
                <a16:creationId xmlns:a16="http://schemas.microsoft.com/office/drawing/2014/main" id="{58CC1B38-6C9A-4FCA-9A90-DE3BC74FDF87}"/>
              </a:ext>
            </a:extLst>
          </p:cNvPr>
          <p:cNvSpPr/>
          <p:nvPr/>
        </p:nvSpPr>
        <p:spPr>
          <a:xfrm>
            <a:off x="7227870" y="2553021"/>
            <a:ext cx="1013999" cy="28810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vi-VN" altLang="ja-JP" sz="900">
                <a:latin typeface="Arial" panose="020B0604020202020204" pitchFamily="34" charset="0"/>
                <a:cs typeface="Arial" panose="020B0604020202020204" pitchFamily="34" charset="0"/>
              </a:rPr>
              <a:t>V</a:t>
            </a:r>
            <a:r>
              <a:rPr kumimoji="1" lang="vi-VN" altLang="ja-JP" sz="900"/>
              <a:t>an </a:t>
            </a:r>
            <a:r>
              <a:rPr kumimoji="1" lang="vi-VN" altLang="ja-JP" sz="900">
                <a:latin typeface="Arial "/>
              </a:rPr>
              <a:t>một</a:t>
            </a:r>
            <a:r>
              <a:rPr kumimoji="1" lang="vi-VN" altLang="ja-JP" sz="900"/>
              <a:t> chiều</a:t>
            </a:r>
            <a:endParaRPr kumimoji="1" lang="ja-JP" altLang="en-US" sz="900"/>
          </a:p>
        </p:txBody>
      </p:sp>
      <p:sp>
        <p:nvSpPr>
          <p:cNvPr id="20" name="スライド番号プレースホルダー 4">
            <a:extLst>
              <a:ext uri="{FF2B5EF4-FFF2-40B4-BE49-F238E27FC236}">
                <a16:creationId xmlns:a16="http://schemas.microsoft.com/office/drawing/2014/main" id="{E79B9156-BB6F-4464-AA44-AA6458734BF0}"/>
              </a:ext>
            </a:extLst>
          </p:cNvPr>
          <p:cNvSpPr>
            <a:spLocks noGrp="1"/>
          </p:cNvSpPr>
          <p:nvPr>
            <p:ph type="sldNum" sz="quarter" idx="12"/>
          </p:nvPr>
        </p:nvSpPr>
        <p:spPr>
          <a:xfrm>
            <a:off x="6874348" y="6367728"/>
            <a:ext cx="2057400" cy="365125"/>
          </a:xfrm>
        </p:spPr>
        <p:txBody>
          <a:bodyPr/>
          <a:lstStyle/>
          <a:p>
            <a:fld id="{10712B29-8DFD-45C1-BE8F-2E7F44751CDC}" type="slidenum">
              <a:rPr lang="ja-JP" altLang="en-US" smtClean="0">
                <a:solidFill>
                  <a:prstClr val="black">
                    <a:tint val="75000"/>
                  </a:prstClr>
                </a:solidFill>
              </a:rPr>
              <a:pPr/>
              <a:t>17</a:t>
            </a:fld>
            <a:endParaRPr lang="ja-JP" altLang="en-US" dirty="0">
              <a:solidFill>
                <a:prstClr val="black">
                  <a:tint val="75000"/>
                </a:prstClr>
              </a:solidFill>
            </a:endParaRPr>
          </a:p>
        </p:txBody>
      </p:sp>
    </p:spTree>
    <p:extLst>
      <p:ext uri="{BB962C8B-B14F-4D97-AF65-F5344CB8AC3E}">
        <p14:creationId xmlns:p14="http://schemas.microsoft.com/office/powerpoint/2010/main" val="3122586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392116" y="250650"/>
            <a:ext cx="8524458" cy="941025"/>
          </a:xfrm>
          <a:ln>
            <a:noFill/>
          </a:ln>
        </p:spPr>
        <p:txBody>
          <a:bodyPr>
            <a:noAutofit/>
          </a:bodyPr>
          <a:lstStyle/>
          <a:p>
            <a:r>
              <a:rPr lang="vi-VN" altLang="ja-JP" sz="1800" b="1" dirty="0">
                <a:latin typeface="Arial" panose="020B0604020202020204" pitchFamily="34" charset="0"/>
                <a:ea typeface="Meiryo UI" panose="020B0604030504040204" pitchFamily="50" charset="-128"/>
                <a:cs typeface="Arial" panose="020B0604020202020204" pitchFamily="34" charset="0"/>
              </a:rPr>
              <a:t>Thiết bị làm việc của xe nâng làm việc trên cao dạng cần trục nâng </a:t>
            </a:r>
            <a:r>
              <a:rPr lang="ja-JP" altLang="en-US" sz="1800" b="1" dirty="0">
                <a:latin typeface="Arial" panose="020B0604020202020204" pitchFamily="34" charset="0"/>
                <a:ea typeface="Meiryo UI" panose="020B0604030504040204" pitchFamily="50" charset="-128"/>
                <a:cs typeface="Arial" panose="020B0604020202020204" pitchFamily="34" charset="0"/>
              </a:rPr>
              <a:t>（３）</a:t>
            </a:r>
            <a:r>
              <a:rPr lang="vi-VN" altLang="ja-JP" sz="1800" b="1" dirty="0">
                <a:latin typeface="Arial" panose="020B0604020202020204" pitchFamily="34" charset="0"/>
                <a:ea typeface="Meiryo UI" panose="020B0604030504040204" pitchFamily="50" charset="-128"/>
                <a:cs typeface="Arial" panose="020B0604020202020204" pitchFamily="34" charset="0"/>
              </a:rPr>
              <a:t>Cấu tạo và đặc tính của chân chống thủy lực</a:t>
            </a:r>
            <a:endParaRPr kumimoji="1" lang="ja-JP" altLang="en-US" sz="1800" b="1" dirty="0">
              <a:latin typeface="Arial" panose="020B0604020202020204" pitchFamily="34" charset="0"/>
              <a:ea typeface="Meiryo UI" panose="020B0604030504040204" pitchFamily="50" charset="-128"/>
              <a:cs typeface="Arial" panose="020B0604020202020204" pitchFamily="34" charset="0"/>
            </a:endParaRPr>
          </a:p>
        </p:txBody>
      </p:sp>
      <p:sp>
        <p:nvSpPr>
          <p:cNvPr id="7" name="テキスト ボックス 6"/>
          <p:cNvSpPr txBox="1"/>
          <p:nvPr/>
        </p:nvSpPr>
        <p:spPr>
          <a:xfrm>
            <a:off x="4128940" y="6400413"/>
            <a:ext cx="4041722" cy="307777"/>
          </a:xfrm>
          <a:prstGeom prst="rect">
            <a:avLst/>
          </a:prstGeom>
          <a:noFill/>
          <a:ln>
            <a:solidFill>
              <a:schemeClr val="tx1"/>
            </a:solidFill>
          </a:ln>
        </p:spPr>
        <p:txBody>
          <a:bodyPr wrap="square" rtlCol="0">
            <a:spAutoFit/>
          </a:bodyPr>
          <a:lstStyle/>
          <a:p>
            <a:pPr algn="r"/>
            <a:r>
              <a:rPr lang="vi-VN" altLang="ja-JP" sz="1400" dirty="0">
                <a:solidFill>
                  <a:prstClr val="black"/>
                </a:solidFill>
                <a:latin typeface="Arial" panose="020B0604020202020204" pitchFamily="34" charset="0"/>
                <a:cs typeface="Arial" panose="020B0604020202020204" pitchFamily="34" charset="0"/>
              </a:rPr>
              <a:t>Sách giáo khoa trang 29</a:t>
            </a:r>
            <a:r>
              <a:rPr lang="en-US" altLang="ja-JP" sz="1400" dirty="0">
                <a:solidFill>
                  <a:prstClr val="black"/>
                </a:solidFill>
                <a:latin typeface="Arial" panose="020B0604020202020204" pitchFamily="34" charset="0"/>
                <a:cs typeface="Arial" panose="020B0604020202020204" pitchFamily="34" charset="0"/>
              </a:rPr>
              <a:t>/ </a:t>
            </a:r>
            <a:r>
              <a:rPr lang="vi-VN" altLang="ja-JP" sz="1400" dirty="0">
                <a:solidFill>
                  <a:prstClr val="black"/>
                </a:solidFill>
                <a:latin typeface="Arial" panose="020B0604020202020204" pitchFamily="34" charset="0"/>
                <a:cs typeface="Arial" panose="020B0604020202020204" pitchFamily="34" charset="0"/>
              </a:rPr>
              <a:t>Sách bổ trợ trang </a:t>
            </a:r>
            <a:r>
              <a:rPr lang="vi-VN" altLang="ja-JP" sz="1400" dirty="0" smtClean="0">
                <a:solidFill>
                  <a:prstClr val="black"/>
                </a:solidFill>
                <a:latin typeface="Arial" panose="020B0604020202020204" pitchFamily="34" charset="0"/>
                <a:cs typeface="Arial" panose="020B0604020202020204" pitchFamily="34" charset="0"/>
              </a:rPr>
              <a:t>1</a:t>
            </a:r>
            <a:r>
              <a:rPr lang="en-US" altLang="ja-JP" sz="1400" dirty="0" smtClean="0">
                <a:solidFill>
                  <a:prstClr val="black"/>
                </a:solidFill>
                <a:latin typeface="Arial" panose="020B0604020202020204" pitchFamily="34" charset="0"/>
                <a:cs typeface="Arial" panose="020B0604020202020204" pitchFamily="34" charset="0"/>
              </a:rPr>
              <a:t>9</a:t>
            </a:r>
            <a:endParaRPr lang="ja-JP" altLang="en-US" sz="1400" dirty="0">
              <a:solidFill>
                <a:prstClr val="black"/>
              </a:solidFill>
              <a:latin typeface="Arial" panose="020B0604020202020204" pitchFamily="34" charset="0"/>
              <a:cs typeface="Arial" panose="020B0604020202020204" pitchFamily="34" charset="0"/>
            </a:endParaRPr>
          </a:p>
        </p:txBody>
      </p:sp>
      <p:sp>
        <p:nvSpPr>
          <p:cNvPr id="11" name="コンテンツ プレースホルダー 4"/>
          <p:cNvSpPr txBox="1">
            <a:spLocks/>
          </p:cNvSpPr>
          <p:nvPr/>
        </p:nvSpPr>
        <p:spPr>
          <a:xfrm>
            <a:off x="628650" y="1142996"/>
            <a:ext cx="7886700" cy="1113865"/>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Chân chống thủy lực có </a:t>
            </a:r>
            <a:r>
              <a:rPr lang="vi-VN"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loại chữ H nhô ra phía ngang, tiếp đất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và </a:t>
            </a:r>
            <a:r>
              <a:rPr lang="vi-VN"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loại chữ A nghiêng tiếp đất trực tiếp</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loại nào cũng là </a:t>
            </a:r>
            <a:r>
              <a:rPr lang="vi-VN"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thiết bị giúp cho xe nâng làm việc trên cao được cân bằng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600" b="1" u="sng"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ja-JP" altLang="en-US" sz="1800" dirty="0">
                <a:solidFill>
                  <a:prstClr val="black"/>
                </a:solidFill>
                <a:latin typeface="Meiryo UI" panose="020B0604030504040204" pitchFamily="50" charset="-128"/>
                <a:ea typeface="Meiryo UI" panose="020B0604030504040204" pitchFamily="50" charset="-128"/>
              </a:rPr>
              <a:t>　</a:t>
            </a:r>
            <a:endParaRPr lang="vi-VN" altLang="ja-JP" sz="1800" dirty="0">
              <a:solidFill>
                <a:prstClr val="black"/>
              </a:solidFill>
              <a:ea typeface="Meiryo UI" panose="020B0604030504040204" pitchFamily="50" charset="-128"/>
            </a:endParaRPr>
          </a:p>
        </p:txBody>
      </p:sp>
      <p:pic>
        <p:nvPicPr>
          <p:cNvPr id="9" name="図 8"/>
          <p:cNvPicPr/>
          <p:nvPr/>
        </p:nvPicPr>
        <p:blipFill>
          <a:blip r:embed="rId3">
            <a:extLst>
              <a:ext uri="{28A0092B-C50C-407E-A947-70E740481C1C}">
                <a14:useLocalDpi xmlns:a14="http://schemas.microsoft.com/office/drawing/2010/main" val="0"/>
              </a:ext>
            </a:extLst>
          </a:blip>
          <a:srcRect/>
          <a:stretch>
            <a:fillRect/>
          </a:stretch>
        </p:blipFill>
        <p:spPr bwMode="auto">
          <a:xfrm>
            <a:off x="2438433" y="3722646"/>
            <a:ext cx="2902326" cy="2441258"/>
          </a:xfrm>
          <a:prstGeom prst="rect">
            <a:avLst/>
          </a:prstGeom>
          <a:noFill/>
          <a:ln>
            <a:solidFill>
              <a:schemeClr val="tx1"/>
            </a:solidFill>
          </a:ln>
        </p:spPr>
      </p:pic>
      <p:pic>
        <p:nvPicPr>
          <p:cNvPr id="10" name="図 9"/>
          <p:cNvPicPr/>
          <p:nvPr/>
        </p:nvPicPr>
        <p:blipFill>
          <a:blip r:embed="rId4">
            <a:extLst>
              <a:ext uri="{28A0092B-C50C-407E-A947-70E740481C1C}">
                <a14:useLocalDpi xmlns:a14="http://schemas.microsoft.com/office/drawing/2010/main" val="0"/>
              </a:ext>
            </a:extLst>
          </a:blip>
          <a:srcRect/>
          <a:stretch>
            <a:fillRect/>
          </a:stretch>
        </p:blipFill>
        <p:spPr bwMode="auto">
          <a:xfrm>
            <a:off x="5786821" y="3677467"/>
            <a:ext cx="2902327" cy="2531615"/>
          </a:xfrm>
          <a:prstGeom prst="rect">
            <a:avLst/>
          </a:prstGeom>
          <a:noFill/>
          <a:ln>
            <a:solidFill>
              <a:schemeClr val="tx1"/>
            </a:solidFill>
          </a:ln>
        </p:spPr>
      </p:pic>
      <p:sp>
        <p:nvSpPr>
          <p:cNvPr id="2" name="正方形/長方形 1">
            <a:extLst>
              <a:ext uri="{FF2B5EF4-FFF2-40B4-BE49-F238E27FC236}">
                <a16:creationId xmlns:a16="http://schemas.microsoft.com/office/drawing/2014/main" id="{B431C3D5-EF7C-4F5D-B541-0D9E6AABD754}"/>
              </a:ext>
            </a:extLst>
          </p:cNvPr>
          <p:cNvSpPr/>
          <p:nvPr/>
        </p:nvSpPr>
        <p:spPr>
          <a:xfrm>
            <a:off x="619542" y="2075252"/>
            <a:ext cx="8069606" cy="149900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indent="0">
              <a:lnSpc>
                <a:spcPct val="110000"/>
              </a:lnSpc>
              <a:spcBef>
                <a:spcPts val="0"/>
              </a:spcBef>
              <a:buNone/>
            </a:pP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Chân chống thủy lực dạng chữ H được sử dụng nhiều cho xe nâng làm việc trên cao loại lớn có độ cao sàn làm việc trên 12m</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chân chống thủy lực dạng chữ A được sử dụng nhiều cho xe nâng làm việc trên cao loại nhỏ có độ cao sàn làm việc dưới 12m</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p>
          <a:p>
            <a:pPr marL="0" indent="0">
              <a:lnSpc>
                <a:spcPct val="110000"/>
              </a:lnSpc>
              <a:spcBef>
                <a:spcPts val="0"/>
              </a:spcBef>
              <a:buNone/>
            </a:pP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Van một chiều được gắn ở xilanh thủy lực dùng cho chân kích</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jakki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để phòng chống xilanh bị co ngắn lại khi ống thủy lực bị hư hỏng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p>
          <a:p>
            <a:pPr algn="ctr"/>
            <a:endParaRPr kumimoji="1" lang="ja-JP" altLang="en-US" dirty="0"/>
          </a:p>
        </p:txBody>
      </p:sp>
      <p:sp>
        <p:nvSpPr>
          <p:cNvPr id="3" name="正方形/長方形 2">
            <a:extLst>
              <a:ext uri="{FF2B5EF4-FFF2-40B4-BE49-F238E27FC236}">
                <a16:creationId xmlns:a16="http://schemas.microsoft.com/office/drawing/2014/main" id="{73875CBF-7BB5-443E-9284-FEAED19B8E77}"/>
              </a:ext>
            </a:extLst>
          </p:cNvPr>
          <p:cNvSpPr/>
          <p:nvPr/>
        </p:nvSpPr>
        <p:spPr>
          <a:xfrm>
            <a:off x="2438433" y="3741405"/>
            <a:ext cx="601998" cy="22055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vi-VN" altLang="ja-JP" sz="800" dirty="0">
                <a:latin typeface="Arial" panose="020B0604020202020204" pitchFamily="34" charset="0"/>
                <a:cs typeface="Arial" panose="020B0604020202020204" pitchFamily="34" charset="0"/>
              </a:rPr>
              <a:t>Van một  chiều</a:t>
            </a:r>
            <a:endParaRPr kumimoji="1" lang="ja-JP" altLang="en-US" sz="800" dirty="0">
              <a:latin typeface="Arial" panose="020B0604020202020204" pitchFamily="34" charset="0"/>
              <a:cs typeface="Arial" panose="020B0604020202020204" pitchFamily="34" charset="0"/>
            </a:endParaRPr>
          </a:p>
        </p:txBody>
      </p:sp>
      <p:sp>
        <p:nvSpPr>
          <p:cNvPr id="13" name="正方形/長方形 12">
            <a:extLst>
              <a:ext uri="{FF2B5EF4-FFF2-40B4-BE49-F238E27FC236}">
                <a16:creationId xmlns:a16="http://schemas.microsoft.com/office/drawing/2014/main" id="{6F2FE45A-3619-4274-81A5-D1CD384852BA}"/>
              </a:ext>
            </a:extLst>
          </p:cNvPr>
          <p:cNvSpPr/>
          <p:nvPr/>
        </p:nvSpPr>
        <p:spPr>
          <a:xfrm>
            <a:off x="3246398" y="5262635"/>
            <a:ext cx="1238864" cy="28426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vi-VN" altLang="ja-JP" sz="900">
                <a:latin typeface="Arial" panose="020B0604020202020204" pitchFamily="34" charset="0"/>
                <a:cs typeface="Arial" panose="020B0604020202020204" pitchFamily="34" charset="0"/>
              </a:rPr>
              <a:t>Jakki posuto</a:t>
            </a:r>
            <a:endParaRPr kumimoji="1" lang="ja-JP" altLang="en-US" sz="900">
              <a:latin typeface="Arial" panose="020B0604020202020204" pitchFamily="34" charset="0"/>
              <a:cs typeface="Arial" panose="020B0604020202020204" pitchFamily="34" charset="0"/>
            </a:endParaRPr>
          </a:p>
        </p:txBody>
      </p:sp>
      <p:sp>
        <p:nvSpPr>
          <p:cNvPr id="14" name="正方形/長方形 13">
            <a:extLst>
              <a:ext uri="{FF2B5EF4-FFF2-40B4-BE49-F238E27FC236}">
                <a16:creationId xmlns:a16="http://schemas.microsoft.com/office/drawing/2014/main" id="{D8929196-4100-471D-94BF-DC427ABAAF0E}"/>
              </a:ext>
            </a:extLst>
          </p:cNvPr>
          <p:cNvSpPr/>
          <p:nvPr/>
        </p:nvSpPr>
        <p:spPr>
          <a:xfrm>
            <a:off x="3146648" y="5579878"/>
            <a:ext cx="1338614" cy="30277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900" err="1">
                <a:latin typeface="Arial" panose="020B0604020202020204" pitchFamily="34" charset="0"/>
                <a:cs typeface="Arial" panose="020B0604020202020204" pitchFamily="34" charset="0"/>
              </a:rPr>
              <a:t>Phao</a:t>
            </a:r>
            <a:r>
              <a:rPr kumimoji="1" lang="en-US" altLang="ja-JP" sz="900">
                <a:latin typeface="Arial" panose="020B0604020202020204" pitchFamily="34" charset="0"/>
                <a:cs typeface="Arial" panose="020B0604020202020204" pitchFamily="34" charset="0"/>
              </a:rPr>
              <a:t> </a:t>
            </a:r>
            <a:r>
              <a:rPr kumimoji="1" lang="en-US" altLang="ja-JP" sz="900" err="1">
                <a:latin typeface="Arial" panose="020B0604020202020204" pitchFamily="34" charset="0"/>
                <a:cs typeface="Arial" panose="020B0604020202020204" pitchFamily="34" charset="0"/>
              </a:rPr>
              <a:t>nổi</a:t>
            </a:r>
            <a:r>
              <a:rPr kumimoji="1" lang="ja-JP" altLang="en-US" sz="900">
                <a:latin typeface="Arial" panose="020B0604020202020204" pitchFamily="34" charset="0"/>
                <a:cs typeface="Arial" panose="020B0604020202020204" pitchFamily="34" charset="0"/>
              </a:rPr>
              <a:t>（</a:t>
            </a:r>
            <a:r>
              <a:rPr kumimoji="1" lang="en-US" altLang="ja-JP" sz="900" err="1">
                <a:latin typeface="Arial" panose="020B0604020202020204" pitchFamily="34" charset="0"/>
                <a:cs typeface="Arial" panose="020B0604020202020204" pitchFamily="34" charset="0"/>
              </a:rPr>
              <a:t>Furo</a:t>
            </a:r>
            <a:r>
              <a:rPr kumimoji="1" lang="en-US" altLang="ja-JP" sz="900">
                <a:latin typeface="Arial" panose="020B0604020202020204" pitchFamily="34" charset="0"/>
                <a:cs typeface="Arial" panose="020B0604020202020204" pitchFamily="34" charset="0"/>
              </a:rPr>
              <a:t>-to</a:t>
            </a:r>
            <a:r>
              <a:rPr kumimoji="1" lang="ja-JP" altLang="en-US" sz="900">
                <a:latin typeface="Arial" panose="020B0604020202020204" pitchFamily="34" charset="0"/>
                <a:cs typeface="Arial" panose="020B0604020202020204" pitchFamily="34" charset="0"/>
              </a:rPr>
              <a:t>）</a:t>
            </a:r>
          </a:p>
        </p:txBody>
      </p:sp>
      <p:sp>
        <p:nvSpPr>
          <p:cNvPr id="15" name="正方形/長方形 14">
            <a:extLst>
              <a:ext uri="{FF2B5EF4-FFF2-40B4-BE49-F238E27FC236}">
                <a16:creationId xmlns:a16="http://schemas.microsoft.com/office/drawing/2014/main" id="{2D0788FA-3A20-439A-961F-CD39907E51A4}"/>
              </a:ext>
            </a:extLst>
          </p:cNvPr>
          <p:cNvSpPr/>
          <p:nvPr/>
        </p:nvSpPr>
        <p:spPr>
          <a:xfrm>
            <a:off x="2981438" y="3775152"/>
            <a:ext cx="1914652" cy="20731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vi-VN" altLang="ja-JP" sz="900" dirty="0">
                <a:latin typeface="Arial" panose="020B0604020202020204" pitchFamily="34" charset="0"/>
                <a:cs typeface="Arial" panose="020B0604020202020204" pitchFamily="34" charset="0"/>
              </a:rPr>
              <a:t>Cánh tay đỡ chân chống thủy lực</a:t>
            </a:r>
            <a:endParaRPr kumimoji="1" lang="ja-JP" altLang="en-US" sz="900" dirty="0">
              <a:latin typeface="Arial" panose="020B0604020202020204" pitchFamily="34" charset="0"/>
              <a:cs typeface="Arial" panose="020B0604020202020204" pitchFamily="34" charset="0"/>
            </a:endParaRPr>
          </a:p>
        </p:txBody>
      </p:sp>
      <p:sp>
        <p:nvSpPr>
          <p:cNvPr id="16" name="正方形/長方形 15">
            <a:extLst>
              <a:ext uri="{FF2B5EF4-FFF2-40B4-BE49-F238E27FC236}">
                <a16:creationId xmlns:a16="http://schemas.microsoft.com/office/drawing/2014/main" id="{039F1DA5-BA40-4A63-B9F7-ABFE5E55543E}"/>
              </a:ext>
            </a:extLst>
          </p:cNvPr>
          <p:cNvSpPr/>
          <p:nvPr/>
        </p:nvSpPr>
        <p:spPr>
          <a:xfrm>
            <a:off x="3585447" y="4001138"/>
            <a:ext cx="1755312" cy="24956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900" dirty="0" err="1">
                <a:latin typeface="Arial" panose="020B0604020202020204" pitchFamily="34" charset="0"/>
                <a:cs typeface="Arial" panose="020B0604020202020204" pitchFamily="34" charset="0"/>
              </a:rPr>
              <a:t>Vỏ</a:t>
            </a:r>
            <a:r>
              <a:rPr kumimoji="1" lang="en-US" altLang="ja-JP" sz="900" dirty="0">
                <a:latin typeface="Arial" panose="020B0604020202020204" pitchFamily="34" charset="0"/>
                <a:cs typeface="Arial" panose="020B0604020202020204" pitchFamily="34" charset="0"/>
              </a:rPr>
              <a:t> </a:t>
            </a:r>
            <a:r>
              <a:rPr kumimoji="1" lang="en-US" altLang="ja-JP" sz="900" dirty="0" err="1">
                <a:latin typeface="Arial" panose="020B0604020202020204" pitchFamily="34" charset="0"/>
                <a:cs typeface="Arial" panose="020B0604020202020204" pitchFamily="34" charset="0"/>
              </a:rPr>
              <a:t>bọc</a:t>
            </a:r>
            <a:r>
              <a:rPr kumimoji="1" lang="en-US" altLang="ja-JP" sz="900" dirty="0">
                <a:latin typeface="Arial" panose="020B0604020202020204" pitchFamily="34" charset="0"/>
                <a:cs typeface="Arial" panose="020B0604020202020204" pitchFamily="34" charset="0"/>
              </a:rPr>
              <a:t> </a:t>
            </a:r>
            <a:r>
              <a:rPr kumimoji="1" lang="en-US" altLang="ja-JP" sz="900" dirty="0" err="1">
                <a:latin typeface="Arial" panose="020B0604020202020204" pitchFamily="34" charset="0"/>
                <a:cs typeface="Arial" panose="020B0604020202020204" pitchFamily="34" charset="0"/>
              </a:rPr>
              <a:t>của</a:t>
            </a:r>
            <a:r>
              <a:rPr kumimoji="1" lang="en-US" altLang="ja-JP" sz="900" dirty="0">
                <a:latin typeface="Arial" panose="020B0604020202020204" pitchFamily="34" charset="0"/>
                <a:cs typeface="Arial" panose="020B0604020202020204" pitchFamily="34" charset="0"/>
              </a:rPr>
              <a:t> </a:t>
            </a:r>
            <a:r>
              <a:rPr kumimoji="1" lang="en-US" altLang="ja-JP" sz="900" dirty="0" err="1">
                <a:latin typeface="Arial" panose="020B0604020202020204" pitchFamily="34" charset="0"/>
                <a:cs typeface="Arial" panose="020B0604020202020204" pitchFamily="34" charset="0"/>
              </a:rPr>
              <a:t>chân</a:t>
            </a:r>
            <a:r>
              <a:rPr kumimoji="1" lang="en-US" altLang="ja-JP" sz="900" dirty="0">
                <a:latin typeface="Arial" panose="020B0604020202020204" pitchFamily="34" charset="0"/>
                <a:cs typeface="Arial" panose="020B0604020202020204" pitchFamily="34" charset="0"/>
              </a:rPr>
              <a:t> </a:t>
            </a:r>
            <a:r>
              <a:rPr kumimoji="1" lang="en-US" altLang="ja-JP" sz="900" dirty="0" err="1">
                <a:latin typeface="Arial" panose="020B0604020202020204" pitchFamily="34" charset="0"/>
                <a:cs typeface="Arial" panose="020B0604020202020204" pitchFamily="34" charset="0"/>
              </a:rPr>
              <a:t>chống</a:t>
            </a:r>
            <a:r>
              <a:rPr kumimoji="1" lang="en-US" altLang="ja-JP" sz="900" dirty="0">
                <a:latin typeface="Arial" panose="020B0604020202020204" pitchFamily="34" charset="0"/>
                <a:cs typeface="Arial" panose="020B0604020202020204" pitchFamily="34" charset="0"/>
              </a:rPr>
              <a:t> </a:t>
            </a:r>
            <a:r>
              <a:rPr kumimoji="1" lang="en-US" altLang="ja-JP" sz="900" dirty="0" err="1">
                <a:latin typeface="Arial" panose="020B0604020202020204" pitchFamily="34" charset="0"/>
                <a:cs typeface="Arial" panose="020B0604020202020204" pitchFamily="34" charset="0"/>
              </a:rPr>
              <a:t>thủy</a:t>
            </a:r>
            <a:r>
              <a:rPr kumimoji="1" lang="en-US" altLang="ja-JP" sz="900" dirty="0">
                <a:latin typeface="Arial" panose="020B0604020202020204" pitchFamily="34" charset="0"/>
                <a:cs typeface="Arial" panose="020B0604020202020204" pitchFamily="34" charset="0"/>
              </a:rPr>
              <a:t> </a:t>
            </a:r>
            <a:r>
              <a:rPr kumimoji="1" lang="en-US" altLang="ja-JP" sz="900" dirty="0" err="1">
                <a:latin typeface="Arial" panose="020B0604020202020204" pitchFamily="34" charset="0"/>
                <a:cs typeface="Arial" panose="020B0604020202020204" pitchFamily="34" charset="0"/>
              </a:rPr>
              <a:t>lực</a:t>
            </a:r>
            <a:endParaRPr kumimoji="1" lang="ja-JP" altLang="en-US" sz="900" dirty="0">
              <a:latin typeface="Arial" panose="020B0604020202020204" pitchFamily="34" charset="0"/>
              <a:cs typeface="Arial" panose="020B0604020202020204" pitchFamily="34" charset="0"/>
            </a:endParaRPr>
          </a:p>
        </p:txBody>
      </p:sp>
      <p:sp>
        <p:nvSpPr>
          <p:cNvPr id="17" name="正方形/長方形 16">
            <a:extLst>
              <a:ext uri="{FF2B5EF4-FFF2-40B4-BE49-F238E27FC236}">
                <a16:creationId xmlns:a16="http://schemas.microsoft.com/office/drawing/2014/main" id="{77A58DE8-2190-49EE-84EF-72C053957829}"/>
              </a:ext>
            </a:extLst>
          </p:cNvPr>
          <p:cNvSpPr/>
          <p:nvPr/>
        </p:nvSpPr>
        <p:spPr>
          <a:xfrm>
            <a:off x="2621343" y="5848206"/>
            <a:ext cx="2382486" cy="30277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vi-VN" altLang="ja-JP" sz="1050" dirty="0">
                <a:latin typeface="Arial" panose="020B0604020202020204" pitchFamily="34" charset="0"/>
                <a:cs typeface="Arial" panose="020B0604020202020204" pitchFamily="34" charset="0"/>
              </a:rPr>
              <a:t>HÌnh 2-10  Chân chống thủy lực dạng chữ H</a:t>
            </a:r>
            <a:endParaRPr kumimoji="1" lang="ja-JP" altLang="en-US" sz="1050" dirty="0">
              <a:latin typeface="Arial" panose="020B0604020202020204" pitchFamily="34" charset="0"/>
              <a:cs typeface="Arial" panose="020B0604020202020204" pitchFamily="34" charset="0"/>
            </a:endParaRPr>
          </a:p>
        </p:txBody>
      </p:sp>
      <p:sp>
        <p:nvSpPr>
          <p:cNvPr id="18" name="正方形/長方形 17">
            <a:extLst>
              <a:ext uri="{FF2B5EF4-FFF2-40B4-BE49-F238E27FC236}">
                <a16:creationId xmlns:a16="http://schemas.microsoft.com/office/drawing/2014/main" id="{F7480059-3357-4488-A8AE-F5108C94F575}"/>
              </a:ext>
            </a:extLst>
          </p:cNvPr>
          <p:cNvSpPr/>
          <p:nvPr/>
        </p:nvSpPr>
        <p:spPr>
          <a:xfrm>
            <a:off x="5847414" y="5451203"/>
            <a:ext cx="1182617" cy="39700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900" dirty="0" err="1">
                <a:latin typeface="Arial" panose="020B0604020202020204" pitchFamily="34" charset="0"/>
                <a:cs typeface="Arial" panose="020B0604020202020204" pitchFamily="34" charset="0"/>
              </a:rPr>
              <a:t>Phao</a:t>
            </a:r>
            <a:r>
              <a:rPr kumimoji="1" lang="en-US" altLang="ja-JP" sz="900" dirty="0">
                <a:latin typeface="Arial" panose="020B0604020202020204" pitchFamily="34" charset="0"/>
                <a:cs typeface="Arial" panose="020B0604020202020204" pitchFamily="34" charset="0"/>
              </a:rPr>
              <a:t> </a:t>
            </a:r>
            <a:r>
              <a:rPr kumimoji="1" lang="en-US" altLang="ja-JP" sz="900" dirty="0" err="1">
                <a:latin typeface="Arial" panose="020B0604020202020204" pitchFamily="34" charset="0"/>
                <a:cs typeface="Arial" panose="020B0604020202020204" pitchFamily="34" charset="0"/>
              </a:rPr>
              <a:t>nổi</a:t>
            </a:r>
            <a:r>
              <a:rPr kumimoji="1" lang="en-US" altLang="ja-JP" sz="900" dirty="0">
                <a:latin typeface="Arial" panose="020B0604020202020204" pitchFamily="34" charset="0"/>
                <a:cs typeface="Arial" panose="020B0604020202020204" pitchFamily="34" charset="0"/>
              </a:rPr>
              <a:t> </a:t>
            </a:r>
            <a:r>
              <a:rPr kumimoji="1" lang="vi-VN" altLang="ja-JP" sz="900" dirty="0">
                <a:latin typeface="Arial" panose="020B0604020202020204" pitchFamily="34" charset="0"/>
                <a:cs typeface="Arial" panose="020B0604020202020204" pitchFamily="34" charset="0"/>
              </a:rPr>
              <a:t>(</a:t>
            </a:r>
            <a:r>
              <a:rPr kumimoji="1" lang="en-US" altLang="ja-JP" sz="900" dirty="0" err="1">
                <a:latin typeface="Arial" panose="020B0604020202020204" pitchFamily="34" charset="0"/>
                <a:cs typeface="Arial" panose="020B0604020202020204" pitchFamily="34" charset="0"/>
              </a:rPr>
              <a:t>Futo</a:t>
            </a:r>
            <a:r>
              <a:rPr kumimoji="1" lang="en-US" altLang="ja-JP" sz="900" dirty="0">
                <a:latin typeface="Arial" panose="020B0604020202020204" pitchFamily="34" charset="0"/>
                <a:cs typeface="Arial" panose="020B0604020202020204" pitchFamily="34" charset="0"/>
              </a:rPr>
              <a:t>-to)</a:t>
            </a:r>
            <a:endParaRPr kumimoji="1" lang="ja-JP" altLang="en-US" sz="900" dirty="0">
              <a:latin typeface="Arial" panose="020B0604020202020204" pitchFamily="34" charset="0"/>
              <a:cs typeface="Arial" panose="020B0604020202020204" pitchFamily="34" charset="0"/>
            </a:endParaRPr>
          </a:p>
        </p:txBody>
      </p:sp>
      <p:sp>
        <p:nvSpPr>
          <p:cNvPr id="19" name="正方形/長方形 18">
            <a:extLst>
              <a:ext uri="{FF2B5EF4-FFF2-40B4-BE49-F238E27FC236}">
                <a16:creationId xmlns:a16="http://schemas.microsoft.com/office/drawing/2014/main" id="{17DDA4BD-8E6B-4A4C-A23E-E45105B38528}"/>
              </a:ext>
            </a:extLst>
          </p:cNvPr>
          <p:cNvSpPr/>
          <p:nvPr/>
        </p:nvSpPr>
        <p:spPr>
          <a:xfrm>
            <a:off x="5811794" y="5848206"/>
            <a:ext cx="2792514" cy="31569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vi-VN" altLang="ja-JP" sz="1000" dirty="0">
                <a:latin typeface="Arial" panose="020B0604020202020204" pitchFamily="34" charset="0"/>
                <a:cs typeface="Arial" panose="020B0604020202020204" pitchFamily="34" charset="0"/>
              </a:rPr>
              <a:t>HÌnh 2-11  Chân chống thủy lực dạng chữ A</a:t>
            </a:r>
            <a:endParaRPr kumimoji="1" lang="ja-JP" altLang="en-US" sz="1000" dirty="0">
              <a:latin typeface="Arial" panose="020B0604020202020204" pitchFamily="34" charset="0"/>
              <a:cs typeface="Arial" panose="020B0604020202020204" pitchFamily="34" charset="0"/>
            </a:endParaRPr>
          </a:p>
        </p:txBody>
      </p:sp>
      <p:sp>
        <p:nvSpPr>
          <p:cNvPr id="20" name="正方形/長方形 19">
            <a:extLst>
              <a:ext uri="{FF2B5EF4-FFF2-40B4-BE49-F238E27FC236}">
                <a16:creationId xmlns:a16="http://schemas.microsoft.com/office/drawing/2014/main" id="{5D9F6B1E-32D3-47BD-AE66-8C024A846456}"/>
              </a:ext>
            </a:extLst>
          </p:cNvPr>
          <p:cNvSpPr/>
          <p:nvPr/>
        </p:nvSpPr>
        <p:spPr>
          <a:xfrm>
            <a:off x="3177964" y="4912321"/>
            <a:ext cx="1418382" cy="27426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vi-VN" altLang="ja-JP" sz="900">
                <a:latin typeface="Arial" panose="020B0604020202020204" pitchFamily="34" charset="0"/>
                <a:cs typeface="Arial" panose="020B0604020202020204" pitchFamily="34" charset="0"/>
              </a:rPr>
              <a:t>Xi lanh của </a:t>
            </a:r>
            <a:r>
              <a:rPr kumimoji="1" lang="en-US" altLang="ja-JP" sz="900" err="1">
                <a:latin typeface="Arial" panose="020B0604020202020204" pitchFamily="34" charset="0"/>
                <a:cs typeface="Arial" panose="020B0604020202020204" pitchFamily="34" charset="0"/>
              </a:rPr>
              <a:t>chân</a:t>
            </a:r>
            <a:r>
              <a:rPr kumimoji="1" lang="vi-VN" altLang="ja-JP" sz="900">
                <a:latin typeface="Arial" panose="020B0604020202020204" pitchFamily="34" charset="0"/>
                <a:cs typeface="Arial" panose="020B0604020202020204" pitchFamily="34" charset="0"/>
              </a:rPr>
              <a:t> kích</a:t>
            </a:r>
            <a:endParaRPr kumimoji="1" lang="ja-JP" altLang="en-US" sz="900">
              <a:latin typeface="Arial" panose="020B0604020202020204" pitchFamily="34" charset="0"/>
              <a:cs typeface="Arial" panose="020B0604020202020204" pitchFamily="34" charset="0"/>
            </a:endParaRPr>
          </a:p>
        </p:txBody>
      </p:sp>
      <p:sp>
        <p:nvSpPr>
          <p:cNvPr id="21" name="正方形/長方形 20">
            <a:extLst>
              <a:ext uri="{FF2B5EF4-FFF2-40B4-BE49-F238E27FC236}">
                <a16:creationId xmlns:a16="http://schemas.microsoft.com/office/drawing/2014/main" id="{FD063EE9-6384-4FAE-931F-633B03A20BAB}"/>
              </a:ext>
            </a:extLst>
          </p:cNvPr>
          <p:cNvSpPr/>
          <p:nvPr/>
        </p:nvSpPr>
        <p:spPr>
          <a:xfrm>
            <a:off x="6121243" y="3870442"/>
            <a:ext cx="1069044" cy="34287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vi-VN" altLang="ja-JP" sz="900" dirty="0">
                <a:latin typeface="Arial" panose="020B0604020202020204" pitchFamily="34" charset="0"/>
                <a:cs typeface="Arial" panose="020B0604020202020204" pitchFamily="34" charset="0"/>
              </a:rPr>
              <a:t>Van một chiều</a:t>
            </a:r>
            <a:endParaRPr kumimoji="1" lang="ja-JP" altLang="en-US" sz="900" dirty="0">
              <a:latin typeface="Arial" panose="020B0604020202020204" pitchFamily="34" charset="0"/>
              <a:cs typeface="Arial" panose="020B0604020202020204" pitchFamily="34" charset="0"/>
            </a:endParaRPr>
          </a:p>
        </p:txBody>
      </p:sp>
      <p:sp>
        <p:nvSpPr>
          <p:cNvPr id="22" name="正方形/長方形 21">
            <a:extLst>
              <a:ext uri="{FF2B5EF4-FFF2-40B4-BE49-F238E27FC236}">
                <a16:creationId xmlns:a16="http://schemas.microsoft.com/office/drawing/2014/main" id="{48A98D11-7E11-46EA-88BF-DB6744420B67}"/>
              </a:ext>
            </a:extLst>
          </p:cNvPr>
          <p:cNvSpPr/>
          <p:nvPr/>
        </p:nvSpPr>
        <p:spPr>
          <a:xfrm>
            <a:off x="5786822" y="4885145"/>
            <a:ext cx="1601428" cy="34287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vi-VN" altLang="ja-JP" sz="900">
                <a:latin typeface="Arial" panose="020B0604020202020204" pitchFamily="34" charset="0"/>
                <a:cs typeface="Arial" panose="020B0604020202020204" pitchFamily="34" charset="0"/>
              </a:rPr>
              <a:t>Xi lanh của </a:t>
            </a:r>
            <a:r>
              <a:rPr lang="en-US" altLang="ja-JP" sz="900" err="1">
                <a:latin typeface="Arial" panose="020B0604020202020204" pitchFamily="34" charset="0"/>
                <a:cs typeface="Arial" panose="020B0604020202020204" pitchFamily="34" charset="0"/>
              </a:rPr>
              <a:t>chân</a:t>
            </a:r>
            <a:r>
              <a:rPr lang="en-US" altLang="ja-JP" sz="900">
                <a:latin typeface="Arial" panose="020B0604020202020204" pitchFamily="34" charset="0"/>
                <a:cs typeface="Arial" panose="020B0604020202020204" pitchFamily="34" charset="0"/>
              </a:rPr>
              <a:t> </a:t>
            </a:r>
            <a:r>
              <a:rPr lang="vi-VN" altLang="ja-JP" sz="900">
                <a:latin typeface="Arial" panose="020B0604020202020204" pitchFamily="34" charset="0"/>
                <a:cs typeface="Arial" panose="020B0604020202020204" pitchFamily="34" charset="0"/>
              </a:rPr>
              <a:t> kích</a:t>
            </a:r>
            <a:endParaRPr kumimoji="1" lang="ja-JP" altLang="en-US" sz="900">
              <a:latin typeface="Arial" panose="020B0604020202020204" pitchFamily="34" charset="0"/>
              <a:cs typeface="Arial" panose="020B0604020202020204" pitchFamily="34" charset="0"/>
            </a:endParaRPr>
          </a:p>
        </p:txBody>
      </p:sp>
      <p:sp>
        <p:nvSpPr>
          <p:cNvPr id="23" name="スライド番号プレースホルダー 4">
            <a:extLst>
              <a:ext uri="{FF2B5EF4-FFF2-40B4-BE49-F238E27FC236}">
                <a16:creationId xmlns:a16="http://schemas.microsoft.com/office/drawing/2014/main" id="{3E51CA8A-E9DD-4A3F-98B2-9F4561C90FCB}"/>
              </a:ext>
            </a:extLst>
          </p:cNvPr>
          <p:cNvSpPr>
            <a:spLocks noGrp="1"/>
          </p:cNvSpPr>
          <p:nvPr>
            <p:ph type="sldNum" sz="quarter" idx="12"/>
          </p:nvPr>
        </p:nvSpPr>
        <p:spPr>
          <a:xfrm>
            <a:off x="6457950" y="6356351"/>
            <a:ext cx="2057400" cy="365125"/>
          </a:xfrm>
        </p:spPr>
        <p:txBody>
          <a:bodyPr/>
          <a:lstStyle/>
          <a:p>
            <a:fld id="{10712B29-8DFD-45C1-BE8F-2E7F44751CDC}" type="slidenum">
              <a:rPr lang="ja-JP" altLang="en-US" smtClean="0">
                <a:solidFill>
                  <a:prstClr val="black">
                    <a:tint val="75000"/>
                  </a:prstClr>
                </a:solidFill>
              </a:rPr>
              <a:pPr/>
              <a:t>18</a:t>
            </a:fld>
            <a:endParaRPr lang="ja-JP" altLang="en-US" dirty="0">
              <a:solidFill>
                <a:prstClr val="black">
                  <a:tint val="75000"/>
                </a:prstClr>
              </a:solidFill>
            </a:endParaRPr>
          </a:p>
        </p:txBody>
      </p:sp>
      <p:sp>
        <p:nvSpPr>
          <p:cNvPr id="5" name="正方形/長方形 4">
            <a:extLst>
              <a:ext uri="{FF2B5EF4-FFF2-40B4-BE49-F238E27FC236}">
                <a16:creationId xmlns:a16="http://schemas.microsoft.com/office/drawing/2014/main" id="{4F084C39-F461-4B09-977E-35B697CBC983}"/>
              </a:ext>
            </a:extLst>
          </p:cNvPr>
          <p:cNvSpPr/>
          <p:nvPr/>
        </p:nvSpPr>
        <p:spPr>
          <a:xfrm>
            <a:off x="392116" y="250650"/>
            <a:ext cx="8297032" cy="892346"/>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310404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339063" y="153094"/>
            <a:ext cx="8716297" cy="843391"/>
          </a:xfrm>
          <a:ln>
            <a:solidFill>
              <a:schemeClr val="tx1"/>
            </a:solidFill>
          </a:ln>
        </p:spPr>
        <p:txBody>
          <a:bodyPr>
            <a:noAutofit/>
          </a:bodyPr>
          <a:lstStyle/>
          <a:p>
            <a:r>
              <a:rPr lang="vi-VN" altLang="ja-JP" sz="2000" b="1">
                <a:latin typeface="Arial" panose="020B0604020202020204" pitchFamily="34" charset="0"/>
                <a:ea typeface="Meiryo UI" panose="020B0604030504040204" pitchFamily="50" charset="-128"/>
                <a:cs typeface="Arial" panose="020B0604020202020204" pitchFamily="34" charset="0"/>
              </a:rPr>
              <a:t>Thiết bị làm việc của xe nâng làm việc trên cao dạng cần trục</a:t>
            </a:r>
            <a:r>
              <a:rPr lang="en-US" altLang="ja-JP" sz="2000" b="1">
                <a:latin typeface="Arial" panose="020B0604020202020204" pitchFamily="34" charset="0"/>
                <a:ea typeface="Meiryo UI" panose="020B0604030504040204" pitchFamily="50" charset="-128"/>
                <a:cs typeface="Arial" panose="020B0604020202020204" pitchFamily="34" charset="0"/>
              </a:rPr>
              <a:t> </a:t>
            </a:r>
            <a:r>
              <a:rPr lang="vi-VN" altLang="ja-JP" sz="2000" b="1">
                <a:latin typeface="Arial" panose="020B0604020202020204" pitchFamily="34" charset="0"/>
                <a:ea typeface="Meiryo UI" panose="020B0604030504040204" pitchFamily="50" charset="-128"/>
                <a:cs typeface="Arial" panose="020B0604020202020204" pitchFamily="34" charset="0"/>
              </a:rPr>
              <a:t>nâng (</a:t>
            </a:r>
            <a:r>
              <a:rPr lang="en-US" altLang="ja-JP" sz="2000" b="1">
                <a:latin typeface="Arial" panose="020B0604020202020204" pitchFamily="34" charset="0"/>
                <a:ea typeface="Meiryo UI" panose="020B0604030504040204" pitchFamily="50" charset="-128"/>
                <a:cs typeface="Arial" panose="020B0604020202020204" pitchFamily="34" charset="0"/>
              </a:rPr>
              <a:t>4</a:t>
            </a:r>
            <a:r>
              <a:rPr lang="vi-VN" altLang="ja-JP" sz="2000" b="1">
                <a:latin typeface="Arial" panose="020B0604020202020204" pitchFamily="34" charset="0"/>
                <a:ea typeface="Meiryo UI" panose="020B0604030504040204" pitchFamily="50" charset="-128"/>
                <a:cs typeface="Arial" panose="020B0604020202020204" pitchFamily="34" charset="0"/>
              </a:rPr>
              <a:t>)</a:t>
            </a:r>
            <a:br>
              <a:rPr lang="vi-VN" altLang="ja-JP" sz="2000" b="1">
                <a:latin typeface="Arial" panose="020B0604020202020204" pitchFamily="34" charset="0"/>
                <a:ea typeface="Meiryo UI" panose="020B0604030504040204" pitchFamily="50" charset="-128"/>
                <a:cs typeface="Arial" panose="020B0604020202020204" pitchFamily="34" charset="0"/>
              </a:rPr>
            </a:br>
            <a:r>
              <a:rPr lang="vi-VN" altLang="ja-JP" sz="2000" b="1">
                <a:latin typeface="Arial" panose="020B0604020202020204" pitchFamily="34" charset="0"/>
                <a:ea typeface="Meiryo UI" panose="020B0604030504040204" pitchFamily="50" charset="-128"/>
                <a:cs typeface="Arial" panose="020B0604020202020204" pitchFamily="34" charset="0"/>
              </a:rPr>
              <a:t>Cấu tạo và đặc tính của thiết bị vận hành</a:t>
            </a:r>
            <a:endParaRPr kumimoji="1" lang="ja-JP" altLang="en-US" sz="2000" b="1">
              <a:latin typeface="Arial" panose="020B0604020202020204" pitchFamily="34" charset="0"/>
              <a:ea typeface="Meiryo UI" panose="020B0604030504040204" pitchFamily="50" charset="-128"/>
              <a:cs typeface="Arial" panose="020B0604020202020204" pitchFamily="34" charset="0"/>
            </a:endParaRPr>
          </a:p>
        </p:txBody>
      </p:sp>
      <p:sp>
        <p:nvSpPr>
          <p:cNvPr id="7" name="テキスト ボックス 6"/>
          <p:cNvSpPr txBox="1"/>
          <p:nvPr/>
        </p:nvSpPr>
        <p:spPr>
          <a:xfrm>
            <a:off x="3572759" y="6400413"/>
            <a:ext cx="4597903" cy="307777"/>
          </a:xfrm>
          <a:prstGeom prst="rect">
            <a:avLst/>
          </a:prstGeom>
          <a:noFill/>
          <a:ln>
            <a:solidFill>
              <a:schemeClr val="tx1"/>
            </a:solidFill>
          </a:ln>
        </p:spPr>
        <p:txBody>
          <a:bodyPr wrap="square" rtlCol="0">
            <a:spAutoFit/>
          </a:bodyPr>
          <a:lstStyle/>
          <a:p>
            <a:pPr algn="r"/>
            <a:r>
              <a:rPr lang="en-US" altLang="ja-JP" sz="1400" dirty="0" err="1">
                <a:solidFill>
                  <a:prstClr val="black"/>
                </a:solidFill>
                <a:latin typeface="Arial" panose="020B0604020202020204" pitchFamily="34" charset="0"/>
                <a:cs typeface="Arial" panose="020B0604020202020204" pitchFamily="34" charset="0"/>
              </a:rPr>
              <a:t>Sách</a:t>
            </a:r>
            <a:r>
              <a:rPr lang="en-US" altLang="ja-JP" sz="1400" dirty="0">
                <a:solidFill>
                  <a:prstClr val="black"/>
                </a:solidFill>
                <a:latin typeface="Arial" panose="020B0604020202020204" pitchFamily="34" charset="0"/>
                <a:cs typeface="Arial" panose="020B0604020202020204" pitchFamily="34" charset="0"/>
              </a:rPr>
              <a:t> </a:t>
            </a:r>
            <a:r>
              <a:rPr lang="en-US" altLang="ja-JP" sz="1400" dirty="0" err="1">
                <a:solidFill>
                  <a:prstClr val="black"/>
                </a:solidFill>
                <a:latin typeface="Arial" panose="020B0604020202020204" pitchFamily="34" charset="0"/>
                <a:cs typeface="Arial" panose="020B0604020202020204" pitchFamily="34" charset="0"/>
              </a:rPr>
              <a:t>giáo</a:t>
            </a:r>
            <a:r>
              <a:rPr lang="en-US" altLang="ja-JP" sz="1400" dirty="0">
                <a:solidFill>
                  <a:prstClr val="black"/>
                </a:solidFill>
                <a:latin typeface="Arial" panose="020B0604020202020204" pitchFamily="34" charset="0"/>
                <a:cs typeface="Arial" panose="020B0604020202020204" pitchFamily="34" charset="0"/>
              </a:rPr>
              <a:t> </a:t>
            </a:r>
            <a:r>
              <a:rPr lang="en-US" altLang="ja-JP" sz="1400" dirty="0" err="1">
                <a:solidFill>
                  <a:prstClr val="black"/>
                </a:solidFill>
                <a:latin typeface="Arial" panose="020B0604020202020204" pitchFamily="34" charset="0"/>
                <a:cs typeface="Arial" panose="020B0604020202020204" pitchFamily="34" charset="0"/>
              </a:rPr>
              <a:t>khoa</a:t>
            </a:r>
            <a:r>
              <a:rPr lang="en-US" altLang="ja-JP" sz="1400" dirty="0">
                <a:solidFill>
                  <a:prstClr val="black"/>
                </a:solidFill>
                <a:latin typeface="Arial" panose="020B0604020202020204" pitchFamily="34" charset="0"/>
                <a:cs typeface="Arial" panose="020B0604020202020204" pitchFamily="34" charset="0"/>
              </a:rPr>
              <a:t> </a:t>
            </a:r>
            <a:r>
              <a:rPr lang="en-US" altLang="ja-JP" sz="1400" dirty="0" err="1">
                <a:solidFill>
                  <a:prstClr val="black"/>
                </a:solidFill>
                <a:latin typeface="Arial" panose="020B0604020202020204" pitchFamily="34" charset="0"/>
                <a:cs typeface="Arial" panose="020B0604020202020204" pitchFamily="34" charset="0"/>
              </a:rPr>
              <a:t>trang</a:t>
            </a:r>
            <a:r>
              <a:rPr lang="en-US" altLang="ja-JP" sz="1400" dirty="0">
                <a:solidFill>
                  <a:prstClr val="black"/>
                </a:solidFill>
                <a:latin typeface="Arial" panose="020B0604020202020204" pitchFamily="34" charset="0"/>
                <a:cs typeface="Arial" panose="020B0604020202020204" pitchFamily="34" charset="0"/>
              </a:rPr>
              <a:t> 30-31/</a:t>
            </a:r>
            <a:r>
              <a:rPr lang="en-US" altLang="ja-JP" sz="1400" dirty="0" err="1">
                <a:solidFill>
                  <a:prstClr val="black"/>
                </a:solidFill>
                <a:latin typeface="Arial" panose="020B0604020202020204" pitchFamily="34" charset="0"/>
                <a:cs typeface="Arial" panose="020B0604020202020204" pitchFamily="34" charset="0"/>
              </a:rPr>
              <a:t>Sách</a:t>
            </a:r>
            <a:r>
              <a:rPr lang="en-US" altLang="ja-JP" sz="1400" dirty="0">
                <a:solidFill>
                  <a:prstClr val="black"/>
                </a:solidFill>
                <a:latin typeface="Arial" panose="020B0604020202020204" pitchFamily="34" charset="0"/>
                <a:cs typeface="Arial" panose="020B0604020202020204" pitchFamily="34" charset="0"/>
              </a:rPr>
              <a:t> </a:t>
            </a:r>
            <a:r>
              <a:rPr lang="en-US" altLang="ja-JP" sz="1400" dirty="0" err="1">
                <a:solidFill>
                  <a:prstClr val="black"/>
                </a:solidFill>
                <a:latin typeface="Arial" panose="020B0604020202020204" pitchFamily="34" charset="0"/>
                <a:cs typeface="Arial" panose="020B0604020202020204" pitchFamily="34" charset="0"/>
              </a:rPr>
              <a:t>bổ</a:t>
            </a:r>
            <a:r>
              <a:rPr lang="en-US" altLang="ja-JP" sz="1400" dirty="0">
                <a:solidFill>
                  <a:prstClr val="black"/>
                </a:solidFill>
                <a:latin typeface="Arial" panose="020B0604020202020204" pitchFamily="34" charset="0"/>
                <a:cs typeface="Arial" panose="020B0604020202020204" pitchFamily="34" charset="0"/>
              </a:rPr>
              <a:t> </a:t>
            </a:r>
            <a:r>
              <a:rPr lang="en-US" altLang="ja-JP" sz="1400" dirty="0" err="1">
                <a:solidFill>
                  <a:prstClr val="black"/>
                </a:solidFill>
                <a:latin typeface="Arial" panose="020B0604020202020204" pitchFamily="34" charset="0"/>
                <a:cs typeface="Arial" panose="020B0604020202020204" pitchFamily="34" charset="0"/>
              </a:rPr>
              <a:t>trợ</a:t>
            </a:r>
            <a:r>
              <a:rPr lang="en-US" altLang="ja-JP" sz="1400" dirty="0">
                <a:solidFill>
                  <a:prstClr val="black"/>
                </a:solidFill>
                <a:latin typeface="Arial" panose="020B0604020202020204" pitchFamily="34" charset="0"/>
                <a:cs typeface="Arial" panose="020B0604020202020204" pitchFamily="34" charset="0"/>
              </a:rPr>
              <a:t> </a:t>
            </a:r>
            <a:r>
              <a:rPr lang="en-US" altLang="ja-JP" sz="1400" dirty="0" err="1">
                <a:solidFill>
                  <a:prstClr val="black"/>
                </a:solidFill>
                <a:latin typeface="Arial" panose="020B0604020202020204" pitchFamily="34" charset="0"/>
                <a:cs typeface="Arial" panose="020B0604020202020204" pitchFamily="34" charset="0"/>
              </a:rPr>
              <a:t>trang</a:t>
            </a:r>
            <a:r>
              <a:rPr lang="en-US" altLang="ja-JP" sz="1400" dirty="0">
                <a:solidFill>
                  <a:prstClr val="black"/>
                </a:solidFill>
                <a:latin typeface="Arial" panose="020B0604020202020204" pitchFamily="34" charset="0"/>
                <a:cs typeface="Arial" panose="020B0604020202020204" pitchFamily="34" charset="0"/>
              </a:rPr>
              <a:t> </a:t>
            </a:r>
            <a:r>
              <a:rPr lang="en-US" altLang="ja-JP" sz="1400" dirty="0" smtClean="0">
                <a:solidFill>
                  <a:prstClr val="black"/>
                </a:solidFill>
                <a:latin typeface="Arial" panose="020B0604020202020204" pitchFamily="34" charset="0"/>
                <a:cs typeface="Arial" panose="020B0604020202020204" pitchFamily="34" charset="0"/>
              </a:rPr>
              <a:t>20-22</a:t>
            </a:r>
            <a:endParaRPr lang="ja-JP" altLang="en-US" sz="1400" dirty="0">
              <a:solidFill>
                <a:prstClr val="black"/>
              </a:solidFill>
              <a:latin typeface="Arial" panose="020B0604020202020204" pitchFamily="34" charset="0"/>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latin typeface="Arial" panose="020B0604020202020204" pitchFamily="34" charset="0"/>
                <a:cs typeface="Arial" panose="020B0604020202020204" pitchFamily="34" charset="0"/>
              </a:rPr>
              <a:pPr/>
              <a:t>19</a:t>
            </a:fld>
            <a:endParaRPr lang="ja-JP" altLang="en-US">
              <a:solidFill>
                <a:prstClr val="black">
                  <a:tint val="75000"/>
                </a:prstClr>
              </a:solidFill>
              <a:latin typeface="Arial" panose="020B0604020202020204" pitchFamily="34" charset="0"/>
              <a:cs typeface="Arial" panose="020B0604020202020204" pitchFamily="34" charset="0"/>
            </a:endParaRPr>
          </a:p>
        </p:txBody>
      </p:sp>
      <p:sp>
        <p:nvSpPr>
          <p:cNvPr id="11" name="コンテンツ プレースホルダー 4"/>
          <p:cNvSpPr txBox="1">
            <a:spLocks/>
          </p:cNvSpPr>
          <p:nvPr/>
        </p:nvSpPr>
        <p:spPr>
          <a:xfrm>
            <a:off x="628650" y="1152505"/>
            <a:ext cx="8053364" cy="1615644"/>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Thiết bị vận hành gồm có </a:t>
            </a:r>
            <a:r>
              <a:rPr lang="vi-VN"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bộ trích công suất PTO</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(Power Take Off)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cho</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bơm</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thủy</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lực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hoạt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động</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chỉ được lắp ở loại xe tải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thiết</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bị</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vận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hành</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chân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chống</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thủy lực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cho chân chống thủy lực hoạt động, </a:t>
            </a:r>
            <a:r>
              <a:rPr lang="vi-VN"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thiết bị vận hành phần dưới và thiết bị vận hành phần trên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cho thiết bị làm việc hoạt động.</a:t>
            </a:r>
          </a:p>
          <a:p>
            <a:pPr marL="0" indent="0">
              <a:lnSpc>
                <a:spcPct val="110000"/>
              </a:lnSpc>
              <a:spcBef>
                <a:spcPts val="0"/>
              </a:spcBef>
              <a:buNone/>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Cách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thức</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vận hành gồm có các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kiểu</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như điều khiển điện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điều</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khiển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công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tắc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điều</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khiển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cần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gạt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điều</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khiển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tỷ</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lệ</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điện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từ,v.v</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endParaRPr lang="ja-JP" altLang="en-US" sz="1400" dirty="0">
              <a:solidFill>
                <a:prstClr val="black"/>
              </a:solidFill>
              <a:latin typeface="Meiryo UI" panose="020B0604030504040204" pitchFamily="50" charset="-128"/>
              <a:ea typeface="Meiryo UI" panose="020B0604030504040204" pitchFamily="50" charset="-128"/>
            </a:endParaRPr>
          </a:p>
        </p:txBody>
      </p:sp>
      <p:pic>
        <p:nvPicPr>
          <p:cNvPr id="8" name="図 7"/>
          <p:cNvPicPr/>
          <p:nvPr/>
        </p:nvPicPr>
        <p:blipFill>
          <a:blip r:embed="rId3">
            <a:extLst>
              <a:ext uri="{28A0092B-C50C-407E-A947-70E740481C1C}">
                <a14:useLocalDpi xmlns:a14="http://schemas.microsoft.com/office/drawing/2010/main" val="0"/>
              </a:ext>
            </a:extLst>
          </a:blip>
          <a:srcRect/>
          <a:stretch>
            <a:fillRect/>
          </a:stretch>
        </p:blipFill>
        <p:spPr bwMode="auto">
          <a:xfrm>
            <a:off x="795953" y="2806272"/>
            <a:ext cx="3459698" cy="1661255"/>
          </a:xfrm>
          <a:prstGeom prst="rect">
            <a:avLst/>
          </a:prstGeom>
          <a:noFill/>
          <a:ln>
            <a:solidFill>
              <a:schemeClr val="tx1"/>
            </a:solidFill>
          </a:ln>
        </p:spPr>
      </p:pic>
      <p:pic>
        <p:nvPicPr>
          <p:cNvPr id="12" name="図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69712" y="2768149"/>
            <a:ext cx="3487197" cy="1705318"/>
          </a:xfrm>
          <a:prstGeom prst="rect">
            <a:avLst/>
          </a:prstGeom>
          <a:noFill/>
          <a:ln>
            <a:solidFill>
              <a:schemeClr val="tx1"/>
            </a:solidFill>
          </a:ln>
        </p:spPr>
      </p:pic>
      <p:pic>
        <p:nvPicPr>
          <p:cNvPr id="2" name="図 1"/>
          <p:cNvPicPr>
            <a:picLocks noChangeAspect="1"/>
          </p:cNvPicPr>
          <p:nvPr/>
        </p:nvPicPr>
        <p:blipFill>
          <a:blip r:embed="rId5"/>
          <a:stretch>
            <a:fillRect/>
          </a:stretch>
        </p:blipFill>
        <p:spPr>
          <a:xfrm>
            <a:off x="796413" y="4628833"/>
            <a:ext cx="3459238" cy="1637518"/>
          </a:xfrm>
          <a:prstGeom prst="rect">
            <a:avLst/>
          </a:prstGeom>
          <a:ln>
            <a:solidFill>
              <a:schemeClr val="tx1"/>
            </a:solidFill>
          </a:ln>
        </p:spPr>
      </p:pic>
      <p:pic>
        <p:nvPicPr>
          <p:cNvPr id="3" name="図 2"/>
          <p:cNvPicPr>
            <a:picLocks noChangeAspect="1"/>
          </p:cNvPicPr>
          <p:nvPr/>
        </p:nvPicPr>
        <p:blipFill>
          <a:blip r:embed="rId6"/>
          <a:stretch>
            <a:fillRect/>
          </a:stretch>
        </p:blipFill>
        <p:spPr>
          <a:xfrm>
            <a:off x="4669712" y="4659233"/>
            <a:ext cx="4032834" cy="1523311"/>
          </a:xfrm>
          <a:prstGeom prst="rect">
            <a:avLst/>
          </a:prstGeom>
          <a:ln>
            <a:solidFill>
              <a:schemeClr val="tx1"/>
            </a:solidFill>
          </a:ln>
        </p:spPr>
      </p:pic>
      <p:sp>
        <p:nvSpPr>
          <p:cNvPr id="6" name="正方形/長方形 5">
            <a:extLst>
              <a:ext uri="{FF2B5EF4-FFF2-40B4-BE49-F238E27FC236}">
                <a16:creationId xmlns:a16="http://schemas.microsoft.com/office/drawing/2014/main" id="{CDDC04E2-2E70-444D-9903-4BBA1F66E058}"/>
              </a:ext>
            </a:extLst>
          </p:cNvPr>
          <p:cNvSpPr/>
          <p:nvPr/>
        </p:nvSpPr>
        <p:spPr>
          <a:xfrm>
            <a:off x="1223766" y="2836541"/>
            <a:ext cx="990526" cy="31029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000" err="1">
                <a:latin typeface="Arial" panose="020B0604020202020204" pitchFamily="34" charset="0"/>
                <a:cs typeface="Arial" panose="020B0604020202020204" pitchFamily="34" charset="0"/>
              </a:rPr>
              <a:t>Cần</a:t>
            </a:r>
            <a:r>
              <a:rPr kumimoji="1" lang="en-US" altLang="ja-JP" sz="1000">
                <a:latin typeface="Arial" panose="020B0604020202020204" pitchFamily="34" charset="0"/>
                <a:cs typeface="Arial" panose="020B0604020202020204" pitchFamily="34" charset="0"/>
              </a:rPr>
              <a:t> </a:t>
            </a:r>
            <a:r>
              <a:rPr kumimoji="1" lang="en-US" altLang="ja-JP" sz="1000" err="1">
                <a:latin typeface="Arial" panose="020B0604020202020204" pitchFamily="34" charset="0"/>
                <a:cs typeface="Arial" panose="020B0604020202020204" pitchFamily="34" charset="0"/>
              </a:rPr>
              <a:t>gạt</a:t>
            </a:r>
            <a:r>
              <a:rPr kumimoji="1" lang="en-US" altLang="ja-JP" sz="1000">
                <a:latin typeface="Arial" panose="020B0604020202020204" pitchFamily="34" charset="0"/>
                <a:cs typeface="Arial" panose="020B0604020202020204" pitchFamily="34" charset="0"/>
              </a:rPr>
              <a:t> PTO</a:t>
            </a:r>
            <a:endParaRPr kumimoji="1" lang="ja-JP" altLang="en-US" sz="1000">
              <a:latin typeface="Arial" panose="020B0604020202020204" pitchFamily="34" charset="0"/>
              <a:cs typeface="Arial" panose="020B0604020202020204" pitchFamily="34" charset="0"/>
            </a:endParaRPr>
          </a:p>
        </p:txBody>
      </p:sp>
      <p:sp>
        <p:nvSpPr>
          <p:cNvPr id="9" name="正方形/長方形 8">
            <a:extLst>
              <a:ext uri="{FF2B5EF4-FFF2-40B4-BE49-F238E27FC236}">
                <a16:creationId xmlns:a16="http://schemas.microsoft.com/office/drawing/2014/main" id="{0DDF4284-CAED-4C97-BEDA-28F2315E77EA}"/>
              </a:ext>
            </a:extLst>
          </p:cNvPr>
          <p:cNvSpPr/>
          <p:nvPr/>
        </p:nvSpPr>
        <p:spPr>
          <a:xfrm>
            <a:off x="795953" y="3870797"/>
            <a:ext cx="1388482" cy="31029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000" err="1">
                <a:latin typeface="Arial" panose="020B0604020202020204" pitchFamily="34" charset="0"/>
                <a:cs typeface="Arial" panose="020B0604020202020204" pitchFamily="34" charset="0"/>
              </a:rPr>
              <a:t>Kiểu</a:t>
            </a:r>
            <a:r>
              <a:rPr kumimoji="1" lang="en-US" altLang="ja-JP" sz="1000">
                <a:latin typeface="Arial" panose="020B0604020202020204" pitchFamily="34" charset="0"/>
                <a:cs typeface="Arial" panose="020B0604020202020204" pitchFamily="34" charset="0"/>
              </a:rPr>
              <a:t> </a:t>
            </a:r>
            <a:r>
              <a:rPr kumimoji="1" lang="en-US" altLang="ja-JP" sz="1000" err="1">
                <a:latin typeface="Arial" panose="020B0604020202020204" pitchFamily="34" charset="0"/>
                <a:cs typeface="Arial" panose="020B0604020202020204" pitchFamily="34" charset="0"/>
              </a:rPr>
              <a:t>cần</a:t>
            </a:r>
            <a:r>
              <a:rPr kumimoji="1" lang="en-US" altLang="ja-JP" sz="1000">
                <a:latin typeface="Arial" panose="020B0604020202020204" pitchFamily="34" charset="0"/>
                <a:cs typeface="Arial" panose="020B0604020202020204" pitchFamily="34" charset="0"/>
              </a:rPr>
              <a:t> </a:t>
            </a:r>
            <a:r>
              <a:rPr kumimoji="1" lang="en-US" altLang="ja-JP" sz="1000" err="1">
                <a:latin typeface="Arial" panose="020B0604020202020204" pitchFamily="34" charset="0"/>
                <a:cs typeface="Arial" panose="020B0604020202020204" pitchFamily="34" charset="0"/>
              </a:rPr>
              <a:t>gạt</a:t>
            </a:r>
            <a:r>
              <a:rPr kumimoji="1" lang="en-US" altLang="ja-JP" sz="1000">
                <a:latin typeface="Arial" panose="020B0604020202020204" pitchFamily="34" charset="0"/>
                <a:cs typeface="Arial" panose="020B0604020202020204" pitchFamily="34" charset="0"/>
              </a:rPr>
              <a:t> </a:t>
            </a:r>
            <a:endParaRPr kumimoji="1" lang="ja-JP" altLang="en-US" sz="1000">
              <a:latin typeface="Arial" panose="020B0604020202020204" pitchFamily="34" charset="0"/>
              <a:cs typeface="Arial" panose="020B0604020202020204" pitchFamily="34" charset="0"/>
            </a:endParaRPr>
          </a:p>
        </p:txBody>
      </p:sp>
      <p:sp>
        <p:nvSpPr>
          <p:cNvPr id="13" name="正方形/長方形 12">
            <a:extLst>
              <a:ext uri="{FF2B5EF4-FFF2-40B4-BE49-F238E27FC236}">
                <a16:creationId xmlns:a16="http://schemas.microsoft.com/office/drawing/2014/main" id="{2377BCFB-618D-4986-A790-B0608E7037A0}"/>
              </a:ext>
            </a:extLst>
          </p:cNvPr>
          <p:cNvSpPr/>
          <p:nvPr/>
        </p:nvSpPr>
        <p:spPr>
          <a:xfrm>
            <a:off x="2967577" y="3921535"/>
            <a:ext cx="1288074" cy="31029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000" err="1">
                <a:latin typeface="Arial" panose="020B0604020202020204" pitchFamily="34" charset="0"/>
                <a:cs typeface="Arial" panose="020B0604020202020204" pitchFamily="34" charset="0"/>
              </a:rPr>
              <a:t>Kiểu</a:t>
            </a:r>
            <a:r>
              <a:rPr kumimoji="1" lang="en-US" altLang="ja-JP" sz="1000">
                <a:latin typeface="Arial" panose="020B0604020202020204" pitchFamily="34" charset="0"/>
                <a:cs typeface="Arial" panose="020B0604020202020204" pitchFamily="34" charset="0"/>
              </a:rPr>
              <a:t> </a:t>
            </a:r>
            <a:r>
              <a:rPr kumimoji="1" lang="en-US" altLang="ja-JP" sz="1000" err="1">
                <a:latin typeface="Arial" panose="020B0604020202020204" pitchFamily="34" charset="0"/>
                <a:cs typeface="Arial" panose="020B0604020202020204" pitchFamily="34" charset="0"/>
              </a:rPr>
              <a:t>công</a:t>
            </a:r>
            <a:r>
              <a:rPr kumimoji="1" lang="en-US" altLang="ja-JP" sz="1000">
                <a:latin typeface="Arial" panose="020B0604020202020204" pitchFamily="34" charset="0"/>
                <a:cs typeface="Arial" panose="020B0604020202020204" pitchFamily="34" charset="0"/>
              </a:rPr>
              <a:t> </a:t>
            </a:r>
            <a:r>
              <a:rPr kumimoji="1" lang="en-US" altLang="ja-JP" sz="1000" err="1">
                <a:latin typeface="Arial" panose="020B0604020202020204" pitchFamily="34" charset="0"/>
                <a:cs typeface="Arial" panose="020B0604020202020204" pitchFamily="34" charset="0"/>
              </a:rPr>
              <a:t>tắc</a:t>
            </a:r>
            <a:endParaRPr kumimoji="1" lang="ja-JP" altLang="en-US" sz="1000">
              <a:latin typeface="Arial" panose="020B0604020202020204" pitchFamily="34" charset="0"/>
              <a:cs typeface="Arial" panose="020B0604020202020204" pitchFamily="34" charset="0"/>
            </a:endParaRPr>
          </a:p>
        </p:txBody>
      </p:sp>
      <p:sp>
        <p:nvSpPr>
          <p:cNvPr id="14" name="正方形/長方形 13">
            <a:extLst>
              <a:ext uri="{FF2B5EF4-FFF2-40B4-BE49-F238E27FC236}">
                <a16:creationId xmlns:a16="http://schemas.microsoft.com/office/drawing/2014/main" id="{291E55D6-D003-44A7-990C-ABC45E957A68}"/>
              </a:ext>
            </a:extLst>
          </p:cNvPr>
          <p:cNvSpPr/>
          <p:nvPr/>
        </p:nvSpPr>
        <p:spPr>
          <a:xfrm>
            <a:off x="1223766" y="4112803"/>
            <a:ext cx="2123766" cy="34037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000" dirty="0" err="1">
                <a:latin typeface="Arial" panose="020B0604020202020204" pitchFamily="34" charset="0"/>
                <a:cs typeface="Arial" panose="020B0604020202020204" pitchFamily="34" charset="0"/>
              </a:rPr>
              <a:t>Hình</a:t>
            </a:r>
            <a:r>
              <a:rPr kumimoji="1" lang="en-US" altLang="ja-JP" sz="1000" dirty="0">
                <a:latin typeface="Arial" panose="020B0604020202020204" pitchFamily="34" charset="0"/>
                <a:cs typeface="Arial" panose="020B0604020202020204" pitchFamily="34" charset="0"/>
              </a:rPr>
              <a:t> 2-12 </a:t>
            </a:r>
            <a:r>
              <a:rPr kumimoji="1" lang="en-US" altLang="ja-JP" sz="1000" dirty="0" err="1">
                <a:latin typeface="Arial" panose="020B0604020202020204" pitchFamily="34" charset="0"/>
                <a:cs typeface="Arial" panose="020B0604020202020204" pitchFamily="34" charset="0"/>
              </a:rPr>
              <a:t>Bộ</a:t>
            </a:r>
            <a:r>
              <a:rPr kumimoji="1" lang="en-US" altLang="ja-JP" sz="1000" dirty="0">
                <a:latin typeface="Arial" panose="020B0604020202020204" pitchFamily="34" charset="0"/>
                <a:cs typeface="Arial" panose="020B0604020202020204" pitchFamily="34" charset="0"/>
              </a:rPr>
              <a:t> </a:t>
            </a:r>
            <a:r>
              <a:rPr kumimoji="1" lang="en-US" altLang="ja-JP" sz="1000" dirty="0" err="1">
                <a:latin typeface="Arial" panose="020B0604020202020204" pitchFamily="34" charset="0"/>
                <a:cs typeface="Arial" panose="020B0604020202020204" pitchFamily="34" charset="0"/>
              </a:rPr>
              <a:t>trích</a:t>
            </a:r>
            <a:r>
              <a:rPr kumimoji="1" lang="en-US" altLang="ja-JP" sz="1000" dirty="0">
                <a:latin typeface="Arial" panose="020B0604020202020204" pitchFamily="34" charset="0"/>
                <a:cs typeface="Arial" panose="020B0604020202020204" pitchFamily="34" charset="0"/>
              </a:rPr>
              <a:t> </a:t>
            </a:r>
            <a:r>
              <a:rPr kumimoji="1" lang="en-US" altLang="ja-JP" sz="1000" dirty="0" err="1">
                <a:latin typeface="Arial" panose="020B0604020202020204" pitchFamily="34" charset="0"/>
                <a:cs typeface="Arial" panose="020B0604020202020204" pitchFamily="34" charset="0"/>
              </a:rPr>
              <a:t>công</a:t>
            </a:r>
            <a:r>
              <a:rPr kumimoji="1" lang="en-US" altLang="ja-JP" sz="1000" dirty="0">
                <a:latin typeface="Arial" panose="020B0604020202020204" pitchFamily="34" charset="0"/>
                <a:cs typeface="Arial" panose="020B0604020202020204" pitchFamily="34" charset="0"/>
              </a:rPr>
              <a:t> </a:t>
            </a:r>
            <a:r>
              <a:rPr kumimoji="1" lang="en-US" altLang="ja-JP" sz="1000" dirty="0" err="1">
                <a:latin typeface="Arial" panose="020B0604020202020204" pitchFamily="34" charset="0"/>
                <a:cs typeface="Arial" panose="020B0604020202020204" pitchFamily="34" charset="0"/>
              </a:rPr>
              <a:t>suất</a:t>
            </a:r>
            <a:r>
              <a:rPr kumimoji="1" lang="en-US" altLang="ja-JP" sz="1000" dirty="0">
                <a:latin typeface="Arial" panose="020B0604020202020204" pitchFamily="34" charset="0"/>
                <a:cs typeface="Arial" panose="020B0604020202020204" pitchFamily="34" charset="0"/>
              </a:rPr>
              <a:t> PTO</a:t>
            </a:r>
            <a:endParaRPr kumimoji="1" lang="ja-JP" altLang="en-US" sz="1000" dirty="0">
              <a:latin typeface="Arial" panose="020B0604020202020204" pitchFamily="34" charset="0"/>
              <a:cs typeface="Arial" panose="020B0604020202020204" pitchFamily="34" charset="0"/>
            </a:endParaRPr>
          </a:p>
        </p:txBody>
      </p:sp>
      <p:sp>
        <p:nvSpPr>
          <p:cNvPr id="15" name="正方形/長方形 14">
            <a:extLst>
              <a:ext uri="{FF2B5EF4-FFF2-40B4-BE49-F238E27FC236}">
                <a16:creationId xmlns:a16="http://schemas.microsoft.com/office/drawing/2014/main" id="{B6F5B2E0-A8DF-40AA-95C3-5528E513C3B2}"/>
              </a:ext>
            </a:extLst>
          </p:cNvPr>
          <p:cNvSpPr/>
          <p:nvPr/>
        </p:nvSpPr>
        <p:spPr>
          <a:xfrm>
            <a:off x="2327416" y="4984818"/>
            <a:ext cx="961493" cy="35085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000" dirty="0" err="1">
                <a:latin typeface="Arial" panose="020B0604020202020204" pitchFamily="34" charset="0"/>
                <a:cs typeface="Arial" panose="020B0604020202020204" pitchFamily="34" charset="0"/>
              </a:rPr>
              <a:t>Thiết</a:t>
            </a:r>
            <a:r>
              <a:rPr kumimoji="1" lang="en-US" altLang="ja-JP" sz="1000" dirty="0">
                <a:latin typeface="Arial" panose="020B0604020202020204" pitchFamily="34" charset="0"/>
                <a:cs typeface="Arial" panose="020B0604020202020204" pitchFamily="34" charset="0"/>
              </a:rPr>
              <a:t> </a:t>
            </a:r>
            <a:r>
              <a:rPr kumimoji="1" lang="en-US" altLang="ja-JP" sz="1000" dirty="0" err="1">
                <a:latin typeface="Arial" panose="020B0604020202020204" pitchFamily="34" charset="0"/>
                <a:cs typeface="Arial" panose="020B0604020202020204" pitchFamily="34" charset="0"/>
              </a:rPr>
              <a:t>bị</a:t>
            </a:r>
            <a:r>
              <a:rPr kumimoji="1" lang="en-US" altLang="ja-JP" sz="1000" dirty="0">
                <a:latin typeface="Arial" panose="020B0604020202020204" pitchFamily="34" charset="0"/>
                <a:cs typeface="Arial" panose="020B0604020202020204" pitchFamily="34" charset="0"/>
              </a:rPr>
              <a:t> </a:t>
            </a:r>
            <a:r>
              <a:rPr kumimoji="1" lang="en-US" altLang="ja-JP" sz="1000" dirty="0" err="1">
                <a:latin typeface="Arial" panose="020B0604020202020204" pitchFamily="34" charset="0"/>
                <a:cs typeface="Arial" panose="020B0604020202020204" pitchFamily="34" charset="0"/>
              </a:rPr>
              <a:t>vận</a:t>
            </a:r>
            <a:r>
              <a:rPr kumimoji="1" lang="en-US" altLang="ja-JP" sz="1000" dirty="0">
                <a:latin typeface="Arial" panose="020B0604020202020204" pitchFamily="34" charset="0"/>
                <a:cs typeface="Arial" panose="020B0604020202020204" pitchFamily="34" charset="0"/>
              </a:rPr>
              <a:t> </a:t>
            </a:r>
            <a:r>
              <a:rPr kumimoji="1" lang="en-US" altLang="ja-JP" sz="1000" dirty="0" err="1">
                <a:latin typeface="Arial" panose="020B0604020202020204" pitchFamily="34" charset="0"/>
                <a:cs typeface="Arial" panose="020B0604020202020204" pitchFamily="34" charset="0"/>
              </a:rPr>
              <a:t>hành</a:t>
            </a:r>
            <a:r>
              <a:rPr kumimoji="1" lang="en-US" altLang="ja-JP" sz="1000" dirty="0">
                <a:latin typeface="Arial" panose="020B0604020202020204" pitchFamily="34" charset="0"/>
                <a:cs typeface="Arial" panose="020B0604020202020204" pitchFamily="34" charset="0"/>
              </a:rPr>
              <a:t> </a:t>
            </a:r>
            <a:r>
              <a:rPr kumimoji="1" lang="en-US" altLang="ja-JP" sz="1000" dirty="0" err="1">
                <a:latin typeface="Arial" panose="020B0604020202020204" pitchFamily="34" charset="0"/>
                <a:cs typeface="Arial" panose="020B0604020202020204" pitchFamily="34" charset="0"/>
              </a:rPr>
              <a:t>phần</a:t>
            </a:r>
            <a:r>
              <a:rPr kumimoji="1" lang="en-US" altLang="ja-JP" sz="1000" dirty="0">
                <a:latin typeface="Arial" panose="020B0604020202020204" pitchFamily="34" charset="0"/>
                <a:cs typeface="Arial" panose="020B0604020202020204" pitchFamily="34" charset="0"/>
              </a:rPr>
              <a:t> </a:t>
            </a:r>
            <a:r>
              <a:rPr kumimoji="1" lang="en-US" altLang="ja-JP" sz="1000" dirty="0" err="1">
                <a:latin typeface="Arial" panose="020B0604020202020204" pitchFamily="34" charset="0"/>
                <a:cs typeface="Arial" panose="020B0604020202020204" pitchFamily="34" charset="0"/>
              </a:rPr>
              <a:t>dưới</a:t>
            </a:r>
            <a:r>
              <a:rPr kumimoji="1" lang="en-US" altLang="ja-JP" sz="1000" dirty="0">
                <a:latin typeface="Arial" panose="020B0604020202020204" pitchFamily="34" charset="0"/>
                <a:cs typeface="Arial" panose="020B0604020202020204" pitchFamily="34" charset="0"/>
              </a:rPr>
              <a:t> </a:t>
            </a:r>
            <a:endParaRPr kumimoji="1" lang="ja-JP" altLang="en-US" sz="1000" dirty="0">
              <a:latin typeface="Arial" panose="020B0604020202020204" pitchFamily="34" charset="0"/>
              <a:cs typeface="Arial" panose="020B0604020202020204" pitchFamily="34" charset="0"/>
            </a:endParaRPr>
          </a:p>
        </p:txBody>
      </p:sp>
      <p:sp>
        <p:nvSpPr>
          <p:cNvPr id="16" name="正方形/長方形 15">
            <a:extLst>
              <a:ext uri="{FF2B5EF4-FFF2-40B4-BE49-F238E27FC236}">
                <a16:creationId xmlns:a16="http://schemas.microsoft.com/office/drawing/2014/main" id="{C824769B-0C6A-4377-A30C-CCF384E1AA0F}"/>
              </a:ext>
            </a:extLst>
          </p:cNvPr>
          <p:cNvSpPr/>
          <p:nvPr/>
        </p:nvSpPr>
        <p:spPr>
          <a:xfrm>
            <a:off x="1065484" y="5957437"/>
            <a:ext cx="2109075" cy="27699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000" dirty="0" err="1">
                <a:latin typeface="Arial" panose="020B0604020202020204" pitchFamily="34" charset="0"/>
                <a:cs typeface="Arial" panose="020B0604020202020204" pitchFamily="34" charset="0"/>
              </a:rPr>
              <a:t>Hình</a:t>
            </a:r>
            <a:r>
              <a:rPr kumimoji="1" lang="en-US" altLang="ja-JP" sz="1000" dirty="0">
                <a:latin typeface="Arial" panose="020B0604020202020204" pitchFamily="34" charset="0"/>
                <a:cs typeface="Arial" panose="020B0604020202020204" pitchFamily="34" charset="0"/>
              </a:rPr>
              <a:t> 2-15 </a:t>
            </a:r>
            <a:r>
              <a:rPr kumimoji="1" lang="en-US" altLang="ja-JP" sz="1000" dirty="0" err="1">
                <a:latin typeface="Arial" panose="020B0604020202020204" pitchFamily="34" charset="0"/>
                <a:cs typeface="Arial" panose="020B0604020202020204" pitchFamily="34" charset="0"/>
              </a:rPr>
              <a:t>Ví</a:t>
            </a:r>
            <a:r>
              <a:rPr kumimoji="1" lang="en-US" altLang="ja-JP" sz="1000" dirty="0">
                <a:latin typeface="Arial" panose="020B0604020202020204" pitchFamily="34" charset="0"/>
                <a:cs typeface="Arial" panose="020B0604020202020204" pitchFamily="34" charset="0"/>
              </a:rPr>
              <a:t> </a:t>
            </a:r>
            <a:r>
              <a:rPr kumimoji="1" lang="en-US" altLang="ja-JP" sz="1000" dirty="0" err="1">
                <a:latin typeface="Arial" panose="020B0604020202020204" pitchFamily="34" charset="0"/>
                <a:cs typeface="Arial" panose="020B0604020202020204" pitchFamily="34" charset="0"/>
              </a:rPr>
              <a:t>dụ</a:t>
            </a:r>
            <a:r>
              <a:rPr kumimoji="1" lang="en-US" altLang="ja-JP" sz="1000" dirty="0">
                <a:latin typeface="Arial" panose="020B0604020202020204" pitchFamily="34" charset="0"/>
                <a:cs typeface="Arial" panose="020B0604020202020204" pitchFamily="34" charset="0"/>
              </a:rPr>
              <a:t> </a:t>
            </a:r>
            <a:r>
              <a:rPr kumimoji="1" lang="en-US" altLang="ja-JP" sz="1000" dirty="0" err="1">
                <a:latin typeface="Arial" panose="020B0604020202020204" pitchFamily="34" charset="0"/>
                <a:cs typeface="Arial" panose="020B0604020202020204" pitchFamily="34" charset="0"/>
              </a:rPr>
              <a:t>về</a:t>
            </a:r>
            <a:r>
              <a:rPr kumimoji="1" lang="en-US" altLang="ja-JP" sz="1000" dirty="0">
                <a:latin typeface="Arial" panose="020B0604020202020204" pitchFamily="34" charset="0"/>
                <a:cs typeface="Arial" panose="020B0604020202020204" pitchFamily="34" charset="0"/>
              </a:rPr>
              <a:t> </a:t>
            </a:r>
            <a:r>
              <a:rPr kumimoji="1" lang="en-US" altLang="ja-JP" sz="1000" dirty="0" err="1">
                <a:latin typeface="Arial" panose="020B0604020202020204" pitchFamily="34" charset="0"/>
                <a:cs typeface="Arial" panose="020B0604020202020204" pitchFamily="34" charset="0"/>
              </a:rPr>
              <a:t>thiết</a:t>
            </a:r>
            <a:r>
              <a:rPr kumimoji="1" lang="en-US" altLang="ja-JP" sz="1000" dirty="0">
                <a:latin typeface="Arial" panose="020B0604020202020204" pitchFamily="34" charset="0"/>
                <a:cs typeface="Arial" panose="020B0604020202020204" pitchFamily="34" charset="0"/>
              </a:rPr>
              <a:t> </a:t>
            </a:r>
            <a:r>
              <a:rPr kumimoji="1" lang="en-US" altLang="ja-JP" sz="1000" dirty="0" err="1">
                <a:latin typeface="Arial" panose="020B0604020202020204" pitchFamily="34" charset="0"/>
                <a:cs typeface="Arial" panose="020B0604020202020204" pitchFamily="34" charset="0"/>
              </a:rPr>
              <a:t>bị</a:t>
            </a:r>
            <a:r>
              <a:rPr kumimoji="1" lang="en-US" altLang="ja-JP" sz="1000" dirty="0">
                <a:latin typeface="Arial" panose="020B0604020202020204" pitchFamily="34" charset="0"/>
                <a:cs typeface="Arial" panose="020B0604020202020204" pitchFamily="34" charset="0"/>
              </a:rPr>
              <a:t> </a:t>
            </a:r>
            <a:r>
              <a:rPr kumimoji="1" lang="en-US" altLang="ja-JP" sz="1000" dirty="0" err="1">
                <a:latin typeface="Arial" panose="020B0604020202020204" pitchFamily="34" charset="0"/>
                <a:cs typeface="Arial" panose="020B0604020202020204" pitchFamily="34" charset="0"/>
              </a:rPr>
              <a:t>vận</a:t>
            </a:r>
            <a:r>
              <a:rPr kumimoji="1" lang="en-US" altLang="ja-JP" sz="1000" dirty="0">
                <a:latin typeface="Arial" panose="020B0604020202020204" pitchFamily="34" charset="0"/>
                <a:cs typeface="Arial" panose="020B0604020202020204" pitchFamily="34" charset="0"/>
              </a:rPr>
              <a:t> </a:t>
            </a:r>
            <a:r>
              <a:rPr kumimoji="1" lang="en-US" altLang="ja-JP" sz="1000" dirty="0" err="1">
                <a:latin typeface="Arial" panose="020B0604020202020204" pitchFamily="34" charset="0"/>
                <a:cs typeface="Arial" panose="020B0604020202020204" pitchFamily="34" charset="0"/>
              </a:rPr>
              <a:t>hành</a:t>
            </a:r>
            <a:r>
              <a:rPr kumimoji="1" lang="en-US" altLang="ja-JP" sz="1000" dirty="0">
                <a:latin typeface="Arial" panose="020B0604020202020204" pitchFamily="34" charset="0"/>
                <a:cs typeface="Arial" panose="020B0604020202020204" pitchFamily="34" charset="0"/>
              </a:rPr>
              <a:t> </a:t>
            </a:r>
            <a:r>
              <a:rPr kumimoji="1" lang="en-US" altLang="ja-JP" sz="1000" dirty="0" err="1">
                <a:latin typeface="Arial" panose="020B0604020202020204" pitchFamily="34" charset="0"/>
                <a:cs typeface="Arial" panose="020B0604020202020204" pitchFamily="34" charset="0"/>
              </a:rPr>
              <a:t>phần</a:t>
            </a:r>
            <a:r>
              <a:rPr kumimoji="1" lang="en-US" altLang="ja-JP" sz="1000" dirty="0">
                <a:latin typeface="Arial" panose="020B0604020202020204" pitchFamily="34" charset="0"/>
                <a:cs typeface="Arial" panose="020B0604020202020204" pitchFamily="34" charset="0"/>
              </a:rPr>
              <a:t> </a:t>
            </a:r>
            <a:r>
              <a:rPr kumimoji="1" lang="en-US" altLang="ja-JP" sz="1000" dirty="0" err="1">
                <a:latin typeface="Arial" panose="020B0604020202020204" pitchFamily="34" charset="0"/>
                <a:cs typeface="Arial" panose="020B0604020202020204" pitchFamily="34" charset="0"/>
              </a:rPr>
              <a:t>dưới</a:t>
            </a:r>
            <a:r>
              <a:rPr kumimoji="1" lang="en-US" altLang="ja-JP" sz="1000" dirty="0">
                <a:latin typeface="Arial" panose="020B0604020202020204" pitchFamily="34" charset="0"/>
                <a:cs typeface="Arial" panose="020B0604020202020204" pitchFamily="34" charset="0"/>
              </a:rPr>
              <a:t> </a:t>
            </a:r>
            <a:endParaRPr kumimoji="1" lang="ja-JP" altLang="en-US" sz="1000" dirty="0">
              <a:latin typeface="Arial" panose="020B0604020202020204" pitchFamily="34" charset="0"/>
              <a:cs typeface="Arial" panose="020B0604020202020204" pitchFamily="34" charset="0"/>
            </a:endParaRPr>
          </a:p>
        </p:txBody>
      </p:sp>
      <p:sp>
        <p:nvSpPr>
          <p:cNvPr id="17" name="正方形/長方形 16">
            <a:extLst>
              <a:ext uri="{FF2B5EF4-FFF2-40B4-BE49-F238E27FC236}">
                <a16:creationId xmlns:a16="http://schemas.microsoft.com/office/drawing/2014/main" id="{753DC634-CF83-4EFB-864F-81FDE978FAE6}"/>
              </a:ext>
            </a:extLst>
          </p:cNvPr>
          <p:cNvSpPr/>
          <p:nvPr/>
        </p:nvSpPr>
        <p:spPr>
          <a:xfrm>
            <a:off x="2967577" y="4562844"/>
            <a:ext cx="1288074" cy="18053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000" dirty="0" err="1">
                <a:latin typeface="Arial" panose="020B0604020202020204" pitchFamily="34" charset="0"/>
                <a:cs typeface="Arial" panose="020B0604020202020204" pitchFamily="34" charset="0"/>
              </a:rPr>
              <a:t>Công</a:t>
            </a:r>
            <a:r>
              <a:rPr kumimoji="1" lang="en-US" altLang="ja-JP" sz="1000" dirty="0">
                <a:latin typeface="Arial" panose="020B0604020202020204" pitchFamily="34" charset="0"/>
                <a:cs typeface="Arial" panose="020B0604020202020204" pitchFamily="34" charset="0"/>
              </a:rPr>
              <a:t> </a:t>
            </a:r>
            <a:r>
              <a:rPr kumimoji="1" lang="en-US" altLang="ja-JP" sz="1000" dirty="0" err="1">
                <a:latin typeface="Arial" panose="020B0604020202020204" pitchFamily="34" charset="0"/>
                <a:cs typeface="Arial" panose="020B0604020202020204" pitchFamily="34" charset="0"/>
              </a:rPr>
              <a:t>tắc</a:t>
            </a:r>
            <a:r>
              <a:rPr kumimoji="1" lang="en-US" altLang="ja-JP" sz="1000" dirty="0">
                <a:latin typeface="Arial" panose="020B0604020202020204" pitchFamily="34" charset="0"/>
                <a:cs typeface="Arial" panose="020B0604020202020204" pitchFamily="34" charset="0"/>
              </a:rPr>
              <a:t> </a:t>
            </a:r>
            <a:r>
              <a:rPr kumimoji="1" lang="en-US" altLang="ja-JP" sz="1000" dirty="0" err="1">
                <a:latin typeface="Arial" panose="020B0604020202020204" pitchFamily="34" charset="0"/>
                <a:cs typeface="Arial" panose="020B0604020202020204" pitchFamily="34" charset="0"/>
              </a:rPr>
              <a:t>vận</a:t>
            </a:r>
            <a:r>
              <a:rPr kumimoji="1" lang="en-US" altLang="ja-JP" sz="1000" dirty="0">
                <a:latin typeface="Arial" panose="020B0604020202020204" pitchFamily="34" charset="0"/>
                <a:cs typeface="Arial" panose="020B0604020202020204" pitchFamily="34" charset="0"/>
              </a:rPr>
              <a:t> </a:t>
            </a:r>
            <a:r>
              <a:rPr kumimoji="1" lang="en-US" altLang="ja-JP" sz="1000" dirty="0" err="1">
                <a:latin typeface="Arial" panose="020B0604020202020204" pitchFamily="34" charset="0"/>
                <a:cs typeface="Arial" panose="020B0604020202020204" pitchFamily="34" charset="0"/>
              </a:rPr>
              <a:t>hành</a:t>
            </a:r>
            <a:endParaRPr kumimoji="1" lang="ja-JP" altLang="en-US" sz="1000" dirty="0">
              <a:latin typeface="Arial" panose="020B0604020202020204" pitchFamily="34" charset="0"/>
              <a:cs typeface="Arial" panose="020B0604020202020204" pitchFamily="34" charset="0"/>
            </a:endParaRPr>
          </a:p>
        </p:txBody>
      </p:sp>
      <p:sp>
        <p:nvSpPr>
          <p:cNvPr id="18" name="正方形/長方形 17">
            <a:extLst>
              <a:ext uri="{FF2B5EF4-FFF2-40B4-BE49-F238E27FC236}">
                <a16:creationId xmlns:a16="http://schemas.microsoft.com/office/drawing/2014/main" id="{6EE98006-AE2D-40E2-A2FA-F2C0CB15EBEA}"/>
              </a:ext>
            </a:extLst>
          </p:cNvPr>
          <p:cNvSpPr/>
          <p:nvPr/>
        </p:nvSpPr>
        <p:spPr>
          <a:xfrm>
            <a:off x="5448300" y="2797972"/>
            <a:ext cx="1158977" cy="153084"/>
          </a:xfrm>
          <a:prstGeom prst="rect">
            <a:avLst/>
          </a:prstGeom>
          <a:ln>
            <a:no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kumimoji="1" lang="en-US" altLang="ja-JP" sz="1000" dirty="0" err="1">
                <a:latin typeface="Arial" panose="020B0604020202020204" pitchFamily="34" charset="0"/>
                <a:cs typeface="Arial" panose="020B0604020202020204" pitchFamily="34" charset="0"/>
              </a:rPr>
              <a:t>Thiết</a:t>
            </a:r>
            <a:r>
              <a:rPr kumimoji="1" lang="en-US" altLang="ja-JP" sz="1000" dirty="0">
                <a:latin typeface="Arial" panose="020B0604020202020204" pitchFamily="34" charset="0"/>
                <a:cs typeface="Arial" panose="020B0604020202020204" pitchFamily="34" charset="0"/>
              </a:rPr>
              <a:t> </a:t>
            </a:r>
            <a:r>
              <a:rPr kumimoji="1" lang="en-US" altLang="ja-JP" sz="1000" dirty="0" err="1">
                <a:latin typeface="Arial" panose="020B0604020202020204" pitchFamily="34" charset="0"/>
                <a:cs typeface="Arial" panose="020B0604020202020204" pitchFamily="34" charset="0"/>
              </a:rPr>
              <a:t>bị</a:t>
            </a:r>
            <a:r>
              <a:rPr kumimoji="1" lang="en-US" altLang="ja-JP" sz="1000" dirty="0">
                <a:latin typeface="Arial" panose="020B0604020202020204" pitchFamily="34" charset="0"/>
                <a:cs typeface="Arial" panose="020B0604020202020204" pitchFamily="34" charset="0"/>
              </a:rPr>
              <a:t> </a:t>
            </a:r>
            <a:r>
              <a:rPr kumimoji="1" lang="en-US" altLang="ja-JP" sz="1000" dirty="0" err="1">
                <a:latin typeface="Arial" panose="020B0604020202020204" pitchFamily="34" charset="0"/>
                <a:cs typeface="Arial" panose="020B0604020202020204" pitchFamily="34" charset="0"/>
              </a:rPr>
              <a:t>vận</a:t>
            </a:r>
            <a:r>
              <a:rPr kumimoji="1" lang="en-US" altLang="ja-JP" sz="1000" dirty="0">
                <a:latin typeface="Arial" panose="020B0604020202020204" pitchFamily="34" charset="0"/>
                <a:cs typeface="Arial" panose="020B0604020202020204" pitchFamily="34" charset="0"/>
              </a:rPr>
              <a:t> </a:t>
            </a:r>
            <a:r>
              <a:rPr kumimoji="1" lang="en-US" altLang="ja-JP" sz="1000" dirty="0" err="1">
                <a:latin typeface="Arial" panose="020B0604020202020204" pitchFamily="34" charset="0"/>
                <a:cs typeface="Arial" panose="020B0604020202020204" pitchFamily="34" charset="0"/>
              </a:rPr>
              <a:t>hành</a:t>
            </a:r>
            <a:endParaRPr kumimoji="1" lang="ja-JP" altLang="en-US" sz="1000" dirty="0">
              <a:latin typeface="Arial" panose="020B0604020202020204" pitchFamily="34" charset="0"/>
              <a:cs typeface="Arial" panose="020B0604020202020204" pitchFamily="34" charset="0"/>
            </a:endParaRPr>
          </a:p>
        </p:txBody>
      </p:sp>
      <p:sp>
        <p:nvSpPr>
          <p:cNvPr id="19" name="正方形/長方形 18">
            <a:extLst>
              <a:ext uri="{FF2B5EF4-FFF2-40B4-BE49-F238E27FC236}">
                <a16:creationId xmlns:a16="http://schemas.microsoft.com/office/drawing/2014/main" id="{21B66A1E-9819-4C0B-8316-CE96F72C6855}"/>
              </a:ext>
            </a:extLst>
          </p:cNvPr>
          <p:cNvSpPr/>
          <p:nvPr/>
        </p:nvSpPr>
        <p:spPr>
          <a:xfrm>
            <a:off x="6998760" y="2768394"/>
            <a:ext cx="1825482" cy="92638"/>
          </a:xfrm>
          <a:prstGeom prst="rect">
            <a:avLst/>
          </a:prstGeom>
          <a:ln>
            <a:no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kumimoji="1" lang="en-US" altLang="ja-JP" sz="1000" dirty="0" err="1">
                <a:latin typeface="Arial" panose="020B0604020202020204" pitchFamily="34" charset="0"/>
                <a:cs typeface="Arial" panose="020B0604020202020204" pitchFamily="34" charset="0"/>
              </a:rPr>
              <a:t>Cần</a:t>
            </a:r>
            <a:r>
              <a:rPr kumimoji="1" lang="en-US" altLang="ja-JP" sz="1000" dirty="0">
                <a:latin typeface="Arial" panose="020B0604020202020204" pitchFamily="34" charset="0"/>
                <a:cs typeface="Arial" panose="020B0604020202020204" pitchFamily="34" charset="0"/>
              </a:rPr>
              <a:t> </a:t>
            </a:r>
            <a:r>
              <a:rPr kumimoji="1" lang="en-US" altLang="ja-JP" sz="1000" dirty="0" err="1">
                <a:latin typeface="Arial" panose="020B0604020202020204" pitchFamily="34" charset="0"/>
                <a:cs typeface="Arial" panose="020B0604020202020204" pitchFamily="34" charset="0"/>
              </a:rPr>
              <a:t>gạt</a:t>
            </a:r>
            <a:r>
              <a:rPr kumimoji="1" lang="en-US" altLang="ja-JP" sz="1000" dirty="0">
                <a:latin typeface="Arial" panose="020B0604020202020204" pitchFamily="34" charset="0"/>
                <a:cs typeface="Arial" panose="020B0604020202020204" pitchFamily="34" charset="0"/>
              </a:rPr>
              <a:t> </a:t>
            </a:r>
            <a:r>
              <a:rPr lang="en-US" altLang="ja-JP" sz="1000" dirty="0" err="1">
                <a:latin typeface="Arial" panose="020B0604020202020204" pitchFamily="34" charset="0"/>
                <a:cs typeface="Arial" panose="020B0604020202020204" pitchFamily="34" charset="0"/>
              </a:rPr>
              <a:t>điều</a:t>
            </a:r>
            <a:r>
              <a:rPr lang="en-US" altLang="ja-JP" sz="1000" dirty="0">
                <a:latin typeface="Arial" panose="020B0604020202020204" pitchFamily="34" charset="0"/>
                <a:cs typeface="Arial" panose="020B0604020202020204" pitchFamily="34" charset="0"/>
              </a:rPr>
              <a:t> </a:t>
            </a:r>
            <a:r>
              <a:rPr lang="en-US" altLang="ja-JP" sz="1000" dirty="0" err="1">
                <a:latin typeface="Arial" panose="020B0604020202020204" pitchFamily="34" charset="0"/>
                <a:cs typeface="Arial" panose="020B0604020202020204" pitchFamily="34" charset="0"/>
              </a:rPr>
              <a:t>khiển</a:t>
            </a:r>
            <a:r>
              <a:rPr lang="en-US" altLang="ja-JP" sz="1000" dirty="0">
                <a:latin typeface="Arial" panose="020B0604020202020204" pitchFamily="34" charset="0"/>
                <a:cs typeface="Arial" panose="020B0604020202020204" pitchFamily="34" charset="0"/>
              </a:rPr>
              <a:t>(</a:t>
            </a:r>
            <a:r>
              <a:rPr lang="en-US" altLang="ja-JP" sz="1000" dirty="0" err="1">
                <a:latin typeface="Arial" panose="020B0604020202020204" pitchFamily="34" charset="0"/>
                <a:cs typeface="Arial" panose="020B0604020202020204" pitchFamily="34" charset="0"/>
              </a:rPr>
              <a:t>sousa</a:t>
            </a:r>
            <a:r>
              <a:rPr lang="en-US" altLang="ja-JP" sz="1000" dirty="0">
                <a:latin typeface="Arial" panose="020B0604020202020204" pitchFamily="34" charset="0"/>
                <a:cs typeface="Arial" panose="020B0604020202020204" pitchFamily="34" charset="0"/>
              </a:rPr>
              <a:t> </a:t>
            </a:r>
            <a:r>
              <a:rPr lang="en-US" altLang="ja-JP" sz="1000" dirty="0" err="1">
                <a:latin typeface="Arial" panose="020B0604020202020204" pitchFamily="34" charset="0"/>
                <a:cs typeface="Arial" panose="020B0604020202020204" pitchFamily="34" charset="0"/>
              </a:rPr>
              <a:t>reba</a:t>
            </a:r>
            <a:r>
              <a:rPr lang="en-US" altLang="ja-JP" sz="1000" dirty="0">
                <a:latin typeface="Arial" panose="020B0604020202020204" pitchFamily="34" charset="0"/>
                <a:cs typeface="Arial" panose="020B0604020202020204" pitchFamily="34" charset="0"/>
              </a:rPr>
              <a:t>)</a:t>
            </a:r>
            <a:endParaRPr kumimoji="1" lang="ja-JP" altLang="en-US" sz="1000" dirty="0">
              <a:latin typeface="Arial" panose="020B0604020202020204" pitchFamily="34" charset="0"/>
              <a:cs typeface="Arial" panose="020B0604020202020204" pitchFamily="34" charset="0"/>
            </a:endParaRPr>
          </a:p>
        </p:txBody>
      </p:sp>
      <p:sp>
        <p:nvSpPr>
          <p:cNvPr id="20" name="正方形/長方形 19">
            <a:extLst>
              <a:ext uri="{FF2B5EF4-FFF2-40B4-BE49-F238E27FC236}">
                <a16:creationId xmlns:a16="http://schemas.microsoft.com/office/drawing/2014/main" id="{AD65664E-955D-44EA-870D-6B9CBE6F8B15}"/>
              </a:ext>
            </a:extLst>
          </p:cNvPr>
          <p:cNvSpPr/>
          <p:nvPr/>
        </p:nvSpPr>
        <p:spPr>
          <a:xfrm>
            <a:off x="4697212" y="4237787"/>
            <a:ext cx="3459697" cy="15308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000" err="1">
                <a:latin typeface="Arial" panose="020B0604020202020204" pitchFamily="34" charset="0"/>
                <a:cs typeface="Arial" panose="020B0604020202020204" pitchFamily="34" charset="0"/>
              </a:rPr>
              <a:t>Hình</a:t>
            </a:r>
            <a:r>
              <a:rPr kumimoji="1" lang="en-US" altLang="ja-JP" sz="1000">
                <a:latin typeface="Arial" panose="020B0604020202020204" pitchFamily="34" charset="0"/>
                <a:cs typeface="Arial" panose="020B0604020202020204" pitchFamily="34" charset="0"/>
              </a:rPr>
              <a:t> 2-14  </a:t>
            </a:r>
            <a:r>
              <a:rPr kumimoji="1" lang="en-US" altLang="ja-JP" sz="1000" err="1">
                <a:latin typeface="Arial" panose="020B0604020202020204" pitchFamily="34" charset="0"/>
                <a:cs typeface="Arial" panose="020B0604020202020204" pitchFamily="34" charset="0"/>
              </a:rPr>
              <a:t>Ví</a:t>
            </a:r>
            <a:r>
              <a:rPr kumimoji="1" lang="en-US" altLang="ja-JP" sz="1000">
                <a:latin typeface="Arial" panose="020B0604020202020204" pitchFamily="34" charset="0"/>
                <a:cs typeface="Arial" panose="020B0604020202020204" pitchFamily="34" charset="0"/>
              </a:rPr>
              <a:t> </a:t>
            </a:r>
            <a:r>
              <a:rPr kumimoji="1" lang="en-US" altLang="ja-JP" sz="1000" err="1">
                <a:latin typeface="Arial" panose="020B0604020202020204" pitchFamily="34" charset="0"/>
                <a:cs typeface="Arial" panose="020B0604020202020204" pitchFamily="34" charset="0"/>
              </a:rPr>
              <a:t>dụ</a:t>
            </a:r>
            <a:r>
              <a:rPr kumimoji="1" lang="en-US" altLang="ja-JP" sz="1000">
                <a:latin typeface="Arial" panose="020B0604020202020204" pitchFamily="34" charset="0"/>
                <a:cs typeface="Arial" panose="020B0604020202020204" pitchFamily="34" charset="0"/>
              </a:rPr>
              <a:t> </a:t>
            </a:r>
            <a:r>
              <a:rPr kumimoji="1" lang="en-US" altLang="ja-JP" sz="1000" err="1">
                <a:latin typeface="Arial" panose="020B0604020202020204" pitchFamily="34" charset="0"/>
                <a:cs typeface="Arial" panose="020B0604020202020204" pitchFamily="34" charset="0"/>
              </a:rPr>
              <a:t>về</a:t>
            </a:r>
            <a:r>
              <a:rPr kumimoji="1" lang="en-US" altLang="ja-JP" sz="1000">
                <a:latin typeface="Arial" panose="020B0604020202020204" pitchFamily="34" charset="0"/>
                <a:cs typeface="Arial" panose="020B0604020202020204" pitchFamily="34" charset="0"/>
              </a:rPr>
              <a:t> </a:t>
            </a:r>
            <a:r>
              <a:rPr kumimoji="1" lang="en-US" altLang="ja-JP" sz="1000" err="1">
                <a:latin typeface="Arial" panose="020B0604020202020204" pitchFamily="34" charset="0"/>
                <a:cs typeface="Arial" panose="020B0604020202020204" pitchFamily="34" charset="0"/>
              </a:rPr>
              <a:t>thiết</a:t>
            </a:r>
            <a:r>
              <a:rPr kumimoji="1" lang="en-US" altLang="ja-JP" sz="1000">
                <a:latin typeface="Arial" panose="020B0604020202020204" pitchFamily="34" charset="0"/>
                <a:cs typeface="Arial" panose="020B0604020202020204" pitchFamily="34" charset="0"/>
              </a:rPr>
              <a:t> </a:t>
            </a:r>
            <a:r>
              <a:rPr kumimoji="1" lang="en-US" altLang="ja-JP" sz="1000" err="1">
                <a:latin typeface="Arial" panose="020B0604020202020204" pitchFamily="34" charset="0"/>
                <a:cs typeface="Arial" panose="020B0604020202020204" pitchFamily="34" charset="0"/>
              </a:rPr>
              <a:t>bị</a:t>
            </a:r>
            <a:r>
              <a:rPr kumimoji="1" lang="en-US" altLang="ja-JP" sz="1000">
                <a:latin typeface="Arial" panose="020B0604020202020204" pitchFamily="34" charset="0"/>
                <a:cs typeface="Arial" panose="020B0604020202020204" pitchFamily="34" charset="0"/>
              </a:rPr>
              <a:t> </a:t>
            </a:r>
            <a:r>
              <a:rPr kumimoji="1" lang="en-US" altLang="ja-JP" sz="1000" err="1">
                <a:latin typeface="Arial" panose="020B0604020202020204" pitchFamily="34" charset="0"/>
                <a:cs typeface="Arial" panose="020B0604020202020204" pitchFamily="34" charset="0"/>
              </a:rPr>
              <a:t>vận</a:t>
            </a:r>
            <a:r>
              <a:rPr kumimoji="1" lang="en-US" altLang="ja-JP" sz="1000">
                <a:latin typeface="Arial" panose="020B0604020202020204" pitchFamily="34" charset="0"/>
                <a:cs typeface="Arial" panose="020B0604020202020204" pitchFamily="34" charset="0"/>
              </a:rPr>
              <a:t> </a:t>
            </a:r>
            <a:r>
              <a:rPr kumimoji="1" lang="en-US" altLang="ja-JP" sz="1000" err="1">
                <a:latin typeface="Arial" panose="020B0604020202020204" pitchFamily="34" charset="0"/>
                <a:cs typeface="Arial" panose="020B0604020202020204" pitchFamily="34" charset="0"/>
              </a:rPr>
              <a:t>hành</a:t>
            </a:r>
            <a:r>
              <a:rPr kumimoji="1" lang="en-US" altLang="ja-JP" sz="1000">
                <a:latin typeface="Arial" panose="020B0604020202020204" pitchFamily="34" charset="0"/>
                <a:cs typeface="Arial" panose="020B0604020202020204" pitchFamily="34" charset="0"/>
              </a:rPr>
              <a:t> </a:t>
            </a:r>
            <a:r>
              <a:rPr kumimoji="1" lang="en-US" altLang="ja-JP" sz="1000" err="1">
                <a:latin typeface="Arial" panose="020B0604020202020204" pitchFamily="34" charset="0"/>
                <a:cs typeface="Arial" panose="020B0604020202020204" pitchFamily="34" charset="0"/>
              </a:rPr>
              <a:t>chân</a:t>
            </a:r>
            <a:r>
              <a:rPr kumimoji="1" lang="en-US" altLang="ja-JP" sz="1000">
                <a:latin typeface="Arial" panose="020B0604020202020204" pitchFamily="34" charset="0"/>
                <a:cs typeface="Arial" panose="020B0604020202020204" pitchFamily="34" charset="0"/>
              </a:rPr>
              <a:t> </a:t>
            </a:r>
            <a:r>
              <a:rPr kumimoji="1" lang="en-US" altLang="ja-JP" sz="1000" err="1">
                <a:latin typeface="Arial" panose="020B0604020202020204" pitchFamily="34" charset="0"/>
                <a:cs typeface="Arial" panose="020B0604020202020204" pitchFamily="34" charset="0"/>
              </a:rPr>
              <a:t>chống</a:t>
            </a:r>
            <a:r>
              <a:rPr kumimoji="1" lang="en-US" altLang="ja-JP" sz="1000">
                <a:latin typeface="Arial" panose="020B0604020202020204" pitchFamily="34" charset="0"/>
                <a:cs typeface="Arial" panose="020B0604020202020204" pitchFamily="34" charset="0"/>
              </a:rPr>
              <a:t> </a:t>
            </a:r>
            <a:r>
              <a:rPr kumimoji="1" lang="en-US" altLang="ja-JP" sz="1000" err="1">
                <a:latin typeface="Arial" panose="020B0604020202020204" pitchFamily="34" charset="0"/>
                <a:cs typeface="Arial" panose="020B0604020202020204" pitchFamily="34" charset="0"/>
              </a:rPr>
              <a:t>thủy</a:t>
            </a:r>
            <a:r>
              <a:rPr kumimoji="1" lang="en-US" altLang="ja-JP" sz="1000">
                <a:latin typeface="Arial" panose="020B0604020202020204" pitchFamily="34" charset="0"/>
                <a:cs typeface="Arial" panose="020B0604020202020204" pitchFamily="34" charset="0"/>
              </a:rPr>
              <a:t> </a:t>
            </a:r>
            <a:r>
              <a:rPr kumimoji="1" lang="en-US" altLang="ja-JP" sz="1000" err="1">
                <a:latin typeface="Arial" panose="020B0604020202020204" pitchFamily="34" charset="0"/>
                <a:cs typeface="Arial" panose="020B0604020202020204" pitchFamily="34" charset="0"/>
              </a:rPr>
              <a:t>lực</a:t>
            </a:r>
            <a:endParaRPr kumimoji="1" lang="ja-JP" altLang="en-US" sz="1000">
              <a:latin typeface="Arial" panose="020B0604020202020204" pitchFamily="34" charset="0"/>
              <a:cs typeface="Arial" panose="020B0604020202020204" pitchFamily="34" charset="0"/>
            </a:endParaRPr>
          </a:p>
        </p:txBody>
      </p:sp>
      <p:sp>
        <p:nvSpPr>
          <p:cNvPr id="21" name="正方形/長方形 20">
            <a:extLst>
              <a:ext uri="{FF2B5EF4-FFF2-40B4-BE49-F238E27FC236}">
                <a16:creationId xmlns:a16="http://schemas.microsoft.com/office/drawing/2014/main" id="{85E54118-7ADE-4962-9012-9F998B54A793}"/>
              </a:ext>
            </a:extLst>
          </p:cNvPr>
          <p:cNvSpPr/>
          <p:nvPr/>
        </p:nvSpPr>
        <p:spPr>
          <a:xfrm>
            <a:off x="4671361" y="4659233"/>
            <a:ext cx="656734" cy="693823"/>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900" dirty="0" err="1">
                <a:latin typeface="Arial" panose="020B0604020202020204" pitchFamily="34" charset="0"/>
                <a:cs typeface="Arial" panose="020B0604020202020204" pitchFamily="34" charset="0"/>
              </a:rPr>
              <a:t>Thiết</a:t>
            </a:r>
            <a:r>
              <a:rPr kumimoji="1" lang="en-US" altLang="ja-JP" sz="900" dirty="0">
                <a:latin typeface="Arial" panose="020B0604020202020204" pitchFamily="34" charset="0"/>
                <a:cs typeface="Arial" panose="020B0604020202020204" pitchFamily="34" charset="0"/>
              </a:rPr>
              <a:t> </a:t>
            </a:r>
            <a:r>
              <a:rPr kumimoji="1" lang="en-US" altLang="ja-JP" sz="900" dirty="0" err="1">
                <a:latin typeface="Arial" panose="020B0604020202020204" pitchFamily="34" charset="0"/>
                <a:cs typeface="Arial" panose="020B0604020202020204" pitchFamily="34" charset="0"/>
              </a:rPr>
              <a:t>bị</a:t>
            </a:r>
            <a:r>
              <a:rPr kumimoji="1" lang="en-US" altLang="ja-JP" sz="900" dirty="0">
                <a:latin typeface="Arial" panose="020B0604020202020204" pitchFamily="34" charset="0"/>
                <a:cs typeface="Arial" panose="020B0604020202020204" pitchFamily="34" charset="0"/>
              </a:rPr>
              <a:t> </a:t>
            </a:r>
            <a:r>
              <a:rPr kumimoji="1" lang="en-US" altLang="ja-JP" sz="900" dirty="0" err="1">
                <a:latin typeface="Arial" panose="020B0604020202020204" pitchFamily="34" charset="0"/>
                <a:cs typeface="Arial" panose="020B0604020202020204" pitchFamily="34" charset="0"/>
              </a:rPr>
              <a:t>vận</a:t>
            </a:r>
            <a:r>
              <a:rPr kumimoji="1" lang="en-US" altLang="ja-JP" sz="900" dirty="0">
                <a:latin typeface="Arial" panose="020B0604020202020204" pitchFamily="34" charset="0"/>
                <a:cs typeface="Arial" panose="020B0604020202020204" pitchFamily="34" charset="0"/>
              </a:rPr>
              <a:t> </a:t>
            </a:r>
            <a:r>
              <a:rPr kumimoji="1" lang="en-US" altLang="ja-JP" sz="900" dirty="0" err="1">
                <a:latin typeface="Arial" panose="020B0604020202020204" pitchFamily="34" charset="0"/>
                <a:cs typeface="Arial" panose="020B0604020202020204" pitchFamily="34" charset="0"/>
              </a:rPr>
              <a:t>hành</a:t>
            </a:r>
            <a:r>
              <a:rPr kumimoji="1" lang="en-US" altLang="ja-JP" sz="900" dirty="0">
                <a:latin typeface="Arial" panose="020B0604020202020204" pitchFamily="34" charset="0"/>
                <a:cs typeface="Arial" panose="020B0604020202020204" pitchFamily="34" charset="0"/>
              </a:rPr>
              <a:t> </a:t>
            </a:r>
            <a:r>
              <a:rPr kumimoji="1" lang="en-US" altLang="ja-JP" sz="900" dirty="0" err="1">
                <a:latin typeface="Arial" panose="020B0604020202020204" pitchFamily="34" charset="0"/>
                <a:cs typeface="Arial" panose="020B0604020202020204" pitchFamily="34" charset="0"/>
              </a:rPr>
              <a:t>phần</a:t>
            </a:r>
            <a:r>
              <a:rPr kumimoji="1" lang="en-US" altLang="ja-JP" sz="900" dirty="0">
                <a:latin typeface="Arial" panose="020B0604020202020204" pitchFamily="34" charset="0"/>
                <a:cs typeface="Arial" panose="020B0604020202020204" pitchFamily="34" charset="0"/>
              </a:rPr>
              <a:t> </a:t>
            </a:r>
            <a:r>
              <a:rPr kumimoji="1" lang="en-US" altLang="ja-JP" sz="900" dirty="0" err="1">
                <a:latin typeface="Arial" panose="020B0604020202020204" pitchFamily="34" charset="0"/>
                <a:cs typeface="Arial" panose="020B0604020202020204" pitchFamily="34" charset="0"/>
              </a:rPr>
              <a:t>trên</a:t>
            </a:r>
            <a:endParaRPr kumimoji="1" lang="ja-JP" altLang="en-US" sz="900" dirty="0">
              <a:latin typeface="Arial" panose="020B0604020202020204" pitchFamily="34" charset="0"/>
              <a:cs typeface="Arial" panose="020B0604020202020204" pitchFamily="34" charset="0"/>
            </a:endParaRPr>
          </a:p>
        </p:txBody>
      </p:sp>
      <p:sp>
        <p:nvSpPr>
          <p:cNvPr id="22" name="正方形/長方形 21">
            <a:extLst>
              <a:ext uri="{FF2B5EF4-FFF2-40B4-BE49-F238E27FC236}">
                <a16:creationId xmlns:a16="http://schemas.microsoft.com/office/drawing/2014/main" id="{D230B43C-12D7-4B40-BE2A-AA52441F0464}"/>
              </a:ext>
            </a:extLst>
          </p:cNvPr>
          <p:cNvSpPr/>
          <p:nvPr/>
        </p:nvSpPr>
        <p:spPr>
          <a:xfrm>
            <a:off x="6674054" y="5851249"/>
            <a:ext cx="707098" cy="80855"/>
          </a:xfrm>
          <a:prstGeom prst="rect">
            <a:avLst/>
          </a:prstGeom>
          <a:ln>
            <a:no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US" altLang="ja-JP" sz="800" dirty="0" err="1">
                <a:latin typeface="Arial" panose="020B0604020202020204" pitchFamily="34" charset="0"/>
                <a:cs typeface="Arial" panose="020B0604020202020204" pitchFamily="34" charset="0"/>
              </a:rPr>
              <a:t>Công</a:t>
            </a:r>
            <a:r>
              <a:rPr lang="en-US" altLang="ja-JP" sz="800" dirty="0">
                <a:latin typeface="Arial" panose="020B0604020202020204" pitchFamily="34" charset="0"/>
                <a:cs typeface="Arial" panose="020B0604020202020204" pitchFamily="34" charset="0"/>
              </a:rPr>
              <a:t> </a:t>
            </a:r>
            <a:r>
              <a:rPr lang="en-US" altLang="ja-JP" sz="800" dirty="0" err="1">
                <a:latin typeface="Arial" panose="020B0604020202020204" pitchFamily="34" charset="0"/>
                <a:cs typeface="Arial" panose="020B0604020202020204" pitchFamily="34" charset="0"/>
              </a:rPr>
              <a:t>tắc</a:t>
            </a:r>
            <a:r>
              <a:rPr lang="en-US" altLang="ja-JP" sz="800" dirty="0">
                <a:latin typeface="Arial" panose="020B0604020202020204" pitchFamily="34" charset="0"/>
                <a:cs typeface="Arial" panose="020B0604020202020204" pitchFamily="34" charset="0"/>
              </a:rPr>
              <a:t> </a:t>
            </a:r>
            <a:r>
              <a:rPr lang="en-US" altLang="ja-JP" sz="800" dirty="0" err="1">
                <a:latin typeface="Arial" panose="020B0604020202020204" pitchFamily="34" charset="0"/>
                <a:cs typeface="Arial" panose="020B0604020202020204" pitchFamily="34" charset="0"/>
              </a:rPr>
              <a:t>chân</a:t>
            </a:r>
            <a:endParaRPr kumimoji="1" lang="ja-JP" altLang="en-US" sz="800" dirty="0">
              <a:latin typeface="Arial" panose="020B0604020202020204" pitchFamily="34" charset="0"/>
              <a:cs typeface="Arial" panose="020B0604020202020204" pitchFamily="34" charset="0"/>
            </a:endParaRPr>
          </a:p>
        </p:txBody>
      </p:sp>
      <p:sp>
        <p:nvSpPr>
          <p:cNvPr id="23" name="正方形/長方形 22">
            <a:extLst>
              <a:ext uri="{FF2B5EF4-FFF2-40B4-BE49-F238E27FC236}">
                <a16:creationId xmlns:a16="http://schemas.microsoft.com/office/drawing/2014/main" id="{B6F91D01-2F14-41B5-A91D-8ED3E17C98C3}"/>
              </a:ext>
            </a:extLst>
          </p:cNvPr>
          <p:cNvSpPr/>
          <p:nvPr/>
        </p:nvSpPr>
        <p:spPr>
          <a:xfrm>
            <a:off x="7392677" y="5736542"/>
            <a:ext cx="1298344" cy="229414"/>
          </a:xfrm>
          <a:prstGeom prst="rect">
            <a:avLst/>
          </a:prstGeom>
          <a:ln>
            <a:no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kumimoji="1" lang="en-US" altLang="ja-JP" sz="1000" dirty="0" err="1">
                <a:latin typeface="Arial" panose="020B0604020202020204" pitchFamily="34" charset="0"/>
                <a:cs typeface="Arial" panose="020B0604020202020204" pitchFamily="34" charset="0"/>
              </a:rPr>
              <a:t>Cần</a:t>
            </a:r>
            <a:r>
              <a:rPr kumimoji="1" lang="en-US" altLang="ja-JP" sz="1000" dirty="0">
                <a:latin typeface="Arial" panose="020B0604020202020204" pitchFamily="34" charset="0"/>
                <a:cs typeface="Arial" panose="020B0604020202020204" pitchFamily="34" charset="0"/>
              </a:rPr>
              <a:t> </a:t>
            </a:r>
            <a:r>
              <a:rPr kumimoji="1" lang="en-US" altLang="ja-JP" sz="1000" dirty="0" err="1">
                <a:latin typeface="Arial" panose="020B0604020202020204" pitchFamily="34" charset="0"/>
                <a:cs typeface="Arial" panose="020B0604020202020204" pitchFamily="34" charset="0"/>
              </a:rPr>
              <a:t>gạt</a:t>
            </a:r>
            <a:r>
              <a:rPr kumimoji="1" lang="en-US" altLang="ja-JP" sz="1000" dirty="0">
                <a:latin typeface="Arial" panose="020B0604020202020204" pitchFamily="34" charset="0"/>
                <a:cs typeface="Arial" panose="020B0604020202020204" pitchFamily="34" charset="0"/>
              </a:rPr>
              <a:t> </a:t>
            </a:r>
            <a:r>
              <a:rPr lang="en-US" altLang="ja-JP" sz="1000" dirty="0" err="1">
                <a:latin typeface="Arial" panose="020B0604020202020204" pitchFamily="34" charset="0"/>
                <a:cs typeface="Arial" panose="020B0604020202020204" pitchFamily="34" charset="0"/>
              </a:rPr>
              <a:t>điều</a:t>
            </a:r>
            <a:r>
              <a:rPr lang="en-US" altLang="ja-JP" sz="1000" dirty="0">
                <a:latin typeface="Arial" panose="020B0604020202020204" pitchFamily="34" charset="0"/>
                <a:cs typeface="Arial" panose="020B0604020202020204" pitchFamily="34" charset="0"/>
              </a:rPr>
              <a:t> </a:t>
            </a:r>
            <a:r>
              <a:rPr lang="en-US" altLang="ja-JP" sz="1000" dirty="0" err="1">
                <a:latin typeface="Arial" panose="020B0604020202020204" pitchFamily="34" charset="0"/>
                <a:cs typeface="Arial" panose="020B0604020202020204" pitchFamily="34" charset="0"/>
              </a:rPr>
              <a:t>khiển</a:t>
            </a:r>
            <a:r>
              <a:rPr kumimoji="1" lang="en-US" altLang="ja-JP" sz="1000" dirty="0">
                <a:latin typeface="Arial" panose="020B0604020202020204" pitchFamily="34" charset="0"/>
                <a:cs typeface="Arial" panose="020B0604020202020204" pitchFamily="34" charset="0"/>
              </a:rPr>
              <a:t>- </a:t>
            </a:r>
          </a:p>
          <a:p>
            <a:pPr algn="ctr"/>
            <a:r>
              <a:rPr kumimoji="1" lang="en-US" altLang="ja-JP" sz="1000" dirty="0" err="1">
                <a:latin typeface="Arial" panose="020B0604020202020204" pitchFamily="34" charset="0"/>
                <a:cs typeface="Arial" panose="020B0604020202020204" pitchFamily="34" charset="0"/>
              </a:rPr>
              <a:t>Công</a:t>
            </a:r>
            <a:r>
              <a:rPr kumimoji="1" lang="en-US" altLang="ja-JP" sz="1000" dirty="0">
                <a:latin typeface="Arial" panose="020B0604020202020204" pitchFamily="34" charset="0"/>
                <a:cs typeface="Arial" panose="020B0604020202020204" pitchFamily="34" charset="0"/>
              </a:rPr>
              <a:t> </a:t>
            </a:r>
            <a:r>
              <a:rPr kumimoji="1" lang="en-US" altLang="ja-JP" sz="1000" dirty="0" err="1">
                <a:latin typeface="Arial" panose="020B0604020202020204" pitchFamily="34" charset="0"/>
                <a:cs typeface="Arial" panose="020B0604020202020204" pitchFamily="34" charset="0"/>
              </a:rPr>
              <a:t>tắc</a:t>
            </a:r>
            <a:r>
              <a:rPr kumimoji="1" lang="en-US" altLang="ja-JP" sz="1000" dirty="0">
                <a:latin typeface="Arial" panose="020B0604020202020204" pitchFamily="34" charset="0"/>
                <a:cs typeface="Arial" panose="020B0604020202020204" pitchFamily="34" charset="0"/>
              </a:rPr>
              <a:t> </a:t>
            </a:r>
            <a:r>
              <a:rPr kumimoji="1" lang="en-US" altLang="ja-JP" sz="1000" dirty="0" err="1">
                <a:latin typeface="Arial" panose="020B0604020202020204" pitchFamily="34" charset="0"/>
                <a:cs typeface="Arial" panose="020B0604020202020204" pitchFamily="34" charset="0"/>
              </a:rPr>
              <a:t>vận</a:t>
            </a:r>
            <a:r>
              <a:rPr kumimoji="1" lang="en-US" altLang="ja-JP" sz="1000" dirty="0">
                <a:latin typeface="Arial" panose="020B0604020202020204" pitchFamily="34" charset="0"/>
                <a:cs typeface="Arial" panose="020B0604020202020204" pitchFamily="34" charset="0"/>
              </a:rPr>
              <a:t> </a:t>
            </a:r>
            <a:r>
              <a:rPr kumimoji="1" lang="en-US" altLang="ja-JP" sz="1000" dirty="0" err="1">
                <a:latin typeface="Arial" panose="020B0604020202020204" pitchFamily="34" charset="0"/>
                <a:cs typeface="Arial" panose="020B0604020202020204" pitchFamily="34" charset="0"/>
              </a:rPr>
              <a:t>hành</a:t>
            </a:r>
            <a:endParaRPr kumimoji="1" lang="ja-JP" altLang="en-US" sz="1000" dirty="0">
              <a:latin typeface="Arial" panose="020B0604020202020204" pitchFamily="34" charset="0"/>
              <a:cs typeface="Arial" panose="020B0604020202020204" pitchFamily="34" charset="0"/>
            </a:endParaRPr>
          </a:p>
        </p:txBody>
      </p:sp>
      <p:sp>
        <p:nvSpPr>
          <p:cNvPr id="24" name="正方形/長方形 23">
            <a:extLst>
              <a:ext uri="{FF2B5EF4-FFF2-40B4-BE49-F238E27FC236}">
                <a16:creationId xmlns:a16="http://schemas.microsoft.com/office/drawing/2014/main" id="{386D6898-23F2-4869-BEC5-5D1F19E29E97}"/>
              </a:ext>
            </a:extLst>
          </p:cNvPr>
          <p:cNvSpPr/>
          <p:nvPr/>
        </p:nvSpPr>
        <p:spPr>
          <a:xfrm>
            <a:off x="5456276" y="6049162"/>
            <a:ext cx="2132847" cy="116584"/>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kumimoji="1" lang="en-US" altLang="ja-JP" sz="1000" dirty="0" err="1">
                <a:latin typeface="Arial" panose="020B0604020202020204" pitchFamily="34" charset="0"/>
                <a:cs typeface="Arial" panose="020B0604020202020204" pitchFamily="34" charset="0"/>
              </a:rPr>
              <a:t>Ví</a:t>
            </a:r>
            <a:r>
              <a:rPr kumimoji="1" lang="en-US" altLang="ja-JP" sz="1000" dirty="0">
                <a:latin typeface="Arial" panose="020B0604020202020204" pitchFamily="34" charset="0"/>
                <a:cs typeface="Arial" panose="020B0604020202020204" pitchFamily="34" charset="0"/>
              </a:rPr>
              <a:t> </a:t>
            </a:r>
            <a:r>
              <a:rPr kumimoji="1" lang="en-US" altLang="ja-JP" sz="1000" dirty="0" err="1">
                <a:latin typeface="Arial" panose="020B0604020202020204" pitchFamily="34" charset="0"/>
                <a:cs typeface="Arial" panose="020B0604020202020204" pitchFamily="34" charset="0"/>
              </a:rPr>
              <a:t>dụ</a:t>
            </a:r>
            <a:r>
              <a:rPr kumimoji="1" lang="en-US" altLang="ja-JP" sz="1000" dirty="0">
                <a:latin typeface="Arial" panose="020B0604020202020204" pitchFamily="34" charset="0"/>
                <a:cs typeface="Arial" panose="020B0604020202020204" pitchFamily="34" charset="0"/>
              </a:rPr>
              <a:t> </a:t>
            </a:r>
            <a:r>
              <a:rPr kumimoji="1" lang="en-US" altLang="ja-JP" sz="1000" dirty="0" err="1">
                <a:latin typeface="Arial" panose="020B0604020202020204" pitchFamily="34" charset="0"/>
                <a:cs typeface="Arial" panose="020B0604020202020204" pitchFamily="34" charset="0"/>
              </a:rPr>
              <a:t>về</a:t>
            </a:r>
            <a:r>
              <a:rPr kumimoji="1" lang="en-US" altLang="ja-JP" sz="1000" dirty="0">
                <a:latin typeface="Arial" panose="020B0604020202020204" pitchFamily="34" charset="0"/>
                <a:cs typeface="Arial" panose="020B0604020202020204" pitchFamily="34" charset="0"/>
              </a:rPr>
              <a:t> </a:t>
            </a:r>
            <a:r>
              <a:rPr kumimoji="1" lang="en-US" altLang="ja-JP" sz="1000" dirty="0" err="1">
                <a:latin typeface="Arial" panose="020B0604020202020204" pitchFamily="34" charset="0"/>
                <a:cs typeface="Arial" panose="020B0604020202020204" pitchFamily="34" charset="0"/>
              </a:rPr>
              <a:t>thiết</a:t>
            </a:r>
            <a:r>
              <a:rPr kumimoji="1" lang="en-US" altLang="ja-JP" sz="1000" dirty="0">
                <a:latin typeface="Arial" panose="020B0604020202020204" pitchFamily="34" charset="0"/>
                <a:cs typeface="Arial" panose="020B0604020202020204" pitchFamily="34" charset="0"/>
              </a:rPr>
              <a:t> </a:t>
            </a:r>
            <a:r>
              <a:rPr kumimoji="1" lang="en-US" altLang="ja-JP" sz="1000" dirty="0" err="1">
                <a:latin typeface="Arial" panose="020B0604020202020204" pitchFamily="34" charset="0"/>
                <a:cs typeface="Arial" panose="020B0604020202020204" pitchFamily="34" charset="0"/>
              </a:rPr>
              <a:t>bị</a:t>
            </a:r>
            <a:r>
              <a:rPr kumimoji="1" lang="en-US" altLang="ja-JP" sz="1000" dirty="0">
                <a:latin typeface="Arial" panose="020B0604020202020204" pitchFamily="34" charset="0"/>
                <a:cs typeface="Arial" panose="020B0604020202020204" pitchFamily="34" charset="0"/>
              </a:rPr>
              <a:t> </a:t>
            </a:r>
            <a:r>
              <a:rPr kumimoji="1" lang="en-US" altLang="ja-JP" sz="1000" dirty="0" err="1">
                <a:latin typeface="Arial" panose="020B0604020202020204" pitchFamily="34" charset="0"/>
                <a:cs typeface="Arial" panose="020B0604020202020204" pitchFamily="34" charset="0"/>
              </a:rPr>
              <a:t>vận</a:t>
            </a:r>
            <a:r>
              <a:rPr kumimoji="1" lang="en-US" altLang="ja-JP" sz="1000" dirty="0">
                <a:latin typeface="Arial" panose="020B0604020202020204" pitchFamily="34" charset="0"/>
                <a:cs typeface="Arial" panose="020B0604020202020204" pitchFamily="34" charset="0"/>
              </a:rPr>
              <a:t> </a:t>
            </a:r>
            <a:r>
              <a:rPr kumimoji="1" lang="en-US" altLang="ja-JP" sz="1000" dirty="0" err="1">
                <a:latin typeface="Arial" panose="020B0604020202020204" pitchFamily="34" charset="0"/>
                <a:cs typeface="Arial" panose="020B0604020202020204" pitchFamily="34" charset="0"/>
              </a:rPr>
              <a:t>hành</a:t>
            </a:r>
            <a:r>
              <a:rPr kumimoji="1" lang="en-US" altLang="ja-JP" sz="1000" dirty="0">
                <a:latin typeface="Arial" panose="020B0604020202020204" pitchFamily="34" charset="0"/>
                <a:cs typeface="Arial" panose="020B0604020202020204" pitchFamily="34" charset="0"/>
              </a:rPr>
              <a:t> </a:t>
            </a:r>
            <a:r>
              <a:rPr kumimoji="1" lang="en-US" altLang="ja-JP" sz="1000" dirty="0" err="1">
                <a:latin typeface="Arial" panose="020B0604020202020204" pitchFamily="34" charset="0"/>
                <a:cs typeface="Arial" panose="020B0604020202020204" pitchFamily="34" charset="0"/>
              </a:rPr>
              <a:t>phần</a:t>
            </a:r>
            <a:r>
              <a:rPr kumimoji="1" lang="en-US" altLang="ja-JP" sz="1000" dirty="0">
                <a:latin typeface="Arial" panose="020B0604020202020204" pitchFamily="34" charset="0"/>
                <a:cs typeface="Arial" panose="020B0604020202020204" pitchFamily="34" charset="0"/>
              </a:rPr>
              <a:t> </a:t>
            </a:r>
            <a:r>
              <a:rPr kumimoji="1" lang="en-US" altLang="ja-JP" sz="1000" dirty="0" err="1">
                <a:latin typeface="Arial" panose="020B0604020202020204" pitchFamily="34" charset="0"/>
                <a:cs typeface="Arial" panose="020B0604020202020204" pitchFamily="34" charset="0"/>
              </a:rPr>
              <a:t>trên</a:t>
            </a:r>
            <a:endParaRPr kumimoji="1" lang="ja-JP" alt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1045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10712B29-8DFD-45C1-BE8F-2E7F44751CDC}" type="slidenum">
              <a:rPr kumimoji="1" lang="ja-JP" altLang="en-US" smtClean="0"/>
              <a:t>2</a:t>
            </a:fld>
            <a:endParaRPr kumimoji="1" lang="ja-JP" altLang="en-US"/>
          </a:p>
        </p:txBody>
      </p:sp>
      <p:sp>
        <p:nvSpPr>
          <p:cNvPr id="4" name="タイトル 1">
            <a:extLst>
              <a:ext uri="{FF2B5EF4-FFF2-40B4-BE49-F238E27FC236}">
                <a16:creationId xmlns:a16="http://schemas.microsoft.com/office/drawing/2014/main" id="{8223CF69-233F-4F2A-AB12-C913134E8F66}"/>
              </a:ext>
            </a:extLst>
          </p:cNvPr>
          <p:cNvSpPr txBox="1">
            <a:spLocks/>
          </p:cNvSpPr>
          <p:nvPr/>
        </p:nvSpPr>
        <p:spPr>
          <a:xfrm>
            <a:off x="449825" y="1705971"/>
            <a:ext cx="7772400" cy="100655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en-US" altLang="ja-JP" sz="3200" b="1" dirty="0">
                <a:latin typeface="Arial" panose="020B0604020202020204" pitchFamily="34" charset="0"/>
                <a:ea typeface="+mn-ea"/>
                <a:cs typeface="Arial" panose="020B0604020202020204" pitchFamily="34" charset="0"/>
              </a:rPr>
              <a:t>C</a:t>
            </a:r>
            <a:r>
              <a:rPr lang="vi-VN" altLang="ja-JP" sz="3200" b="1" dirty="0">
                <a:latin typeface="Arial" panose="020B0604020202020204" pitchFamily="34" charset="0"/>
                <a:ea typeface="+mn-ea"/>
                <a:cs typeface="Arial" panose="020B0604020202020204" pitchFamily="34" charset="0"/>
              </a:rPr>
              <a:t>hương</a:t>
            </a:r>
            <a:r>
              <a:rPr lang="en-US" altLang="ja-JP" sz="3200" b="1" dirty="0">
                <a:latin typeface="Arial" panose="020B0604020202020204" pitchFamily="34" charset="0"/>
                <a:ea typeface="+mn-ea"/>
                <a:cs typeface="Arial" panose="020B0604020202020204" pitchFamily="34" charset="0"/>
              </a:rPr>
              <a:t> 1  </a:t>
            </a:r>
            <a:r>
              <a:rPr lang="vi-VN" altLang="ja-JP" sz="3200" b="1" dirty="0">
                <a:latin typeface="Arial" panose="020B0604020202020204" pitchFamily="34" charset="0"/>
                <a:ea typeface="+mn-ea"/>
                <a:cs typeface="Arial" panose="020B0604020202020204" pitchFamily="34" charset="0"/>
              </a:rPr>
              <a:t>Kiến thức cơ bản liên quan đến xe nâng làm việc trên cao</a:t>
            </a:r>
            <a:endParaRPr lang="ja-JP" altLang="en-US" sz="3200" b="1" dirty="0">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212220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590942" y="294968"/>
            <a:ext cx="8043402" cy="872285"/>
          </a:xfrm>
          <a:ln>
            <a:solidFill>
              <a:schemeClr val="tx1"/>
            </a:solidFill>
          </a:ln>
        </p:spPr>
        <p:txBody>
          <a:bodyPr>
            <a:noAutofit/>
          </a:bodyPr>
          <a:lstStyle/>
          <a:p>
            <a:r>
              <a:rPr lang="en-US" altLang="ja-JP" sz="2400" b="1" dirty="0" err="1">
                <a:latin typeface="Arial" panose="020B0604020202020204" pitchFamily="34" charset="0"/>
                <a:ea typeface="Meiryo UI" panose="020B0604030504040204" pitchFamily="50" charset="-128"/>
                <a:cs typeface="Arial" panose="020B0604020202020204" pitchFamily="34" charset="0"/>
              </a:rPr>
              <a:t>Thiết</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bị</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làm</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việc</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của</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xe</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nâng</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làm</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việc</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trên</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cao</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dạng</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nâng</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hạ</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theo</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phương</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thẳng</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đứng</a:t>
            </a:r>
            <a:endParaRPr kumimoji="1" lang="ja-JP" altLang="en-US" sz="2400" b="1" dirty="0">
              <a:latin typeface="Arial" panose="020B0604020202020204" pitchFamily="34" charset="0"/>
              <a:ea typeface="Meiryo UI" panose="020B0604030504040204" pitchFamily="50" charset="-128"/>
              <a:cs typeface="Arial" panose="020B0604020202020204" pitchFamily="34" charset="0"/>
            </a:endParaRPr>
          </a:p>
        </p:txBody>
      </p:sp>
      <p:sp>
        <p:nvSpPr>
          <p:cNvPr id="7" name="テキスト ボックス 6"/>
          <p:cNvSpPr txBox="1"/>
          <p:nvPr/>
        </p:nvSpPr>
        <p:spPr>
          <a:xfrm>
            <a:off x="4336330" y="6400413"/>
            <a:ext cx="3834332" cy="307777"/>
          </a:xfrm>
          <a:prstGeom prst="rect">
            <a:avLst/>
          </a:prstGeom>
          <a:noFill/>
          <a:ln>
            <a:solidFill>
              <a:schemeClr val="tx1"/>
            </a:solidFill>
          </a:ln>
        </p:spPr>
        <p:txBody>
          <a:bodyPr wrap="square" rtlCol="0">
            <a:spAutoFit/>
          </a:bodyPr>
          <a:lstStyle/>
          <a:p>
            <a:pPr algn="r"/>
            <a:r>
              <a:rPr lang="en-US" altLang="ja-JP" sz="1400" dirty="0" err="1">
                <a:solidFill>
                  <a:prstClr val="black"/>
                </a:solidFill>
                <a:latin typeface="Arial" panose="020B0604020202020204" pitchFamily="34" charset="0"/>
                <a:cs typeface="Arial" panose="020B0604020202020204" pitchFamily="34" charset="0"/>
              </a:rPr>
              <a:t>Sách</a:t>
            </a:r>
            <a:r>
              <a:rPr lang="en-US" altLang="ja-JP" sz="1400" dirty="0">
                <a:solidFill>
                  <a:prstClr val="black"/>
                </a:solidFill>
                <a:latin typeface="Arial" panose="020B0604020202020204" pitchFamily="34" charset="0"/>
                <a:cs typeface="Arial" panose="020B0604020202020204" pitchFamily="34" charset="0"/>
              </a:rPr>
              <a:t> </a:t>
            </a:r>
            <a:r>
              <a:rPr lang="en-US" altLang="ja-JP" sz="1400" dirty="0" err="1">
                <a:solidFill>
                  <a:prstClr val="black"/>
                </a:solidFill>
                <a:latin typeface="Arial" panose="020B0604020202020204" pitchFamily="34" charset="0"/>
                <a:cs typeface="Arial" panose="020B0604020202020204" pitchFamily="34" charset="0"/>
              </a:rPr>
              <a:t>giáo</a:t>
            </a:r>
            <a:r>
              <a:rPr lang="en-US" altLang="ja-JP" sz="1400" dirty="0">
                <a:solidFill>
                  <a:prstClr val="black"/>
                </a:solidFill>
                <a:latin typeface="Arial" panose="020B0604020202020204" pitchFamily="34" charset="0"/>
                <a:cs typeface="Arial" panose="020B0604020202020204" pitchFamily="34" charset="0"/>
              </a:rPr>
              <a:t> khoa </a:t>
            </a:r>
            <a:r>
              <a:rPr lang="en-US" altLang="ja-JP" sz="1400" dirty="0" err="1">
                <a:solidFill>
                  <a:prstClr val="black"/>
                </a:solidFill>
                <a:latin typeface="Arial" panose="020B0604020202020204" pitchFamily="34" charset="0"/>
                <a:cs typeface="Arial" panose="020B0604020202020204" pitchFamily="34" charset="0"/>
              </a:rPr>
              <a:t>trang</a:t>
            </a:r>
            <a:r>
              <a:rPr lang="en-US" altLang="ja-JP" sz="1400" dirty="0">
                <a:solidFill>
                  <a:prstClr val="black"/>
                </a:solidFill>
                <a:latin typeface="Arial" panose="020B0604020202020204" pitchFamily="34" charset="0"/>
                <a:cs typeface="Arial" panose="020B0604020202020204" pitchFamily="34" charset="0"/>
              </a:rPr>
              <a:t> 34/ </a:t>
            </a:r>
            <a:r>
              <a:rPr lang="en-US" altLang="ja-JP" sz="1400" dirty="0" err="1">
                <a:solidFill>
                  <a:prstClr val="black"/>
                </a:solidFill>
                <a:latin typeface="Arial" panose="020B0604020202020204" pitchFamily="34" charset="0"/>
                <a:cs typeface="Arial" panose="020B0604020202020204" pitchFamily="34" charset="0"/>
              </a:rPr>
              <a:t>Sách</a:t>
            </a:r>
            <a:r>
              <a:rPr lang="en-US" altLang="ja-JP" sz="1400" dirty="0">
                <a:solidFill>
                  <a:prstClr val="black"/>
                </a:solidFill>
                <a:latin typeface="Arial" panose="020B0604020202020204" pitchFamily="34" charset="0"/>
                <a:cs typeface="Arial" panose="020B0604020202020204" pitchFamily="34" charset="0"/>
              </a:rPr>
              <a:t> </a:t>
            </a:r>
            <a:r>
              <a:rPr lang="en-US" altLang="ja-JP" sz="1400" dirty="0" err="1">
                <a:solidFill>
                  <a:prstClr val="black"/>
                </a:solidFill>
                <a:latin typeface="Arial" panose="020B0604020202020204" pitchFamily="34" charset="0"/>
                <a:cs typeface="Arial" panose="020B0604020202020204" pitchFamily="34" charset="0"/>
              </a:rPr>
              <a:t>bổ</a:t>
            </a:r>
            <a:r>
              <a:rPr lang="en-US" altLang="ja-JP" sz="1400" dirty="0">
                <a:solidFill>
                  <a:prstClr val="black"/>
                </a:solidFill>
                <a:latin typeface="Arial" panose="020B0604020202020204" pitchFamily="34" charset="0"/>
                <a:cs typeface="Arial" panose="020B0604020202020204" pitchFamily="34" charset="0"/>
              </a:rPr>
              <a:t> </a:t>
            </a:r>
            <a:r>
              <a:rPr lang="en-US" altLang="ja-JP" sz="1400" dirty="0" err="1">
                <a:solidFill>
                  <a:prstClr val="black"/>
                </a:solidFill>
                <a:latin typeface="Arial" panose="020B0604020202020204" pitchFamily="34" charset="0"/>
                <a:cs typeface="Arial" panose="020B0604020202020204" pitchFamily="34" charset="0"/>
              </a:rPr>
              <a:t>trợ</a:t>
            </a:r>
            <a:r>
              <a:rPr lang="en-US" altLang="ja-JP" sz="1400" dirty="0">
                <a:solidFill>
                  <a:prstClr val="black"/>
                </a:solidFill>
                <a:latin typeface="Arial" panose="020B0604020202020204" pitchFamily="34" charset="0"/>
                <a:cs typeface="Arial" panose="020B0604020202020204" pitchFamily="34" charset="0"/>
              </a:rPr>
              <a:t> </a:t>
            </a:r>
            <a:r>
              <a:rPr lang="en-US" altLang="ja-JP" sz="1400" dirty="0" err="1">
                <a:solidFill>
                  <a:prstClr val="black"/>
                </a:solidFill>
                <a:latin typeface="Arial" panose="020B0604020202020204" pitchFamily="34" charset="0"/>
                <a:cs typeface="Arial" panose="020B0604020202020204" pitchFamily="34" charset="0"/>
              </a:rPr>
              <a:t>trang</a:t>
            </a:r>
            <a:r>
              <a:rPr lang="en-US" altLang="ja-JP" sz="1400" dirty="0">
                <a:solidFill>
                  <a:prstClr val="black"/>
                </a:solidFill>
                <a:latin typeface="Arial" panose="020B0604020202020204" pitchFamily="34" charset="0"/>
                <a:cs typeface="Arial" panose="020B0604020202020204" pitchFamily="34" charset="0"/>
              </a:rPr>
              <a:t> </a:t>
            </a:r>
            <a:r>
              <a:rPr lang="en-US" altLang="ja-JP" sz="1400" dirty="0" smtClean="0">
                <a:solidFill>
                  <a:prstClr val="black"/>
                </a:solidFill>
                <a:latin typeface="Arial" panose="020B0604020202020204" pitchFamily="34" charset="0"/>
                <a:cs typeface="Arial" panose="020B0604020202020204" pitchFamily="34" charset="0"/>
              </a:rPr>
              <a:t>22</a:t>
            </a:r>
            <a:endParaRPr lang="ja-JP" altLang="en-US" sz="1400" dirty="0">
              <a:solidFill>
                <a:prstClr val="black"/>
              </a:solidFill>
              <a:latin typeface="Arial" panose="020B0604020202020204" pitchFamily="34" charset="0"/>
              <a:cs typeface="Arial" panose="020B0604020202020204" pitchFamily="34" charset="0"/>
            </a:endParaRPr>
          </a:p>
        </p:txBody>
      </p:sp>
      <p:sp>
        <p:nvSpPr>
          <p:cNvPr id="11" name="コンテンツ プレースホルダー 4"/>
          <p:cNvSpPr txBox="1">
            <a:spLocks/>
          </p:cNvSpPr>
          <p:nvPr/>
        </p:nvSpPr>
        <p:spPr>
          <a:xfrm>
            <a:off x="707001" y="1233242"/>
            <a:ext cx="7886700" cy="2261747"/>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vi-VN"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Tùy</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thuộc</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vào</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cấu</a:t>
            </a:r>
            <a:r>
              <a:rPr lang="en-US" altLang="ja-JP" sz="18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tạo</a:t>
            </a:r>
            <a:r>
              <a:rPr lang="en-US" altLang="ja-JP" sz="18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18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cánh</a:t>
            </a:r>
            <a:r>
              <a:rPr lang="en-US" altLang="ja-JP" sz="18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tay</a:t>
            </a:r>
            <a:r>
              <a:rPr lang="en-US" altLang="ja-JP" sz="18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800" b="1" u="sng" dirty="0">
                <a:solidFill>
                  <a:prstClr val="black"/>
                </a:solidFill>
                <a:latin typeface="Arial" panose="020B0604020202020204" pitchFamily="34" charset="0"/>
                <a:ea typeface="Meiryo UI" panose="020B0604030504040204" pitchFamily="50" charset="-128"/>
                <a:cs typeface="Arial" panose="020B0604020202020204" pitchFamily="34" charset="0"/>
              </a:rPr>
              <a:t>nâng hạ,</a:t>
            </a:r>
            <a:r>
              <a:rPr lang="en-US" altLang="ja-JP" sz="18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xe</a:t>
            </a:r>
            <a:r>
              <a:rPr lang="en-US" altLang="ja-JP" sz="18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nâng</a:t>
            </a:r>
            <a:r>
              <a:rPr lang="en-US" altLang="ja-JP" sz="18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8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8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18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r>
              <a:rPr lang="en-US" altLang="ja-JP" sz="18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dạng</a:t>
            </a:r>
            <a:r>
              <a:rPr lang="en-US" altLang="ja-JP" sz="18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nâng</a:t>
            </a:r>
            <a:r>
              <a:rPr lang="en-US" altLang="ja-JP" sz="18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hạ</a:t>
            </a:r>
            <a:r>
              <a:rPr lang="en-US" altLang="ja-JP" sz="18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theo</a:t>
            </a:r>
            <a:r>
              <a:rPr lang="en-US" altLang="ja-JP" sz="18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phương</a:t>
            </a:r>
            <a:r>
              <a:rPr lang="en-US" altLang="ja-JP" sz="18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thẳng</a:t>
            </a:r>
            <a:r>
              <a:rPr lang="en-US" altLang="ja-JP" sz="18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đứng</a:t>
            </a:r>
            <a:r>
              <a:rPr lang="en-US" altLang="ja-JP" sz="18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có</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4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loại</a:t>
            </a:r>
            <a:r>
              <a:rPr lang="vi-VN"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endParaRPr lang="ja-JP" altLang="en-US" sz="1800" dirty="0">
              <a:solidFill>
                <a:prstClr val="black"/>
              </a:solidFill>
              <a:latin typeface="Arial 本文"/>
              <a:ea typeface="Meiryo UI" panose="020B0604030504040204" pitchFamily="50" charset="-128"/>
            </a:endParaRPr>
          </a:p>
          <a:p>
            <a:pPr marL="0" indent="0">
              <a:lnSpc>
                <a:spcPct val="110000"/>
              </a:lnSpc>
              <a:spcBef>
                <a:spcPts val="0"/>
              </a:spcBef>
              <a:buNone/>
            </a:pPr>
            <a:r>
              <a:rPr lang="ja-JP" altLang="en-US" sz="1800" dirty="0">
                <a:solidFill>
                  <a:prstClr val="black"/>
                </a:solidFill>
                <a:latin typeface="Arial 本文"/>
                <a:ea typeface="Meiryo UI" panose="020B0604030504040204" pitchFamily="50" charset="-128"/>
              </a:rPr>
              <a:t>　</a:t>
            </a:r>
            <a:r>
              <a:rPr lang="ja-JP" altLang="en-US" sz="1800" dirty="0">
                <a:solidFill>
                  <a:prstClr val="black"/>
                </a:solidFill>
                <a:latin typeface="Arial" panose="020B0604020202020204" pitchFamily="34" charset="0"/>
                <a:ea typeface="Meiryo UI" panose="020B0604030504040204" pitchFamily="50" charset="-128"/>
                <a:cs typeface="Arial" panose="020B0604020202020204" pitchFamily="34" charset="0"/>
              </a:rPr>
              <a:t>　①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Loại</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hình</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kéo</a:t>
            </a:r>
            <a:endParaRPr lang="ja-JP" altLang="en-US" sz="18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ja-JP" altLang="en-US" sz="1800" dirty="0">
                <a:solidFill>
                  <a:prstClr val="black"/>
                </a:solidFill>
                <a:latin typeface="Arial" panose="020B0604020202020204" pitchFamily="34" charset="0"/>
                <a:ea typeface="Meiryo UI" panose="020B0604030504040204" pitchFamily="50" charset="-128"/>
                <a:cs typeface="Arial" panose="020B0604020202020204" pitchFamily="34" charset="0"/>
              </a:rPr>
              <a:t>　　②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Loại</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cột</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thẳng</a:t>
            </a:r>
            <a:endParaRPr lang="ja-JP" altLang="en-US" sz="18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ja-JP" altLang="en-US" sz="1800" dirty="0">
                <a:solidFill>
                  <a:prstClr val="black"/>
                </a:solidFill>
                <a:latin typeface="Arial" panose="020B0604020202020204" pitchFamily="34" charset="0"/>
                <a:ea typeface="Meiryo UI" panose="020B0604030504040204" pitchFamily="50" charset="-128"/>
                <a:cs typeface="Arial" panose="020B0604020202020204" pitchFamily="34" charset="0"/>
              </a:rPr>
              <a:t>　　③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Loại</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hình</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Sigma</a:t>
            </a:r>
            <a:endParaRPr lang="ja-JP" altLang="en-US" sz="18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ja-JP" altLang="en-US" sz="1800" dirty="0">
                <a:solidFill>
                  <a:prstClr val="black"/>
                </a:solidFill>
                <a:latin typeface="Arial" panose="020B0604020202020204" pitchFamily="34" charset="0"/>
                <a:ea typeface="Meiryo UI" panose="020B0604030504040204" pitchFamily="50" charset="-128"/>
                <a:cs typeface="Arial" panose="020B0604020202020204" pitchFamily="34" charset="0"/>
              </a:rPr>
              <a:t>　　④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Loại</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chữ</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X</a:t>
            </a:r>
            <a:endParaRPr lang="ja-JP" altLang="en-US" sz="1800" dirty="0">
              <a:solidFill>
                <a:prstClr val="black"/>
              </a:solidFill>
              <a:latin typeface="Arial" panose="020B0604020202020204" pitchFamily="34" charset="0"/>
              <a:ea typeface="Meiryo UI" panose="020B0604030504040204" pitchFamily="50" charset="-128"/>
              <a:cs typeface="Arial" panose="020B0604020202020204" pitchFamily="34" charset="0"/>
            </a:endParaRPr>
          </a:p>
        </p:txBody>
      </p:sp>
      <p:sp>
        <p:nvSpPr>
          <p:cNvPr id="6" name="スライド番号プレースホルダー 4">
            <a:extLst>
              <a:ext uri="{FF2B5EF4-FFF2-40B4-BE49-F238E27FC236}">
                <a16:creationId xmlns:a16="http://schemas.microsoft.com/office/drawing/2014/main" id="{B8A06923-9948-43C7-9C80-68B946B15B49}"/>
              </a:ext>
            </a:extLst>
          </p:cNvPr>
          <p:cNvSpPr>
            <a:spLocks noGrp="1"/>
          </p:cNvSpPr>
          <p:nvPr>
            <p:ph type="sldNum" sz="quarter" idx="12"/>
          </p:nvPr>
        </p:nvSpPr>
        <p:spPr>
          <a:xfrm>
            <a:off x="6536301" y="6380469"/>
            <a:ext cx="2057400" cy="365125"/>
          </a:xfrm>
        </p:spPr>
        <p:txBody>
          <a:bodyPr/>
          <a:lstStyle/>
          <a:p>
            <a:fld id="{10712B29-8DFD-45C1-BE8F-2E7F44751CDC}" type="slidenum">
              <a:rPr lang="ja-JP" altLang="en-US" smtClean="0">
                <a:solidFill>
                  <a:prstClr val="black">
                    <a:tint val="75000"/>
                  </a:prstClr>
                </a:solidFill>
              </a:rPr>
              <a:pPr/>
              <a:t>20</a:t>
            </a:fld>
            <a:endParaRPr lang="ja-JP" altLang="en-US" dirty="0">
              <a:solidFill>
                <a:prstClr val="black">
                  <a:tint val="75000"/>
                </a:prstClr>
              </a:solidFill>
            </a:endParaRPr>
          </a:p>
        </p:txBody>
      </p:sp>
    </p:spTree>
    <p:extLst>
      <p:ext uri="{BB962C8B-B14F-4D97-AF65-F5344CB8AC3E}">
        <p14:creationId xmlns:p14="http://schemas.microsoft.com/office/powerpoint/2010/main" val="33627116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272985"/>
            <a:ext cx="7886700" cy="880642"/>
          </a:xfrm>
          <a:ln>
            <a:solidFill>
              <a:schemeClr val="tx1"/>
            </a:solidFill>
          </a:ln>
        </p:spPr>
        <p:txBody>
          <a:bodyPr>
            <a:noAutofit/>
          </a:bodyPr>
          <a:lstStyle/>
          <a:p>
            <a:r>
              <a:rPr lang="en-US" altLang="ja-JP" sz="2400" b="1">
                <a:latin typeface="Arial" panose="020B0604020202020204" pitchFamily="34" charset="0"/>
                <a:ea typeface="Meiryo UI" panose="020B0604030504040204" pitchFamily="50" charset="-128"/>
                <a:cs typeface="Arial" panose="020B0604020202020204" pitchFamily="34" charset="0"/>
              </a:rPr>
              <a:t> </a:t>
            </a:r>
            <a:br>
              <a:rPr lang="en-US" altLang="ja-JP" sz="2400" b="1">
                <a:latin typeface="Arial" panose="020B0604020202020204" pitchFamily="34" charset="0"/>
                <a:ea typeface="Meiryo UI" panose="020B0604030504040204" pitchFamily="50" charset="-128"/>
                <a:cs typeface="Arial" panose="020B0604020202020204" pitchFamily="34" charset="0"/>
              </a:rPr>
            </a:br>
            <a:r>
              <a:rPr lang="en-US" altLang="ja-JP" sz="2400" b="1" err="1">
                <a:latin typeface="Arial" panose="020B0604020202020204" pitchFamily="34" charset="0"/>
                <a:ea typeface="Meiryo UI" panose="020B0604030504040204" pitchFamily="50" charset="-128"/>
                <a:cs typeface="Arial" panose="020B0604020202020204" pitchFamily="34" charset="0"/>
              </a:rPr>
              <a:t>Thiết</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bị</a:t>
            </a:r>
            <a:r>
              <a:rPr lang="en-US" altLang="ja-JP" sz="2400" b="1">
                <a:latin typeface="Arial" panose="020B0604020202020204" pitchFamily="34" charset="0"/>
                <a:ea typeface="Meiryo UI" panose="020B0604030504040204" pitchFamily="50" charset="-128"/>
                <a:cs typeface="Arial" panose="020B0604020202020204" pitchFamily="34" charset="0"/>
              </a:rPr>
              <a:t> an </a:t>
            </a:r>
            <a:r>
              <a:rPr lang="en-US" altLang="ja-JP" sz="2400" b="1" err="1">
                <a:latin typeface="Arial" panose="020B0604020202020204" pitchFamily="34" charset="0"/>
                <a:ea typeface="Meiryo UI" panose="020B0604030504040204" pitchFamily="50" charset="-128"/>
                <a:cs typeface="Arial" panose="020B0604020202020204" pitchFamily="34" charset="0"/>
              </a:rPr>
              <a:t>toàn</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của</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xe</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nâng</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làm</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việc</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trên</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cao</a:t>
            </a:r>
            <a:r>
              <a:rPr lang="vi-VN" altLang="ja-JP" sz="2400" b="1">
                <a:latin typeface="Arial" panose="020B0604020202020204" pitchFamily="34" charset="0"/>
                <a:ea typeface="Meiryo UI" panose="020B0604030504040204" pitchFamily="50" charset="-128"/>
                <a:cs typeface="Arial" panose="020B0604020202020204" pitchFamily="34" charset="0"/>
              </a:rPr>
              <a:t> (1)</a:t>
            </a:r>
            <a:r>
              <a:rPr lang="ja-JP" altLang="en-US"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Các</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loại</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thiết</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bị</a:t>
            </a:r>
            <a:r>
              <a:rPr lang="en-US" altLang="ja-JP" sz="2400" b="1">
                <a:latin typeface="Arial" panose="020B0604020202020204" pitchFamily="34" charset="0"/>
                <a:ea typeface="Meiryo UI" panose="020B0604030504040204" pitchFamily="50" charset="-128"/>
                <a:cs typeface="Arial" panose="020B0604020202020204" pitchFamily="34" charset="0"/>
              </a:rPr>
              <a:t> an </a:t>
            </a:r>
            <a:r>
              <a:rPr lang="en-US" altLang="ja-JP" sz="2400" b="1" err="1">
                <a:latin typeface="Arial" panose="020B0604020202020204" pitchFamily="34" charset="0"/>
                <a:ea typeface="Meiryo UI" panose="020B0604030504040204" pitchFamily="50" charset="-128"/>
                <a:cs typeface="Arial" panose="020B0604020202020204" pitchFamily="34" charset="0"/>
              </a:rPr>
              <a:t>toàn</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theo</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luật</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quy</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định</a:t>
            </a:r>
            <a:r>
              <a:rPr lang="en-US" altLang="ja-JP" sz="2400" b="1">
                <a:latin typeface="Meiryo UI" panose="020B0604030504040204" pitchFamily="50" charset="-128"/>
                <a:ea typeface="Meiryo UI" panose="020B0604030504040204" pitchFamily="50" charset="-128"/>
              </a:rPr>
              <a:t/>
            </a:r>
            <a:br>
              <a:rPr lang="en-US" altLang="ja-JP" sz="2400" b="1">
                <a:latin typeface="Meiryo UI" panose="020B0604030504040204" pitchFamily="50" charset="-128"/>
                <a:ea typeface="Meiryo UI" panose="020B0604030504040204" pitchFamily="50" charset="-128"/>
              </a:rPr>
            </a:br>
            <a:r>
              <a:rPr lang="ja-JP" altLang="en-US" sz="2400" b="1">
                <a:latin typeface="Meiryo UI" panose="020B0604030504040204" pitchFamily="50" charset="-128"/>
                <a:ea typeface="Meiryo UI" panose="020B0604030504040204" pitchFamily="50" charset="-128"/>
              </a:rPr>
              <a:t>　</a:t>
            </a:r>
            <a:endParaRPr kumimoji="1" lang="ja-JP" altLang="en-US" sz="2400" b="1">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667027" y="6400413"/>
            <a:ext cx="4503635" cy="307777"/>
          </a:xfrm>
          <a:prstGeom prst="rect">
            <a:avLst/>
          </a:prstGeom>
          <a:noFill/>
          <a:ln>
            <a:solidFill>
              <a:schemeClr val="tx1"/>
            </a:solidFill>
          </a:ln>
        </p:spPr>
        <p:txBody>
          <a:bodyPr wrap="square" rtlCol="0">
            <a:spAutoFit/>
          </a:bodyPr>
          <a:lstStyle/>
          <a:p>
            <a:pPr algn="r"/>
            <a:r>
              <a:rPr lang="vi-VN" altLang="ja-JP" sz="1400" dirty="0">
                <a:solidFill>
                  <a:prstClr val="black"/>
                </a:solidFill>
                <a:latin typeface="Arial" panose="020B0604020202020204" pitchFamily="34" charset="0"/>
                <a:cs typeface="Arial" panose="020B0604020202020204" pitchFamily="34" charset="0"/>
              </a:rPr>
              <a:t>Sách giáo khoa trang 36-41</a:t>
            </a:r>
            <a:r>
              <a:rPr lang="en-US" altLang="ja-JP" sz="1400" dirty="0">
                <a:solidFill>
                  <a:prstClr val="black"/>
                </a:solidFill>
                <a:latin typeface="Arial" panose="020B0604020202020204" pitchFamily="34" charset="0"/>
                <a:cs typeface="Arial" panose="020B0604020202020204" pitchFamily="34" charset="0"/>
              </a:rPr>
              <a:t>/ </a:t>
            </a:r>
            <a:r>
              <a:rPr lang="vi-VN" altLang="ja-JP" sz="1400" dirty="0">
                <a:solidFill>
                  <a:prstClr val="black"/>
                </a:solidFill>
                <a:latin typeface="Arial" panose="020B0604020202020204" pitchFamily="34" charset="0"/>
                <a:cs typeface="Arial" panose="020B0604020202020204" pitchFamily="34" charset="0"/>
              </a:rPr>
              <a:t>Sách bổ trợ trang </a:t>
            </a:r>
            <a:r>
              <a:rPr lang="vi-VN" altLang="ja-JP" sz="1400" dirty="0" smtClean="0">
                <a:solidFill>
                  <a:prstClr val="black"/>
                </a:solidFill>
                <a:latin typeface="Arial" panose="020B0604020202020204" pitchFamily="34" charset="0"/>
                <a:cs typeface="Arial" panose="020B0604020202020204" pitchFamily="34" charset="0"/>
              </a:rPr>
              <a:t>2</a:t>
            </a:r>
            <a:r>
              <a:rPr lang="en-US" altLang="ja-JP" sz="1400" dirty="0" smtClean="0">
                <a:solidFill>
                  <a:prstClr val="black"/>
                </a:solidFill>
                <a:latin typeface="Arial" panose="020B0604020202020204" pitchFamily="34" charset="0"/>
                <a:cs typeface="Arial" panose="020B0604020202020204" pitchFamily="34" charset="0"/>
              </a:rPr>
              <a:t>3</a:t>
            </a:r>
            <a:r>
              <a:rPr lang="vi-VN" altLang="ja-JP" sz="1400" dirty="0" smtClean="0">
                <a:solidFill>
                  <a:prstClr val="black"/>
                </a:solidFill>
                <a:latin typeface="Arial" panose="020B0604020202020204" pitchFamily="34" charset="0"/>
                <a:cs typeface="Arial" panose="020B0604020202020204" pitchFamily="34" charset="0"/>
              </a:rPr>
              <a:t>-</a:t>
            </a:r>
            <a:r>
              <a:rPr lang="en-US" altLang="ja-JP" sz="1400" dirty="0" smtClean="0">
                <a:solidFill>
                  <a:prstClr val="black"/>
                </a:solidFill>
                <a:latin typeface="Arial" panose="020B0604020202020204" pitchFamily="34" charset="0"/>
                <a:cs typeface="Arial" panose="020B0604020202020204" pitchFamily="34" charset="0"/>
              </a:rPr>
              <a:t>30</a:t>
            </a:r>
            <a:endParaRPr lang="ja-JP" altLang="en-US" sz="1400" dirty="0">
              <a:solidFill>
                <a:prstClr val="black"/>
              </a:solidFill>
              <a:latin typeface="Arial" panose="020B0604020202020204" pitchFamily="34" charset="0"/>
              <a:cs typeface="Arial" panose="020B0604020202020204" pitchFamily="34" charset="0"/>
            </a:endParaRPr>
          </a:p>
        </p:txBody>
      </p:sp>
      <p:sp>
        <p:nvSpPr>
          <p:cNvPr id="11" name="コンテンツ プレースホルダー 4"/>
          <p:cNvSpPr txBox="1">
            <a:spLocks/>
          </p:cNvSpPr>
          <p:nvPr/>
        </p:nvSpPr>
        <p:spPr>
          <a:xfrm>
            <a:off x="628650" y="1197691"/>
            <a:ext cx="7886700" cy="5114596"/>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ja-JP" altLang="en-US" sz="1800" dirty="0">
                <a:solidFill>
                  <a:prstClr val="black"/>
                </a:solidFill>
                <a:latin typeface="Meiryo UI" panose="020B0604030504040204" pitchFamily="50" charset="-128"/>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Để</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người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thao</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tác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có</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thể</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yên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tâm</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thực</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hiện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thao</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tác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ở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một</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cách</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an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toàn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có</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nhiều</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loại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thiết</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bị</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an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toàn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được</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lắp đặt </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ở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xe</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nâng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Hơn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nữa</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cũng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có</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những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thiết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bị</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an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toàn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được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tạo</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ra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dựa</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những điều</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được</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quy</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định</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trong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quy</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cách</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cấu</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tạo</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xe</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nâng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và</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ý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tưởng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sáng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tạo</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của phía sử dụng và phía chế tạo ra xe nâng làm việc trên cao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để</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giúp</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thực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hiện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thao</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tác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an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toàn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hơn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10000"/>
              </a:lnSpc>
              <a:spcBef>
                <a:spcPts val="0"/>
              </a:spcBef>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Vì theo thời gian thì thiết bị an toàn cũng được thay đổi và bổ sung thêm nên </a:t>
            </a:r>
            <a:r>
              <a:rPr lang="vi-VN"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việc đọc kỹ sách hướng dẫn sử dụng trước khi sử dụng rất quan trọng.</a:t>
            </a:r>
            <a:endPar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600"/>
              </a:spcBef>
              <a:buNone/>
            </a:pPr>
            <a:r>
              <a:rPr lang="vi-VN" altLang="ja-JP" sz="1600" dirty="0">
                <a:solidFill>
                  <a:prstClr val="black"/>
                </a:solidFill>
                <a:ea typeface="Meiryo UI" panose="020B0604030504040204" pitchFamily="50" charset="-128"/>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Các thiết bị an toàn theo luật quy định trong quy cách cấu tạo xe nâng làm việc trên cao như sau</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p>
          <a:p>
            <a:pPr marL="0" indent="0">
              <a:lnSpc>
                <a:spcPct val="11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①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Thiết bị điều khiển hoạt động của cần trục nâng</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②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Thiết bị dừng khẩn cấp</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③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Thiết bị hạ khẩn cấp</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④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Thiết bị cảnh báo khi di chuyển</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⑤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Thiết bị điều chỉnh góc nghiêng thân xe</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⑥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Van an toàn</a:t>
            </a: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van một chiều</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⑦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Thiết bị khóa liên động chân chống thủy lực</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⑧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Biểu</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thị hướng trước sau của thân xe</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⑨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Thiết bị kiểm soát quá tải</a:t>
            </a: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Font typeface="Arial" panose="020B0604020202020204" pitchFamily="34" charset="0"/>
              <a:buNone/>
            </a:pPr>
            <a:endParaRPr lang="ja-JP" altLang="en-US" sz="1800" dirty="0">
              <a:solidFill>
                <a:prstClr val="black"/>
              </a:solidFill>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CCF3A876-B487-4C31-AD45-3937F84CF1E2}"/>
              </a:ext>
            </a:extLst>
          </p:cNvPr>
          <p:cNvSpPr>
            <a:spLocks noGrp="1"/>
          </p:cNvSpPr>
          <p:nvPr>
            <p:ph type="sldNum" sz="quarter" idx="12"/>
          </p:nvPr>
        </p:nvSpPr>
        <p:spPr>
          <a:xfrm>
            <a:off x="6457950" y="6356351"/>
            <a:ext cx="2057400" cy="365125"/>
          </a:xfrm>
        </p:spPr>
        <p:txBody>
          <a:bodyPr/>
          <a:lstStyle/>
          <a:p>
            <a:fld id="{10712B29-8DFD-45C1-BE8F-2E7F44751CDC}" type="slidenum">
              <a:rPr lang="ja-JP" altLang="en-US" smtClean="0">
                <a:solidFill>
                  <a:prstClr val="black">
                    <a:tint val="75000"/>
                  </a:prstClr>
                </a:solidFill>
              </a:rPr>
              <a:pPr/>
              <a:t>21</a:t>
            </a:fld>
            <a:endParaRPr lang="ja-JP" altLang="en-US" dirty="0">
              <a:solidFill>
                <a:prstClr val="black">
                  <a:tint val="75000"/>
                </a:prstClr>
              </a:solidFill>
            </a:endParaRPr>
          </a:p>
        </p:txBody>
      </p:sp>
    </p:spTree>
    <p:extLst>
      <p:ext uri="{BB962C8B-B14F-4D97-AF65-F5344CB8AC3E}">
        <p14:creationId xmlns:p14="http://schemas.microsoft.com/office/powerpoint/2010/main" val="12920374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505188" y="231825"/>
            <a:ext cx="7886700" cy="838978"/>
          </a:xfrm>
          <a:ln>
            <a:solidFill>
              <a:schemeClr val="tx1"/>
            </a:solidFill>
          </a:ln>
        </p:spPr>
        <p:txBody>
          <a:bodyPr>
            <a:noAutofit/>
          </a:bodyPr>
          <a:lstStyle/>
          <a:p>
            <a:r>
              <a:rPr lang="vi-VN" altLang="ja-JP" sz="2400" b="1">
                <a:latin typeface="Arial" panose="020B0604020202020204" pitchFamily="34" charset="0"/>
                <a:ea typeface="Meiryo UI" panose="020B0604030504040204" pitchFamily="50" charset="-128"/>
                <a:cs typeface="Arial" panose="020B0604020202020204" pitchFamily="34" charset="0"/>
              </a:rPr>
              <a:t>Thiết bị </a:t>
            </a:r>
            <a:r>
              <a:rPr lang="vi-VN" altLang="ja-JP" sz="2400" b="1" dirty="0">
                <a:latin typeface="Arial" panose="020B0604020202020204" pitchFamily="34" charset="0"/>
                <a:ea typeface="Meiryo UI" panose="020B0604030504040204" pitchFamily="50" charset="-128"/>
                <a:cs typeface="Arial" panose="020B0604020202020204" pitchFamily="34" charset="0"/>
              </a:rPr>
              <a:t>an toàn của xe nâng làm việc trên cao (</a:t>
            </a:r>
            <a:r>
              <a:rPr lang="ja-JP" altLang="en-US" sz="2400" b="1" dirty="0">
                <a:latin typeface="Arial" panose="020B0604020202020204" pitchFamily="34" charset="0"/>
                <a:ea typeface="Meiryo UI" panose="020B0604030504040204" pitchFamily="50" charset="-128"/>
                <a:cs typeface="Arial" panose="020B0604020202020204" pitchFamily="34" charset="0"/>
              </a:rPr>
              <a:t>２</a:t>
            </a:r>
            <a:r>
              <a:rPr lang="vi-VN" altLang="ja-JP" sz="2400" b="1" dirty="0">
                <a:latin typeface="Arial" panose="020B0604020202020204" pitchFamily="34" charset="0"/>
                <a:ea typeface="Meiryo UI" panose="020B0604030504040204" pitchFamily="50" charset="-128"/>
                <a:cs typeface="Arial" panose="020B0604020202020204" pitchFamily="34" charset="0"/>
              </a:rPr>
              <a:t>)</a:t>
            </a:r>
            <a:r>
              <a:rPr lang="ja-JP" altLang="en-US" sz="2400" b="1" dirty="0">
                <a:latin typeface="Arial" panose="020B0604020202020204" pitchFamily="34" charset="0"/>
                <a:ea typeface="Meiryo UI" panose="020B0604030504040204" pitchFamily="50" charset="-128"/>
                <a:cs typeface="Arial" panose="020B0604020202020204" pitchFamily="34" charset="0"/>
              </a:rPr>
              <a:t>　</a:t>
            </a:r>
            <a:r>
              <a:rPr lang="vi-VN" altLang="ja-JP" sz="2400" b="1" dirty="0">
                <a:latin typeface="Arial" panose="020B0604020202020204" pitchFamily="34" charset="0"/>
                <a:ea typeface="Meiryo UI" panose="020B0604030504040204" pitchFamily="50" charset="-128"/>
                <a:cs typeface="Arial" panose="020B0604020202020204" pitchFamily="34" charset="0"/>
              </a:rPr>
              <a:t>Thiết bị điều khiển hoạt động của cần trục nâng</a:t>
            </a:r>
            <a:endParaRPr kumimoji="1" lang="ja-JP" altLang="en-US" sz="2400" b="1" dirty="0">
              <a:latin typeface="Arial" panose="020B0604020202020204" pitchFamily="34" charset="0"/>
              <a:ea typeface="Meiryo UI" panose="020B0604030504040204" pitchFamily="50" charset="-128"/>
              <a:cs typeface="Arial" panose="020B0604020202020204" pitchFamily="34" charset="0"/>
            </a:endParaRPr>
          </a:p>
        </p:txBody>
      </p:sp>
      <p:sp>
        <p:nvSpPr>
          <p:cNvPr id="7" name="テキスト ボックス 6"/>
          <p:cNvSpPr txBox="1"/>
          <p:nvPr/>
        </p:nvSpPr>
        <p:spPr>
          <a:xfrm>
            <a:off x="3714161" y="6400413"/>
            <a:ext cx="4456501" cy="307777"/>
          </a:xfrm>
          <a:prstGeom prst="rect">
            <a:avLst/>
          </a:prstGeom>
          <a:noFill/>
          <a:ln>
            <a:solidFill>
              <a:schemeClr val="tx1"/>
            </a:solidFill>
          </a:ln>
        </p:spPr>
        <p:txBody>
          <a:bodyPr wrap="square" rtlCol="0">
            <a:spAutoFit/>
          </a:bodyPr>
          <a:lstStyle/>
          <a:p>
            <a:pPr algn="r"/>
            <a:r>
              <a:rPr lang="vi-VN" altLang="ja-JP" sz="1400" dirty="0">
                <a:solidFill>
                  <a:prstClr val="black"/>
                </a:solidFill>
                <a:latin typeface="Arial" panose="020B0604020202020204" pitchFamily="34" charset="0"/>
                <a:cs typeface="Arial" panose="020B0604020202020204" pitchFamily="34" charset="0"/>
              </a:rPr>
              <a:t>Sách giáo khoa trang</a:t>
            </a:r>
            <a:r>
              <a:rPr lang="en-US" altLang="ja-JP" sz="1400" dirty="0">
                <a:solidFill>
                  <a:prstClr val="black"/>
                </a:solidFill>
                <a:latin typeface="Arial" panose="020B0604020202020204" pitchFamily="34" charset="0"/>
                <a:cs typeface="Arial" panose="020B0604020202020204" pitchFamily="34" charset="0"/>
              </a:rPr>
              <a:t> </a:t>
            </a:r>
            <a:r>
              <a:rPr lang="vi-VN" altLang="ja-JP" sz="1400" dirty="0">
                <a:solidFill>
                  <a:prstClr val="black"/>
                </a:solidFill>
                <a:latin typeface="Arial" panose="020B0604020202020204" pitchFamily="34" charset="0"/>
                <a:cs typeface="Arial" panose="020B0604020202020204" pitchFamily="34" charset="0"/>
              </a:rPr>
              <a:t>36-37</a:t>
            </a:r>
            <a:r>
              <a:rPr lang="en-US" altLang="ja-JP" sz="1400" dirty="0">
                <a:solidFill>
                  <a:prstClr val="black"/>
                </a:solidFill>
                <a:latin typeface="Arial" panose="020B0604020202020204" pitchFamily="34" charset="0"/>
                <a:cs typeface="Arial" panose="020B0604020202020204" pitchFamily="34" charset="0"/>
              </a:rPr>
              <a:t>/ </a:t>
            </a:r>
            <a:r>
              <a:rPr lang="vi-VN" altLang="ja-JP" sz="1400" dirty="0">
                <a:solidFill>
                  <a:prstClr val="black"/>
                </a:solidFill>
                <a:latin typeface="Arial" panose="020B0604020202020204" pitchFamily="34" charset="0"/>
                <a:cs typeface="Arial" panose="020B0604020202020204" pitchFamily="34" charset="0"/>
              </a:rPr>
              <a:t>Sách bổ trợ trang </a:t>
            </a:r>
            <a:r>
              <a:rPr lang="vi-VN" altLang="ja-JP" sz="1400" dirty="0" smtClean="0">
                <a:solidFill>
                  <a:prstClr val="black"/>
                </a:solidFill>
                <a:latin typeface="Arial" panose="020B0604020202020204" pitchFamily="34" charset="0"/>
                <a:cs typeface="Arial" panose="020B0604020202020204" pitchFamily="34" charset="0"/>
              </a:rPr>
              <a:t>2</a:t>
            </a:r>
            <a:r>
              <a:rPr lang="en-US" altLang="ja-JP" sz="1400" dirty="0" smtClean="0">
                <a:solidFill>
                  <a:prstClr val="black"/>
                </a:solidFill>
                <a:latin typeface="Arial" panose="020B0604020202020204" pitchFamily="34" charset="0"/>
                <a:cs typeface="Arial" panose="020B0604020202020204" pitchFamily="34" charset="0"/>
              </a:rPr>
              <a:t>3</a:t>
            </a:r>
            <a:r>
              <a:rPr lang="vi-VN" altLang="ja-JP" sz="1400" dirty="0" smtClean="0">
                <a:solidFill>
                  <a:prstClr val="black"/>
                </a:solidFill>
                <a:latin typeface="Arial" panose="020B0604020202020204" pitchFamily="34" charset="0"/>
                <a:cs typeface="Arial" panose="020B0604020202020204" pitchFamily="34" charset="0"/>
              </a:rPr>
              <a:t>-2</a:t>
            </a:r>
            <a:r>
              <a:rPr lang="en-US" altLang="ja-JP" sz="1400" dirty="0" smtClean="0">
                <a:solidFill>
                  <a:prstClr val="black"/>
                </a:solidFill>
                <a:latin typeface="Arial" panose="020B0604020202020204" pitchFamily="34" charset="0"/>
                <a:cs typeface="Arial" panose="020B0604020202020204" pitchFamily="34" charset="0"/>
              </a:rPr>
              <a:t>5</a:t>
            </a:r>
            <a:endParaRPr lang="ja-JP" altLang="en-US" sz="1400" dirty="0">
              <a:solidFill>
                <a:prstClr val="black"/>
              </a:solidFill>
              <a:latin typeface="Arial" panose="020B0604020202020204" pitchFamily="34" charset="0"/>
              <a:cs typeface="Arial" panose="020B0604020202020204" pitchFamily="34" charset="0"/>
            </a:endParaRPr>
          </a:p>
        </p:txBody>
      </p:sp>
      <p:sp>
        <p:nvSpPr>
          <p:cNvPr id="5" name="スライド番号プレースホルダー 4"/>
          <p:cNvSpPr>
            <a:spLocks noGrp="1"/>
          </p:cNvSpPr>
          <p:nvPr>
            <p:ph type="sldNum" sz="quarter" idx="12"/>
          </p:nvPr>
        </p:nvSpPr>
        <p:spPr>
          <a:xfrm>
            <a:off x="6457949" y="6356349"/>
            <a:ext cx="2057400" cy="365125"/>
          </a:xfrm>
        </p:spPr>
        <p:txBody>
          <a:bodyPr/>
          <a:lstStyle/>
          <a:p>
            <a:fld id="{10712B29-8DFD-45C1-BE8F-2E7F44751CDC}" type="slidenum">
              <a:rPr lang="ja-JP" altLang="en-US" smtClean="0">
                <a:solidFill>
                  <a:prstClr val="black">
                    <a:tint val="75000"/>
                  </a:prstClr>
                </a:solidFill>
              </a:rPr>
              <a:pPr/>
              <a:t>22</a:t>
            </a:fld>
            <a:endParaRPr lang="ja-JP" altLang="en-US">
              <a:solidFill>
                <a:prstClr val="black">
                  <a:tint val="75000"/>
                </a:prstClr>
              </a:solidFill>
            </a:endParaRPr>
          </a:p>
        </p:txBody>
      </p:sp>
      <p:sp>
        <p:nvSpPr>
          <p:cNvPr id="11" name="コンテンツ プレースホルダー 4"/>
          <p:cNvSpPr txBox="1">
            <a:spLocks/>
          </p:cNvSpPr>
          <p:nvPr/>
        </p:nvSpPr>
        <p:spPr>
          <a:xfrm>
            <a:off x="239312" y="1167049"/>
            <a:ext cx="7886700" cy="5145237"/>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Thiết bị điều khiển hoạt động của cần trục nâng là </a:t>
            </a:r>
            <a:r>
              <a:rPr lang="vi-VN"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thiết bị tự động hạn chế hoạt động của cần trục nâng (dừng hoặc đưa ra cảnh báo) khi sàn làm việc vượt quá phạm vi làm việc được cài đặt sẵn</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là thiết bị </a:t>
            </a:r>
            <a:r>
              <a:rPr lang="vi-VN"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chống rơi ngã</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của xe nâng làm việc trên cao.</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600"/>
              </a:spcBef>
              <a:buNone/>
            </a:pPr>
            <a:r>
              <a:rPr lang="ja-JP" altLang="en-US" sz="1400" b="1" dirty="0">
                <a:solidFill>
                  <a:prstClr val="black"/>
                </a:solidFill>
                <a:latin typeface="Arial" panose="020B0604020202020204" pitchFamily="34" charset="0"/>
                <a:ea typeface="Meiryo UI" panose="020B0604030504040204" pitchFamily="50" charset="-128"/>
                <a:cs typeface="Arial" panose="020B0604020202020204" pitchFamily="34" charset="0"/>
              </a:rPr>
              <a:t>　① </a:t>
            </a:r>
            <a:r>
              <a:rPr lang="vi-VN"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Loại cần trục nâng co giãn</a:t>
            </a:r>
            <a:endPar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gn="just">
              <a:lnSpc>
                <a:spcPct val="110000"/>
              </a:lnSpc>
              <a:spcBef>
                <a:spcPts val="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Khi kiểm tra bằng điện góc nâng hạ của cần trục nâng, lượng </a:t>
            </a:r>
          </a:p>
          <a:p>
            <a:pPr marL="0" indent="0" algn="just">
              <a:lnSpc>
                <a:spcPct val="110000"/>
              </a:lnSpc>
              <a:spcBef>
                <a:spcPts val="0"/>
              </a:spcBef>
              <a:buNone/>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co giãn, góc quay, chiều rộng nhô ra của chân chống thủy lực, </a:t>
            </a:r>
          </a:p>
          <a:p>
            <a:pPr marL="0" indent="0" algn="just">
              <a:lnSpc>
                <a:spcPct val="110000"/>
              </a:lnSpc>
              <a:spcBef>
                <a:spcPts val="0"/>
              </a:spcBef>
              <a:buNone/>
            </a:pP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nếu vượt quá phạm vi làm việc, thiết bị này sẽ cho dừng nâng hạ, </a:t>
            </a:r>
          </a:p>
          <a:p>
            <a:pPr marL="0" indent="0" algn="just">
              <a:lnSpc>
                <a:spcPct val="110000"/>
              </a:lnSpc>
              <a:spcBef>
                <a:spcPts val="0"/>
              </a:spcBef>
              <a:buNone/>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dừng co giãn cần trục nâng, dừng quay từ tâm của xe.</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gn="just">
              <a:lnSpc>
                <a:spcPct val="110000"/>
              </a:lnSpc>
              <a:spcBef>
                <a:spcPts val="0"/>
              </a:spcBef>
              <a:buNone/>
            </a:pPr>
            <a:endPar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Thiết bị điều khiển hoạt động của cần trục nâng loại co giãn có 2 loại</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Loại kiểm tra tăng giảm tải trọng chất hàng bên trong</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sàn làm việc.</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(b)</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Loại không kiểm tra tăng giảm tải trọng chất hàng bên</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trong sàn làm việc.</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endPar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600"/>
              </a:spcBef>
              <a:buNone/>
            </a:pPr>
            <a:r>
              <a:rPr lang="ja-JP" altLang="en-US" sz="1400" b="1" dirty="0">
                <a:solidFill>
                  <a:prstClr val="black"/>
                </a:solidFill>
                <a:latin typeface="Arial" panose="020B0604020202020204" pitchFamily="34" charset="0"/>
                <a:ea typeface="Meiryo UI" panose="020B0604030504040204" pitchFamily="50" charset="-128"/>
                <a:cs typeface="Arial" panose="020B0604020202020204" pitchFamily="34" charset="0"/>
              </a:rPr>
              <a:t>　② </a:t>
            </a:r>
            <a:r>
              <a:rPr lang="vi-VN"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Loại cần trục nâng gấp khúc</a:t>
            </a:r>
            <a:endPar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Khi kiểm tra góc độ của cần nâng thứ 2 đối với mặt ngang xe </a:t>
            </a:r>
          </a:p>
          <a:p>
            <a:pPr marL="0" indent="0">
              <a:lnSpc>
                <a:spcPct val="110000"/>
              </a:lnSpc>
              <a:spcBef>
                <a:spcPts val="0"/>
              </a:spcBef>
              <a:buNone/>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bằng điện hoặc bằng máy móc, nếu vượt quá phạm vi làm việc </a:t>
            </a:r>
          </a:p>
          <a:p>
            <a:pPr marL="0" indent="0">
              <a:lnSpc>
                <a:spcPct val="110000"/>
              </a:lnSpc>
              <a:spcBef>
                <a:spcPts val="0"/>
              </a:spcBef>
              <a:buNone/>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ở hình 2-29 sẽ cho dừng chuyển động nâng hạ và chuyển động</a:t>
            </a:r>
          </a:p>
          <a:p>
            <a:pPr marL="0" indent="0">
              <a:lnSpc>
                <a:spcPct val="110000"/>
              </a:lnSpc>
              <a:spcBef>
                <a:spcPts val="0"/>
              </a:spcBef>
              <a:buNone/>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gấp khúc nâng lên.</a:t>
            </a: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endParaRPr lang="ja-JP" altLang="en-US" sz="1800" dirty="0">
              <a:solidFill>
                <a:prstClr val="black"/>
              </a:solidFill>
              <a:latin typeface="Meiryo UI" panose="020B0604030504040204" pitchFamily="50" charset="-128"/>
              <a:ea typeface="Meiryo UI" panose="020B0604030504040204" pitchFamily="50" charset="-128"/>
            </a:endParaRPr>
          </a:p>
        </p:txBody>
      </p:sp>
      <p:pic>
        <p:nvPicPr>
          <p:cNvPr id="6" name="図 5"/>
          <p:cNvPicPr/>
          <p:nvPr/>
        </p:nvPicPr>
        <p:blipFill>
          <a:blip r:embed="rId3">
            <a:extLst>
              <a:ext uri="{28A0092B-C50C-407E-A947-70E740481C1C}">
                <a14:useLocalDpi xmlns:a14="http://schemas.microsoft.com/office/drawing/2010/main" val="0"/>
              </a:ext>
            </a:extLst>
          </a:blip>
          <a:srcRect/>
          <a:stretch>
            <a:fillRect/>
          </a:stretch>
        </p:blipFill>
        <p:spPr bwMode="auto">
          <a:xfrm>
            <a:off x="5840539" y="1905404"/>
            <a:ext cx="3064149" cy="2580968"/>
          </a:xfrm>
          <a:prstGeom prst="rect">
            <a:avLst/>
          </a:prstGeom>
          <a:noFill/>
          <a:ln>
            <a:solidFill>
              <a:schemeClr val="tx1"/>
            </a:solidFill>
          </a:ln>
        </p:spPr>
      </p:pic>
      <p:pic>
        <p:nvPicPr>
          <p:cNvPr id="8" name="図 7"/>
          <p:cNvPicPr/>
          <p:nvPr/>
        </p:nvPicPr>
        <p:blipFill>
          <a:blip r:embed="rId4">
            <a:extLst>
              <a:ext uri="{28A0092B-C50C-407E-A947-70E740481C1C}">
                <a14:useLocalDpi xmlns:a14="http://schemas.microsoft.com/office/drawing/2010/main" val="0"/>
              </a:ext>
            </a:extLst>
          </a:blip>
          <a:srcRect/>
          <a:stretch>
            <a:fillRect/>
          </a:stretch>
        </p:blipFill>
        <p:spPr bwMode="auto">
          <a:xfrm>
            <a:off x="6237547" y="4601882"/>
            <a:ext cx="1933115" cy="1616705"/>
          </a:xfrm>
          <a:prstGeom prst="rect">
            <a:avLst/>
          </a:prstGeom>
          <a:noFill/>
          <a:ln>
            <a:solidFill>
              <a:schemeClr val="tx1"/>
            </a:solidFill>
          </a:ln>
        </p:spPr>
      </p:pic>
      <p:sp>
        <p:nvSpPr>
          <p:cNvPr id="2" name="正方形/長方形 1">
            <a:extLst>
              <a:ext uri="{FF2B5EF4-FFF2-40B4-BE49-F238E27FC236}">
                <a16:creationId xmlns:a16="http://schemas.microsoft.com/office/drawing/2014/main" id="{8B78D009-A463-40C4-83FD-BD873809EC54}"/>
              </a:ext>
            </a:extLst>
          </p:cNvPr>
          <p:cNvSpPr/>
          <p:nvPr/>
        </p:nvSpPr>
        <p:spPr>
          <a:xfrm>
            <a:off x="5885880" y="1904215"/>
            <a:ext cx="1578219" cy="179110"/>
          </a:xfrm>
          <a:prstGeom prst="rect">
            <a:avLst/>
          </a:prstGeom>
          <a:ln>
            <a:no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kumimoji="1" lang="vi-VN" altLang="ja-JP" sz="900" dirty="0">
                <a:latin typeface="Arial" panose="020B0604020202020204" pitchFamily="34" charset="0"/>
                <a:cs typeface="Arial" panose="020B0604020202020204" pitchFamily="34" charset="0"/>
              </a:rPr>
              <a:t>Tải trọng chất hàng 200 kg</a:t>
            </a:r>
            <a:endParaRPr kumimoji="1" lang="ja-JP" altLang="en-US" sz="900" dirty="0">
              <a:latin typeface="Arial" panose="020B0604020202020204" pitchFamily="34" charset="0"/>
              <a:cs typeface="Arial" panose="020B0604020202020204" pitchFamily="34" charset="0"/>
            </a:endParaRPr>
          </a:p>
        </p:txBody>
      </p:sp>
      <p:sp>
        <p:nvSpPr>
          <p:cNvPr id="9" name="正方形/長方形 8">
            <a:extLst>
              <a:ext uri="{FF2B5EF4-FFF2-40B4-BE49-F238E27FC236}">
                <a16:creationId xmlns:a16="http://schemas.microsoft.com/office/drawing/2014/main" id="{607E936D-26A9-42F4-B120-A5FAD5D38001}"/>
              </a:ext>
            </a:extLst>
          </p:cNvPr>
          <p:cNvSpPr/>
          <p:nvPr/>
        </p:nvSpPr>
        <p:spPr>
          <a:xfrm>
            <a:off x="6705354" y="2088447"/>
            <a:ext cx="2144285" cy="214410"/>
          </a:xfrm>
          <a:prstGeom prst="rect">
            <a:avLst/>
          </a:prstGeom>
          <a:ln>
            <a:no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kumimoji="1" lang="vi-VN" altLang="ja-JP" sz="800" dirty="0">
                <a:latin typeface="Arial" panose="020B0604020202020204" pitchFamily="34" charset="0"/>
                <a:cs typeface="Arial" panose="020B0604020202020204" pitchFamily="34" charset="0"/>
              </a:rPr>
              <a:t>Chiều rộng nhô ra nhỏ nhất của chân chống  </a:t>
            </a:r>
            <a:r>
              <a:rPr kumimoji="1" lang="en-US" altLang="ja-JP" sz="800" dirty="0" err="1">
                <a:latin typeface="Arial" panose="020B0604020202020204" pitchFamily="34" charset="0"/>
                <a:cs typeface="Arial" panose="020B0604020202020204" pitchFamily="34" charset="0"/>
              </a:rPr>
              <a:t>thủy</a:t>
            </a:r>
            <a:r>
              <a:rPr kumimoji="1" lang="en-US" altLang="ja-JP" sz="800" dirty="0">
                <a:latin typeface="Arial" panose="020B0604020202020204" pitchFamily="34" charset="0"/>
                <a:cs typeface="Arial" panose="020B0604020202020204" pitchFamily="34" charset="0"/>
              </a:rPr>
              <a:t> </a:t>
            </a:r>
            <a:r>
              <a:rPr kumimoji="1" lang="vi-VN" altLang="ja-JP" sz="800" dirty="0">
                <a:latin typeface="Arial" panose="020B0604020202020204" pitchFamily="34" charset="0"/>
                <a:cs typeface="Arial" panose="020B0604020202020204" pitchFamily="34" charset="0"/>
              </a:rPr>
              <a:t>lực</a:t>
            </a:r>
            <a:endParaRPr kumimoji="1" lang="ja-JP" altLang="en-US" sz="800" dirty="0">
              <a:latin typeface="Arial" panose="020B0604020202020204" pitchFamily="34" charset="0"/>
              <a:cs typeface="Arial" panose="020B0604020202020204" pitchFamily="34" charset="0"/>
            </a:endParaRPr>
          </a:p>
        </p:txBody>
      </p:sp>
      <p:sp>
        <p:nvSpPr>
          <p:cNvPr id="10" name="正方形/長方形 9">
            <a:extLst>
              <a:ext uri="{FF2B5EF4-FFF2-40B4-BE49-F238E27FC236}">
                <a16:creationId xmlns:a16="http://schemas.microsoft.com/office/drawing/2014/main" id="{941C0151-15D7-4C43-90E1-630FC99FEB38}"/>
              </a:ext>
            </a:extLst>
          </p:cNvPr>
          <p:cNvSpPr/>
          <p:nvPr/>
        </p:nvSpPr>
        <p:spPr>
          <a:xfrm>
            <a:off x="6875294" y="2338906"/>
            <a:ext cx="1974345" cy="244188"/>
          </a:xfrm>
          <a:prstGeom prst="rect">
            <a:avLst/>
          </a:prstGeom>
          <a:ln>
            <a:no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kumimoji="1" lang="vi-VN" altLang="ja-JP" sz="800" dirty="0">
                <a:latin typeface="Arial" panose="020B0604020202020204" pitchFamily="34" charset="0"/>
                <a:cs typeface="Arial" panose="020B0604020202020204" pitchFamily="34" charset="0"/>
              </a:rPr>
              <a:t>Chiều rộng nhô ra trung bình của chân chống</a:t>
            </a:r>
            <a:r>
              <a:rPr kumimoji="1" lang="en-US" altLang="ja-JP" sz="800" dirty="0">
                <a:latin typeface="Arial" panose="020B0604020202020204" pitchFamily="34" charset="0"/>
                <a:cs typeface="Arial" panose="020B0604020202020204" pitchFamily="34" charset="0"/>
              </a:rPr>
              <a:t> </a:t>
            </a:r>
            <a:r>
              <a:rPr kumimoji="1" lang="en-US" altLang="ja-JP" sz="800" dirty="0" err="1">
                <a:latin typeface="Arial" panose="020B0604020202020204" pitchFamily="34" charset="0"/>
                <a:cs typeface="Arial" panose="020B0604020202020204" pitchFamily="34" charset="0"/>
              </a:rPr>
              <a:t>thủy</a:t>
            </a:r>
            <a:r>
              <a:rPr kumimoji="1" lang="vi-VN" altLang="ja-JP" sz="800" dirty="0">
                <a:latin typeface="Arial" panose="020B0604020202020204" pitchFamily="34" charset="0"/>
                <a:cs typeface="Arial" panose="020B0604020202020204" pitchFamily="34" charset="0"/>
              </a:rPr>
              <a:t> lực</a:t>
            </a:r>
            <a:r>
              <a:rPr kumimoji="1" lang="en-US" altLang="ja-JP" sz="800" dirty="0">
                <a:latin typeface="Arial" panose="020B0604020202020204" pitchFamily="34" charset="0"/>
                <a:cs typeface="Arial" panose="020B0604020202020204" pitchFamily="34" charset="0"/>
              </a:rPr>
              <a:t> (1)</a:t>
            </a:r>
            <a:r>
              <a:rPr kumimoji="1" lang="vi-VN" altLang="ja-JP" sz="800" dirty="0">
                <a:latin typeface="Arial" panose="020B0604020202020204" pitchFamily="34" charset="0"/>
                <a:cs typeface="Arial" panose="020B0604020202020204" pitchFamily="34" charset="0"/>
              </a:rPr>
              <a:t>  </a:t>
            </a:r>
            <a:endParaRPr kumimoji="1" lang="ja-JP" altLang="en-US" sz="800" dirty="0">
              <a:latin typeface="Arial" panose="020B0604020202020204" pitchFamily="34" charset="0"/>
              <a:cs typeface="Arial" panose="020B0604020202020204" pitchFamily="34" charset="0"/>
            </a:endParaRPr>
          </a:p>
        </p:txBody>
      </p:sp>
      <p:sp>
        <p:nvSpPr>
          <p:cNvPr id="12" name="正方形/長方形 11">
            <a:extLst>
              <a:ext uri="{FF2B5EF4-FFF2-40B4-BE49-F238E27FC236}">
                <a16:creationId xmlns:a16="http://schemas.microsoft.com/office/drawing/2014/main" id="{028DA018-FFC3-4359-9EDC-DCD267F3B2AA}"/>
              </a:ext>
            </a:extLst>
          </p:cNvPr>
          <p:cNvSpPr/>
          <p:nvPr/>
        </p:nvSpPr>
        <p:spPr>
          <a:xfrm>
            <a:off x="7074904" y="2679341"/>
            <a:ext cx="1664534" cy="234432"/>
          </a:xfrm>
          <a:prstGeom prst="rect">
            <a:avLst/>
          </a:prstGeom>
          <a:ln>
            <a:no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kumimoji="1" lang="vi-VN" altLang="ja-JP" sz="800" dirty="0">
                <a:latin typeface="Arial" panose="020B0604020202020204" pitchFamily="34" charset="0"/>
                <a:cs typeface="Arial" panose="020B0604020202020204" pitchFamily="34" charset="0"/>
              </a:rPr>
              <a:t>Chiều rộng nhô ra trung bình của chân chống </a:t>
            </a:r>
            <a:r>
              <a:rPr lang="en-US" altLang="ja-JP" sz="800" dirty="0" err="1">
                <a:latin typeface="Arial" panose="020B0604020202020204" pitchFamily="34" charset="0"/>
                <a:cs typeface="Arial" panose="020B0604020202020204" pitchFamily="34" charset="0"/>
              </a:rPr>
              <a:t>thủy</a:t>
            </a:r>
            <a:r>
              <a:rPr lang="en-US" altLang="ja-JP" sz="800" dirty="0">
                <a:latin typeface="Arial" panose="020B0604020202020204" pitchFamily="34" charset="0"/>
                <a:cs typeface="Arial" panose="020B0604020202020204" pitchFamily="34" charset="0"/>
              </a:rPr>
              <a:t> </a:t>
            </a:r>
            <a:r>
              <a:rPr kumimoji="1" lang="vi-VN" altLang="ja-JP" sz="800" dirty="0">
                <a:latin typeface="Arial" panose="020B0604020202020204" pitchFamily="34" charset="0"/>
                <a:cs typeface="Arial" panose="020B0604020202020204" pitchFamily="34" charset="0"/>
              </a:rPr>
              <a:t>lực</a:t>
            </a:r>
            <a:r>
              <a:rPr kumimoji="1" lang="en-US" altLang="ja-JP" sz="800" dirty="0">
                <a:latin typeface="Arial" panose="020B0604020202020204" pitchFamily="34" charset="0"/>
                <a:cs typeface="Arial" panose="020B0604020202020204" pitchFamily="34" charset="0"/>
              </a:rPr>
              <a:t> (2)</a:t>
            </a:r>
            <a:r>
              <a:rPr kumimoji="1" lang="vi-VN" altLang="ja-JP" sz="800" dirty="0">
                <a:latin typeface="Arial" panose="020B0604020202020204" pitchFamily="34" charset="0"/>
                <a:cs typeface="Arial" panose="020B0604020202020204" pitchFamily="34" charset="0"/>
              </a:rPr>
              <a:t>  </a:t>
            </a:r>
            <a:endParaRPr kumimoji="1" lang="ja-JP" altLang="en-US" sz="800" dirty="0">
              <a:latin typeface="Arial" panose="020B0604020202020204" pitchFamily="34" charset="0"/>
              <a:cs typeface="Arial" panose="020B0604020202020204" pitchFamily="34" charset="0"/>
            </a:endParaRPr>
          </a:p>
        </p:txBody>
      </p:sp>
      <p:sp>
        <p:nvSpPr>
          <p:cNvPr id="13" name="正方形/長方形 12">
            <a:extLst>
              <a:ext uri="{FF2B5EF4-FFF2-40B4-BE49-F238E27FC236}">
                <a16:creationId xmlns:a16="http://schemas.microsoft.com/office/drawing/2014/main" id="{4FDAD9C4-50A8-4D2D-933E-C021617E7840}"/>
              </a:ext>
            </a:extLst>
          </p:cNvPr>
          <p:cNvSpPr/>
          <p:nvPr/>
        </p:nvSpPr>
        <p:spPr>
          <a:xfrm>
            <a:off x="7195017" y="3291998"/>
            <a:ext cx="1664534" cy="244188"/>
          </a:xfrm>
          <a:prstGeom prst="rect">
            <a:avLst/>
          </a:prstGeom>
          <a:ln>
            <a:no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kumimoji="1" lang="vi-VN" altLang="ja-JP" sz="800" dirty="0">
                <a:latin typeface="Arial" panose="020B0604020202020204" pitchFamily="34" charset="0"/>
                <a:cs typeface="Arial" panose="020B0604020202020204" pitchFamily="34" charset="0"/>
              </a:rPr>
              <a:t>Chiều rộng nhô ra </a:t>
            </a:r>
            <a:r>
              <a:rPr kumimoji="1" lang="en-US" altLang="ja-JP" sz="800" dirty="0" err="1">
                <a:latin typeface="Arial" panose="020B0604020202020204" pitchFamily="34" charset="0"/>
                <a:cs typeface="Arial" panose="020B0604020202020204" pitchFamily="34" charset="0"/>
              </a:rPr>
              <a:t>lớn</a:t>
            </a:r>
            <a:r>
              <a:rPr kumimoji="1" lang="vi-VN" altLang="ja-JP" sz="800" dirty="0">
                <a:latin typeface="Arial" panose="020B0604020202020204" pitchFamily="34" charset="0"/>
                <a:cs typeface="Arial" panose="020B0604020202020204" pitchFamily="34" charset="0"/>
              </a:rPr>
              <a:t> nhất của chân chống </a:t>
            </a:r>
            <a:r>
              <a:rPr kumimoji="1" lang="en-US" altLang="ja-JP" sz="800" dirty="0" err="1">
                <a:latin typeface="Arial" panose="020B0604020202020204" pitchFamily="34" charset="0"/>
                <a:cs typeface="Arial" panose="020B0604020202020204" pitchFamily="34" charset="0"/>
              </a:rPr>
              <a:t>thủy</a:t>
            </a:r>
            <a:r>
              <a:rPr kumimoji="1" lang="vi-VN" altLang="ja-JP" sz="800" dirty="0">
                <a:latin typeface="Arial" panose="020B0604020202020204" pitchFamily="34" charset="0"/>
                <a:cs typeface="Arial" panose="020B0604020202020204" pitchFamily="34" charset="0"/>
              </a:rPr>
              <a:t> lực</a:t>
            </a:r>
            <a:endParaRPr kumimoji="1" lang="ja-JP" altLang="en-US" sz="800" dirty="0">
              <a:latin typeface="Arial" panose="020B0604020202020204" pitchFamily="34" charset="0"/>
              <a:cs typeface="Arial" panose="020B0604020202020204" pitchFamily="34" charset="0"/>
            </a:endParaRPr>
          </a:p>
        </p:txBody>
      </p:sp>
      <p:sp>
        <p:nvSpPr>
          <p:cNvPr id="14" name="正方形/長方形 13">
            <a:extLst>
              <a:ext uri="{FF2B5EF4-FFF2-40B4-BE49-F238E27FC236}">
                <a16:creationId xmlns:a16="http://schemas.microsoft.com/office/drawing/2014/main" id="{497A3076-F8EA-4156-849C-921235014F5F}"/>
              </a:ext>
            </a:extLst>
          </p:cNvPr>
          <p:cNvSpPr/>
          <p:nvPr/>
        </p:nvSpPr>
        <p:spPr>
          <a:xfrm>
            <a:off x="7300071" y="3927219"/>
            <a:ext cx="1549568" cy="49283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050" dirty="0" err="1">
                <a:latin typeface="Arial" panose="020B0604020202020204" pitchFamily="34" charset="0"/>
                <a:cs typeface="Arial" panose="020B0604020202020204" pitchFamily="34" charset="0"/>
              </a:rPr>
              <a:t>Hình</a:t>
            </a:r>
            <a:r>
              <a:rPr kumimoji="1" lang="en-US" altLang="ja-JP" sz="1050" dirty="0">
                <a:latin typeface="Arial" panose="020B0604020202020204" pitchFamily="34" charset="0"/>
                <a:cs typeface="Arial" panose="020B0604020202020204" pitchFamily="34" charset="0"/>
              </a:rPr>
              <a:t> 2-25 </a:t>
            </a:r>
            <a:r>
              <a:rPr kumimoji="1" lang="en-US" altLang="ja-JP" sz="1050" dirty="0" err="1">
                <a:latin typeface="Arial" panose="020B0604020202020204" pitchFamily="34" charset="0"/>
                <a:cs typeface="Arial" panose="020B0604020202020204" pitchFamily="34" charset="0"/>
              </a:rPr>
              <a:t>Ví</a:t>
            </a:r>
            <a:r>
              <a:rPr kumimoji="1" lang="en-US" altLang="ja-JP" sz="1050" dirty="0">
                <a:latin typeface="Arial" panose="020B0604020202020204" pitchFamily="34" charset="0"/>
                <a:cs typeface="Arial" panose="020B0604020202020204" pitchFamily="34" charset="0"/>
              </a:rPr>
              <a:t> </a:t>
            </a:r>
            <a:r>
              <a:rPr kumimoji="1" lang="en-US" altLang="ja-JP" sz="1050" dirty="0" err="1">
                <a:latin typeface="Arial" panose="020B0604020202020204" pitchFamily="34" charset="0"/>
                <a:cs typeface="Arial" panose="020B0604020202020204" pitchFamily="34" charset="0"/>
              </a:rPr>
              <a:t>dụ</a:t>
            </a:r>
            <a:r>
              <a:rPr kumimoji="1" lang="en-US" altLang="ja-JP" sz="1050" dirty="0">
                <a:latin typeface="Arial" panose="020B0604020202020204" pitchFamily="34" charset="0"/>
                <a:cs typeface="Arial" panose="020B0604020202020204" pitchFamily="34" charset="0"/>
              </a:rPr>
              <a:t> </a:t>
            </a:r>
            <a:r>
              <a:rPr kumimoji="1" lang="en-US" altLang="ja-JP" sz="1050" dirty="0" err="1">
                <a:latin typeface="Arial" panose="020B0604020202020204" pitchFamily="34" charset="0"/>
                <a:cs typeface="Arial" panose="020B0604020202020204" pitchFamily="34" charset="0"/>
              </a:rPr>
              <a:t>về</a:t>
            </a:r>
            <a:r>
              <a:rPr kumimoji="1" lang="en-US" altLang="ja-JP" sz="1050" dirty="0">
                <a:latin typeface="Arial" panose="020B0604020202020204" pitchFamily="34" charset="0"/>
                <a:cs typeface="Arial" panose="020B0604020202020204" pitchFamily="34" charset="0"/>
              </a:rPr>
              <a:t> </a:t>
            </a:r>
            <a:r>
              <a:rPr kumimoji="1" lang="en-US" altLang="ja-JP" sz="1050" dirty="0" err="1">
                <a:latin typeface="Arial" panose="020B0604020202020204" pitchFamily="34" charset="0"/>
                <a:cs typeface="Arial" panose="020B0604020202020204" pitchFamily="34" charset="0"/>
              </a:rPr>
              <a:t>sơ</a:t>
            </a:r>
            <a:r>
              <a:rPr kumimoji="1" lang="en-US" altLang="ja-JP" sz="1050" dirty="0">
                <a:latin typeface="Arial" panose="020B0604020202020204" pitchFamily="34" charset="0"/>
                <a:cs typeface="Arial" panose="020B0604020202020204" pitchFamily="34" charset="0"/>
              </a:rPr>
              <a:t> </a:t>
            </a:r>
            <a:r>
              <a:rPr kumimoji="1" lang="en-US" altLang="ja-JP" sz="1050" dirty="0" err="1">
                <a:latin typeface="Arial" panose="020B0604020202020204" pitchFamily="34" charset="0"/>
                <a:cs typeface="Arial" panose="020B0604020202020204" pitchFamily="34" charset="0"/>
              </a:rPr>
              <a:t>đồ</a:t>
            </a:r>
            <a:r>
              <a:rPr kumimoji="1" lang="en-US" altLang="ja-JP" sz="1050" dirty="0">
                <a:latin typeface="Arial" panose="020B0604020202020204" pitchFamily="34" charset="0"/>
                <a:cs typeface="Arial" panose="020B0604020202020204" pitchFamily="34" charset="0"/>
              </a:rPr>
              <a:t> </a:t>
            </a:r>
            <a:r>
              <a:rPr kumimoji="1" lang="en-US" altLang="ja-JP" sz="1050" dirty="0" err="1">
                <a:latin typeface="Arial" panose="020B0604020202020204" pitchFamily="34" charset="0"/>
                <a:cs typeface="Arial" panose="020B0604020202020204" pitchFamily="34" charset="0"/>
              </a:rPr>
              <a:t>làm</a:t>
            </a:r>
            <a:r>
              <a:rPr kumimoji="1" lang="en-US" altLang="ja-JP" sz="1050" dirty="0">
                <a:latin typeface="Arial" panose="020B0604020202020204" pitchFamily="34" charset="0"/>
                <a:cs typeface="Arial" panose="020B0604020202020204" pitchFamily="34" charset="0"/>
              </a:rPr>
              <a:t> </a:t>
            </a:r>
            <a:r>
              <a:rPr kumimoji="1" lang="en-US" altLang="ja-JP" sz="1050" dirty="0" err="1">
                <a:latin typeface="Arial" panose="020B0604020202020204" pitchFamily="34" charset="0"/>
                <a:cs typeface="Arial" panose="020B0604020202020204" pitchFamily="34" charset="0"/>
              </a:rPr>
              <a:t>việc</a:t>
            </a:r>
            <a:r>
              <a:rPr kumimoji="1" lang="vi-VN" altLang="ja-JP" sz="1050" dirty="0">
                <a:latin typeface="Arial" panose="020B0604020202020204" pitchFamily="34" charset="0"/>
                <a:cs typeface="Arial" panose="020B0604020202020204" pitchFamily="34" charset="0"/>
              </a:rPr>
              <a:t> của</a:t>
            </a:r>
            <a:r>
              <a:rPr kumimoji="1" lang="en-US" altLang="ja-JP" sz="1050" dirty="0">
                <a:latin typeface="Arial" panose="020B0604020202020204" pitchFamily="34" charset="0"/>
                <a:cs typeface="Arial" panose="020B0604020202020204" pitchFamily="34" charset="0"/>
              </a:rPr>
              <a:t> </a:t>
            </a:r>
            <a:r>
              <a:rPr kumimoji="1" lang="en-US" altLang="ja-JP" sz="1050" dirty="0" err="1">
                <a:latin typeface="Arial" panose="020B0604020202020204" pitchFamily="34" charset="0"/>
                <a:cs typeface="Arial" panose="020B0604020202020204" pitchFamily="34" charset="0"/>
              </a:rPr>
              <a:t>loại</a:t>
            </a:r>
            <a:r>
              <a:rPr kumimoji="1" lang="en-US" altLang="ja-JP" sz="1050" dirty="0">
                <a:latin typeface="Arial" panose="020B0604020202020204" pitchFamily="34" charset="0"/>
                <a:cs typeface="Arial" panose="020B0604020202020204" pitchFamily="34" charset="0"/>
              </a:rPr>
              <a:t> </a:t>
            </a:r>
            <a:r>
              <a:rPr kumimoji="1" lang="en-US" altLang="ja-JP" sz="1050" dirty="0" err="1">
                <a:latin typeface="Arial" panose="020B0604020202020204" pitchFamily="34" charset="0"/>
                <a:cs typeface="Arial" panose="020B0604020202020204" pitchFamily="34" charset="0"/>
              </a:rPr>
              <a:t>cần</a:t>
            </a:r>
            <a:r>
              <a:rPr kumimoji="1" lang="en-US" altLang="ja-JP" sz="1050" dirty="0">
                <a:latin typeface="Arial" panose="020B0604020202020204" pitchFamily="34" charset="0"/>
                <a:cs typeface="Arial" panose="020B0604020202020204" pitchFamily="34" charset="0"/>
              </a:rPr>
              <a:t> </a:t>
            </a:r>
            <a:r>
              <a:rPr kumimoji="1" lang="vi-VN" altLang="ja-JP" sz="1050" dirty="0">
                <a:latin typeface="Arial" panose="020B0604020202020204" pitchFamily="34" charset="0"/>
                <a:cs typeface="Arial" panose="020B0604020202020204" pitchFamily="34" charset="0"/>
              </a:rPr>
              <a:t>trục </a:t>
            </a:r>
            <a:r>
              <a:rPr kumimoji="1" lang="en-US" altLang="ja-JP" sz="1050" dirty="0" err="1">
                <a:latin typeface="Arial" panose="020B0604020202020204" pitchFamily="34" charset="0"/>
                <a:cs typeface="Arial" panose="020B0604020202020204" pitchFamily="34" charset="0"/>
              </a:rPr>
              <a:t>nâng</a:t>
            </a:r>
            <a:r>
              <a:rPr kumimoji="1" lang="en-US" altLang="ja-JP" sz="1050" dirty="0">
                <a:latin typeface="Arial" panose="020B0604020202020204" pitchFamily="34" charset="0"/>
                <a:cs typeface="Arial" panose="020B0604020202020204" pitchFamily="34" charset="0"/>
              </a:rPr>
              <a:t> co </a:t>
            </a:r>
            <a:r>
              <a:rPr kumimoji="1" lang="en-US" altLang="ja-JP" sz="1050" dirty="0" err="1">
                <a:latin typeface="Arial" panose="020B0604020202020204" pitchFamily="34" charset="0"/>
                <a:cs typeface="Arial" panose="020B0604020202020204" pitchFamily="34" charset="0"/>
              </a:rPr>
              <a:t>giãn</a:t>
            </a:r>
            <a:r>
              <a:rPr kumimoji="1" lang="en-US" altLang="ja-JP" sz="1050" dirty="0">
                <a:latin typeface="Arial" panose="020B0604020202020204" pitchFamily="34" charset="0"/>
                <a:cs typeface="Arial" panose="020B0604020202020204" pitchFamily="34" charset="0"/>
              </a:rPr>
              <a:t> </a:t>
            </a:r>
            <a:endParaRPr kumimoji="1" lang="ja-JP" altLang="en-US" sz="1050" dirty="0">
              <a:latin typeface="Arial" panose="020B0604020202020204" pitchFamily="34" charset="0"/>
              <a:cs typeface="Arial" panose="020B0604020202020204" pitchFamily="34" charset="0"/>
            </a:endParaRPr>
          </a:p>
        </p:txBody>
      </p:sp>
      <p:sp>
        <p:nvSpPr>
          <p:cNvPr id="15" name="正方形/長方形 14">
            <a:extLst>
              <a:ext uri="{FF2B5EF4-FFF2-40B4-BE49-F238E27FC236}">
                <a16:creationId xmlns:a16="http://schemas.microsoft.com/office/drawing/2014/main" id="{7E7FF366-562A-41D9-A466-4BCD406F1363}"/>
              </a:ext>
            </a:extLst>
          </p:cNvPr>
          <p:cNvSpPr/>
          <p:nvPr/>
        </p:nvSpPr>
        <p:spPr>
          <a:xfrm>
            <a:off x="5860512" y="4085504"/>
            <a:ext cx="1194875" cy="33886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000" err="1">
                <a:latin typeface="Arial" panose="020B0604020202020204" pitchFamily="34" charset="0"/>
                <a:cs typeface="Arial" panose="020B0604020202020204" pitchFamily="34" charset="0"/>
              </a:rPr>
              <a:t>Bán</a:t>
            </a:r>
            <a:r>
              <a:rPr kumimoji="1" lang="en-US" altLang="ja-JP" sz="1000">
                <a:latin typeface="Arial" panose="020B0604020202020204" pitchFamily="34" charset="0"/>
                <a:cs typeface="Arial" panose="020B0604020202020204" pitchFamily="34" charset="0"/>
              </a:rPr>
              <a:t> </a:t>
            </a:r>
            <a:r>
              <a:rPr kumimoji="1" lang="en-US" altLang="ja-JP" sz="1000" err="1">
                <a:latin typeface="Arial" panose="020B0604020202020204" pitchFamily="34" charset="0"/>
                <a:cs typeface="Arial" panose="020B0604020202020204" pitchFamily="34" charset="0"/>
              </a:rPr>
              <a:t>kính</a:t>
            </a:r>
            <a:r>
              <a:rPr kumimoji="1" lang="en-US" altLang="ja-JP" sz="1000">
                <a:latin typeface="Arial" panose="020B0604020202020204" pitchFamily="34" charset="0"/>
                <a:cs typeface="Arial" panose="020B0604020202020204" pitchFamily="34" charset="0"/>
              </a:rPr>
              <a:t> </a:t>
            </a:r>
            <a:r>
              <a:rPr kumimoji="1" lang="en-US" altLang="ja-JP" sz="1000" err="1">
                <a:latin typeface="Arial" panose="020B0604020202020204" pitchFamily="34" charset="0"/>
                <a:cs typeface="Arial" panose="020B0604020202020204" pitchFamily="34" charset="0"/>
              </a:rPr>
              <a:t>làm</a:t>
            </a:r>
            <a:r>
              <a:rPr kumimoji="1" lang="en-US" altLang="ja-JP" sz="1000">
                <a:latin typeface="Arial" panose="020B0604020202020204" pitchFamily="34" charset="0"/>
                <a:cs typeface="Arial" panose="020B0604020202020204" pitchFamily="34" charset="0"/>
              </a:rPr>
              <a:t> </a:t>
            </a:r>
            <a:r>
              <a:rPr kumimoji="1" lang="en-US" altLang="ja-JP" sz="1000" err="1">
                <a:latin typeface="Arial" panose="020B0604020202020204" pitchFamily="34" charset="0"/>
                <a:cs typeface="Arial" panose="020B0604020202020204" pitchFamily="34" charset="0"/>
              </a:rPr>
              <a:t>việc</a:t>
            </a:r>
            <a:endParaRPr kumimoji="1" lang="ja-JP" altLang="en-US" sz="1000">
              <a:latin typeface="Arial" panose="020B0604020202020204" pitchFamily="34" charset="0"/>
              <a:cs typeface="Arial" panose="020B0604020202020204" pitchFamily="34" charset="0"/>
            </a:endParaRPr>
          </a:p>
        </p:txBody>
      </p:sp>
      <p:sp>
        <p:nvSpPr>
          <p:cNvPr id="16" name="正方形/長方形 15">
            <a:extLst>
              <a:ext uri="{FF2B5EF4-FFF2-40B4-BE49-F238E27FC236}">
                <a16:creationId xmlns:a16="http://schemas.microsoft.com/office/drawing/2014/main" id="{0D9AA724-DC64-498F-8DA5-7FEF977F5BD2}"/>
              </a:ext>
            </a:extLst>
          </p:cNvPr>
          <p:cNvSpPr/>
          <p:nvPr/>
        </p:nvSpPr>
        <p:spPr>
          <a:xfrm>
            <a:off x="6237547" y="5891753"/>
            <a:ext cx="1933115" cy="32014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900" dirty="0" err="1">
                <a:latin typeface="Arial" panose="020B0604020202020204" pitchFamily="34" charset="0"/>
                <a:cs typeface="Arial" panose="020B0604020202020204" pitchFamily="34" charset="0"/>
              </a:rPr>
              <a:t>Hình</a:t>
            </a:r>
            <a:r>
              <a:rPr kumimoji="1" lang="en-US" altLang="ja-JP" sz="900" dirty="0">
                <a:latin typeface="Arial" panose="020B0604020202020204" pitchFamily="34" charset="0"/>
                <a:cs typeface="Arial" panose="020B0604020202020204" pitchFamily="34" charset="0"/>
              </a:rPr>
              <a:t> 2-29 </a:t>
            </a:r>
            <a:r>
              <a:rPr kumimoji="1" lang="en-US" altLang="ja-JP" sz="900" dirty="0" err="1">
                <a:latin typeface="Arial" panose="020B0604020202020204" pitchFamily="34" charset="0"/>
                <a:cs typeface="Arial" panose="020B0604020202020204" pitchFamily="34" charset="0"/>
              </a:rPr>
              <a:t>Ví</a:t>
            </a:r>
            <a:r>
              <a:rPr kumimoji="1" lang="en-US" altLang="ja-JP" sz="900" dirty="0">
                <a:latin typeface="Arial" panose="020B0604020202020204" pitchFamily="34" charset="0"/>
                <a:cs typeface="Arial" panose="020B0604020202020204" pitchFamily="34" charset="0"/>
              </a:rPr>
              <a:t> </a:t>
            </a:r>
            <a:r>
              <a:rPr kumimoji="1" lang="en-US" altLang="ja-JP" sz="900" dirty="0" err="1">
                <a:latin typeface="Arial" panose="020B0604020202020204" pitchFamily="34" charset="0"/>
                <a:cs typeface="Arial" panose="020B0604020202020204" pitchFamily="34" charset="0"/>
              </a:rPr>
              <a:t>dụ</a:t>
            </a:r>
            <a:r>
              <a:rPr kumimoji="1" lang="en-US" altLang="ja-JP" sz="900" dirty="0">
                <a:latin typeface="Arial" panose="020B0604020202020204" pitchFamily="34" charset="0"/>
                <a:cs typeface="Arial" panose="020B0604020202020204" pitchFamily="34" charset="0"/>
              </a:rPr>
              <a:t> </a:t>
            </a:r>
            <a:r>
              <a:rPr kumimoji="1" lang="en-US" altLang="ja-JP" sz="900" dirty="0" err="1">
                <a:latin typeface="Arial" panose="020B0604020202020204" pitchFamily="34" charset="0"/>
                <a:cs typeface="Arial" panose="020B0604020202020204" pitchFamily="34" charset="0"/>
              </a:rPr>
              <a:t>về</a:t>
            </a:r>
            <a:r>
              <a:rPr kumimoji="1" lang="en-US" altLang="ja-JP" sz="900" dirty="0">
                <a:latin typeface="Arial" panose="020B0604020202020204" pitchFamily="34" charset="0"/>
                <a:cs typeface="Arial" panose="020B0604020202020204" pitchFamily="34" charset="0"/>
              </a:rPr>
              <a:t> </a:t>
            </a:r>
            <a:r>
              <a:rPr kumimoji="1" lang="en-US" altLang="ja-JP" sz="900" dirty="0" err="1">
                <a:latin typeface="Arial" panose="020B0604020202020204" pitchFamily="34" charset="0"/>
                <a:cs typeface="Arial" panose="020B0604020202020204" pitchFamily="34" charset="0"/>
              </a:rPr>
              <a:t>sơ</a:t>
            </a:r>
            <a:r>
              <a:rPr kumimoji="1" lang="en-US" altLang="ja-JP" sz="900" dirty="0">
                <a:latin typeface="Arial" panose="020B0604020202020204" pitchFamily="34" charset="0"/>
                <a:cs typeface="Arial" panose="020B0604020202020204" pitchFamily="34" charset="0"/>
              </a:rPr>
              <a:t> </a:t>
            </a:r>
            <a:r>
              <a:rPr kumimoji="1" lang="en-US" altLang="ja-JP" sz="900" dirty="0" err="1">
                <a:latin typeface="Arial" panose="020B0604020202020204" pitchFamily="34" charset="0"/>
                <a:cs typeface="Arial" panose="020B0604020202020204" pitchFamily="34" charset="0"/>
              </a:rPr>
              <a:t>đồ</a:t>
            </a:r>
            <a:r>
              <a:rPr kumimoji="1" lang="en-US" altLang="ja-JP" sz="900" dirty="0">
                <a:latin typeface="Arial" panose="020B0604020202020204" pitchFamily="34" charset="0"/>
                <a:cs typeface="Arial" panose="020B0604020202020204" pitchFamily="34" charset="0"/>
              </a:rPr>
              <a:t> </a:t>
            </a:r>
            <a:r>
              <a:rPr kumimoji="1" lang="en-US" altLang="ja-JP" sz="900" dirty="0" err="1">
                <a:latin typeface="Arial" panose="020B0604020202020204" pitchFamily="34" charset="0"/>
                <a:cs typeface="Arial" panose="020B0604020202020204" pitchFamily="34" charset="0"/>
              </a:rPr>
              <a:t>làm</a:t>
            </a:r>
            <a:r>
              <a:rPr kumimoji="1" lang="en-US" altLang="ja-JP" sz="900" dirty="0">
                <a:latin typeface="Arial" panose="020B0604020202020204" pitchFamily="34" charset="0"/>
                <a:cs typeface="Arial" panose="020B0604020202020204" pitchFamily="34" charset="0"/>
              </a:rPr>
              <a:t> </a:t>
            </a:r>
            <a:r>
              <a:rPr kumimoji="1" lang="en-US" altLang="ja-JP" sz="900" dirty="0" err="1">
                <a:latin typeface="Arial" panose="020B0604020202020204" pitchFamily="34" charset="0"/>
                <a:cs typeface="Arial" panose="020B0604020202020204" pitchFamily="34" charset="0"/>
              </a:rPr>
              <a:t>việc</a:t>
            </a:r>
            <a:r>
              <a:rPr kumimoji="1" lang="en-US" altLang="ja-JP" sz="900" dirty="0">
                <a:latin typeface="Arial" panose="020B0604020202020204" pitchFamily="34" charset="0"/>
                <a:cs typeface="Arial" panose="020B0604020202020204" pitchFamily="34" charset="0"/>
              </a:rPr>
              <a:t> </a:t>
            </a:r>
            <a:r>
              <a:rPr kumimoji="1" lang="en-US" altLang="ja-JP" sz="900" dirty="0" err="1">
                <a:latin typeface="Arial" panose="020B0604020202020204" pitchFamily="34" charset="0"/>
                <a:cs typeface="Arial" panose="020B0604020202020204" pitchFamily="34" charset="0"/>
              </a:rPr>
              <a:t>loại</a:t>
            </a:r>
            <a:r>
              <a:rPr kumimoji="1" lang="en-US" altLang="ja-JP" sz="900" dirty="0">
                <a:latin typeface="Arial" panose="020B0604020202020204" pitchFamily="34" charset="0"/>
                <a:cs typeface="Arial" panose="020B0604020202020204" pitchFamily="34" charset="0"/>
              </a:rPr>
              <a:t> </a:t>
            </a:r>
            <a:r>
              <a:rPr kumimoji="1" lang="en-US" altLang="ja-JP" sz="900" dirty="0" err="1">
                <a:latin typeface="Arial" panose="020B0604020202020204" pitchFamily="34" charset="0"/>
                <a:cs typeface="Arial" panose="020B0604020202020204" pitchFamily="34" charset="0"/>
              </a:rPr>
              <a:t>cần</a:t>
            </a:r>
            <a:r>
              <a:rPr kumimoji="1" lang="en-US" altLang="ja-JP" sz="900" dirty="0">
                <a:latin typeface="Arial" panose="020B0604020202020204" pitchFamily="34" charset="0"/>
                <a:cs typeface="Arial" panose="020B0604020202020204" pitchFamily="34" charset="0"/>
              </a:rPr>
              <a:t> </a:t>
            </a:r>
            <a:r>
              <a:rPr kumimoji="1" lang="vi-VN" altLang="ja-JP" sz="900" dirty="0">
                <a:latin typeface="Arial" panose="020B0604020202020204" pitchFamily="34" charset="0"/>
                <a:cs typeface="Arial" panose="020B0604020202020204" pitchFamily="34" charset="0"/>
              </a:rPr>
              <a:t>trục </a:t>
            </a:r>
            <a:r>
              <a:rPr kumimoji="1" lang="en-US" altLang="ja-JP" sz="900" dirty="0" err="1">
                <a:latin typeface="Arial" panose="020B0604020202020204" pitchFamily="34" charset="0"/>
                <a:cs typeface="Arial" panose="020B0604020202020204" pitchFamily="34" charset="0"/>
              </a:rPr>
              <a:t>nâng</a:t>
            </a:r>
            <a:r>
              <a:rPr kumimoji="1" lang="en-US" altLang="ja-JP" sz="900" dirty="0">
                <a:latin typeface="Arial" panose="020B0604020202020204" pitchFamily="34" charset="0"/>
                <a:cs typeface="Arial" panose="020B0604020202020204" pitchFamily="34" charset="0"/>
              </a:rPr>
              <a:t> </a:t>
            </a:r>
            <a:r>
              <a:rPr kumimoji="1" lang="en-US" altLang="ja-JP" sz="900" dirty="0" err="1">
                <a:latin typeface="Arial" panose="020B0604020202020204" pitchFamily="34" charset="0"/>
                <a:cs typeface="Arial" panose="020B0604020202020204" pitchFamily="34" charset="0"/>
              </a:rPr>
              <a:t>gấp</a:t>
            </a:r>
            <a:r>
              <a:rPr kumimoji="1" lang="en-US" altLang="ja-JP" sz="900" dirty="0">
                <a:latin typeface="Arial" panose="020B0604020202020204" pitchFamily="34" charset="0"/>
                <a:cs typeface="Arial" panose="020B0604020202020204" pitchFamily="34" charset="0"/>
              </a:rPr>
              <a:t> </a:t>
            </a:r>
            <a:r>
              <a:rPr kumimoji="1" lang="en-US" altLang="ja-JP" sz="900" dirty="0" err="1">
                <a:latin typeface="Arial" panose="020B0604020202020204" pitchFamily="34" charset="0"/>
                <a:cs typeface="Arial" panose="020B0604020202020204" pitchFamily="34" charset="0"/>
              </a:rPr>
              <a:t>khúc</a:t>
            </a:r>
            <a:endParaRPr kumimoji="1" lang="ja-JP" altLang="en-US"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18634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240652"/>
            <a:ext cx="7886700" cy="916124"/>
          </a:xfrm>
          <a:ln>
            <a:solidFill>
              <a:schemeClr val="tx1"/>
            </a:solidFill>
          </a:ln>
        </p:spPr>
        <p:txBody>
          <a:bodyPr>
            <a:noAutofit/>
          </a:bodyPr>
          <a:lstStyle/>
          <a:p>
            <a:r>
              <a:rPr lang="en-US" altLang="ja-JP" sz="2400" b="1" err="1">
                <a:latin typeface="Arial" panose="020B0604020202020204" pitchFamily="34" charset="0"/>
                <a:ea typeface="Meiryo UI" panose="020B0604030504040204" pitchFamily="50" charset="-128"/>
                <a:cs typeface="Arial" panose="020B0604020202020204" pitchFamily="34" charset="0"/>
              </a:rPr>
              <a:t>Thiết</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bị</a:t>
            </a:r>
            <a:r>
              <a:rPr lang="en-US" altLang="ja-JP" sz="2400" b="1">
                <a:latin typeface="Arial" panose="020B0604020202020204" pitchFamily="34" charset="0"/>
                <a:ea typeface="Meiryo UI" panose="020B0604030504040204" pitchFamily="50" charset="-128"/>
                <a:cs typeface="Arial" panose="020B0604020202020204" pitchFamily="34" charset="0"/>
              </a:rPr>
              <a:t> an </a:t>
            </a:r>
            <a:r>
              <a:rPr lang="en-US" altLang="ja-JP" sz="2400" b="1" err="1">
                <a:latin typeface="Arial" panose="020B0604020202020204" pitchFamily="34" charset="0"/>
                <a:ea typeface="Meiryo UI" panose="020B0604030504040204" pitchFamily="50" charset="-128"/>
                <a:cs typeface="Arial" panose="020B0604020202020204" pitchFamily="34" charset="0"/>
              </a:rPr>
              <a:t>toàn</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của</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xe</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nâng</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làm</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việc</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trên</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cao</a:t>
            </a:r>
            <a:r>
              <a:rPr lang="vi-VN" altLang="ja-JP" sz="2400" b="1">
                <a:latin typeface="Arial" panose="020B0604020202020204" pitchFamily="34" charset="0"/>
                <a:ea typeface="Meiryo UI" panose="020B0604030504040204" pitchFamily="50" charset="-128"/>
                <a:cs typeface="Arial" panose="020B0604020202020204" pitchFamily="34" charset="0"/>
              </a:rPr>
              <a:t> (3)</a:t>
            </a:r>
            <a:r>
              <a:rPr lang="ja-JP" altLang="en-US"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Thiết</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bị</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dừng</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khẩn</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cấp</a:t>
            </a:r>
            <a:endParaRPr kumimoji="1" lang="ja-JP" altLang="en-US" sz="2400" b="1">
              <a:latin typeface="Arial" panose="020B0604020202020204" pitchFamily="34" charset="0"/>
              <a:ea typeface="Meiryo UI" panose="020B0604030504040204" pitchFamily="50" charset="-128"/>
              <a:cs typeface="Arial" panose="020B0604020202020204" pitchFamily="34" charset="0"/>
            </a:endParaRPr>
          </a:p>
        </p:txBody>
      </p:sp>
      <p:sp>
        <p:nvSpPr>
          <p:cNvPr id="7" name="テキスト ボックス 6"/>
          <p:cNvSpPr txBox="1"/>
          <p:nvPr/>
        </p:nvSpPr>
        <p:spPr>
          <a:xfrm>
            <a:off x="4298623" y="6400413"/>
            <a:ext cx="3872039" cy="307777"/>
          </a:xfrm>
          <a:prstGeom prst="rect">
            <a:avLst/>
          </a:prstGeom>
          <a:noFill/>
          <a:ln>
            <a:solidFill>
              <a:schemeClr val="tx1"/>
            </a:solidFill>
          </a:ln>
        </p:spPr>
        <p:txBody>
          <a:bodyPr wrap="square" rtlCol="0">
            <a:spAutoFit/>
          </a:bodyPr>
          <a:lstStyle/>
          <a:p>
            <a:pPr algn="r"/>
            <a:r>
              <a:rPr lang="vi-VN" altLang="ja-JP" sz="1400" dirty="0">
                <a:solidFill>
                  <a:prstClr val="black"/>
                </a:solidFill>
                <a:latin typeface="Arial" panose="020B0604020202020204" pitchFamily="34" charset="0"/>
                <a:cs typeface="Arial" panose="020B0604020202020204" pitchFamily="34" charset="0"/>
              </a:rPr>
              <a:t>Sách giáo khoa trang 38</a:t>
            </a:r>
            <a:r>
              <a:rPr lang="en-US" altLang="ja-JP" sz="1400" dirty="0">
                <a:solidFill>
                  <a:prstClr val="black"/>
                </a:solidFill>
                <a:latin typeface="Arial" panose="020B0604020202020204" pitchFamily="34" charset="0"/>
                <a:cs typeface="Arial" panose="020B0604020202020204" pitchFamily="34" charset="0"/>
              </a:rPr>
              <a:t>/ </a:t>
            </a:r>
            <a:r>
              <a:rPr lang="vi-VN" altLang="ja-JP" sz="1400" dirty="0">
                <a:solidFill>
                  <a:prstClr val="black"/>
                </a:solidFill>
                <a:latin typeface="Arial" panose="020B0604020202020204" pitchFamily="34" charset="0"/>
                <a:cs typeface="Arial" panose="020B0604020202020204" pitchFamily="34" charset="0"/>
              </a:rPr>
              <a:t>Sách bổ trợ trang </a:t>
            </a:r>
            <a:r>
              <a:rPr lang="vi-VN" altLang="ja-JP" sz="1400" dirty="0" smtClean="0">
                <a:solidFill>
                  <a:prstClr val="black"/>
                </a:solidFill>
                <a:latin typeface="Arial" panose="020B0604020202020204" pitchFamily="34" charset="0"/>
                <a:cs typeface="Arial" panose="020B0604020202020204" pitchFamily="34" charset="0"/>
              </a:rPr>
              <a:t>2</a:t>
            </a:r>
            <a:r>
              <a:rPr lang="en-US" altLang="ja-JP" sz="1400" dirty="0" smtClean="0">
                <a:solidFill>
                  <a:prstClr val="black"/>
                </a:solidFill>
                <a:latin typeface="Arial" panose="020B0604020202020204" pitchFamily="34" charset="0"/>
                <a:cs typeface="Arial" panose="020B0604020202020204" pitchFamily="34" charset="0"/>
              </a:rPr>
              <a:t>6</a:t>
            </a:r>
            <a:endParaRPr lang="ja-JP" altLang="en-US" sz="1400" dirty="0">
              <a:solidFill>
                <a:prstClr val="black"/>
              </a:solidFill>
              <a:latin typeface="Arial" panose="020B0604020202020204" pitchFamily="34" charset="0"/>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23</a:t>
            </a:fld>
            <a:endParaRPr lang="ja-JP" altLang="en-US">
              <a:solidFill>
                <a:prstClr val="black">
                  <a:tint val="75000"/>
                </a:prstClr>
              </a:solidFill>
            </a:endParaRPr>
          </a:p>
        </p:txBody>
      </p:sp>
      <p:sp>
        <p:nvSpPr>
          <p:cNvPr id="11" name="コンテンツ プレースホルダー 4"/>
          <p:cNvSpPr txBox="1">
            <a:spLocks/>
          </p:cNvSpPr>
          <p:nvPr/>
        </p:nvSpPr>
        <p:spPr>
          <a:xfrm>
            <a:off x="516109" y="1185057"/>
            <a:ext cx="7886700" cy="4914085"/>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vi-VN"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Thiết</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bị</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dừng</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khẩn</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cấp</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là</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thiết</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bị</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cho</a:t>
            </a:r>
            <a:r>
              <a:rPr lang="en-US" altLang="ja-JP" sz="18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dừng</a:t>
            </a:r>
            <a:r>
              <a:rPr lang="en-US" altLang="ja-JP" sz="18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800" b="1" u="sng" dirty="0">
                <a:solidFill>
                  <a:prstClr val="black"/>
                </a:solidFill>
                <a:latin typeface="Arial" panose="020B0604020202020204" pitchFamily="34" charset="0"/>
                <a:ea typeface="Meiryo UI" panose="020B0604030504040204" pitchFamily="50" charset="-128"/>
                <a:cs typeface="Arial" panose="020B0604020202020204" pitchFamily="34" charset="0"/>
              </a:rPr>
              <a:t>chuyển động </a:t>
            </a:r>
            <a:r>
              <a:rPr lang="vi-VN"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ngay lập tức </a:t>
            </a:r>
            <a:r>
              <a:rPr lang="vi-VN" altLang="ja-JP" sz="1800" b="1" u="sng" dirty="0">
                <a:solidFill>
                  <a:prstClr val="black"/>
                </a:solidFill>
                <a:latin typeface="Arial" panose="020B0604020202020204" pitchFamily="34" charset="0"/>
                <a:ea typeface="Meiryo UI" panose="020B0604030504040204" pitchFamily="50" charset="-128"/>
                <a:cs typeface="Arial" panose="020B0604020202020204" pitchFamily="34" charset="0"/>
              </a:rPr>
              <a:t>khi người lái xe cảm thấy nguy hiểm trong lúc cần trục nâng đang hoạt động</a:t>
            </a:r>
            <a:r>
              <a:rPr lang="vi-VN"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800" b="1" u="sng" dirty="0">
                <a:solidFill>
                  <a:prstClr val="black"/>
                </a:solidFill>
                <a:latin typeface="Arial" panose="020B0604020202020204" pitchFamily="34" charset="0"/>
                <a:ea typeface="Meiryo UI" panose="020B0604030504040204" pitchFamily="50" charset="-128"/>
                <a:cs typeface="Arial" panose="020B0604020202020204" pitchFamily="34" charset="0"/>
              </a:rPr>
              <a:t>trong lúc xe nâng làm việc trên cao dạng xe tự hành AGV đang di chuyển</a:t>
            </a:r>
            <a:r>
              <a:rPr lang="vi-VN"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a:t>
            </a:r>
          </a:p>
          <a:p>
            <a:pPr marL="0" indent="0">
              <a:lnSpc>
                <a:spcPct val="110000"/>
              </a:lnSpc>
              <a:spcBef>
                <a:spcPts val="0"/>
              </a:spcBef>
              <a:buNone/>
            </a:pPr>
            <a:endParaRPr lang="en-US" altLang="ja-JP" sz="1800" dirty="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None/>
            </a:pPr>
            <a:endParaRPr lang="ja-JP" altLang="en-US" sz="1800" dirty="0">
              <a:solidFill>
                <a:prstClr val="black"/>
              </a:solidFill>
              <a:latin typeface="Meiryo UI" panose="020B0604030504040204" pitchFamily="50" charset="-128"/>
              <a:ea typeface="Meiryo UI" panose="020B0604030504040204" pitchFamily="50" charset="-128"/>
            </a:endParaRPr>
          </a:p>
        </p:txBody>
      </p:sp>
      <p:pic>
        <p:nvPicPr>
          <p:cNvPr id="9" name="図 8"/>
          <p:cNvPicPr/>
          <p:nvPr/>
        </p:nvPicPr>
        <p:blipFill>
          <a:blip r:embed="rId3">
            <a:extLst>
              <a:ext uri="{28A0092B-C50C-407E-A947-70E740481C1C}">
                <a14:useLocalDpi xmlns:a14="http://schemas.microsoft.com/office/drawing/2010/main" val="0"/>
              </a:ext>
            </a:extLst>
          </a:blip>
          <a:srcRect/>
          <a:stretch>
            <a:fillRect/>
          </a:stretch>
        </p:blipFill>
        <p:spPr bwMode="auto">
          <a:xfrm>
            <a:off x="1252025" y="2504047"/>
            <a:ext cx="6639950" cy="3309715"/>
          </a:xfrm>
          <a:prstGeom prst="rect">
            <a:avLst/>
          </a:prstGeom>
          <a:noFill/>
          <a:ln>
            <a:solidFill>
              <a:schemeClr val="tx1"/>
            </a:solidFill>
          </a:ln>
        </p:spPr>
      </p:pic>
      <p:sp>
        <p:nvSpPr>
          <p:cNvPr id="2" name="正方形/長方形 1">
            <a:extLst>
              <a:ext uri="{FF2B5EF4-FFF2-40B4-BE49-F238E27FC236}">
                <a16:creationId xmlns:a16="http://schemas.microsoft.com/office/drawing/2014/main" id="{DCA94799-5614-4074-8DFE-30706EDE62F4}"/>
              </a:ext>
            </a:extLst>
          </p:cNvPr>
          <p:cNvSpPr/>
          <p:nvPr/>
        </p:nvSpPr>
        <p:spPr>
          <a:xfrm>
            <a:off x="1856934" y="2897945"/>
            <a:ext cx="773723" cy="3516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vi-VN" altLang="ja-JP" sz="1050">
                <a:solidFill>
                  <a:schemeClr val="tx1"/>
                </a:solidFill>
                <a:latin typeface="Arial" panose="020B0604020202020204" pitchFamily="34" charset="0"/>
                <a:cs typeface="Arial" panose="020B0604020202020204" pitchFamily="34" charset="0"/>
              </a:rPr>
              <a:t>Nguy hiểm</a:t>
            </a:r>
            <a:endParaRPr kumimoji="1" lang="ja-JP" altLang="en-US" sz="1050">
              <a:solidFill>
                <a:schemeClr val="tx1"/>
              </a:solidFill>
              <a:latin typeface="Arial" panose="020B0604020202020204" pitchFamily="34" charset="0"/>
              <a:cs typeface="Arial" panose="020B0604020202020204" pitchFamily="34" charset="0"/>
            </a:endParaRPr>
          </a:p>
        </p:txBody>
      </p:sp>
      <p:sp>
        <p:nvSpPr>
          <p:cNvPr id="8" name="正方形/長方形 7">
            <a:extLst>
              <a:ext uri="{FF2B5EF4-FFF2-40B4-BE49-F238E27FC236}">
                <a16:creationId xmlns:a16="http://schemas.microsoft.com/office/drawing/2014/main" id="{553C436D-7CBB-4DE5-BEFF-1404B73D3A90}"/>
              </a:ext>
            </a:extLst>
          </p:cNvPr>
          <p:cNvSpPr/>
          <p:nvPr/>
        </p:nvSpPr>
        <p:spPr>
          <a:xfrm>
            <a:off x="0" y="0"/>
            <a:ext cx="70338" cy="8440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72E2DCDF-3F94-434D-9713-2ECBD318FB30}"/>
              </a:ext>
            </a:extLst>
          </p:cNvPr>
          <p:cNvSpPr/>
          <p:nvPr/>
        </p:nvSpPr>
        <p:spPr>
          <a:xfrm>
            <a:off x="1856934" y="3995225"/>
            <a:ext cx="436099" cy="18288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vi-VN" altLang="ja-JP" sz="800">
                <a:latin typeface="Arial" panose="020B0604020202020204" pitchFamily="34" charset="0"/>
                <a:cs typeface="Arial" panose="020B0604020202020204" pitchFamily="34" charset="0"/>
              </a:rPr>
              <a:t>Nhấn</a:t>
            </a:r>
            <a:endParaRPr kumimoji="1" lang="ja-JP" altLang="en-US" sz="800">
              <a:latin typeface="Arial" panose="020B0604020202020204" pitchFamily="34" charset="0"/>
              <a:cs typeface="Arial" panose="020B0604020202020204" pitchFamily="34" charset="0"/>
            </a:endParaRPr>
          </a:p>
        </p:txBody>
      </p:sp>
      <p:sp>
        <p:nvSpPr>
          <p:cNvPr id="12" name="正方形/長方形 11">
            <a:extLst>
              <a:ext uri="{FF2B5EF4-FFF2-40B4-BE49-F238E27FC236}">
                <a16:creationId xmlns:a16="http://schemas.microsoft.com/office/drawing/2014/main" id="{27E165DA-DA4E-44E4-BD1C-3A77CAE6326F}"/>
              </a:ext>
            </a:extLst>
          </p:cNvPr>
          <p:cNvSpPr/>
          <p:nvPr/>
        </p:nvSpPr>
        <p:spPr>
          <a:xfrm>
            <a:off x="2521744" y="3800868"/>
            <a:ext cx="436099" cy="65626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vi-VN" altLang="ja-JP" sz="800">
                <a:latin typeface="Arial" panose="020B0604020202020204" pitchFamily="34" charset="0"/>
                <a:cs typeface="Arial" panose="020B0604020202020204" pitchFamily="34" charset="0"/>
              </a:rPr>
              <a:t>Nút dừng khẩn cấp</a:t>
            </a:r>
            <a:endParaRPr kumimoji="1" lang="ja-JP" altLang="en-US" sz="800">
              <a:latin typeface="Arial" panose="020B0604020202020204" pitchFamily="34" charset="0"/>
              <a:cs typeface="Arial" panose="020B0604020202020204" pitchFamily="34" charset="0"/>
            </a:endParaRPr>
          </a:p>
        </p:txBody>
      </p:sp>
      <p:sp>
        <p:nvSpPr>
          <p:cNvPr id="13" name="正方形/長方形 12">
            <a:extLst>
              <a:ext uri="{FF2B5EF4-FFF2-40B4-BE49-F238E27FC236}">
                <a16:creationId xmlns:a16="http://schemas.microsoft.com/office/drawing/2014/main" id="{846E47F2-F1F9-41C1-8079-5367B49D5EB8}"/>
              </a:ext>
            </a:extLst>
          </p:cNvPr>
          <p:cNvSpPr/>
          <p:nvPr/>
        </p:nvSpPr>
        <p:spPr>
          <a:xfrm>
            <a:off x="3552092" y="3968698"/>
            <a:ext cx="970671" cy="38041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vi-VN" altLang="ja-JP" sz="1050">
                <a:latin typeface="Arial" panose="020B0604020202020204" pitchFamily="34" charset="0"/>
                <a:cs typeface="Arial" panose="020B0604020202020204" pitchFamily="34" charset="0"/>
              </a:rPr>
              <a:t>Dừng động cơ, thoát thủy lực</a:t>
            </a:r>
            <a:endParaRPr kumimoji="1" lang="ja-JP" altLang="en-US" sz="1050">
              <a:latin typeface="Arial" panose="020B0604020202020204" pitchFamily="34" charset="0"/>
              <a:cs typeface="Arial" panose="020B0604020202020204" pitchFamily="34" charset="0"/>
            </a:endParaRPr>
          </a:p>
        </p:txBody>
      </p:sp>
      <p:sp>
        <p:nvSpPr>
          <p:cNvPr id="14" name="正方形/長方形 13">
            <a:extLst>
              <a:ext uri="{FF2B5EF4-FFF2-40B4-BE49-F238E27FC236}">
                <a16:creationId xmlns:a16="http://schemas.microsoft.com/office/drawing/2014/main" id="{C4464F6E-44EF-4D28-B33F-172EACBDD2F6}"/>
              </a:ext>
            </a:extLst>
          </p:cNvPr>
          <p:cNvSpPr/>
          <p:nvPr/>
        </p:nvSpPr>
        <p:spPr>
          <a:xfrm>
            <a:off x="1856934" y="4819714"/>
            <a:ext cx="2855743" cy="38041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altLang="ja-JP" sz="1400">
                <a:latin typeface="Arial" panose="020B0604020202020204" pitchFamily="34" charset="0"/>
                <a:cs typeface="Arial" panose="020B0604020202020204" pitchFamily="34" charset="0"/>
              </a:rPr>
              <a:t>Hình 2-30 Ví dụ về hoạt động của thiết bị dừng khẩn cấp</a:t>
            </a:r>
            <a:endParaRPr kumimoji="1" lang="ja-JP" altLang="en-US" sz="1400">
              <a:latin typeface="Arial" panose="020B0604020202020204" pitchFamily="34" charset="0"/>
              <a:cs typeface="Arial" panose="020B0604020202020204" pitchFamily="34" charset="0"/>
            </a:endParaRPr>
          </a:p>
        </p:txBody>
      </p:sp>
      <p:sp>
        <p:nvSpPr>
          <p:cNvPr id="15" name="正方形/長方形 14">
            <a:extLst>
              <a:ext uri="{FF2B5EF4-FFF2-40B4-BE49-F238E27FC236}">
                <a16:creationId xmlns:a16="http://schemas.microsoft.com/office/drawing/2014/main" id="{36AEE32B-F376-41BB-A8E2-DBABA34BE14B}"/>
              </a:ext>
            </a:extLst>
          </p:cNvPr>
          <p:cNvSpPr/>
          <p:nvPr/>
        </p:nvSpPr>
        <p:spPr>
          <a:xfrm>
            <a:off x="5106573" y="4294150"/>
            <a:ext cx="853737" cy="32596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vi-VN" altLang="ja-JP" sz="1000">
                <a:latin typeface="Arial" panose="020B0604020202020204" pitchFamily="34" charset="0"/>
                <a:cs typeface="Arial" panose="020B0604020202020204" pitchFamily="34" charset="0"/>
              </a:rPr>
              <a:t>Di chuyển</a:t>
            </a:r>
            <a:endParaRPr kumimoji="1" lang="ja-JP" altLang="en-US" sz="1000">
              <a:latin typeface="Arial" panose="020B0604020202020204" pitchFamily="34" charset="0"/>
              <a:cs typeface="Arial" panose="020B0604020202020204" pitchFamily="34" charset="0"/>
            </a:endParaRPr>
          </a:p>
        </p:txBody>
      </p:sp>
      <p:sp>
        <p:nvSpPr>
          <p:cNvPr id="16" name="正方形/長方形 15">
            <a:extLst>
              <a:ext uri="{FF2B5EF4-FFF2-40B4-BE49-F238E27FC236}">
                <a16:creationId xmlns:a16="http://schemas.microsoft.com/office/drawing/2014/main" id="{A4BC9B82-12D9-41C7-BE03-65E37CD989F6}"/>
              </a:ext>
            </a:extLst>
          </p:cNvPr>
          <p:cNvSpPr/>
          <p:nvPr/>
        </p:nvSpPr>
        <p:spPr>
          <a:xfrm>
            <a:off x="5276264" y="2628375"/>
            <a:ext cx="2363372" cy="35169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vi-VN" altLang="ja-JP" sz="1000" dirty="0"/>
              <a:t>Nâng hạ, quay, co giãn, </a:t>
            </a:r>
            <a:r>
              <a:rPr kumimoji="1" lang="en-US" altLang="ja-JP" sz="1000" dirty="0">
                <a:latin typeface="Arial" panose="020B0604020202020204" pitchFamily="34" charset="0"/>
                <a:cs typeface="Arial" panose="020B0604020202020204" pitchFamily="34" charset="0"/>
              </a:rPr>
              <a:t>di </a:t>
            </a:r>
            <a:r>
              <a:rPr kumimoji="1" lang="en-US" altLang="ja-JP" sz="1000" dirty="0" err="1">
                <a:latin typeface="Arial" panose="020B0604020202020204" pitchFamily="34" charset="0"/>
                <a:cs typeface="Arial" panose="020B0604020202020204" pitchFamily="34" charset="0"/>
              </a:rPr>
              <a:t>chuyển</a:t>
            </a:r>
            <a:r>
              <a:rPr kumimoji="1" lang="vi-VN" altLang="ja-JP" sz="1000" dirty="0">
                <a:latin typeface="Arial" panose="020B0604020202020204" pitchFamily="34" charset="0"/>
                <a:cs typeface="Arial" panose="020B0604020202020204" pitchFamily="34" charset="0"/>
              </a:rPr>
              <a:t> phần đầu cần trục nâng</a:t>
            </a:r>
            <a:endParaRPr kumimoji="1" lang="ja-JP" alt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70969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180587"/>
            <a:ext cx="7886700" cy="894069"/>
          </a:xfrm>
          <a:ln>
            <a:solidFill>
              <a:schemeClr val="tx1"/>
            </a:solidFill>
          </a:ln>
        </p:spPr>
        <p:txBody>
          <a:bodyPr>
            <a:noAutofit/>
          </a:bodyPr>
          <a:lstStyle/>
          <a:p>
            <a:r>
              <a:rPr lang="vi-VN" altLang="ja-JP" sz="2400" b="1" dirty="0">
                <a:latin typeface="Arial" panose="020B0604020202020204" pitchFamily="34" charset="0"/>
                <a:ea typeface="Meiryo UI" panose="020B0604030504040204" pitchFamily="50" charset="-128"/>
                <a:cs typeface="Arial" panose="020B0604020202020204" pitchFamily="34" charset="0"/>
              </a:rPr>
              <a:t>Thiết bị an toàn của xe nâng làm việc trên cao (4)</a:t>
            </a:r>
            <a:r>
              <a:rPr lang="ja-JP" altLang="en-US" sz="2400" b="1" dirty="0">
                <a:latin typeface="Arial" panose="020B0604020202020204" pitchFamily="34" charset="0"/>
                <a:ea typeface="Meiryo UI" panose="020B0604030504040204" pitchFamily="50" charset="-128"/>
                <a:cs typeface="Arial" panose="020B0604020202020204" pitchFamily="34" charset="0"/>
              </a:rPr>
              <a:t>　</a:t>
            </a:r>
            <a:r>
              <a:rPr lang="vi-VN" altLang="ja-JP" sz="2400" b="1" dirty="0">
                <a:latin typeface="Arial" panose="020B0604020202020204" pitchFamily="34" charset="0"/>
                <a:ea typeface="Meiryo UI" panose="020B0604030504040204" pitchFamily="50" charset="-128"/>
                <a:cs typeface="Arial" panose="020B0604020202020204" pitchFamily="34" charset="0"/>
              </a:rPr>
              <a:t>Thiết bị hạ khẩn cấp</a:t>
            </a:r>
            <a:endParaRPr kumimoji="1" lang="ja-JP" altLang="en-US" sz="2400" b="1" dirty="0">
              <a:latin typeface="Arial" panose="020B0604020202020204" pitchFamily="34" charset="0"/>
              <a:ea typeface="Meiryo UI" panose="020B0604030504040204" pitchFamily="50" charset="-128"/>
              <a:cs typeface="Arial" panose="020B0604020202020204" pitchFamily="34" charset="0"/>
            </a:endParaRPr>
          </a:p>
        </p:txBody>
      </p:sp>
      <p:sp>
        <p:nvSpPr>
          <p:cNvPr id="7" name="テキスト ボックス 6"/>
          <p:cNvSpPr txBox="1"/>
          <p:nvPr/>
        </p:nvSpPr>
        <p:spPr>
          <a:xfrm>
            <a:off x="4298624" y="6393891"/>
            <a:ext cx="3870277" cy="307777"/>
          </a:xfrm>
          <a:prstGeom prst="rect">
            <a:avLst/>
          </a:prstGeom>
          <a:noFill/>
          <a:ln>
            <a:solidFill>
              <a:schemeClr val="tx1"/>
            </a:solidFill>
          </a:ln>
        </p:spPr>
        <p:txBody>
          <a:bodyPr wrap="square" rtlCol="0">
            <a:spAutoFit/>
          </a:bodyPr>
          <a:lstStyle/>
          <a:p>
            <a:pPr algn="r"/>
            <a:r>
              <a:rPr lang="vi-VN" altLang="ja-JP" sz="1400" dirty="0">
                <a:solidFill>
                  <a:prstClr val="black"/>
                </a:solidFill>
                <a:latin typeface="Arial" panose="020B0604020202020204" pitchFamily="34" charset="0"/>
                <a:cs typeface="Arial" panose="020B0604020202020204" pitchFamily="34" charset="0"/>
              </a:rPr>
              <a:t>Sách giáo khoa trang 39</a:t>
            </a:r>
            <a:r>
              <a:rPr lang="en-US" altLang="ja-JP" sz="1400" dirty="0">
                <a:solidFill>
                  <a:prstClr val="black"/>
                </a:solidFill>
                <a:latin typeface="Arial" panose="020B0604020202020204" pitchFamily="34" charset="0"/>
                <a:cs typeface="Arial" panose="020B0604020202020204" pitchFamily="34" charset="0"/>
              </a:rPr>
              <a:t>/ </a:t>
            </a:r>
            <a:r>
              <a:rPr lang="vi-VN" altLang="ja-JP" sz="1400" dirty="0">
                <a:solidFill>
                  <a:prstClr val="black"/>
                </a:solidFill>
                <a:latin typeface="Arial" panose="020B0604020202020204" pitchFamily="34" charset="0"/>
                <a:cs typeface="Arial" panose="020B0604020202020204" pitchFamily="34" charset="0"/>
              </a:rPr>
              <a:t>Sách bổ trợ trang </a:t>
            </a:r>
            <a:r>
              <a:rPr lang="vi-VN" altLang="ja-JP" sz="1400" dirty="0" smtClean="0">
                <a:solidFill>
                  <a:prstClr val="black"/>
                </a:solidFill>
                <a:latin typeface="Arial" panose="020B0604020202020204" pitchFamily="34" charset="0"/>
                <a:cs typeface="Arial" panose="020B0604020202020204" pitchFamily="34" charset="0"/>
              </a:rPr>
              <a:t>2</a:t>
            </a:r>
            <a:r>
              <a:rPr lang="en-US" altLang="ja-JP" sz="1400" dirty="0" smtClean="0">
                <a:solidFill>
                  <a:prstClr val="black"/>
                </a:solidFill>
                <a:latin typeface="Arial" panose="020B0604020202020204" pitchFamily="34" charset="0"/>
                <a:cs typeface="Arial" panose="020B0604020202020204" pitchFamily="34" charset="0"/>
              </a:rPr>
              <a:t>7</a:t>
            </a:r>
            <a:endParaRPr lang="ja-JP" altLang="en-US" sz="1400" dirty="0">
              <a:solidFill>
                <a:prstClr val="black"/>
              </a:solidFill>
              <a:latin typeface="Arial" panose="020B0604020202020204" pitchFamily="34" charset="0"/>
              <a:cs typeface="Arial" panose="020B0604020202020204" pitchFamily="34" charset="0"/>
            </a:endParaRPr>
          </a:p>
        </p:txBody>
      </p:sp>
      <p:sp>
        <p:nvSpPr>
          <p:cNvPr id="5" name="スライド番号プレースホルダー 4"/>
          <p:cNvSpPr>
            <a:spLocks noGrp="1"/>
          </p:cNvSpPr>
          <p:nvPr>
            <p:ph type="sldNum" sz="quarter" idx="12"/>
          </p:nvPr>
        </p:nvSpPr>
        <p:spPr>
          <a:xfrm>
            <a:off x="6589926" y="6356350"/>
            <a:ext cx="2057400" cy="365125"/>
          </a:xfrm>
        </p:spPr>
        <p:txBody>
          <a:bodyPr/>
          <a:lstStyle/>
          <a:p>
            <a:r>
              <a:rPr lang="ja-JP" altLang="en-US" dirty="0">
                <a:solidFill>
                  <a:prstClr val="black">
                    <a:tint val="75000"/>
                  </a:prstClr>
                </a:solidFill>
              </a:rPr>
              <a:t> </a:t>
            </a:r>
            <a:fld id="{10712B29-8DFD-45C1-BE8F-2E7F44751CDC}" type="slidenum">
              <a:rPr lang="ja-JP" altLang="en-US" smtClean="0">
                <a:solidFill>
                  <a:prstClr val="black">
                    <a:tint val="75000"/>
                  </a:prstClr>
                </a:solidFill>
              </a:rPr>
              <a:pPr/>
              <a:t>24</a:t>
            </a:fld>
            <a:endParaRPr lang="ja-JP" altLang="en-US" dirty="0">
              <a:solidFill>
                <a:prstClr val="black">
                  <a:tint val="75000"/>
                </a:prstClr>
              </a:solidFill>
            </a:endParaRPr>
          </a:p>
        </p:txBody>
      </p:sp>
      <p:sp>
        <p:nvSpPr>
          <p:cNvPr id="11" name="コンテンツ プレースホルダー 4"/>
          <p:cNvSpPr txBox="1">
            <a:spLocks/>
          </p:cNvSpPr>
          <p:nvPr/>
        </p:nvSpPr>
        <p:spPr>
          <a:xfrm>
            <a:off x="628650" y="1158460"/>
            <a:ext cx="7713492" cy="3508247"/>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Font typeface="Arial" panose="020B0604020202020204" pitchFamily="34" charset="0"/>
              <a:buNone/>
            </a:pPr>
            <a:r>
              <a:rPr lang="ja-JP" altLang="en-US"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Thiết bị hạ khẩn cấp là thiết bị hoặc dụng cụ </a:t>
            </a:r>
            <a:r>
              <a:rPr lang="vi-VN"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giúp người thao tác ở trên sàn làm việc xuống phía dưới đất t</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rong </a:t>
            </a:r>
            <a:r>
              <a:rPr lang="vi-VN"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trường hợp phát sinh sự việc bất trắc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như bị dừng máy.</a:t>
            </a:r>
            <a:endPar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en-US" altLang="ja-JP" sz="1600"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Về</a:t>
            </a:r>
            <a:r>
              <a:rPr lang="en-US" altLang="ja-JP" sz="1600"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thiết</a:t>
            </a:r>
            <a:r>
              <a:rPr lang="en-US" altLang="ja-JP" sz="1600"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bị</a:t>
            </a:r>
            <a:r>
              <a:rPr lang="en-US" altLang="ja-JP" sz="1600"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t</a:t>
            </a:r>
            <a:r>
              <a:rPr lang="vi-VN" altLang="ja-JP" sz="1600"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hông thường xe nâng làm việc trên cao dạng động cơ được </a:t>
            </a:r>
            <a:r>
              <a:rPr lang="en-US" altLang="ja-JP" sz="1600"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trang</a:t>
            </a:r>
            <a:r>
              <a:rPr lang="en-US" altLang="ja-JP" sz="1600"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bị</a:t>
            </a:r>
            <a:endParaRPr lang="en-US" altLang="ja-JP" sz="1600"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en-US" altLang="ja-JP" sz="1600"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bơm</a:t>
            </a:r>
            <a:r>
              <a:rPr lang="vi-VN" altLang="ja-JP" sz="1600"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có</a:t>
            </a:r>
            <a:r>
              <a:rPr lang="en-US" altLang="ja-JP" sz="1600"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nguồn</a:t>
            </a:r>
            <a:r>
              <a:rPr lang="en-US" altLang="ja-JP" sz="1600"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điện</a:t>
            </a:r>
            <a:r>
              <a:rPr lang="en-US" altLang="ja-JP" sz="1600"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là</a:t>
            </a:r>
            <a:r>
              <a:rPr lang="en-US" altLang="ja-JP" sz="1600"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pin </a:t>
            </a:r>
            <a:r>
              <a:rPr lang="vi-VN" altLang="ja-JP" sz="1600"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dùng </a:t>
            </a:r>
            <a:r>
              <a:rPr lang="en-US" altLang="ja-JP" sz="1600"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lúc</a:t>
            </a:r>
            <a:r>
              <a:rPr lang="en-US" altLang="ja-JP" sz="1600"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khẩn cấp </a:t>
            </a:r>
            <a:r>
              <a:rPr lang="en-US" altLang="ja-JP" sz="1600"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hoặc</a:t>
            </a:r>
            <a:r>
              <a:rPr lang="vi-VN" altLang="ja-JP" sz="1600"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xe</a:t>
            </a:r>
            <a:r>
              <a:rPr lang="en-US" altLang="ja-JP" sz="1600"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nâng</a:t>
            </a:r>
            <a:r>
              <a:rPr lang="en-US" altLang="ja-JP" sz="1600"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mà</a:t>
            </a:r>
            <a:r>
              <a:rPr lang="vi-VN" altLang="ja-JP" sz="1600"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motor ít ồn được</a:t>
            </a:r>
            <a:endParaRPr lang="en-US" altLang="ja-JP" sz="1600"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en-US" altLang="ja-JP" sz="1600"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lắp riêng thì cũng </a:t>
            </a:r>
            <a:r>
              <a:rPr lang="en-US" altLang="ja-JP" sz="1600"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có</a:t>
            </a:r>
            <a:r>
              <a:rPr lang="en-US" altLang="ja-JP" sz="1600"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xe</a:t>
            </a:r>
            <a:r>
              <a:rPr lang="en-US" altLang="ja-JP" sz="1600"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nâng</a:t>
            </a:r>
            <a:r>
              <a:rPr lang="en-US" altLang="ja-JP" sz="1600"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không</a:t>
            </a:r>
            <a:r>
              <a:rPr lang="en-US" altLang="ja-JP" sz="1600"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được</a:t>
            </a:r>
            <a:r>
              <a:rPr lang="en-US" altLang="ja-JP" sz="1600"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trang</a:t>
            </a:r>
            <a:r>
              <a:rPr lang="en-US" altLang="ja-JP" sz="1600"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bị</a:t>
            </a:r>
            <a:r>
              <a:rPr lang="en-US" altLang="ja-JP" sz="1600"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bơm</a:t>
            </a:r>
            <a:r>
              <a:rPr lang="en-US" altLang="ja-JP" sz="1600"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dùng</a:t>
            </a:r>
            <a:r>
              <a:rPr lang="en-US" altLang="ja-JP" sz="1600"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lúc</a:t>
            </a:r>
            <a:r>
              <a:rPr lang="en-US" altLang="ja-JP" sz="1600"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khẩn</a:t>
            </a:r>
            <a:r>
              <a:rPr lang="en-US" altLang="ja-JP" sz="1600"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cấp</a:t>
            </a:r>
            <a:r>
              <a:rPr lang="en-US" altLang="ja-JP" sz="1600"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a:t>
            </a:r>
            <a:endParaRPr lang="vi-VN" altLang="ja-JP" sz="1600"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en-US" altLang="ja-JP" sz="1600" dirty="0">
                <a:solidFill>
                  <a:schemeClr val="accent1">
                    <a:lumMod val="75000"/>
                  </a:schemeClr>
                </a:solidFill>
                <a:ea typeface="Meiryo UI" panose="020B0604030504040204" pitchFamily="50" charset="-128"/>
                <a:cs typeface="Arial" panose="020B0604020202020204" pitchFamily="34" charset="0"/>
              </a:rPr>
              <a:t>※ </a:t>
            </a:r>
            <a:r>
              <a:rPr lang="vi-VN" altLang="ja-JP" sz="1600" dirty="0">
                <a:solidFill>
                  <a:schemeClr val="accent1">
                    <a:lumMod val="75000"/>
                  </a:schemeClr>
                </a:solidFill>
                <a:ea typeface="Meiryo UI" panose="020B0604030504040204" pitchFamily="50" charset="-128"/>
                <a:cs typeface="Arial" panose="020B0604020202020204" pitchFamily="34" charset="0"/>
              </a:rPr>
              <a:t>Xe làm việc trên cao dạng nâng hạ theo phươ</a:t>
            </a:r>
            <a:r>
              <a:rPr lang="vi-VN" altLang="ja-JP" sz="1600"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ng thẳng đứng thông thường</a:t>
            </a:r>
            <a:endParaRPr lang="en-US" altLang="ja-JP" sz="1600"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en-US" altLang="ja-JP" sz="1600"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được </a:t>
            </a:r>
            <a:r>
              <a:rPr lang="en-US" altLang="ja-JP" sz="1600"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trang</a:t>
            </a:r>
            <a:r>
              <a:rPr lang="en-US" altLang="ja-JP" sz="1600"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bị</a:t>
            </a:r>
            <a:r>
              <a:rPr lang="en-US" altLang="ja-JP" sz="1600"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van </a:t>
            </a:r>
            <a:r>
              <a:rPr lang="en-US" altLang="ja-JP" sz="1600"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để</a:t>
            </a:r>
            <a:r>
              <a:rPr lang="en-US" altLang="ja-JP" sz="1600"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hạ</a:t>
            </a:r>
            <a:r>
              <a:rPr lang="en-US" altLang="ja-JP" sz="1600"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xuống</a:t>
            </a:r>
            <a:r>
              <a:rPr lang="en-US" altLang="ja-JP" sz="1600"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a:t>
            </a:r>
            <a:endParaRPr lang="vi-VN" altLang="ja-JP" sz="1600"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en-US" altLang="ja-JP" sz="1600"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Về </a:t>
            </a:r>
            <a:r>
              <a:rPr lang="en-US" altLang="ja-JP" sz="1600"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dụng</a:t>
            </a:r>
            <a:r>
              <a:rPr lang="en-US" altLang="ja-JP" sz="1600"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cụ</a:t>
            </a:r>
            <a:r>
              <a:rPr lang="en-US" altLang="ja-JP" sz="1600"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có</a:t>
            </a:r>
            <a:r>
              <a:rPr lang="vi-VN" altLang="ja-JP" sz="1600"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trường hợp sử dụng thang dây thừng hoặc dây cáp dùng để leo</a:t>
            </a:r>
            <a:endParaRPr lang="en-US" altLang="ja-JP" sz="1600"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en-US" altLang="ja-JP" sz="1600"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xuống</a:t>
            </a:r>
            <a:r>
              <a:rPr lang="en-US" altLang="ja-JP" sz="1600"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a:t>
            </a:r>
            <a:r>
              <a:rPr lang="en-US" altLang="ja-JP" sz="1600"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v.v</a:t>
            </a:r>
            <a:r>
              <a:rPr lang="vi-VN" altLang="ja-JP" sz="1600"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a:t>
            </a:r>
            <a:endParaRPr lang="ja-JP" altLang="en-US" sz="1600"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Font typeface="Arial" panose="020B0604020202020204" pitchFamily="34" charset="0"/>
              <a:buNone/>
            </a:pPr>
            <a:endParaRPr lang="en-US" altLang="ja-JP" sz="1800" dirty="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Font typeface="Arial" panose="020B0604020202020204" pitchFamily="34" charset="0"/>
              <a:buNone/>
            </a:pPr>
            <a:endParaRPr lang="en-US" altLang="ja-JP" sz="1800" dirty="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Font typeface="Arial" panose="020B0604020202020204" pitchFamily="34" charset="0"/>
              <a:buNone/>
            </a:pPr>
            <a:endParaRPr lang="ja-JP" altLang="en-US" sz="180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885768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86698" y="306133"/>
            <a:ext cx="8028652" cy="771688"/>
          </a:xfrm>
          <a:ln>
            <a:solidFill>
              <a:schemeClr val="tx1"/>
            </a:solidFill>
          </a:ln>
        </p:spPr>
        <p:txBody>
          <a:bodyPr>
            <a:noAutofit/>
          </a:bodyPr>
          <a:lstStyle/>
          <a:p>
            <a:r>
              <a:rPr lang="vi-VN" altLang="ja-JP" sz="2400" b="1" dirty="0">
                <a:latin typeface="Arial" panose="020B0604020202020204" pitchFamily="34" charset="0"/>
                <a:ea typeface="Meiryo UI" panose="020B0604030504040204" pitchFamily="50" charset="-128"/>
                <a:cs typeface="Arial" panose="020B0604020202020204" pitchFamily="34" charset="0"/>
              </a:rPr>
              <a:t>Thiết bị an toàn của xe nâng làm việc trên cao (5)</a:t>
            </a:r>
            <a:br>
              <a:rPr lang="vi-VN" altLang="ja-JP" sz="2400" b="1" dirty="0">
                <a:latin typeface="Arial" panose="020B0604020202020204" pitchFamily="34" charset="0"/>
                <a:ea typeface="Meiryo UI" panose="020B0604030504040204" pitchFamily="50" charset="-128"/>
                <a:cs typeface="Arial" panose="020B0604020202020204" pitchFamily="34" charset="0"/>
              </a:rPr>
            </a:br>
            <a:r>
              <a:rPr lang="vi-VN" altLang="ja-JP" sz="2400" b="1" dirty="0">
                <a:latin typeface="Arial" panose="020B0604020202020204" pitchFamily="34" charset="0"/>
                <a:ea typeface="Meiryo UI" panose="020B0604030504040204" pitchFamily="50" charset="-128"/>
                <a:cs typeface="Arial" panose="020B0604020202020204" pitchFamily="34" charset="0"/>
              </a:rPr>
              <a:t>Thiết bị cảnh báo khi di chuyển</a:t>
            </a:r>
            <a:endParaRPr kumimoji="1" lang="ja-JP" altLang="en-US" sz="2400" b="1" dirty="0">
              <a:latin typeface="Arial" panose="020B0604020202020204" pitchFamily="34" charset="0"/>
              <a:ea typeface="Meiryo UI" panose="020B0604030504040204" pitchFamily="50" charset="-128"/>
              <a:cs typeface="Arial" panose="020B0604020202020204" pitchFamily="34" charset="0"/>
            </a:endParaRPr>
          </a:p>
        </p:txBody>
      </p:sp>
      <p:sp>
        <p:nvSpPr>
          <p:cNvPr id="7" name="テキスト ボックス 6"/>
          <p:cNvSpPr txBox="1"/>
          <p:nvPr/>
        </p:nvSpPr>
        <p:spPr>
          <a:xfrm>
            <a:off x="4279769" y="6400413"/>
            <a:ext cx="3890893" cy="307777"/>
          </a:xfrm>
          <a:prstGeom prst="rect">
            <a:avLst/>
          </a:prstGeom>
          <a:noFill/>
          <a:ln>
            <a:solidFill>
              <a:schemeClr val="tx1"/>
            </a:solidFill>
          </a:ln>
        </p:spPr>
        <p:txBody>
          <a:bodyPr wrap="square" rtlCol="0">
            <a:spAutoFit/>
          </a:bodyPr>
          <a:lstStyle/>
          <a:p>
            <a:pPr algn="r"/>
            <a:r>
              <a:rPr lang="vi-VN" altLang="ja-JP" sz="1400" dirty="0">
                <a:solidFill>
                  <a:prstClr val="black"/>
                </a:solidFill>
                <a:latin typeface="Arial" panose="020B0604020202020204" pitchFamily="34" charset="0"/>
                <a:cs typeface="Arial" panose="020B0604020202020204" pitchFamily="34" charset="0"/>
              </a:rPr>
              <a:t>Sách giáo khoa trang 39</a:t>
            </a:r>
            <a:r>
              <a:rPr lang="en-US" altLang="ja-JP" sz="1400" dirty="0">
                <a:solidFill>
                  <a:prstClr val="black"/>
                </a:solidFill>
                <a:latin typeface="Arial" panose="020B0604020202020204" pitchFamily="34" charset="0"/>
                <a:cs typeface="Arial" panose="020B0604020202020204" pitchFamily="34" charset="0"/>
              </a:rPr>
              <a:t>/ </a:t>
            </a:r>
            <a:r>
              <a:rPr lang="vi-VN" altLang="ja-JP" sz="1400" dirty="0">
                <a:solidFill>
                  <a:prstClr val="black"/>
                </a:solidFill>
                <a:latin typeface="Arial" panose="020B0604020202020204" pitchFamily="34" charset="0"/>
                <a:cs typeface="Arial" panose="020B0604020202020204" pitchFamily="34" charset="0"/>
              </a:rPr>
              <a:t>Sách bổ trợ trang </a:t>
            </a:r>
            <a:r>
              <a:rPr lang="vi-VN" altLang="ja-JP" sz="1400" dirty="0" smtClean="0">
                <a:solidFill>
                  <a:prstClr val="black"/>
                </a:solidFill>
                <a:latin typeface="Arial" panose="020B0604020202020204" pitchFamily="34" charset="0"/>
                <a:cs typeface="Arial" panose="020B0604020202020204" pitchFamily="34" charset="0"/>
              </a:rPr>
              <a:t>2</a:t>
            </a:r>
            <a:r>
              <a:rPr lang="en-US" altLang="ja-JP" sz="1400" dirty="0" smtClean="0">
                <a:solidFill>
                  <a:prstClr val="black"/>
                </a:solidFill>
                <a:latin typeface="Arial" panose="020B0604020202020204" pitchFamily="34" charset="0"/>
                <a:cs typeface="Arial" panose="020B0604020202020204" pitchFamily="34" charset="0"/>
              </a:rPr>
              <a:t>7</a:t>
            </a:r>
            <a:endParaRPr lang="ja-JP" altLang="en-US" sz="1400" dirty="0">
              <a:solidFill>
                <a:prstClr val="black"/>
              </a:solidFill>
              <a:latin typeface="Arial" panose="020B0604020202020204" pitchFamily="34" charset="0"/>
              <a:cs typeface="Arial" panose="020B0604020202020204" pitchFamily="34" charset="0"/>
            </a:endParaRPr>
          </a:p>
        </p:txBody>
      </p:sp>
      <p:sp>
        <p:nvSpPr>
          <p:cNvPr id="11" name="コンテンツ プレースホルダー 4"/>
          <p:cNvSpPr txBox="1">
            <a:spLocks/>
          </p:cNvSpPr>
          <p:nvPr/>
        </p:nvSpPr>
        <p:spPr>
          <a:xfrm>
            <a:off x="628649" y="1153237"/>
            <a:ext cx="7886700" cy="3120351"/>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ja-JP" altLang="en-US" sz="1800" dirty="0">
                <a:solidFill>
                  <a:prstClr val="black"/>
                </a:solidFill>
                <a:latin typeface="Meiryo UI" panose="020B0604030504040204" pitchFamily="50" charset="-128"/>
                <a:ea typeface="Meiryo UI" panose="020B0604030504040204" pitchFamily="50" charset="-128"/>
                <a:cs typeface="Arial" panose="020B0604020202020204" pitchFamily="34" charset="0"/>
              </a:rPr>
              <a:t> </a:t>
            </a:r>
            <a:r>
              <a:rPr lang="vi-VN"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Thiết bị cảnh báo khi di chuyển là </a:t>
            </a:r>
            <a:r>
              <a:rPr lang="vi-VN" altLang="ja-JP" sz="1800" b="1" u="sng" dirty="0">
                <a:solidFill>
                  <a:prstClr val="black"/>
                </a:solidFill>
                <a:latin typeface="Arial" panose="020B0604020202020204" pitchFamily="34" charset="0"/>
                <a:ea typeface="Meiryo UI" panose="020B0604030504040204" pitchFamily="50" charset="-128"/>
                <a:cs typeface="Arial" panose="020B0604020202020204" pitchFamily="34" charset="0"/>
              </a:rPr>
              <a:t>thiết bị phát ra tiếng cảnh báo (</a:t>
            </a:r>
            <a:r>
              <a:rPr lang="en-US" altLang="ja-JP" sz="18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tiếng</a:t>
            </a:r>
            <a:r>
              <a:rPr lang="en-US" altLang="ja-JP" sz="18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còi</a:t>
            </a:r>
            <a:r>
              <a:rPr lang="vi-VN" altLang="ja-JP" sz="1800" b="1" u="sng" dirty="0">
                <a:solidFill>
                  <a:prstClr val="black"/>
                </a:solidFill>
                <a:latin typeface="Arial" panose="020B0604020202020204" pitchFamily="34" charset="0"/>
                <a:ea typeface="Meiryo UI" panose="020B0604030504040204" pitchFamily="50" charset="-128"/>
                <a:cs typeface="Arial" panose="020B0604020202020204" pitchFamily="34" charset="0"/>
              </a:rPr>
              <a:t>) tự động </a:t>
            </a:r>
            <a:r>
              <a:rPr lang="vi-VN"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khi di chuyển, thiết bị này liên kết với cần gạt điều khiển</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sousa</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reba</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vi-VN"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di chuyển để bật công tắc báo động</a:t>
            </a:r>
            <a:r>
              <a:rPr lang="vi-VN" altLang="ja-JP" sz="1800" dirty="0">
                <a:solidFill>
                  <a:prstClr val="black"/>
                </a:solidFill>
                <a:ea typeface="Meiryo UI" panose="020B0604030504040204" pitchFamily="50" charset="-128"/>
              </a:rPr>
              <a:t>.</a:t>
            </a:r>
            <a:endParaRPr lang="en-US" altLang="ja-JP" sz="1800" dirty="0">
              <a:solidFill>
                <a:prstClr val="black"/>
              </a:solidFill>
              <a:ea typeface="Meiryo UI" panose="020B0604030504040204" pitchFamily="50" charset="-128"/>
            </a:endParaRPr>
          </a:p>
          <a:p>
            <a:pPr marL="0" indent="0">
              <a:lnSpc>
                <a:spcPct val="100000"/>
              </a:lnSpc>
              <a:spcBef>
                <a:spcPts val="0"/>
              </a:spcBef>
              <a:buNone/>
            </a:pPr>
            <a:r>
              <a:rPr lang="ja-JP" altLang="en-US" sz="1800" dirty="0">
                <a:solidFill>
                  <a:prstClr val="black"/>
                </a:solidFill>
                <a:latin typeface="Meiryo UI" panose="020B0604030504040204" pitchFamily="50" charset="-128"/>
                <a:ea typeface="Meiryo UI" panose="020B0604030504040204" pitchFamily="50" charset="-128"/>
              </a:rPr>
              <a:t>　</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Được gắn ở xe nâng làm việc trên cao dạng tự hành AGV</a:t>
            </a:r>
            <a:endPar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Font typeface="Arial" panose="020B0604020202020204" pitchFamily="34" charset="0"/>
              <a:buNone/>
            </a:pPr>
            <a:endParaRPr lang="en-US" altLang="ja-JP" sz="1800" dirty="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Font typeface="Arial" panose="020B0604020202020204" pitchFamily="34" charset="0"/>
              <a:buNone/>
            </a:pPr>
            <a:endParaRPr lang="ja-JP" altLang="en-US" sz="1800" dirty="0">
              <a:solidFill>
                <a:prstClr val="black"/>
              </a:solidFill>
              <a:latin typeface="Meiryo UI" panose="020B0604030504040204" pitchFamily="50" charset="-128"/>
              <a:ea typeface="Meiryo UI" panose="020B0604030504040204" pitchFamily="50" charset="-128"/>
            </a:endParaRPr>
          </a:p>
        </p:txBody>
      </p:sp>
      <p:pic>
        <p:nvPicPr>
          <p:cNvPr id="6" name="図 5"/>
          <p:cNvPicPr/>
          <p:nvPr/>
        </p:nvPicPr>
        <p:blipFill>
          <a:blip r:embed="rId3">
            <a:extLst>
              <a:ext uri="{28A0092B-C50C-407E-A947-70E740481C1C}">
                <a14:useLocalDpi xmlns:a14="http://schemas.microsoft.com/office/drawing/2010/main" val="0"/>
              </a:ext>
            </a:extLst>
          </a:blip>
          <a:srcRect/>
          <a:stretch>
            <a:fillRect/>
          </a:stretch>
        </p:blipFill>
        <p:spPr bwMode="auto">
          <a:xfrm>
            <a:off x="1740309" y="2637996"/>
            <a:ext cx="5294671" cy="2848404"/>
          </a:xfrm>
          <a:prstGeom prst="rect">
            <a:avLst/>
          </a:prstGeom>
          <a:noFill/>
          <a:ln>
            <a:solidFill>
              <a:schemeClr val="tx1"/>
            </a:solidFill>
          </a:ln>
        </p:spPr>
      </p:pic>
      <p:sp>
        <p:nvSpPr>
          <p:cNvPr id="2" name="正方形/長方形 1">
            <a:extLst>
              <a:ext uri="{FF2B5EF4-FFF2-40B4-BE49-F238E27FC236}">
                <a16:creationId xmlns:a16="http://schemas.microsoft.com/office/drawing/2014/main" id="{D22C2964-88CB-4203-96D6-75B210AA5871}"/>
              </a:ext>
            </a:extLst>
          </p:cNvPr>
          <p:cNvSpPr/>
          <p:nvPr/>
        </p:nvSpPr>
        <p:spPr>
          <a:xfrm>
            <a:off x="2504049" y="2637996"/>
            <a:ext cx="1237957" cy="21774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vi-VN" altLang="ja-JP" sz="1400"/>
              <a:t>Di </a:t>
            </a:r>
            <a:r>
              <a:rPr kumimoji="1" lang="vi-VN" altLang="ja-JP" sz="1400">
                <a:latin typeface="Arial" panose="020B0604020202020204" pitchFamily="34" charset="0"/>
                <a:cs typeface="Arial" panose="020B0604020202020204" pitchFamily="34" charset="0"/>
              </a:rPr>
              <a:t>chuyển</a:t>
            </a:r>
            <a:endParaRPr kumimoji="1" lang="ja-JP" altLang="en-US" sz="1400">
              <a:latin typeface="Arial" panose="020B0604020202020204" pitchFamily="34" charset="0"/>
              <a:cs typeface="Arial" panose="020B0604020202020204" pitchFamily="34" charset="0"/>
            </a:endParaRPr>
          </a:p>
        </p:txBody>
      </p:sp>
      <p:sp>
        <p:nvSpPr>
          <p:cNvPr id="8" name="正方形/長方形 7">
            <a:extLst>
              <a:ext uri="{FF2B5EF4-FFF2-40B4-BE49-F238E27FC236}">
                <a16:creationId xmlns:a16="http://schemas.microsoft.com/office/drawing/2014/main" id="{F3669AD9-9E33-4916-BBDD-FBE226A68C82}"/>
              </a:ext>
            </a:extLst>
          </p:cNvPr>
          <p:cNvSpPr/>
          <p:nvPr/>
        </p:nvSpPr>
        <p:spPr>
          <a:xfrm>
            <a:off x="4707231" y="3500996"/>
            <a:ext cx="497816" cy="295674"/>
          </a:xfrm>
          <a:prstGeom prst="rect">
            <a:avLst/>
          </a:prstGeom>
          <a:solidFill>
            <a:srgbClr val="F3FAFA"/>
          </a:solidFill>
          <a:ln>
            <a:no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kumimoji="1" lang="vi-VN" altLang="ja-JP" sz="900">
                <a:latin typeface="Arial" panose="020B0604020202020204" pitchFamily="34" charset="0"/>
                <a:cs typeface="Arial" panose="020B0604020202020204" pitchFamily="34" charset="0"/>
              </a:rPr>
              <a:t>Tác động</a:t>
            </a:r>
            <a:endParaRPr kumimoji="1" lang="ja-JP" altLang="en-US" sz="900">
              <a:latin typeface="Arial" panose="020B0604020202020204" pitchFamily="34" charset="0"/>
              <a:cs typeface="Arial" panose="020B0604020202020204" pitchFamily="34" charset="0"/>
            </a:endParaRPr>
          </a:p>
        </p:txBody>
      </p:sp>
      <p:sp>
        <p:nvSpPr>
          <p:cNvPr id="9" name="正方形/長方形 8">
            <a:extLst>
              <a:ext uri="{FF2B5EF4-FFF2-40B4-BE49-F238E27FC236}">
                <a16:creationId xmlns:a16="http://schemas.microsoft.com/office/drawing/2014/main" id="{0DE43C91-1E14-4DBC-8E10-92C7EDAD818F}"/>
              </a:ext>
            </a:extLst>
          </p:cNvPr>
          <p:cNvSpPr/>
          <p:nvPr/>
        </p:nvSpPr>
        <p:spPr>
          <a:xfrm>
            <a:off x="5900750" y="3207643"/>
            <a:ext cx="648929" cy="293353"/>
          </a:xfrm>
          <a:prstGeom prst="rect">
            <a:avLst/>
          </a:prstGeom>
          <a:solidFill>
            <a:srgbClr val="D6E4E5"/>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vi-VN" altLang="ja-JP" sz="1200" dirty="0">
                <a:latin typeface="Arial" panose="020B0604020202020204" pitchFamily="34" charset="0"/>
                <a:cs typeface="Arial" panose="020B0604020202020204" pitchFamily="34" charset="0"/>
              </a:rPr>
              <a:t>Cảnh báo</a:t>
            </a:r>
            <a:endParaRPr kumimoji="1" lang="ja-JP" altLang="en-US" sz="1200" dirty="0">
              <a:latin typeface="Arial" panose="020B0604020202020204" pitchFamily="34" charset="0"/>
              <a:cs typeface="Arial" panose="020B0604020202020204" pitchFamily="34" charset="0"/>
            </a:endParaRPr>
          </a:p>
        </p:txBody>
      </p:sp>
      <p:sp>
        <p:nvSpPr>
          <p:cNvPr id="10" name="正方形/長方形 9">
            <a:extLst>
              <a:ext uri="{FF2B5EF4-FFF2-40B4-BE49-F238E27FC236}">
                <a16:creationId xmlns:a16="http://schemas.microsoft.com/office/drawing/2014/main" id="{D2E0C9E3-4305-4507-BDA6-A9278A34410D}"/>
              </a:ext>
            </a:extLst>
          </p:cNvPr>
          <p:cNvSpPr/>
          <p:nvPr/>
        </p:nvSpPr>
        <p:spPr>
          <a:xfrm>
            <a:off x="1740310" y="5050302"/>
            <a:ext cx="5294671" cy="43609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altLang="ja-JP" sz="1400" dirty="0">
                <a:latin typeface="Arial" panose="020B0604020202020204" pitchFamily="34" charset="0"/>
                <a:cs typeface="Arial" panose="020B0604020202020204" pitchFamily="34" charset="0"/>
              </a:rPr>
              <a:t>Hình 2-31 Ví dụ về hoạt động của thiết bị cảnh báo khi di chuyển</a:t>
            </a:r>
            <a:endParaRPr kumimoji="1" lang="ja-JP" altLang="en-US" sz="1400" dirty="0">
              <a:latin typeface="Arial" panose="020B0604020202020204" pitchFamily="34" charset="0"/>
              <a:cs typeface="Arial" panose="020B0604020202020204" pitchFamily="34" charset="0"/>
            </a:endParaRPr>
          </a:p>
        </p:txBody>
      </p:sp>
      <p:sp>
        <p:nvSpPr>
          <p:cNvPr id="12" name="スライド番号プレースホルダー 4">
            <a:extLst>
              <a:ext uri="{FF2B5EF4-FFF2-40B4-BE49-F238E27FC236}">
                <a16:creationId xmlns:a16="http://schemas.microsoft.com/office/drawing/2014/main" id="{76107595-0787-4627-9797-794BA8C4A476}"/>
              </a:ext>
            </a:extLst>
          </p:cNvPr>
          <p:cNvSpPr>
            <a:spLocks noGrp="1"/>
          </p:cNvSpPr>
          <p:nvPr>
            <p:ph type="sldNum" sz="quarter" idx="12"/>
          </p:nvPr>
        </p:nvSpPr>
        <p:spPr>
          <a:xfrm>
            <a:off x="6457950" y="6356351"/>
            <a:ext cx="2057400" cy="365125"/>
          </a:xfrm>
        </p:spPr>
        <p:txBody>
          <a:bodyPr/>
          <a:lstStyle/>
          <a:p>
            <a:fld id="{10712B29-8DFD-45C1-BE8F-2E7F44751CDC}" type="slidenum">
              <a:rPr lang="ja-JP" altLang="en-US" smtClean="0">
                <a:solidFill>
                  <a:prstClr val="black">
                    <a:tint val="75000"/>
                  </a:prstClr>
                </a:solidFill>
              </a:rPr>
              <a:pPr/>
              <a:t>25</a:t>
            </a:fld>
            <a:endParaRPr lang="ja-JP" altLang="en-US" dirty="0">
              <a:solidFill>
                <a:prstClr val="black">
                  <a:tint val="75000"/>
                </a:prstClr>
              </a:solidFill>
            </a:endParaRPr>
          </a:p>
        </p:txBody>
      </p:sp>
    </p:spTree>
    <p:extLst>
      <p:ext uri="{BB962C8B-B14F-4D97-AF65-F5344CB8AC3E}">
        <p14:creationId xmlns:p14="http://schemas.microsoft.com/office/powerpoint/2010/main" val="15365635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39213"/>
            <a:ext cx="7886700" cy="835555"/>
          </a:xfrm>
          <a:ln>
            <a:solidFill>
              <a:schemeClr val="tx1"/>
            </a:solidFill>
          </a:ln>
        </p:spPr>
        <p:txBody>
          <a:bodyPr>
            <a:noAutofit/>
          </a:bodyPr>
          <a:lstStyle/>
          <a:p>
            <a:r>
              <a:rPr lang="vi-VN" altLang="ja-JP" sz="2400" b="1">
                <a:latin typeface="Arial" panose="020B0604020202020204" pitchFamily="34" charset="0"/>
                <a:ea typeface="Meiryo UI" panose="020B0604030504040204" pitchFamily="50" charset="-128"/>
                <a:cs typeface="Arial" panose="020B0604020202020204" pitchFamily="34" charset="0"/>
              </a:rPr>
              <a:t>Thiết bị an toàn của xe nâng làm việc trên cao (6)</a:t>
            </a:r>
            <a:r>
              <a:rPr lang="ja-JP" altLang="en-US" sz="2400" b="1">
                <a:latin typeface="Arial" panose="020B0604020202020204" pitchFamily="34" charset="0"/>
                <a:ea typeface="Meiryo UI" panose="020B0604030504040204" pitchFamily="50" charset="-128"/>
                <a:cs typeface="Arial" panose="020B0604020202020204" pitchFamily="34" charset="0"/>
              </a:rPr>
              <a:t>　</a:t>
            </a:r>
            <a:r>
              <a:rPr lang="vi-VN" altLang="ja-JP" sz="2400" b="1">
                <a:latin typeface="Arial" panose="020B0604020202020204" pitchFamily="34" charset="0"/>
                <a:ea typeface="Meiryo UI" panose="020B0604030504040204" pitchFamily="50" charset="-128"/>
                <a:cs typeface="Arial" panose="020B0604020202020204" pitchFamily="34" charset="0"/>
              </a:rPr>
              <a:t>Thiết bị điều chỉnh góc nghiêng thân xe</a:t>
            </a:r>
            <a:endParaRPr kumimoji="1" lang="ja-JP" altLang="en-US" sz="2400" b="1">
              <a:latin typeface="Arial" panose="020B0604020202020204" pitchFamily="34" charset="0"/>
              <a:ea typeface="Meiryo UI" panose="020B0604030504040204" pitchFamily="50" charset="-128"/>
              <a:cs typeface="Arial" panose="020B0604020202020204" pitchFamily="34" charset="0"/>
            </a:endParaRPr>
          </a:p>
        </p:txBody>
      </p:sp>
      <p:sp>
        <p:nvSpPr>
          <p:cNvPr id="7" name="テキスト ボックス 6"/>
          <p:cNvSpPr txBox="1"/>
          <p:nvPr/>
        </p:nvSpPr>
        <p:spPr>
          <a:xfrm>
            <a:off x="4289196" y="6400413"/>
            <a:ext cx="3881466" cy="307777"/>
          </a:xfrm>
          <a:prstGeom prst="rect">
            <a:avLst/>
          </a:prstGeom>
          <a:noFill/>
          <a:ln>
            <a:solidFill>
              <a:schemeClr val="tx1"/>
            </a:solidFill>
          </a:ln>
        </p:spPr>
        <p:txBody>
          <a:bodyPr wrap="square" rtlCol="0">
            <a:spAutoFit/>
          </a:bodyPr>
          <a:lstStyle/>
          <a:p>
            <a:pPr algn="r"/>
            <a:r>
              <a:rPr lang="vi-VN" altLang="ja-JP" sz="1400" dirty="0">
                <a:solidFill>
                  <a:prstClr val="black"/>
                </a:solidFill>
                <a:latin typeface="Arial" panose="020B0604020202020204" pitchFamily="34" charset="0"/>
                <a:cs typeface="Arial" panose="020B0604020202020204" pitchFamily="34" charset="0"/>
              </a:rPr>
              <a:t>Sách giáo khoa trang 39</a:t>
            </a:r>
            <a:r>
              <a:rPr lang="en-US" altLang="ja-JP" sz="1400" dirty="0">
                <a:solidFill>
                  <a:prstClr val="black"/>
                </a:solidFill>
                <a:latin typeface="Arial" panose="020B0604020202020204" pitchFamily="34" charset="0"/>
                <a:cs typeface="Arial" panose="020B0604020202020204" pitchFamily="34" charset="0"/>
              </a:rPr>
              <a:t>/ </a:t>
            </a:r>
            <a:r>
              <a:rPr lang="vi-VN" altLang="ja-JP" sz="1400" dirty="0">
                <a:solidFill>
                  <a:prstClr val="black"/>
                </a:solidFill>
                <a:latin typeface="Arial" panose="020B0604020202020204" pitchFamily="34" charset="0"/>
                <a:cs typeface="Arial" panose="020B0604020202020204" pitchFamily="34" charset="0"/>
              </a:rPr>
              <a:t>Sách bổ trợ trang </a:t>
            </a:r>
            <a:r>
              <a:rPr lang="vi-VN" altLang="ja-JP" sz="1400" dirty="0" smtClean="0">
                <a:solidFill>
                  <a:prstClr val="black"/>
                </a:solidFill>
                <a:latin typeface="Arial" panose="020B0604020202020204" pitchFamily="34" charset="0"/>
                <a:cs typeface="Arial" panose="020B0604020202020204" pitchFamily="34" charset="0"/>
              </a:rPr>
              <a:t>2</a:t>
            </a:r>
            <a:r>
              <a:rPr lang="en-US" altLang="ja-JP" sz="1400" dirty="0" smtClean="0">
                <a:solidFill>
                  <a:prstClr val="black"/>
                </a:solidFill>
                <a:latin typeface="Arial" panose="020B0604020202020204" pitchFamily="34" charset="0"/>
                <a:cs typeface="Arial" panose="020B0604020202020204" pitchFamily="34" charset="0"/>
              </a:rPr>
              <a:t>8</a:t>
            </a:r>
            <a:endParaRPr lang="ja-JP" altLang="en-US" sz="1400" dirty="0">
              <a:solidFill>
                <a:prstClr val="black"/>
              </a:solidFill>
              <a:latin typeface="Arial" panose="020B0604020202020204" pitchFamily="34" charset="0"/>
              <a:cs typeface="Arial" panose="020B0604020202020204" pitchFamily="34" charset="0"/>
            </a:endParaRPr>
          </a:p>
        </p:txBody>
      </p:sp>
      <p:sp>
        <p:nvSpPr>
          <p:cNvPr id="11" name="コンテンツ プレースホルダー 4"/>
          <p:cNvSpPr txBox="1">
            <a:spLocks/>
          </p:cNvSpPr>
          <p:nvPr/>
        </p:nvSpPr>
        <p:spPr>
          <a:xfrm>
            <a:off x="628650" y="1238381"/>
            <a:ext cx="7886700" cy="3120351"/>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Font typeface="Arial" panose="020B0604020202020204" pitchFamily="34" charset="0"/>
              <a:buNone/>
            </a:pP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Thiết bị điều chỉnh góc nghiêng thân xe là thiết bị phát ra tiếng cảnh báo </a:t>
            </a:r>
            <a:r>
              <a:rPr lang="vi-VN" altLang="ja-JP" sz="1800" b="1" u="sng" dirty="0">
                <a:solidFill>
                  <a:prstClr val="black"/>
                </a:solidFill>
                <a:latin typeface="Arial" panose="020B0604020202020204" pitchFamily="34" charset="0"/>
                <a:ea typeface="Meiryo UI" panose="020B0604030504040204" pitchFamily="50" charset="-128"/>
                <a:cs typeface="Arial" panose="020B0604020202020204" pitchFamily="34" charset="0"/>
              </a:rPr>
              <a:t>khi nâng sàn làm việc lên cao trong trạng thái thân xe bị nghiêng</a:t>
            </a:r>
            <a:r>
              <a:rPr lang="vi-VN"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hoặc </a:t>
            </a:r>
            <a:r>
              <a:rPr lang="vi-VN" altLang="ja-JP" sz="1800" b="1" u="sng" dirty="0">
                <a:solidFill>
                  <a:prstClr val="black"/>
                </a:solidFill>
                <a:latin typeface="Arial" panose="020B0604020202020204" pitchFamily="34" charset="0"/>
                <a:ea typeface="Meiryo UI" panose="020B0604030504040204" pitchFamily="50" charset="-128"/>
                <a:cs typeface="Arial" panose="020B0604020202020204" pitchFamily="34" charset="0"/>
              </a:rPr>
              <a:t>khi vượt quá phạm vi cho phép của góc nghiêng thân xe trong lúc di chuyển</a:t>
            </a:r>
            <a:r>
              <a:rPr lang="vi-VN"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là </a:t>
            </a:r>
            <a:r>
              <a:rPr lang="vi-VN" altLang="ja-JP" sz="1800" b="1" u="sng" dirty="0">
                <a:solidFill>
                  <a:prstClr val="black"/>
                </a:solidFill>
                <a:latin typeface="Arial" panose="020B0604020202020204" pitchFamily="34" charset="0"/>
                <a:ea typeface="Meiryo UI" panose="020B0604030504040204" pitchFamily="50" charset="-128"/>
                <a:cs typeface="Arial" panose="020B0604020202020204" pitchFamily="34" charset="0"/>
              </a:rPr>
              <a:t>thiết bị dừng tự động thao tác nâng sàn làm việc.</a:t>
            </a:r>
          </a:p>
          <a:p>
            <a:pPr marL="0" indent="0">
              <a:lnSpc>
                <a:spcPct val="110000"/>
              </a:lnSpc>
              <a:spcBef>
                <a:spcPts val="0"/>
              </a:spcBef>
              <a:buFont typeface="Arial" panose="020B0604020202020204" pitchFamily="34" charset="0"/>
              <a:buNone/>
            </a:pPr>
            <a:endParaRPr lang="vi-VN" altLang="ja-JP" sz="1800" dirty="0">
              <a:solidFill>
                <a:prstClr val="black"/>
              </a:solidFill>
              <a:ea typeface="Meiryo UI" panose="020B0604030504040204" pitchFamily="50" charset="-128"/>
            </a:endParaRPr>
          </a:p>
          <a:p>
            <a:pPr marL="0" indent="0">
              <a:lnSpc>
                <a:spcPct val="110000"/>
              </a:lnSpc>
              <a:spcBef>
                <a:spcPts val="0"/>
              </a:spcBef>
              <a:buFont typeface="Arial" panose="020B0604020202020204" pitchFamily="34" charset="0"/>
              <a:buNone/>
            </a:pPr>
            <a:endParaRPr lang="en-US" altLang="ja-JP" sz="1800" dirty="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Font typeface="Arial" panose="020B0604020202020204" pitchFamily="34" charset="0"/>
              <a:buNone/>
            </a:pPr>
            <a:endParaRPr lang="en-US" altLang="ja-JP" sz="1800" dirty="0">
              <a:solidFill>
                <a:prstClr val="black"/>
              </a:solidFill>
              <a:latin typeface="Meiryo UI" panose="020B0604030504040204" pitchFamily="50" charset="-128"/>
              <a:ea typeface="Meiryo UI" panose="020B0604030504040204" pitchFamily="50" charset="-128"/>
            </a:endParaRPr>
          </a:p>
          <a:p>
            <a:pPr marL="0" indent="0">
              <a:lnSpc>
                <a:spcPct val="110000"/>
              </a:lnSpc>
              <a:spcBef>
                <a:spcPts val="0"/>
              </a:spcBef>
              <a:buFont typeface="Arial" panose="020B0604020202020204" pitchFamily="34" charset="0"/>
              <a:buNone/>
            </a:pPr>
            <a:endParaRPr lang="ja-JP" altLang="en-US" sz="1800" dirty="0">
              <a:solidFill>
                <a:prstClr val="black"/>
              </a:solidFill>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3"/>
          <a:stretch>
            <a:fillRect/>
          </a:stretch>
        </p:blipFill>
        <p:spPr>
          <a:xfrm>
            <a:off x="1452716" y="2562881"/>
            <a:ext cx="6238567" cy="3120351"/>
          </a:xfrm>
          <a:prstGeom prst="rect">
            <a:avLst/>
          </a:prstGeom>
          <a:ln>
            <a:solidFill>
              <a:schemeClr val="tx1"/>
            </a:solidFill>
          </a:ln>
        </p:spPr>
      </p:pic>
      <p:sp>
        <p:nvSpPr>
          <p:cNvPr id="2" name="正方形/長方形 1">
            <a:extLst>
              <a:ext uri="{FF2B5EF4-FFF2-40B4-BE49-F238E27FC236}">
                <a16:creationId xmlns:a16="http://schemas.microsoft.com/office/drawing/2014/main" id="{6EA3E728-D573-46A5-841F-CE352F389A19}"/>
              </a:ext>
            </a:extLst>
          </p:cNvPr>
          <p:cNvSpPr/>
          <p:nvPr/>
        </p:nvSpPr>
        <p:spPr>
          <a:xfrm>
            <a:off x="2005781" y="2743201"/>
            <a:ext cx="1283109" cy="30971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vi-VN" altLang="ja-JP" sz="1200">
                <a:latin typeface="Arial" panose="020B0604020202020204" pitchFamily="34" charset="0"/>
                <a:cs typeface="Arial" panose="020B0604020202020204" pitchFamily="34" charset="0"/>
              </a:rPr>
              <a:t>Góc nghiêng thân xe</a:t>
            </a:r>
            <a:endParaRPr kumimoji="1" lang="ja-JP" altLang="en-US" sz="1200">
              <a:latin typeface="Arial" panose="020B0604020202020204" pitchFamily="34" charset="0"/>
              <a:cs typeface="Arial" panose="020B0604020202020204" pitchFamily="34" charset="0"/>
            </a:endParaRPr>
          </a:p>
        </p:txBody>
      </p:sp>
      <p:sp>
        <p:nvSpPr>
          <p:cNvPr id="9" name="正方形/長方形 8">
            <a:extLst>
              <a:ext uri="{FF2B5EF4-FFF2-40B4-BE49-F238E27FC236}">
                <a16:creationId xmlns:a16="http://schemas.microsoft.com/office/drawing/2014/main" id="{7D27AB22-D94A-4C0E-A886-AC35F093B47C}"/>
              </a:ext>
            </a:extLst>
          </p:cNvPr>
          <p:cNvSpPr/>
          <p:nvPr/>
        </p:nvSpPr>
        <p:spPr>
          <a:xfrm>
            <a:off x="4868609" y="3033764"/>
            <a:ext cx="603944" cy="283497"/>
          </a:xfrm>
          <a:prstGeom prst="rect">
            <a:avLst/>
          </a:prstGeom>
          <a:solidFill>
            <a:srgbClr val="D6E4E5"/>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vi-VN" altLang="ja-JP" sz="1200" dirty="0"/>
              <a:t> </a:t>
            </a:r>
            <a:r>
              <a:rPr kumimoji="1" lang="vi-VN" altLang="ja-JP" sz="1200" dirty="0">
                <a:latin typeface="Arial" panose="020B0604020202020204" pitchFamily="34" charset="0"/>
                <a:cs typeface="Arial" panose="020B0604020202020204" pitchFamily="34" charset="0"/>
              </a:rPr>
              <a:t>Cảnh báo</a:t>
            </a:r>
            <a:endParaRPr kumimoji="1" lang="ja-JP" altLang="en-US" sz="1200" dirty="0">
              <a:latin typeface="Arial" panose="020B0604020202020204" pitchFamily="34" charset="0"/>
              <a:cs typeface="Arial" panose="020B0604020202020204" pitchFamily="34" charset="0"/>
            </a:endParaRPr>
          </a:p>
        </p:txBody>
      </p:sp>
      <p:sp>
        <p:nvSpPr>
          <p:cNvPr id="10" name="正方形/長方形 9">
            <a:extLst>
              <a:ext uri="{FF2B5EF4-FFF2-40B4-BE49-F238E27FC236}">
                <a16:creationId xmlns:a16="http://schemas.microsoft.com/office/drawing/2014/main" id="{68EBD71B-F1F4-4CB8-8319-B8140354F4E5}"/>
              </a:ext>
            </a:extLst>
          </p:cNvPr>
          <p:cNvSpPr/>
          <p:nvPr/>
        </p:nvSpPr>
        <p:spPr>
          <a:xfrm>
            <a:off x="4956362" y="4086461"/>
            <a:ext cx="516195" cy="32064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vi-VN" altLang="ja-JP" sz="1200" dirty="0"/>
              <a:t> </a:t>
            </a:r>
            <a:r>
              <a:rPr kumimoji="1" lang="vi-VN" altLang="ja-JP" sz="1000" dirty="0">
                <a:latin typeface="Arial" panose="020B0604020202020204" pitchFamily="34" charset="0"/>
                <a:cs typeface="Arial" panose="020B0604020202020204" pitchFamily="34" charset="0"/>
              </a:rPr>
              <a:t>Dừng</a:t>
            </a:r>
            <a:endParaRPr kumimoji="1" lang="ja-JP" altLang="en-US" sz="1000" dirty="0">
              <a:latin typeface="Arial" panose="020B0604020202020204" pitchFamily="34" charset="0"/>
              <a:cs typeface="Arial" panose="020B0604020202020204" pitchFamily="34" charset="0"/>
            </a:endParaRPr>
          </a:p>
        </p:txBody>
      </p:sp>
      <p:sp>
        <p:nvSpPr>
          <p:cNvPr id="12" name="正方形/長方形 11">
            <a:extLst>
              <a:ext uri="{FF2B5EF4-FFF2-40B4-BE49-F238E27FC236}">
                <a16:creationId xmlns:a16="http://schemas.microsoft.com/office/drawing/2014/main" id="{D9D4C966-A032-42B1-9081-C22B7642FED9}"/>
              </a:ext>
            </a:extLst>
          </p:cNvPr>
          <p:cNvSpPr/>
          <p:nvPr/>
        </p:nvSpPr>
        <p:spPr>
          <a:xfrm>
            <a:off x="5998906" y="2772699"/>
            <a:ext cx="1283109" cy="30971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altLang="ja-JP" sz="1200">
                <a:latin typeface="Arial" panose="020B0604020202020204" pitchFamily="34" charset="0"/>
                <a:cs typeface="Arial" panose="020B0604020202020204" pitchFamily="34" charset="0"/>
              </a:rPr>
              <a:t>Thao tác nâng sàn làm việc</a:t>
            </a:r>
            <a:endParaRPr kumimoji="1" lang="ja-JP" altLang="en-US" sz="1200">
              <a:latin typeface="Arial" panose="020B0604020202020204" pitchFamily="34" charset="0"/>
              <a:cs typeface="Arial" panose="020B0604020202020204" pitchFamily="34" charset="0"/>
            </a:endParaRPr>
          </a:p>
        </p:txBody>
      </p:sp>
      <p:sp>
        <p:nvSpPr>
          <p:cNvPr id="13" name="正方形/長方形 12">
            <a:extLst>
              <a:ext uri="{FF2B5EF4-FFF2-40B4-BE49-F238E27FC236}">
                <a16:creationId xmlns:a16="http://schemas.microsoft.com/office/drawing/2014/main" id="{CFAC415E-2B98-4084-85E5-676AF0F56E25}"/>
              </a:ext>
            </a:extLst>
          </p:cNvPr>
          <p:cNvSpPr/>
          <p:nvPr/>
        </p:nvSpPr>
        <p:spPr>
          <a:xfrm>
            <a:off x="1452716" y="5065402"/>
            <a:ext cx="6009969" cy="58095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vi-VN" altLang="ja-JP" sz="1400">
                <a:latin typeface="Arial" panose="020B0604020202020204" pitchFamily="34" charset="0"/>
                <a:cs typeface="Arial" panose="020B0604020202020204" pitchFamily="34" charset="0"/>
              </a:rPr>
              <a:t>Hình 2-32  Ví dụ về hoạt động của thiết bị điều chỉnh góc nghiêng thân xe</a:t>
            </a:r>
            <a:endParaRPr kumimoji="1" lang="ja-JP" altLang="en-US" sz="1400">
              <a:latin typeface="Arial" panose="020B0604020202020204" pitchFamily="34" charset="0"/>
              <a:cs typeface="Arial" panose="020B0604020202020204" pitchFamily="34" charset="0"/>
            </a:endParaRPr>
          </a:p>
        </p:txBody>
      </p:sp>
      <p:sp>
        <p:nvSpPr>
          <p:cNvPr id="6" name="ひし形 5">
            <a:extLst>
              <a:ext uri="{FF2B5EF4-FFF2-40B4-BE49-F238E27FC236}">
                <a16:creationId xmlns:a16="http://schemas.microsoft.com/office/drawing/2014/main" id="{33CD849B-240B-43AA-9188-59D393D90753}"/>
              </a:ext>
            </a:extLst>
          </p:cNvPr>
          <p:cNvSpPr/>
          <p:nvPr/>
        </p:nvSpPr>
        <p:spPr>
          <a:xfrm>
            <a:off x="3701845" y="3658492"/>
            <a:ext cx="870155" cy="292923"/>
          </a:xfrm>
          <a:prstGeom prst="diamond">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vi-VN" altLang="ja-JP" sz="800" dirty="0">
                <a:latin typeface="Arial" panose="020B0604020202020204" pitchFamily="34" charset="0"/>
                <a:cs typeface="Arial" panose="020B0604020202020204" pitchFamily="34" charset="0"/>
              </a:rPr>
              <a:t>Kiểm tra</a:t>
            </a:r>
            <a:endParaRPr kumimoji="1" lang="ja-JP" altLang="en-US" sz="800" dirty="0">
              <a:latin typeface="Arial" panose="020B0604020202020204" pitchFamily="34" charset="0"/>
              <a:cs typeface="Arial" panose="020B0604020202020204" pitchFamily="34" charset="0"/>
            </a:endParaRPr>
          </a:p>
        </p:txBody>
      </p:sp>
      <p:sp>
        <p:nvSpPr>
          <p:cNvPr id="14" name="スライド番号プレースホルダー 4">
            <a:extLst>
              <a:ext uri="{FF2B5EF4-FFF2-40B4-BE49-F238E27FC236}">
                <a16:creationId xmlns:a16="http://schemas.microsoft.com/office/drawing/2014/main" id="{AFC86FC1-4450-4342-9699-C8F3B0B5BAC8}"/>
              </a:ext>
            </a:extLst>
          </p:cNvPr>
          <p:cNvSpPr>
            <a:spLocks noGrp="1"/>
          </p:cNvSpPr>
          <p:nvPr>
            <p:ph type="sldNum" sz="quarter" idx="12"/>
          </p:nvPr>
        </p:nvSpPr>
        <p:spPr>
          <a:xfrm>
            <a:off x="6457950" y="6356351"/>
            <a:ext cx="2057400" cy="365125"/>
          </a:xfrm>
        </p:spPr>
        <p:txBody>
          <a:bodyPr/>
          <a:lstStyle/>
          <a:p>
            <a:fld id="{10712B29-8DFD-45C1-BE8F-2E7F44751CDC}" type="slidenum">
              <a:rPr lang="ja-JP" altLang="en-US" smtClean="0">
                <a:solidFill>
                  <a:prstClr val="black">
                    <a:tint val="75000"/>
                  </a:prstClr>
                </a:solidFill>
              </a:rPr>
              <a:pPr/>
              <a:t>26</a:t>
            </a:fld>
            <a:endParaRPr lang="ja-JP" altLang="en-US" dirty="0">
              <a:solidFill>
                <a:prstClr val="black">
                  <a:tint val="75000"/>
                </a:prstClr>
              </a:solidFill>
            </a:endParaRPr>
          </a:p>
        </p:txBody>
      </p:sp>
    </p:spTree>
    <p:extLst>
      <p:ext uri="{BB962C8B-B14F-4D97-AF65-F5344CB8AC3E}">
        <p14:creationId xmlns:p14="http://schemas.microsoft.com/office/powerpoint/2010/main" val="42501209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276775"/>
            <a:ext cx="7886700" cy="854888"/>
          </a:xfrm>
          <a:ln>
            <a:solidFill>
              <a:schemeClr val="tx1"/>
            </a:solidFill>
          </a:ln>
        </p:spPr>
        <p:txBody>
          <a:bodyPr>
            <a:noAutofit/>
          </a:bodyPr>
          <a:lstStyle/>
          <a:p>
            <a:r>
              <a:rPr lang="vi-VN" altLang="ja-JP" sz="2400" b="1" dirty="0">
                <a:latin typeface="Arial" panose="020B0604020202020204" pitchFamily="34" charset="0"/>
                <a:ea typeface="Meiryo UI" panose="020B0604030504040204" pitchFamily="50" charset="-128"/>
                <a:cs typeface="Arial" panose="020B0604020202020204" pitchFamily="34" charset="0"/>
              </a:rPr>
              <a:t>Thiết bị an toàn của xe nâng làm việc trên cao</a:t>
            </a:r>
            <a:r>
              <a:rPr lang="en-US" altLang="ja-JP" sz="2400" b="1" dirty="0">
                <a:latin typeface="Arial" panose="020B0604020202020204" pitchFamily="34" charset="0"/>
                <a:ea typeface="Meiryo UI" panose="020B0604030504040204" pitchFamily="50" charset="-128"/>
                <a:cs typeface="Arial" panose="020B0604020202020204" pitchFamily="34" charset="0"/>
              </a:rPr>
              <a:t> (7)</a:t>
            </a:r>
            <a:r>
              <a:rPr lang="ja-JP" altLang="en-US" sz="2400" b="1" dirty="0">
                <a:latin typeface="Arial" panose="020B0604020202020204" pitchFamily="34" charset="0"/>
                <a:ea typeface="Meiryo UI" panose="020B0604030504040204" pitchFamily="50" charset="-128"/>
                <a:cs typeface="Arial" panose="020B0604020202020204" pitchFamily="34" charset="0"/>
              </a:rPr>
              <a:t>　</a:t>
            </a:r>
            <a:r>
              <a:rPr lang="vi-VN" altLang="ja-JP" sz="2400" b="1" dirty="0">
                <a:latin typeface="Arial" panose="020B0604020202020204" pitchFamily="34" charset="0"/>
                <a:ea typeface="Meiryo UI" panose="020B0604030504040204" pitchFamily="50" charset="-128"/>
                <a:cs typeface="Arial" panose="020B0604020202020204" pitchFamily="34" charset="0"/>
              </a:rPr>
              <a:t>Van an toàn, van một chiều</a:t>
            </a:r>
            <a:endParaRPr kumimoji="1" lang="ja-JP" altLang="en-US" sz="2400" b="1" dirty="0">
              <a:latin typeface="Arial" panose="020B0604020202020204" pitchFamily="34" charset="0"/>
              <a:ea typeface="Meiryo UI" panose="020B0604030504040204" pitchFamily="50" charset="-128"/>
              <a:cs typeface="Arial" panose="020B0604020202020204" pitchFamily="34" charset="0"/>
            </a:endParaRPr>
          </a:p>
        </p:txBody>
      </p:sp>
      <p:sp>
        <p:nvSpPr>
          <p:cNvPr id="7" name="テキスト ボックス 6"/>
          <p:cNvSpPr txBox="1"/>
          <p:nvPr/>
        </p:nvSpPr>
        <p:spPr>
          <a:xfrm>
            <a:off x="4110087" y="6400413"/>
            <a:ext cx="4060575" cy="307777"/>
          </a:xfrm>
          <a:prstGeom prst="rect">
            <a:avLst/>
          </a:prstGeom>
          <a:noFill/>
          <a:ln>
            <a:solidFill>
              <a:schemeClr val="tx1"/>
            </a:solidFill>
          </a:ln>
        </p:spPr>
        <p:txBody>
          <a:bodyPr wrap="square" rtlCol="0">
            <a:spAutoFit/>
          </a:bodyPr>
          <a:lstStyle/>
          <a:p>
            <a:pPr algn="r"/>
            <a:r>
              <a:rPr lang="en-US" altLang="ja-JP" sz="1400" dirty="0" err="1">
                <a:solidFill>
                  <a:prstClr val="black"/>
                </a:solidFill>
                <a:latin typeface="Arial" panose="020B0604020202020204" pitchFamily="34" charset="0"/>
                <a:cs typeface="Arial" panose="020B0604020202020204" pitchFamily="34" charset="0"/>
              </a:rPr>
              <a:t>Sách</a:t>
            </a:r>
            <a:r>
              <a:rPr lang="en-US" altLang="ja-JP" sz="1400" dirty="0">
                <a:solidFill>
                  <a:prstClr val="black"/>
                </a:solidFill>
                <a:latin typeface="Arial" panose="020B0604020202020204" pitchFamily="34" charset="0"/>
                <a:cs typeface="Arial" panose="020B0604020202020204" pitchFamily="34" charset="0"/>
              </a:rPr>
              <a:t> </a:t>
            </a:r>
            <a:r>
              <a:rPr lang="en-US" altLang="ja-JP" sz="1400" dirty="0" err="1">
                <a:solidFill>
                  <a:prstClr val="black"/>
                </a:solidFill>
                <a:latin typeface="Arial" panose="020B0604020202020204" pitchFamily="34" charset="0"/>
                <a:cs typeface="Arial" panose="020B0604020202020204" pitchFamily="34" charset="0"/>
              </a:rPr>
              <a:t>giáo</a:t>
            </a:r>
            <a:r>
              <a:rPr lang="en-US" altLang="ja-JP" sz="1400" dirty="0">
                <a:solidFill>
                  <a:prstClr val="black"/>
                </a:solidFill>
                <a:latin typeface="Arial" panose="020B0604020202020204" pitchFamily="34" charset="0"/>
                <a:cs typeface="Arial" panose="020B0604020202020204" pitchFamily="34" charset="0"/>
              </a:rPr>
              <a:t> khoa </a:t>
            </a:r>
            <a:r>
              <a:rPr lang="en-US" altLang="ja-JP" sz="1400" dirty="0" err="1">
                <a:solidFill>
                  <a:prstClr val="black"/>
                </a:solidFill>
                <a:latin typeface="Arial" panose="020B0604020202020204" pitchFamily="34" charset="0"/>
                <a:cs typeface="Arial" panose="020B0604020202020204" pitchFamily="34" charset="0"/>
              </a:rPr>
              <a:t>trang</a:t>
            </a:r>
            <a:r>
              <a:rPr lang="en-US" altLang="ja-JP" sz="1400" dirty="0">
                <a:solidFill>
                  <a:prstClr val="black"/>
                </a:solidFill>
                <a:latin typeface="Arial" panose="020B0604020202020204" pitchFamily="34" charset="0"/>
                <a:cs typeface="Arial" panose="020B0604020202020204" pitchFamily="34" charset="0"/>
              </a:rPr>
              <a:t> 40/ </a:t>
            </a:r>
            <a:r>
              <a:rPr lang="en-US" altLang="ja-JP" sz="1400" dirty="0" err="1">
                <a:solidFill>
                  <a:prstClr val="black"/>
                </a:solidFill>
                <a:latin typeface="Arial" panose="020B0604020202020204" pitchFamily="34" charset="0"/>
                <a:cs typeface="Arial" panose="020B0604020202020204" pitchFamily="34" charset="0"/>
              </a:rPr>
              <a:t>Sách</a:t>
            </a:r>
            <a:r>
              <a:rPr lang="en-US" altLang="ja-JP" sz="1400" dirty="0">
                <a:solidFill>
                  <a:prstClr val="black"/>
                </a:solidFill>
                <a:latin typeface="Arial" panose="020B0604020202020204" pitchFamily="34" charset="0"/>
                <a:cs typeface="Arial" panose="020B0604020202020204" pitchFamily="34" charset="0"/>
              </a:rPr>
              <a:t> </a:t>
            </a:r>
            <a:r>
              <a:rPr lang="en-US" altLang="ja-JP" sz="1400" dirty="0" err="1">
                <a:solidFill>
                  <a:prstClr val="black"/>
                </a:solidFill>
                <a:latin typeface="Arial" panose="020B0604020202020204" pitchFamily="34" charset="0"/>
                <a:cs typeface="Arial" panose="020B0604020202020204" pitchFamily="34" charset="0"/>
              </a:rPr>
              <a:t>bổ</a:t>
            </a:r>
            <a:r>
              <a:rPr lang="en-US" altLang="ja-JP" sz="1400" dirty="0">
                <a:solidFill>
                  <a:prstClr val="black"/>
                </a:solidFill>
                <a:latin typeface="Arial" panose="020B0604020202020204" pitchFamily="34" charset="0"/>
                <a:cs typeface="Arial" panose="020B0604020202020204" pitchFamily="34" charset="0"/>
              </a:rPr>
              <a:t> </a:t>
            </a:r>
            <a:r>
              <a:rPr lang="en-US" altLang="ja-JP" sz="1400" dirty="0" err="1">
                <a:solidFill>
                  <a:prstClr val="black"/>
                </a:solidFill>
                <a:latin typeface="Arial" panose="020B0604020202020204" pitchFamily="34" charset="0"/>
                <a:cs typeface="Arial" panose="020B0604020202020204" pitchFamily="34" charset="0"/>
              </a:rPr>
              <a:t>trợ</a:t>
            </a:r>
            <a:r>
              <a:rPr lang="en-US" altLang="ja-JP" sz="1400" dirty="0">
                <a:solidFill>
                  <a:prstClr val="black"/>
                </a:solidFill>
                <a:latin typeface="Arial" panose="020B0604020202020204" pitchFamily="34" charset="0"/>
                <a:cs typeface="Arial" panose="020B0604020202020204" pitchFamily="34" charset="0"/>
              </a:rPr>
              <a:t> </a:t>
            </a:r>
            <a:r>
              <a:rPr lang="en-US" altLang="ja-JP" sz="1400" dirty="0" err="1">
                <a:solidFill>
                  <a:prstClr val="black"/>
                </a:solidFill>
                <a:latin typeface="Arial" panose="020B0604020202020204" pitchFamily="34" charset="0"/>
                <a:cs typeface="Arial" panose="020B0604020202020204" pitchFamily="34" charset="0"/>
              </a:rPr>
              <a:t>trang</a:t>
            </a:r>
            <a:r>
              <a:rPr lang="en-US" altLang="ja-JP" sz="1400" dirty="0">
                <a:solidFill>
                  <a:prstClr val="black"/>
                </a:solidFill>
                <a:latin typeface="Arial" panose="020B0604020202020204" pitchFamily="34" charset="0"/>
                <a:cs typeface="Arial" panose="020B0604020202020204" pitchFamily="34" charset="0"/>
              </a:rPr>
              <a:t> </a:t>
            </a:r>
            <a:r>
              <a:rPr lang="en-US" altLang="ja-JP" sz="1400" dirty="0" smtClean="0">
                <a:solidFill>
                  <a:prstClr val="black"/>
                </a:solidFill>
                <a:latin typeface="Arial" panose="020B0604020202020204" pitchFamily="34" charset="0"/>
                <a:cs typeface="Arial" panose="020B0604020202020204" pitchFamily="34" charset="0"/>
              </a:rPr>
              <a:t>28</a:t>
            </a:r>
            <a:endParaRPr lang="ja-JP" altLang="en-US" sz="1400" dirty="0">
              <a:solidFill>
                <a:prstClr val="black"/>
              </a:solidFill>
              <a:latin typeface="Arial" panose="020B0604020202020204" pitchFamily="34" charset="0"/>
              <a:cs typeface="Arial" panose="020B0604020202020204" pitchFamily="34" charset="0"/>
            </a:endParaRPr>
          </a:p>
        </p:txBody>
      </p:sp>
      <p:sp>
        <p:nvSpPr>
          <p:cNvPr id="11" name="コンテンツ プレースホルダー 4"/>
          <p:cNvSpPr txBox="1">
            <a:spLocks/>
          </p:cNvSpPr>
          <p:nvPr/>
        </p:nvSpPr>
        <p:spPr>
          <a:xfrm>
            <a:off x="481166" y="1170161"/>
            <a:ext cx="5064228" cy="4046816"/>
          </a:xfrm>
          <a:prstGeom prst="rect">
            <a:avLst/>
          </a:prstGeom>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Font typeface="Arial" panose="020B0604020202020204" pitchFamily="34" charset="0"/>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Khi </a:t>
            </a:r>
            <a:r>
              <a:rPr lang="vi-VN"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bị quá tải trọng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hoặc </a:t>
            </a:r>
            <a:r>
              <a:rPr lang="vi-VN"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đột ngột có tải trọng tác động vào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sẽ phát sinh </a:t>
            </a:r>
            <a:r>
              <a:rPr lang="vi-VN"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áp suất cao bất thường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ở mạch thủy lực có nguy cơ </a:t>
            </a:r>
            <a:r>
              <a:rPr lang="vi-VN"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làm hỏng máy móc.</a:t>
            </a:r>
            <a:endPar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Font typeface="Arial" panose="020B0604020202020204" pitchFamily="34" charset="0"/>
              <a:buNone/>
            </a:pP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Để phòng chống việc này xảy ra, ở </a:t>
            </a:r>
            <a:r>
              <a:rPr lang="vi-VN"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thiết bị thủy lực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của xe nâng làm việc trên cao </a:t>
            </a:r>
            <a:r>
              <a:rPr lang="vi-VN"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có lắp van an toàn</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quy định </a:t>
            </a:r>
            <a:r>
              <a:rPr lang="vi-VN"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áp suất sử dụng của từng xe nâng làm việc trên cao</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để áp suất trong mạch điện </a:t>
            </a:r>
            <a:r>
              <a:rPr lang="vi-VN"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không bị vượt quá áp suất cài đặt.  </a:t>
            </a:r>
          </a:p>
          <a:p>
            <a:pPr marL="0" indent="0">
              <a:lnSpc>
                <a:spcPct val="110000"/>
              </a:lnSpc>
              <a:spcBef>
                <a:spcPts val="0"/>
              </a:spcBef>
              <a:buFont typeface="Arial" panose="020B0604020202020204" pitchFamily="34" charset="0"/>
              <a:buNone/>
            </a:pP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Nếu đường ống hay ống dẫn nhựa bị hư hỏng, phần liên kết với nó bị rời ra thì áp suất trong xilanh giảm bất thường khiến sàn làm việc hạ xuống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đột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ngột</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Để phòng chống việc này xảy ra,van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một</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chiều được lắp ở các xi lanh dùng cho chân kích, xi lanh dùng để nâng hạ, co giãn, cân bằng, gấp khúc, nâng hạ theo  phương thẳng đứng. </a:t>
            </a:r>
          </a:p>
          <a:p>
            <a:pPr marL="0" indent="0">
              <a:lnSpc>
                <a:spcPct val="110000"/>
              </a:lnSpc>
              <a:spcBef>
                <a:spcPts val="0"/>
              </a:spcBef>
              <a:buFont typeface="Arial" panose="020B0604020202020204" pitchFamily="34" charset="0"/>
              <a:buNone/>
            </a:pPr>
            <a:endParaRPr lang="ja-JP" altLang="en-US" sz="1600" b="1" u="sng" dirty="0">
              <a:solidFill>
                <a:prstClr val="black"/>
              </a:solidFill>
              <a:ea typeface="Meiryo UI" panose="020B0604030504040204" pitchFamily="50" charset="-128"/>
            </a:endParaRPr>
          </a:p>
        </p:txBody>
      </p:sp>
      <p:pic>
        <p:nvPicPr>
          <p:cNvPr id="6" name="図 5"/>
          <p:cNvPicPr/>
          <p:nvPr/>
        </p:nvPicPr>
        <p:blipFill>
          <a:blip r:embed="rId3">
            <a:extLst>
              <a:ext uri="{28A0092B-C50C-407E-A947-70E740481C1C}">
                <a14:useLocalDpi xmlns:a14="http://schemas.microsoft.com/office/drawing/2010/main" val="0"/>
              </a:ext>
            </a:extLst>
          </a:blip>
          <a:srcRect/>
          <a:stretch>
            <a:fillRect/>
          </a:stretch>
        </p:blipFill>
        <p:spPr bwMode="auto">
          <a:xfrm>
            <a:off x="5545394" y="1371601"/>
            <a:ext cx="2934929" cy="3606085"/>
          </a:xfrm>
          <a:prstGeom prst="rect">
            <a:avLst/>
          </a:prstGeom>
          <a:noFill/>
          <a:ln>
            <a:solidFill>
              <a:schemeClr val="tx1"/>
            </a:solidFill>
          </a:ln>
        </p:spPr>
      </p:pic>
      <p:sp>
        <p:nvSpPr>
          <p:cNvPr id="3" name="正方形/長方形 2">
            <a:extLst>
              <a:ext uri="{FF2B5EF4-FFF2-40B4-BE49-F238E27FC236}">
                <a16:creationId xmlns:a16="http://schemas.microsoft.com/office/drawing/2014/main" id="{F6CB2C66-B527-43ED-B526-9AD2F3594885}"/>
              </a:ext>
            </a:extLst>
          </p:cNvPr>
          <p:cNvSpPr/>
          <p:nvPr/>
        </p:nvSpPr>
        <p:spPr>
          <a:xfrm>
            <a:off x="481165" y="5235831"/>
            <a:ext cx="7886699" cy="114572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indent="0">
              <a:lnSpc>
                <a:spcPct val="110000"/>
              </a:lnSpc>
              <a:spcBef>
                <a:spcPts val="0"/>
              </a:spcBef>
              <a:buFont typeface="Arial" panose="020B0604020202020204" pitchFamily="34" charset="0"/>
              <a:buNone/>
            </a:pPr>
            <a:r>
              <a:rPr lang="en-US" altLang="ja-JP" sz="1600" dirty="0">
                <a:solidFill>
                  <a:prstClr val="black"/>
                </a:solidFill>
                <a:latin typeface="Arial 本文"/>
                <a:ea typeface="Meiryo UI" panose="020B0604030504040204" pitchFamily="50" charset="-128"/>
                <a:cs typeface="Arial" panose="020B0604020202020204" pitchFamily="34" charset="0"/>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Đặc biệt van được lắp ở xi lanh dùng cho chân kích, xi lanh dùng để co giãn, nâng hạ của loại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cần</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trục nâng gấp khúc, vì ngoại lực tác dụng vào theo hướng kéo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giãn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xi lanh nên van này sẽ trở thành van một chiều đôi.</a:t>
            </a:r>
          </a:p>
        </p:txBody>
      </p:sp>
      <p:sp>
        <p:nvSpPr>
          <p:cNvPr id="8" name="正方形/長方形 7">
            <a:extLst>
              <a:ext uri="{FF2B5EF4-FFF2-40B4-BE49-F238E27FC236}">
                <a16:creationId xmlns:a16="http://schemas.microsoft.com/office/drawing/2014/main" id="{8BCABF5A-526E-4E1D-8749-00EE36CA01DB}"/>
              </a:ext>
            </a:extLst>
          </p:cNvPr>
          <p:cNvSpPr/>
          <p:nvPr/>
        </p:nvSpPr>
        <p:spPr>
          <a:xfrm>
            <a:off x="5545394" y="1428163"/>
            <a:ext cx="575187" cy="42770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000" dirty="0">
                <a:latin typeface="Arial" panose="020B0604020202020204" pitchFamily="34" charset="0"/>
                <a:cs typeface="Arial" panose="020B0604020202020204" pitchFamily="34" charset="0"/>
              </a:rPr>
              <a:t>Van </a:t>
            </a:r>
            <a:r>
              <a:rPr lang="vi-VN" altLang="ja-JP" sz="1000" dirty="0">
                <a:latin typeface="Arial" panose="020B0604020202020204" pitchFamily="34" charset="0"/>
                <a:cs typeface="Arial" panose="020B0604020202020204" pitchFamily="34" charset="0"/>
              </a:rPr>
              <a:t>một </a:t>
            </a:r>
            <a:r>
              <a:rPr kumimoji="1" lang="en-US" altLang="ja-JP" sz="1000" dirty="0" err="1">
                <a:latin typeface="Arial" panose="020B0604020202020204" pitchFamily="34" charset="0"/>
                <a:cs typeface="Arial" panose="020B0604020202020204" pitchFamily="34" charset="0"/>
              </a:rPr>
              <a:t>chiều</a:t>
            </a:r>
            <a:endParaRPr kumimoji="1" lang="ja-JP" altLang="en-US" sz="1000" dirty="0">
              <a:latin typeface="Arial" panose="020B0604020202020204" pitchFamily="34" charset="0"/>
              <a:cs typeface="Arial" panose="020B0604020202020204" pitchFamily="34" charset="0"/>
            </a:endParaRPr>
          </a:p>
        </p:txBody>
      </p:sp>
      <p:sp>
        <p:nvSpPr>
          <p:cNvPr id="10" name="正方形/長方形 9">
            <a:extLst>
              <a:ext uri="{FF2B5EF4-FFF2-40B4-BE49-F238E27FC236}">
                <a16:creationId xmlns:a16="http://schemas.microsoft.com/office/drawing/2014/main" id="{6647CAC3-D0CC-45AC-80CA-493320E99BD3}"/>
              </a:ext>
            </a:extLst>
          </p:cNvPr>
          <p:cNvSpPr/>
          <p:nvPr/>
        </p:nvSpPr>
        <p:spPr>
          <a:xfrm>
            <a:off x="6087498" y="1428163"/>
            <a:ext cx="1588219" cy="42770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000" dirty="0" err="1">
                <a:latin typeface="Arial" panose="020B0604020202020204" pitchFamily="34" charset="0"/>
                <a:cs typeface="Arial" panose="020B0604020202020204" pitchFamily="34" charset="0"/>
              </a:rPr>
              <a:t>Cánh</a:t>
            </a:r>
            <a:r>
              <a:rPr kumimoji="1" lang="en-US" altLang="ja-JP" sz="1000" dirty="0">
                <a:latin typeface="Arial" panose="020B0604020202020204" pitchFamily="34" charset="0"/>
                <a:cs typeface="Arial" panose="020B0604020202020204" pitchFamily="34" charset="0"/>
              </a:rPr>
              <a:t> </a:t>
            </a:r>
            <a:r>
              <a:rPr kumimoji="1" lang="en-US" altLang="ja-JP" sz="1000" dirty="0" err="1">
                <a:latin typeface="Arial" panose="020B0604020202020204" pitchFamily="34" charset="0"/>
                <a:cs typeface="Arial" panose="020B0604020202020204" pitchFamily="34" charset="0"/>
              </a:rPr>
              <a:t>tay</a:t>
            </a:r>
            <a:r>
              <a:rPr kumimoji="1" lang="en-US" altLang="ja-JP" sz="1000" dirty="0">
                <a:latin typeface="Arial" panose="020B0604020202020204" pitchFamily="34" charset="0"/>
                <a:cs typeface="Arial" panose="020B0604020202020204" pitchFamily="34" charset="0"/>
              </a:rPr>
              <a:t> </a:t>
            </a:r>
            <a:r>
              <a:rPr kumimoji="1" lang="en-US" altLang="ja-JP" sz="1000" dirty="0" err="1">
                <a:latin typeface="Arial" panose="020B0604020202020204" pitchFamily="34" charset="0"/>
                <a:cs typeface="Arial" panose="020B0604020202020204" pitchFamily="34" charset="0"/>
              </a:rPr>
              <a:t>đỡ</a:t>
            </a:r>
            <a:r>
              <a:rPr kumimoji="1" lang="en-US" altLang="ja-JP" sz="1000" dirty="0">
                <a:latin typeface="Arial" panose="020B0604020202020204" pitchFamily="34" charset="0"/>
                <a:cs typeface="Arial" panose="020B0604020202020204" pitchFamily="34" charset="0"/>
              </a:rPr>
              <a:t> </a:t>
            </a:r>
            <a:r>
              <a:rPr kumimoji="1" lang="en-US" altLang="ja-JP" sz="1000" dirty="0" err="1">
                <a:latin typeface="Arial" panose="020B0604020202020204" pitchFamily="34" charset="0"/>
                <a:cs typeface="Arial" panose="020B0604020202020204" pitchFamily="34" charset="0"/>
              </a:rPr>
              <a:t>chân</a:t>
            </a:r>
            <a:r>
              <a:rPr kumimoji="1" lang="en-US" altLang="ja-JP" sz="1000" dirty="0">
                <a:latin typeface="Arial" panose="020B0604020202020204" pitchFamily="34" charset="0"/>
                <a:cs typeface="Arial" panose="020B0604020202020204" pitchFamily="34" charset="0"/>
              </a:rPr>
              <a:t> </a:t>
            </a:r>
            <a:r>
              <a:rPr kumimoji="1" lang="en-US" altLang="ja-JP" sz="1000" dirty="0" err="1">
                <a:latin typeface="Arial" panose="020B0604020202020204" pitchFamily="34" charset="0"/>
                <a:cs typeface="Arial" panose="020B0604020202020204" pitchFamily="34" charset="0"/>
              </a:rPr>
              <a:t>chống</a:t>
            </a:r>
            <a:r>
              <a:rPr kumimoji="1" lang="en-US" altLang="ja-JP" sz="1000" dirty="0">
                <a:latin typeface="Arial" panose="020B0604020202020204" pitchFamily="34" charset="0"/>
                <a:cs typeface="Arial" panose="020B0604020202020204" pitchFamily="34" charset="0"/>
              </a:rPr>
              <a:t> </a:t>
            </a:r>
            <a:r>
              <a:rPr kumimoji="1" lang="en-US" altLang="ja-JP" sz="1000" dirty="0" err="1">
                <a:latin typeface="Arial" panose="020B0604020202020204" pitchFamily="34" charset="0"/>
                <a:cs typeface="Arial" panose="020B0604020202020204" pitchFamily="34" charset="0"/>
              </a:rPr>
              <a:t>thủy</a:t>
            </a:r>
            <a:r>
              <a:rPr kumimoji="1" lang="en-US" altLang="ja-JP" sz="1000" dirty="0">
                <a:latin typeface="Arial" panose="020B0604020202020204" pitchFamily="34" charset="0"/>
                <a:cs typeface="Arial" panose="020B0604020202020204" pitchFamily="34" charset="0"/>
              </a:rPr>
              <a:t> </a:t>
            </a:r>
            <a:r>
              <a:rPr kumimoji="1" lang="en-US" altLang="ja-JP" sz="1000" dirty="0" err="1">
                <a:latin typeface="Arial" panose="020B0604020202020204" pitchFamily="34" charset="0"/>
                <a:cs typeface="Arial" panose="020B0604020202020204" pitchFamily="34" charset="0"/>
              </a:rPr>
              <a:t>lực</a:t>
            </a:r>
            <a:endParaRPr kumimoji="1" lang="ja-JP" altLang="en-US" sz="1000" dirty="0">
              <a:latin typeface="Arial" panose="020B0604020202020204" pitchFamily="34" charset="0"/>
              <a:cs typeface="Arial" panose="020B0604020202020204" pitchFamily="34" charset="0"/>
            </a:endParaRPr>
          </a:p>
        </p:txBody>
      </p:sp>
      <p:sp>
        <p:nvSpPr>
          <p:cNvPr id="12" name="正方形/長方形 11">
            <a:extLst>
              <a:ext uri="{FF2B5EF4-FFF2-40B4-BE49-F238E27FC236}">
                <a16:creationId xmlns:a16="http://schemas.microsoft.com/office/drawing/2014/main" id="{01163DFF-CBFE-46E8-B863-77FE9F1FF65E}"/>
              </a:ext>
            </a:extLst>
          </p:cNvPr>
          <p:cNvSpPr/>
          <p:nvPr/>
        </p:nvSpPr>
        <p:spPr>
          <a:xfrm>
            <a:off x="6457950" y="3099292"/>
            <a:ext cx="1444421" cy="42770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000" dirty="0">
                <a:latin typeface="Arial" panose="020B0604020202020204" pitchFamily="34" charset="0"/>
                <a:cs typeface="Arial" panose="020B0604020202020204" pitchFamily="34" charset="0"/>
              </a:rPr>
              <a:t>Xi </a:t>
            </a:r>
            <a:r>
              <a:rPr kumimoji="1" lang="en-US" altLang="ja-JP" sz="1000" dirty="0" err="1">
                <a:latin typeface="Arial" panose="020B0604020202020204" pitchFamily="34" charset="0"/>
                <a:cs typeface="Arial" panose="020B0604020202020204" pitchFamily="34" charset="0"/>
              </a:rPr>
              <a:t>lanh</a:t>
            </a:r>
            <a:r>
              <a:rPr kumimoji="1" lang="en-US" altLang="ja-JP" sz="1000" dirty="0">
                <a:latin typeface="Arial" panose="020B0604020202020204" pitchFamily="34" charset="0"/>
                <a:cs typeface="Arial" panose="020B0604020202020204" pitchFamily="34" charset="0"/>
              </a:rPr>
              <a:t> </a:t>
            </a:r>
            <a:r>
              <a:rPr kumimoji="1" lang="en-US" altLang="ja-JP" sz="1000" dirty="0" err="1">
                <a:latin typeface="Arial" panose="020B0604020202020204" pitchFamily="34" charset="0"/>
                <a:cs typeface="Arial" panose="020B0604020202020204" pitchFamily="34" charset="0"/>
              </a:rPr>
              <a:t>của</a:t>
            </a:r>
            <a:r>
              <a:rPr kumimoji="1" lang="en-US" altLang="ja-JP" sz="1000" dirty="0">
                <a:latin typeface="Arial" panose="020B0604020202020204" pitchFamily="34" charset="0"/>
                <a:cs typeface="Arial" panose="020B0604020202020204" pitchFamily="34" charset="0"/>
              </a:rPr>
              <a:t> </a:t>
            </a:r>
            <a:r>
              <a:rPr kumimoji="1" lang="en-US" altLang="ja-JP" sz="1000" dirty="0" err="1">
                <a:latin typeface="Arial" panose="020B0604020202020204" pitchFamily="34" charset="0"/>
                <a:cs typeface="Arial" panose="020B0604020202020204" pitchFamily="34" charset="0"/>
              </a:rPr>
              <a:t>chân</a:t>
            </a:r>
            <a:r>
              <a:rPr kumimoji="1" lang="en-US" altLang="ja-JP" sz="1000" dirty="0">
                <a:latin typeface="Arial" panose="020B0604020202020204" pitchFamily="34" charset="0"/>
                <a:cs typeface="Arial" panose="020B0604020202020204" pitchFamily="34" charset="0"/>
              </a:rPr>
              <a:t> </a:t>
            </a:r>
            <a:r>
              <a:rPr kumimoji="1" lang="en-US" altLang="ja-JP" sz="1000" dirty="0" err="1">
                <a:latin typeface="Arial" panose="020B0604020202020204" pitchFamily="34" charset="0"/>
                <a:cs typeface="Arial" panose="020B0604020202020204" pitchFamily="34" charset="0"/>
              </a:rPr>
              <a:t>kích</a:t>
            </a:r>
            <a:endParaRPr kumimoji="1" lang="ja-JP" altLang="en-US" sz="1000" dirty="0">
              <a:latin typeface="Arial" panose="020B0604020202020204" pitchFamily="34" charset="0"/>
              <a:cs typeface="Arial" panose="020B0604020202020204" pitchFamily="34" charset="0"/>
            </a:endParaRPr>
          </a:p>
        </p:txBody>
      </p:sp>
      <p:sp>
        <p:nvSpPr>
          <p:cNvPr id="13" name="正方形/長方形 12">
            <a:extLst>
              <a:ext uri="{FF2B5EF4-FFF2-40B4-BE49-F238E27FC236}">
                <a16:creationId xmlns:a16="http://schemas.microsoft.com/office/drawing/2014/main" id="{707FE1C7-892D-4F88-85D9-6B95D63FC6D3}"/>
              </a:ext>
            </a:extLst>
          </p:cNvPr>
          <p:cNvSpPr/>
          <p:nvPr/>
        </p:nvSpPr>
        <p:spPr>
          <a:xfrm>
            <a:off x="6695769" y="1918347"/>
            <a:ext cx="1784554" cy="3932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000" err="1">
                <a:latin typeface="Arial" panose="020B0604020202020204" pitchFamily="34" charset="0"/>
                <a:cs typeface="Arial" panose="020B0604020202020204" pitchFamily="34" charset="0"/>
              </a:rPr>
              <a:t>Vỏ</a:t>
            </a:r>
            <a:r>
              <a:rPr kumimoji="1" lang="en-US" altLang="ja-JP" sz="1000">
                <a:latin typeface="Arial" panose="020B0604020202020204" pitchFamily="34" charset="0"/>
                <a:cs typeface="Arial" panose="020B0604020202020204" pitchFamily="34" charset="0"/>
              </a:rPr>
              <a:t> </a:t>
            </a:r>
            <a:r>
              <a:rPr kumimoji="1" lang="en-US" altLang="ja-JP" sz="1000" err="1">
                <a:latin typeface="Arial" panose="020B0604020202020204" pitchFamily="34" charset="0"/>
                <a:cs typeface="Arial" panose="020B0604020202020204" pitchFamily="34" charset="0"/>
              </a:rPr>
              <a:t>bọc</a:t>
            </a:r>
            <a:r>
              <a:rPr kumimoji="1" lang="en-US" altLang="ja-JP" sz="1000">
                <a:latin typeface="Arial" panose="020B0604020202020204" pitchFamily="34" charset="0"/>
                <a:cs typeface="Arial" panose="020B0604020202020204" pitchFamily="34" charset="0"/>
              </a:rPr>
              <a:t> </a:t>
            </a:r>
            <a:r>
              <a:rPr kumimoji="1" lang="en-US" altLang="ja-JP" sz="1000" err="1">
                <a:latin typeface="Arial" panose="020B0604020202020204" pitchFamily="34" charset="0"/>
                <a:cs typeface="Arial" panose="020B0604020202020204" pitchFamily="34" charset="0"/>
              </a:rPr>
              <a:t>chân</a:t>
            </a:r>
            <a:r>
              <a:rPr kumimoji="1" lang="en-US" altLang="ja-JP" sz="1000">
                <a:latin typeface="Arial" panose="020B0604020202020204" pitchFamily="34" charset="0"/>
                <a:cs typeface="Arial" panose="020B0604020202020204" pitchFamily="34" charset="0"/>
              </a:rPr>
              <a:t> </a:t>
            </a:r>
            <a:r>
              <a:rPr kumimoji="1" lang="en-US" altLang="ja-JP" sz="1000" err="1">
                <a:latin typeface="Arial" panose="020B0604020202020204" pitchFamily="34" charset="0"/>
                <a:cs typeface="Arial" panose="020B0604020202020204" pitchFamily="34" charset="0"/>
              </a:rPr>
              <a:t>chống</a:t>
            </a:r>
            <a:r>
              <a:rPr kumimoji="1" lang="en-US" altLang="ja-JP" sz="1000">
                <a:latin typeface="Arial" panose="020B0604020202020204" pitchFamily="34" charset="0"/>
                <a:cs typeface="Arial" panose="020B0604020202020204" pitchFamily="34" charset="0"/>
              </a:rPr>
              <a:t> </a:t>
            </a:r>
            <a:r>
              <a:rPr kumimoji="1" lang="en-US" altLang="ja-JP" sz="1000" err="1">
                <a:latin typeface="Arial" panose="020B0604020202020204" pitchFamily="34" charset="0"/>
                <a:cs typeface="Arial" panose="020B0604020202020204" pitchFamily="34" charset="0"/>
              </a:rPr>
              <a:t>thủy</a:t>
            </a:r>
            <a:r>
              <a:rPr kumimoji="1" lang="en-US" altLang="ja-JP" sz="1000">
                <a:latin typeface="Arial" panose="020B0604020202020204" pitchFamily="34" charset="0"/>
                <a:cs typeface="Arial" panose="020B0604020202020204" pitchFamily="34" charset="0"/>
              </a:rPr>
              <a:t> </a:t>
            </a:r>
            <a:r>
              <a:rPr kumimoji="1" lang="en-US" altLang="ja-JP" sz="1000" err="1">
                <a:latin typeface="Arial" panose="020B0604020202020204" pitchFamily="34" charset="0"/>
                <a:cs typeface="Arial" panose="020B0604020202020204" pitchFamily="34" charset="0"/>
              </a:rPr>
              <a:t>lực</a:t>
            </a:r>
            <a:endParaRPr kumimoji="1" lang="en-US" altLang="ja-JP" sz="1000">
              <a:latin typeface="Arial" panose="020B0604020202020204" pitchFamily="34" charset="0"/>
              <a:cs typeface="Arial" panose="020B0604020202020204" pitchFamily="34" charset="0"/>
            </a:endParaRPr>
          </a:p>
          <a:p>
            <a:pPr algn="ctr"/>
            <a:r>
              <a:rPr lang="ja-JP" altLang="en-US" sz="1000">
                <a:latin typeface="Arial" panose="020B0604020202020204" pitchFamily="34" charset="0"/>
                <a:cs typeface="Arial" panose="020B0604020202020204" pitchFamily="34" charset="0"/>
              </a:rPr>
              <a:t>（</a:t>
            </a:r>
            <a:r>
              <a:rPr lang="en-US" altLang="ja-JP" sz="1000" err="1">
                <a:latin typeface="Arial" panose="020B0604020202020204" pitchFamily="34" charset="0"/>
                <a:cs typeface="Arial" panose="020B0604020202020204" pitchFamily="34" charset="0"/>
              </a:rPr>
              <a:t>Autoriga</a:t>
            </a:r>
            <a:r>
              <a:rPr lang="en-US" altLang="ja-JP" sz="1000">
                <a:latin typeface="Arial" panose="020B0604020202020204" pitchFamily="34" charset="0"/>
                <a:cs typeface="Arial" panose="020B0604020202020204" pitchFamily="34" charset="0"/>
              </a:rPr>
              <a:t>- </a:t>
            </a:r>
            <a:r>
              <a:rPr lang="en-US" altLang="ja-JP" sz="1000" err="1">
                <a:latin typeface="Arial" panose="020B0604020202020204" pitchFamily="34" charset="0"/>
                <a:cs typeface="Arial" panose="020B0604020202020204" pitchFamily="34" charset="0"/>
              </a:rPr>
              <a:t>bokkusu</a:t>
            </a:r>
            <a:r>
              <a:rPr lang="ja-JP" altLang="en-US" sz="1000">
                <a:latin typeface="Arial" panose="020B0604020202020204" pitchFamily="34" charset="0"/>
                <a:cs typeface="Arial" panose="020B0604020202020204" pitchFamily="34" charset="0"/>
              </a:rPr>
              <a:t>）</a:t>
            </a:r>
            <a:endParaRPr kumimoji="1" lang="vi-VN" altLang="ja-JP" sz="1000">
              <a:latin typeface="Arial" panose="020B0604020202020204" pitchFamily="34" charset="0"/>
              <a:cs typeface="Arial" panose="020B0604020202020204" pitchFamily="34" charset="0"/>
            </a:endParaRPr>
          </a:p>
          <a:p>
            <a:pPr algn="ctr"/>
            <a:endParaRPr kumimoji="1" lang="ja-JP" altLang="en-US" sz="1000">
              <a:latin typeface="Arial" panose="020B0604020202020204" pitchFamily="34" charset="0"/>
              <a:cs typeface="Arial" panose="020B0604020202020204" pitchFamily="34" charset="0"/>
            </a:endParaRPr>
          </a:p>
        </p:txBody>
      </p:sp>
      <p:sp>
        <p:nvSpPr>
          <p:cNvPr id="14" name="正方形/長方形 13">
            <a:extLst>
              <a:ext uri="{FF2B5EF4-FFF2-40B4-BE49-F238E27FC236}">
                <a16:creationId xmlns:a16="http://schemas.microsoft.com/office/drawing/2014/main" id="{463932B2-26BB-4CF9-BB1F-3E0C82C27D09}"/>
              </a:ext>
            </a:extLst>
          </p:cNvPr>
          <p:cNvSpPr/>
          <p:nvPr/>
        </p:nvSpPr>
        <p:spPr>
          <a:xfrm>
            <a:off x="6290648" y="3557142"/>
            <a:ext cx="1444421" cy="42770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000" dirty="0" err="1">
                <a:latin typeface="Arial" panose="020B0604020202020204" pitchFamily="34" charset="0"/>
                <a:cs typeface="Arial" panose="020B0604020202020204" pitchFamily="34" charset="0"/>
              </a:rPr>
              <a:t>Posuto</a:t>
            </a:r>
            <a:r>
              <a:rPr kumimoji="1" lang="en-US" altLang="ja-JP" sz="1000" dirty="0">
                <a:latin typeface="Arial" panose="020B0604020202020204" pitchFamily="34" charset="0"/>
                <a:cs typeface="Arial" panose="020B0604020202020204" pitchFamily="34" charset="0"/>
              </a:rPr>
              <a:t> </a:t>
            </a:r>
            <a:r>
              <a:rPr kumimoji="1" lang="en-US" altLang="ja-JP" sz="1000" dirty="0" err="1">
                <a:latin typeface="Arial" panose="020B0604020202020204" pitchFamily="34" charset="0"/>
                <a:cs typeface="Arial" panose="020B0604020202020204" pitchFamily="34" charset="0"/>
              </a:rPr>
              <a:t>của</a:t>
            </a:r>
            <a:r>
              <a:rPr kumimoji="1" lang="en-US" altLang="ja-JP" sz="1000" dirty="0">
                <a:latin typeface="Arial" panose="020B0604020202020204" pitchFamily="34" charset="0"/>
                <a:cs typeface="Arial" panose="020B0604020202020204" pitchFamily="34" charset="0"/>
              </a:rPr>
              <a:t> </a:t>
            </a:r>
            <a:r>
              <a:rPr kumimoji="1" lang="en-US" altLang="ja-JP" sz="1000" dirty="0" err="1">
                <a:latin typeface="Arial" panose="020B0604020202020204" pitchFamily="34" charset="0"/>
                <a:cs typeface="Arial" panose="020B0604020202020204" pitchFamily="34" charset="0"/>
              </a:rPr>
              <a:t>chân</a:t>
            </a:r>
            <a:r>
              <a:rPr kumimoji="1" lang="en-US" altLang="ja-JP" sz="1000" dirty="0">
                <a:latin typeface="Arial" panose="020B0604020202020204" pitchFamily="34" charset="0"/>
                <a:cs typeface="Arial" panose="020B0604020202020204" pitchFamily="34" charset="0"/>
              </a:rPr>
              <a:t> </a:t>
            </a:r>
            <a:r>
              <a:rPr kumimoji="1" lang="en-US" altLang="ja-JP" sz="1000" dirty="0" err="1">
                <a:latin typeface="Arial" panose="020B0604020202020204" pitchFamily="34" charset="0"/>
                <a:cs typeface="Arial" panose="020B0604020202020204" pitchFamily="34" charset="0"/>
              </a:rPr>
              <a:t>kích</a:t>
            </a:r>
            <a:endParaRPr kumimoji="1" lang="ja-JP" altLang="en-US" sz="1000" dirty="0">
              <a:latin typeface="Arial" panose="020B0604020202020204" pitchFamily="34" charset="0"/>
              <a:cs typeface="Arial" panose="020B0604020202020204" pitchFamily="34" charset="0"/>
            </a:endParaRPr>
          </a:p>
        </p:txBody>
      </p:sp>
      <p:sp>
        <p:nvSpPr>
          <p:cNvPr id="15" name="正方形/長方形 14">
            <a:extLst>
              <a:ext uri="{FF2B5EF4-FFF2-40B4-BE49-F238E27FC236}">
                <a16:creationId xmlns:a16="http://schemas.microsoft.com/office/drawing/2014/main" id="{40945415-5648-4308-AA43-96AFAE737FA9}"/>
              </a:ext>
            </a:extLst>
          </p:cNvPr>
          <p:cNvSpPr/>
          <p:nvPr/>
        </p:nvSpPr>
        <p:spPr>
          <a:xfrm>
            <a:off x="5692877" y="4546405"/>
            <a:ext cx="2286717" cy="35925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400" err="1">
                <a:latin typeface="Arial" panose="020B0604020202020204" pitchFamily="34" charset="0"/>
                <a:cs typeface="Arial" panose="020B0604020202020204" pitchFamily="34" charset="0"/>
              </a:rPr>
              <a:t>Hình</a:t>
            </a:r>
            <a:r>
              <a:rPr kumimoji="1" lang="en-US" altLang="ja-JP" sz="1400">
                <a:latin typeface="Arial" panose="020B0604020202020204" pitchFamily="34" charset="0"/>
                <a:cs typeface="Arial" panose="020B0604020202020204" pitchFamily="34" charset="0"/>
              </a:rPr>
              <a:t> 2-33  Van </a:t>
            </a:r>
            <a:r>
              <a:rPr kumimoji="1" lang="en-US" altLang="ja-JP" sz="1400" err="1">
                <a:latin typeface="Arial" panose="020B0604020202020204" pitchFamily="34" charset="0"/>
                <a:cs typeface="Arial" panose="020B0604020202020204" pitchFamily="34" charset="0"/>
              </a:rPr>
              <a:t>một</a:t>
            </a:r>
            <a:r>
              <a:rPr kumimoji="1" lang="en-US" altLang="ja-JP" sz="1400">
                <a:latin typeface="Arial" panose="020B0604020202020204" pitchFamily="34" charset="0"/>
                <a:cs typeface="Arial" panose="020B0604020202020204" pitchFamily="34" charset="0"/>
              </a:rPr>
              <a:t> </a:t>
            </a:r>
            <a:r>
              <a:rPr kumimoji="1" lang="en-US" altLang="ja-JP" sz="1400" err="1">
                <a:latin typeface="Arial" panose="020B0604020202020204" pitchFamily="34" charset="0"/>
                <a:cs typeface="Arial" panose="020B0604020202020204" pitchFamily="34" charset="0"/>
              </a:rPr>
              <a:t>chiều</a:t>
            </a:r>
            <a:endParaRPr kumimoji="1" lang="ja-JP" altLang="en-US" sz="1400">
              <a:latin typeface="Arial" panose="020B0604020202020204" pitchFamily="34" charset="0"/>
              <a:cs typeface="Arial" panose="020B0604020202020204" pitchFamily="34" charset="0"/>
            </a:endParaRPr>
          </a:p>
        </p:txBody>
      </p:sp>
      <p:sp>
        <p:nvSpPr>
          <p:cNvPr id="16" name="正方形/長方形 15">
            <a:extLst>
              <a:ext uri="{FF2B5EF4-FFF2-40B4-BE49-F238E27FC236}">
                <a16:creationId xmlns:a16="http://schemas.microsoft.com/office/drawing/2014/main" id="{CA640615-5A87-4C99-9392-EB4F211B5E8E}"/>
              </a:ext>
            </a:extLst>
          </p:cNvPr>
          <p:cNvSpPr/>
          <p:nvPr/>
        </p:nvSpPr>
        <p:spPr>
          <a:xfrm>
            <a:off x="6290648" y="3984844"/>
            <a:ext cx="1345330" cy="44021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000" dirty="0" err="1">
                <a:latin typeface="Arial" panose="020B0604020202020204" pitchFamily="34" charset="0"/>
                <a:cs typeface="Arial" panose="020B0604020202020204" pitchFamily="34" charset="0"/>
              </a:rPr>
              <a:t>Phao</a:t>
            </a:r>
            <a:r>
              <a:rPr kumimoji="1" lang="en-US" altLang="ja-JP" sz="1000" dirty="0">
                <a:latin typeface="Arial" panose="020B0604020202020204" pitchFamily="34" charset="0"/>
                <a:cs typeface="Arial" panose="020B0604020202020204" pitchFamily="34" charset="0"/>
              </a:rPr>
              <a:t> </a:t>
            </a:r>
            <a:r>
              <a:rPr kumimoji="1" lang="en-US" altLang="ja-JP" sz="1000" dirty="0" err="1">
                <a:latin typeface="Arial" panose="020B0604020202020204" pitchFamily="34" charset="0"/>
                <a:cs typeface="Arial" panose="020B0604020202020204" pitchFamily="34" charset="0"/>
              </a:rPr>
              <a:t>nổi</a:t>
            </a:r>
            <a:r>
              <a:rPr kumimoji="1" lang="en-US" altLang="ja-JP" sz="1000" dirty="0">
                <a:latin typeface="Arial" panose="020B0604020202020204" pitchFamily="34" charset="0"/>
                <a:cs typeface="Arial" panose="020B0604020202020204" pitchFamily="34" charset="0"/>
              </a:rPr>
              <a:t> (</a:t>
            </a:r>
            <a:r>
              <a:rPr kumimoji="1" lang="en-US" altLang="ja-JP" sz="1000" dirty="0" err="1">
                <a:latin typeface="Arial" panose="020B0604020202020204" pitchFamily="34" charset="0"/>
                <a:cs typeface="Arial" panose="020B0604020202020204" pitchFamily="34" charset="0"/>
              </a:rPr>
              <a:t>Furo</a:t>
            </a:r>
            <a:r>
              <a:rPr kumimoji="1" lang="en-US" altLang="ja-JP" sz="1000" dirty="0">
                <a:latin typeface="Arial" panose="020B0604020202020204" pitchFamily="34" charset="0"/>
                <a:cs typeface="Arial" panose="020B0604020202020204" pitchFamily="34" charset="0"/>
              </a:rPr>
              <a:t>-to)</a:t>
            </a:r>
            <a:endParaRPr kumimoji="1" lang="ja-JP" altLang="en-US" sz="1000" dirty="0">
              <a:latin typeface="Arial" panose="020B0604020202020204" pitchFamily="34" charset="0"/>
              <a:cs typeface="Arial" panose="020B0604020202020204" pitchFamily="34" charset="0"/>
            </a:endParaRPr>
          </a:p>
        </p:txBody>
      </p:sp>
      <p:sp>
        <p:nvSpPr>
          <p:cNvPr id="17" name="スライド番号プレースホルダー 4">
            <a:extLst>
              <a:ext uri="{FF2B5EF4-FFF2-40B4-BE49-F238E27FC236}">
                <a16:creationId xmlns:a16="http://schemas.microsoft.com/office/drawing/2014/main" id="{133497AA-1217-45BA-AC8B-9B564BAF374D}"/>
              </a:ext>
            </a:extLst>
          </p:cNvPr>
          <p:cNvSpPr>
            <a:spLocks noGrp="1"/>
          </p:cNvSpPr>
          <p:nvPr>
            <p:ph type="sldNum" sz="quarter" idx="12"/>
          </p:nvPr>
        </p:nvSpPr>
        <p:spPr>
          <a:xfrm>
            <a:off x="6457950" y="6356351"/>
            <a:ext cx="2057400" cy="365125"/>
          </a:xfrm>
        </p:spPr>
        <p:txBody>
          <a:bodyPr/>
          <a:lstStyle/>
          <a:p>
            <a:fld id="{10712B29-8DFD-45C1-BE8F-2E7F44751CDC}" type="slidenum">
              <a:rPr lang="ja-JP" altLang="en-US" smtClean="0">
                <a:solidFill>
                  <a:prstClr val="black">
                    <a:tint val="75000"/>
                  </a:prstClr>
                </a:solidFill>
              </a:rPr>
              <a:pPr/>
              <a:t>27</a:t>
            </a:fld>
            <a:endParaRPr lang="ja-JP" altLang="en-US" dirty="0">
              <a:solidFill>
                <a:prstClr val="black">
                  <a:tint val="75000"/>
                </a:prstClr>
              </a:solidFill>
            </a:endParaRPr>
          </a:p>
        </p:txBody>
      </p:sp>
    </p:spTree>
    <p:extLst>
      <p:ext uri="{BB962C8B-B14F-4D97-AF65-F5344CB8AC3E}">
        <p14:creationId xmlns:p14="http://schemas.microsoft.com/office/powerpoint/2010/main" val="8895031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06132"/>
            <a:ext cx="7886700" cy="883036"/>
          </a:xfrm>
          <a:ln>
            <a:solidFill>
              <a:schemeClr val="tx1"/>
            </a:solidFill>
          </a:ln>
        </p:spPr>
        <p:txBody>
          <a:bodyPr>
            <a:noAutofit/>
          </a:bodyPr>
          <a:lstStyle/>
          <a:p>
            <a:r>
              <a:rPr lang="en-US" altLang="ja-JP" sz="2400" b="1" err="1">
                <a:latin typeface="Arial" panose="020B0604020202020204" pitchFamily="34" charset="0"/>
                <a:ea typeface="Meiryo UI" panose="020B0604030504040204" pitchFamily="50" charset="-128"/>
                <a:cs typeface="Arial" panose="020B0604020202020204" pitchFamily="34" charset="0"/>
              </a:rPr>
              <a:t>Thiết</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bị</a:t>
            </a:r>
            <a:r>
              <a:rPr lang="en-US" altLang="ja-JP" sz="2400" b="1">
                <a:latin typeface="Arial" panose="020B0604020202020204" pitchFamily="34" charset="0"/>
                <a:ea typeface="Meiryo UI" panose="020B0604030504040204" pitchFamily="50" charset="-128"/>
                <a:cs typeface="Arial" panose="020B0604020202020204" pitchFamily="34" charset="0"/>
              </a:rPr>
              <a:t> an </a:t>
            </a:r>
            <a:r>
              <a:rPr lang="en-US" altLang="ja-JP" sz="2400" b="1" err="1">
                <a:latin typeface="Arial" panose="020B0604020202020204" pitchFamily="34" charset="0"/>
                <a:ea typeface="Meiryo UI" panose="020B0604030504040204" pitchFamily="50" charset="-128"/>
                <a:cs typeface="Arial" panose="020B0604020202020204" pitchFamily="34" charset="0"/>
              </a:rPr>
              <a:t>toàn</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của</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xe</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nâng</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làm</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việc</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trên</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cao</a:t>
            </a:r>
            <a:r>
              <a:rPr lang="en-US" altLang="ja-JP" sz="2400" b="1">
                <a:latin typeface="Arial" panose="020B0604020202020204" pitchFamily="34" charset="0"/>
                <a:ea typeface="Meiryo UI" panose="020B0604030504040204" pitchFamily="50" charset="-128"/>
                <a:cs typeface="Arial" panose="020B0604020202020204" pitchFamily="34" charset="0"/>
              </a:rPr>
              <a:t> (8)</a:t>
            </a:r>
            <a:br>
              <a:rPr lang="en-US" altLang="ja-JP" sz="2400" b="1">
                <a:latin typeface="Arial" panose="020B0604020202020204" pitchFamily="34" charset="0"/>
                <a:ea typeface="Meiryo UI" panose="020B0604030504040204" pitchFamily="50" charset="-128"/>
                <a:cs typeface="Arial" panose="020B0604020202020204" pitchFamily="34" charset="0"/>
              </a:rPr>
            </a:br>
            <a:r>
              <a:rPr lang="en-US" altLang="ja-JP" sz="2400" b="1" err="1">
                <a:latin typeface="Arial" panose="020B0604020202020204" pitchFamily="34" charset="0"/>
                <a:ea typeface="Meiryo UI" panose="020B0604030504040204" pitchFamily="50" charset="-128"/>
                <a:cs typeface="Arial" panose="020B0604020202020204" pitchFamily="34" charset="0"/>
              </a:rPr>
              <a:t>Thiết</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bị</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khóa</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liên</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động</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chân</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chống</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thủy</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lực</a:t>
            </a:r>
            <a:endParaRPr kumimoji="1" lang="ja-JP" altLang="en-US" sz="2400" b="1">
              <a:latin typeface="Arial" panose="020B0604020202020204" pitchFamily="34" charset="0"/>
              <a:ea typeface="Meiryo UI" panose="020B0604030504040204" pitchFamily="50" charset="-128"/>
              <a:cs typeface="Arial" panose="020B0604020202020204" pitchFamily="34" charset="0"/>
            </a:endParaRPr>
          </a:p>
        </p:txBody>
      </p:sp>
      <p:sp>
        <p:nvSpPr>
          <p:cNvPr id="7" name="テキスト ボックス 6"/>
          <p:cNvSpPr txBox="1"/>
          <p:nvPr/>
        </p:nvSpPr>
        <p:spPr>
          <a:xfrm>
            <a:off x="4157221" y="6400413"/>
            <a:ext cx="4013441" cy="307777"/>
          </a:xfrm>
          <a:prstGeom prst="rect">
            <a:avLst/>
          </a:prstGeom>
          <a:noFill/>
          <a:ln>
            <a:solidFill>
              <a:schemeClr val="tx1"/>
            </a:solidFill>
          </a:ln>
        </p:spPr>
        <p:txBody>
          <a:bodyPr wrap="square" rtlCol="0">
            <a:spAutoFit/>
          </a:bodyPr>
          <a:lstStyle/>
          <a:p>
            <a:pPr algn="r"/>
            <a:r>
              <a:rPr lang="en-US" altLang="ja-JP" sz="1400" dirty="0" err="1">
                <a:solidFill>
                  <a:prstClr val="black"/>
                </a:solidFill>
                <a:latin typeface="Arial" panose="020B0604020202020204" pitchFamily="34" charset="0"/>
                <a:cs typeface="Arial" panose="020B0604020202020204" pitchFamily="34" charset="0"/>
              </a:rPr>
              <a:t>Sách</a:t>
            </a:r>
            <a:r>
              <a:rPr lang="en-US" altLang="ja-JP" sz="1400" dirty="0">
                <a:solidFill>
                  <a:prstClr val="black"/>
                </a:solidFill>
                <a:latin typeface="Arial" panose="020B0604020202020204" pitchFamily="34" charset="0"/>
                <a:cs typeface="Arial" panose="020B0604020202020204" pitchFamily="34" charset="0"/>
              </a:rPr>
              <a:t> </a:t>
            </a:r>
            <a:r>
              <a:rPr lang="en-US" altLang="ja-JP" sz="1400" dirty="0" err="1">
                <a:solidFill>
                  <a:prstClr val="black"/>
                </a:solidFill>
                <a:latin typeface="Arial" panose="020B0604020202020204" pitchFamily="34" charset="0"/>
                <a:cs typeface="Arial" panose="020B0604020202020204" pitchFamily="34" charset="0"/>
              </a:rPr>
              <a:t>giáo</a:t>
            </a:r>
            <a:r>
              <a:rPr lang="en-US" altLang="ja-JP" sz="1400" dirty="0">
                <a:solidFill>
                  <a:prstClr val="black"/>
                </a:solidFill>
                <a:latin typeface="Arial" panose="020B0604020202020204" pitchFamily="34" charset="0"/>
                <a:cs typeface="Arial" panose="020B0604020202020204" pitchFamily="34" charset="0"/>
              </a:rPr>
              <a:t> khoa trang40/ </a:t>
            </a:r>
            <a:r>
              <a:rPr lang="en-US" altLang="ja-JP" sz="1400" dirty="0" err="1">
                <a:solidFill>
                  <a:prstClr val="black"/>
                </a:solidFill>
                <a:latin typeface="Arial" panose="020B0604020202020204" pitchFamily="34" charset="0"/>
                <a:cs typeface="Arial" panose="020B0604020202020204" pitchFamily="34" charset="0"/>
              </a:rPr>
              <a:t>Sách</a:t>
            </a:r>
            <a:r>
              <a:rPr lang="en-US" altLang="ja-JP" sz="1400" dirty="0">
                <a:solidFill>
                  <a:prstClr val="black"/>
                </a:solidFill>
                <a:latin typeface="Arial" panose="020B0604020202020204" pitchFamily="34" charset="0"/>
                <a:cs typeface="Arial" panose="020B0604020202020204" pitchFamily="34" charset="0"/>
              </a:rPr>
              <a:t> </a:t>
            </a:r>
            <a:r>
              <a:rPr lang="en-US" altLang="ja-JP" sz="1400" dirty="0" err="1">
                <a:solidFill>
                  <a:prstClr val="black"/>
                </a:solidFill>
                <a:latin typeface="Arial" panose="020B0604020202020204" pitchFamily="34" charset="0"/>
                <a:cs typeface="Arial" panose="020B0604020202020204" pitchFamily="34" charset="0"/>
              </a:rPr>
              <a:t>bổ</a:t>
            </a:r>
            <a:r>
              <a:rPr lang="en-US" altLang="ja-JP" sz="1400" dirty="0">
                <a:solidFill>
                  <a:prstClr val="black"/>
                </a:solidFill>
                <a:latin typeface="Arial" panose="020B0604020202020204" pitchFamily="34" charset="0"/>
                <a:cs typeface="Arial" panose="020B0604020202020204" pitchFamily="34" charset="0"/>
              </a:rPr>
              <a:t> </a:t>
            </a:r>
            <a:r>
              <a:rPr lang="en-US" altLang="ja-JP" sz="1400" dirty="0" err="1">
                <a:solidFill>
                  <a:prstClr val="black"/>
                </a:solidFill>
                <a:latin typeface="Arial" panose="020B0604020202020204" pitchFamily="34" charset="0"/>
                <a:cs typeface="Arial" panose="020B0604020202020204" pitchFamily="34" charset="0"/>
              </a:rPr>
              <a:t>trợ</a:t>
            </a:r>
            <a:r>
              <a:rPr lang="en-US" altLang="ja-JP" sz="1400" dirty="0">
                <a:solidFill>
                  <a:prstClr val="black"/>
                </a:solidFill>
                <a:latin typeface="Arial" panose="020B0604020202020204" pitchFamily="34" charset="0"/>
                <a:cs typeface="Arial" panose="020B0604020202020204" pitchFamily="34" charset="0"/>
              </a:rPr>
              <a:t> </a:t>
            </a:r>
            <a:r>
              <a:rPr lang="en-US" altLang="ja-JP" sz="1400" dirty="0" err="1">
                <a:solidFill>
                  <a:prstClr val="black"/>
                </a:solidFill>
                <a:latin typeface="Arial" panose="020B0604020202020204" pitchFamily="34" charset="0"/>
                <a:cs typeface="Arial" panose="020B0604020202020204" pitchFamily="34" charset="0"/>
              </a:rPr>
              <a:t>trang</a:t>
            </a:r>
            <a:r>
              <a:rPr lang="en-US" altLang="ja-JP" sz="1400" dirty="0">
                <a:solidFill>
                  <a:prstClr val="black"/>
                </a:solidFill>
                <a:latin typeface="Arial" panose="020B0604020202020204" pitchFamily="34" charset="0"/>
                <a:cs typeface="Arial" panose="020B0604020202020204" pitchFamily="34" charset="0"/>
              </a:rPr>
              <a:t> </a:t>
            </a:r>
            <a:r>
              <a:rPr lang="en-US" altLang="ja-JP" sz="1400" dirty="0" smtClean="0">
                <a:solidFill>
                  <a:prstClr val="black"/>
                </a:solidFill>
                <a:latin typeface="Arial" panose="020B0604020202020204" pitchFamily="34" charset="0"/>
                <a:cs typeface="Arial" panose="020B0604020202020204" pitchFamily="34" charset="0"/>
              </a:rPr>
              <a:t>29</a:t>
            </a:r>
            <a:endParaRPr lang="ja-JP" altLang="en-US" sz="1400" dirty="0">
              <a:solidFill>
                <a:prstClr val="black"/>
              </a:solidFill>
              <a:latin typeface="Arial" panose="020B0604020202020204" pitchFamily="34" charset="0"/>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28</a:t>
            </a:fld>
            <a:endParaRPr lang="ja-JP" altLang="en-US">
              <a:solidFill>
                <a:prstClr val="black">
                  <a:tint val="75000"/>
                </a:prstClr>
              </a:solidFill>
            </a:endParaRPr>
          </a:p>
        </p:txBody>
      </p:sp>
      <p:sp>
        <p:nvSpPr>
          <p:cNvPr id="11" name="コンテンツ プレースホルダー 4"/>
          <p:cNvSpPr txBox="1">
            <a:spLocks/>
          </p:cNvSpPr>
          <p:nvPr/>
        </p:nvSpPr>
        <p:spPr>
          <a:xfrm>
            <a:off x="628650" y="1356479"/>
            <a:ext cx="7886700" cy="1563701"/>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ja-JP" altLang="en-US" sz="1800" dirty="0">
                <a:solidFill>
                  <a:prstClr val="black"/>
                </a:solidFill>
                <a:latin typeface="Meiryo UI" panose="020B0604030504040204" pitchFamily="50" charset="-128"/>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Thiết</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bị</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khóa</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liên</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động</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chân</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chống</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thủy</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lực</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là</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thiết</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bị</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dừng</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tất</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cả</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các</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hoạt</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động</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cần</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trục</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nâng</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bằng</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cách</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điều</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khiển</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điện</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khi</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không</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có</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tải</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quy</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định</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tác</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động</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vào</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chân</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kích</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để</a:t>
            </a:r>
            <a:r>
              <a:rPr lang="en-US" altLang="ja-JP" sz="18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phòng</a:t>
            </a:r>
            <a:r>
              <a:rPr lang="en-US" altLang="ja-JP" sz="18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chống</a:t>
            </a:r>
            <a:r>
              <a:rPr lang="en-US" altLang="ja-JP" sz="18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8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người</a:t>
            </a:r>
            <a:r>
              <a:rPr lang="en-US" altLang="ja-JP" sz="18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lái</a:t>
            </a:r>
            <a:r>
              <a:rPr lang="en-US" altLang="ja-JP" sz="18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xe</a:t>
            </a:r>
            <a:r>
              <a:rPr lang="en-US" altLang="ja-JP" sz="18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quên</a:t>
            </a:r>
            <a:r>
              <a:rPr lang="en-US" altLang="ja-JP" sz="18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đặt</a:t>
            </a:r>
            <a:r>
              <a:rPr lang="en-US" altLang="ja-JP" sz="18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800" b="1" u="sng" dirty="0">
                <a:solidFill>
                  <a:prstClr val="black"/>
                </a:solidFill>
                <a:latin typeface="Arial" panose="020B0604020202020204" pitchFamily="34" charset="0"/>
                <a:ea typeface="Meiryo UI" panose="020B0604030504040204" pitchFamily="50" charset="-128"/>
                <a:cs typeface="Arial" panose="020B0604020202020204" pitchFamily="34" charset="0"/>
              </a:rPr>
              <a:t>chân</a:t>
            </a:r>
            <a:r>
              <a:rPr lang="en-US" altLang="ja-JP" sz="18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kích</a:t>
            </a:r>
            <a:r>
              <a:rPr lang="en-US" altLang="ja-JP" sz="18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và</a:t>
            </a:r>
            <a:r>
              <a:rPr lang="en-US" altLang="ja-JP" sz="18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cho</a:t>
            </a:r>
            <a:r>
              <a:rPr lang="en-US" altLang="ja-JP" sz="18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cần</a:t>
            </a:r>
            <a:r>
              <a:rPr lang="en-US" altLang="ja-JP" sz="18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trục</a:t>
            </a:r>
            <a:r>
              <a:rPr lang="en-US" altLang="ja-JP" sz="18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nâng</a:t>
            </a:r>
            <a:r>
              <a:rPr lang="en-US" altLang="ja-JP" sz="18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hoạt</a:t>
            </a:r>
            <a:r>
              <a:rPr lang="en-US" altLang="ja-JP" sz="18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động</a:t>
            </a:r>
            <a:r>
              <a:rPr lang="en-US" altLang="ja-JP" sz="1800" dirty="0">
                <a:solidFill>
                  <a:prstClr val="black"/>
                </a:solidFill>
                <a:latin typeface="Meiryo UI" panose="020B0604030504040204" pitchFamily="50" charset="-128"/>
                <a:ea typeface="Meiryo UI" panose="020B0604030504040204" pitchFamily="50" charset="-128"/>
              </a:rPr>
              <a:t>.</a:t>
            </a:r>
          </a:p>
          <a:p>
            <a:pPr marL="0" indent="0">
              <a:lnSpc>
                <a:spcPct val="110000"/>
              </a:lnSpc>
              <a:spcBef>
                <a:spcPts val="0"/>
              </a:spcBef>
              <a:buNone/>
            </a:pPr>
            <a:endParaRPr lang="ja-JP" altLang="en-US" sz="1800" dirty="0">
              <a:solidFill>
                <a:prstClr val="black"/>
              </a:solidFill>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3"/>
          <a:stretch>
            <a:fillRect/>
          </a:stretch>
        </p:blipFill>
        <p:spPr>
          <a:xfrm>
            <a:off x="1799301" y="2816839"/>
            <a:ext cx="5545393" cy="3377381"/>
          </a:xfrm>
          <a:prstGeom prst="rect">
            <a:avLst/>
          </a:prstGeom>
          <a:ln>
            <a:solidFill>
              <a:schemeClr val="tx1"/>
            </a:solidFill>
          </a:ln>
        </p:spPr>
      </p:pic>
      <p:sp>
        <p:nvSpPr>
          <p:cNvPr id="3" name="正方形/長方形 2">
            <a:extLst>
              <a:ext uri="{FF2B5EF4-FFF2-40B4-BE49-F238E27FC236}">
                <a16:creationId xmlns:a16="http://schemas.microsoft.com/office/drawing/2014/main" id="{E8D282A9-E23E-438D-8A12-1D79C59E28F6}"/>
              </a:ext>
            </a:extLst>
          </p:cNvPr>
          <p:cNvSpPr/>
          <p:nvPr/>
        </p:nvSpPr>
        <p:spPr>
          <a:xfrm>
            <a:off x="1857836" y="2996219"/>
            <a:ext cx="2035738" cy="35765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50" dirty="0" err="1">
                <a:latin typeface="Arial" panose="020B0604020202020204" pitchFamily="34" charset="0"/>
                <a:cs typeface="Arial" panose="020B0604020202020204" pitchFamily="34" charset="0"/>
              </a:rPr>
              <a:t>Áp</a:t>
            </a:r>
            <a:r>
              <a:rPr lang="en-US" altLang="ja-JP" sz="1050" dirty="0">
                <a:latin typeface="Arial" panose="020B0604020202020204" pitchFamily="34" charset="0"/>
                <a:cs typeface="Arial" panose="020B0604020202020204" pitchFamily="34" charset="0"/>
              </a:rPr>
              <a:t> </a:t>
            </a:r>
            <a:r>
              <a:rPr lang="en-US" altLang="ja-JP" sz="1050" dirty="0" err="1">
                <a:latin typeface="Arial" panose="020B0604020202020204" pitchFamily="34" charset="0"/>
                <a:cs typeface="Arial" panose="020B0604020202020204" pitchFamily="34" charset="0"/>
              </a:rPr>
              <a:t>suất</a:t>
            </a:r>
            <a:r>
              <a:rPr lang="en-US" altLang="ja-JP" sz="1050" dirty="0">
                <a:latin typeface="Arial" panose="020B0604020202020204" pitchFamily="34" charset="0"/>
                <a:cs typeface="Arial" panose="020B0604020202020204" pitchFamily="34" charset="0"/>
              </a:rPr>
              <a:t> </a:t>
            </a:r>
            <a:r>
              <a:rPr lang="en-US" altLang="ja-JP" sz="1050" dirty="0" err="1">
                <a:latin typeface="Arial" panose="020B0604020202020204" pitchFamily="34" charset="0"/>
                <a:cs typeface="Arial" panose="020B0604020202020204" pitchFamily="34" charset="0"/>
              </a:rPr>
              <a:t>tiếp</a:t>
            </a:r>
            <a:r>
              <a:rPr lang="en-US" altLang="ja-JP" sz="1050" dirty="0">
                <a:latin typeface="Arial" panose="020B0604020202020204" pitchFamily="34" charset="0"/>
                <a:cs typeface="Arial" panose="020B0604020202020204" pitchFamily="34" charset="0"/>
              </a:rPr>
              <a:t> </a:t>
            </a:r>
            <a:r>
              <a:rPr lang="en-US" altLang="ja-JP" sz="1050" dirty="0" err="1">
                <a:latin typeface="Arial" panose="020B0604020202020204" pitchFamily="34" charset="0"/>
                <a:cs typeface="Arial" panose="020B0604020202020204" pitchFamily="34" charset="0"/>
              </a:rPr>
              <a:t>xúc</a:t>
            </a:r>
            <a:r>
              <a:rPr lang="en-US" altLang="ja-JP" sz="1050" dirty="0">
                <a:latin typeface="Arial" panose="020B0604020202020204" pitchFamily="34" charset="0"/>
                <a:cs typeface="Arial" panose="020B0604020202020204" pitchFamily="34" charset="0"/>
              </a:rPr>
              <a:t> </a:t>
            </a:r>
            <a:r>
              <a:rPr lang="en-US" altLang="ja-JP" sz="1050" dirty="0" err="1">
                <a:latin typeface="Arial" panose="020B0604020202020204" pitchFamily="34" charset="0"/>
                <a:cs typeface="Arial" panose="020B0604020202020204" pitchFamily="34" charset="0"/>
              </a:rPr>
              <a:t>của</a:t>
            </a:r>
            <a:r>
              <a:rPr lang="en-US" altLang="ja-JP" sz="1050" dirty="0">
                <a:latin typeface="Arial" panose="020B0604020202020204" pitchFamily="34" charset="0"/>
                <a:cs typeface="Arial" panose="020B0604020202020204" pitchFamily="34" charset="0"/>
              </a:rPr>
              <a:t> </a:t>
            </a:r>
            <a:r>
              <a:rPr lang="en-US" altLang="ja-JP" sz="1050" dirty="0" err="1">
                <a:latin typeface="Arial" panose="020B0604020202020204" pitchFamily="34" charset="0"/>
                <a:cs typeface="Arial" panose="020B0604020202020204" pitchFamily="34" charset="0"/>
              </a:rPr>
              <a:t>chân</a:t>
            </a:r>
            <a:r>
              <a:rPr lang="en-US" altLang="ja-JP" sz="1050" dirty="0">
                <a:latin typeface="Arial" panose="020B0604020202020204" pitchFamily="34" charset="0"/>
                <a:cs typeface="Arial" panose="020B0604020202020204" pitchFamily="34" charset="0"/>
              </a:rPr>
              <a:t> </a:t>
            </a:r>
            <a:r>
              <a:rPr lang="en-US" altLang="ja-JP" sz="1050" dirty="0" err="1">
                <a:latin typeface="Arial" panose="020B0604020202020204" pitchFamily="34" charset="0"/>
                <a:cs typeface="Arial" panose="020B0604020202020204" pitchFamily="34" charset="0"/>
              </a:rPr>
              <a:t>kích</a:t>
            </a:r>
            <a:endParaRPr kumimoji="1" lang="ja-JP" altLang="en-US" sz="1050" dirty="0">
              <a:latin typeface="Arial" panose="020B0604020202020204" pitchFamily="34" charset="0"/>
              <a:cs typeface="Arial" panose="020B0604020202020204" pitchFamily="34" charset="0"/>
            </a:endParaRPr>
          </a:p>
        </p:txBody>
      </p:sp>
      <p:sp>
        <p:nvSpPr>
          <p:cNvPr id="8" name="正方形/長方形 7">
            <a:extLst>
              <a:ext uri="{FF2B5EF4-FFF2-40B4-BE49-F238E27FC236}">
                <a16:creationId xmlns:a16="http://schemas.microsoft.com/office/drawing/2014/main" id="{ADF36E4C-07A3-4C2D-98E6-266D8F6400D4}"/>
              </a:ext>
            </a:extLst>
          </p:cNvPr>
          <p:cNvSpPr/>
          <p:nvPr/>
        </p:nvSpPr>
        <p:spPr>
          <a:xfrm>
            <a:off x="2153263" y="5501521"/>
            <a:ext cx="4837471" cy="47194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400" dirty="0" err="1">
                <a:latin typeface="Arial" panose="020B0604020202020204" pitchFamily="34" charset="0"/>
                <a:cs typeface="Arial" panose="020B0604020202020204" pitchFamily="34" charset="0"/>
              </a:rPr>
              <a:t>Hình</a:t>
            </a:r>
            <a:r>
              <a:rPr kumimoji="1" lang="en-US" altLang="ja-JP" sz="1400" dirty="0">
                <a:latin typeface="Arial" panose="020B0604020202020204" pitchFamily="34" charset="0"/>
                <a:cs typeface="Arial" panose="020B0604020202020204" pitchFamily="34" charset="0"/>
              </a:rPr>
              <a:t> 2-34   </a:t>
            </a:r>
            <a:r>
              <a:rPr kumimoji="1" lang="en-US" altLang="ja-JP" sz="1400" dirty="0" err="1">
                <a:latin typeface="Arial" panose="020B0604020202020204" pitchFamily="34" charset="0"/>
                <a:cs typeface="Arial" panose="020B0604020202020204" pitchFamily="34" charset="0"/>
              </a:rPr>
              <a:t>Ví</a:t>
            </a:r>
            <a:r>
              <a:rPr kumimoji="1" lang="en-US" altLang="ja-JP" sz="1400" dirty="0">
                <a:latin typeface="Arial" panose="020B0604020202020204" pitchFamily="34" charset="0"/>
                <a:cs typeface="Arial" panose="020B0604020202020204" pitchFamily="34" charset="0"/>
              </a:rPr>
              <a:t> </a:t>
            </a:r>
            <a:r>
              <a:rPr kumimoji="1" lang="en-US" altLang="ja-JP" sz="1400" dirty="0" err="1">
                <a:latin typeface="Arial" panose="020B0604020202020204" pitchFamily="34" charset="0"/>
                <a:cs typeface="Arial" panose="020B0604020202020204" pitchFamily="34" charset="0"/>
              </a:rPr>
              <a:t>dụ</a:t>
            </a:r>
            <a:r>
              <a:rPr kumimoji="1" lang="en-US" altLang="ja-JP" sz="1400" dirty="0">
                <a:latin typeface="Arial" panose="020B0604020202020204" pitchFamily="34" charset="0"/>
                <a:cs typeface="Arial" panose="020B0604020202020204" pitchFamily="34" charset="0"/>
              </a:rPr>
              <a:t> </a:t>
            </a:r>
            <a:r>
              <a:rPr kumimoji="1" lang="en-US" altLang="ja-JP" sz="1400" dirty="0" err="1">
                <a:latin typeface="Arial" panose="020B0604020202020204" pitchFamily="34" charset="0"/>
                <a:cs typeface="Arial" panose="020B0604020202020204" pitchFamily="34" charset="0"/>
              </a:rPr>
              <a:t>về</a:t>
            </a:r>
            <a:r>
              <a:rPr kumimoji="1" lang="en-US" altLang="ja-JP" sz="1400" dirty="0">
                <a:latin typeface="Arial" panose="020B0604020202020204" pitchFamily="34" charset="0"/>
                <a:cs typeface="Arial" panose="020B0604020202020204" pitchFamily="34" charset="0"/>
              </a:rPr>
              <a:t> </a:t>
            </a:r>
            <a:r>
              <a:rPr kumimoji="1" lang="en-US" altLang="ja-JP" sz="1400" dirty="0" err="1">
                <a:latin typeface="Arial" panose="020B0604020202020204" pitchFamily="34" charset="0"/>
                <a:cs typeface="Arial" panose="020B0604020202020204" pitchFamily="34" charset="0"/>
              </a:rPr>
              <a:t>hoạt</a:t>
            </a:r>
            <a:r>
              <a:rPr kumimoji="1" lang="en-US" altLang="ja-JP" sz="1400" dirty="0">
                <a:latin typeface="Arial" panose="020B0604020202020204" pitchFamily="34" charset="0"/>
                <a:cs typeface="Arial" panose="020B0604020202020204" pitchFamily="34" charset="0"/>
              </a:rPr>
              <a:t> </a:t>
            </a:r>
            <a:r>
              <a:rPr kumimoji="1" lang="en-US" altLang="ja-JP" sz="1400" dirty="0" err="1">
                <a:latin typeface="Arial" panose="020B0604020202020204" pitchFamily="34" charset="0"/>
                <a:cs typeface="Arial" panose="020B0604020202020204" pitchFamily="34" charset="0"/>
              </a:rPr>
              <a:t>động</a:t>
            </a:r>
            <a:r>
              <a:rPr kumimoji="1" lang="en-US" altLang="ja-JP" sz="1400" dirty="0">
                <a:latin typeface="Arial" panose="020B0604020202020204" pitchFamily="34" charset="0"/>
                <a:cs typeface="Arial" panose="020B0604020202020204" pitchFamily="34" charset="0"/>
              </a:rPr>
              <a:t> </a:t>
            </a:r>
            <a:r>
              <a:rPr kumimoji="1" lang="en-US" altLang="ja-JP" sz="1400" dirty="0" err="1">
                <a:latin typeface="Arial" panose="020B0604020202020204" pitchFamily="34" charset="0"/>
                <a:cs typeface="Arial" panose="020B0604020202020204" pitchFamily="34" charset="0"/>
              </a:rPr>
              <a:t>của</a:t>
            </a:r>
            <a:r>
              <a:rPr kumimoji="1" lang="en-US" altLang="ja-JP" sz="1400" dirty="0">
                <a:latin typeface="Arial" panose="020B0604020202020204" pitchFamily="34" charset="0"/>
                <a:cs typeface="Arial" panose="020B0604020202020204" pitchFamily="34" charset="0"/>
              </a:rPr>
              <a:t> </a:t>
            </a:r>
            <a:r>
              <a:rPr kumimoji="1" lang="en-US" altLang="ja-JP" sz="1400" dirty="0" err="1">
                <a:latin typeface="Arial" panose="020B0604020202020204" pitchFamily="34" charset="0"/>
                <a:cs typeface="Arial" panose="020B0604020202020204" pitchFamily="34" charset="0"/>
              </a:rPr>
              <a:t>thiết</a:t>
            </a:r>
            <a:r>
              <a:rPr kumimoji="1" lang="en-US" altLang="ja-JP" sz="1400" dirty="0">
                <a:latin typeface="Arial" panose="020B0604020202020204" pitchFamily="34" charset="0"/>
                <a:cs typeface="Arial" panose="020B0604020202020204" pitchFamily="34" charset="0"/>
              </a:rPr>
              <a:t> </a:t>
            </a:r>
            <a:r>
              <a:rPr kumimoji="1" lang="en-US" altLang="ja-JP" sz="1400" dirty="0" err="1">
                <a:latin typeface="Arial" panose="020B0604020202020204" pitchFamily="34" charset="0"/>
                <a:cs typeface="Arial" panose="020B0604020202020204" pitchFamily="34" charset="0"/>
              </a:rPr>
              <a:t>bị</a:t>
            </a:r>
            <a:r>
              <a:rPr kumimoji="1" lang="en-US" altLang="ja-JP" sz="1400" dirty="0">
                <a:latin typeface="Arial" panose="020B0604020202020204" pitchFamily="34" charset="0"/>
                <a:cs typeface="Arial" panose="020B0604020202020204" pitchFamily="34" charset="0"/>
              </a:rPr>
              <a:t> </a:t>
            </a:r>
            <a:r>
              <a:rPr kumimoji="1" lang="en-US" altLang="ja-JP" sz="1400" dirty="0" err="1">
                <a:latin typeface="Arial" panose="020B0604020202020204" pitchFamily="34" charset="0"/>
                <a:cs typeface="Arial" panose="020B0604020202020204" pitchFamily="34" charset="0"/>
              </a:rPr>
              <a:t>khóa</a:t>
            </a:r>
            <a:r>
              <a:rPr kumimoji="1" lang="en-US" altLang="ja-JP" sz="1400" dirty="0">
                <a:latin typeface="Arial" panose="020B0604020202020204" pitchFamily="34" charset="0"/>
                <a:cs typeface="Arial" panose="020B0604020202020204" pitchFamily="34" charset="0"/>
              </a:rPr>
              <a:t> </a:t>
            </a:r>
            <a:r>
              <a:rPr kumimoji="1" lang="en-US" altLang="ja-JP" sz="1400" dirty="0" err="1">
                <a:latin typeface="Arial" panose="020B0604020202020204" pitchFamily="34" charset="0"/>
                <a:cs typeface="Arial" panose="020B0604020202020204" pitchFamily="34" charset="0"/>
              </a:rPr>
              <a:t>liên</a:t>
            </a:r>
            <a:r>
              <a:rPr kumimoji="1" lang="en-US" altLang="ja-JP" sz="1400" dirty="0">
                <a:latin typeface="Arial" panose="020B0604020202020204" pitchFamily="34" charset="0"/>
                <a:cs typeface="Arial" panose="020B0604020202020204" pitchFamily="34" charset="0"/>
              </a:rPr>
              <a:t> </a:t>
            </a:r>
            <a:r>
              <a:rPr kumimoji="1" lang="en-US" altLang="ja-JP" sz="1400" dirty="0" err="1">
                <a:latin typeface="Arial" panose="020B0604020202020204" pitchFamily="34" charset="0"/>
                <a:cs typeface="Arial" panose="020B0604020202020204" pitchFamily="34" charset="0"/>
              </a:rPr>
              <a:t>động</a:t>
            </a:r>
            <a:r>
              <a:rPr kumimoji="1" lang="en-US" altLang="ja-JP" sz="1400" dirty="0">
                <a:latin typeface="Arial" panose="020B0604020202020204" pitchFamily="34" charset="0"/>
                <a:cs typeface="Arial" panose="020B0604020202020204" pitchFamily="34" charset="0"/>
              </a:rPr>
              <a:t> </a:t>
            </a:r>
            <a:r>
              <a:rPr kumimoji="1" lang="en-US" altLang="ja-JP" sz="1400" dirty="0" err="1">
                <a:latin typeface="Arial" panose="020B0604020202020204" pitchFamily="34" charset="0"/>
                <a:cs typeface="Arial" panose="020B0604020202020204" pitchFamily="34" charset="0"/>
              </a:rPr>
              <a:t>chân</a:t>
            </a:r>
            <a:r>
              <a:rPr kumimoji="1" lang="en-US" altLang="ja-JP" sz="1400" dirty="0">
                <a:latin typeface="Arial" panose="020B0604020202020204" pitchFamily="34" charset="0"/>
                <a:cs typeface="Arial" panose="020B0604020202020204" pitchFamily="34" charset="0"/>
              </a:rPr>
              <a:t> </a:t>
            </a:r>
            <a:r>
              <a:rPr kumimoji="1" lang="en-US" altLang="ja-JP" sz="1400" dirty="0" err="1">
                <a:latin typeface="Arial" panose="020B0604020202020204" pitchFamily="34" charset="0"/>
                <a:cs typeface="Arial" panose="020B0604020202020204" pitchFamily="34" charset="0"/>
              </a:rPr>
              <a:t>chống</a:t>
            </a:r>
            <a:r>
              <a:rPr kumimoji="1" lang="en-US" altLang="ja-JP" sz="1400" dirty="0">
                <a:latin typeface="Arial" panose="020B0604020202020204" pitchFamily="34" charset="0"/>
                <a:cs typeface="Arial" panose="020B0604020202020204" pitchFamily="34" charset="0"/>
              </a:rPr>
              <a:t> </a:t>
            </a:r>
            <a:r>
              <a:rPr kumimoji="1" lang="en-US" altLang="ja-JP" sz="1400" dirty="0" err="1">
                <a:latin typeface="Arial" panose="020B0604020202020204" pitchFamily="34" charset="0"/>
                <a:cs typeface="Arial" panose="020B0604020202020204" pitchFamily="34" charset="0"/>
              </a:rPr>
              <a:t>thủy</a:t>
            </a:r>
            <a:r>
              <a:rPr kumimoji="1" lang="en-US" altLang="ja-JP" sz="1400" dirty="0">
                <a:latin typeface="Arial" panose="020B0604020202020204" pitchFamily="34" charset="0"/>
                <a:cs typeface="Arial" panose="020B0604020202020204" pitchFamily="34" charset="0"/>
              </a:rPr>
              <a:t> </a:t>
            </a:r>
            <a:r>
              <a:rPr kumimoji="1" lang="en-US" altLang="ja-JP" sz="1400" dirty="0" err="1">
                <a:latin typeface="Arial" panose="020B0604020202020204" pitchFamily="34" charset="0"/>
                <a:cs typeface="Arial" panose="020B0604020202020204" pitchFamily="34" charset="0"/>
              </a:rPr>
              <a:t>lực</a:t>
            </a:r>
            <a:endParaRPr kumimoji="1" lang="ja-JP" altLang="en-US" sz="1400" dirty="0">
              <a:latin typeface="Arial" panose="020B0604020202020204" pitchFamily="34" charset="0"/>
              <a:cs typeface="Arial" panose="020B0604020202020204" pitchFamily="34" charset="0"/>
            </a:endParaRPr>
          </a:p>
        </p:txBody>
      </p:sp>
      <p:sp>
        <p:nvSpPr>
          <p:cNvPr id="6" name="ひし形 5">
            <a:extLst>
              <a:ext uri="{FF2B5EF4-FFF2-40B4-BE49-F238E27FC236}">
                <a16:creationId xmlns:a16="http://schemas.microsoft.com/office/drawing/2014/main" id="{FB33AB25-DA5E-4ECD-8EFC-41ADD07F0F1C}"/>
              </a:ext>
            </a:extLst>
          </p:cNvPr>
          <p:cNvSpPr/>
          <p:nvPr/>
        </p:nvSpPr>
        <p:spPr>
          <a:xfrm>
            <a:off x="3729786" y="4090647"/>
            <a:ext cx="842211" cy="313776"/>
          </a:xfrm>
          <a:prstGeom prst="diamond">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800" dirty="0" err="1">
                <a:latin typeface="Arial" panose="020B0604020202020204" pitchFamily="34" charset="0"/>
                <a:cs typeface="Arial" panose="020B0604020202020204" pitchFamily="34" charset="0"/>
              </a:rPr>
              <a:t>Kiểm</a:t>
            </a:r>
            <a:r>
              <a:rPr kumimoji="1" lang="en-US" altLang="ja-JP" sz="800" dirty="0">
                <a:latin typeface="Arial" panose="020B0604020202020204" pitchFamily="34" charset="0"/>
                <a:cs typeface="Arial" panose="020B0604020202020204" pitchFamily="34" charset="0"/>
              </a:rPr>
              <a:t> </a:t>
            </a:r>
            <a:r>
              <a:rPr kumimoji="1" lang="en-US" altLang="ja-JP" sz="800" dirty="0" err="1">
                <a:latin typeface="Arial" panose="020B0604020202020204" pitchFamily="34" charset="0"/>
                <a:cs typeface="Arial" panose="020B0604020202020204" pitchFamily="34" charset="0"/>
              </a:rPr>
              <a:t>tra</a:t>
            </a:r>
            <a:endParaRPr kumimoji="1" lang="ja-JP" altLang="en-US" sz="800" dirty="0">
              <a:latin typeface="Arial" panose="020B0604020202020204" pitchFamily="34" charset="0"/>
              <a:cs typeface="Arial" panose="020B0604020202020204" pitchFamily="34" charset="0"/>
            </a:endParaRPr>
          </a:p>
        </p:txBody>
      </p:sp>
      <p:sp>
        <p:nvSpPr>
          <p:cNvPr id="9" name="正方形/長方形 8">
            <a:extLst>
              <a:ext uri="{FF2B5EF4-FFF2-40B4-BE49-F238E27FC236}">
                <a16:creationId xmlns:a16="http://schemas.microsoft.com/office/drawing/2014/main" id="{3D836B32-AE57-44DA-BC94-DB429C2C462A}"/>
              </a:ext>
            </a:extLst>
          </p:cNvPr>
          <p:cNvSpPr/>
          <p:nvPr/>
        </p:nvSpPr>
        <p:spPr>
          <a:xfrm>
            <a:off x="4895000" y="3421489"/>
            <a:ext cx="442451" cy="265471"/>
          </a:xfrm>
          <a:prstGeom prst="rect">
            <a:avLst/>
          </a:prstGeom>
          <a:solidFill>
            <a:srgbClr val="D6E4E5"/>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800" dirty="0" err="1">
                <a:latin typeface="Arial" panose="020B0604020202020204" pitchFamily="34" charset="0"/>
                <a:cs typeface="Arial" panose="020B0604020202020204" pitchFamily="34" charset="0"/>
              </a:rPr>
              <a:t>Cảnh</a:t>
            </a:r>
            <a:r>
              <a:rPr kumimoji="1" lang="en-US" altLang="ja-JP" sz="800" dirty="0">
                <a:latin typeface="Arial" panose="020B0604020202020204" pitchFamily="34" charset="0"/>
                <a:cs typeface="Arial" panose="020B0604020202020204" pitchFamily="34" charset="0"/>
              </a:rPr>
              <a:t> </a:t>
            </a:r>
            <a:r>
              <a:rPr kumimoji="1" lang="en-US" altLang="ja-JP" sz="800" dirty="0" err="1">
                <a:latin typeface="Arial" panose="020B0604020202020204" pitchFamily="34" charset="0"/>
                <a:cs typeface="Arial" panose="020B0604020202020204" pitchFamily="34" charset="0"/>
              </a:rPr>
              <a:t>báo</a:t>
            </a:r>
            <a:endParaRPr kumimoji="1" lang="ja-JP" altLang="en-US" sz="800" dirty="0">
              <a:latin typeface="Arial" panose="020B0604020202020204" pitchFamily="34" charset="0"/>
              <a:cs typeface="Arial" panose="020B0604020202020204" pitchFamily="34" charset="0"/>
            </a:endParaRPr>
          </a:p>
        </p:txBody>
      </p:sp>
      <p:sp>
        <p:nvSpPr>
          <p:cNvPr id="12" name="正方形/長方形 11">
            <a:extLst>
              <a:ext uri="{FF2B5EF4-FFF2-40B4-BE49-F238E27FC236}">
                <a16:creationId xmlns:a16="http://schemas.microsoft.com/office/drawing/2014/main" id="{0084F532-1A78-403A-B091-7853747FF6C4}"/>
              </a:ext>
            </a:extLst>
          </p:cNvPr>
          <p:cNvSpPr/>
          <p:nvPr/>
        </p:nvSpPr>
        <p:spPr>
          <a:xfrm>
            <a:off x="4932318" y="4594493"/>
            <a:ext cx="442451" cy="265471"/>
          </a:xfrm>
          <a:prstGeom prst="rect">
            <a:avLst/>
          </a:prstGeom>
          <a:ln>
            <a:noFill/>
          </a:ln>
        </p:spPr>
        <p:style>
          <a:lnRef idx="2">
            <a:schemeClr val="accent6"/>
          </a:lnRef>
          <a:fillRef idx="1">
            <a:schemeClr val="lt1"/>
          </a:fillRef>
          <a:effectRef idx="0">
            <a:schemeClr val="accent6"/>
          </a:effectRef>
          <a:fontRef idx="minor">
            <a:schemeClr val="dk1"/>
          </a:fontRef>
        </p:style>
        <p:txBody>
          <a:bodyPr tIns="0" bIns="0" rtlCol="0" anchor="ctr"/>
          <a:lstStyle/>
          <a:p>
            <a:pPr algn="ctr"/>
            <a:r>
              <a:rPr kumimoji="1" lang="en-US" altLang="ja-JP" sz="900" dirty="0" err="1"/>
              <a:t>Dừng</a:t>
            </a:r>
            <a:endParaRPr kumimoji="1" lang="ja-JP" altLang="en-US" sz="900" dirty="0"/>
          </a:p>
        </p:txBody>
      </p:sp>
      <p:sp>
        <p:nvSpPr>
          <p:cNvPr id="13" name="正方形/長方形 12">
            <a:extLst>
              <a:ext uri="{FF2B5EF4-FFF2-40B4-BE49-F238E27FC236}">
                <a16:creationId xmlns:a16="http://schemas.microsoft.com/office/drawing/2014/main" id="{753A9C33-CE7F-4458-AACE-C01D051DB8FA}"/>
              </a:ext>
            </a:extLst>
          </p:cNvPr>
          <p:cNvSpPr/>
          <p:nvPr/>
        </p:nvSpPr>
        <p:spPr>
          <a:xfrm>
            <a:off x="5703477" y="2909252"/>
            <a:ext cx="1582687" cy="47194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50" dirty="0">
                <a:latin typeface="Arial" panose="020B0604020202020204" pitchFamily="34" charset="0"/>
                <a:cs typeface="Arial" panose="020B0604020202020204" pitchFamily="34" charset="0"/>
              </a:rPr>
              <a:t>Co </a:t>
            </a:r>
            <a:r>
              <a:rPr kumimoji="1" lang="en-US" altLang="ja-JP" sz="1050" dirty="0" err="1">
                <a:latin typeface="Arial" panose="020B0604020202020204" pitchFamily="34" charset="0"/>
                <a:cs typeface="Arial" panose="020B0604020202020204" pitchFamily="34" charset="0"/>
              </a:rPr>
              <a:t>giãn</a:t>
            </a:r>
            <a:r>
              <a:rPr kumimoji="1" lang="en-US" altLang="ja-JP" sz="1050" dirty="0">
                <a:latin typeface="Arial" panose="020B0604020202020204" pitchFamily="34" charset="0"/>
                <a:cs typeface="Arial" panose="020B0604020202020204" pitchFamily="34" charset="0"/>
              </a:rPr>
              <a:t>, </a:t>
            </a:r>
            <a:r>
              <a:rPr kumimoji="1" lang="en-US" altLang="ja-JP" sz="1050" dirty="0" err="1">
                <a:latin typeface="Arial" panose="020B0604020202020204" pitchFamily="34" charset="0"/>
                <a:cs typeface="Arial" panose="020B0604020202020204" pitchFamily="34" charset="0"/>
              </a:rPr>
              <a:t>nâng</a:t>
            </a:r>
            <a:r>
              <a:rPr kumimoji="1" lang="en-US" altLang="ja-JP" sz="1050" dirty="0">
                <a:latin typeface="Arial" panose="020B0604020202020204" pitchFamily="34" charset="0"/>
                <a:cs typeface="Arial" panose="020B0604020202020204" pitchFamily="34" charset="0"/>
              </a:rPr>
              <a:t> </a:t>
            </a:r>
            <a:r>
              <a:rPr kumimoji="1" lang="en-US" altLang="ja-JP" sz="1050" dirty="0" err="1">
                <a:latin typeface="Arial" panose="020B0604020202020204" pitchFamily="34" charset="0"/>
                <a:cs typeface="Arial" panose="020B0604020202020204" pitchFamily="34" charset="0"/>
              </a:rPr>
              <a:t>hạ</a:t>
            </a:r>
            <a:r>
              <a:rPr kumimoji="1" lang="en-US" altLang="ja-JP" sz="1050" dirty="0">
                <a:latin typeface="Arial" panose="020B0604020202020204" pitchFamily="34" charset="0"/>
                <a:cs typeface="Arial" panose="020B0604020202020204" pitchFamily="34" charset="0"/>
              </a:rPr>
              <a:t>, </a:t>
            </a:r>
            <a:r>
              <a:rPr kumimoji="1" lang="en-US" altLang="ja-JP" sz="1050" dirty="0" err="1">
                <a:latin typeface="Arial" panose="020B0604020202020204" pitchFamily="34" charset="0"/>
                <a:cs typeface="Arial" panose="020B0604020202020204" pitchFamily="34" charset="0"/>
              </a:rPr>
              <a:t>xoay</a:t>
            </a:r>
            <a:r>
              <a:rPr kumimoji="1" lang="en-US" altLang="ja-JP" sz="1050" dirty="0">
                <a:latin typeface="Arial" panose="020B0604020202020204" pitchFamily="34" charset="0"/>
                <a:cs typeface="Arial" panose="020B0604020202020204" pitchFamily="34" charset="0"/>
              </a:rPr>
              <a:t> </a:t>
            </a:r>
            <a:r>
              <a:rPr kumimoji="1" lang="en-US" altLang="ja-JP" sz="1050" dirty="0" err="1">
                <a:latin typeface="Arial" panose="020B0604020202020204" pitchFamily="34" charset="0"/>
                <a:cs typeface="Arial" panose="020B0604020202020204" pitchFamily="34" charset="0"/>
              </a:rPr>
              <a:t>cần</a:t>
            </a:r>
            <a:r>
              <a:rPr kumimoji="1" lang="en-US" altLang="ja-JP" sz="1050" dirty="0">
                <a:latin typeface="Arial" panose="020B0604020202020204" pitchFamily="34" charset="0"/>
                <a:cs typeface="Arial" panose="020B0604020202020204" pitchFamily="34" charset="0"/>
              </a:rPr>
              <a:t> </a:t>
            </a:r>
            <a:r>
              <a:rPr kumimoji="1" lang="en-US" altLang="ja-JP" sz="1050" dirty="0" err="1">
                <a:latin typeface="Arial" panose="020B0604020202020204" pitchFamily="34" charset="0"/>
                <a:cs typeface="Arial" panose="020B0604020202020204" pitchFamily="34" charset="0"/>
              </a:rPr>
              <a:t>trục</a:t>
            </a:r>
            <a:r>
              <a:rPr kumimoji="1" lang="en-US" altLang="ja-JP" sz="1050" dirty="0">
                <a:latin typeface="Arial" panose="020B0604020202020204" pitchFamily="34" charset="0"/>
                <a:cs typeface="Arial" panose="020B0604020202020204" pitchFamily="34" charset="0"/>
              </a:rPr>
              <a:t> </a:t>
            </a:r>
            <a:r>
              <a:rPr kumimoji="1" lang="en-US" altLang="ja-JP" sz="1050" dirty="0" err="1">
                <a:latin typeface="Arial" panose="020B0604020202020204" pitchFamily="34" charset="0"/>
                <a:cs typeface="Arial" panose="020B0604020202020204" pitchFamily="34" charset="0"/>
              </a:rPr>
              <a:t>nâng</a:t>
            </a:r>
            <a:endParaRPr kumimoji="1" lang="ja-JP" altLang="en-US"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25416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521779" y="336695"/>
            <a:ext cx="7978878" cy="905021"/>
          </a:xfrm>
          <a:ln>
            <a:solidFill>
              <a:schemeClr val="tx1"/>
            </a:solidFill>
          </a:ln>
        </p:spPr>
        <p:txBody>
          <a:bodyPr>
            <a:noAutofit/>
          </a:bodyPr>
          <a:lstStyle/>
          <a:p>
            <a:r>
              <a:rPr lang="en-US" altLang="ja-JP" sz="2400" b="1" err="1">
                <a:latin typeface="Arial" panose="020B0604020202020204" pitchFamily="34" charset="0"/>
                <a:ea typeface="Meiryo UI" panose="020B0604030504040204" pitchFamily="50" charset="-128"/>
                <a:cs typeface="Arial" panose="020B0604020202020204" pitchFamily="34" charset="0"/>
              </a:rPr>
              <a:t>Thiết</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bị</a:t>
            </a:r>
            <a:r>
              <a:rPr lang="en-US" altLang="ja-JP" sz="2400" b="1">
                <a:latin typeface="Arial" panose="020B0604020202020204" pitchFamily="34" charset="0"/>
                <a:ea typeface="Meiryo UI" panose="020B0604030504040204" pitchFamily="50" charset="-128"/>
                <a:cs typeface="Arial" panose="020B0604020202020204" pitchFamily="34" charset="0"/>
              </a:rPr>
              <a:t> an </a:t>
            </a:r>
            <a:r>
              <a:rPr lang="en-US" altLang="ja-JP" sz="2400" b="1" err="1">
                <a:latin typeface="Arial" panose="020B0604020202020204" pitchFamily="34" charset="0"/>
                <a:ea typeface="Meiryo UI" panose="020B0604030504040204" pitchFamily="50" charset="-128"/>
                <a:cs typeface="Arial" panose="020B0604020202020204" pitchFamily="34" charset="0"/>
              </a:rPr>
              <a:t>toàn</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của</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xe</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nâng</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làm</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việc</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trên</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cao</a:t>
            </a:r>
            <a:r>
              <a:rPr lang="en-US" altLang="ja-JP" sz="2400" b="1">
                <a:latin typeface="Arial" panose="020B0604020202020204" pitchFamily="34" charset="0"/>
                <a:ea typeface="Meiryo UI" panose="020B0604030504040204" pitchFamily="50" charset="-128"/>
                <a:cs typeface="Arial" panose="020B0604020202020204" pitchFamily="34" charset="0"/>
              </a:rPr>
              <a:t> (9)</a:t>
            </a:r>
            <a:br>
              <a:rPr lang="en-US" altLang="ja-JP" sz="2400" b="1">
                <a:latin typeface="Arial" panose="020B0604020202020204" pitchFamily="34" charset="0"/>
                <a:ea typeface="Meiryo UI" panose="020B0604030504040204" pitchFamily="50" charset="-128"/>
                <a:cs typeface="Arial" panose="020B0604020202020204" pitchFamily="34" charset="0"/>
              </a:rPr>
            </a:br>
            <a:r>
              <a:rPr lang="en-US" altLang="ja-JP" sz="2400" b="1" err="1">
                <a:latin typeface="Arial" panose="020B0604020202020204" pitchFamily="34" charset="0"/>
                <a:ea typeface="Meiryo UI" panose="020B0604030504040204" pitchFamily="50" charset="-128"/>
                <a:cs typeface="Arial" panose="020B0604020202020204" pitchFamily="34" charset="0"/>
              </a:rPr>
              <a:t>Biểu</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thị</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hướng</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trước</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sau</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của</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thân</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xe</a:t>
            </a:r>
            <a:endParaRPr kumimoji="1" lang="ja-JP" altLang="en-US" sz="2400" b="1">
              <a:latin typeface="Arial" panose="020B0604020202020204" pitchFamily="34" charset="0"/>
              <a:ea typeface="Meiryo UI" panose="020B0604030504040204" pitchFamily="50" charset="-128"/>
              <a:cs typeface="Arial" panose="020B0604020202020204" pitchFamily="34" charset="0"/>
            </a:endParaRPr>
          </a:p>
        </p:txBody>
      </p:sp>
      <p:sp>
        <p:nvSpPr>
          <p:cNvPr id="7" name="テキスト ボックス 6"/>
          <p:cNvSpPr txBox="1"/>
          <p:nvPr/>
        </p:nvSpPr>
        <p:spPr>
          <a:xfrm>
            <a:off x="4081806" y="6400413"/>
            <a:ext cx="4088856" cy="307777"/>
          </a:xfrm>
          <a:prstGeom prst="rect">
            <a:avLst/>
          </a:prstGeom>
          <a:noFill/>
          <a:ln>
            <a:solidFill>
              <a:schemeClr val="tx1"/>
            </a:solidFill>
          </a:ln>
        </p:spPr>
        <p:txBody>
          <a:bodyPr wrap="square" rtlCol="0">
            <a:spAutoFit/>
          </a:bodyPr>
          <a:lstStyle/>
          <a:p>
            <a:pPr algn="r"/>
            <a:r>
              <a:rPr lang="vi-VN" altLang="ja-JP" sz="1400" dirty="0">
                <a:solidFill>
                  <a:prstClr val="black"/>
                </a:solidFill>
                <a:latin typeface="Arial" panose="020B0604020202020204" pitchFamily="34" charset="0"/>
                <a:cs typeface="Arial" panose="020B0604020202020204" pitchFamily="34" charset="0"/>
              </a:rPr>
              <a:t>Sách giáo khoa trang 41</a:t>
            </a:r>
            <a:r>
              <a:rPr lang="en-US" altLang="ja-JP" sz="1400" dirty="0">
                <a:solidFill>
                  <a:prstClr val="black"/>
                </a:solidFill>
                <a:latin typeface="Arial" panose="020B0604020202020204" pitchFamily="34" charset="0"/>
                <a:cs typeface="Arial" panose="020B0604020202020204" pitchFamily="34" charset="0"/>
              </a:rPr>
              <a:t>/ </a:t>
            </a:r>
            <a:r>
              <a:rPr lang="vi-VN" altLang="ja-JP" sz="1400" dirty="0">
                <a:solidFill>
                  <a:prstClr val="black"/>
                </a:solidFill>
                <a:latin typeface="Arial" panose="020B0604020202020204" pitchFamily="34" charset="0"/>
                <a:cs typeface="Arial" panose="020B0604020202020204" pitchFamily="34" charset="0"/>
              </a:rPr>
              <a:t>Sách bổ trợ trang </a:t>
            </a:r>
            <a:r>
              <a:rPr lang="vi-VN" altLang="ja-JP" sz="1400" dirty="0" smtClean="0">
                <a:solidFill>
                  <a:prstClr val="black"/>
                </a:solidFill>
                <a:latin typeface="Arial" panose="020B0604020202020204" pitchFamily="34" charset="0"/>
                <a:cs typeface="Arial" panose="020B0604020202020204" pitchFamily="34" charset="0"/>
              </a:rPr>
              <a:t>2</a:t>
            </a:r>
            <a:r>
              <a:rPr lang="en-US" altLang="ja-JP" sz="1400" dirty="0" smtClean="0">
                <a:solidFill>
                  <a:prstClr val="black"/>
                </a:solidFill>
                <a:latin typeface="Arial" panose="020B0604020202020204" pitchFamily="34" charset="0"/>
                <a:cs typeface="Arial" panose="020B0604020202020204" pitchFamily="34" charset="0"/>
              </a:rPr>
              <a:t>9</a:t>
            </a:r>
            <a:endParaRPr lang="ja-JP" altLang="en-US" sz="1400" dirty="0">
              <a:solidFill>
                <a:prstClr val="black"/>
              </a:solidFill>
              <a:latin typeface="Arial" panose="020B0604020202020204" pitchFamily="34" charset="0"/>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29</a:t>
            </a:fld>
            <a:endParaRPr lang="ja-JP" altLang="en-US">
              <a:solidFill>
                <a:prstClr val="black">
                  <a:tint val="75000"/>
                </a:prstClr>
              </a:solidFill>
            </a:endParaRPr>
          </a:p>
        </p:txBody>
      </p:sp>
      <p:sp>
        <p:nvSpPr>
          <p:cNvPr id="11" name="コンテンツ プレースホルダー 4"/>
          <p:cNvSpPr txBox="1">
            <a:spLocks/>
          </p:cNvSpPr>
          <p:nvPr/>
        </p:nvSpPr>
        <p:spPr>
          <a:xfrm>
            <a:off x="521779" y="1380216"/>
            <a:ext cx="7978878" cy="3120351"/>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Ở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xe</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nâng</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mà</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có</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thể</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thao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tác</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di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chuyển</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sàn</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sàn</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quay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tròn</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cùng</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với</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bệ</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quay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có</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ký</a:t>
            </a:r>
            <a:r>
              <a:rPr lang="en-US" altLang="ja-JP" sz="18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hiệu</a:t>
            </a:r>
            <a:r>
              <a:rPr lang="en-US" altLang="ja-JP" sz="18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biểu</a:t>
            </a:r>
            <a:r>
              <a:rPr lang="en-US" altLang="ja-JP" sz="18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thị</a:t>
            </a:r>
            <a:r>
              <a:rPr lang="en-US" altLang="ja-JP" sz="18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là</a:t>
            </a:r>
            <a:r>
              <a:rPr lang="en-US" altLang="ja-JP" sz="18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có</a:t>
            </a:r>
            <a:r>
              <a:rPr lang="en-US" altLang="ja-JP" sz="18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thể</a:t>
            </a:r>
            <a:r>
              <a:rPr lang="en-US" altLang="ja-JP" sz="18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xác</a:t>
            </a:r>
            <a:r>
              <a:rPr lang="en-US" altLang="ja-JP" sz="18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nhận</a:t>
            </a:r>
            <a:r>
              <a:rPr lang="en-US" altLang="ja-JP" sz="18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hướng</a:t>
            </a:r>
            <a:r>
              <a:rPr lang="en-US" altLang="ja-JP" sz="18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trước</a:t>
            </a:r>
            <a:r>
              <a:rPr lang="en-US" altLang="ja-JP" sz="18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sau</a:t>
            </a:r>
            <a:r>
              <a:rPr lang="en-US" altLang="ja-JP" sz="18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18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thân</a:t>
            </a:r>
            <a:r>
              <a:rPr lang="en-US" altLang="ja-JP" sz="18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xe</a:t>
            </a:r>
            <a:r>
              <a:rPr lang="en-US" altLang="ja-JP" sz="18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800" b="1" u="sng" dirty="0">
                <a:solidFill>
                  <a:prstClr val="black"/>
                </a:solidFill>
                <a:latin typeface="Arial" panose="020B0604020202020204" pitchFamily="34" charset="0"/>
                <a:ea typeface="Meiryo UI" panose="020B0604030504040204" pitchFamily="50" charset="-128"/>
                <a:cs typeface="Arial" panose="020B0604020202020204" pitchFamily="34" charset="0"/>
              </a:rPr>
              <a:t>hướng tiến đi</a:t>
            </a:r>
            <a:r>
              <a:rPr lang="en-US" altLang="ja-JP" sz="18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800" b="1" u="sng" dirty="0">
                <a:solidFill>
                  <a:prstClr val="black"/>
                </a:solidFill>
                <a:latin typeface="Arial" panose="020B0604020202020204" pitchFamily="34" charset="0"/>
                <a:ea typeface="Meiryo UI" panose="020B0604030504040204" pitchFamily="50" charset="-128"/>
                <a:cs typeface="Arial" panose="020B0604020202020204" pitchFamily="34" charset="0"/>
              </a:rPr>
              <a:t>từ sàn làm việc</a:t>
            </a:r>
            <a:r>
              <a:rPr lang="en-US" altLang="ja-JP" sz="1800" b="1" u="sng" dirty="0">
                <a:solidFill>
                  <a:prstClr val="black"/>
                </a:solidFill>
                <a:latin typeface="Arial" panose="020B0604020202020204" pitchFamily="34" charset="0"/>
                <a:ea typeface="Meiryo UI" panose="020B0604030504040204" pitchFamily="50" charset="-128"/>
                <a:cs typeface="Arial" panose="020B0604020202020204" pitchFamily="34" charset="0"/>
              </a:rPr>
              <a:t>.</a:t>
            </a:r>
          </a:p>
          <a:p>
            <a:pPr marL="0" indent="0">
              <a:lnSpc>
                <a:spcPct val="110000"/>
              </a:lnSpc>
              <a:spcBef>
                <a:spcPts val="0"/>
              </a:spcBef>
              <a:buNone/>
            </a:pPr>
            <a:r>
              <a:rPr lang="en-US" altLang="ja-JP" sz="1400" dirty="0">
                <a:solidFill>
                  <a:prstClr val="black"/>
                </a:solidFill>
                <a:latin typeface="Meiryo UI" panose="020B0604030504040204" pitchFamily="50" charset="-128"/>
                <a:ea typeface="Meiryo UI" panose="020B0604030504040204" pitchFamily="50" charset="-128"/>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Được gắn ở xe nâng làm việc trên cao có thể quay tròn dạng tự hành AGV</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endParaRPr lang="ja-JP" altLang="en-US" sz="1400" dirty="0">
              <a:solidFill>
                <a:prstClr val="black"/>
              </a:solidFill>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3"/>
          <a:stretch>
            <a:fillRect/>
          </a:stretch>
        </p:blipFill>
        <p:spPr>
          <a:xfrm>
            <a:off x="2388628" y="2985343"/>
            <a:ext cx="2877561" cy="2371550"/>
          </a:xfrm>
          <a:prstGeom prst="rect">
            <a:avLst/>
          </a:prstGeom>
          <a:ln>
            <a:solidFill>
              <a:schemeClr val="tx1"/>
            </a:solidFill>
          </a:ln>
        </p:spPr>
      </p:pic>
      <p:sp>
        <p:nvSpPr>
          <p:cNvPr id="3" name="正方形/長方形 2">
            <a:extLst>
              <a:ext uri="{FF2B5EF4-FFF2-40B4-BE49-F238E27FC236}">
                <a16:creationId xmlns:a16="http://schemas.microsoft.com/office/drawing/2014/main" id="{3144768C-D757-4694-9144-DEE6E9BDDA2F}"/>
              </a:ext>
            </a:extLst>
          </p:cNvPr>
          <p:cNvSpPr/>
          <p:nvPr/>
        </p:nvSpPr>
        <p:spPr>
          <a:xfrm>
            <a:off x="2492477" y="4873658"/>
            <a:ext cx="2669864" cy="40535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vi-VN" altLang="ja-JP" sz="1200" dirty="0">
                <a:latin typeface="Arial" panose="020B0604020202020204" pitchFamily="34" charset="0"/>
                <a:cs typeface="Arial" panose="020B0604020202020204" pitchFamily="34" charset="0"/>
              </a:rPr>
              <a:t>Hình 2-35 Ví dụ</a:t>
            </a:r>
            <a:r>
              <a:rPr kumimoji="1" lang="en-US" altLang="ja-JP" sz="1200" dirty="0">
                <a:latin typeface="Arial" panose="020B0604020202020204" pitchFamily="34" charset="0"/>
                <a:cs typeface="Arial" panose="020B0604020202020204" pitchFamily="34" charset="0"/>
              </a:rPr>
              <a:t> </a:t>
            </a:r>
            <a:r>
              <a:rPr kumimoji="1" lang="en-US" altLang="ja-JP" sz="1200" dirty="0" err="1">
                <a:latin typeface="Arial" panose="020B0604020202020204" pitchFamily="34" charset="0"/>
                <a:cs typeface="Arial" panose="020B0604020202020204" pitchFamily="34" charset="0"/>
              </a:rPr>
              <a:t>về</a:t>
            </a:r>
            <a:r>
              <a:rPr kumimoji="1" lang="en-US" altLang="ja-JP" sz="1200" dirty="0">
                <a:latin typeface="Arial" panose="020B0604020202020204" pitchFamily="34" charset="0"/>
                <a:cs typeface="Arial" panose="020B0604020202020204" pitchFamily="34" charset="0"/>
              </a:rPr>
              <a:t> </a:t>
            </a:r>
            <a:r>
              <a:rPr kumimoji="1" lang="en-US" altLang="ja-JP" sz="1200" dirty="0" err="1">
                <a:latin typeface="Arial" panose="020B0604020202020204" pitchFamily="34" charset="0"/>
                <a:cs typeface="Arial" panose="020B0604020202020204" pitchFamily="34" charset="0"/>
              </a:rPr>
              <a:t>biểu</a:t>
            </a:r>
            <a:r>
              <a:rPr kumimoji="1" lang="vi-VN" altLang="ja-JP" sz="1200" dirty="0">
                <a:latin typeface="Arial" panose="020B0604020202020204" pitchFamily="34" charset="0"/>
                <a:cs typeface="Arial" panose="020B0604020202020204" pitchFamily="34" charset="0"/>
              </a:rPr>
              <a:t> thị hướng trước sau của thân x</a:t>
            </a:r>
            <a:r>
              <a:rPr kumimoji="1" lang="vi-VN" altLang="ja-JP" sz="1200" dirty="0"/>
              <a:t>e</a:t>
            </a:r>
            <a:endParaRPr kumimoji="1" lang="ja-JP" altLang="en-US" sz="1200" dirty="0"/>
          </a:p>
        </p:txBody>
      </p:sp>
    </p:spTree>
    <p:extLst>
      <p:ext uri="{BB962C8B-B14F-4D97-AF65-F5344CB8AC3E}">
        <p14:creationId xmlns:p14="http://schemas.microsoft.com/office/powerpoint/2010/main" val="383944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280957"/>
            <a:ext cx="7886700" cy="459929"/>
          </a:xfrm>
          <a:ln>
            <a:solidFill>
              <a:schemeClr val="tx1"/>
            </a:solidFill>
          </a:ln>
        </p:spPr>
        <p:txBody>
          <a:bodyPr>
            <a:noAutofit/>
          </a:bodyPr>
          <a:lstStyle/>
          <a:p>
            <a:r>
              <a:rPr lang="vi-VN" altLang="ja-JP" sz="2400" b="1" dirty="0">
                <a:latin typeface="Arial" panose="020B0604020202020204" pitchFamily="34" charset="0"/>
                <a:ea typeface="Meiryo UI" panose="020B0604030504040204" pitchFamily="50" charset="-128"/>
                <a:cs typeface="Arial" panose="020B0604020202020204" pitchFamily="34" charset="0"/>
              </a:rPr>
              <a:t>Định nghĩa xe nâng làm việc trên cao</a:t>
            </a:r>
            <a:endParaRPr kumimoji="1" lang="ja-JP" altLang="en-US" sz="2400" b="1"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4751109" y="6375116"/>
            <a:ext cx="3764241" cy="307777"/>
          </a:xfrm>
          <a:prstGeom prst="rect">
            <a:avLst/>
          </a:prstGeom>
          <a:noFill/>
          <a:ln>
            <a:solidFill>
              <a:schemeClr val="tx1"/>
            </a:solidFill>
          </a:ln>
        </p:spPr>
        <p:txBody>
          <a:bodyPr wrap="square" rtlCol="0">
            <a:spAutoFit/>
          </a:bodyPr>
          <a:lstStyle/>
          <a:p>
            <a:pPr algn="r"/>
            <a:r>
              <a:rPr lang="vi-VN" altLang="ja-JP" sz="1400" dirty="0">
                <a:solidFill>
                  <a:prstClr val="black"/>
                </a:solidFill>
              </a:rPr>
              <a:t>Sách giáo khoa  trang 1</a:t>
            </a:r>
            <a:r>
              <a:rPr lang="en-US" altLang="ja-JP" sz="1400" dirty="0">
                <a:solidFill>
                  <a:prstClr val="black"/>
                </a:solidFill>
              </a:rPr>
              <a:t>/ </a:t>
            </a:r>
            <a:r>
              <a:rPr lang="vi-VN" altLang="ja-JP" sz="1400" dirty="0">
                <a:solidFill>
                  <a:prstClr val="black"/>
                </a:solidFill>
              </a:rPr>
              <a:t>Sách bổ trợ trang </a:t>
            </a:r>
            <a:r>
              <a:rPr lang="en-US" altLang="ja-JP" sz="1400" dirty="0" smtClean="0">
                <a:solidFill>
                  <a:prstClr val="black"/>
                </a:solidFill>
              </a:rPr>
              <a:t>5</a:t>
            </a:r>
            <a:endParaRPr lang="ja-JP" altLang="en-US" sz="1400" dirty="0">
              <a:solidFill>
                <a:prstClr val="black"/>
              </a:solidFill>
            </a:endParaRPr>
          </a:p>
        </p:txBody>
      </p:sp>
      <p:sp>
        <p:nvSpPr>
          <p:cNvPr id="7" name="テキスト ボックス 6">
            <a:extLst>
              <a:ext uri="{FF2B5EF4-FFF2-40B4-BE49-F238E27FC236}">
                <a16:creationId xmlns:a16="http://schemas.microsoft.com/office/drawing/2014/main" id="{1BA4D501-4539-45A7-965C-75A78FEB89FE}"/>
              </a:ext>
            </a:extLst>
          </p:cNvPr>
          <p:cNvSpPr txBox="1"/>
          <p:nvPr/>
        </p:nvSpPr>
        <p:spPr>
          <a:xfrm>
            <a:off x="282321" y="1166806"/>
            <a:ext cx="8579358" cy="4313425"/>
          </a:xfrm>
          <a:prstGeom prst="rect">
            <a:avLst/>
          </a:prstGeom>
          <a:noFill/>
        </p:spPr>
        <p:txBody>
          <a:bodyPr wrap="square">
            <a:spAutoFit/>
          </a:bodyPr>
          <a:lstStyle/>
          <a:p>
            <a:pPr marL="0" indent="0">
              <a:lnSpc>
                <a:spcPct val="110000"/>
              </a:lnSpc>
              <a:spcBef>
                <a:spcPts val="0"/>
              </a:spcBef>
              <a:buNone/>
            </a:pPr>
            <a:r>
              <a:rPr lang="en-US" altLang="ja-JP" sz="2000" dirty="0">
                <a:latin typeface="Arial" panose="020B0604020202020204" pitchFamily="34" charset="0"/>
                <a:ea typeface="Meiryo UI" panose="020B0604030504040204" pitchFamily="50" charset="-128"/>
                <a:cs typeface="Arial" panose="020B0604020202020204" pitchFamily="34" charset="0"/>
              </a:rPr>
              <a:t> </a:t>
            </a:r>
            <a:r>
              <a:rPr lang="ja-JP" altLang="vi-VN" sz="2000" dirty="0">
                <a:latin typeface="Arial" panose="020B0604020202020204" pitchFamily="34" charset="0"/>
                <a:ea typeface="Meiryo UI" panose="020B0604030504040204" pitchFamily="50" charset="-128"/>
                <a:cs typeface="Arial" panose="020B0604020202020204" pitchFamily="34" charset="0"/>
              </a:rPr>
              <a:t>「</a:t>
            </a:r>
            <a:r>
              <a:rPr lang="vi-VN" altLang="ja-JP" sz="2000" dirty="0">
                <a:latin typeface="Arial" panose="020B0604020202020204" pitchFamily="34" charset="0"/>
                <a:ea typeface="Meiryo UI" panose="020B0604030504040204" pitchFamily="50" charset="-128"/>
                <a:cs typeface="Arial" panose="020B0604020202020204" pitchFamily="34" charset="0"/>
              </a:rPr>
              <a:t>Xe nâng làm việc trên cao</a:t>
            </a:r>
            <a:r>
              <a:rPr lang="ja-JP" altLang="vi-VN" sz="2000" dirty="0">
                <a:latin typeface="Arial" panose="020B0604020202020204" pitchFamily="34" charset="0"/>
                <a:ea typeface="Meiryo UI" panose="020B0604030504040204" pitchFamily="50" charset="-128"/>
                <a:cs typeface="Arial" panose="020B0604020202020204" pitchFamily="34" charset="0"/>
              </a:rPr>
              <a:t>」 </a:t>
            </a:r>
            <a:r>
              <a:rPr lang="vi-VN" altLang="ja-JP" sz="2000" b="1" u="sng" dirty="0">
                <a:latin typeface="Arial" panose="020B0604020202020204" pitchFamily="34" charset="0"/>
                <a:ea typeface="Meiryo UI" panose="020B0604030504040204" pitchFamily="50" charset="-128"/>
                <a:cs typeface="Arial" panose="020B0604020202020204" pitchFamily="34" charset="0"/>
              </a:rPr>
              <a:t>là một loại máy móc được sử dụng trong các thao tác như thi công, kiểm tra, sửa chữa ở trên cao</a:t>
            </a:r>
            <a:r>
              <a:rPr lang="vi-VN" altLang="ja-JP" sz="2000" dirty="0">
                <a:latin typeface="Arial" panose="020B0604020202020204" pitchFamily="34" charset="0"/>
                <a:ea typeface="Meiryo UI" panose="020B0604030504040204" pitchFamily="50" charset="-128"/>
                <a:cs typeface="Arial" panose="020B0604020202020204" pitchFamily="34" charset="0"/>
              </a:rPr>
              <a:t>, nó được cấu thành bởi </a:t>
            </a:r>
            <a:r>
              <a:rPr lang="vi-VN" altLang="ja-JP" sz="2000" b="1" u="sng" dirty="0">
                <a:latin typeface="Arial" panose="020B0604020202020204" pitchFamily="34" charset="0"/>
                <a:ea typeface="Meiryo UI" panose="020B0604030504040204" pitchFamily="50" charset="-128"/>
                <a:cs typeface="Arial" panose="020B0604020202020204" pitchFamily="34" charset="0"/>
              </a:rPr>
              <a:t>sàn làm việc</a:t>
            </a:r>
            <a:r>
              <a:rPr lang="vi-VN" altLang="ja-JP" sz="2000" dirty="0">
                <a:latin typeface="Arial" panose="020B0604020202020204" pitchFamily="34" charset="0"/>
                <a:ea typeface="Meiryo UI" panose="020B0604030504040204" pitchFamily="50" charset="-128"/>
                <a:cs typeface="Arial" panose="020B0604020202020204" pitchFamily="34" charset="0"/>
              </a:rPr>
              <a:t>, </a:t>
            </a:r>
            <a:r>
              <a:rPr lang="vi-VN" altLang="ja-JP" sz="2000" b="1" u="sng" dirty="0">
                <a:latin typeface="Arial" panose="020B0604020202020204" pitchFamily="34" charset="0"/>
                <a:ea typeface="Meiryo UI" panose="020B0604030504040204" pitchFamily="50" charset="-128"/>
                <a:cs typeface="Arial" panose="020B0604020202020204" pitchFamily="34" charset="0"/>
              </a:rPr>
              <a:t>thiết bị nâng hạ </a:t>
            </a:r>
            <a:r>
              <a:rPr lang="vi-VN" altLang="ja-JP" sz="2000" dirty="0">
                <a:latin typeface="Arial" panose="020B0604020202020204" pitchFamily="34" charset="0"/>
                <a:ea typeface="Meiryo UI" panose="020B0604030504040204" pitchFamily="50" charset="-128"/>
                <a:cs typeface="Arial" panose="020B0604020202020204" pitchFamily="34" charset="0"/>
              </a:rPr>
              <a:t>và </a:t>
            </a:r>
            <a:r>
              <a:rPr lang="vi-VN" altLang="ja-JP" sz="2000" b="1" u="sng" dirty="0">
                <a:latin typeface="Arial" panose="020B0604020202020204" pitchFamily="34" charset="0"/>
                <a:ea typeface="Meiryo UI" panose="020B0604030504040204" pitchFamily="50" charset="-128"/>
                <a:cs typeface="Arial" panose="020B0604020202020204" pitchFamily="34" charset="0"/>
              </a:rPr>
              <a:t>các thiết bị khác</a:t>
            </a:r>
            <a:r>
              <a:rPr lang="vi-VN" altLang="ja-JP" sz="2000" dirty="0">
                <a:latin typeface="Arial" panose="020B0604020202020204" pitchFamily="34" charset="0"/>
                <a:ea typeface="Meiryo UI" panose="020B0604030504040204" pitchFamily="50" charset="-128"/>
                <a:cs typeface="Arial" panose="020B0604020202020204" pitchFamily="34" charset="0"/>
              </a:rPr>
              <a:t>. Trong số các </a:t>
            </a:r>
            <a:r>
              <a:rPr lang="vi-VN" altLang="ja-JP" sz="2000" b="1" u="sng" dirty="0">
                <a:latin typeface="Arial" panose="020B0604020202020204" pitchFamily="34" charset="0"/>
                <a:ea typeface="Meiryo UI" panose="020B0604030504040204" pitchFamily="50" charset="-128"/>
                <a:cs typeface="Arial" panose="020B0604020202020204" pitchFamily="34" charset="0"/>
              </a:rPr>
              <a:t>máy móc có thiết bị </a:t>
            </a:r>
            <a:r>
              <a:rPr lang="vi-VN" altLang="ja-JP" sz="2000" dirty="0">
                <a:latin typeface="Arial" panose="020B0604020202020204" pitchFamily="34" charset="0"/>
                <a:ea typeface="Meiryo UI" panose="020B0604030504040204" pitchFamily="50" charset="-128"/>
                <a:cs typeface="Arial" panose="020B0604020202020204" pitchFamily="34" charset="0"/>
              </a:rPr>
              <a:t>mà </a:t>
            </a:r>
            <a:r>
              <a:rPr lang="vi-VN" altLang="ja-JP" sz="2000" b="1" u="sng" dirty="0">
                <a:latin typeface="Arial" panose="020B0604020202020204" pitchFamily="34" charset="0"/>
                <a:ea typeface="Meiryo UI" panose="020B0604030504040204" pitchFamily="50" charset="-128"/>
                <a:cs typeface="Arial" panose="020B0604020202020204" pitchFamily="34" charset="0"/>
              </a:rPr>
              <a:t>sàn làm việc tương ứng nâng lên, hạ xuống</a:t>
            </a:r>
            <a:r>
              <a:rPr lang="en-US" altLang="ja-JP" sz="2000" b="1" u="sng" dirty="0">
                <a:latin typeface="Arial" panose="020B0604020202020204" pitchFamily="34" charset="0"/>
                <a:ea typeface="Meiryo UI" panose="020B0604030504040204" pitchFamily="50" charset="-128"/>
                <a:cs typeface="Arial" panose="020B0604020202020204" pitchFamily="34" charset="0"/>
              </a:rPr>
              <a:t>,</a:t>
            </a:r>
            <a:r>
              <a:rPr lang="en-US" altLang="ja-JP" sz="2000" b="1" u="sng" dirty="0" err="1">
                <a:latin typeface="Arial" panose="020B0604020202020204" pitchFamily="34" charset="0"/>
                <a:ea typeface="Meiryo UI" panose="020B0604030504040204" pitchFamily="50" charset="-128"/>
                <a:cs typeface="Arial" panose="020B0604020202020204" pitchFamily="34" charset="0"/>
              </a:rPr>
              <a:t>v.v</a:t>
            </a:r>
            <a:r>
              <a:rPr lang="vi-VN" altLang="ja-JP" sz="2000" dirty="0">
                <a:latin typeface="Arial" panose="020B0604020202020204" pitchFamily="34" charset="0"/>
                <a:ea typeface="Meiryo UI" panose="020B0604030504040204" pitchFamily="50" charset="-128"/>
                <a:cs typeface="Arial" panose="020B0604020202020204" pitchFamily="34" charset="0"/>
              </a:rPr>
              <a:t>...</a:t>
            </a:r>
            <a:r>
              <a:rPr lang="en-US" altLang="ja-JP" sz="2000" dirty="0">
                <a:latin typeface="Arial" panose="020B0604020202020204" pitchFamily="34" charset="0"/>
                <a:ea typeface="Meiryo UI" panose="020B0604030504040204" pitchFamily="50" charset="-128"/>
                <a:cs typeface="Arial" panose="020B0604020202020204" pitchFamily="34" charset="0"/>
              </a:rPr>
              <a:t> </a:t>
            </a:r>
            <a:r>
              <a:rPr lang="vi-VN" altLang="ja-JP" sz="2000" dirty="0">
                <a:latin typeface="Arial" panose="020B0604020202020204" pitchFamily="34" charset="0"/>
                <a:ea typeface="Meiryo UI" panose="020B0604030504040204" pitchFamily="50" charset="-128"/>
                <a:cs typeface="Arial" panose="020B0604020202020204" pitchFamily="34" charset="0"/>
              </a:rPr>
              <a:t>bằng </a:t>
            </a:r>
            <a:r>
              <a:rPr lang="vi-VN" altLang="ja-JP" sz="2000" b="1" u="sng" dirty="0">
                <a:latin typeface="Arial" panose="020B0604020202020204" pitchFamily="34" charset="0"/>
                <a:ea typeface="Meiryo UI" panose="020B0604030504040204" pitchFamily="50" charset="-128"/>
                <a:cs typeface="Arial" panose="020B0604020202020204" pitchFamily="34" charset="0"/>
              </a:rPr>
              <a:t>các dụng cụ nâng hạ, dụng cụ khác</a:t>
            </a:r>
            <a:r>
              <a:rPr lang="en-US" altLang="ja-JP" sz="2000" b="1" u="sng" dirty="0">
                <a:latin typeface="Arial" panose="020B0604020202020204" pitchFamily="34" charset="0"/>
                <a:ea typeface="Meiryo UI" panose="020B0604030504040204" pitchFamily="50" charset="-128"/>
                <a:cs typeface="Arial" panose="020B0604020202020204" pitchFamily="34" charset="0"/>
              </a:rPr>
              <a:t>,</a:t>
            </a:r>
            <a:r>
              <a:rPr lang="en-US" altLang="ja-JP" sz="2000" b="1" u="sng" dirty="0" err="1">
                <a:latin typeface="Arial" panose="020B0604020202020204" pitchFamily="34" charset="0"/>
                <a:ea typeface="Meiryo UI" panose="020B0604030504040204" pitchFamily="50" charset="-128"/>
                <a:cs typeface="Arial" panose="020B0604020202020204" pitchFamily="34" charset="0"/>
              </a:rPr>
              <a:t>v.v</a:t>
            </a:r>
            <a:r>
              <a:rPr lang="vi-VN" altLang="ja-JP" sz="2000" dirty="0">
                <a:latin typeface="Arial" panose="020B0604020202020204" pitchFamily="34" charset="0"/>
                <a:ea typeface="Meiryo UI" panose="020B0604030504040204" pitchFamily="50" charset="-128"/>
                <a:cs typeface="Arial" panose="020B0604020202020204" pitchFamily="34" charset="0"/>
              </a:rPr>
              <a:t>…</a:t>
            </a:r>
            <a:r>
              <a:rPr lang="en-US" altLang="ja-JP" sz="2000" dirty="0">
                <a:latin typeface="Arial" panose="020B0604020202020204" pitchFamily="34" charset="0"/>
                <a:ea typeface="Meiryo UI" panose="020B0604030504040204" pitchFamily="50" charset="-128"/>
                <a:cs typeface="Arial" panose="020B0604020202020204" pitchFamily="34" charset="0"/>
              </a:rPr>
              <a:t> </a:t>
            </a:r>
            <a:r>
              <a:rPr lang="vi-VN" altLang="ja-JP" sz="2000" dirty="0">
                <a:latin typeface="Arial" panose="020B0604020202020204" pitchFamily="34" charset="0"/>
                <a:ea typeface="Meiryo UI" panose="020B0604030504040204" pitchFamily="50" charset="-128"/>
                <a:cs typeface="Arial" panose="020B0604020202020204" pitchFamily="34" charset="0"/>
              </a:rPr>
              <a:t> thì xe nâng làm việc trên cao đề cập ở đây là xe </a:t>
            </a:r>
            <a:r>
              <a:rPr lang="vi-VN" altLang="ja-JP" sz="2000" b="1" u="sng" dirty="0">
                <a:latin typeface="Arial" panose="020B0604020202020204" pitchFamily="34" charset="0"/>
                <a:ea typeface="Meiryo UI" panose="020B0604030504040204" pitchFamily="50" charset="-128"/>
                <a:cs typeface="Arial" panose="020B0604020202020204" pitchFamily="34" charset="0"/>
              </a:rPr>
              <a:t>sử dụng bộ truyền lực </a:t>
            </a:r>
            <a:r>
              <a:rPr lang="en-US" altLang="ja-JP" sz="2000" b="1" u="sng" dirty="0">
                <a:latin typeface="Arial" panose="020B0604020202020204" pitchFamily="34" charset="0"/>
                <a:ea typeface="Meiryo UI" panose="020B0604030504040204" pitchFamily="50" charset="-128"/>
                <a:cs typeface="Arial" panose="020B0604020202020204" pitchFamily="34" charset="0"/>
              </a:rPr>
              <a:t>(</a:t>
            </a:r>
            <a:r>
              <a:rPr lang="vi-VN" altLang="ja-JP" sz="2000" b="1" u="sng" dirty="0">
                <a:latin typeface="Arial" panose="020B0604020202020204" pitchFamily="34" charset="0"/>
                <a:ea typeface="Meiryo UI" panose="020B0604030504040204" pitchFamily="50" charset="-128"/>
                <a:cs typeface="Arial" panose="020B0604020202020204" pitchFamily="34" charset="0"/>
              </a:rPr>
              <a:t>hộp số</a:t>
            </a:r>
            <a:r>
              <a:rPr lang="en-US" altLang="ja-JP" sz="2000" b="1" u="sng" dirty="0">
                <a:latin typeface="Arial" panose="020B0604020202020204" pitchFamily="34" charset="0"/>
                <a:ea typeface="Meiryo UI" panose="020B0604030504040204" pitchFamily="50" charset="-128"/>
                <a:cs typeface="Arial" panose="020B0604020202020204" pitchFamily="34" charset="0"/>
              </a:rPr>
              <a:t>)</a:t>
            </a:r>
            <a:r>
              <a:rPr lang="vi-VN" altLang="ja-JP" sz="2000" dirty="0">
                <a:latin typeface="Arial" panose="020B0604020202020204" pitchFamily="34" charset="0"/>
                <a:ea typeface="Meiryo UI" panose="020B0604030504040204" pitchFamily="50" charset="-128"/>
                <a:cs typeface="Arial" panose="020B0604020202020204" pitchFamily="34" charset="0"/>
              </a:rPr>
              <a:t> và có thể </a:t>
            </a:r>
            <a:r>
              <a:rPr lang="vi-VN" altLang="ja-JP" sz="2000" b="1" u="sng" dirty="0">
                <a:latin typeface="Arial" panose="020B0604020202020204" pitchFamily="34" charset="0"/>
                <a:ea typeface="Meiryo UI" panose="020B0604030504040204" pitchFamily="50" charset="-128"/>
                <a:cs typeface="Arial" panose="020B0604020202020204" pitchFamily="34" charset="0"/>
              </a:rPr>
              <a:t>tự lái ở bất cứ chỗ nào</a:t>
            </a:r>
            <a:r>
              <a:rPr lang="vi-VN" altLang="ja-JP" sz="2000" dirty="0">
                <a:latin typeface="Arial" panose="020B0604020202020204" pitchFamily="34" charset="0"/>
                <a:ea typeface="Meiryo UI" panose="020B0604030504040204" pitchFamily="50" charset="-128"/>
                <a:cs typeface="Arial" panose="020B0604020202020204" pitchFamily="34" charset="0"/>
              </a:rPr>
              <a:t>.</a:t>
            </a:r>
          </a:p>
          <a:p>
            <a:pPr marL="268288" indent="-268288" algn="just">
              <a:lnSpc>
                <a:spcPct val="100000"/>
              </a:lnSpc>
              <a:spcBef>
                <a:spcPts val="0"/>
              </a:spcBef>
              <a:buNone/>
            </a:pPr>
            <a:r>
              <a:rPr lang="en-US" altLang="ja-JP" sz="2000" dirty="0">
                <a:latin typeface="Arial" panose="020B0604020202020204" pitchFamily="34" charset="0"/>
                <a:ea typeface="Meiryo UI" panose="020B0604030504040204" pitchFamily="50" charset="-128"/>
                <a:cs typeface="Arial" panose="020B0604020202020204" pitchFamily="34" charset="0"/>
              </a:rPr>
              <a:t> </a:t>
            </a:r>
            <a:r>
              <a:rPr lang="vi-VN" altLang="ja-JP" sz="2000" dirty="0">
                <a:latin typeface="Arial" panose="020B0604020202020204" pitchFamily="34" charset="0"/>
                <a:ea typeface="Meiryo UI" panose="020B0604030504040204" pitchFamily="50" charset="-128"/>
                <a:cs typeface="Arial" panose="020B0604020202020204" pitchFamily="34" charset="0"/>
              </a:rPr>
              <a:t>Hơn nữa, các loại xe chữa cháy như xe thang chữa cháy, xe thang gấp</a:t>
            </a:r>
            <a:endParaRPr lang="en-US" altLang="ja-JP" sz="2000" dirty="0">
              <a:latin typeface="Arial" panose="020B0604020202020204" pitchFamily="34" charset="0"/>
              <a:ea typeface="Meiryo UI" panose="020B0604030504040204" pitchFamily="50" charset="-128"/>
              <a:cs typeface="Arial" panose="020B0604020202020204" pitchFamily="34" charset="0"/>
            </a:endParaRPr>
          </a:p>
          <a:p>
            <a:pPr marL="268288" indent="-268288" algn="just">
              <a:lnSpc>
                <a:spcPct val="100000"/>
              </a:lnSpc>
              <a:spcBef>
                <a:spcPts val="0"/>
              </a:spcBef>
              <a:buNone/>
            </a:pPr>
            <a:r>
              <a:rPr lang="vi-VN" altLang="ja-JP" sz="2000" dirty="0">
                <a:latin typeface="Arial" panose="020B0604020202020204" pitchFamily="34" charset="0"/>
                <a:ea typeface="Meiryo UI" panose="020B0604030504040204" pitchFamily="50" charset="-128"/>
                <a:cs typeface="Arial" panose="020B0604020202020204" pitchFamily="34" charset="0"/>
              </a:rPr>
              <a:t>chữa cháy mà cơ quan phòng cháy chữa cháy sử dụng trong hoạt động</a:t>
            </a:r>
            <a:endParaRPr lang="en-US" altLang="ja-JP" sz="2000" dirty="0">
              <a:latin typeface="Arial" panose="020B0604020202020204" pitchFamily="34" charset="0"/>
              <a:ea typeface="Meiryo UI" panose="020B0604030504040204" pitchFamily="50" charset="-128"/>
              <a:cs typeface="Arial" panose="020B0604020202020204" pitchFamily="34" charset="0"/>
            </a:endParaRPr>
          </a:p>
          <a:p>
            <a:pPr marL="268288" indent="-268288" algn="just">
              <a:lnSpc>
                <a:spcPct val="100000"/>
              </a:lnSpc>
              <a:spcBef>
                <a:spcPts val="0"/>
              </a:spcBef>
              <a:buNone/>
            </a:pPr>
            <a:r>
              <a:rPr lang="vi-VN" altLang="ja-JP" sz="2000" dirty="0">
                <a:latin typeface="Arial" panose="020B0604020202020204" pitchFamily="34" charset="0"/>
                <a:ea typeface="Meiryo UI" panose="020B0604030504040204" pitchFamily="50" charset="-128"/>
                <a:cs typeface="Arial" panose="020B0604020202020204" pitchFamily="34" charset="0"/>
              </a:rPr>
              <a:t>chữa cháy không thuộc nhóm xe nâng làm việc trên cao</a:t>
            </a:r>
            <a:r>
              <a:rPr lang="en-US" altLang="ja-JP" sz="2000" dirty="0">
                <a:latin typeface="Arial" panose="020B0604020202020204" pitchFamily="34" charset="0"/>
                <a:ea typeface="Meiryo UI" panose="020B0604030504040204" pitchFamily="50" charset="-128"/>
                <a:cs typeface="Arial" panose="020B0604020202020204" pitchFamily="34" charset="0"/>
              </a:rPr>
              <a:t>.</a:t>
            </a:r>
            <a:endParaRPr lang="vi-VN" altLang="ja-JP" sz="2000" dirty="0">
              <a:latin typeface="Arial" panose="020B0604020202020204" pitchFamily="34" charset="0"/>
              <a:ea typeface="Meiryo UI" panose="020B0604030504040204" pitchFamily="50" charset="-128"/>
              <a:cs typeface="Arial" panose="020B0604020202020204" pitchFamily="34" charset="0"/>
            </a:endParaRPr>
          </a:p>
          <a:p>
            <a:pPr marL="268288" indent="-268288" algn="just">
              <a:lnSpc>
                <a:spcPct val="100000"/>
              </a:lnSpc>
              <a:spcBef>
                <a:spcPts val="0"/>
              </a:spcBef>
              <a:buNone/>
            </a:pPr>
            <a:r>
              <a:rPr lang="en-US" altLang="ja-JP" sz="2000" dirty="0">
                <a:latin typeface="Arial" panose="020B0604020202020204" pitchFamily="34" charset="0"/>
                <a:ea typeface="Meiryo UI" panose="020B0604030504040204" pitchFamily="50" charset="-128"/>
                <a:cs typeface="Arial" panose="020B0604020202020204" pitchFamily="34" charset="0"/>
              </a:rPr>
              <a:t>※</a:t>
            </a:r>
            <a:r>
              <a:rPr lang="vi-VN" altLang="ja-JP" sz="2000" dirty="0">
                <a:latin typeface="Arial" panose="020B0604020202020204" pitchFamily="34" charset="0"/>
                <a:ea typeface="Meiryo UI" panose="020B0604030504040204" pitchFamily="50" charset="-128"/>
                <a:cs typeface="Arial" panose="020B0604020202020204" pitchFamily="34" charset="0"/>
              </a:rPr>
              <a:t> Theo thông tư của cục trưởng chi cục tiêu chuẩn </a:t>
            </a:r>
            <a:r>
              <a:rPr lang="en-US" altLang="ja-JP" sz="2000" dirty="0" err="1">
                <a:latin typeface="Arial" panose="020B0604020202020204" pitchFamily="34" charset="0"/>
                <a:ea typeface="Meiryo UI" panose="020B0604030504040204" pitchFamily="50" charset="-128"/>
                <a:cs typeface="Arial" panose="020B0604020202020204" pitchFamily="34" charset="0"/>
              </a:rPr>
              <a:t>lao</a:t>
            </a:r>
            <a:r>
              <a:rPr lang="vi-VN" altLang="ja-JP" sz="2000" dirty="0">
                <a:latin typeface="Arial" panose="020B0604020202020204" pitchFamily="34" charset="0"/>
                <a:ea typeface="Meiryo UI" panose="020B0604030504040204" pitchFamily="50" charset="-128"/>
                <a:cs typeface="Arial" panose="020B0604020202020204" pitchFamily="34" charset="0"/>
              </a:rPr>
              <a:t> động bộ y tế lao động</a:t>
            </a:r>
            <a:r>
              <a:rPr lang="en-US" altLang="ja-JP" sz="2000" dirty="0">
                <a:latin typeface="Arial" panose="020B0604020202020204" pitchFamily="34" charset="0"/>
                <a:ea typeface="Meiryo UI" panose="020B0604030504040204" pitchFamily="50" charset="-128"/>
                <a:cs typeface="Arial" panose="020B0604020202020204" pitchFamily="34" charset="0"/>
              </a:rPr>
              <a:t>.</a:t>
            </a:r>
            <a:r>
              <a:rPr lang="ja-JP" altLang="en-US" sz="2000" dirty="0">
                <a:latin typeface="Arial" panose="020B0604020202020204" pitchFamily="34" charset="0"/>
                <a:ea typeface="Meiryo UI" panose="020B0604030504040204" pitchFamily="50" charset="-128"/>
                <a:cs typeface="Arial" panose="020B0604020202020204" pitchFamily="34" charset="0"/>
              </a:rPr>
              <a:t> </a:t>
            </a:r>
            <a:r>
              <a:rPr lang="en-US" altLang="ja-JP" sz="2000" dirty="0">
                <a:latin typeface="Arial" panose="020B0604020202020204" pitchFamily="34" charset="0"/>
                <a:ea typeface="Meiryo UI" panose="020B0604030504040204" pitchFamily="50" charset="-128"/>
                <a:cs typeface="Arial" panose="020B0604020202020204" pitchFamily="34" charset="0"/>
              </a:rPr>
              <a:t>(</a:t>
            </a:r>
            <a:r>
              <a:rPr lang="vi-VN" altLang="ja-JP" sz="2000" dirty="0">
                <a:latin typeface="Arial" panose="020B0604020202020204" pitchFamily="34" charset="0"/>
                <a:ea typeface="Meiryo UI" panose="020B0604030504040204" pitchFamily="50" charset="-128"/>
                <a:cs typeface="Arial" panose="020B0604020202020204" pitchFamily="34" charset="0"/>
              </a:rPr>
              <a:t>2017.9.26,</a:t>
            </a:r>
            <a:r>
              <a:rPr lang="en-US" altLang="ja-JP" sz="2000" dirty="0">
                <a:latin typeface="Arial" panose="020B0604020202020204" pitchFamily="34" charset="0"/>
                <a:ea typeface="Meiryo UI" panose="020B0604030504040204" pitchFamily="50" charset="-128"/>
                <a:cs typeface="Arial" panose="020B0604020202020204" pitchFamily="34" charset="0"/>
              </a:rPr>
              <a:t> </a:t>
            </a:r>
            <a:r>
              <a:rPr lang="vi-VN" altLang="ja-JP" sz="2000" dirty="0">
                <a:latin typeface="Arial" panose="020B0604020202020204" pitchFamily="34" charset="0"/>
                <a:ea typeface="Meiryo UI" panose="020B0604030504040204" pitchFamily="50" charset="-128"/>
                <a:cs typeface="Arial" panose="020B0604020202020204" pitchFamily="34" charset="0"/>
              </a:rPr>
              <a:t>thông tư số 583</a:t>
            </a:r>
            <a:r>
              <a:rPr lang="en-US" altLang="ja-JP" sz="2000" dirty="0">
                <a:latin typeface="Arial" panose="020B0604020202020204" pitchFamily="34" charset="0"/>
                <a:ea typeface="Meiryo UI" panose="020B0604030504040204" pitchFamily="50" charset="-128"/>
                <a:cs typeface="Arial" panose="020B0604020202020204" pitchFamily="34" charset="0"/>
              </a:rPr>
              <a:t>)</a:t>
            </a:r>
          </a:p>
          <a:p>
            <a:pPr marL="0" indent="0">
              <a:lnSpc>
                <a:spcPct val="110000"/>
              </a:lnSpc>
              <a:spcBef>
                <a:spcPts val="0"/>
              </a:spcBef>
              <a:buNone/>
            </a:pPr>
            <a:endParaRPr lang="vi-VN" altLang="ja-JP" sz="2000" dirty="0">
              <a:latin typeface="Arial" panose="020B0604020202020204" pitchFamily="34" charset="0"/>
              <a:ea typeface="Meiryo UI" panose="020B0604030504040204" pitchFamily="50" charset="-128"/>
              <a:cs typeface="Arial" panose="020B0604020202020204" pitchFamily="34" charset="0"/>
            </a:endParaRPr>
          </a:p>
        </p:txBody>
      </p:sp>
      <p:sp>
        <p:nvSpPr>
          <p:cNvPr id="8" name="スライド番号プレースホルダー 4">
            <a:extLst>
              <a:ext uri="{FF2B5EF4-FFF2-40B4-BE49-F238E27FC236}">
                <a16:creationId xmlns:a16="http://schemas.microsoft.com/office/drawing/2014/main" id="{5E698F4D-12EA-4A4A-83B5-B5AAB50AA485}"/>
              </a:ext>
            </a:extLst>
          </p:cNvPr>
          <p:cNvSpPr>
            <a:spLocks noGrp="1"/>
          </p:cNvSpPr>
          <p:nvPr>
            <p:ph type="sldNum" sz="quarter" idx="12"/>
          </p:nvPr>
        </p:nvSpPr>
        <p:spPr>
          <a:xfrm>
            <a:off x="6716100" y="6331052"/>
            <a:ext cx="2057400" cy="365125"/>
          </a:xfrm>
        </p:spPr>
        <p:txBody>
          <a:bodyPr/>
          <a:lstStyle/>
          <a:p>
            <a:fld id="{10712B29-8DFD-45C1-BE8F-2E7F44751CDC}" type="slidenum">
              <a:rPr lang="ja-JP" altLang="en-US" smtClean="0">
                <a:solidFill>
                  <a:prstClr val="black">
                    <a:tint val="75000"/>
                  </a:prstClr>
                </a:solidFill>
              </a:rPr>
              <a:pPr/>
              <a:t>3</a:t>
            </a:fld>
            <a:endParaRPr lang="ja-JP" altLang="en-US" dirty="0">
              <a:solidFill>
                <a:prstClr val="black">
                  <a:tint val="75000"/>
                </a:prstClr>
              </a:solidFill>
            </a:endParaRPr>
          </a:p>
        </p:txBody>
      </p:sp>
    </p:spTree>
    <p:extLst>
      <p:ext uri="{BB962C8B-B14F-4D97-AF65-F5344CB8AC3E}">
        <p14:creationId xmlns:p14="http://schemas.microsoft.com/office/powerpoint/2010/main" val="23774037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49" y="180587"/>
            <a:ext cx="7695219" cy="833065"/>
          </a:xfrm>
          <a:ln>
            <a:solidFill>
              <a:schemeClr val="tx1"/>
            </a:solidFill>
          </a:ln>
        </p:spPr>
        <p:txBody>
          <a:bodyPr>
            <a:noAutofit/>
          </a:bodyPr>
          <a:lstStyle/>
          <a:p>
            <a:r>
              <a:rPr lang="vi-VN" altLang="ja-JP" sz="2400" b="1" dirty="0">
                <a:latin typeface="Arial" panose="020B0604020202020204" pitchFamily="34" charset="0"/>
                <a:ea typeface="Meiryo UI" panose="020B0604030504040204" pitchFamily="50" charset="-128"/>
                <a:cs typeface="Arial" panose="020B0604020202020204" pitchFamily="34" charset="0"/>
              </a:rPr>
              <a:t>Thiết bị an toàn của xe nâng làm việc trên cao</a:t>
            </a:r>
            <a:r>
              <a:rPr lang="en-US" altLang="ja-JP" sz="2400" b="1" dirty="0">
                <a:latin typeface="Arial" panose="020B0604020202020204" pitchFamily="34" charset="0"/>
                <a:ea typeface="Meiryo UI" panose="020B0604030504040204" pitchFamily="50" charset="-128"/>
                <a:cs typeface="Arial" panose="020B0604020202020204" pitchFamily="34" charset="0"/>
              </a:rPr>
              <a:t> (10)</a:t>
            </a:r>
            <a:r>
              <a:rPr lang="ja-JP" altLang="en-US" sz="2400" b="1" dirty="0">
                <a:latin typeface="Arial" panose="020B0604020202020204" pitchFamily="34" charset="0"/>
                <a:ea typeface="Meiryo UI" panose="020B0604030504040204" pitchFamily="50" charset="-128"/>
                <a:cs typeface="Arial" panose="020B0604020202020204" pitchFamily="34" charset="0"/>
              </a:rPr>
              <a:t>　</a:t>
            </a:r>
            <a:r>
              <a:rPr lang="vi-VN" altLang="ja-JP" sz="2400" b="1" dirty="0">
                <a:latin typeface="Arial" panose="020B0604020202020204" pitchFamily="34" charset="0"/>
                <a:ea typeface="Meiryo UI" panose="020B0604030504040204" pitchFamily="50" charset="-128"/>
                <a:cs typeface="Arial" panose="020B0604020202020204" pitchFamily="34" charset="0"/>
              </a:rPr>
              <a:t>Thiết bị </a:t>
            </a:r>
            <a:r>
              <a:rPr lang="en-US" altLang="ja-JP" sz="2400" b="1" dirty="0" err="1">
                <a:latin typeface="Arial" panose="020B0604020202020204" pitchFamily="34" charset="0"/>
                <a:ea typeface="Meiryo UI" panose="020B0604030504040204" pitchFamily="50" charset="-128"/>
                <a:cs typeface="Arial" panose="020B0604020202020204" pitchFamily="34" charset="0"/>
              </a:rPr>
              <a:t>kiểm</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soát</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vi-VN" altLang="ja-JP" sz="2400" b="1" dirty="0">
                <a:latin typeface="Arial" panose="020B0604020202020204" pitchFamily="34" charset="0"/>
                <a:ea typeface="Meiryo UI" panose="020B0604030504040204" pitchFamily="50" charset="-128"/>
                <a:cs typeface="Arial" panose="020B0604020202020204" pitchFamily="34" charset="0"/>
              </a:rPr>
              <a:t>quá tải</a:t>
            </a:r>
            <a:endParaRPr kumimoji="1" lang="ja-JP" altLang="en-US" sz="2400" b="1" dirty="0">
              <a:latin typeface="Arial" panose="020B0604020202020204" pitchFamily="34" charset="0"/>
              <a:ea typeface="Meiryo UI" panose="020B0604030504040204" pitchFamily="50" charset="-128"/>
              <a:cs typeface="Arial" panose="020B0604020202020204" pitchFamily="34" charset="0"/>
            </a:endParaRPr>
          </a:p>
        </p:txBody>
      </p:sp>
      <p:sp>
        <p:nvSpPr>
          <p:cNvPr id="7" name="テキスト ボックス 6"/>
          <p:cNvSpPr txBox="1"/>
          <p:nvPr/>
        </p:nvSpPr>
        <p:spPr>
          <a:xfrm>
            <a:off x="4128941" y="6419268"/>
            <a:ext cx="3994588" cy="307777"/>
          </a:xfrm>
          <a:prstGeom prst="rect">
            <a:avLst/>
          </a:prstGeom>
          <a:noFill/>
          <a:ln>
            <a:solidFill>
              <a:schemeClr val="tx1"/>
            </a:solidFill>
          </a:ln>
        </p:spPr>
        <p:txBody>
          <a:bodyPr wrap="square" rtlCol="0">
            <a:spAutoFit/>
          </a:bodyPr>
          <a:lstStyle/>
          <a:p>
            <a:pPr algn="r"/>
            <a:r>
              <a:rPr lang="en-US" altLang="ja-JP" sz="1400" dirty="0" err="1">
                <a:solidFill>
                  <a:prstClr val="black"/>
                </a:solidFill>
                <a:latin typeface="Arial" panose="020B0604020202020204" pitchFamily="34" charset="0"/>
                <a:cs typeface="Arial" panose="020B0604020202020204" pitchFamily="34" charset="0"/>
              </a:rPr>
              <a:t>Sách</a:t>
            </a:r>
            <a:r>
              <a:rPr lang="en-US" altLang="ja-JP" sz="1400" dirty="0">
                <a:solidFill>
                  <a:prstClr val="black"/>
                </a:solidFill>
                <a:latin typeface="Arial" panose="020B0604020202020204" pitchFamily="34" charset="0"/>
                <a:cs typeface="Arial" panose="020B0604020202020204" pitchFamily="34" charset="0"/>
              </a:rPr>
              <a:t> </a:t>
            </a:r>
            <a:r>
              <a:rPr lang="en-US" altLang="ja-JP" sz="1400" dirty="0" err="1">
                <a:solidFill>
                  <a:prstClr val="black"/>
                </a:solidFill>
                <a:latin typeface="Arial" panose="020B0604020202020204" pitchFamily="34" charset="0"/>
                <a:cs typeface="Arial" panose="020B0604020202020204" pitchFamily="34" charset="0"/>
              </a:rPr>
              <a:t>giáo</a:t>
            </a:r>
            <a:r>
              <a:rPr lang="en-US" altLang="ja-JP" sz="1400" dirty="0">
                <a:solidFill>
                  <a:prstClr val="black"/>
                </a:solidFill>
                <a:latin typeface="Arial" panose="020B0604020202020204" pitchFamily="34" charset="0"/>
                <a:cs typeface="Arial" panose="020B0604020202020204" pitchFamily="34" charset="0"/>
              </a:rPr>
              <a:t> khoa </a:t>
            </a:r>
            <a:r>
              <a:rPr lang="en-US" altLang="ja-JP" sz="1400" dirty="0" err="1">
                <a:solidFill>
                  <a:prstClr val="black"/>
                </a:solidFill>
                <a:latin typeface="Arial" panose="020B0604020202020204" pitchFamily="34" charset="0"/>
                <a:cs typeface="Arial" panose="020B0604020202020204" pitchFamily="34" charset="0"/>
              </a:rPr>
              <a:t>trang</a:t>
            </a:r>
            <a:r>
              <a:rPr lang="en-US" altLang="ja-JP" sz="1400" dirty="0">
                <a:solidFill>
                  <a:prstClr val="black"/>
                </a:solidFill>
                <a:latin typeface="Arial" panose="020B0604020202020204" pitchFamily="34" charset="0"/>
                <a:cs typeface="Arial" panose="020B0604020202020204" pitchFamily="34" charset="0"/>
              </a:rPr>
              <a:t> 41/ </a:t>
            </a:r>
            <a:r>
              <a:rPr lang="en-US" altLang="ja-JP" sz="1400" dirty="0" err="1">
                <a:solidFill>
                  <a:prstClr val="black"/>
                </a:solidFill>
                <a:latin typeface="Arial" panose="020B0604020202020204" pitchFamily="34" charset="0"/>
                <a:cs typeface="Arial" panose="020B0604020202020204" pitchFamily="34" charset="0"/>
              </a:rPr>
              <a:t>Sách</a:t>
            </a:r>
            <a:r>
              <a:rPr lang="en-US" altLang="ja-JP" sz="1400" dirty="0">
                <a:solidFill>
                  <a:prstClr val="black"/>
                </a:solidFill>
                <a:latin typeface="Arial" panose="020B0604020202020204" pitchFamily="34" charset="0"/>
                <a:cs typeface="Arial" panose="020B0604020202020204" pitchFamily="34" charset="0"/>
              </a:rPr>
              <a:t> </a:t>
            </a:r>
            <a:r>
              <a:rPr lang="en-US" altLang="ja-JP" sz="1400" dirty="0" err="1">
                <a:solidFill>
                  <a:prstClr val="black"/>
                </a:solidFill>
                <a:latin typeface="Arial" panose="020B0604020202020204" pitchFamily="34" charset="0"/>
                <a:cs typeface="Arial" panose="020B0604020202020204" pitchFamily="34" charset="0"/>
              </a:rPr>
              <a:t>bổ</a:t>
            </a:r>
            <a:r>
              <a:rPr lang="en-US" altLang="ja-JP" sz="1400" dirty="0">
                <a:solidFill>
                  <a:prstClr val="black"/>
                </a:solidFill>
                <a:latin typeface="Arial" panose="020B0604020202020204" pitchFamily="34" charset="0"/>
                <a:cs typeface="Arial" panose="020B0604020202020204" pitchFamily="34" charset="0"/>
              </a:rPr>
              <a:t> </a:t>
            </a:r>
            <a:r>
              <a:rPr lang="en-US" altLang="ja-JP" sz="1400" dirty="0" err="1">
                <a:solidFill>
                  <a:prstClr val="black"/>
                </a:solidFill>
                <a:latin typeface="Arial" panose="020B0604020202020204" pitchFamily="34" charset="0"/>
                <a:cs typeface="Arial" panose="020B0604020202020204" pitchFamily="34" charset="0"/>
              </a:rPr>
              <a:t>trợ</a:t>
            </a:r>
            <a:r>
              <a:rPr lang="en-US" altLang="ja-JP" sz="1400" dirty="0">
                <a:solidFill>
                  <a:prstClr val="black"/>
                </a:solidFill>
                <a:latin typeface="Arial" panose="020B0604020202020204" pitchFamily="34" charset="0"/>
                <a:cs typeface="Arial" panose="020B0604020202020204" pitchFamily="34" charset="0"/>
              </a:rPr>
              <a:t> </a:t>
            </a:r>
            <a:r>
              <a:rPr lang="en-US" altLang="ja-JP" sz="1400" dirty="0" err="1">
                <a:solidFill>
                  <a:prstClr val="black"/>
                </a:solidFill>
                <a:latin typeface="Arial" panose="020B0604020202020204" pitchFamily="34" charset="0"/>
                <a:cs typeface="Arial" panose="020B0604020202020204" pitchFamily="34" charset="0"/>
              </a:rPr>
              <a:t>trang</a:t>
            </a:r>
            <a:r>
              <a:rPr lang="en-US" altLang="ja-JP" sz="1400" dirty="0">
                <a:solidFill>
                  <a:prstClr val="black"/>
                </a:solidFill>
                <a:latin typeface="Arial" panose="020B0604020202020204" pitchFamily="34" charset="0"/>
                <a:cs typeface="Arial" panose="020B0604020202020204" pitchFamily="34" charset="0"/>
              </a:rPr>
              <a:t> </a:t>
            </a:r>
            <a:r>
              <a:rPr lang="en-US" altLang="ja-JP" sz="1400" dirty="0" smtClean="0">
                <a:solidFill>
                  <a:prstClr val="black"/>
                </a:solidFill>
                <a:latin typeface="Arial" panose="020B0604020202020204" pitchFamily="34" charset="0"/>
                <a:cs typeface="Arial" panose="020B0604020202020204" pitchFamily="34" charset="0"/>
              </a:rPr>
              <a:t>30</a:t>
            </a:r>
            <a:endParaRPr lang="ja-JP" altLang="en-US" sz="1400" dirty="0">
              <a:solidFill>
                <a:prstClr val="black"/>
              </a:solidFill>
              <a:latin typeface="Arial" panose="020B0604020202020204" pitchFamily="34" charset="0"/>
              <a:cs typeface="Arial" panose="020B0604020202020204" pitchFamily="34" charset="0"/>
            </a:endParaRPr>
          </a:p>
        </p:txBody>
      </p:sp>
      <p:sp>
        <p:nvSpPr>
          <p:cNvPr id="5" name="スライド番号プレースホルダー 4"/>
          <p:cNvSpPr>
            <a:spLocks noGrp="1"/>
          </p:cNvSpPr>
          <p:nvPr>
            <p:ph type="sldNum" sz="quarter" idx="12"/>
          </p:nvPr>
        </p:nvSpPr>
        <p:spPr>
          <a:xfrm>
            <a:off x="6297561" y="6356351"/>
            <a:ext cx="2217789" cy="365125"/>
          </a:xfrm>
        </p:spPr>
        <p:txBody>
          <a:bodyPr/>
          <a:lstStyle/>
          <a:p>
            <a:fld id="{10712B29-8DFD-45C1-BE8F-2E7F44751CDC}" type="slidenum">
              <a:rPr lang="ja-JP" altLang="en-US" smtClean="0">
                <a:solidFill>
                  <a:prstClr val="black">
                    <a:tint val="75000"/>
                  </a:prstClr>
                </a:solidFill>
              </a:rPr>
              <a:pPr/>
              <a:t>30</a:t>
            </a:fld>
            <a:endParaRPr lang="ja-JP" altLang="en-US" dirty="0">
              <a:solidFill>
                <a:prstClr val="black">
                  <a:tint val="75000"/>
                </a:prstClr>
              </a:solidFill>
            </a:endParaRPr>
          </a:p>
        </p:txBody>
      </p:sp>
      <p:sp>
        <p:nvSpPr>
          <p:cNvPr id="11" name="コンテンツ プレースホルダー 4"/>
          <p:cNvSpPr txBox="1">
            <a:spLocks/>
          </p:cNvSpPr>
          <p:nvPr/>
        </p:nvSpPr>
        <p:spPr>
          <a:xfrm>
            <a:off x="628650" y="1047632"/>
            <a:ext cx="7886700" cy="3120351"/>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ja-JP" altLang="en-US" sz="1800" dirty="0">
                <a:solidFill>
                  <a:prstClr val="black"/>
                </a:solidFill>
                <a:latin typeface="Meiryo UI" panose="020B0604030504040204" pitchFamily="50" charset="-128"/>
                <a:ea typeface="Meiryo UI" panose="020B0604030504040204" pitchFamily="50" charset="-128"/>
                <a:cs typeface="Arial" panose="020B0604020202020204" pitchFamily="34" charset="0"/>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Thiết bị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kiểm</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soát</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quá tải là thiết bị kiểm tra áp suất trong xi lanh thủy lực dùng để nâng hạ, </a:t>
            </a:r>
            <a:r>
              <a:rPr lang="vi-VN"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cho dừng chuyển động nâng hạ hoặc phát ra tiếng cảnh báo khi chất tải trọng vượt quá tải trọng cho phép trên sàn làm việc </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tải</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trọng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chất</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hàng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 </a:t>
            </a:r>
            <a:r>
              <a:rPr lang="vi-VN"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en-US" altLang="ja-JP" sz="1600" dirty="0">
                <a:solidFill>
                  <a:prstClr val="black"/>
                </a:solidFill>
                <a:latin typeface="Meiryo UI" panose="020B0604030504040204" pitchFamily="50" charset="-128"/>
                <a:ea typeface="Meiryo UI" panose="020B0604030504040204" pitchFamily="50" charset="-128"/>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Được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gắn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ở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xe</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dạng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nâng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hạ</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theo</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phương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thẳng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đứng</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p:txBody>
      </p:sp>
      <p:pic>
        <p:nvPicPr>
          <p:cNvPr id="2" name="図 1"/>
          <p:cNvPicPr>
            <a:picLocks noChangeAspect="1"/>
          </p:cNvPicPr>
          <p:nvPr/>
        </p:nvPicPr>
        <p:blipFill>
          <a:blip r:embed="rId3"/>
          <a:stretch>
            <a:fillRect/>
          </a:stretch>
        </p:blipFill>
        <p:spPr>
          <a:xfrm>
            <a:off x="1327354" y="2330244"/>
            <a:ext cx="5899355" cy="3630956"/>
          </a:xfrm>
          <a:prstGeom prst="rect">
            <a:avLst/>
          </a:prstGeom>
          <a:ln>
            <a:solidFill>
              <a:schemeClr val="tx1"/>
            </a:solidFill>
          </a:ln>
        </p:spPr>
      </p:pic>
      <p:sp>
        <p:nvSpPr>
          <p:cNvPr id="3" name="正方形/長方形 2">
            <a:extLst>
              <a:ext uri="{FF2B5EF4-FFF2-40B4-BE49-F238E27FC236}">
                <a16:creationId xmlns:a16="http://schemas.microsoft.com/office/drawing/2014/main" id="{5EC6A74A-5E3B-41EB-B087-8E719867F241}"/>
              </a:ext>
            </a:extLst>
          </p:cNvPr>
          <p:cNvSpPr/>
          <p:nvPr/>
        </p:nvSpPr>
        <p:spPr>
          <a:xfrm>
            <a:off x="1460090" y="2389518"/>
            <a:ext cx="1860141" cy="42770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000" dirty="0" err="1">
                <a:latin typeface="Arial" panose="020B0604020202020204" pitchFamily="34" charset="0"/>
                <a:cs typeface="Arial" panose="020B0604020202020204" pitchFamily="34" charset="0"/>
              </a:rPr>
              <a:t>T</a:t>
            </a:r>
            <a:r>
              <a:rPr lang="en-US" altLang="ja-JP" sz="1000" dirty="0" err="1">
                <a:latin typeface="Arial" panose="020B0604020202020204" pitchFamily="34" charset="0"/>
                <a:cs typeface="Arial" panose="020B0604020202020204" pitchFamily="34" charset="0"/>
              </a:rPr>
              <a:t>ải</a:t>
            </a:r>
            <a:r>
              <a:rPr lang="en-US" altLang="ja-JP" sz="1000" dirty="0">
                <a:latin typeface="Arial" panose="020B0604020202020204" pitchFamily="34" charset="0"/>
                <a:cs typeface="Arial" panose="020B0604020202020204" pitchFamily="34" charset="0"/>
              </a:rPr>
              <a:t> </a:t>
            </a:r>
            <a:r>
              <a:rPr lang="en-US" altLang="ja-JP" sz="1000" dirty="0" err="1">
                <a:latin typeface="Arial" panose="020B0604020202020204" pitchFamily="34" charset="0"/>
                <a:cs typeface="Arial" panose="020B0604020202020204" pitchFamily="34" charset="0"/>
              </a:rPr>
              <a:t>của</a:t>
            </a:r>
            <a:r>
              <a:rPr lang="en-US" altLang="ja-JP" sz="1000" dirty="0">
                <a:latin typeface="Arial" panose="020B0604020202020204" pitchFamily="34" charset="0"/>
                <a:cs typeface="Arial" panose="020B0604020202020204" pitchFamily="34" charset="0"/>
              </a:rPr>
              <a:t> </a:t>
            </a:r>
            <a:r>
              <a:rPr lang="en-US" altLang="ja-JP" sz="1000" dirty="0" err="1">
                <a:latin typeface="Arial" panose="020B0604020202020204" pitchFamily="34" charset="0"/>
                <a:cs typeface="Arial" panose="020B0604020202020204" pitchFamily="34" charset="0"/>
              </a:rPr>
              <a:t>sàn</a:t>
            </a:r>
            <a:r>
              <a:rPr lang="en-US" altLang="ja-JP" sz="1000" dirty="0">
                <a:latin typeface="Arial" panose="020B0604020202020204" pitchFamily="34" charset="0"/>
                <a:cs typeface="Arial" panose="020B0604020202020204" pitchFamily="34" charset="0"/>
              </a:rPr>
              <a:t> </a:t>
            </a:r>
            <a:r>
              <a:rPr lang="en-US" altLang="ja-JP" sz="1000" dirty="0" err="1">
                <a:latin typeface="Arial" panose="020B0604020202020204" pitchFamily="34" charset="0"/>
                <a:cs typeface="Arial" panose="020B0604020202020204" pitchFamily="34" charset="0"/>
              </a:rPr>
              <a:t>làm</a:t>
            </a:r>
            <a:r>
              <a:rPr lang="en-US" altLang="ja-JP" sz="1000" dirty="0">
                <a:latin typeface="Arial" panose="020B0604020202020204" pitchFamily="34" charset="0"/>
                <a:cs typeface="Arial" panose="020B0604020202020204" pitchFamily="34" charset="0"/>
              </a:rPr>
              <a:t> </a:t>
            </a:r>
            <a:r>
              <a:rPr lang="en-US" altLang="ja-JP" sz="1000" dirty="0" err="1">
                <a:latin typeface="Arial" panose="020B0604020202020204" pitchFamily="34" charset="0"/>
                <a:cs typeface="Arial" panose="020B0604020202020204" pitchFamily="34" charset="0"/>
              </a:rPr>
              <a:t>việc</a:t>
            </a:r>
            <a:endParaRPr lang="en-US" altLang="ja-JP" sz="1000" dirty="0">
              <a:latin typeface="Arial" panose="020B0604020202020204" pitchFamily="34" charset="0"/>
              <a:cs typeface="Arial" panose="020B0604020202020204" pitchFamily="34" charset="0"/>
            </a:endParaRPr>
          </a:p>
          <a:p>
            <a:pPr algn="ctr"/>
            <a:r>
              <a:rPr lang="en-US" altLang="ja-JP" sz="1000" dirty="0">
                <a:latin typeface="Arial" panose="020B0604020202020204" pitchFamily="34" charset="0"/>
                <a:cs typeface="Arial" panose="020B0604020202020204" pitchFamily="34" charset="0"/>
              </a:rPr>
              <a:t>( </a:t>
            </a:r>
            <a:r>
              <a:rPr lang="en-US" altLang="ja-JP" sz="1000" dirty="0" err="1">
                <a:latin typeface="Arial" panose="020B0604020202020204" pitchFamily="34" charset="0"/>
                <a:cs typeface="Arial" panose="020B0604020202020204" pitchFamily="34" charset="0"/>
              </a:rPr>
              <a:t>tải</a:t>
            </a:r>
            <a:r>
              <a:rPr lang="en-US" altLang="ja-JP" sz="1000" dirty="0">
                <a:latin typeface="Arial" panose="020B0604020202020204" pitchFamily="34" charset="0"/>
                <a:cs typeface="Arial" panose="020B0604020202020204" pitchFamily="34" charset="0"/>
              </a:rPr>
              <a:t> </a:t>
            </a:r>
            <a:r>
              <a:rPr lang="en-US" altLang="ja-JP" sz="1000" dirty="0" err="1">
                <a:latin typeface="Arial" panose="020B0604020202020204" pitchFamily="34" charset="0"/>
                <a:cs typeface="Arial" panose="020B0604020202020204" pitchFamily="34" charset="0"/>
              </a:rPr>
              <a:t>trọng</a:t>
            </a:r>
            <a:r>
              <a:rPr lang="en-US" altLang="ja-JP" sz="1000" dirty="0">
                <a:latin typeface="Arial" panose="020B0604020202020204" pitchFamily="34" charset="0"/>
                <a:cs typeface="Arial" panose="020B0604020202020204" pitchFamily="34" charset="0"/>
              </a:rPr>
              <a:t> </a:t>
            </a:r>
            <a:r>
              <a:rPr lang="en-US" altLang="ja-JP" sz="1000" dirty="0" err="1">
                <a:latin typeface="Arial" panose="020B0604020202020204" pitchFamily="34" charset="0"/>
                <a:cs typeface="Arial" panose="020B0604020202020204" pitchFamily="34" charset="0"/>
              </a:rPr>
              <a:t>chất</a:t>
            </a:r>
            <a:r>
              <a:rPr lang="en-US" altLang="ja-JP" sz="1000" dirty="0">
                <a:latin typeface="Arial" panose="020B0604020202020204" pitchFamily="34" charset="0"/>
                <a:cs typeface="Arial" panose="020B0604020202020204" pitchFamily="34" charset="0"/>
              </a:rPr>
              <a:t> hang) </a:t>
            </a:r>
            <a:endParaRPr kumimoji="1" lang="ja-JP" altLang="en-US" sz="1000" dirty="0">
              <a:latin typeface="Arial" panose="020B0604020202020204" pitchFamily="34" charset="0"/>
              <a:cs typeface="Arial" panose="020B0604020202020204" pitchFamily="34" charset="0"/>
            </a:endParaRPr>
          </a:p>
        </p:txBody>
      </p:sp>
      <p:sp>
        <p:nvSpPr>
          <p:cNvPr id="8" name="正方形/長方形 7">
            <a:extLst>
              <a:ext uri="{FF2B5EF4-FFF2-40B4-BE49-F238E27FC236}">
                <a16:creationId xmlns:a16="http://schemas.microsoft.com/office/drawing/2014/main" id="{D1ADE575-A379-4C36-9204-DE17BA48BE27}"/>
              </a:ext>
            </a:extLst>
          </p:cNvPr>
          <p:cNvSpPr/>
          <p:nvPr/>
        </p:nvSpPr>
        <p:spPr>
          <a:xfrm>
            <a:off x="5617291" y="2726526"/>
            <a:ext cx="1343947" cy="42770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000" dirty="0">
                <a:latin typeface="Arial" panose="020B0604020202020204" pitchFamily="34" charset="0"/>
                <a:cs typeface="Arial" panose="020B0604020202020204" pitchFamily="34" charset="0"/>
              </a:rPr>
              <a:t> </a:t>
            </a:r>
            <a:r>
              <a:rPr kumimoji="1" lang="en-US" altLang="ja-JP" sz="1050" dirty="0">
                <a:latin typeface="Arial" panose="020B0604020202020204" pitchFamily="34" charset="0"/>
                <a:cs typeface="Arial" panose="020B0604020202020204" pitchFamily="34" charset="0"/>
              </a:rPr>
              <a:t>Thao</a:t>
            </a:r>
            <a:r>
              <a:rPr kumimoji="1" lang="vi-VN" altLang="ja-JP" sz="1050" dirty="0">
                <a:latin typeface="Arial" panose="020B0604020202020204" pitchFamily="34" charset="0"/>
                <a:cs typeface="Arial" panose="020B0604020202020204" pitchFamily="34" charset="0"/>
              </a:rPr>
              <a:t> tác nâng hạ </a:t>
            </a:r>
            <a:r>
              <a:rPr kumimoji="1" lang="en-US" altLang="ja-JP" sz="1050" dirty="0">
                <a:latin typeface="Arial" panose="020B0604020202020204" pitchFamily="34" charset="0"/>
                <a:cs typeface="Arial" panose="020B0604020202020204" pitchFamily="34" charset="0"/>
              </a:rPr>
              <a:t> </a:t>
            </a:r>
            <a:endParaRPr kumimoji="1" lang="ja-JP" altLang="en-US" sz="1050" dirty="0">
              <a:latin typeface="Arial" panose="020B0604020202020204" pitchFamily="34" charset="0"/>
              <a:cs typeface="Arial" panose="020B0604020202020204" pitchFamily="34" charset="0"/>
            </a:endParaRPr>
          </a:p>
        </p:txBody>
      </p:sp>
      <p:sp>
        <p:nvSpPr>
          <p:cNvPr id="9" name="ひし形 8">
            <a:extLst>
              <a:ext uri="{FF2B5EF4-FFF2-40B4-BE49-F238E27FC236}">
                <a16:creationId xmlns:a16="http://schemas.microsoft.com/office/drawing/2014/main" id="{E989C655-DC72-4F34-AACE-A069E60FB560}"/>
              </a:ext>
            </a:extLst>
          </p:cNvPr>
          <p:cNvSpPr/>
          <p:nvPr/>
        </p:nvSpPr>
        <p:spPr>
          <a:xfrm>
            <a:off x="3429000" y="4017151"/>
            <a:ext cx="892277" cy="427704"/>
          </a:xfrm>
          <a:prstGeom prst="diamond">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900" err="1">
                <a:latin typeface="Arial" panose="020B0604020202020204" pitchFamily="34" charset="0"/>
                <a:cs typeface="Arial" panose="020B0604020202020204" pitchFamily="34" charset="0"/>
              </a:rPr>
              <a:t>Kiểm</a:t>
            </a:r>
            <a:r>
              <a:rPr lang="en-US" altLang="ja-JP" sz="900">
                <a:latin typeface="Arial" panose="020B0604020202020204" pitchFamily="34" charset="0"/>
                <a:cs typeface="Arial" panose="020B0604020202020204" pitchFamily="34" charset="0"/>
              </a:rPr>
              <a:t> </a:t>
            </a:r>
            <a:r>
              <a:rPr lang="en-US" altLang="ja-JP" sz="900" err="1">
                <a:latin typeface="Arial" panose="020B0604020202020204" pitchFamily="34" charset="0"/>
                <a:cs typeface="Arial" panose="020B0604020202020204" pitchFamily="34" charset="0"/>
              </a:rPr>
              <a:t>tra</a:t>
            </a:r>
            <a:endParaRPr kumimoji="1" lang="ja-JP" altLang="en-US" sz="900">
              <a:latin typeface="Arial" panose="020B0604020202020204" pitchFamily="34" charset="0"/>
              <a:cs typeface="Arial" panose="020B0604020202020204" pitchFamily="34" charset="0"/>
            </a:endParaRPr>
          </a:p>
        </p:txBody>
      </p:sp>
      <p:sp>
        <p:nvSpPr>
          <p:cNvPr id="12" name="正方形/長方形 11">
            <a:extLst>
              <a:ext uri="{FF2B5EF4-FFF2-40B4-BE49-F238E27FC236}">
                <a16:creationId xmlns:a16="http://schemas.microsoft.com/office/drawing/2014/main" id="{897BEB73-4434-4BF0-B6A2-84594E433CFD}"/>
              </a:ext>
            </a:extLst>
          </p:cNvPr>
          <p:cNvSpPr/>
          <p:nvPr/>
        </p:nvSpPr>
        <p:spPr>
          <a:xfrm>
            <a:off x="4572000" y="3429000"/>
            <a:ext cx="393895" cy="313006"/>
          </a:xfrm>
          <a:prstGeom prst="rect">
            <a:avLst/>
          </a:prstGeom>
          <a:solidFill>
            <a:srgbClr val="D6E4E5"/>
          </a:solidFill>
          <a:ln>
            <a:no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kumimoji="1" lang="en-US" altLang="ja-JP" sz="1000" dirty="0" err="1">
                <a:latin typeface="Arial" panose="020B0604020202020204" pitchFamily="34" charset="0"/>
                <a:cs typeface="Arial" panose="020B0604020202020204" pitchFamily="34" charset="0"/>
              </a:rPr>
              <a:t>Cảnh</a:t>
            </a:r>
            <a:r>
              <a:rPr kumimoji="1" lang="en-US" altLang="ja-JP" sz="1000" dirty="0">
                <a:latin typeface="Arial" panose="020B0604020202020204" pitchFamily="34" charset="0"/>
                <a:cs typeface="Arial" panose="020B0604020202020204" pitchFamily="34" charset="0"/>
              </a:rPr>
              <a:t> </a:t>
            </a:r>
            <a:r>
              <a:rPr kumimoji="1" lang="en-US" altLang="ja-JP" sz="1000" dirty="0" err="1">
                <a:latin typeface="Arial" panose="020B0604020202020204" pitchFamily="34" charset="0"/>
                <a:cs typeface="Arial" panose="020B0604020202020204" pitchFamily="34" charset="0"/>
              </a:rPr>
              <a:t>báo</a:t>
            </a:r>
            <a:endParaRPr kumimoji="1" lang="ja-JP" altLang="en-US" sz="1000" dirty="0">
              <a:latin typeface="Arial" panose="020B0604020202020204" pitchFamily="34" charset="0"/>
              <a:cs typeface="Arial" panose="020B0604020202020204" pitchFamily="34" charset="0"/>
            </a:endParaRPr>
          </a:p>
        </p:txBody>
      </p:sp>
      <p:sp>
        <p:nvSpPr>
          <p:cNvPr id="13" name="正方形/長方形 12">
            <a:extLst>
              <a:ext uri="{FF2B5EF4-FFF2-40B4-BE49-F238E27FC236}">
                <a16:creationId xmlns:a16="http://schemas.microsoft.com/office/drawing/2014/main" id="{BB809BE4-E13C-4B1B-A0C5-7B9EE7DEE85D}"/>
              </a:ext>
            </a:extLst>
          </p:cNvPr>
          <p:cNvSpPr/>
          <p:nvPr/>
        </p:nvSpPr>
        <p:spPr>
          <a:xfrm>
            <a:off x="4572000" y="4572000"/>
            <a:ext cx="545690" cy="22122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000" err="1">
                <a:latin typeface="Arial" panose="020B0604020202020204" pitchFamily="34" charset="0"/>
                <a:cs typeface="Arial" panose="020B0604020202020204" pitchFamily="34" charset="0"/>
              </a:rPr>
              <a:t>Dừng</a:t>
            </a:r>
            <a:endParaRPr kumimoji="1" lang="ja-JP" altLang="en-US" sz="1000">
              <a:latin typeface="Arial" panose="020B0604020202020204" pitchFamily="34" charset="0"/>
              <a:cs typeface="Arial" panose="020B0604020202020204" pitchFamily="34" charset="0"/>
            </a:endParaRPr>
          </a:p>
        </p:txBody>
      </p:sp>
      <p:sp>
        <p:nvSpPr>
          <p:cNvPr id="14" name="正方形/長方形 13">
            <a:extLst>
              <a:ext uri="{FF2B5EF4-FFF2-40B4-BE49-F238E27FC236}">
                <a16:creationId xmlns:a16="http://schemas.microsoft.com/office/drawing/2014/main" id="{971B0C3E-DD6A-4466-88F0-C54576BAA7FE}"/>
              </a:ext>
            </a:extLst>
          </p:cNvPr>
          <p:cNvSpPr/>
          <p:nvPr/>
        </p:nvSpPr>
        <p:spPr>
          <a:xfrm>
            <a:off x="1460090" y="5393016"/>
            <a:ext cx="5501147" cy="42770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400" dirty="0" err="1">
                <a:latin typeface="Arial" panose="020B0604020202020204" pitchFamily="34" charset="0"/>
                <a:cs typeface="Arial" panose="020B0604020202020204" pitchFamily="34" charset="0"/>
              </a:rPr>
              <a:t>Hình</a:t>
            </a:r>
            <a:r>
              <a:rPr kumimoji="1" lang="en-US" altLang="ja-JP" sz="1400" dirty="0">
                <a:latin typeface="Arial" panose="020B0604020202020204" pitchFamily="34" charset="0"/>
                <a:cs typeface="Arial" panose="020B0604020202020204" pitchFamily="34" charset="0"/>
              </a:rPr>
              <a:t> 2-36  </a:t>
            </a:r>
            <a:r>
              <a:rPr kumimoji="1" lang="en-US" altLang="ja-JP" sz="1400" dirty="0" err="1">
                <a:latin typeface="Arial" panose="020B0604020202020204" pitchFamily="34" charset="0"/>
                <a:cs typeface="Arial" panose="020B0604020202020204" pitchFamily="34" charset="0"/>
              </a:rPr>
              <a:t>Ví</a:t>
            </a:r>
            <a:r>
              <a:rPr kumimoji="1" lang="en-US" altLang="ja-JP" sz="1400" dirty="0">
                <a:latin typeface="Arial" panose="020B0604020202020204" pitchFamily="34" charset="0"/>
                <a:cs typeface="Arial" panose="020B0604020202020204" pitchFamily="34" charset="0"/>
              </a:rPr>
              <a:t> </a:t>
            </a:r>
            <a:r>
              <a:rPr kumimoji="1" lang="en-US" altLang="ja-JP" sz="1400" dirty="0" err="1">
                <a:latin typeface="Arial" panose="020B0604020202020204" pitchFamily="34" charset="0"/>
                <a:cs typeface="Arial" panose="020B0604020202020204" pitchFamily="34" charset="0"/>
              </a:rPr>
              <a:t>dụ</a:t>
            </a:r>
            <a:r>
              <a:rPr kumimoji="1" lang="en-US" altLang="ja-JP" sz="1400" dirty="0">
                <a:latin typeface="Arial" panose="020B0604020202020204" pitchFamily="34" charset="0"/>
                <a:cs typeface="Arial" panose="020B0604020202020204" pitchFamily="34" charset="0"/>
              </a:rPr>
              <a:t> </a:t>
            </a:r>
            <a:r>
              <a:rPr kumimoji="1" lang="en-US" altLang="ja-JP" sz="1400" dirty="0" err="1">
                <a:latin typeface="Arial" panose="020B0604020202020204" pitchFamily="34" charset="0"/>
                <a:cs typeface="Arial" panose="020B0604020202020204" pitchFamily="34" charset="0"/>
              </a:rPr>
              <a:t>về</a:t>
            </a:r>
            <a:r>
              <a:rPr kumimoji="1" lang="en-US" altLang="ja-JP" sz="1400" dirty="0">
                <a:latin typeface="Arial" panose="020B0604020202020204" pitchFamily="34" charset="0"/>
                <a:cs typeface="Arial" panose="020B0604020202020204" pitchFamily="34" charset="0"/>
              </a:rPr>
              <a:t> </a:t>
            </a:r>
            <a:r>
              <a:rPr kumimoji="1" lang="en-US" altLang="ja-JP" sz="1400" dirty="0" err="1">
                <a:latin typeface="Arial" panose="020B0604020202020204" pitchFamily="34" charset="0"/>
                <a:cs typeface="Arial" panose="020B0604020202020204" pitchFamily="34" charset="0"/>
              </a:rPr>
              <a:t>hoạt</a:t>
            </a:r>
            <a:r>
              <a:rPr kumimoji="1" lang="en-US" altLang="ja-JP" sz="1400" dirty="0">
                <a:latin typeface="Arial" panose="020B0604020202020204" pitchFamily="34" charset="0"/>
                <a:cs typeface="Arial" panose="020B0604020202020204" pitchFamily="34" charset="0"/>
              </a:rPr>
              <a:t> </a:t>
            </a:r>
            <a:r>
              <a:rPr kumimoji="1" lang="en-US" altLang="ja-JP" sz="1400" dirty="0" err="1">
                <a:latin typeface="Arial" panose="020B0604020202020204" pitchFamily="34" charset="0"/>
                <a:cs typeface="Arial" panose="020B0604020202020204" pitchFamily="34" charset="0"/>
              </a:rPr>
              <a:t>động</a:t>
            </a:r>
            <a:r>
              <a:rPr kumimoji="1" lang="en-US" altLang="ja-JP" sz="1400" dirty="0">
                <a:latin typeface="Arial" panose="020B0604020202020204" pitchFamily="34" charset="0"/>
                <a:cs typeface="Arial" panose="020B0604020202020204" pitchFamily="34" charset="0"/>
              </a:rPr>
              <a:t> </a:t>
            </a:r>
            <a:r>
              <a:rPr kumimoji="1" lang="en-US" altLang="ja-JP" sz="1400" dirty="0" err="1">
                <a:latin typeface="Arial" panose="020B0604020202020204" pitchFamily="34" charset="0"/>
                <a:cs typeface="Arial" panose="020B0604020202020204" pitchFamily="34" charset="0"/>
              </a:rPr>
              <a:t>của</a:t>
            </a:r>
            <a:r>
              <a:rPr kumimoji="1" lang="en-US" altLang="ja-JP" sz="1400" dirty="0">
                <a:latin typeface="Arial" panose="020B0604020202020204" pitchFamily="34" charset="0"/>
                <a:cs typeface="Arial" panose="020B0604020202020204" pitchFamily="34" charset="0"/>
              </a:rPr>
              <a:t> </a:t>
            </a:r>
            <a:r>
              <a:rPr kumimoji="1" lang="en-US" altLang="ja-JP" sz="1400" dirty="0" err="1">
                <a:latin typeface="Arial" panose="020B0604020202020204" pitchFamily="34" charset="0"/>
                <a:cs typeface="Arial" panose="020B0604020202020204" pitchFamily="34" charset="0"/>
              </a:rPr>
              <a:t>thiết</a:t>
            </a:r>
            <a:r>
              <a:rPr kumimoji="1" lang="en-US" altLang="ja-JP" sz="1400" dirty="0">
                <a:latin typeface="Arial" panose="020B0604020202020204" pitchFamily="34" charset="0"/>
                <a:cs typeface="Arial" panose="020B0604020202020204" pitchFamily="34" charset="0"/>
              </a:rPr>
              <a:t> </a:t>
            </a:r>
            <a:r>
              <a:rPr kumimoji="1" lang="en-US" altLang="ja-JP" sz="1400" dirty="0" err="1">
                <a:latin typeface="Arial" panose="020B0604020202020204" pitchFamily="34" charset="0"/>
                <a:cs typeface="Arial" panose="020B0604020202020204" pitchFamily="34" charset="0"/>
              </a:rPr>
              <a:t>bị</a:t>
            </a:r>
            <a:r>
              <a:rPr kumimoji="1" lang="en-US" altLang="ja-JP" sz="1400" dirty="0">
                <a:latin typeface="Arial" panose="020B0604020202020204" pitchFamily="34" charset="0"/>
                <a:cs typeface="Arial" panose="020B0604020202020204" pitchFamily="34" charset="0"/>
              </a:rPr>
              <a:t> </a:t>
            </a:r>
            <a:r>
              <a:rPr kumimoji="1" lang="en-US" altLang="ja-JP" sz="1400" dirty="0" err="1">
                <a:latin typeface="Arial" panose="020B0604020202020204" pitchFamily="34" charset="0"/>
                <a:cs typeface="Arial" panose="020B0604020202020204" pitchFamily="34" charset="0"/>
              </a:rPr>
              <a:t>kiểm</a:t>
            </a:r>
            <a:r>
              <a:rPr kumimoji="1" lang="en-US" altLang="ja-JP" sz="1400" dirty="0">
                <a:latin typeface="Arial" panose="020B0604020202020204" pitchFamily="34" charset="0"/>
                <a:cs typeface="Arial" panose="020B0604020202020204" pitchFamily="34" charset="0"/>
              </a:rPr>
              <a:t> </a:t>
            </a:r>
            <a:r>
              <a:rPr kumimoji="1" lang="en-US" altLang="ja-JP" sz="1400" dirty="0" err="1">
                <a:latin typeface="Arial" panose="020B0604020202020204" pitchFamily="34" charset="0"/>
                <a:cs typeface="Arial" panose="020B0604020202020204" pitchFamily="34" charset="0"/>
              </a:rPr>
              <a:t>soát</a:t>
            </a:r>
            <a:r>
              <a:rPr kumimoji="1" lang="en-US" altLang="ja-JP" sz="1400" dirty="0">
                <a:latin typeface="Arial" panose="020B0604020202020204" pitchFamily="34" charset="0"/>
                <a:cs typeface="Arial" panose="020B0604020202020204" pitchFamily="34" charset="0"/>
              </a:rPr>
              <a:t> </a:t>
            </a:r>
            <a:r>
              <a:rPr kumimoji="1" lang="en-US" altLang="ja-JP" sz="1400" dirty="0" err="1">
                <a:latin typeface="Arial" panose="020B0604020202020204" pitchFamily="34" charset="0"/>
                <a:cs typeface="Arial" panose="020B0604020202020204" pitchFamily="34" charset="0"/>
              </a:rPr>
              <a:t>quá</a:t>
            </a:r>
            <a:r>
              <a:rPr kumimoji="1" lang="en-US" altLang="ja-JP" sz="1400" dirty="0">
                <a:latin typeface="Arial" panose="020B0604020202020204" pitchFamily="34" charset="0"/>
                <a:cs typeface="Arial" panose="020B0604020202020204" pitchFamily="34" charset="0"/>
              </a:rPr>
              <a:t> </a:t>
            </a:r>
            <a:r>
              <a:rPr kumimoji="1" lang="en-US" altLang="ja-JP" sz="1400" dirty="0" err="1">
                <a:latin typeface="Arial" panose="020B0604020202020204" pitchFamily="34" charset="0"/>
                <a:cs typeface="Arial" panose="020B0604020202020204" pitchFamily="34" charset="0"/>
              </a:rPr>
              <a:t>tải</a:t>
            </a:r>
            <a:endParaRPr kumimoji="1" lang="ja-JP" alt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05151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76557" y="230082"/>
            <a:ext cx="8190886" cy="891708"/>
          </a:xfrm>
          <a:ln>
            <a:solidFill>
              <a:schemeClr val="tx1"/>
            </a:solidFill>
          </a:ln>
        </p:spPr>
        <p:txBody>
          <a:bodyPr>
            <a:noAutofit/>
          </a:bodyPr>
          <a:lstStyle/>
          <a:p>
            <a:r>
              <a:rPr lang="en-US" altLang="ja-JP" sz="2400" b="1" dirty="0" err="1">
                <a:latin typeface="Arial" panose="020B0604020202020204" pitchFamily="34" charset="0"/>
                <a:ea typeface="Meiryo UI" panose="020B0604030504040204" pitchFamily="50" charset="-128"/>
                <a:cs typeface="Arial" panose="020B0604020202020204" pitchFamily="34" charset="0"/>
              </a:rPr>
              <a:t>Quy</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trình</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và</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những</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điều</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cần</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lưu</a:t>
            </a:r>
            <a:r>
              <a:rPr lang="en-US" altLang="ja-JP" sz="2400" b="1" dirty="0">
                <a:latin typeface="Arial" panose="020B0604020202020204" pitchFamily="34" charset="0"/>
                <a:ea typeface="Meiryo UI" panose="020B0604030504040204" pitchFamily="50" charset="-128"/>
                <a:cs typeface="Arial" panose="020B0604020202020204" pitchFamily="34" charset="0"/>
              </a:rPr>
              <a:t> ý</a:t>
            </a:r>
            <a:r>
              <a:rPr lang="ja-JP" altLang="en-US"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a:latin typeface="Arial" panose="020B0604020202020204" pitchFamily="34" charset="0"/>
                <a:ea typeface="Meiryo UI" panose="020B0604030504040204" pitchFamily="50" charset="-128"/>
                <a:cs typeface="Arial" panose="020B0604020202020204" pitchFamily="34" charset="0"/>
              </a:rPr>
              <a:t>(</a:t>
            </a:r>
            <a:r>
              <a:rPr lang="ja-JP" altLang="en-US" sz="2400" b="1" dirty="0">
                <a:latin typeface="Arial" panose="020B0604020202020204" pitchFamily="34" charset="0"/>
                <a:ea typeface="Meiryo UI" panose="020B0604030504040204" pitchFamily="50" charset="-128"/>
                <a:cs typeface="Arial" panose="020B0604020202020204" pitchFamily="34" charset="0"/>
              </a:rPr>
              <a:t>１</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khi</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lắp</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đặt</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chân</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chống</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thủy</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lực</a:t>
            </a:r>
            <a:r>
              <a:rPr lang="ja-JP" altLang="en-US"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Quy</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trình</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cơ</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bản</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endParaRPr kumimoji="1" lang="ja-JP" altLang="en-US" sz="2400" b="1" dirty="0">
              <a:latin typeface="Arial" panose="020B0604020202020204" pitchFamily="34" charset="0"/>
              <a:ea typeface="Meiryo UI" panose="020B0604030504040204" pitchFamily="50" charset="-128"/>
              <a:cs typeface="Arial" panose="020B0604020202020204" pitchFamily="34" charset="0"/>
            </a:endParaRPr>
          </a:p>
        </p:txBody>
      </p:sp>
      <p:sp>
        <p:nvSpPr>
          <p:cNvPr id="7" name="テキスト ボックス 6"/>
          <p:cNvSpPr txBox="1"/>
          <p:nvPr/>
        </p:nvSpPr>
        <p:spPr>
          <a:xfrm>
            <a:off x="4091233" y="6400413"/>
            <a:ext cx="4079429" cy="307777"/>
          </a:xfrm>
          <a:prstGeom prst="rect">
            <a:avLst/>
          </a:prstGeom>
          <a:noFill/>
          <a:ln>
            <a:solidFill>
              <a:schemeClr val="tx1"/>
            </a:solidFill>
          </a:ln>
        </p:spPr>
        <p:txBody>
          <a:bodyPr wrap="square" rtlCol="0">
            <a:spAutoFit/>
          </a:bodyPr>
          <a:lstStyle/>
          <a:p>
            <a:pPr algn="r"/>
            <a:r>
              <a:rPr lang="vi-VN" altLang="ja-JP" sz="1400" dirty="0">
                <a:solidFill>
                  <a:prstClr val="black"/>
                </a:solidFill>
                <a:latin typeface="Arial" panose="020B0604020202020204" pitchFamily="34" charset="0"/>
                <a:cs typeface="Arial" panose="020B0604020202020204" pitchFamily="34" charset="0"/>
              </a:rPr>
              <a:t>Sách giáo khoa trang 49</a:t>
            </a:r>
            <a:r>
              <a:rPr lang="en-US" altLang="ja-JP" sz="1400" dirty="0">
                <a:solidFill>
                  <a:prstClr val="black"/>
                </a:solidFill>
                <a:latin typeface="Arial" panose="020B0604020202020204" pitchFamily="34" charset="0"/>
                <a:cs typeface="Arial" panose="020B0604020202020204" pitchFamily="34" charset="0"/>
              </a:rPr>
              <a:t>/ </a:t>
            </a:r>
            <a:r>
              <a:rPr lang="vi-VN" altLang="ja-JP" sz="1400" dirty="0">
                <a:solidFill>
                  <a:prstClr val="black"/>
                </a:solidFill>
                <a:latin typeface="Arial" panose="020B0604020202020204" pitchFamily="34" charset="0"/>
                <a:cs typeface="Arial" panose="020B0604020202020204" pitchFamily="34" charset="0"/>
              </a:rPr>
              <a:t>Sách bổ trợ trang </a:t>
            </a:r>
            <a:r>
              <a:rPr lang="en-US" altLang="ja-JP" sz="1400" dirty="0" smtClean="0">
                <a:solidFill>
                  <a:prstClr val="black"/>
                </a:solidFill>
                <a:latin typeface="Arial" panose="020B0604020202020204" pitchFamily="34" charset="0"/>
                <a:cs typeface="Arial" panose="020B0604020202020204" pitchFamily="34" charset="0"/>
              </a:rPr>
              <a:t>31</a:t>
            </a:r>
            <a:endParaRPr lang="ja-JP" altLang="en-US" sz="1400" dirty="0">
              <a:solidFill>
                <a:prstClr val="black"/>
              </a:solidFill>
              <a:latin typeface="Arial" panose="020B0604020202020204" pitchFamily="34" charset="0"/>
              <a:cs typeface="Arial" panose="020B0604020202020204" pitchFamily="34" charset="0"/>
            </a:endParaRPr>
          </a:p>
        </p:txBody>
      </p:sp>
      <p:sp>
        <p:nvSpPr>
          <p:cNvPr id="11" name="コンテンツ プレースホルダー 4"/>
          <p:cNvSpPr txBox="1">
            <a:spLocks/>
          </p:cNvSpPr>
          <p:nvPr/>
        </p:nvSpPr>
        <p:spPr>
          <a:xfrm>
            <a:off x="476557" y="1589087"/>
            <a:ext cx="5391150" cy="3146074"/>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ja-JP" altLang="en-US" sz="1800" dirty="0">
                <a:solidFill>
                  <a:prstClr val="black"/>
                </a:solidFill>
                <a:latin typeface="Arial" panose="020B0604020202020204" pitchFamily="34" charset="0"/>
                <a:ea typeface="Meiryo UI" panose="020B0604030504040204" pitchFamily="50" charset="-128"/>
                <a:cs typeface="Arial" panose="020B0604020202020204" pitchFamily="34" charset="0"/>
              </a:rPr>
              <a:t>①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Phanh</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tay</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đỗ</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xe</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8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ja-JP" altLang="en-US" sz="1800" dirty="0">
                <a:solidFill>
                  <a:prstClr val="black"/>
                </a:solidFill>
                <a:latin typeface="Arial" panose="020B0604020202020204" pitchFamily="34" charset="0"/>
                <a:ea typeface="Meiryo UI" panose="020B0604030504040204" pitchFamily="50" charset="-128"/>
                <a:cs typeface="Arial" panose="020B0604020202020204" pitchFamily="34" charset="0"/>
              </a:rPr>
              <a:t>② </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Ở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nền</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đất</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bằng</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phẳng</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đặt</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cục</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chèn</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bánh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xe</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10000"/>
              </a:lnSpc>
              <a:spcBef>
                <a:spcPts val="0"/>
              </a:spcBef>
              <a:buNone/>
            </a:pP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vào</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phía</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trước</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sau</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bánh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xe</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sau</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ja-JP" altLang="en-US"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10000"/>
              </a:lnSpc>
              <a:spcBef>
                <a:spcPts val="0"/>
              </a:spcBef>
              <a:buNone/>
            </a:pPr>
            <a:r>
              <a:rPr lang="ja-JP" altLang="en-US" sz="1800" dirty="0">
                <a:solidFill>
                  <a:prstClr val="black"/>
                </a:solidFill>
                <a:latin typeface="Arial" panose="020B0604020202020204" pitchFamily="34" charset="0"/>
                <a:ea typeface="Meiryo UI" panose="020B0604030504040204" pitchFamily="50" charset="-128"/>
                <a:cs typeface="Arial" panose="020B0604020202020204" pitchFamily="34" charset="0"/>
              </a:rPr>
              <a:t>③</a:t>
            </a:r>
            <a:r>
              <a:rPr lang="vi-VN"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Mở</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rộng</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tối đa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chân</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chống</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thủy</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err="1">
                <a:solidFill>
                  <a:prstClr val="black"/>
                </a:solidFill>
                <a:latin typeface="Arial" panose="020B0604020202020204" pitchFamily="34" charset="0"/>
                <a:ea typeface="Meiryo UI" panose="020B0604030504040204" pitchFamily="50" charset="-128"/>
                <a:cs typeface="Arial" panose="020B0604020202020204" pitchFamily="34" charset="0"/>
              </a:rPr>
              <a:t>lực</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ra </a:t>
            </a:r>
            <a:r>
              <a:rPr lang="vi-VN"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phía</a:t>
            </a:r>
            <a:endPar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ngoài</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vi-VN"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vi-VN"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Trường hợp chân chống thủy lực dạng</a:t>
            </a:r>
            <a:endPar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chữ H</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8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ja-JP" altLang="en-US" sz="1800" dirty="0">
                <a:solidFill>
                  <a:prstClr val="black"/>
                </a:solidFill>
                <a:latin typeface="Arial" panose="020B0604020202020204" pitchFamily="34" charset="0"/>
                <a:ea typeface="Meiryo UI" panose="020B0604030504040204" pitchFamily="50" charset="-128"/>
                <a:cs typeface="Arial" panose="020B0604020202020204" pitchFamily="34" charset="0"/>
              </a:rPr>
              <a:t>④</a:t>
            </a:r>
            <a:r>
              <a:rPr lang="vi-VN"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Ở nơi có nền đất yếu, dùng tấm ván để lót</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8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ja-JP" altLang="en-US" sz="1800" dirty="0">
                <a:solidFill>
                  <a:prstClr val="black"/>
                </a:solidFill>
                <a:latin typeface="Arial" panose="020B0604020202020204" pitchFamily="34" charset="0"/>
                <a:ea typeface="Meiryo UI" panose="020B0604030504040204" pitchFamily="50" charset="-128"/>
                <a:cs typeface="Arial" panose="020B0604020202020204" pitchFamily="34" charset="0"/>
              </a:rPr>
              <a:t>⑤</a:t>
            </a:r>
            <a:r>
              <a:rPr lang="vi-VN"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Đặt chân kích khít vào, nâng bánh xe lên, cân</a:t>
            </a:r>
            <a:endPar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 bằng thân xe</a:t>
            </a:r>
            <a:r>
              <a:rPr lang="en-US" altLang="ja-JP" sz="18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800" dirty="0">
              <a:solidFill>
                <a:prstClr val="black"/>
              </a:solidFill>
              <a:latin typeface="Arial" panose="020B0604020202020204" pitchFamily="34" charset="0"/>
              <a:ea typeface="Meiryo UI" panose="020B0604030504040204" pitchFamily="50" charset="-128"/>
              <a:cs typeface="Arial" panose="020B0604020202020204" pitchFamily="34" charset="0"/>
            </a:endParaRPr>
          </a:p>
        </p:txBody>
      </p:sp>
      <p:pic>
        <p:nvPicPr>
          <p:cNvPr id="8" name="図 7"/>
          <p:cNvPicPr/>
          <p:nvPr/>
        </p:nvPicPr>
        <p:blipFill>
          <a:blip r:embed="rId3">
            <a:extLst>
              <a:ext uri="{28A0092B-C50C-407E-A947-70E740481C1C}">
                <a14:useLocalDpi xmlns:a14="http://schemas.microsoft.com/office/drawing/2010/main" val="0"/>
              </a:ext>
            </a:extLst>
          </a:blip>
          <a:srcRect/>
          <a:stretch>
            <a:fillRect/>
          </a:stretch>
        </p:blipFill>
        <p:spPr bwMode="auto">
          <a:xfrm>
            <a:off x="5680709" y="1471099"/>
            <a:ext cx="2986734" cy="2961587"/>
          </a:xfrm>
          <a:prstGeom prst="rect">
            <a:avLst/>
          </a:prstGeom>
          <a:noFill/>
          <a:ln>
            <a:solidFill>
              <a:schemeClr val="tx1"/>
            </a:solidFill>
          </a:ln>
        </p:spPr>
      </p:pic>
      <p:sp>
        <p:nvSpPr>
          <p:cNvPr id="2" name="正方形/長方形 1">
            <a:extLst>
              <a:ext uri="{FF2B5EF4-FFF2-40B4-BE49-F238E27FC236}">
                <a16:creationId xmlns:a16="http://schemas.microsoft.com/office/drawing/2014/main" id="{090F42B9-0DC7-4CAB-81B5-1D11E5592128}"/>
              </a:ext>
            </a:extLst>
          </p:cNvPr>
          <p:cNvSpPr/>
          <p:nvPr/>
        </p:nvSpPr>
        <p:spPr>
          <a:xfrm>
            <a:off x="5680709" y="3977640"/>
            <a:ext cx="2986734" cy="45504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vi-VN" altLang="ja-JP" sz="1400" dirty="0">
                <a:latin typeface="Arial" panose="020B0604020202020204" pitchFamily="34" charset="0"/>
                <a:cs typeface="Arial" panose="020B0604020202020204" pitchFamily="34" charset="0"/>
              </a:rPr>
              <a:t>Hình 2-41 Mở rộng tối đa chân chống thủy lực </a:t>
            </a:r>
            <a:endParaRPr kumimoji="1" lang="ja-JP" altLang="en-US" sz="1400" dirty="0">
              <a:latin typeface="Arial" panose="020B0604020202020204" pitchFamily="34" charset="0"/>
              <a:cs typeface="Arial" panose="020B0604020202020204" pitchFamily="34" charset="0"/>
            </a:endParaRPr>
          </a:p>
        </p:txBody>
      </p:sp>
      <p:sp>
        <p:nvSpPr>
          <p:cNvPr id="9" name="スライド番号プレースホルダー 4">
            <a:extLst>
              <a:ext uri="{FF2B5EF4-FFF2-40B4-BE49-F238E27FC236}">
                <a16:creationId xmlns:a16="http://schemas.microsoft.com/office/drawing/2014/main" id="{AE2027D0-D954-429D-9ACF-5CC831CFB79E}"/>
              </a:ext>
            </a:extLst>
          </p:cNvPr>
          <p:cNvSpPr>
            <a:spLocks noGrp="1"/>
          </p:cNvSpPr>
          <p:nvPr>
            <p:ph type="sldNum" sz="quarter" idx="12"/>
          </p:nvPr>
        </p:nvSpPr>
        <p:spPr>
          <a:xfrm>
            <a:off x="6457950" y="6356351"/>
            <a:ext cx="2057400" cy="365125"/>
          </a:xfrm>
        </p:spPr>
        <p:txBody>
          <a:bodyPr/>
          <a:lstStyle/>
          <a:p>
            <a:fld id="{10712B29-8DFD-45C1-BE8F-2E7F44751CDC}" type="slidenum">
              <a:rPr lang="ja-JP" altLang="en-US" smtClean="0">
                <a:solidFill>
                  <a:prstClr val="black">
                    <a:tint val="75000"/>
                  </a:prstClr>
                </a:solidFill>
              </a:rPr>
              <a:pPr/>
              <a:t>31</a:t>
            </a:fld>
            <a:endParaRPr lang="ja-JP" altLang="en-US" dirty="0">
              <a:solidFill>
                <a:prstClr val="black">
                  <a:tint val="75000"/>
                </a:prstClr>
              </a:solidFill>
            </a:endParaRPr>
          </a:p>
        </p:txBody>
      </p:sp>
    </p:spTree>
    <p:extLst>
      <p:ext uri="{BB962C8B-B14F-4D97-AF65-F5344CB8AC3E}">
        <p14:creationId xmlns:p14="http://schemas.microsoft.com/office/powerpoint/2010/main" val="33583228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49" y="150832"/>
            <a:ext cx="8100572" cy="910304"/>
          </a:xfrm>
          <a:ln>
            <a:solidFill>
              <a:schemeClr val="tx1"/>
            </a:solidFill>
          </a:ln>
        </p:spPr>
        <p:txBody>
          <a:bodyPr>
            <a:noAutofit/>
          </a:bodyPr>
          <a:lstStyle/>
          <a:p>
            <a:pPr algn="ctr"/>
            <a:r>
              <a:rPr lang="vi-VN" altLang="ja-JP" sz="2400" b="1" dirty="0">
                <a:latin typeface="Arial" panose="020B0604020202020204" pitchFamily="34" charset="0"/>
                <a:ea typeface="Meiryo UI" panose="020B0604030504040204" pitchFamily="50" charset="-128"/>
                <a:cs typeface="Arial" panose="020B0604020202020204" pitchFamily="34" charset="0"/>
              </a:rPr>
              <a:t>Q</a:t>
            </a:r>
            <a:r>
              <a:rPr lang="vi-VN" altLang="ja-JP" sz="2400" b="1" dirty="0">
                <a:latin typeface="+mn-lt"/>
                <a:ea typeface="Meiryo UI" panose="020B0604030504040204" pitchFamily="50" charset="-128"/>
              </a:rPr>
              <a:t>uy </a:t>
            </a:r>
            <a:r>
              <a:rPr lang="vi-VN" altLang="ja-JP" sz="2400" b="1" dirty="0">
                <a:latin typeface="Arial" panose="020B0604020202020204" pitchFamily="34" charset="0"/>
                <a:ea typeface="Meiryo UI" panose="020B0604030504040204" pitchFamily="50" charset="-128"/>
                <a:cs typeface="Arial" panose="020B0604020202020204" pitchFamily="34" charset="0"/>
              </a:rPr>
              <a:t>trình</a:t>
            </a:r>
            <a:r>
              <a:rPr lang="vi-VN" altLang="ja-JP" sz="2400" b="1" dirty="0">
                <a:latin typeface="+mn-lt"/>
                <a:ea typeface="Meiryo UI" panose="020B0604030504040204" pitchFamily="50" charset="-128"/>
              </a:rPr>
              <a:t> </a:t>
            </a:r>
            <a:r>
              <a:rPr lang="vi-VN" altLang="ja-JP" sz="2400" b="1" dirty="0">
                <a:latin typeface="Arial" panose="020B0604020202020204" pitchFamily="34" charset="0"/>
                <a:ea typeface="Meiryo UI" panose="020B0604030504040204" pitchFamily="50" charset="-128"/>
                <a:cs typeface="Arial" panose="020B0604020202020204" pitchFamily="34" charset="0"/>
              </a:rPr>
              <a:t>và những điều cần lưu ý (2) khi lắp đặt chân</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vi-VN" altLang="ja-JP" sz="2400" b="1" dirty="0">
                <a:latin typeface="Arial" panose="020B0604020202020204" pitchFamily="34" charset="0"/>
                <a:ea typeface="Meiryo UI" panose="020B0604030504040204" pitchFamily="50" charset="-128"/>
                <a:cs typeface="Arial" panose="020B0604020202020204" pitchFamily="34" charset="0"/>
              </a:rPr>
              <a:t>chống thủy lực (xe tải cẩu)</a:t>
            </a:r>
            <a:r>
              <a:rPr lang="vi-VN" altLang="ja-JP" sz="2400" b="1" dirty="0">
                <a:latin typeface="+mn-lt"/>
                <a:ea typeface="Meiryo UI" panose="020B0604030504040204" pitchFamily="50" charset="-128"/>
                <a:cs typeface="Arial" panose="020B0604020202020204" pitchFamily="34" charset="0"/>
              </a:rPr>
              <a:t> </a:t>
            </a:r>
            <a:r>
              <a:rPr lang="vi-VN" altLang="ja-JP" sz="2400" b="1" dirty="0">
                <a:latin typeface="Arial" panose="020B0604020202020204" pitchFamily="34" charset="0"/>
                <a:ea typeface="Meiryo UI" panose="020B0604030504040204" pitchFamily="50" charset="-128"/>
                <a:cs typeface="Arial" panose="020B0604020202020204" pitchFamily="34" charset="0"/>
              </a:rPr>
              <a:t>Địa hình dốc</a:t>
            </a:r>
            <a:r>
              <a:rPr lang="vi-VN" altLang="ja-JP" sz="2400" b="1" dirty="0">
                <a:latin typeface="+mn-lt"/>
                <a:ea typeface="Meiryo UI" panose="020B0604030504040204" pitchFamily="50" charset="-128"/>
                <a:cs typeface="Arial" panose="020B0604020202020204" pitchFamily="34" charset="0"/>
              </a:rPr>
              <a:t> </a:t>
            </a:r>
            <a:r>
              <a:rPr lang="vi-VN" altLang="ja-JP" sz="2400" b="1" dirty="0">
                <a:latin typeface="Arial" panose="020B0604020202020204" pitchFamily="34" charset="0"/>
                <a:ea typeface="Meiryo UI" panose="020B0604030504040204" pitchFamily="50" charset="-128"/>
                <a:cs typeface="Arial" panose="020B0604020202020204" pitchFamily="34" charset="0"/>
              </a:rPr>
              <a:t>1</a:t>
            </a:r>
            <a:r>
              <a:rPr lang="ja-JP" altLang="en-US" sz="2400" b="1" dirty="0">
                <a:latin typeface="+mn-lt"/>
                <a:ea typeface="Meiryo UI" panose="020B0604030504040204" pitchFamily="50" charset="-128"/>
              </a:rPr>
              <a:t>　 </a:t>
            </a:r>
            <a:endParaRPr kumimoji="1" lang="ja-JP" altLang="en-US" sz="2400" b="1" dirty="0">
              <a:latin typeface="+mn-lt"/>
              <a:ea typeface="Meiryo UI" panose="020B0604030504040204" pitchFamily="50" charset="-128"/>
            </a:endParaRPr>
          </a:p>
        </p:txBody>
      </p:sp>
      <p:sp>
        <p:nvSpPr>
          <p:cNvPr id="7" name="テキスト ボックス 6"/>
          <p:cNvSpPr txBox="1"/>
          <p:nvPr/>
        </p:nvSpPr>
        <p:spPr>
          <a:xfrm>
            <a:off x="3942323" y="6400413"/>
            <a:ext cx="4228339" cy="307777"/>
          </a:xfrm>
          <a:prstGeom prst="rect">
            <a:avLst/>
          </a:prstGeom>
          <a:noFill/>
          <a:ln>
            <a:solidFill>
              <a:schemeClr val="tx1"/>
            </a:solidFill>
          </a:ln>
        </p:spPr>
        <p:txBody>
          <a:bodyPr wrap="square" rtlCol="0">
            <a:spAutoFit/>
          </a:bodyPr>
          <a:lstStyle/>
          <a:p>
            <a:pPr algn="r"/>
            <a:r>
              <a:rPr lang="vi-VN" altLang="ja-JP" sz="1400" dirty="0">
                <a:solidFill>
                  <a:prstClr val="black"/>
                </a:solidFill>
                <a:latin typeface="Arial" panose="020B0604020202020204" pitchFamily="34" charset="0"/>
                <a:cs typeface="Arial" panose="020B0604020202020204" pitchFamily="34" charset="0"/>
              </a:rPr>
              <a:t>Sách giáo khoa trang 49</a:t>
            </a:r>
            <a:r>
              <a:rPr lang="en-US" altLang="ja-JP" sz="1400" dirty="0">
                <a:solidFill>
                  <a:prstClr val="black"/>
                </a:solidFill>
                <a:latin typeface="Arial" panose="020B0604020202020204" pitchFamily="34" charset="0"/>
                <a:cs typeface="Arial" panose="020B0604020202020204" pitchFamily="34" charset="0"/>
              </a:rPr>
              <a:t>/ </a:t>
            </a:r>
            <a:r>
              <a:rPr lang="vi-VN" altLang="ja-JP" sz="1400" dirty="0">
                <a:solidFill>
                  <a:prstClr val="black"/>
                </a:solidFill>
                <a:latin typeface="Arial" panose="020B0604020202020204" pitchFamily="34" charset="0"/>
                <a:cs typeface="Arial" panose="020B0604020202020204" pitchFamily="34" charset="0"/>
              </a:rPr>
              <a:t>sách bổ trợ trang </a:t>
            </a:r>
            <a:r>
              <a:rPr lang="en-US" altLang="ja-JP" sz="1400" dirty="0" smtClean="0">
                <a:solidFill>
                  <a:prstClr val="black"/>
                </a:solidFill>
                <a:latin typeface="Arial" panose="020B0604020202020204" pitchFamily="34" charset="0"/>
                <a:cs typeface="Arial" panose="020B0604020202020204" pitchFamily="34" charset="0"/>
              </a:rPr>
              <a:t>31~</a:t>
            </a:r>
            <a:r>
              <a:rPr lang="vi-VN" altLang="ja-JP" sz="1400" dirty="0" smtClean="0">
                <a:solidFill>
                  <a:prstClr val="black"/>
                </a:solidFill>
                <a:latin typeface="Arial" panose="020B0604020202020204" pitchFamily="34" charset="0"/>
                <a:cs typeface="Arial" panose="020B0604020202020204" pitchFamily="34" charset="0"/>
              </a:rPr>
              <a:t>3</a:t>
            </a:r>
            <a:r>
              <a:rPr lang="en-US" altLang="ja-JP" sz="1400" dirty="0" smtClean="0">
                <a:solidFill>
                  <a:prstClr val="black"/>
                </a:solidFill>
                <a:latin typeface="Arial" panose="020B0604020202020204" pitchFamily="34" charset="0"/>
                <a:cs typeface="Arial" panose="020B0604020202020204" pitchFamily="34" charset="0"/>
              </a:rPr>
              <a:t>2</a:t>
            </a:r>
            <a:endParaRPr lang="ja-JP" altLang="en-US" sz="1400" dirty="0">
              <a:solidFill>
                <a:prstClr val="black"/>
              </a:solidFill>
              <a:latin typeface="Arial" panose="020B0604020202020204" pitchFamily="34" charset="0"/>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32</a:t>
            </a:fld>
            <a:endParaRPr lang="ja-JP" altLang="en-US">
              <a:solidFill>
                <a:prstClr val="black">
                  <a:tint val="75000"/>
                </a:prstClr>
              </a:solidFill>
            </a:endParaRPr>
          </a:p>
        </p:txBody>
      </p:sp>
      <p:sp>
        <p:nvSpPr>
          <p:cNvPr id="11" name="コンテンツ プレースホルダー 4"/>
          <p:cNvSpPr txBox="1">
            <a:spLocks/>
          </p:cNvSpPr>
          <p:nvPr/>
        </p:nvSpPr>
        <p:spPr>
          <a:xfrm>
            <a:off x="628650" y="1116686"/>
            <a:ext cx="7886700" cy="4624235"/>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1.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Đảm bảo xe nâng làm việc trên cao được định vị </a:t>
            </a:r>
            <a:endPar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theo phần thấp phía trước.</a:t>
            </a: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2. Kéo phanh tay.</a:t>
            </a: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3. Đặt cục chèn bánh xe ở độ dốc thấp nhất của tất cả</a:t>
            </a:r>
          </a:p>
          <a:p>
            <a:pPr marL="0" indent="0">
              <a:lnSpc>
                <a:spcPct val="100000"/>
              </a:lnSpc>
              <a:spcBef>
                <a:spcPts val="0"/>
              </a:spcBef>
              <a:buFont typeface="Arial" panose="020B0604020202020204" pitchFamily="34" charset="0"/>
              <a:buNone/>
            </a:pP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các bánh xe và đảm bảo rằng chúng tiếp xúc với lốp xe.</a:t>
            </a: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4. Kéo và để lộ chân chống thủy lực ra</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đối với chân</a:t>
            </a:r>
          </a:p>
          <a:p>
            <a:pPr marL="0" indent="0">
              <a:lnSpc>
                <a:spcPct val="100000"/>
              </a:lnSpc>
              <a:spcBef>
                <a:spcPts val="0"/>
              </a:spcBef>
              <a:buFont typeface="Arial" panose="020B0604020202020204" pitchFamily="34" charset="0"/>
              <a:buNone/>
            </a:pP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chống thủy lực hình chữ H)</a:t>
            </a: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5. Sử dụng ván lát sàn để làm việc.</a:t>
            </a:r>
            <a:endPar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Sử dụng ván lát sàn, tấm kê để bước lên (xe, giàn giáo) lớn.</a:t>
            </a:r>
          </a:p>
          <a:p>
            <a:pPr marL="0" indent="0">
              <a:lnSpc>
                <a:spcPct val="100000"/>
              </a:lnSpc>
              <a:spcBef>
                <a:spcPts val="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400" dirty="0">
                <a:solidFill>
                  <a:prstClr val="black"/>
                </a:solidFill>
                <a:ea typeface="Meiryo UI" panose="020B0604030504040204" pitchFamily="50" charset="-128"/>
                <a:cs typeface="Arial" panose="020B0604020202020204" pitchFamily="34" charset="0"/>
              </a:rPr>
              <a:t>(b)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Số lượng ván lát sàn tối đa phải là 2 tấm trên 1 cái kích,</a:t>
            </a:r>
          </a:p>
          <a:p>
            <a:pPr marL="0" indent="0">
              <a:lnSpc>
                <a:spcPct val="100000"/>
              </a:lnSpc>
              <a:spcBef>
                <a:spcPts val="0"/>
              </a:spcBef>
              <a:buNone/>
            </a:pP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(cái palăng, tay đòn).</a:t>
            </a:r>
          </a:p>
          <a:p>
            <a:pPr marL="0" indent="0">
              <a:lnSpc>
                <a:spcPct val="100000"/>
              </a:lnSpc>
              <a:spcBef>
                <a:spcPts val="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(c) Ván lát sàn phải có chiều cao trong vòng 20 cm, và phải </a:t>
            </a:r>
          </a:p>
          <a:p>
            <a:pPr marL="0" indent="0">
              <a:lnSpc>
                <a:spcPct val="100000"/>
              </a:lnSpc>
              <a:spcBef>
                <a:spcPts val="0"/>
              </a:spcBef>
              <a:buNone/>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đặt trước bộ kích,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(cái palăng, tay đòn)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phải thiết lập chiều</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cao để đặt vừa vào giữa chân chống thủy</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lực và mặt đất.</a:t>
            </a:r>
          </a:p>
        </p:txBody>
      </p:sp>
      <p:pic>
        <p:nvPicPr>
          <p:cNvPr id="6" name="図 5"/>
          <p:cNvPicPr/>
          <p:nvPr/>
        </p:nvPicPr>
        <p:blipFill>
          <a:blip r:embed="rId3">
            <a:extLst>
              <a:ext uri="{28A0092B-C50C-407E-A947-70E740481C1C}">
                <a14:useLocalDpi xmlns:a14="http://schemas.microsoft.com/office/drawing/2010/main" val="0"/>
              </a:ext>
            </a:extLst>
          </a:blip>
          <a:srcRect/>
          <a:stretch>
            <a:fillRect/>
          </a:stretch>
        </p:blipFill>
        <p:spPr bwMode="auto">
          <a:xfrm>
            <a:off x="6135370" y="1170791"/>
            <a:ext cx="2432050" cy="1619250"/>
          </a:xfrm>
          <a:prstGeom prst="rect">
            <a:avLst/>
          </a:prstGeom>
          <a:noFill/>
          <a:ln>
            <a:solidFill>
              <a:schemeClr val="tx1"/>
            </a:solidFill>
          </a:ln>
        </p:spPr>
      </p:pic>
      <p:pic>
        <p:nvPicPr>
          <p:cNvPr id="8" name="図 7"/>
          <p:cNvPicPr/>
          <p:nvPr/>
        </p:nvPicPr>
        <p:blipFill>
          <a:blip r:embed="rId4">
            <a:extLst>
              <a:ext uri="{28A0092B-C50C-407E-A947-70E740481C1C}">
                <a14:useLocalDpi xmlns:a14="http://schemas.microsoft.com/office/drawing/2010/main" val="0"/>
              </a:ext>
            </a:extLst>
          </a:blip>
          <a:srcRect/>
          <a:stretch>
            <a:fillRect/>
          </a:stretch>
        </p:blipFill>
        <p:spPr bwMode="auto">
          <a:xfrm>
            <a:off x="6135370" y="2883702"/>
            <a:ext cx="2379980" cy="2385881"/>
          </a:xfrm>
          <a:prstGeom prst="rect">
            <a:avLst/>
          </a:prstGeom>
          <a:noFill/>
          <a:ln>
            <a:solidFill>
              <a:schemeClr val="tx1"/>
            </a:solidFill>
          </a:ln>
        </p:spPr>
      </p:pic>
      <p:pic>
        <p:nvPicPr>
          <p:cNvPr id="12" name="図 11" descr="テキスト&#10;&#10;自動的に生成された説明">
            <a:extLst>
              <a:ext uri="{FF2B5EF4-FFF2-40B4-BE49-F238E27FC236}">
                <a16:creationId xmlns:a16="http://schemas.microsoft.com/office/drawing/2014/main" id="{C233B5DC-BD5E-44A5-B407-D63D0E1D9F7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92786" y="2546394"/>
            <a:ext cx="2216276" cy="243647"/>
          </a:xfrm>
          <a:prstGeom prst="rect">
            <a:avLst/>
          </a:prstGeom>
        </p:spPr>
      </p:pic>
      <p:pic>
        <p:nvPicPr>
          <p:cNvPr id="14" name="図 13" descr="テキスト が含まれている画像&#10;&#10;自動的に生成された説明">
            <a:extLst>
              <a:ext uri="{FF2B5EF4-FFF2-40B4-BE49-F238E27FC236}">
                <a16:creationId xmlns:a16="http://schemas.microsoft.com/office/drawing/2014/main" id="{14853C0F-3269-40D0-98BA-85427CA7888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29426" y="2401705"/>
            <a:ext cx="1337052" cy="198315"/>
          </a:xfrm>
          <a:prstGeom prst="rect">
            <a:avLst/>
          </a:prstGeom>
        </p:spPr>
      </p:pic>
      <p:pic>
        <p:nvPicPr>
          <p:cNvPr id="16" name="図 15" descr="図形 が含まれている画像&#10;&#10;自動的に生成された説明">
            <a:extLst>
              <a:ext uri="{FF2B5EF4-FFF2-40B4-BE49-F238E27FC236}">
                <a16:creationId xmlns:a16="http://schemas.microsoft.com/office/drawing/2014/main" id="{ED6B18F8-07D1-414B-8398-8D1C6AAF8C8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35370" y="2177114"/>
            <a:ext cx="663488" cy="159082"/>
          </a:xfrm>
          <a:prstGeom prst="rect">
            <a:avLst/>
          </a:prstGeom>
        </p:spPr>
      </p:pic>
      <p:pic>
        <p:nvPicPr>
          <p:cNvPr id="18" name="図 17" descr="ロゴ が含まれている画像&#10;&#10;自動的に生成された説明">
            <a:extLst>
              <a:ext uri="{FF2B5EF4-FFF2-40B4-BE49-F238E27FC236}">
                <a16:creationId xmlns:a16="http://schemas.microsoft.com/office/drawing/2014/main" id="{C2DA2324-044A-4137-BD52-C9AD478521C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50754" y="1170791"/>
            <a:ext cx="873747" cy="198315"/>
          </a:xfrm>
          <a:prstGeom prst="rect">
            <a:avLst/>
          </a:prstGeom>
        </p:spPr>
      </p:pic>
      <p:pic>
        <p:nvPicPr>
          <p:cNvPr id="20" name="図 19" descr="テキスト が含まれている画像&#10;&#10;自動的に生成された説明">
            <a:extLst>
              <a:ext uri="{FF2B5EF4-FFF2-40B4-BE49-F238E27FC236}">
                <a16:creationId xmlns:a16="http://schemas.microsoft.com/office/drawing/2014/main" id="{1682ADFD-38F4-4AC3-9FE8-08584F7055B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88020" y="3353853"/>
            <a:ext cx="340669" cy="383419"/>
          </a:xfrm>
          <a:prstGeom prst="rect">
            <a:avLst/>
          </a:prstGeom>
        </p:spPr>
      </p:pic>
      <p:pic>
        <p:nvPicPr>
          <p:cNvPr id="22" name="図 21" descr="図形 が含まれている画像&#10;&#10;自動的に生成された説明">
            <a:extLst>
              <a:ext uri="{FF2B5EF4-FFF2-40B4-BE49-F238E27FC236}">
                <a16:creationId xmlns:a16="http://schemas.microsoft.com/office/drawing/2014/main" id="{84CAC504-4252-4ED8-A15D-2DA578EE17D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020554" y="3436041"/>
            <a:ext cx="298600" cy="277279"/>
          </a:xfrm>
          <a:prstGeom prst="rect">
            <a:avLst/>
          </a:prstGeom>
        </p:spPr>
      </p:pic>
      <p:sp>
        <p:nvSpPr>
          <p:cNvPr id="24" name="テキスト ボックス 23">
            <a:extLst>
              <a:ext uri="{FF2B5EF4-FFF2-40B4-BE49-F238E27FC236}">
                <a16:creationId xmlns:a16="http://schemas.microsoft.com/office/drawing/2014/main" id="{FA5985E1-E567-4E7F-90C8-FF52237A7A3D}"/>
              </a:ext>
            </a:extLst>
          </p:cNvPr>
          <p:cNvSpPr txBox="1"/>
          <p:nvPr/>
        </p:nvSpPr>
        <p:spPr>
          <a:xfrm>
            <a:off x="6278252" y="4895863"/>
            <a:ext cx="2188226" cy="369332"/>
          </a:xfrm>
          <a:prstGeom prst="rect">
            <a:avLst/>
          </a:prstGeom>
          <a:solidFill>
            <a:schemeClr val="bg1"/>
          </a:solidFill>
        </p:spPr>
        <p:txBody>
          <a:bodyPr wrap="square" rtlCol="0">
            <a:spAutoFit/>
          </a:bodyPr>
          <a:lstStyle/>
          <a:p>
            <a:r>
              <a:rPr kumimoji="1" lang="vi-VN" altLang="ja-JP" sz="900" dirty="0"/>
              <a:t>Hình vẽ 2-43 Cách sử dụng ván lát sàn</a:t>
            </a:r>
            <a:endParaRPr kumimoji="1" lang="en-US" altLang="ja-JP" sz="900" dirty="0"/>
          </a:p>
          <a:p>
            <a:endParaRPr kumimoji="1" lang="ja-JP" altLang="en-US" sz="900" dirty="0"/>
          </a:p>
        </p:txBody>
      </p:sp>
      <p:pic>
        <p:nvPicPr>
          <p:cNvPr id="26" name="図 25" descr="テキスト&#10;&#10;低い精度で自動的に生成された説明">
            <a:extLst>
              <a:ext uri="{FF2B5EF4-FFF2-40B4-BE49-F238E27FC236}">
                <a16:creationId xmlns:a16="http://schemas.microsoft.com/office/drawing/2014/main" id="{C81224BE-E69D-4E7B-B539-AE8FB87AAF8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150754" y="3954966"/>
            <a:ext cx="568581" cy="337660"/>
          </a:xfrm>
          <a:prstGeom prst="rect">
            <a:avLst/>
          </a:prstGeom>
        </p:spPr>
      </p:pic>
      <p:pic>
        <p:nvPicPr>
          <p:cNvPr id="28" name="図 27" descr="テキスト&#10;&#10;中程度の精度で自動的に生成された説明">
            <a:extLst>
              <a:ext uri="{FF2B5EF4-FFF2-40B4-BE49-F238E27FC236}">
                <a16:creationId xmlns:a16="http://schemas.microsoft.com/office/drawing/2014/main" id="{E8BC60FA-921B-4FFA-99DE-F9631787152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984507" y="4400401"/>
            <a:ext cx="646951" cy="369332"/>
          </a:xfrm>
          <a:prstGeom prst="rect">
            <a:avLst/>
          </a:prstGeom>
        </p:spPr>
      </p:pic>
    </p:spTree>
    <p:extLst>
      <p:ext uri="{BB962C8B-B14F-4D97-AF65-F5344CB8AC3E}">
        <p14:creationId xmlns:p14="http://schemas.microsoft.com/office/powerpoint/2010/main" val="32410949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543208" y="220764"/>
            <a:ext cx="8324746" cy="967013"/>
          </a:xfrm>
          <a:ln>
            <a:solidFill>
              <a:schemeClr val="tx1"/>
            </a:solidFill>
          </a:ln>
        </p:spPr>
        <p:txBody>
          <a:bodyPr>
            <a:noAutofit/>
          </a:bodyPr>
          <a:lstStyle/>
          <a:p>
            <a:pPr algn="ctr"/>
            <a:r>
              <a:rPr lang="vi-VN" altLang="ja-JP" sz="2400" b="1" dirty="0">
                <a:latin typeface="Arial" panose="020B0604020202020204" pitchFamily="34" charset="0"/>
                <a:ea typeface="Meiryo UI" panose="020B0604030504040204" pitchFamily="50" charset="-128"/>
                <a:cs typeface="Arial" panose="020B0604020202020204" pitchFamily="34" charset="0"/>
              </a:rPr>
              <a:t>Quy trình và những điều cần lưu ý (2) khi lắp đặt chân chống</a:t>
            </a:r>
            <a:r>
              <a:rPr lang="vi-VN" altLang="ja-JP" sz="2400" b="1" dirty="0">
                <a:latin typeface="+mn-lt"/>
                <a:ea typeface="Meiryo UI" panose="020B0604030504040204" pitchFamily="50" charset="-128"/>
              </a:rPr>
              <a:t> thủy lực (xe tải cẩu)</a:t>
            </a:r>
            <a:r>
              <a:rPr lang="ja-JP" altLang="en-US" sz="2400" b="1" dirty="0">
                <a:latin typeface="+mn-lt"/>
                <a:ea typeface="Meiryo UI" panose="020B0604030504040204" pitchFamily="50" charset="-128"/>
              </a:rPr>
              <a:t>　　</a:t>
            </a:r>
            <a:r>
              <a:rPr lang="vi-VN" altLang="ja-JP" sz="2400" b="1" dirty="0">
                <a:latin typeface="Arial" panose="020B0604020202020204" pitchFamily="34" charset="0"/>
                <a:ea typeface="Meiryo UI" panose="020B0604030504040204" pitchFamily="50" charset="-128"/>
                <a:cs typeface="Arial" panose="020B0604020202020204" pitchFamily="34" charset="0"/>
              </a:rPr>
              <a:t>Địa hình dốc</a:t>
            </a:r>
            <a:r>
              <a:rPr lang="vi-VN" altLang="ja-JP" sz="2400" b="1" dirty="0">
                <a:latin typeface="+mn-lt"/>
                <a:ea typeface="Meiryo UI" panose="020B0604030504040204" pitchFamily="50" charset="-128"/>
                <a:cs typeface="Arial" panose="020B0604020202020204" pitchFamily="34" charset="0"/>
              </a:rPr>
              <a:t> 2</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374797" y="6400413"/>
            <a:ext cx="4795866" cy="307777"/>
          </a:xfrm>
          <a:prstGeom prst="rect">
            <a:avLst/>
          </a:prstGeom>
          <a:noFill/>
          <a:ln>
            <a:solidFill>
              <a:schemeClr val="tx1"/>
            </a:solidFill>
          </a:ln>
        </p:spPr>
        <p:txBody>
          <a:bodyPr wrap="square" rtlCol="0">
            <a:spAutoFit/>
          </a:bodyPr>
          <a:lstStyle/>
          <a:p>
            <a:pPr algn="r"/>
            <a:r>
              <a:rPr lang="vi-VN" altLang="ja-JP" sz="1400" dirty="0">
                <a:solidFill>
                  <a:prstClr val="black"/>
                </a:solidFill>
              </a:rPr>
              <a:t>Sách giáo khoa trang 50</a:t>
            </a:r>
            <a:r>
              <a:rPr lang="en-US" altLang="ja-JP" sz="1400" dirty="0">
                <a:solidFill>
                  <a:prstClr val="black"/>
                </a:solidFill>
                <a:latin typeface="Arial" panose="020B0604020202020204" pitchFamily="34" charset="0"/>
                <a:cs typeface="Arial" panose="020B0604020202020204" pitchFamily="34" charset="0"/>
              </a:rPr>
              <a:t>~</a:t>
            </a:r>
            <a:r>
              <a:rPr lang="ja-JP" altLang="en-US" sz="1400" dirty="0">
                <a:solidFill>
                  <a:prstClr val="black"/>
                </a:solidFill>
              </a:rPr>
              <a:t> </a:t>
            </a:r>
            <a:r>
              <a:rPr lang="vi-VN" altLang="ja-JP" sz="1400" dirty="0">
                <a:solidFill>
                  <a:prstClr val="black"/>
                </a:solidFill>
              </a:rPr>
              <a:t>51</a:t>
            </a:r>
            <a:r>
              <a:rPr lang="en-US" altLang="ja-JP" sz="1400" dirty="0">
                <a:solidFill>
                  <a:prstClr val="black"/>
                </a:solidFill>
              </a:rPr>
              <a:t>/ </a:t>
            </a:r>
            <a:r>
              <a:rPr lang="vi-VN" altLang="ja-JP" sz="1400" dirty="0">
                <a:solidFill>
                  <a:prstClr val="black"/>
                </a:solidFill>
              </a:rPr>
              <a:t>sách bổ trợ trang </a:t>
            </a:r>
            <a:r>
              <a:rPr lang="vi-VN" altLang="ja-JP" sz="1400" dirty="0" smtClean="0">
                <a:solidFill>
                  <a:prstClr val="black"/>
                </a:solidFill>
                <a:latin typeface="Arial" panose="020B0604020202020204" pitchFamily="34" charset="0"/>
                <a:cs typeface="Arial" panose="020B0604020202020204" pitchFamily="34" charset="0"/>
              </a:rPr>
              <a:t>3</a:t>
            </a:r>
            <a:r>
              <a:rPr lang="en-US" altLang="ja-JP" sz="1400" dirty="0" smtClean="0">
                <a:solidFill>
                  <a:prstClr val="black"/>
                </a:solidFill>
                <a:latin typeface="Arial" panose="020B0604020202020204" pitchFamily="34" charset="0"/>
                <a:cs typeface="Arial" panose="020B0604020202020204" pitchFamily="34" charset="0"/>
              </a:rPr>
              <a:t>2-</a:t>
            </a:r>
            <a:r>
              <a:rPr lang="vi-VN" altLang="ja-JP" sz="1400" dirty="0" smtClean="0">
                <a:solidFill>
                  <a:prstClr val="black"/>
                </a:solidFill>
                <a:latin typeface="Arial" panose="020B0604020202020204" pitchFamily="34" charset="0"/>
                <a:cs typeface="Arial" panose="020B0604020202020204" pitchFamily="34" charset="0"/>
              </a:rPr>
              <a:t>3</a:t>
            </a:r>
            <a:r>
              <a:rPr lang="en-US" altLang="ja-JP" sz="1400" dirty="0" smtClean="0">
                <a:solidFill>
                  <a:prstClr val="black"/>
                </a:solidFill>
                <a:latin typeface="Arial" panose="020B0604020202020204" pitchFamily="34" charset="0"/>
                <a:cs typeface="Arial" panose="020B0604020202020204" pitchFamily="34" charset="0"/>
              </a:rPr>
              <a:t>3</a:t>
            </a:r>
            <a:endParaRPr lang="ja-JP" altLang="en-US" sz="1400" dirty="0">
              <a:solidFill>
                <a:prstClr val="black"/>
              </a:solidFill>
              <a:latin typeface="Arial" panose="020B0604020202020204" pitchFamily="34" charset="0"/>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33</a:t>
            </a:fld>
            <a:endParaRPr lang="ja-JP" altLang="en-US">
              <a:solidFill>
                <a:prstClr val="black">
                  <a:tint val="75000"/>
                </a:prstClr>
              </a:solidFill>
            </a:endParaRPr>
          </a:p>
        </p:txBody>
      </p:sp>
      <p:sp>
        <p:nvSpPr>
          <p:cNvPr id="11" name="コンテンツ プレースホルダー 4"/>
          <p:cNvSpPr txBox="1">
            <a:spLocks/>
          </p:cNvSpPr>
          <p:nvPr/>
        </p:nvSpPr>
        <p:spPr>
          <a:xfrm>
            <a:off x="543208" y="1418348"/>
            <a:ext cx="8324746" cy="4416844"/>
          </a:xfrm>
          <a:prstGeom prst="rect">
            <a:avLst/>
          </a:prstGeom>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vi-VN" altLang="ja-JP" sz="1600" dirty="0">
                <a:ea typeface="Meiryo UI"/>
              </a:rPr>
              <a:t>6. Kéo, </a:t>
            </a:r>
            <a:r>
              <a:rPr lang="vi-VN" altLang="ja-JP" sz="1600" dirty="0">
                <a:latin typeface="Meiryo UI" panose="020B0604030504040204" pitchFamily="50" charset="-128"/>
                <a:ea typeface="Meiryo UI"/>
              </a:rPr>
              <a:t>mở rộng</a:t>
            </a:r>
            <a:r>
              <a:rPr lang="vi-VN" altLang="ja-JP" sz="1600" dirty="0">
                <a:latin typeface="Arial"/>
                <a:ea typeface="Meiryo UI"/>
                <a:cs typeface="Arial"/>
              </a:rPr>
              <a:t> chân chống thủy lực nhô ra theo quy trình sau.</a:t>
            </a:r>
          </a:p>
          <a:p>
            <a:pPr marL="0" indent="0">
              <a:lnSpc>
                <a:spcPct val="100000"/>
              </a:lnSpc>
              <a:spcBef>
                <a:spcPts val="0"/>
              </a:spcBef>
              <a:buNone/>
            </a:pPr>
            <a:r>
              <a:rPr lang="ja-JP" altLang="en-US" sz="1400" dirty="0">
                <a:latin typeface="Meiryo UI"/>
                <a:ea typeface="Meiryo UI"/>
              </a:rPr>
              <a:t>　</a:t>
            </a:r>
            <a:r>
              <a:rPr lang="en-US" altLang="ja-JP" sz="1400" dirty="0">
                <a:latin typeface="Arial"/>
                <a:ea typeface="Meiryo UI"/>
                <a:cs typeface="Arial"/>
              </a:rPr>
              <a:t>(a) </a:t>
            </a:r>
            <a:r>
              <a:rPr lang="vi-VN" altLang="ja-JP" sz="1400" dirty="0">
                <a:latin typeface="Arial" panose="020B0604020202020204" pitchFamily="34" charset="0"/>
                <a:ea typeface="Meiryo UI"/>
                <a:cs typeface="Arial" panose="020B0604020202020204" pitchFamily="34" charset="0"/>
              </a:rPr>
              <a:t>Đảm bảo thực hiện theo thứ tự từ kích (cái palăng, tay đòn ) phía </a:t>
            </a:r>
            <a:endParaRPr lang="vi-VN" altLang="ja-JP" sz="1400" dirty="0">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en-US" altLang="ja-JP" sz="1400" dirty="0">
                <a:latin typeface="Arial" panose="020B0604020202020204" pitchFamily="34" charset="0"/>
                <a:ea typeface="Meiryo UI"/>
                <a:cs typeface="Arial" panose="020B0604020202020204" pitchFamily="34" charset="0"/>
              </a:rPr>
              <a:t>        </a:t>
            </a:r>
            <a:r>
              <a:rPr lang="vi-VN" altLang="ja-JP" sz="1400" dirty="0">
                <a:latin typeface="Arial" panose="020B0604020202020204" pitchFamily="34" charset="0"/>
                <a:ea typeface="Meiryo UI"/>
                <a:cs typeface="Arial" panose="020B0604020202020204" pitchFamily="34" charset="0"/>
              </a:rPr>
              <a:t>trước đến kích (cái palăng, tay đòn ) phía sau.</a:t>
            </a:r>
          </a:p>
          <a:p>
            <a:pPr marL="0" indent="0">
              <a:lnSpc>
                <a:spcPct val="100000"/>
              </a:lnSpc>
              <a:spcBef>
                <a:spcPts val="0"/>
              </a:spcBef>
              <a:buNone/>
            </a:pPr>
            <a:r>
              <a:rPr lang="en-US" altLang="ja-JP" sz="1400" dirty="0">
                <a:latin typeface="Arial"/>
                <a:ea typeface="Meiryo UI"/>
                <a:cs typeface="Arial"/>
              </a:rPr>
              <a:t>  (b)</a:t>
            </a:r>
            <a:r>
              <a:rPr lang="vi-VN" altLang="ja-JP" sz="1400" dirty="0">
                <a:latin typeface="Arial"/>
                <a:ea typeface="Meiryo UI"/>
                <a:cs typeface="Arial"/>
              </a:rPr>
              <a:t> Kéo, mở rộng kích (cái palăng, tay đòn ) bên trái và bên phải cùng lúc.</a:t>
            </a:r>
            <a:endParaRPr lang="ja-JP" altLang="en-US" sz="1400" dirty="0">
              <a:latin typeface="Arial"/>
              <a:ea typeface="Meiryo UI"/>
              <a:cs typeface="Arial"/>
            </a:endParaRPr>
          </a:p>
          <a:p>
            <a:pPr marL="0" indent="0">
              <a:lnSpc>
                <a:spcPct val="100000"/>
              </a:lnSpc>
              <a:spcBef>
                <a:spcPts val="0"/>
              </a:spcBef>
              <a:buNone/>
            </a:pPr>
            <a:r>
              <a:rPr lang="vi-VN" altLang="ja-JP" sz="1400" dirty="0">
                <a:latin typeface="Arial"/>
                <a:ea typeface="Meiryo UI"/>
                <a:cs typeface="Arial"/>
              </a:rPr>
              <a:t> </a:t>
            </a:r>
            <a:r>
              <a:rPr lang="en-US" altLang="ja-JP" sz="1400" dirty="0">
                <a:latin typeface="Arial"/>
                <a:ea typeface="Meiryo UI"/>
                <a:cs typeface="Arial"/>
              </a:rPr>
              <a:t> (c)</a:t>
            </a:r>
            <a:r>
              <a:rPr lang="vi-VN" altLang="ja-JP" sz="1400" dirty="0">
                <a:latin typeface="Arial"/>
                <a:ea typeface="Meiryo UI"/>
                <a:cs typeface="Arial"/>
              </a:rPr>
              <a:t> Thực hiện các điều chỉnh bằng cách vận hành từng kích</a:t>
            </a:r>
          </a:p>
          <a:p>
            <a:pPr marL="0" indent="0">
              <a:lnSpc>
                <a:spcPct val="100000"/>
              </a:lnSpc>
              <a:spcBef>
                <a:spcPts val="0"/>
              </a:spcBef>
              <a:buNone/>
            </a:pPr>
            <a:r>
              <a:rPr lang="vi-VN" altLang="ja-JP" sz="1400" dirty="0">
                <a:latin typeface="Arial"/>
                <a:ea typeface="Meiryo UI"/>
                <a:cs typeface="Arial"/>
              </a:rPr>
              <a:t> </a:t>
            </a:r>
            <a:r>
              <a:rPr lang="en-US" altLang="ja-JP" sz="1400" dirty="0">
                <a:latin typeface="Arial"/>
                <a:ea typeface="Meiryo UI"/>
                <a:cs typeface="Arial"/>
              </a:rPr>
              <a:t>      </a:t>
            </a:r>
            <a:r>
              <a:rPr lang="vi-VN" altLang="ja-JP" sz="1400" dirty="0">
                <a:latin typeface="Arial"/>
                <a:ea typeface="Meiryo UI"/>
                <a:cs typeface="Arial"/>
              </a:rPr>
              <a:t>(cái palăng, tay đòn ).</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vi-VN" altLang="ja-JP" sz="1600" dirty="0">
                <a:latin typeface="Arial"/>
                <a:ea typeface="Meiryo UI"/>
                <a:cs typeface="Arial"/>
              </a:rPr>
              <a:t>7. Nâng toàn bộ bánh xe, đồng thời giữ cho xe cân bằng.</a:t>
            </a:r>
            <a:endParaRPr lang="en-US" altLang="ja-JP" sz="1600" dirty="0">
              <a:latin typeface="Arial"/>
              <a:ea typeface="Meiryo UI"/>
              <a:cs typeface="Arial"/>
            </a:endParaRPr>
          </a:p>
          <a:p>
            <a:pPr marL="0" indent="0">
              <a:lnSpc>
                <a:spcPct val="100000"/>
              </a:lnSpc>
              <a:spcBef>
                <a:spcPts val="0"/>
              </a:spcBef>
              <a:buNone/>
            </a:pPr>
            <a:r>
              <a:rPr lang="vi-VN" altLang="ja-JP" sz="1600" dirty="0">
                <a:latin typeface="Arial"/>
                <a:ea typeface="Meiryo UI"/>
                <a:cs typeface="Arial"/>
              </a:rPr>
              <a:t>8. Trường hợp nếu xe không thể cân bằng, hãy tuân thủ</a:t>
            </a:r>
          </a:p>
          <a:p>
            <a:pPr marL="0" indent="0">
              <a:lnSpc>
                <a:spcPct val="100000"/>
              </a:lnSpc>
              <a:spcBef>
                <a:spcPts val="0"/>
              </a:spcBef>
              <a:buNone/>
            </a:pPr>
            <a:r>
              <a:rPr lang="en-US" altLang="ja-JP" sz="1600" dirty="0">
                <a:latin typeface="Arial"/>
                <a:ea typeface="Meiryo UI"/>
                <a:cs typeface="Arial"/>
              </a:rPr>
              <a:t>    </a:t>
            </a:r>
            <a:r>
              <a:rPr lang="vi-VN" altLang="ja-JP" sz="1600" dirty="0">
                <a:latin typeface="Arial"/>
                <a:ea typeface="Meiryo UI"/>
                <a:cs typeface="Arial"/>
              </a:rPr>
              <a:t>nghiêm ngặt các mục sau đây.</a:t>
            </a:r>
            <a:endParaRPr lang="ja-JP" altLang="en-US" sz="1600" dirty="0">
              <a:latin typeface="Arial"/>
              <a:ea typeface="Meiryo UI"/>
              <a:cs typeface="Arial"/>
            </a:endParaRPr>
          </a:p>
          <a:p>
            <a:pPr marL="0" indent="0">
              <a:lnSpc>
                <a:spcPct val="100000"/>
              </a:lnSpc>
              <a:spcBef>
                <a:spcPts val="0"/>
              </a:spcBef>
              <a:buNone/>
            </a:pPr>
            <a:r>
              <a:rPr lang="ja-JP" altLang="en-US" sz="1400" dirty="0">
                <a:latin typeface="Arial"/>
                <a:ea typeface="Meiryo UI"/>
                <a:cs typeface="Arial"/>
              </a:rPr>
              <a:t>　</a:t>
            </a:r>
            <a:r>
              <a:rPr lang="en-US" altLang="ja-JP" sz="1400" dirty="0">
                <a:latin typeface="Arial"/>
                <a:ea typeface="Meiryo UI"/>
                <a:cs typeface="Arial"/>
              </a:rPr>
              <a:t>(a)</a:t>
            </a:r>
            <a:r>
              <a:rPr lang="vi-VN" altLang="ja-JP" sz="1400" dirty="0">
                <a:latin typeface="Arial"/>
                <a:ea typeface="Meiryo UI"/>
                <a:cs typeface="Arial"/>
              </a:rPr>
              <a:t> Đảm bảo làm việc với cần hướng lên trên.</a:t>
            </a:r>
            <a:endParaRPr lang="ja-JP" altLang="en-US" sz="1400" dirty="0">
              <a:latin typeface="Arial"/>
              <a:ea typeface="Meiryo UI"/>
              <a:cs typeface="Arial"/>
            </a:endParaRPr>
          </a:p>
          <a:p>
            <a:pPr marL="0" indent="0">
              <a:lnSpc>
                <a:spcPct val="100000"/>
              </a:lnSpc>
              <a:spcBef>
                <a:spcPts val="0"/>
              </a:spcBef>
              <a:buNone/>
            </a:pPr>
            <a:r>
              <a:rPr lang="ja-JP" altLang="en-US" sz="1400" dirty="0">
                <a:latin typeface="Arial"/>
                <a:ea typeface="Meiryo UI"/>
                <a:cs typeface="Arial"/>
              </a:rPr>
              <a:t>　</a:t>
            </a:r>
            <a:r>
              <a:rPr lang="en-US" altLang="ja-JP" sz="1400" dirty="0">
                <a:latin typeface="Arial"/>
                <a:ea typeface="Meiryo UI"/>
                <a:cs typeface="Arial"/>
              </a:rPr>
              <a:t>(b)</a:t>
            </a:r>
            <a:r>
              <a:rPr lang="vi-VN" altLang="ja-JP" sz="1400" dirty="0">
                <a:latin typeface="Arial"/>
                <a:ea typeface="Meiryo UI"/>
                <a:cs typeface="Arial"/>
              </a:rPr>
              <a:t> Đảm bảo hướng phải, trái của máy nằm ngang,cân bằng.</a:t>
            </a:r>
          </a:p>
          <a:p>
            <a:pPr marL="0" indent="0">
              <a:lnSpc>
                <a:spcPct val="100000"/>
              </a:lnSpc>
              <a:spcBef>
                <a:spcPts val="0"/>
              </a:spcBef>
              <a:buNone/>
            </a:pPr>
            <a:r>
              <a:rPr lang="ja-JP" altLang="en-US" sz="1400" dirty="0">
                <a:latin typeface="Arial"/>
                <a:ea typeface="Meiryo UI"/>
                <a:cs typeface="Arial"/>
              </a:rPr>
              <a:t>　</a:t>
            </a:r>
            <a:r>
              <a:rPr lang="en-US" altLang="ja-JP" sz="1400" dirty="0">
                <a:latin typeface="Arial"/>
                <a:ea typeface="Meiryo UI"/>
                <a:cs typeface="Arial"/>
              </a:rPr>
              <a:t>(c)</a:t>
            </a:r>
            <a:r>
              <a:rPr lang="vi-VN" altLang="ja-JP" sz="1400" dirty="0">
                <a:latin typeface="Arial"/>
                <a:ea typeface="Meiryo UI"/>
                <a:cs typeface="Arial"/>
              </a:rPr>
              <a:t> Nếu cần xoay vòng hướng xuống dốc</a:t>
            </a:r>
            <a:r>
              <a:rPr lang="ja-JP" altLang="en-US" sz="1400" dirty="0">
                <a:latin typeface="Arial"/>
                <a:ea typeface="Meiryo UI"/>
                <a:cs typeface="Arial"/>
              </a:rPr>
              <a:t>、</a:t>
            </a:r>
            <a:r>
              <a:rPr lang="vi-VN" altLang="ja-JP" sz="1400" dirty="0">
                <a:latin typeface="Arial"/>
                <a:ea typeface="Meiryo UI"/>
                <a:cs typeface="Arial"/>
              </a:rPr>
              <a:t>hãy cho xe di chuyển.</a:t>
            </a:r>
            <a:endParaRPr lang="ja-JP" altLang="en-US" sz="1400" dirty="0">
              <a:latin typeface="Arial"/>
              <a:ea typeface="Meiryo UI"/>
              <a:cs typeface="Arial"/>
            </a:endParaRPr>
          </a:p>
          <a:p>
            <a:pPr marL="0" indent="0">
              <a:lnSpc>
                <a:spcPct val="100000"/>
              </a:lnSpc>
              <a:spcBef>
                <a:spcPts val="0"/>
              </a:spcBef>
              <a:buNone/>
            </a:pPr>
            <a:r>
              <a:rPr lang="ja-JP" altLang="en-US" sz="1400" dirty="0">
                <a:latin typeface="Arial"/>
                <a:ea typeface="Meiryo UI"/>
                <a:cs typeface="Arial"/>
              </a:rPr>
              <a:t>　</a:t>
            </a:r>
            <a:r>
              <a:rPr lang="en-US" altLang="ja-JP" sz="1400" dirty="0">
                <a:latin typeface="Arial"/>
                <a:ea typeface="Meiryo UI"/>
                <a:cs typeface="Arial"/>
              </a:rPr>
              <a:t>(d)</a:t>
            </a:r>
            <a:r>
              <a:rPr lang="vi-VN" altLang="ja-JP" sz="1400" dirty="0">
                <a:latin typeface="Arial"/>
                <a:ea typeface="Meiryo UI"/>
                <a:cs typeface="Arial"/>
              </a:rPr>
              <a:t> Nếu cần nâng là loại co giãn</a:t>
            </a:r>
            <a:r>
              <a:rPr lang="ja-JP" altLang="en-US" sz="1400" dirty="0">
                <a:latin typeface="Arial"/>
                <a:ea typeface="Meiryo UI"/>
                <a:cs typeface="Arial"/>
              </a:rPr>
              <a:t>、</a:t>
            </a:r>
            <a:r>
              <a:rPr lang="vi-VN" altLang="ja-JP" sz="1400" dirty="0">
                <a:latin typeface="Arial"/>
                <a:ea typeface="Meiryo UI"/>
                <a:cs typeface="Arial"/>
              </a:rPr>
              <a:t>hãy sử dụng cần nâng theo </a:t>
            </a:r>
            <a:endParaRPr lang="vi-VN" altLang="ja-JP" sz="1400" dirty="0">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en-US" altLang="ja-JP" sz="1400" dirty="0">
                <a:latin typeface="Arial"/>
                <a:ea typeface="Meiryo UI"/>
                <a:cs typeface="Arial"/>
              </a:rPr>
              <a:t>        </a:t>
            </a:r>
            <a:r>
              <a:rPr lang="vi-VN" altLang="ja-JP" sz="1400" dirty="0">
                <a:latin typeface="Arial"/>
                <a:ea typeface="Meiryo UI"/>
                <a:cs typeface="Arial"/>
              </a:rPr>
              <a:t>hướng lên dốc, quay trái, phải  trong phạm vi 45</a:t>
            </a:r>
            <a:r>
              <a:rPr lang="en-US" altLang="ja-JP" sz="1400" dirty="0">
                <a:latin typeface="Arial"/>
                <a:ea typeface="Meiryo UI"/>
                <a:cs typeface="Arial"/>
              </a:rPr>
              <a:t> °</a:t>
            </a:r>
            <a:r>
              <a:rPr lang="vi-VN" altLang="ja-JP" sz="1400" dirty="0">
                <a:latin typeface="Arial"/>
                <a:ea typeface="Meiryo UI"/>
                <a:cs typeface="Arial"/>
              </a:rPr>
              <a:t>.</a:t>
            </a:r>
            <a:endParaRPr lang="ja-JP" altLang="en-US" sz="1400" dirty="0">
              <a:latin typeface="Arial"/>
              <a:ea typeface="Meiryo UI"/>
              <a:cs typeface="Arial"/>
            </a:endParaRPr>
          </a:p>
          <a:p>
            <a:pPr marL="0" indent="0">
              <a:lnSpc>
                <a:spcPct val="100000"/>
              </a:lnSpc>
              <a:spcBef>
                <a:spcPts val="0"/>
              </a:spcBef>
              <a:buNone/>
            </a:pPr>
            <a:r>
              <a:rPr lang="ja-JP" altLang="en-US" sz="1400" dirty="0">
                <a:latin typeface="Arial"/>
                <a:ea typeface="Meiryo UI"/>
                <a:cs typeface="Arial"/>
              </a:rPr>
              <a:t>　</a:t>
            </a:r>
            <a:r>
              <a:rPr lang="en-US" altLang="ja-JP" sz="1400" dirty="0">
                <a:latin typeface="Arial"/>
                <a:ea typeface="Meiryo UI"/>
                <a:cs typeface="Arial"/>
              </a:rPr>
              <a:t>(e)</a:t>
            </a:r>
            <a:r>
              <a:rPr lang="vi-VN" altLang="ja-JP" sz="1400" dirty="0">
                <a:latin typeface="Arial"/>
                <a:ea typeface="Meiryo UI"/>
                <a:cs typeface="Arial"/>
              </a:rPr>
              <a:t> Nếu cần nâng là loại gấp khúc, vị trí làm việc từ tâm quay </a:t>
            </a:r>
            <a:r>
              <a:rPr lang="vi-VN" altLang="ja-JP" sz="1400" dirty="0">
                <a:latin typeface="Arial" panose="020B0604020202020204" pitchFamily="34" charset="0"/>
                <a:ea typeface="Meiryo UI" panose="020B0604030504040204" pitchFamily="50" charset="-128"/>
                <a:cs typeface="Arial" panose="020B0604020202020204" pitchFamily="34" charset="0"/>
              </a:rPr>
              <a:t> </a:t>
            </a:r>
            <a:r>
              <a:rPr lang="vi-VN" altLang="ja-JP" sz="1400" dirty="0">
                <a:latin typeface="Arial"/>
                <a:ea typeface="Meiryo UI"/>
                <a:cs typeface="Arial"/>
              </a:rPr>
              <a:t>trở đi</a:t>
            </a:r>
          </a:p>
          <a:p>
            <a:pPr marL="0" indent="0">
              <a:lnSpc>
                <a:spcPct val="100000"/>
              </a:lnSpc>
              <a:spcBef>
                <a:spcPts val="0"/>
              </a:spcBef>
              <a:buNone/>
            </a:pPr>
            <a:r>
              <a:rPr lang="vi-VN" altLang="ja-JP" sz="1400" dirty="0">
                <a:latin typeface="Arial"/>
                <a:ea typeface="Meiryo UI"/>
                <a:cs typeface="Arial"/>
              </a:rPr>
              <a:t> </a:t>
            </a:r>
            <a:r>
              <a:rPr lang="en-US" altLang="ja-JP" sz="1400" dirty="0">
                <a:latin typeface="Arial"/>
                <a:ea typeface="Meiryo UI"/>
                <a:cs typeface="Arial"/>
              </a:rPr>
              <a:t>      </a:t>
            </a:r>
            <a:r>
              <a:rPr lang="vi-VN" altLang="ja-JP" sz="1400" dirty="0">
                <a:latin typeface="Arial"/>
                <a:ea typeface="Meiryo UI"/>
                <a:cs typeface="Arial"/>
              </a:rPr>
              <a:t>cũng phải theo hướng lên dốc, phạm vi quay trái, phải cũng phải</a:t>
            </a:r>
            <a:endParaRPr lang="en-US" altLang="ja-JP" sz="1400" dirty="0">
              <a:latin typeface="Arial"/>
              <a:ea typeface="Meiryo UI"/>
              <a:cs typeface="Arial"/>
            </a:endParaRPr>
          </a:p>
          <a:p>
            <a:pPr marL="0" indent="0">
              <a:lnSpc>
                <a:spcPct val="100000"/>
              </a:lnSpc>
              <a:spcBef>
                <a:spcPts val="0"/>
              </a:spcBef>
              <a:buNone/>
            </a:pPr>
            <a:r>
              <a:rPr lang="en-US" altLang="ja-JP" sz="1400" dirty="0">
                <a:latin typeface="Arial"/>
                <a:ea typeface="Meiryo UI"/>
                <a:cs typeface="Arial"/>
              </a:rPr>
              <a:t>      </a:t>
            </a:r>
            <a:r>
              <a:rPr lang="vi-VN" altLang="ja-JP" sz="1400" dirty="0">
                <a:latin typeface="Arial"/>
                <a:ea typeface="Meiryo UI"/>
                <a:cs typeface="Arial"/>
              </a:rPr>
              <a:t> trong vòng 45</a:t>
            </a:r>
            <a:r>
              <a:rPr lang="en-US" altLang="ja-JP" sz="1400" dirty="0">
                <a:latin typeface="Arial"/>
                <a:ea typeface="Meiryo UI"/>
                <a:cs typeface="Arial"/>
              </a:rPr>
              <a:t> °</a:t>
            </a:r>
            <a:r>
              <a:rPr lang="en-US" altLang="ja-JP" sz="1400" dirty="0">
                <a:latin typeface="Meiryo UI" panose="020B0604030504040204" pitchFamily="50" charset="-128"/>
                <a:ea typeface="Meiryo UI"/>
                <a:cs typeface="Arial"/>
              </a:rPr>
              <a:t>.</a:t>
            </a:r>
            <a:endParaRPr lang="en-US" altLang="ja-JP" sz="1400" dirty="0">
              <a:latin typeface="Meiryo UI"/>
              <a:ea typeface="Meiryo UI"/>
            </a:endParaRPr>
          </a:p>
        </p:txBody>
      </p:sp>
      <p:pic>
        <p:nvPicPr>
          <p:cNvPr id="6" name="図 5"/>
          <p:cNvPicPr/>
          <p:nvPr/>
        </p:nvPicPr>
        <p:blipFill>
          <a:blip r:embed="rId3">
            <a:extLst>
              <a:ext uri="{28A0092B-C50C-407E-A947-70E740481C1C}">
                <a14:useLocalDpi xmlns:a14="http://schemas.microsoft.com/office/drawing/2010/main" val="0"/>
              </a:ext>
            </a:extLst>
          </a:blip>
          <a:srcRect/>
          <a:stretch>
            <a:fillRect/>
          </a:stretch>
        </p:blipFill>
        <p:spPr bwMode="auto">
          <a:xfrm>
            <a:off x="6565328" y="1560104"/>
            <a:ext cx="2410004" cy="1603546"/>
          </a:xfrm>
          <a:prstGeom prst="rect">
            <a:avLst/>
          </a:prstGeom>
          <a:noFill/>
          <a:ln>
            <a:solidFill>
              <a:schemeClr val="tx1"/>
            </a:solidFill>
          </a:ln>
        </p:spPr>
      </p:pic>
      <p:pic>
        <p:nvPicPr>
          <p:cNvPr id="8" name="図 7"/>
          <p:cNvPicPr/>
          <p:nvPr/>
        </p:nvPicPr>
        <p:blipFill>
          <a:blip r:embed="rId4">
            <a:extLst>
              <a:ext uri="{28A0092B-C50C-407E-A947-70E740481C1C}">
                <a14:useLocalDpi xmlns:a14="http://schemas.microsoft.com/office/drawing/2010/main" val="0"/>
              </a:ext>
            </a:extLst>
          </a:blip>
          <a:srcRect/>
          <a:stretch>
            <a:fillRect/>
          </a:stretch>
        </p:blipFill>
        <p:spPr bwMode="auto">
          <a:xfrm>
            <a:off x="6607974" y="3338392"/>
            <a:ext cx="2424938" cy="1539076"/>
          </a:xfrm>
          <a:prstGeom prst="rect">
            <a:avLst/>
          </a:prstGeom>
          <a:noFill/>
          <a:ln>
            <a:solidFill>
              <a:schemeClr val="tx1"/>
            </a:solidFill>
          </a:ln>
        </p:spPr>
      </p:pic>
      <p:pic>
        <p:nvPicPr>
          <p:cNvPr id="10" name="図 9" descr="ダイアグラム が含まれている画像&#10;&#10;自動的に生成された説明">
            <a:extLst>
              <a:ext uri="{FF2B5EF4-FFF2-40B4-BE49-F238E27FC236}">
                <a16:creationId xmlns:a16="http://schemas.microsoft.com/office/drawing/2014/main" id="{D0174710-A083-4540-AD1E-7812D14091E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79368" y="3558207"/>
            <a:ext cx="988586" cy="562354"/>
          </a:xfrm>
          <a:prstGeom prst="rect">
            <a:avLst/>
          </a:prstGeom>
        </p:spPr>
      </p:pic>
      <p:sp>
        <p:nvSpPr>
          <p:cNvPr id="13" name="正方形/長方形 12">
            <a:extLst>
              <a:ext uri="{FF2B5EF4-FFF2-40B4-BE49-F238E27FC236}">
                <a16:creationId xmlns:a16="http://schemas.microsoft.com/office/drawing/2014/main" id="{73DE7CBF-C1B6-4EB4-A4C5-C7D813BE8A70}"/>
              </a:ext>
            </a:extLst>
          </p:cNvPr>
          <p:cNvSpPr/>
          <p:nvPr/>
        </p:nvSpPr>
        <p:spPr>
          <a:xfrm>
            <a:off x="6690935" y="4570039"/>
            <a:ext cx="2284397" cy="28857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vi-VN" altLang="ja-JP" sz="800" dirty="0">
                <a:latin typeface="Arial" panose="020B0604020202020204" pitchFamily="34" charset="0"/>
                <a:cs typeface="Arial" panose="020B0604020202020204" pitchFamily="34" charset="0"/>
              </a:rPr>
              <a:t>Hình </a:t>
            </a:r>
            <a:r>
              <a:rPr lang="vi-VN" altLang="ja-JP" sz="800" dirty="0">
                <a:latin typeface="Arial" panose="020B0604020202020204" pitchFamily="34" charset="0"/>
                <a:cs typeface="Arial" panose="020B0604020202020204" pitchFamily="34" charset="0"/>
              </a:rPr>
              <a:t>vẽ</a:t>
            </a:r>
            <a:r>
              <a:rPr kumimoji="1" lang="vi-VN" altLang="ja-JP" sz="800" dirty="0">
                <a:latin typeface="Arial" panose="020B0604020202020204" pitchFamily="34" charset="0"/>
                <a:cs typeface="Arial" panose="020B0604020202020204" pitchFamily="34" charset="0"/>
              </a:rPr>
              <a:t> 2-45 </a:t>
            </a:r>
          </a:p>
          <a:p>
            <a:r>
              <a:rPr kumimoji="1" lang="vi-VN" altLang="ja-JP" sz="800" dirty="0">
                <a:latin typeface="Arial" panose="020B0604020202020204" pitchFamily="34" charset="0"/>
                <a:cs typeface="Arial" panose="020B0604020202020204" pitchFamily="34" charset="0"/>
              </a:rPr>
              <a:t> Cần nâng luôn phải theo hướng lên dốc</a:t>
            </a:r>
            <a:endParaRPr kumimoji="1" lang="ja-JP" altLang="en-US" sz="800" dirty="0">
              <a:latin typeface="Arial" panose="020B0604020202020204" pitchFamily="34" charset="0"/>
              <a:cs typeface="Arial" panose="020B0604020202020204" pitchFamily="34" charset="0"/>
            </a:endParaRPr>
          </a:p>
        </p:txBody>
      </p:sp>
      <p:sp>
        <p:nvSpPr>
          <p:cNvPr id="2" name="正方形/長方形 1">
            <a:extLst>
              <a:ext uri="{FF2B5EF4-FFF2-40B4-BE49-F238E27FC236}">
                <a16:creationId xmlns:a16="http://schemas.microsoft.com/office/drawing/2014/main" id="{F5490277-9862-4D0E-A15C-92455C5F72CA}"/>
              </a:ext>
            </a:extLst>
          </p:cNvPr>
          <p:cNvSpPr/>
          <p:nvPr/>
        </p:nvSpPr>
        <p:spPr>
          <a:xfrm>
            <a:off x="6680484" y="2888914"/>
            <a:ext cx="2294848" cy="21981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vi-VN" altLang="ja-JP" sz="800" dirty="0">
                <a:latin typeface="Arial" panose="020B0604020202020204" pitchFamily="34" charset="0"/>
                <a:cs typeface="Arial" panose="020B0604020202020204" pitchFamily="34" charset="0"/>
              </a:rPr>
              <a:t>Hình vẽ 2-44 kích nâng phía trước lên trước</a:t>
            </a:r>
            <a:endParaRPr kumimoji="1" lang="ja-JP" alt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64652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188539"/>
            <a:ext cx="7886700" cy="973802"/>
          </a:xfrm>
          <a:ln>
            <a:solidFill>
              <a:schemeClr val="tx1"/>
            </a:solidFill>
          </a:ln>
        </p:spPr>
        <p:txBody>
          <a:bodyPr>
            <a:noAutofit/>
          </a:bodyPr>
          <a:lstStyle/>
          <a:p>
            <a:r>
              <a:rPr lang="vi-VN" altLang="ja-JP" sz="2400" b="1" dirty="0">
                <a:latin typeface="+mn-lt"/>
                <a:ea typeface="Meiryo UI" panose="020B0604030504040204" pitchFamily="50" charset="-128"/>
              </a:rPr>
              <a:t>Quy trình và những điều cần lưu ý (2) khi lắp đặt chân </a:t>
            </a:r>
            <a:r>
              <a:rPr lang="vi-VN" altLang="ja-JP" sz="2400" b="1" dirty="0">
                <a:latin typeface="Arial" panose="020B0604020202020204" pitchFamily="34" charset="0"/>
                <a:ea typeface="Meiryo UI" panose="020B0604030504040204" pitchFamily="50" charset="-128"/>
                <a:cs typeface="Arial" panose="020B0604020202020204" pitchFamily="34" charset="0"/>
              </a:rPr>
              <a:t>chống</a:t>
            </a:r>
            <a:r>
              <a:rPr lang="vi-VN" altLang="ja-JP" sz="2400" b="1" dirty="0">
                <a:latin typeface="+mn-lt"/>
                <a:ea typeface="Meiryo UI" panose="020B0604030504040204" pitchFamily="50" charset="-128"/>
              </a:rPr>
              <a:t> thủy lực (xe tải cẩu)</a:t>
            </a:r>
            <a:r>
              <a:rPr lang="ja-JP" altLang="en-US" sz="2400" b="1" dirty="0">
                <a:latin typeface="+mn-lt"/>
                <a:ea typeface="Meiryo UI" panose="020B0604030504040204" pitchFamily="50" charset="-128"/>
              </a:rPr>
              <a:t>　</a:t>
            </a:r>
            <a:r>
              <a:rPr lang="vi-VN" altLang="ja-JP" sz="2400" b="1" dirty="0">
                <a:latin typeface="+mn-lt"/>
                <a:ea typeface="Meiryo UI" panose="020B0604030504040204" pitchFamily="50" charset="-128"/>
              </a:rPr>
              <a:t>Địa hình dốc</a:t>
            </a:r>
            <a:r>
              <a:rPr lang="ja-JP" altLang="en-US" sz="2400" b="1" dirty="0">
                <a:latin typeface="+mn-lt"/>
                <a:ea typeface="Meiryo UI" panose="020B0604030504040204" pitchFamily="50" charset="-128"/>
              </a:rPr>
              <a:t>　</a:t>
            </a:r>
            <a:r>
              <a:rPr lang="vi-VN" altLang="ja-JP" sz="2400" b="1" dirty="0">
                <a:latin typeface="+mn-lt"/>
                <a:ea typeface="Meiryo UI" panose="020B0604030504040204" pitchFamily="50" charset="-128"/>
              </a:rPr>
              <a:t>3</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194928" y="6400413"/>
            <a:ext cx="3975734" cy="307777"/>
          </a:xfrm>
          <a:prstGeom prst="rect">
            <a:avLst/>
          </a:prstGeom>
          <a:noFill/>
          <a:ln>
            <a:solidFill>
              <a:schemeClr val="tx1"/>
            </a:solidFill>
          </a:ln>
        </p:spPr>
        <p:txBody>
          <a:bodyPr wrap="square" rtlCol="0">
            <a:spAutoFit/>
          </a:bodyPr>
          <a:lstStyle/>
          <a:p>
            <a:pPr algn="r"/>
            <a:r>
              <a:rPr lang="vi-VN" altLang="ja-JP" sz="1400" dirty="0">
                <a:solidFill>
                  <a:prstClr val="black"/>
                </a:solidFill>
              </a:rPr>
              <a:t>Sách giáo khoa trang</a:t>
            </a:r>
            <a:r>
              <a:rPr lang="ja-JP" altLang="en-US" sz="1400" dirty="0">
                <a:solidFill>
                  <a:prstClr val="black"/>
                </a:solidFill>
              </a:rPr>
              <a:t> </a:t>
            </a:r>
            <a:r>
              <a:rPr lang="vi-VN" altLang="ja-JP" sz="1400" dirty="0">
                <a:solidFill>
                  <a:prstClr val="black"/>
                </a:solidFill>
              </a:rPr>
              <a:t>51</a:t>
            </a:r>
            <a:r>
              <a:rPr lang="en-US" altLang="ja-JP" sz="1400" dirty="0">
                <a:solidFill>
                  <a:prstClr val="black"/>
                </a:solidFill>
              </a:rPr>
              <a:t>/ </a:t>
            </a:r>
            <a:r>
              <a:rPr lang="vi-VN" altLang="ja-JP" sz="1400" dirty="0">
                <a:solidFill>
                  <a:prstClr val="black"/>
                </a:solidFill>
              </a:rPr>
              <a:t>sách bổ trợ trang </a:t>
            </a:r>
            <a:r>
              <a:rPr lang="vi-VN" altLang="ja-JP" sz="1400" dirty="0" smtClean="0">
                <a:solidFill>
                  <a:prstClr val="black"/>
                </a:solidFill>
              </a:rPr>
              <a:t>3</a:t>
            </a:r>
            <a:r>
              <a:rPr lang="en-US" altLang="ja-JP" sz="1400" dirty="0" smtClean="0">
                <a:solidFill>
                  <a:prstClr val="black"/>
                </a:solidFill>
              </a:rPr>
              <a:t>3</a:t>
            </a:r>
            <a:endParaRPr lang="ja-JP" altLang="en-US" sz="1400" dirty="0">
              <a:solidFill>
                <a:prstClr val="black"/>
              </a:solidFill>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34</a:t>
            </a:fld>
            <a:endParaRPr lang="ja-JP" altLang="en-US">
              <a:solidFill>
                <a:prstClr val="black">
                  <a:tint val="75000"/>
                </a:prstClr>
              </a:solidFill>
            </a:endParaRPr>
          </a:p>
        </p:txBody>
      </p:sp>
      <p:sp>
        <p:nvSpPr>
          <p:cNvPr id="11" name="コンテンツ プレースホルダー 4"/>
          <p:cNvSpPr txBox="1">
            <a:spLocks/>
          </p:cNvSpPr>
          <p:nvPr/>
        </p:nvSpPr>
        <p:spPr>
          <a:xfrm>
            <a:off x="628650" y="1427777"/>
            <a:ext cx="7886700" cy="1986608"/>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9. Sau khi hoàn thành công việc, thu lại (vào vị trí lưu trữ) </a:t>
            </a:r>
            <a:endPar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chân chống thủy lực</a:t>
            </a:r>
            <a:r>
              <a:rPr lang="vi-VN" altLang="ja-JP" sz="1600" dirty="0">
                <a:solidFill>
                  <a:srgbClr val="FF0000"/>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theo</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trình tự sau.</a:t>
            </a: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Đưa </a:t>
            </a:r>
            <a:r>
              <a:rPr lang="vi-VN" altLang="ja-JP" sz="1400" dirty="0">
                <a:latin typeface="Arial" panose="020B0604020202020204" pitchFamily="34" charset="0"/>
                <a:ea typeface="Meiryo UI" panose="020B0604030504040204" pitchFamily="50" charset="-128"/>
                <a:cs typeface="Arial" panose="020B0604020202020204" pitchFamily="34" charset="0"/>
              </a:rPr>
              <a:t>cần trục nâng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trở về tư thế chạy.</a:t>
            </a: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(b)</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Kiểm tra vị trí của cục chèn bánh xe .</a:t>
            </a: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(c)</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Đảm bảo thu lại từ kích (cái palăng, tay đòn ) phía sau.</a:t>
            </a: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(d)</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Vận hành kích,(cái palăng, tay đòn )</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bên trái và phải</a:t>
            </a:r>
          </a:p>
          <a:p>
            <a:pPr marL="0" indent="0">
              <a:lnSpc>
                <a:spcPct val="100000"/>
              </a:lnSpc>
              <a:spcBef>
                <a:spcPts val="0"/>
              </a:spcBef>
              <a:buNone/>
            </a:pP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cùng lúc.</a:t>
            </a: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(e)</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Tháo cục chèn bánh xe.</a:t>
            </a:r>
            <a:endParaRPr lang="ja-JP" altLang="en-US" sz="1800" dirty="0">
              <a:solidFill>
                <a:prstClr val="black"/>
              </a:solidFill>
              <a:latin typeface="Arial" panose="020B0604020202020204" pitchFamily="34" charset="0"/>
              <a:ea typeface="Meiryo UI" panose="020B0604030504040204" pitchFamily="50" charset="-128"/>
              <a:cs typeface="Arial" panose="020B0604020202020204" pitchFamily="34" charset="0"/>
            </a:endParaRPr>
          </a:p>
        </p:txBody>
      </p:sp>
      <p:pic>
        <p:nvPicPr>
          <p:cNvPr id="6" name="図 5"/>
          <p:cNvPicPr/>
          <p:nvPr/>
        </p:nvPicPr>
        <p:blipFill>
          <a:blip r:embed="rId3">
            <a:extLst>
              <a:ext uri="{28A0092B-C50C-407E-A947-70E740481C1C}">
                <a14:useLocalDpi xmlns:a14="http://schemas.microsoft.com/office/drawing/2010/main" val="0"/>
              </a:ext>
            </a:extLst>
          </a:blip>
          <a:srcRect/>
          <a:stretch>
            <a:fillRect/>
          </a:stretch>
        </p:blipFill>
        <p:spPr bwMode="auto">
          <a:xfrm>
            <a:off x="5708591" y="1968247"/>
            <a:ext cx="2537376" cy="1986608"/>
          </a:xfrm>
          <a:prstGeom prst="rect">
            <a:avLst/>
          </a:prstGeom>
          <a:noFill/>
          <a:ln>
            <a:solidFill>
              <a:schemeClr val="tx1"/>
            </a:solidFill>
          </a:ln>
        </p:spPr>
      </p:pic>
      <p:sp>
        <p:nvSpPr>
          <p:cNvPr id="2" name="正方形/長方形 1">
            <a:extLst>
              <a:ext uri="{FF2B5EF4-FFF2-40B4-BE49-F238E27FC236}">
                <a16:creationId xmlns:a16="http://schemas.microsoft.com/office/drawing/2014/main" id="{9D503B38-F114-4F36-825D-BE7A10C60044}"/>
              </a:ext>
            </a:extLst>
          </p:cNvPr>
          <p:cNvSpPr/>
          <p:nvPr/>
        </p:nvSpPr>
        <p:spPr>
          <a:xfrm>
            <a:off x="5849995" y="3629322"/>
            <a:ext cx="2091083" cy="31108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vi-VN" altLang="ja-JP" sz="800" dirty="0"/>
              <a:t>Hình vẽ 2-46  thu lại kích từ phía sau </a:t>
            </a:r>
            <a:endParaRPr kumimoji="1" lang="ja-JP" altLang="en-US" sz="800" dirty="0"/>
          </a:p>
        </p:txBody>
      </p:sp>
    </p:spTree>
    <p:extLst>
      <p:ext uri="{BB962C8B-B14F-4D97-AF65-F5344CB8AC3E}">
        <p14:creationId xmlns:p14="http://schemas.microsoft.com/office/powerpoint/2010/main" val="5164081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757515" y="94271"/>
            <a:ext cx="7886700" cy="857588"/>
          </a:xfrm>
          <a:ln>
            <a:solidFill>
              <a:schemeClr val="tx1"/>
            </a:solidFill>
          </a:ln>
        </p:spPr>
        <p:txBody>
          <a:bodyPr>
            <a:noAutofit/>
          </a:bodyPr>
          <a:lstStyle/>
          <a:p>
            <a:pPr algn="ctr"/>
            <a:r>
              <a:rPr kumimoji="1" lang="vi-VN" altLang="ja-JP" sz="2400" b="1">
                <a:latin typeface="Arial" panose="020B0604020202020204" pitchFamily="34" charset="0"/>
                <a:ea typeface="Meiryo UI" panose="020B0604030504040204" pitchFamily="50" charset="-128"/>
                <a:cs typeface="Arial" panose="020B0604020202020204" pitchFamily="34" charset="0"/>
              </a:rPr>
              <a:t>Quy trình vận hành cơ bản và những điều cần lưu ý của cần nâng dạng co giãn</a:t>
            </a:r>
            <a:endParaRPr kumimoji="1" lang="ja-JP" altLang="en-US" sz="2400" b="1">
              <a:latin typeface="Arial" panose="020B0604020202020204" pitchFamily="34" charset="0"/>
              <a:ea typeface="Meiryo UI" panose="020B0604030504040204" pitchFamily="50" charset="-128"/>
              <a:cs typeface="Arial" panose="020B0604020202020204" pitchFamily="34" charset="0"/>
            </a:endParaRPr>
          </a:p>
        </p:txBody>
      </p:sp>
      <p:sp>
        <p:nvSpPr>
          <p:cNvPr id="7" name="テキスト ボックス 6"/>
          <p:cNvSpPr txBox="1"/>
          <p:nvPr/>
        </p:nvSpPr>
        <p:spPr>
          <a:xfrm>
            <a:off x="4194928" y="6356351"/>
            <a:ext cx="3901731" cy="307777"/>
          </a:xfrm>
          <a:prstGeom prst="rect">
            <a:avLst/>
          </a:prstGeom>
          <a:noFill/>
          <a:ln>
            <a:solidFill>
              <a:schemeClr val="tx1"/>
            </a:solidFill>
          </a:ln>
        </p:spPr>
        <p:txBody>
          <a:bodyPr wrap="square" rtlCol="0">
            <a:spAutoFit/>
          </a:bodyPr>
          <a:lstStyle/>
          <a:p>
            <a:pPr algn="r"/>
            <a:r>
              <a:rPr lang="vi-VN" altLang="ja-JP" sz="1400" dirty="0">
                <a:solidFill>
                  <a:prstClr val="black"/>
                </a:solidFill>
                <a:latin typeface="Arial" panose="020B0604020202020204" pitchFamily="34" charset="0"/>
                <a:cs typeface="Arial" panose="020B0604020202020204" pitchFamily="34" charset="0"/>
              </a:rPr>
              <a:t>Sách giáo khoa trang</a:t>
            </a:r>
            <a:r>
              <a:rPr lang="ja-JP" altLang="en-US" sz="1400" dirty="0">
                <a:solidFill>
                  <a:prstClr val="black"/>
                </a:solidFill>
              </a:rPr>
              <a:t> </a:t>
            </a:r>
            <a:r>
              <a:rPr lang="vi-VN" altLang="ja-JP" sz="1400" dirty="0">
                <a:solidFill>
                  <a:prstClr val="black"/>
                </a:solidFill>
                <a:latin typeface="Arial" panose="020B0604020202020204" pitchFamily="34" charset="0"/>
                <a:cs typeface="Arial" panose="020B0604020202020204" pitchFamily="34" charset="0"/>
              </a:rPr>
              <a:t>53</a:t>
            </a:r>
            <a:r>
              <a:rPr lang="en-US" altLang="ja-JP" sz="1400" dirty="0">
                <a:solidFill>
                  <a:prstClr val="black"/>
                </a:solidFill>
                <a:latin typeface="Arial" panose="020B0604020202020204" pitchFamily="34" charset="0"/>
                <a:cs typeface="Arial" panose="020B0604020202020204" pitchFamily="34" charset="0"/>
              </a:rPr>
              <a:t>/ </a:t>
            </a:r>
            <a:r>
              <a:rPr lang="vi-VN" altLang="ja-JP" sz="1400" dirty="0">
                <a:solidFill>
                  <a:prstClr val="black"/>
                </a:solidFill>
                <a:latin typeface="Arial" panose="020B0604020202020204" pitchFamily="34" charset="0"/>
                <a:cs typeface="Arial" panose="020B0604020202020204" pitchFamily="34" charset="0"/>
              </a:rPr>
              <a:t>sách bổ trợ trang </a:t>
            </a:r>
            <a:r>
              <a:rPr lang="vi-VN" altLang="ja-JP" sz="1400" dirty="0" smtClean="0">
                <a:solidFill>
                  <a:prstClr val="black"/>
                </a:solidFill>
                <a:latin typeface="Arial" panose="020B0604020202020204" pitchFamily="34" charset="0"/>
                <a:cs typeface="Arial" panose="020B0604020202020204" pitchFamily="34" charset="0"/>
              </a:rPr>
              <a:t>3</a:t>
            </a:r>
            <a:r>
              <a:rPr lang="en-US" altLang="ja-JP" sz="1400" dirty="0" smtClean="0">
                <a:solidFill>
                  <a:prstClr val="black"/>
                </a:solidFill>
                <a:latin typeface="Arial" panose="020B0604020202020204" pitchFamily="34" charset="0"/>
                <a:cs typeface="Arial" panose="020B0604020202020204" pitchFamily="34" charset="0"/>
              </a:rPr>
              <a:t>4</a:t>
            </a:r>
            <a:endParaRPr lang="ja-JP" altLang="en-US" sz="1400" dirty="0">
              <a:solidFill>
                <a:prstClr val="black"/>
              </a:solidFill>
              <a:latin typeface="Arial" panose="020B0604020202020204" pitchFamily="34" charset="0"/>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35</a:t>
            </a:fld>
            <a:endParaRPr lang="ja-JP" altLang="en-US">
              <a:solidFill>
                <a:prstClr val="black">
                  <a:tint val="75000"/>
                </a:prstClr>
              </a:solidFill>
            </a:endParaRPr>
          </a:p>
        </p:txBody>
      </p:sp>
      <p:sp>
        <p:nvSpPr>
          <p:cNvPr id="11" name="コンテンツ プレースホルダー 4"/>
          <p:cNvSpPr txBox="1">
            <a:spLocks/>
          </p:cNvSpPr>
          <p:nvPr/>
        </p:nvSpPr>
        <p:spPr>
          <a:xfrm>
            <a:off x="628649" y="1097839"/>
            <a:ext cx="6051399" cy="3679626"/>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en-US" altLang="ja-JP" sz="1600" dirty="0">
                <a:solidFill>
                  <a:prstClr val="black"/>
                </a:solidFill>
                <a:latin typeface="Meiryo UI" panose="020B0604030504040204" pitchFamily="50" charset="-128"/>
                <a:ea typeface="Meiryo UI" panose="020B0604030504040204" pitchFamily="50" charset="-128"/>
              </a:rPr>
              <a:t>【</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Quy trình vận hành cơ bản</a:t>
            </a:r>
            <a:r>
              <a:rPr lang="en-US" altLang="ja-JP" sz="1600" dirty="0">
                <a:solidFill>
                  <a:prstClr val="black"/>
                </a:solidFill>
                <a:latin typeface="Meiryo UI" panose="020B0604030504040204" pitchFamily="50" charset="-128"/>
                <a:ea typeface="Meiryo UI" panose="020B0604030504040204" pitchFamily="50" charset="-128"/>
              </a:rPr>
              <a:t>】</a:t>
            </a:r>
            <a:endParaRPr lang="en-US" altLang="ja-JP" sz="1600" dirty="0">
              <a:solidFill>
                <a:srgbClr val="FF0000"/>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　</a:t>
            </a:r>
            <a:r>
              <a:rPr lang="vi-VN" altLang="ja-JP" sz="1600" dirty="0">
                <a:solidFill>
                  <a:prstClr val="black"/>
                </a:solidFill>
                <a:ea typeface="Meiryo UI" panose="020B0604030504040204" pitchFamily="50" charset="-128"/>
              </a:rPr>
              <a:t>1.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Khi cần trục nâng đang ở trạng thái thu gọn, tùy theo thiết</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bị thay đổi lên xuống mà  tháo rời cần trục nâng khỏi giá đỡ</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2. Tùy theo thao tác xoay vòng mà xác định ở một mức </a:t>
            </a:r>
          </a:p>
          <a:p>
            <a:pPr marL="0" indent="0">
              <a:lnSpc>
                <a:spcPct val="100000"/>
              </a:lnSpc>
              <a:spcBef>
                <a:spcPts val="0"/>
              </a:spcBef>
              <a:buNone/>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độ nào đó vị trí mục tiêu (mốc).</a:t>
            </a: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3. Tùy theo thao tác nâng hạ mà di chuyển đến gần mục</a:t>
            </a:r>
          </a:p>
          <a:p>
            <a:pPr marL="0" indent="0">
              <a:lnSpc>
                <a:spcPct val="100000"/>
              </a:lnSpc>
              <a:spcBef>
                <a:spcPts val="0"/>
              </a:spcBef>
              <a:buNone/>
            </a:pP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tiêu (mốc) ở một mức độ nào đó.</a:t>
            </a:r>
          </a:p>
          <a:p>
            <a:pPr marL="0" indent="0">
              <a:lnSpc>
                <a:spcPct val="100000"/>
              </a:lnSpc>
              <a:spcBef>
                <a:spcPts val="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4. Tùy theo thao tác co (giãn) mà tiến về phía trước</a:t>
            </a:r>
          </a:p>
          <a:p>
            <a:pPr marL="0" indent="0">
              <a:lnSpc>
                <a:spcPct val="100000"/>
              </a:lnSpc>
              <a:spcBef>
                <a:spcPts val="0"/>
              </a:spcBef>
              <a:buNone/>
            </a:pP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tiếp cận gần vị trí làm việc khoảng 1m.</a:t>
            </a: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5. Tùy theo thao tác nâng hạ, xoay vòng mà tùy chỉnh trái</a:t>
            </a:r>
          </a:p>
          <a:p>
            <a:pPr marL="0" indent="0">
              <a:lnSpc>
                <a:spcPct val="100000"/>
              </a:lnSpc>
              <a:spcBef>
                <a:spcPts val="0"/>
              </a:spcBef>
              <a:buNone/>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phải, lên xuống. </a:t>
            </a:r>
          </a:p>
          <a:p>
            <a:pPr marL="0" indent="0">
              <a:lnSpc>
                <a:spcPct val="100000"/>
              </a:lnSpc>
              <a:spcBef>
                <a:spcPts val="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6. Tiếp cận vị trí làm việc bằng thao tác kéo giãn.</a:t>
            </a: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7. Tùy theo tình trạng địa điểm làm việc mà điều chỉnh</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cổ của cần trục nâng.</a:t>
            </a:r>
          </a:p>
          <a:p>
            <a:pPr marL="0" indent="0">
              <a:lnSpc>
                <a:spcPct val="100000"/>
              </a:lnSpc>
              <a:spcBef>
                <a:spcPts val="0"/>
              </a:spcBef>
              <a:buNone/>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8. Nếu muốn rời khỏi vị trí làm việc, trước hết hãy vận</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hành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thu gọn thiết bị lại.</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endParaRPr lang="ja-JP" altLang="en-US" sz="1600" dirty="0">
              <a:solidFill>
                <a:prstClr val="black"/>
              </a:solidFill>
              <a:latin typeface="Meiryo UI" panose="020B0604030504040204" pitchFamily="50" charset="-128"/>
              <a:ea typeface="Meiryo UI" panose="020B0604030504040204" pitchFamily="50" charset="-128"/>
            </a:endParaRPr>
          </a:p>
        </p:txBody>
      </p:sp>
      <p:pic>
        <p:nvPicPr>
          <p:cNvPr id="6" name="図 5"/>
          <p:cNvPicPr/>
          <p:nvPr/>
        </p:nvPicPr>
        <p:blipFill>
          <a:blip r:embed="rId3">
            <a:extLst>
              <a:ext uri="{28A0092B-C50C-407E-A947-70E740481C1C}">
                <a14:useLocalDpi xmlns:a14="http://schemas.microsoft.com/office/drawing/2010/main" val="0"/>
              </a:ext>
            </a:extLst>
          </a:blip>
          <a:srcRect/>
          <a:stretch>
            <a:fillRect/>
          </a:stretch>
        </p:blipFill>
        <p:spPr bwMode="auto">
          <a:xfrm>
            <a:off x="5214026" y="4122378"/>
            <a:ext cx="3399247" cy="1803029"/>
          </a:xfrm>
          <a:prstGeom prst="rect">
            <a:avLst/>
          </a:prstGeom>
          <a:noFill/>
          <a:ln>
            <a:solidFill>
              <a:schemeClr val="tx1"/>
            </a:solidFill>
          </a:ln>
        </p:spPr>
      </p:pic>
      <p:sp>
        <p:nvSpPr>
          <p:cNvPr id="8" name="コンテンツ プレースホルダー 4"/>
          <p:cNvSpPr txBox="1">
            <a:spLocks/>
          </p:cNvSpPr>
          <p:nvPr/>
        </p:nvSpPr>
        <p:spPr>
          <a:xfrm>
            <a:off x="457009" y="4958269"/>
            <a:ext cx="4876524" cy="1097713"/>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Các mục cần lưu ý</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p>
          <a:p>
            <a:pPr marL="0" indent="0">
              <a:lnSpc>
                <a:spcPct val="100000"/>
              </a:lnSpc>
              <a:spcBef>
                <a:spcPts val="0"/>
              </a:spcBef>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Khi thao tác nâng hạ hoặc xoay vòng, hãy chú ý vì tốc độ di chuyển của sàn làm việc sẽ khác nhau tùy thuộc vào độ dài của cần trục nâng.</a:t>
            </a: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endParaRPr lang="ja-JP" altLang="en-US" sz="1600" dirty="0">
              <a:solidFill>
                <a:prstClr val="black"/>
              </a:solidFill>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4"/>
          <a:stretch>
            <a:fillRect/>
          </a:stretch>
        </p:blipFill>
        <p:spPr>
          <a:xfrm>
            <a:off x="6051117" y="1454416"/>
            <a:ext cx="2579175" cy="2559927"/>
          </a:xfrm>
          <a:prstGeom prst="rect">
            <a:avLst/>
          </a:prstGeom>
          <a:ln>
            <a:solidFill>
              <a:schemeClr val="tx1"/>
            </a:solidFill>
          </a:ln>
        </p:spPr>
      </p:pic>
      <p:sp>
        <p:nvSpPr>
          <p:cNvPr id="3" name="正方形/長方形 2">
            <a:extLst>
              <a:ext uri="{FF2B5EF4-FFF2-40B4-BE49-F238E27FC236}">
                <a16:creationId xmlns:a16="http://schemas.microsoft.com/office/drawing/2014/main" id="{B7F19772-5F7D-4289-AC13-CAD7C87BAF1B}"/>
              </a:ext>
            </a:extLst>
          </p:cNvPr>
          <p:cNvSpPr/>
          <p:nvPr/>
        </p:nvSpPr>
        <p:spPr>
          <a:xfrm>
            <a:off x="6252424" y="3761294"/>
            <a:ext cx="2176560" cy="23080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altLang="ja-JP" sz="800" dirty="0">
                <a:latin typeface="Arial" panose="020B0604020202020204" pitchFamily="34" charset="0"/>
                <a:cs typeface="Arial" panose="020B0604020202020204" pitchFamily="34" charset="0"/>
              </a:rPr>
              <a:t>Hình  2-48 Quy</a:t>
            </a:r>
            <a:r>
              <a:rPr lang="vi-VN" altLang="ja-JP" sz="800" dirty="0"/>
              <a:t> trình </a:t>
            </a:r>
            <a:r>
              <a:rPr lang="vi-VN" altLang="ja-JP" sz="800" dirty="0">
                <a:solidFill>
                  <a:prstClr val="black"/>
                </a:solidFill>
                <a:latin typeface="Arial" panose="020B0604020202020204" pitchFamily="34" charset="0"/>
                <a:ea typeface="Meiryo UI" panose="020B0604030504040204" pitchFamily="50" charset="-128"/>
                <a:cs typeface="Arial" panose="020B0604020202020204" pitchFamily="34" charset="0"/>
              </a:rPr>
              <a:t>vận hành của cần nâng dạng co giãn</a:t>
            </a:r>
            <a:endParaRPr kumimoji="1" lang="ja-JP" altLang="en-US" sz="800" dirty="0"/>
          </a:p>
        </p:txBody>
      </p:sp>
      <p:pic>
        <p:nvPicPr>
          <p:cNvPr id="13" name="図 12" descr="ロゴ が含まれている画像&#10;&#10;自動的に生成された説明">
            <a:extLst>
              <a:ext uri="{FF2B5EF4-FFF2-40B4-BE49-F238E27FC236}">
                <a16:creationId xmlns:a16="http://schemas.microsoft.com/office/drawing/2014/main" id="{1DBCA2E5-10B3-4360-8100-60BEF30EC4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85133" y="1935128"/>
            <a:ext cx="666258" cy="305984"/>
          </a:xfrm>
          <a:prstGeom prst="rect">
            <a:avLst/>
          </a:prstGeom>
        </p:spPr>
      </p:pic>
      <p:pic>
        <p:nvPicPr>
          <p:cNvPr id="15" name="図 14" descr="テキスト が含まれている画像&#10;&#10;自動的に生成された説明">
            <a:extLst>
              <a:ext uri="{FF2B5EF4-FFF2-40B4-BE49-F238E27FC236}">
                <a16:creationId xmlns:a16="http://schemas.microsoft.com/office/drawing/2014/main" id="{3F69E9F2-20D7-40D9-84CA-B56093A621D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01547" y="1535030"/>
            <a:ext cx="829026" cy="367100"/>
          </a:xfrm>
          <a:prstGeom prst="rect">
            <a:avLst/>
          </a:prstGeom>
        </p:spPr>
      </p:pic>
      <p:pic>
        <p:nvPicPr>
          <p:cNvPr id="17" name="図 16" descr="テキスト&#10;&#10;中程度の精度で自動的に生成された説明">
            <a:extLst>
              <a:ext uri="{FF2B5EF4-FFF2-40B4-BE49-F238E27FC236}">
                <a16:creationId xmlns:a16="http://schemas.microsoft.com/office/drawing/2014/main" id="{F040AFD8-4536-429D-84FB-01C0F3A4830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51117" y="2715469"/>
            <a:ext cx="468032" cy="412258"/>
          </a:xfrm>
          <a:prstGeom prst="rect">
            <a:avLst/>
          </a:prstGeom>
        </p:spPr>
      </p:pic>
      <p:pic>
        <p:nvPicPr>
          <p:cNvPr id="19" name="図 18" descr="テキスト&#10;&#10;自動的に生成された説明">
            <a:extLst>
              <a:ext uri="{FF2B5EF4-FFF2-40B4-BE49-F238E27FC236}">
                <a16:creationId xmlns:a16="http://schemas.microsoft.com/office/drawing/2014/main" id="{FF7D13CA-C810-4A79-9D78-3960DAE196C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07834" y="2687924"/>
            <a:ext cx="621768" cy="331008"/>
          </a:xfrm>
          <a:prstGeom prst="rect">
            <a:avLst/>
          </a:prstGeom>
        </p:spPr>
      </p:pic>
      <p:pic>
        <p:nvPicPr>
          <p:cNvPr id="21" name="図 20" descr="テキスト&#10;&#10;低い精度で自動的に生成された説明">
            <a:extLst>
              <a:ext uri="{FF2B5EF4-FFF2-40B4-BE49-F238E27FC236}">
                <a16:creationId xmlns:a16="http://schemas.microsoft.com/office/drawing/2014/main" id="{D5AA646C-81E1-4A47-9F2E-67866ECB750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07983" y="2134754"/>
            <a:ext cx="621768" cy="308905"/>
          </a:xfrm>
          <a:prstGeom prst="rect">
            <a:avLst/>
          </a:prstGeom>
        </p:spPr>
      </p:pic>
      <p:pic>
        <p:nvPicPr>
          <p:cNvPr id="23" name="図 22" descr="テキスト&#10;&#10;中程度の精度で自動的に生成された説明">
            <a:extLst>
              <a:ext uri="{FF2B5EF4-FFF2-40B4-BE49-F238E27FC236}">
                <a16:creationId xmlns:a16="http://schemas.microsoft.com/office/drawing/2014/main" id="{402FACE6-8752-472E-9EAA-37E253D19D8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548046" y="1785228"/>
            <a:ext cx="1065227" cy="367100"/>
          </a:xfrm>
          <a:prstGeom prst="rect">
            <a:avLst/>
          </a:prstGeom>
        </p:spPr>
      </p:pic>
      <p:sp>
        <p:nvSpPr>
          <p:cNvPr id="28" name="正方形/長方形 27">
            <a:extLst>
              <a:ext uri="{FF2B5EF4-FFF2-40B4-BE49-F238E27FC236}">
                <a16:creationId xmlns:a16="http://schemas.microsoft.com/office/drawing/2014/main" id="{D305FE8F-D08D-486D-87B5-72579B1A6279}"/>
              </a:ext>
            </a:extLst>
          </p:cNvPr>
          <p:cNvSpPr/>
          <p:nvPr/>
        </p:nvSpPr>
        <p:spPr>
          <a:xfrm>
            <a:off x="7181353" y="4169911"/>
            <a:ext cx="767984" cy="13820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vi-VN" altLang="ja-JP" sz="800"/>
              <a:t>Sàn làm việc</a:t>
            </a:r>
            <a:endParaRPr kumimoji="1" lang="ja-JP" altLang="en-US" sz="800"/>
          </a:p>
        </p:txBody>
      </p:sp>
      <p:pic>
        <p:nvPicPr>
          <p:cNvPr id="39" name="図 38" descr="テキスト&#10;&#10;低い精度で自動的に生成された説明">
            <a:extLst>
              <a:ext uri="{FF2B5EF4-FFF2-40B4-BE49-F238E27FC236}">
                <a16:creationId xmlns:a16="http://schemas.microsoft.com/office/drawing/2014/main" id="{1D105EAC-1A72-41E4-9307-519C525EF26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247106" y="4693974"/>
            <a:ext cx="1339605" cy="430747"/>
          </a:xfrm>
          <a:prstGeom prst="rect">
            <a:avLst/>
          </a:prstGeom>
        </p:spPr>
      </p:pic>
      <p:pic>
        <p:nvPicPr>
          <p:cNvPr id="41" name="図 40" descr="テキスト&#10;&#10;低い精度で自動的に生成された説明">
            <a:extLst>
              <a:ext uri="{FF2B5EF4-FFF2-40B4-BE49-F238E27FC236}">
                <a16:creationId xmlns:a16="http://schemas.microsoft.com/office/drawing/2014/main" id="{506B63CE-433F-4D41-878E-8222D571928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407834" y="4308120"/>
            <a:ext cx="1184362" cy="389274"/>
          </a:xfrm>
          <a:prstGeom prst="rect">
            <a:avLst/>
          </a:prstGeom>
        </p:spPr>
      </p:pic>
      <p:sp>
        <p:nvSpPr>
          <p:cNvPr id="42" name="正方形/長方形 41">
            <a:extLst>
              <a:ext uri="{FF2B5EF4-FFF2-40B4-BE49-F238E27FC236}">
                <a16:creationId xmlns:a16="http://schemas.microsoft.com/office/drawing/2014/main" id="{16BD621E-08C1-4BA0-8941-0004B159EFCF}"/>
              </a:ext>
            </a:extLst>
          </p:cNvPr>
          <p:cNvSpPr/>
          <p:nvPr/>
        </p:nvSpPr>
        <p:spPr>
          <a:xfrm>
            <a:off x="5697425" y="5581841"/>
            <a:ext cx="2613473" cy="34186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vi-VN" altLang="ja-JP" sz="800" dirty="0">
                <a:latin typeface="Arial" panose="020B0604020202020204" pitchFamily="34" charset="0"/>
                <a:cs typeface="Arial" panose="020B0604020202020204" pitchFamily="34" charset="0"/>
              </a:rPr>
              <a:t>Hình 2-50 Tùy thuộc vào độ dài của cần mà tốc độ chuyển động cũng khác nhau</a:t>
            </a:r>
            <a:endParaRPr kumimoji="1" lang="ja-JP" alt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2960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506099" y="88877"/>
            <a:ext cx="7886700" cy="514438"/>
          </a:xfrm>
          <a:ln>
            <a:solidFill>
              <a:schemeClr val="tx1"/>
            </a:solidFill>
          </a:ln>
        </p:spPr>
        <p:txBody>
          <a:bodyPr>
            <a:noAutofit/>
          </a:bodyPr>
          <a:lstStyle/>
          <a:p>
            <a:r>
              <a:rPr kumimoji="1" lang="vi-VN" altLang="ja-JP" sz="2400" b="1" dirty="0">
                <a:latin typeface="Arial" panose="020B0604020202020204" pitchFamily="34" charset="0"/>
                <a:ea typeface="Meiryo UI" panose="020B0604030504040204" pitchFamily="50" charset="-128"/>
                <a:cs typeface="Arial" panose="020B0604020202020204" pitchFamily="34" charset="0"/>
              </a:rPr>
              <a:t>Vận chuyển xe nâng làm việc trên cao</a:t>
            </a:r>
            <a:endParaRPr kumimoji="1" lang="ja-JP" altLang="en-US" sz="2400" b="1" dirty="0">
              <a:latin typeface="Arial" panose="020B0604020202020204" pitchFamily="34" charset="0"/>
              <a:ea typeface="Meiryo UI" panose="020B0604030504040204" pitchFamily="50" charset="-128"/>
              <a:cs typeface="Arial" panose="020B0604020202020204" pitchFamily="34" charset="0"/>
            </a:endParaRPr>
          </a:p>
        </p:txBody>
      </p:sp>
      <p:sp>
        <p:nvSpPr>
          <p:cNvPr id="7" name="テキスト ボックス 6"/>
          <p:cNvSpPr txBox="1"/>
          <p:nvPr/>
        </p:nvSpPr>
        <p:spPr>
          <a:xfrm>
            <a:off x="4320129" y="6400413"/>
            <a:ext cx="3850533" cy="276999"/>
          </a:xfrm>
          <a:prstGeom prst="rect">
            <a:avLst/>
          </a:prstGeom>
          <a:noFill/>
          <a:ln>
            <a:solidFill>
              <a:schemeClr val="tx1"/>
            </a:solidFill>
          </a:ln>
        </p:spPr>
        <p:txBody>
          <a:bodyPr wrap="square" rtlCol="0">
            <a:spAutoFit/>
          </a:bodyPr>
          <a:lstStyle/>
          <a:p>
            <a:pPr algn="r"/>
            <a:r>
              <a:rPr lang="ja-JP" altLang="en-US" sz="1200">
                <a:solidFill>
                  <a:prstClr val="black"/>
                </a:solidFill>
              </a:rPr>
              <a:t>テキスト５９～６３ページ</a:t>
            </a:r>
            <a:r>
              <a:rPr lang="en-US" altLang="ja-JP" sz="1200">
                <a:solidFill>
                  <a:prstClr val="black"/>
                </a:solidFill>
              </a:rPr>
              <a:t>/</a:t>
            </a:r>
            <a:r>
              <a:rPr lang="ja-JP" altLang="en-US" sz="1200">
                <a:solidFill>
                  <a:prstClr val="black"/>
                </a:solidFill>
              </a:rPr>
              <a:t>補助テキスト３３ページ</a:t>
            </a: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36</a:t>
            </a:fld>
            <a:endParaRPr lang="ja-JP" altLang="en-US">
              <a:solidFill>
                <a:prstClr val="black">
                  <a:tint val="75000"/>
                </a:prstClr>
              </a:solidFill>
            </a:endParaRPr>
          </a:p>
        </p:txBody>
      </p:sp>
      <p:sp>
        <p:nvSpPr>
          <p:cNvPr id="11" name="コンテンツ プレースホルダー 4"/>
          <p:cNvSpPr txBox="1">
            <a:spLocks/>
          </p:cNvSpPr>
          <p:nvPr/>
        </p:nvSpPr>
        <p:spPr>
          <a:xfrm>
            <a:off x="531119" y="631333"/>
            <a:ext cx="8081762" cy="5882204"/>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cs typeface="Arial" panose="020B0604020202020204" pitchFamily="34" charset="0"/>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Thông</a:t>
            </a:r>
            <a:r>
              <a:rPr lang="vi-VN" altLang="ja-JP" sz="1600" dirty="0">
                <a:solidFill>
                  <a:prstClr val="black"/>
                </a:solidFill>
                <a:ea typeface="Meiryo UI" panose="020B0604030504040204" pitchFamily="50" charset="-128"/>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thường, </a:t>
            </a:r>
            <a:r>
              <a:rPr kumimoji="1" lang="vi-VN" altLang="ja-JP" sz="1600" b="1" dirty="0">
                <a:latin typeface="Arial" panose="020B0604020202020204" pitchFamily="34" charset="0"/>
                <a:ea typeface="Meiryo UI" panose="020B0604030504040204" pitchFamily="50" charset="-128"/>
                <a:cs typeface="Arial" panose="020B0604020202020204" pitchFamily="34" charset="0"/>
              </a:rPr>
              <a:t>xe</a:t>
            </a:r>
            <a:r>
              <a:rPr kumimoji="1" lang="vi-VN" altLang="ja-JP" sz="1600" b="1" dirty="0">
                <a:ea typeface="Meiryo UI" panose="020B0604030504040204" pitchFamily="50" charset="-128"/>
              </a:rPr>
              <a:t> </a:t>
            </a:r>
            <a:r>
              <a:rPr kumimoji="1" lang="vi-VN" altLang="ja-JP" sz="1600" b="1" dirty="0">
                <a:latin typeface="Arial" panose="020B0604020202020204" pitchFamily="34" charset="0"/>
                <a:ea typeface="Meiryo UI" panose="020B0604030504040204" pitchFamily="50" charset="-128"/>
                <a:cs typeface="Arial" panose="020B0604020202020204" pitchFamily="34" charset="0"/>
              </a:rPr>
              <a:t>nâng làm việc trên cao dạng xe tải</a:t>
            </a:r>
            <a:r>
              <a:rPr kumimoji="1" lang="vi-VN"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tùy thuộc vào loại xe tự hành AGV mà được vận chuyển đến nơi làm việc</a:t>
            </a:r>
            <a:r>
              <a:rPr lang="vi-VN" altLang="ja-JP" sz="1600" dirty="0">
                <a:solidFill>
                  <a:prstClr val="black"/>
                </a:solidFill>
                <a:ea typeface="Meiryo UI" panose="020B0604030504040204" pitchFamily="50" charset="-128"/>
              </a:rPr>
              <a:t>,</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xe </a:t>
            </a:r>
            <a:r>
              <a:rPr kumimoji="1" lang="vi-VN" altLang="ja-JP" sz="1600" b="1" dirty="0">
                <a:latin typeface="Arial" panose="020B0604020202020204" pitchFamily="34" charset="0"/>
                <a:ea typeface="Meiryo UI" panose="020B0604030504040204" pitchFamily="50" charset="-128"/>
                <a:cs typeface="Arial" panose="020B0604020202020204" pitchFamily="34" charset="0"/>
              </a:rPr>
              <a:t>nâng làm việc trên cao dạng</a:t>
            </a:r>
            <a:r>
              <a:rPr kumimoji="1" lang="vi-VN" altLang="ja-JP" sz="1600" b="1" dirty="0">
                <a:latin typeface="Meiryo UI" panose="020B0604030504040204" pitchFamily="50" charset="-128"/>
                <a:ea typeface="Meiryo UI" panose="020B0604030504040204" pitchFamily="50" charset="-128"/>
              </a:rPr>
              <a:t> </a:t>
            </a:r>
            <a:r>
              <a:rPr kumimoji="1" lang="vi-VN" altLang="ja-JP" sz="1600" b="1" dirty="0">
                <a:latin typeface="Arial" panose="020B0604020202020204" pitchFamily="34" charset="0"/>
                <a:ea typeface="Meiryo UI" panose="020B0604030504040204" pitchFamily="50" charset="-128"/>
                <a:cs typeface="Arial" panose="020B0604020202020204" pitchFamily="34" charset="0"/>
              </a:rPr>
              <a:t>xe tải, xe dạng bánh lốp, dạng bánh xích, </a:t>
            </a:r>
            <a:r>
              <a:rPr lang="vi-VN"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không thể di chuyển trên đường công cộng được</a:t>
            </a:r>
            <a:r>
              <a:rPr lang="vi-VN" altLang="ja-JP" sz="1600" dirty="0">
                <a:solidFill>
                  <a:prstClr val="black"/>
                </a:solidFill>
                <a:ea typeface="Meiryo UI" panose="020B0604030504040204" pitchFamily="50" charset="-128"/>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vì vậy chúng thường được xếp (chất) lên các loại xe chuyên dụng để vận chuyển đi</a:t>
            </a:r>
            <a:r>
              <a:rPr lang="vi-VN" altLang="ja-JP" sz="1600" dirty="0">
                <a:solidFill>
                  <a:prstClr val="black"/>
                </a:solidFill>
                <a:latin typeface="Meiryo UI" panose="020B0604030504040204" pitchFamily="50" charset="-128"/>
                <a:ea typeface="Meiryo UI" panose="020B0604030504040204" pitchFamily="50" charset="-128"/>
              </a:rPr>
              <a:t>.</a:t>
            </a:r>
            <a:endParaRPr lang="en-US" altLang="ja-JP" sz="16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600"/>
              </a:spcBef>
              <a:buNone/>
            </a:pP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(1)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Xe nâng làm việc trên cao dạng xe tải.</a:t>
            </a:r>
          </a:p>
          <a:p>
            <a:pPr marL="0" indent="0">
              <a:lnSpc>
                <a:spcPct val="100000"/>
              </a:lnSpc>
              <a:spcBef>
                <a:spcPts val="600"/>
              </a:spcBef>
              <a:buNone/>
            </a:pP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Khi vận chuyển xe nâng làm việc trên cao dạng xe tải, cần chú ý những điểm sau</a:t>
            </a:r>
            <a:r>
              <a:rPr lang="vi-VN" altLang="ja-JP" sz="1400" dirty="0">
                <a:solidFill>
                  <a:prstClr val="black"/>
                </a:solidFill>
                <a:latin typeface="Meiryo UI" panose="020B0604030504040204" pitchFamily="50" charset="-128"/>
                <a:ea typeface="Meiryo UI" panose="020B0604030504040204" pitchFamily="50" charset="-128"/>
              </a:rPr>
              <a:t>.</a:t>
            </a: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1. Do sàn làm việc ở trên cùng vị trí trọng tâm nên rất dễ có xu hướng trở nên cao hơn, vì vậy</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nguy cơ sẽ bị ngã nếu đột ngột thao tác vô lăng</a:t>
            </a:r>
            <a:r>
              <a:rPr lang="vi-VN" altLang="ja-JP" sz="1400" dirty="0">
                <a:solidFill>
                  <a:prstClr val="black"/>
                </a:solidFill>
                <a:ea typeface="Meiryo UI" panose="020B0604030504040204" pitchFamily="50" charset="-128"/>
              </a:rPr>
              <a:t>.</a:t>
            </a:r>
            <a:endParaRPr lang="ja-JP" altLang="en-US" sz="1400" dirty="0">
              <a:solidFill>
                <a:prstClr val="black"/>
              </a:solidFill>
              <a:ea typeface="Meiryo UI" panose="020B0604030504040204" pitchFamily="50" charset="-128"/>
            </a:endParaRPr>
          </a:p>
          <a:p>
            <a:pPr marL="0" indent="0">
              <a:lnSpc>
                <a:spcPct val="100000"/>
              </a:lnSpc>
              <a:spcBef>
                <a:spcPts val="0"/>
              </a:spcBef>
              <a:buNone/>
            </a:pPr>
            <a:r>
              <a:rPr lang="ja-JP" altLang="en-US" sz="1400" dirty="0">
                <a:solidFill>
                  <a:prstClr val="black"/>
                </a:solidFill>
                <a:ea typeface="Meiryo UI" panose="020B0604030504040204" pitchFamily="50" charset="-128"/>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2. Để mở rộng phạm vi làm việc  và cũng như là biện pháp ổn định, phần thân phía dưới của xe</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được trang bị trọng lượng nặng,vì vậy trọng lượng của xe nặng, khi xuất phát nên bắt đầu từ </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tốc độ 1.</a:t>
            </a: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3. </a:t>
            </a:r>
            <a:r>
              <a:rPr lang="vi-VN" altLang="ja-JP" sz="1400" b="0" i="0" dirty="0">
                <a:solidFill>
                  <a:srgbClr val="050505"/>
                </a:solidFill>
                <a:effectLst/>
                <a:latin typeface="Arial" panose="020B0604020202020204" pitchFamily="34" charset="0"/>
                <a:cs typeface="Arial" panose="020B0604020202020204" pitchFamily="34" charset="0"/>
              </a:rPr>
              <a:t>So với loại xe tải chở hàng thông thường (ở trạng thái không chất hàng hoá trên xe) thì trọng</a:t>
            </a:r>
            <a:endParaRPr lang="en-US" altLang="ja-JP" sz="1400" b="0" i="0" dirty="0">
              <a:solidFill>
                <a:srgbClr val="050505"/>
              </a:solidFill>
              <a:effectLst/>
              <a:latin typeface="Arial" panose="020B0604020202020204" pitchFamily="34" charset="0"/>
              <a:cs typeface="Arial" panose="020B0604020202020204" pitchFamily="34" charset="0"/>
            </a:endParaRPr>
          </a:p>
          <a:p>
            <a:pPr marL="0" indent="0">
              <a:lnSpc>
                <a:spcPct val="100000"/>
              </a:lnSpc>
              <a:spcBef>
                <a:spcPts val="0"/>
              </a:spcBef>
              <a:buNone/>
            </a:pPr>
            <a:r>
              <a:rPr lang="en-US" altLang="ja-JP" sz="1400" dirty="0">
                <a:solidFill>
                  <a:srgbClr val="050505"/>
                </a:solidFill>
                <a:latin typeface="Arial" panose="020B0604020202020204" pitchFamily="34" charset="0"/>
                <a:cs typeface="Arial" panose="020B0604020202020204" pitchFamily="34" charset="0"/>
              </a:rPr>
              <a:t>     </a:t>
            </a:r>
            <a:r>
              <a:rPr lang="vi-VN" altLang="ja-JP" sz="1400" b="0" i="0" dirty="0">
                <a:solidFill>
                  <a:srgbClr val="050505"/>
                </a:solidFill>
                <a:effectLst/>
                <a:latin typeface="Arial" panose="020B0604020202020204" pitchFamily="34" charset="0"/>
                <a:cs typeface="Arial" panose="020B0604020202020204" pitchFamily="34" charset="0"/>
              </a:rPr>
              <a:t> lượng của xe này nặng, do đó khoảng cách phanh hãm sẽ dài hơn. Vì vậy việc giữ khoảng cách</a:t>
            </a:r>
            <a:endParaRPr lang="en-US" altLang="ja-JP" sz="1400" b="0" i="0" dirty="0">
              <a:solidFill>
                <a:srgbClr val="050505"/>
              </a:solidFill>
              <a:effectLst/>
              <a:latin typeface="Arial" panose="020B0604020202020204" pitchFamily="34" charset="0"/>
              <a:cs typeface="Arial" panose="020B0604020202020204" pitchFamily="34" charset="0"/>
            </a:endParaRPr>
          </a:p>
          <a:p>
            <a:pPr marL="0" indent="0">
              <a:lnSpc>
                <a:spcPct val="100000"/>
              </a:lnSpc>
              <a:spcBef>
                <a:spcPts val="0"/>
              </a:spcBef>
              <a:buNone/>
            </a:pPr>
            <a:r>
              <a:rPr lang="en-US" altLang="ja-JP" sz="1400" dirty="0">
                <a:solidFill>
                  <a:srgbClr val="050505"/>
                </a:solidFill>
                <a:latin typeface="Arial" panose="020B0604020202020204" pitchFamily="34" charset="0"/>
                <a:cs typeface="Arial" panose="020B0604020202020204" pitchFamily="34" charset="0"/>
              </a:rPr>
              <a:t>     </a:t>
            </a:r>
            <a:r>
              <a:rPr lang="vi-VN" altLang="ja-JP" sz="1400" b="0" i="0" dirty="0">
                <a:solidFill>
                  <a:srgbClr val="050505"/>
                </a:solidFill>
                <a:effectLst/>
                <a:latin typeface="Arial" panose="020B0604020202020204" pitchFamily="34" charset="0"/>
                <a:cs typeface="Arial" panose="020B0604020202020204" pitchFamily="34" charset="0"/>
              </a:rPr>
              <a:t> an toàn giữa các xe rất quan trọng</a:t>
            </a:r>
            <a:r>
              <a:rPr lang="vi-VN" altLang="ja-JP" sz="1400" b="0" i="0" dirty="0">
                <a:solidFill>
                  <a:srgbClr val="050505"/>
                </a:solidFill>
                <a:effectLst/>
                <a:latin typeface="Segoe UI Historic" panose="020B0502040204020203" pitchFamily="34" charset="0"/>
              </a:rPr>
              <a:t>.</a:t>
            </a: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4. Do thiết bị làm việc được bố trí cao hơn cabin lái, nếu điều khiển xe mà không nắm được chiều</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cao của xe, rất có thể sẽ va chạm với các bộ phận bảo vệ bên dưới.</a:t>
            </a:r>
          </a:p>
          <a:p>
            <a:pPr marL="0" indent="0">
              <a:lnSpc>
                <a:spcPct val="100000"/>
              </a:lnSpc>
              <a:spcBef>
                <a:spcPts val="0"/>
              </a:spcBef>
              <a:buNone/>
            </a:pP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(2)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Xe nâng làm việc trên cao dạng xe tự hành AGV.</a:t>
            </a:r>
            <a:endPar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endParaRPr lang="vi-VN" altLang="ja-JP" sz="500" dirty="0">
              <a:solidFill>
                <a:prstClr val="black"/>
              </a:solidFill>
              <a:ea typeface="Meiryo UI" panose="020B0604030504040204" pitchFamily="50" charset="-128"/>
            </a:endParaRPr>
          </a:p>
          <a:p>
            <a:pPr marL="0" indent="0">
              <a:lnSpc>
                <a:spcPct val="100000"/>
              </a:lnSpc>
              <a:spcBef>
                <a:spcPts val="0"/>
              </a:spcBef>
              <a:buNone/>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Xe nâng làm việc trên cao dạng xe tự hành AGV, dạng bánh lốp, dạng bánh xích không thể di </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00000"/>
              </a:lnSpc>
              <a:spcBef>
                <a:spcPts val="0"/>
              </a:spcBef>
              <a:buNone/>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chuyển trên đường công cộng</a:t>
            </a: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nếu trường hợp miễn cưỡng phải di chuyển trên đường công cộng,</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cần phải được sự đồng ý của</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sở trưởng sở cảnh sát.</a:t>
            </a: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1.</a:t>
            </a:r>
            <a:r>
              <a:rPr lang="vi-VN" altLang="ja-JP" sz="1400" dirty="0">
                <a:solidFill>
                  <a:prstClr val="black"/>
                </a:solidFill>
                <a:ea typeface="Meiryo UI" panose="020B0604030504040204" pitchFamily="50" charset="-128"/>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Xe nâng làm việc trên cao dạng bánh xích có thể sẽ làm hỏng bề mặt mặt đường, vì vậy cần</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thực hiện các biện pháp bảo hộ.</a:t>
            </a:r>
            <a:endParaRPr lang="ja-JP" altLang="en-US" sz="1400" dirty="0">
              <a:solidFill>
                <a:prstClr val="black"/>
              </a:solidFill>
              <a:ea typeface="Meiryo UI" panose="020B0604030504040204" pitchFamily="50" charset="-128"/>
            </a:endParaRP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2. Khi lái xe, để cần về trạng thái ngắn nhất, đảm bảo sàn làm việc ở trạng thái nằm ngang.</a:t>
            </a: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endParaRPr lang="vi-VN" altLang="ja-JP" sz="1600" dirty="0">
              <a:solidFill>
                <a:prstClr val="black"/>
              </a:solidFill>
              <a:latin typeface="Meiryo UI" panose="020B0604030504040204" pitchFamily="50" charset="-128"/>
              <a:ea typeface="Meiryo UI" panose="020B0604030504040204" pitchFamily="50" charset="-128"/>
            </a:endParaRPr>
          </a:p>
        </p:txBody>
      </p:sp>
      <p:sp>
        <p:nvSpPr>
          <p:cNvPr id="2" name="正方形/長方形 1">
            <a:extLst>
              <a:ext uri="{FF2B5EF4-FFF2-40B4-BE49-F238E27FC236}">
                <a16:creationId xmlns:a16="http://schemas.microsoft.com/office/drawing/2014/main" id="{A2AEFD2C-6D7D-4CE3-B589-E7D11755196C}"/>
              </a:ext>
            </a:extLst>
          </p:cNvPr>
          <p:cNvSpPr/>
          <p:nvPr/>
        </p:nvSpPr>
        <p:spPr>
          <a:xfrm>
            <a:off x="4015819" y="6400413"/>
            <a:ext cx="4154843" cy="276999"/>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altLang="ja-JP" sz="1400" dirty="0">
                <a:solidFill>
                  <a:prstClr val="black"/>
                </a:solidFill>
                <a:latin typeface="Arial" panose="020B0604020202020204" pitchFamily="34" charset="0"/>
                <a:cs typeface="Arial" panose="020B0604020202020204" pitchFamily="34" charset="0"/>
              </a:rPr>
              <a:t>Sách giáo khoa trang</a:t>
            </a:r>
            <a:r>
              <a:rPr lang="ja-JP" altLang="en-US" sz="1400" dirty="0">
                <a:solidFill>
                  <a:prstClr val="black"/>
                </a:solidFill>
              </a:rPr>
              <a:t> </a:t>
            </a:r>
            <a:r>
              <a:rPr lang="vi-VN" altLang="ja-JP" sz="1400" dirty="0">
                <a:solidFill>
                  <a:prstClr val="black"/>
                </a:solidFill>
                <a:latin typeface="Arial" panose="020B0604020202020204" pitchFamily="34" charset="0"/>
                <a:cs typeface="Arial" panose="020B0604020202020204" pitchFamily="34" charset="0"/>
              </a:rPr>
              <a:t>59</a:t>
            </a:r>
            <a:r>
              <a:rPr lang="ja-JP" altLang="en-US" sz="1400" dirty="0">
                <a:solidFill>
                  <a:prstClr val="black"/>
                </a:solidFill>
                <a:latin typeface="Arial" panose="020B0604020202020204" pitchFamily="34" charset="0"/>
                <a:cs typeface="Arial" panose="020B0604020202020204" pitchFamily="34" charset="0"/>
              </a:rPr>
              <a:t>∼</a:t>
            </a:r>
            <a:r>
              <a:rPr lang="vi-VN" altLang="ja-JP" sz="1400" dirty="0">
                <a:solidFill>
                  <a:prstClr val="black"/>
                </a:solidFill>
                <a:latin typeface="Arial" panose="020B0604020202020204" pitchFamily="34" charset="0"/>
                <a:cs typeface="Arial" panose="020B0604020202020204" pitchFamily="34" charset="0"/>
              </a:rPr>
              <a:t>63</a:t>
            </a:r>
            <a:r>
              <a:rPr lang="en-US" altLang="ja-JP" sz="1400" dirty="0">
                <a:solidFill>
                  <a:prstClr val="black"/>
                </a:solidFill>
                <a:latin typeface="Arial" panose="020B0604020202020204" pitchFamily="34" charset="0"/>
                <a:cs typeface="Arial" panose="020B0604020202020204" pitchFamily="34" charset="0"/>
              </a:rPr>
              <a:t>/ </a:t>
            </a:r>
            <a:r>
              <a:rPr lang="vi-VN" altLang="ja-JP" sz="1400" dirty="0">
                <a:solidFill>
                  <a:prstClr val="black"/>
                </a:solidFill>
                <a:latin typeface="Arial" panose="020B0604020202020204" pitchFamily="34" charset="0"/>
                <a:cs typeface="Arial" panose="020B0604020202020204" pitchFamily="34" charset="0"/>
              </a:rPr>
              <a:t>sách bổ trợ trang </a:t>
            </a:r>
            <a:r>
              <a:rPr lang="vi-VN" altLang="ja-JP" sz="1400" dirty="0" smtClean="0">
                <a:solidFill>
                  <a:prstClr val="black"/>
                </a:solidFill>
                <a:latin typeface="Arial" panose="020B0604020202020204" pitchFamily="34" charset="0"/>
                <a:cs typeface="Arial" panose="020B0604020202020204" pitchFamily="34" charset="0"/>
              </a:rPr>
              <a:t>3</a:t>
            </a:r>
            <a:r>
              <a:rPr lang="en-US" altLang="ja-JP" sz="1400" dirty="0" smtClean="0">
                <a:solidFill>
                  <a:prstClr val="black"/>
                </a:solidFill>
                <a:latin typeface="Arial" panose="020B0604020202020204" pitchFamily="34" charset="0"/>
                <a:cs typeface="Arial" panose="020B0604020202020204" pitchFamily="34" charset="0"/>
              </a:rPr>
              <a:t>5</a:t>
            </a:r>
            <a:endParaRPr kumimoji="1" lang="ja-JP" alt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84252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51619" y="88306"/>
            <a:ext cx="9040761" cy="622311"/>
          </a:xfrm>
          <a:ln>
            <a:solidFill>
              <a:schemeClr val="tx1"/>
            </a:solidFill>
          </a:ln>
        </p:spPr>
        <p:txBody>
          <a:bodyPr>
            <a:noAutofit/>
          </a:bodyPr>
          <a:lstStyle/>
          <a:p>
            <a:r>
              <a:rPr kumimoji="1" lang="vi-VN" altLang="ja-JP" sz="2400" b="1" dirty="0">
                <a:latin typeface="Arial" panose="020B0604020202020204" pitchFamily="34" charset="0"/>
                <a:ea typeface="Meiryo UI" panose="020B0604030504040204" pitchFamily="50" charset="-128"/>
                <a:cs typeface="Arial" panose="020B0604020202020204" pitchFamily="34" charset="0"/>
              </a:rPr>
              <a:t>Kiểm</a:t>
            </a:r>
            <a:r>
              <a:rPr kumimoji="1" lang="vi-VN" altLang="ja-JP" sz="2400" b="1" dirty="0">
                <a:latin typeface="+mn-lt"/>
                <a:ea typeface="Meiryo UI" panose="020B0604030504040204" pitchFamily="50" charset="-128"/>
              </a:rPr>
              <a:t> </a:t>
            </a:r>
            <a:r>
              <a:rPr kumimoji="1" lang="vi-VN" altLang="ja-JP" sz="2400" b="1" dirty="0">
                <a:latin typeface="Arial" panose="020B0604020202020204" pitchFamily="34" charset="0"/>
                <a:ea typeface="Meiryo UI" panose="020B0604030504040204" pitchFamily="50" charset="-128"/>
                <a:cs typeface="Arial" panose="020B0604020202020204" pitchFamily="34" charset="0"/>
              </a:rPr>
              <a:t>tra</a:t>
            </a:r>
            <a:r>
              <a:rPr lang="ja-JP" altLang="en-US" sz="2400" b="1" dirty="0">
                <a:latin typeface="Meiryo UI" panose="020B0604030504040204" pitchFamily="50" charset="-128"/>
                <a:ea typeface="Meiryo UI" panose="020B0604030504040204" pitchFamily="50" charset="-128"/>
              </a:rPr>
              <a:t>・</a:t>
            </a:r>
            <a:r>
              <a:rPr kumimoji="1" lang="vi-VN" altLang="ja-JP" sz="2400" b="1" dirty="0">
                <a:latin typeface="Arial" panose="020B0604020202020204" pitchFamily="34" charset="0"/>
                <a:ea typeface="Meiryo UI" panose="020B0604030504040204" pitchFamily="50" charset="-128"/>
                <a:cs typeface="Arial" panose="020B0604020202020204" pitchFamily="34" charset="0"/>
              </a:rPr>
              <a:t>kiểm định và bảo dưỡng xe nâng làm việc trên cao</a:t>
            </a:r>
            <a:endParaRPr kumimoji="1" lang="ja-JP" altLang="en-US" sz="2400" b="1" dirty="0">
              <a:latin typeface="Arial" panose="020B0604020202020204" pitchFamily="34" charset="0"/>
              <a:ea typeface="Meiryo UI" panose="020B0604030504040204" pitchFamily="50" charset="-128"/>
              <a:cs typeface="Arial" panose="020B0604020202020204" pitchFamily="34" charset="0"/>
            </a:endParaRPr>
          </a:p>
        </p:txBody>
      </p:sp>
      <p:sp>
        <p:nvSpPr>
          <p:cNvPr id="7" name="テキスト ボックス 6"/>
          <p:cNvSpPr txBox="1"/>
          <p:nvPr/>
        </p:nvSpPr>
        <p:spPr>
          <a:xfrm>
            <a:off x="4298623" y="6400413"/>
            <a:ext cx="3872039" cy="307777"/>
          </a:xfrm>
          <a:prstGeom prst="rect">
            <a:avLst/>
          </a:prstGeom>
          <a:noFill/>
          <a:ln>
            <a:solidFill>
              <a:schemeClr val="tx1"/>
            </a:solidFill>
          </a:ln>
        </p:spPr>
        <p:txBody>
          <a:bodyPr wrap="square" rtlCol="0">
            <a:spAutoFit/>
          </a:bodyPr>
          <a:lstStyle/>
          <a:p>
            <a:pPr algn="ctr"/>
            <a:r>
              <a:rPr lang="vi-VN" altLang="ja-JP" sz="1400" dirty="0">
                <a:solidFill>
                  <a:prstClr val="black"/>
                </a:solidFill>
                <a:latin typeface="Arial" panose="020B0604020202020204" pitchFamily="34" charset="0"/>
                <a:cs typeface="Arial" panose="020B0604020202020204" pitchFamily="34" charset="0"/>
              </a:rPr>
              <a:t>Sách giáo khoa trang</a:t>
            </a:r>
            <a:r>
              <a:rPr lang="ja-JP" altLang="en-US" sz="1400" dirty="0">
                <a:solidFill>
                  <a:prstClr val="black"/>
                </a:solidFill>
              </a:rPr>
              <a:t> </a:t>
            </a:r>
            <a:r>
              <a:rPr lang="vi-VN" altLang="ja-JP" sz="1400" dirty="0">
                <a:solidFill>
                  <a:prstClr val="black"/>
                </a:solidFill>
                <a:latin typeface="Arial" panose="020B0604020202020204" pitchFamily="34" charset="0"/>
                <a:cs typeface="Arial" panose="020B0604020202020204" pitchFamily="34" charset="0"/>
              </a:rPr>
              <a:t>64</a:t>
            </a:r>
            <a:r>
              <a:rPr lang="en-US" altLang="ja-JP" sz="1400" dirty="0">
                <a:solidFill>
                  <a:prstClr val="black"/>
                </a:solidFill>
                <a:latin typeface="Arial" panose="020B0604020202020204" pitchFamily="34" charset="0"/>
                <a:cs typeface="Arial" panose="020B0604020202020204" pitchFamily="34" charset="0"/>
              </a:rPr>
              <a:t>/ </a:t>
            </a:r>
            <a:r>
              <a:rPr lang="vi-VN" altLang="ja-JP" sz="1400" dirty="0">
                <a:solidFill>
                  <a:prstClr val="black"/>
                </a:solidFill>
                <a:latin typeface="Arial" panose="020B0604020202020204" pitchFamily="34" charset="0"/>
                <a:cs typeface="Arial" panose="020B0604020202020204" pitchFamily="34" charset="0"/>
              </a:rPr>
              <a:t>sách bổ trợ trang </a:t>
            </a:r>
            <a:r>
              <a:rPr lang="vi-VN" altLang="ja-JP" sz="1400" dirty="0" smtClean="0">
                <a:solidFill>
                  <a:prstClr val="black"/>
                </a:solidFill>
                <a:latin typeface="Arial" panose="020B0604020202020204" pitchFamily="34" charset="0"/>
                <a:cs typeface="Arial" panose="020B0604020202020204" pitchFamily="34" charset="0"/>
              </a:rPr>
              <a:t>3</a:t>
            </a:r>
            <a:r>
              <a:rPr lang="en-US" altLang="ja-JP" sz="1400" dirty="0" smtClean="0">
                <a:solidFill>
                  <a:prstClr val="black"/>
                </a:solidFill>
                <a:latin typeface="Arial" panose="020B0604020202020204" pitchFamily="34" charset="0"/>
                <a:cs typeface="Arial" panose="020B0604020202020204" pitchFamily="34" charset="0"/>
              </a:rPr>
              <a:t>7</a:t>
            </a:r>
            <a:endParaRPr kumimoji="1" lang="ja-JP" altLang="en-US" sz="1400" dirty="0">
              <a:latin typeface="Arial" panose="020B0604020202020204" pitchFamily="34" charset="0"/>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37</a:t>
            </a:fld>
            <a:endParaRPr lang="ja-JP" altLang="en-US">
              <a:solidFill>
                <a:prstClr val="black">
                  <a:tint val="75000"/>
                </a:prstClr>
              </a:solidFill>
            </a:endParaRPr>
          </a:p>
        </p:txBody>
      </p:sp>
      <p:graphicFrame>
        <p:nvGraphicFramePr>
          <p:cNvPr id="2" name="表 1"/>
          <p:cNvGraphicFramePr>
            <a:graphicFrameLocks noGrp="1"/>
          </p:cNvGraphicFramePr>
          <p:nvPr>
            <p:extLst>
              <p:ext uri="{D42A27DB-BD31-4B8C-83A1-F6EECF244321}">
                <p14:modId xmlns:p14="http://schemas.microsoft.com/office/powerpoint/2010/main" val="2064448713"/>
              </p:ext>
            </p:extLst>
          </p:nvPr>
        </p:nvGraphicFramePr>
        <p:xfrm>
          <a:off x="397086" y="2790334"/>
          <a:ext cx="8231389" cy="2603965"/>
        </p:xfrm>
        <a:graphic>
          <a:graphicData uri="http://schemas.openxmlformats.org/drawingml/2006/table">
            <a:tbl>
              <a:tblPr firstRow="1" firstCol="1" bandRow="1">
                <a:tableStyleId>{5940675A-B579-460E-94D1-54222C63F5DA}</a:tableStyleId>
              </a:tblPr>
              <a:tblGrid>
                <a:gridCol w="2523719">
                  <a:extLst>
                    <a:ext uri="{9D8B030D-6E8A-4147-A177-3AD203B41FA5}">
                      <a16:colId xmlns:a16="http://schemas.microsoft.com/office/drawing/2014/main" val="20000"/>
                    </a:ext>
                  </a:extLst>
                </a:gridCol>
                <a:gridCol w="2199452">
                  <a:extLst>
                    <a:ext uri="{9D8B030D-6E8A-4147-A177-3AD203B41FA5}">
                      <a16:colId xmlns:a16="http://schemas.microsoft.com/office/drawing/2014/main" val="20001"/>
                    </a:ext>
                  </a:extLst>
                </a:gridCol>
                <a:gridCol w="3508218">
                  <a:extLst>
                    <a:ext uri="{9D8B030D-6E8A-4147-A177-3AD203B41FA5}">
                      <a16:colId xmlns:a16="http://schemas.microsoft.com/office/drawing/2014/main" val="20002"/>
                    </a:ext>
                  </a:extLst>
                </a:gridCol>
              </a:tblGrid>
              <a:tr h="160858">
                <a:tc>
                  <a:txBody>
                    <a:bodyPr/>
                    <a:lstStyle/>
                    <a:p>
                      <a:pPr algn="ctr">
                        <a:lnSpc>
                          <a:spcPts val="1600"/>
                        </a:lnSpc>
                        <a:spcAft>
                          <a:spcPts val="0"/>
                        </a:spcAft>
                      </a:pPr>
                      <a:r>
                        <a:rPr lang="vi-VN" altLang="ja-JP" sz="1100" kern="100">
                          <a:effectLst/>
                          <a:latin typeface="Arial" panose="020B0604020202020204" pitchFamily="34" charset="0"/>
                          <a:ea typeface="Meiryo UI" panose="020B0604030504040204" pitchFamily="50" charset="-128"/>
                          <a:cs typeface="Arial" panose="020B0604020202020204" pitchFamily="34" charset="0"/>
                        </a:rPr>
                        <a:t>Mục</a:t>
                      </a:r>
                      <a:endParaRPr lang="ja-JP" sz="1100" kern="100">
                        <a:effectLst/>
                        <a:latin typeface="Arial" panose="020B0604020202020204" pitchFamily="34" charset="0"/>
                        <a:ea typeface="Meiryo UI" panose="020B0604030504040204" pitchFamily="50" charset="-128"/>
                        <a:cs typeface="Arial" panose="020B0604020202020204" pitchFamily="34" charset="0"/>
                      </a:endParaRPr>
                    </a:p>
                  </a:txBody>
                  <a:tcPr marL="68580" marR="68580" marT="0" marB="0" anchor="ctr"/>
                </a:tc>
                <a:tc>
                  <a:txBody>
                    <a:bodyPr/>
                    <a:lstStyle/>
                    <a:p>
                      <a:pPr algn="ctr">
                        <a:lnSpc>
                          <a:spcPts val="1600"/>
                        </a:lnSpc>
                        <a:spcAft>
                          <a:spcPts val="0"/>
                        </a:spcAft>
                      </a:pPr>
                      <a:r>
                        <a:rPr lang="vi-VN" altLang="ja-JP" sz="1100" kern="100">
                          <a:effectLst/>
                          <a:latin typeface="Arial" panose="020B0604020202020204" pitchFamily="34" charset="0"/>
                          <a:ea typeface="Meiryo UI" panose="020B0604030504040204" pitchFamily="50" charset="-128"/>
                          <a:cs typeface="Arial" panose="020B0604020202020204" pitchFamily="34" charset="0"/>
                        </a:rPr>
                        <a:t>Người thưc hiện, chứng chỉ</a:t>
                      </a:r>
                      <a:endParaRPr lang="ja-JP" sz="1100" kern="100">
                        <a:effectLst/>
                        <a:latin typeface="Arial" panose="020B0604020202020204" pitchFamily="34" charset="0"/>
                        <a:ea typeface="Meiryo UI" panose="020B0604030504040204" pitchFamily="50" charset="-128"/>
                        <a:cs typeface="Arial" panose="020B0604020202020204" pitchFamily="34" charset="0"/>
                      </a:endParaRPr>
                    </a:p>
                  </a:txBody>
                  <a:tcPr marL="68580" marR="68580" marT="0" marB="0" anchor="ctr"/>
                </a:tc>
                <a:tc>
                  <a:txBody>
                    <a:bodyPr/>
                    <a:lstStyle/>
                    <a:p>
                      <a:pPr algn="ctr">
                        <a:lnSpc>
                          <a:spcPts val="1600"/>
                        </a:lnSpc>
                        <a:spcAft>
                          <a:spcPts val="0"/>
                        </a:spcAft>
                      </a:pPr>
                      <a:r>
                        <a:rPr lang="vi-VN" altLang="ja-JP" sz="1100" kern="100">
                          <a:effectLst/>
                          <a:latin typeface="Arial" panose="020B0604020202020204" pitchFamily="34" charset="0"/>
                          <a:ea typeface="Meiryo UI" panose="020B0604030504040204" pitchFamily="50" charset="-128"/>
                          <a:cs typeface="Arial" panose="020B0604020202020204" pitchFamily="34" charset="0"/>
                        </a:rPr>
                        <a:t>Ghi chú</a:t>
                      </a:r>
                      <a:endParaRPr lang="ja-JP" sz="1100" kern="100">
                        <a:effectLst/>
                        <a:latin typeface="Arial" panose="020B0604020202020204" pitchFamily="34" charset="0"/>
                        <a:ea typeface="Meiryo UI" panose="020B0604030504040204" pitchFamily="50" charset="-128"/>
                        <a:cs typeface="Arial" panose="020B0604020202020204" pitchFamily="34" charset="0"/>
                      </a:endParaRPr>
                    </a:p>
                  </a:txBody>
                  <a:tcPr marL="68580" marR="68580" marT="0" marB="0" anchor="ctr"/>
                </a:tc>
                <a:extLst>
                  <a:ext uri="{0D108BD9-81ED-4DB2-BD59-A6C34878D82A}">
                    <a16:rowId xmlns:a16="http://schemas.microsoft.com/office/drawing/2014/main" val="10000"/>
                  </a:ext>
                </a:extLst>
              </a:tr>
              <a:tr h="909988">
                <a:tc>
                  <a:txBody>
                    <a:bodyPr/>
                    <a:lstStyle/>
                    <a:p>
                      <a:pPr algn="l">
                        <a:lnSpc>
                          <a:spcPts val="1600"/>
                        </a:lnSpc>
                        <a:spcAft>
                          <a:spcPts val="0"/>
                        </a:spcAft>
                      </a:pPr>
                      <a:r>
                        <a:rPr lang="vi-VN" altLang="ja-JP" sz="1100" kern="100">
                          <a:effectLst/>
                          <a:latin typeface="Arial" panose="020B0604020202020204" pitchFamily="34" charset="0"/>
                          <a:ea typeface="Meiryo UI" panose="020B0604030504040204" pitchFamily="50" charset="-128"/>
                          <a:cs typeface="Arial" panose="020B0604020202020204" pitchFamily="34" charset="0"/>
                        </a:rPr>
                        <a:t>1. Kiểm tra trước khi bắt đầu công việc</a:t>
                      </a:r>
                    </a:p>
                    <a:p>
                      <a:pPr algn="l">
                        <a:lnSpc>
                          <a:spcPts val="1600"/>
                        </a:lnSpc>
                        <a:spcAft>
                          <a:spcPts val="0"/>
                        </a:spcAft>
                      </a:pPr>
                      <a:r>
                        <a:rPr lang="ja-JP" sz="1100" kern="100">
                          <a:effectLst/>
                          <a:latin typeface="+mn-lt"/>
                          <a:ea typeface="Meiryo UI" panose="020B0604030504040204" pitchFamily="50" charset="-128"/>
                        </a:rPr>
                        <a:t>（</a:t>
                      </a:r>
                      <a:r>
                        <a:rPr lang="vi-VN" altLang="ja-JP" sz="1100" kern="100">
                          <a:effectLst/>
                          <a:latin typeface="Arial" panose="020B0604020202020204" pitchFamily="34" charset="0"/>
                          <a:ea typeface="Meiryo UI" panose="020B0604030504040204" pitchFamily="50" charset="-128"/>
                          <a:cs typeface="Arial" panose="020B0604020202020204" pitchFamily="34" charset="0"/>
                        </a:rPr>
                        <a:t>Quy định an toàn điều</a:t>
                      </a:r>
                      <a:r>
                        <a:rPr lang="vi-VN" altLang="ja-JP" sz="1100" kern="100">
                          <a:effectLst/>
                          <a:latin typeface="+mn-lt"/>
                          <a:ea typeface="Meiryo UI" panose="020B0604030504040204" pitchFamily="50" charset="-128"/>
                        </a:rPr>
                        <a:t> </a:t>
                      </a:r>
                      <a:r>
                        <a:rPr lang="vi-VN" altLang="ja-JP" sz="1100" kern="100">
                          <a:effectLst/>
                          <a:latin typeface="Arial" panose="020B0604020202020204" pitchFamily="34" charset="0"/>
                          <a:ea typeface="Meiryo UI" panose="020B0604030504040204" pitchFamily="50" charset="-128"/>
                          <a:cs typeface="Arial" panose="020B0604020202020204" pitchFamily="34" charset="0"/>
                        </a:rPr>
                        <a:t>194-27</a:t>
                      </a:r>
                      <a:r>
                        <a:rPr lang="ja-JP" sz="1100" kern="100">
                          <a:effectLst/>
                          <a:latin typeface="+mn-lt"/>
                          <a:ea typeface="Meiryo UI" panose="020B0604030504040204" pitchFamily="50" charset="-128"/>
                        </a:rPr>
                        <a:t>）</a:t>
                      </a:r>
                      <a:endParaRPr lang="ja-JP" sz="1100" kern="100">
                        <a:effectLst/>
                        <a:latin typeface="+mn-lt"/>
                        <a:ea typeface="Meiryo UI" panose="020B0604030504040204" pitchFamily="50" charset="-128"/>
                        <a:cs typeface="Times New Roman" panose="02020603050405020304" pitchFamily="18" charset="0"/>
                      </a:endParaRPr>
                    </a:p>
                  </a:txBody>
                  <a:tcPr marL="68580" marR="68580" marT="0" marB="0" anchor="ctr"/>
                </a:tc>
                <a:tc>
                  <a:txBody>
                    <a:bodyPr/>
                    <a:lstStyle/>
                    <a:p>
                      <a:pPr algn="l">
                        <a:lnSpc>
                          <a:spcPts val="1600"/>
                        </a:lnSpc>
                        <a:spcAft>
                          <a:spcPts val="0"/>
                        </a:spcAft>
                      </a:pPr>
                      <a:r>
                        <a:rPr lang="ja-JP" sz="1100" kern="100">
                          <a:effectLst/>
                          <a:latin typeface="+mn-lt"/>
                          <a:ea typeface="Meiryo UI" panose="020B0604030504040204" pitchFamily="50" charset="-128"/>
                        </a:rPr>
                        <a:t>・</a:t>
                      </a:r>
                      <a:r>
                        <a:rPr lang="vi-VN" altLang="ja-JP" sz="1100" kern="100">
                          <a:effectLst/>
                          <a:latin typeface="Arial" panose="020B0604020202020204" pitchFamily="34" charset="0"/>
                          <a:ea typeface="Meiryo UI" panose="020B0604030504040204" pitchFamily="50" charset="-128"/>
                          <a:cs typeface="Arial" panose="020B0604020202020204" pitchFamily="34" charset="0"/>
                        </a:rPr>
                        <a:t>Doanh nghiệp chỉ định</a:t>
                      </a:r>
                    </a:p>
                    <a:p>
                      <a:pPr algn="l">
                        <a:lnSpc>
                          <a:spcPts val="1600"/>
                        </a:lnSpc>
                        <a:spcAft>
                          <a:spcPts val="0"/>
                        </a:spcAft>
                      </a:pPr>
                      <a:r>
                        <a:rPr lang="vi-VN" altLang="ja-JP" sz="1100" kern="100">
                          <a:effectLst/>
                          <a:latin typeface="Arial" panose="020B0604020202020204" pitchFamily="34" charset="0"/>
                          <a:ea typeface="Meiryo UI" panose="020B0604030504040204" pitchFamily="50" charset="-128"/>
                          <a:cs typeface="Arial" panose="020B0604020202020204" pitchFamily="34" charset="0"/>
                        </a:rPr>
                        <a:t>(người lái xe)</a:t>
                      </a:r>
                      <a:endParaRPr lang="ja-JP" sz="1100" kern="100">
                        <a:effectLst/>
                        <a:latin typeface="Arial" panose="020B0604020202020204" pitchFamily="34" charset="0"/>
                        <a:ea typeface="Meiryo UI" panose="020B0604030504040204" pitchFamily="50" charset="-128"/>
                        <a:cs typeface="Arial" panose="020B0604020202020204" pitchFamily="34" charset="0"/>
                      </a:endParaRPr>
                    </a:p>
                  </a:txBody>
                  <a:tcPr marL="68580" marR="68580" marT="0" marB="0" anchor="ctr"/>
                </a:tc>
                <a:tc>
                  <a:txBody>
                    <a:bodyPr/>
                    <a:lstStyle/>
                    <a:p>
                      <a:pPr marL="133350" indent="-133350" algn="l">
                        <a:lnSpc>
                          <a:spcPts val="1600"/>
                        </a:lnSpc>
                        <a:spcAft>
                          <a:spcPts val="0"/>
                        </a:spcAft>
                      </a:pPr>
                      <a:r>
                        <a:rPr lang="ja-JP" sz="1100" kern="100" dirty="0">
                          <a:effectLst/>
                          <a:latin typeface="+mn-lt"/>
                          <a:ea typeface="Meiryo UI" panose="020B0604030504040204" pitchFamily="50" charset="-128"/>
                        </a:rPr>
                        <a:t>・</a:t>
                      </a:r>
                      <a:r>
                        <a:rPr lang="vi-VN" altLang="ja-JP" sz="1100" kern="100" dirty="0">
                          <a:effectLst/>
                          <a:latin typeface="Arial" panose="020B0604020202020204" pitchFamily="34" charset="0"/>
                          <a:ea typeface="Meiryo UI" panose="020B0604030504040204" pitchFamily="50" charset="-128"/>
                          <a:cs typeface="Arial" panose="020B0604020202020204" pitchFamily="34" charset="0"/>
                        </a:rPr>
                        <a:t>Bảo quản (lưu trữ) bảng kiểm tra : nên bảo quản(lưu trữ) trong khoảng thời gian máy móc hoạt động</a:t>
                      </a:r>
                      <a:endParaRPr lang="ja-JP" sz="1100" kern="100" dirty="0">
                        <a:effectLst/>
                        <a:latin typeface="Arial" panose="020B0604020202020204" pitchFamily="34" charset="0"/>
                        <a:ea typeface="Meiryo UI" panose="020B0604030504040204" pitchFamily="50" charset="-128"/>
                        <a:cs typeface="Arial" panose="020B0604020202020204" pitchFamily="34" charset="0"/>
                      </a:endParaRPr>
                    </a:p>
                  </a:txBody>
                  <a:tcPr marL="68580" marR="68580" marT="0" marB="0" anchor="ctr"/>
                </a:tc>
                <a:extLst>
                  <a:ext uri="{0D108BD9-81ED-4DB2-BD59-A6C34878D82A}">
                    <a16:rowId xmlns:a16="http://schemas.microsoft.com/office/drawing/2014/main" val="10001"/>
                  </a:ext>
                </a:extLst>
              </a:tr>
              <a:tr h="677977">
                <a:tc>
                  <a:txBody>
                    <a:bodyPr/>
                    <a:lstStyle/>
                    <a:p>
                      <a:pPr algn="l">
                        <a:lnSpc>
                          <a:spcPts val="1600"/>
                        </a:lnSpc>
                        <a:spcAft>
                          <a:spcPts val="0"/>
                        </a:spcAft>
                      </a:pPr>
                      <a:r>
                        <a:rPr lang="vi-VN" altLang="ja-JP" sz="1100" kern="100" dirty="0">
                          <a:effectLst/>
                          <a:latin typeface="Arial" panose="020B0604020202020204" pitchFamily="34" charset="0"/>
                          <a:ea typeface="Meiryo UI" panose="020B0604030504040204" pitchFamily="50" charset="-128"/>
                          <a:cs typeface="Arial" panose="020B0604020202020204" pitchFamily="34" charset="0"/>
                        </a:rPr>
                        <a:t>2.</a:t>
                      </a:r>
                      <a:r>
                        <a:rPr lang="vi-VN" altLang="ja-JP" sz="1100" kern="100" dirty="0">
                          <a:effectLst/>
                          <a:latin typeface="+mn-lt"/>
                          <a:ea typeface="Meiryo UI" panose="020B0604030504040204" pitchFamily="50" charset="-128"/>
                        </a:rPr>
                        <a:t> </a:t>
                      </a:r>
                      <a:r>
                        <a:rPr lang="vi-VN" altLang="ja-JP" sz="1100" kern="100" dirty="0">
                          <a:effectLst/>
                          <a:latin typeface="Arial" panose="020B0604020202020204" pitchFamily="34" charset="0"/>
                          <a:ea typeface="Meiryo UI" panose="020B0604030504040204" pitchFamily="50" charset="-128"/>
                          <a:cs typeface="Arial" panose="020B0604020202020204" pitchFamily="34" charset="0"/>
                        </a:rPr>
                        <a:t>Tự kiểm tra định kì</a:t>
                      </a:r>
                      <a:endParaRPr lang="ja-JP" sz="1100" kern="100" dirty="0">
                        <a:effectLst/>
                        <a:latin typeface="Arial" panose="020B0604020202020204" pitchFamily="34" charset="0"/>
                        <a:ea typeface="Meiryo UI" panose="020B0604030504040204" pitchFamily="50" charset="-128"/>
                        <a:cs typeface="Arial" panose="020B0604020202020204" pitchFamily="34" charset="0"/>
                      </a:endParaRPr>
                    </a:p>
                    <a:p>
                      <a:pPr algn="l">
                        <a:lnSpc>
                          <a:spcPts val="1600"/>
                        </a:lnSpc>
                        <a:spcAft>
                          <a:spcPts val="0"/>
                        </a:spcAft>
                      </a:pPr>
                      <a:r>
                        <a:rPr lang="vi-VN" altLang="ja-JP" sz="1100" kern="100" dirty="0">
                          <a:effectLst/>
                          <a:latin typeface="Arial" panose="020B0604020202020204" pitchFamily="34" charset="0"/>
                          <a:ea typeface="Meiryo UI" panose="020B0604030504040204" pitchFamily="50" charset="-128"/>
                          <a:cs typeface="Arial" panose="020B0604020202020204" pitchFamily="34" charset="0"/>
                        </a:rPr>
                        <a:t>(Quy định an toàn điều 194-24)</a:t>
                      </a:r>
                      <a:endParaRPr lang="ja-JP" sz="1100" kern="100" dirty="0">
                        <a:effectLst/>
                        <a:latin typeface="+mn-lt"/>
                        <a:ea typeface="Meiryo UI" panose="020B0604030504040204" pitchFamily="50" charset="-128"/>
                        <a:cs typeface="Times New Roman" panose="02020603050405020304" pitchFamily="18" charset="0"/>
                      </a:endParaRPr>
                    </a:p>
                  </a:txBody>
                  <a:tcPr marL="68580" marR="68580" marT="0" marB="0" anchor="ctr"/>
                </a:tc>
                <a:tc>
                  <a:txBody>
                    <a:bodyPr/>
                    <a:lstStyle/>
                    <a:p>
                      <a:pPr algn="l">
                        <a:lnSpc>
                          <a:spcPts val="1600"/>
                        </a:lnSpc>
                        <a:spcAft>
                          <a:spcPts val="0"/>
                        </a:spcAft>
                      </a:pPr>
                      <a:r>
                        <a:rPr lang="ja-JP" sz="1100" kern="100">
                          <a:effectLst/>
                          <a:latin typeface="+mn-lt"/>
                          <a:ea typeface="Meiryo UI" panose="020B0604030504040204" pitchFamily="50" charset="-128"/>
                        </a:rPr>
                        <a:t>・</a:t>
                      </a:r>
                      <a:r>
                        <a:rPr lang="vi-VN" altLang="ja-JP" sz="1100" kern="100">
                          <a:effectLst/>
                          <a:latin typeface="Arial" panose="020B0604020202020204" pitchFamily="34" charset="0"/>
                          <a:ea typeface="Meiryo UI" panose="020B0604030504040204" pitchFamily="50" charset="-128"/>
                          <a:cs typeface="Arial" panose="020B0604020202020204" pitchFamily="34" charset="0"/>
                        </a:rPr>
                        <a:t>Doanh nghiệp chỉ định</a:t>
                      </a:r>
                    </a:p>
                    <a:p>
                      <a:pPr algn="l">
                        <a:lnSpc>
                          <a:spcPts val="1600"/>
                        </a:lnSpc>
                        <a:spcAft>
                          <a:spcPts val="0"/>
                        </a:spcAft>
                      </a:pPr>
                      <a:r>
                        <a:rPr lang="vi-VN" altLang="ja-JP" sz="1100" kern="100">
                          <a:effectLst/>
                          <a:latin typeface="Arial" panose="020B0604020202020204" pitchFamily="34" charset="0"/>
                          <a:ea typeface="Meiryo UI" panose="020B0604030504040204" pitchFamily="50" charset="-128"/>
                          <a:cs typeface="Arial" panose="020B0604020202020204" pitchFamily="34" charset="0"/>
                        </a:rPr>
                        <a:t>(người lái xe)</a:t>
                      </a:r>
                      <a:endParaRPr lang="ja-JP" altLang="ja-JP" sz="1100" kern="100">
                        <a:effectLst/>
                        <a:latin typeface="Arial" panose="020B0604020202020204" pitchFamily="34" charset="0"/>
                        <a:ea typeface="Meiryo UI" panose="020B0604030504040204" pitchFamily="50" charset="-128"/>
                        <a:cs typeface="Arial" panose="020B0604020202020204" pitchFamily="34" charset="0"/>
                      </a:endParaRPr>
                    </a:p>
                  </a:txBody>
                  <a:tcPr marL="68580" marR="68580" marT="0" marB="0" anchor="ctr"/>
                </a:tc>
                <a:tc>
                  <a:txBody>
                    <a:bodyPr/>
                    <a:lstStyle/>
                    <a:p>
                      <a:pPr algn="l">
                        <a:lnSpc>
                          <a:spcPts val="1600"/>
                        </a:lnSpc>
                        <a:spcAft>
                          <a:spcPts val="0"/>
                        </a:spcAft>
                      </a:pPr>
                      <a:r>
                        <a:rPr lang="ja-JP" sz="1100" kern="100">
                          <a:effectLst/>
                          <a:latin typeface="+mn-lt"/>
                          <a:ea typeface="Meiryo UI" panose="020B0604030504040204" pitchFamily="50" charset="-128"/>
                        </a:rPr>
                        <a:t>・</a:t>
                      </a:r>
                      <a:r>
                        <a:rPr lang="vi-VN" altLang="ja-JP" sz="1100" kern="100">
                          <a:effectLst/>
                          <a:latin typeface="Arial" panose="020B0604020202020204" pitchFamily="34" charset="0"/>
                          <a:ea typeface="Meiryo UI" panose="020B0604030504040204" pitchFamily="50" charset="-128"/>
                          <a:cs typeface="Arial" panose="020B0604020202020204" pitchFamily="34" charset="0"/>
                        </a:rPr>
                        <a:t>Thời điểm : đều đặn mỗi tháng 1 lần</a:t>
                      </a:r>
                    </a:p>
                    <a:p>
                      <a:pPr algn="l">
                        <a:lnSpc>
                          <a:spcPts val="1600"/>
                        </a:lnSpc>
                        <a:spcAft>
                          <a:spcPts val="0"/>
                        </a:spcAft>
                      </a:pPr>
                      <a:r>
                        <a:rPr lang="ja-JP" sz="1100" kern="100">
                          <a:effectLst/>
                          <a:latin typeface="+mn-lt"/>
                          <a:ea typeface="Meiryo UI" panose="020B0604030504040204" pitchFamily="50" charset="-128"/>
                        </a:rPr>
                        <a:t>・</a:t>
                      </a:r>
                      <a:r>
                        <a:rPr lang="vi-VN" altLang="ja-JP" sz="1100" kern="100">
                          <a:effectLst/>
                          <a:latin typeface="Arial" panose="020B0604020202020204" pitchFamily="34" charset="0"/>
                          <a:ea typeface="Meiryo UI" panose="020B0604030504040204" pitchFamily="50" charset="-128"/>
                          <a:cs typeface="Arial" panose="020B0604020202020204" pitchFamily="34" charset="0"/>
                        </a:rPr>
                        <a:t>Thời hạn lưu trữ bảng kiểm tra: </a:t>
                      </a:r>
                      <a:r>
                        <a:rPr lang="en-US" sz="1100" kern="100">
                          <a:effectLst/>
                          <a:latin typeface="Arial" panose="020B0604020202020204" pitchFamily="34" charset="0"/>
                          <a:ea typeface="Meiryo UI" panose="020B0604030504040204" pitchFamily="50" charset="-128"/>
                          <a:cs typeface="Arial" panose="020B0604020202020204" pitchFamily="34" charset="0"/>
                        </a:rPr>
                        <a:t>3</a:t>
                      </a:r>
                      <a:r>
                        <a:rPr lang="vi-VN" sz="1100" kern="100">
                          <a:effectLst/>
                          <a:latin typeface="Arial" panose="020B0604020202020204" pitchFamily="34" charset="0"/>
                          <a:ea typeface="Meiryo UI" panose="020B0604030504040204" pitchFamily="50" charset="-128"/>
                          <a:cs typeface="Arial" panose="020B0604020202020204" pitchFamily="34" charset="0"/>
                        </a:rPr>
                        <a:t> năm</a:t>
                      </a:r>
                      <a:endParaRPr lang="ja-JP" sz="1100" kern="100">
                        <a:effectLst/>
                        <a:latin typeface="Arial" panose="020B0604020202020204" pitchFamily="34" charset="0"/>
                        <a:ea typeface="Meiryo UI" panose="020B0604030504040204" pitchFamily="50" charset="-128"/>
                        <a:cs typeface="Arial" panose="020B0604020202020204" pitchFamily="34" charset="0"/>
                      </a:endParaRPr>
                    </a:p>
                  </a:txBody>
                  <a:tcPr marL="68580" marR="68580" marT="0" marB="0" anchor="ctr"/>
                </a:tc>
                <a:extLst>
                  <a:ext uri="{0D108BD9-81ED-4DB2-BD59-A6C34878D82A}">
                    <a16:rowId xmlns:a16="http://schemas.microsoft.com/office/drawing/2014/main" val="10002"/>
                  </a:ext>
                </a:extLst>
              </a:tr>
              <a:tr h="699948">
                <a:tc>
                  <a:txBody>
                    <a:bodyPr/>
                    <a:lstStyle/>
                    <a:p>
                      <a:pPr algn="l">
                        <a:lnSpc>
                          <a:spcPts val="1600"/>
                        </a:lnSpc>
                        <a:spcAft>
                          <a:spcPts val="0"/>
                        </a:spcAft>
                      </a:pPr>
                      <a:r>
                        <a:rPr lang="vi-VN" altLang="ja-JP" sz="1100" kern="100">
                          <a:effectLst/>
                          <a:latin typeface="Arial" panose="020B0604020202020204" pitchFamily="34" charset="0"/>
                          <a:ea typeface="Meiryo UI" panose="020B0604030504040204" pitchFamily="50" charset="-128"/>
                          <a:cs typeface="Arial" panose="020B0604020202020204" pitchFamily="34" charset="0"/>
                        </a:rPr>
                        <a:t>3. Tự kiểm định đặc định (chỉ định trước)</a:t>
                      </a:r>
                      <a:endParaRPr lang="ja-JP" sz="1100" kern="100">
                        <a:effectLst/>
                        <a:latin typeface="Arial" panose="020B0604020202020204" pitchFamily="34" charset="0"/>
                        <a:ea typeface="Meiryo UI" panose="020B0604030504040204" pitchFamily="50" charset="-128"/>
                        <a:cs typeface="Arial" panose="020B0604020202020204" pitchFamily="34" charset="0"/>
                      </a:endParaRPr>
                    </a:p>
                    <a:p>
                      <a:pPr algn="l">
                        <a:lnSpc>
                          <a:spcPts val="1600"/>
                        </a:lnSpc>
                        <a:spcAft>
                          <a:spcPts val="0"/>
                        </a:spcAft>
                      </a:pPr>
                      <a:r>
                        <a:rPr lang="vi-VN" altLang="ja-JP" sz="1100" kern="100">
                          <a:effectLst/>
                          <a:latin typeface="Arial" panose="020B0604020202020204" pitchFamily="34" charset="0"/>
                          <a:ea typeface="Meiryo UI" panose="020B0604030504040204" pitchFamily="50" charset="-128"/>
                          <a:cs typeface="Arial" panose="020B0604020202020204" pitchFamily="34" charset="0"/>
                        </a:rPr>
                        <a:t>(Quy định an toàn điều 194-23)</a:t>
                      </a:r>
                      <a:endParaRPr lang="ja-JP" sz="1100" kern="100">
                        <a:effectLst/>
                        <a:latin typeface="+mn-lt"/>
                        <a:ea typeface="Meiryo UI" panose="020B0604030504040204" pitchFamily="50" charset="-128"/>
                      </a:endParaRPr>
                    </a:p>
                    <a:p>
                      <a:pPr algn="l">
                        <a:lnSpc>
                          <a:spcPts val="1600"/>
                        </a:lnSpc>
                        <a:spcAft>
                          <a:spcPts val="0"/>
                        </a:spcAft>
                      </a:pPr>
                      <a:r>
                        <a:rPr lang="vi-VN" altLang="ja-JP" sz="1100" kern="100">
                          <a:effectLst/>
                          <a:latin typeface="Arial" panose="020B0604020202020204" pitchFamily="34" charset="0"/>
                          <a:ea typeface="Meiryo UI" panose="020B0604030504040204" pitchFamily="50" charset="-128"/>
                          <a:cs typeface="Arial" panose="020B0604020202020204" pitchFamily="34" charset="0"/>
                        </a:rPr>
                        <a:t>(Quy định an toàn điều 194-26)</a:t>
                      </a:r>
                      <a:endParaRPr lang="ja-JP" sz="1100" kern="100">
                        <a:effectLst/>
                        <a:latin typeface="Arial" panose="020B0604020202020204" pitchFamily="34" charset="0"/>
                        <a:ea typeface="Meiryo UI" panose="020B0604030504040204" pitchFamily="50" charset="-128"/>
                        <a:cs typeface="Arial" panose="020B0604020202020204" pitchFamily="34" charset="0"/>
                      </a:endParaRPr>
                    </a:p>
                  </a:txBody>
                  <a:tcPr marL="68580" marR="68580" marT="0" marB="0" anchor="ctr"/>
                </a:tc>
                <a:tc>
                  <a:txBody>
                    <a:bodyPr/>
                    <a:lstStyle/>
                    <a:p>
                      <a:pPr marL="133350" indent="-133350" algn="l">
                        <a:lnSpc>
                          <a:spcPts val="1600"/>
                        </a:lnSpc>
                        <a:spcAft>
                          <a:spcPts val="0"/>
                        </a:spcAft>
                      </a:pPr>
                      <a:r>
                        <a:rPr lang="ja-JP" sz="1100" kern="100">
                          <a:effectLst/>
                          <a:latin typeface="+mn-lt"/>
                          <a:ea typeface="Meiryo UI" panose="020B0604030504040204" pitchFamily="50" charset="-128"/>
                        </a:rPr>
                        <a:t>・</a:t>
                      </a:r>
                      <a:r>
                        <a:rPr lang="vi-VN" altLang="ja-JP" sz="1100" kern="100">
                          <a:effectLst/>
                          <a:latin typeface="Arial" panose="020B0604020202020204" pitchFamily="34" charset="0"/>
                          <a:ea typeface="Meiryo UI" panose="020B0604030504040204" pitchFamily="50" charset="-128"/>
                          <a:cs typeface="Arial" panose="020B0604020202020204" pitchFamily="34" charset="0"/>
                        </a:rPr>
                        <a:t>Người có bằng cấp (chứng chỉ) do bộ Y tế, Lao động và Phúc lợi quy định</a:t>
                      </a:r>
                      <a:endParaRPr lang="ja-JP" sz="1100" kern="100">
                        <a:effectLst/>
                        <a:latin typeface="Arial" panose="020B0604020202020204" pitchFamily="34" charset="0"/>
                        <a:ea typeface="Meiryo UI" panose="020B0604030504040204" pitchFamily="50" charset="-128"/>
                        <a:cs typeface="Arial" panose="020B0604020202020204" pitchFamily="34" charset="0"/>
                      </a:endParaRPr>
                    </a:p>
                    <a:p>
                      <a:pPr algn="l">
                        <a:lnSpc>
                          <a:spcPts val="1600"/>
                        </a:lnSpc>
                        <a:spcAft>
                          <a:spcPts val="0"/>
                        </a:spcAft>
                      </a:pPr>
                      <a:r>
                        <a:rPr lang="ja-JP" sz="1100" kern="100">
                          <a:effectLst/>
                          <a:latin typeface="+mn-lt"/>
                          <a:ea typeface="Meiryo UI" panose="020B0604030504040204" pitchFamily="50" charset="-128"/>
                        </a:rPr>
                        <a:t>・</a:t>
                      </a:r>
                      <a:r>
                        <a:rPr lang="vi-VN" altLang="ja-JP" sz="1100" kern="100">
                          <a:effectLst/>
                          <a:latin typeface="Arial" panose="020B0604020202020204" pitchFamily="34" charset="0"/>
                          <a:ea typeface="Meiryo UI" panose="020B0604030504040204" pitchFamily="50" charset="-128"/>
                          <a:cs typeface="Arial" panose="020B0604020202020204" pitchFamily="34" charset="0"/>
                        </a:rPr>
                        <a:t>Người kiểm tra</a:t>
                      </a:r>
                      <a:endParaRPr lang="ja-JP" sz="1100" kern="100">
                        <a:effectLst/>
                        <a:latin typeface="Arial" panose="020B0604020202020204" pitchFamily="34" charset="0"/>
                        <a:ea typeface="Meiryo UI" panose="020B0604030504040204" pitchFamily="50" charset="-128"/>
                        <a:cs typeface="Arial" panose="020B0604020202020204" pitchFamily="34" charset="0"/>
                      </a:endParaRPr>
                    </a:p>
                  </a:txBody>
                  <a:tcPr marL="68580" marR="68580" marT="0" marB="0" anchor="ct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ja-JP" sz="1100" kern="100" dirty="0">
                          <a:effectLst/>
                          <a:latin typeface="+mn-lt"/>
                          <a:ea typeface="Meiryo UI" panose="020B0604030504040204" pitchFamily="50" charset="-128"/>
                        </a:rPr>
                        <a:t>・</a:t>
                      </a:r>
                      <a:r>
                        <a:rPr lang="vi-VN" altLang="ja-JP" sz="1100" kern="100" dirty="0">
                          <a:effectLst/>
                          <a:latin typeface="Arial" panose="020B0604020202020204" pitchFamily="34" charset="0"/>
                          <a:ea typeface="Meiryo UI" panose="020B0604030504040204" pitchFamily="50" charset="-128"/>
                          <a:cs typeface="Arial" panose="020B0604020202020204" pitchFamily="34" charset="0"/>
                        </a:rPr>
                        <a:t>Thời hạn : đều đặn mỗi năm 1 lần</a:t>
                      </a:r>
                      <a:endParaRPr lang="ja-JP" sz="1100" kern="100" dirty="0">
                        <a:effectLst/>
                        <a:latin typeface="Arial" panose="020B0604020202020204" pitchFamily="34" charset="0"/>
                        <a:ea typeface="Meiryo UI" panose="020B0604030504040204" pitchFamily="50" charset="-128"/>
                        <a:cs typeface="Arial" panose="020B0604020202020204" pitchFamily="34" charset="0"/>
                      </a:endParaRPr>
                    </a:p>
                    <a:p>
                      <a:pPr algn="l">
                        <a:lnSpc>
                          <a:spcPts val="1600"/>
                        </a:lnSpc>
                        <a:spcAft>
                          <a:spcPts val="0"/>
                        </a:spcAft>
                      </a:pPr>
                      <a:r>
                        <a:rPr lang="ja-JP" sz="1100" kern="100" dirty="0">
                          <a:effectLst/>
                          <a:latin typeface="+mn-lt"/>
                          <a:ea typeface="Meiryo UI" panose="020B0604030504040204" pitchFamily="50" charset="-128"/>
                        </a:rPr>
                        <a:t>・</a:t>
                      </a:r>
                      <a:r>
                        <a:rPr lang="vi-VN" altLang="ja-JP" sz="1100" kern="100" dirty="0">
                          <a:effectLst/>
                          <a:latin typeface="Arial" panose="020B0604020202020204" pitchFamily="34" charset="0"/>
                          <a:ea typeface="Meiryo UI" panose="020B0604030504040204" pitchFamily="50" charset="-128"/>
                          <a:cs typeface="Arial" panose="020B0604020202020204" pitchFamily="34" charset="0"/>
                        </a:rPr>
                        <a:t>Thời hạn lưu trữ bảng kiểm tra : 3 năm</a:t>
                      </a:r>
                      <a:endParaRPr lang="ja-JP" sz="1100" kern="100" dirty="0">
                        <a:effectLst/>
                        <a:latin typeface="Arial" panose="020B0604020202020204" pitchFamily="34" charset="0"/>
                        <a:ea typeface="Meiryo UI" panose="020B0604030504040204" pitchFamily="50" charset="-128"/>
                        <a:cs typeface="Arial" panose="020B0604020202020204" pitchFamily="34" charset="0"/>
                      </a:endParaRPr>
                    </a:p>
                    <a:p>
                      <a:pPr algn="l">
                        <a:lnSpc>
                          <a:spcPts val="1600"/>
                        </a:lnSpc>
                        <a:spcAft>
                          <a:spcPts val="0"/>
                        </a:spcAft>
                      </a:pPr>
                      <a:r>
                        <a:rPr lang="ja-JP" sz="1100" kern="100" dirty="0">
                          <a:effectLst/>
                          <a:latin typeface="+mn-lt"/>
                          <a:ea typeface="Meiryo UI" panose="020B0604030504040204" pitchFamily="50" charset="-128"/>
                        </a:rPr>
                        <a:t>・</a:t>
                      </a:r>
                      <a:r>
                        <a:rPr lang="vi-VN" altLang="ja-JP" sz="1100" kern="100" dirty="0">
                          <a:effectLst/>
                          <a:latin typeface="Arial" panose="020B0604020202020204" pitchFamily="34" charset="0"/>
                          <a:ea typeface="Meiryo UI" panose="020B0604030504040204" pitchFamily="50" charset="-128"/>
                          <a:cs typeface="Arial" panose="020B0604020202020204" pitchFamily="34" charset="0"/>
                        </a:rPr>
                        <a:t>Dán</a:t>
                      </a:r>
                      <a:r>
                        <a:rPr lang="vi-VN" altLang="ja-JP" sz="1100" kern="100" dirty="0">
                          <a:effectLst/>
                          <a:latin typeface="+mn-lt"/>
                          <a:ea typeface="Meiryo UI" panose="020B0604030504040204" pitchFamily="50" charset="-128"/>
                        </a:rPr>
                        <a:t> </a:t>
                      </a:r>
                      <a:r>
                        <a:rPr lang="ja-JP" altLang="ja-JP" sz="1100" kern="100" dirty="0">
                          <a:effectLst/>
                          <a:latin typeface="Arial" panose="020B0604020202020204" pitchFamily="34" charset="0"/>
                          <a:ea typeface="Meiryo UI" panose="020B0604030504040204" pitchFamily="50" charset="-128"/>
                          <a:cs typeface="Arial" panose="020B0604020202020204" pitchFamily="34" charset="0"/>
                        </a:rPr>
                        <a:t>”</a:t>
                      </a:r>
                      <a:r>
                        <a:rPr lang="vi-VN" altLang="ja-JP" sz="1100" kern="100" dirty="0">
                          <a:effectLst/>
                          <a:latin typeface="Arial" panose="020B0604020202020204" pitchFamily="34" charset="0"/>
                          <a:ea typeface="Meiryo UI" panose="020B0604030504040204" pitchFamily="50" charset="-128"/>
                          <a:cs typeface="Arial" panose="020B0604020202020204" pitchFamily="34" charset="0"/>
                        </a:rPr>
                        <a:t>biểu tượng</a:t>
                      </a:r>
                      <a:r>
                        <a:rPr lang="ja-JP" altLang="ja-JP" sz="1100" kern="100" dirty="0">
                          <a:effectLst/>
                          <a:latin typeface="Arial" panose="020B0604020202020204" pitchFamily="34" charset="0"/>
                          <a:ea typeface="Meiryo UI" panose="020B0604030504040204" pitchFamily="50" charset="-128"/>
                          <a:cs typeface="Arial" panose="020B0604020202020204" pitchFamily="34" charset="0"/>
                        </a:rPr>
                        <a:t>”</a:t>
                      </a:r>
                      <a:r>
                        <a:rPr lang="vi-VN" altLang="ja-JP" sz="1100" kern="100" dirty="0">
                          <a:effectLst/>
                          <a:latin typeface="+mn-lt"/>
                          <a:ea typeface="Meiryo UI" panose="020B0604030504040204" pitchFamily="50" charset="-128"/>
                        </a:rPr>
                        <a:t> </a:t>
                      </a:r>
                      <a:r>
                        <a:rPr lang="vi-VN" altLang="ja-JP" sz="1100" kern="100" dirty="0">
                          <a:effectLst/>
                          <a:latin typeface="Arial" panose="020B0604020202020204" pitchFamily="34" charset="0"/>
                          <a:ea typeface="Meiryo UI" panose="020B0604030504040204" pitchFamily="50" charset="-128"/>
                          <a:cs typeface="Arial" panose="020B0604020202020204" pitchFamily="34" charset="0"/>
                        </a:rPr>
                        <a:t>đã kiểm tra (để nhận biết)</a:t>
                      </a:r>
                      <a:endParaRPr lang="ja-JP" sz="1100" kern="100" dirty="0">
                        <a:effectLst/>
                        <a:latin typeface="Arial" panose="020B0604020202020204" pitchFamily="34" charset="0"/>
                        <a:ea typeface="Meiryo UI" panose="020B0604030504040204" pitchFamily="50" charset="-128"/>
                        <a:cs typeface="Arial" panose="020B0604020202020204" pitchFamily="34" charset="0"/>
                      </a:endParaRPr>
                    </a:p>
                  </a:txBody>
                  <a:tcPr marL="68580" marR="68580" marT="0" marB="0" anchor="ctr"/>
                </a:tc>
                <a:extLst>
                  <a:ext uri="{0D108BD9-81ED-4DB2-BD59-A6C34878D82A}">
                    <a16:rowId xmlns:a16="http://schemas.microsoft.com/office/drawing/2014/main" val="10003"/>
                  </a:ext>
                </a:extLst>
              </a:tr>
            </a:tbl>
          </a:graphicData>
        </a:graphic>
      </p:graphicFrame>
      <p:sp>
        <p:nvSpPr>
          <p:cNvPr id="3" name="Rectangle 1"/>
          <p:cNvSpPr>
            <a:spLocks noChangeArrowheads="1"/>
          </p:cNvSpPr>
          <p:nvPr/>
        </p:nvSpPr>
        <p:spPr bwMode="auto">
          <a:xfrm>
            <a:off x="3078339" y="2295337"/>
            <a:ext cx="273183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524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52400" algn="l" defTabSz="914400" rtl="0" eaLnBrk="0" fontAlgn="base" latinLnBrk="0" hangingPunct="0">
              <a:lnSpc>
                <a:spcPct val="100000"/>
              </a:lnSpc>
              <a:spcBef>
                <a:spcPct val="0"/>
              </a:spcBef>
              <a:spcAft>
                <a:spcPct val="0"/>
              </a:spcAft>
              <a:buClrTx/>
              <a:buSzTx/>
              <a:buFontTx/>
              <a:buNone/>
              <a:tabLst/>
            </a:pPr>
            <a:r>
              <a:rPr kumimoji="0" lang="vi-VN" altLang="ja-JP" sz="1200">
                <a:ea typeface="ＭＳ ゴシック" panose="020B0609070205080204" pitchFamily="49" charset="-128"/>
                <a:cs typeface="Times New Roman" panose="02020603050405020304" pitchFamily="18" charset="0"/>
              </a:rPr>
              <a:t>Quy định về kiểm tra và tự kiểm tra</a:t>
            </a:r>
            <a:endParaRPr kumimoji="0" lang="ja-JP" altLang="en-US" sz="600" b="0" i="0" u="none" strike="noStrike" cap="none" normalizeH="0" baseline="0">
              <a:ln>
                <a:noFill/>
              </a:ln>
              <a:solidFill>
                <a:schemeClr val="tx1"/>
              </a:solidFill>
              <a:effectLst/>
            </a:endParaRPr>
          </a:p>
        </p:txBody>
      </p:sp>
      <p:sp>
        <p:nvSpPr>
          <p:cNvPr id="8" name="Rectangle 1"/>
          <p:cNvSpPr>
            <a:spLocks noChangeArrowheads="1"/>
          </p:cNvSpPr>
          <p:nvPr/>
        </p:nvSpPr>
        <p:spPr bwMode="auto">
          <a:xfrm>
            <a:off x="283962" y="5501052"/>
            <a:ext cx="78867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524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52400" algn="l" defTabSz="914400" rtl="0" eaLnBrk="0" fontAlgn="base" latinLnBrk="0" hangingPunct="0">
              <a:lnSpc>
                <a:spcPct val="100000"/>
              </a:lnSpc>
              <a:spcBef>
                <a:spcPct val="0"/>
              </a:spcBef>
              <a:spcAft>
                <a:spcPct val="0"/>
              </a:spcAft>
              <a:buClrTx/>
              <a:buSzTx/>
              <a:buFontTx/>
              <a:buNone/>
              <a:tabLst/>
            </a:pPr>
            <a:r>
              <a:rPr kumimoji="0" lang="vi-VN" altLang="ja-JP" sz="1200" b="0" i="0" u="none" strike="noStrike" cap="none" normalizeH="0" baseline="0" dirty="0">
                <a:ln>
                  <a:noFill/>
                </a:ln>
                <a:solidFill>
                  <a:schemeClr val="tx1"/>
                </a:solidFill>
                <a:effectLst/>
                <a:ea typeface="ＭＳ ゴシック" panose="020B0609070205080204" pitchFamily="49" charset="-128"/>
                <a:cs typeface="Arial" panose="020B0604020202020204" pitchFamily="34" charset="0"/>
              </a:rPr>
              <a:t>Nếu phát hiện có bất thường trong quá trình tự kiểm định hoặc kiểm tra, phải tiến hành sửa chữa ngay và áp dụng các biện pháp cần thiết khác</a:t>
            </a:r>
            <a:r>
              <a:rPr kumimoji="0" lang="vi-VN"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p>
            <a:pPr marL="0" marR="0" lvl="0" indent="152400" algn="l" defTabSz="914400" rtl="0" eaLnBrk="0" fontAlgn="base" latinLnBrk="0" hangingPunct="0">
              <a:lnSpc>
                <a:spcPct val="100000"/>
              </a:lnSpc>
              <a:spcBef>
                <a:spcPct val="0"/>
              </a:spcBef>
              <a:spcAft>
                <a:spcPct val="0"/>
              </a:spcAft>
              <a:buClrTx/>
              <a:buSzTx/>
              <a:buFontTx/>
              <a:buNone/>
              <a:tabLst/>
            </a:pPr>
            <a:r>
              <a:rPr kumimoji="0" lang="vi-VN" altLang="ja-JP" sz="1200" b="0" i="0" u="none" strike="noStrike" cap="none" normalizeH="0" baseline="0" dirty="0">
                <a:ln>
                  <a:noFill/>
                </a:ln>
                <a:solidFill>
                  <a:schemeClr val="tx1"/>
                </a:solidFill>
                <a:effectLst/>
                <a:ea typeface="ＭＳ ゴシック" panose="020B0609070205080204" pitchFamily="49" charset="-128"/>
                <a:cs typeface="Times New Roman" panose="02020603050405020304" pitchFamily="18" charset="0"/>
              </a:rPr>
              <a:t>(</a:t>
            </a:r>
            <a:r>
              <a:rPr lang="vi-VN" altLang="ja-JP" sz="1200" kern="100" dirty="0">
                <a:effectLst/>
                <a:ea typeface="Meiryo UI" panose="020B0604030504040204" pitchFamily="50" charset="-128"/>
                <a:cs typeface="Arial" panose="020B0604020202020204" pitchFamily="34" charset="0"/>
              </a:rPr>
              <a:t>Quy định an toàn điều 194-28)</a:t>
            </a:r>
            <a:endParaRPr kumimoji="0" lang="en-US" altLang="ja-JP" sz="1800" b="0" i="0" u="none" strike="noStrike" cap="none" normalizeH="0" baseline="0" dirty="0">
              <a:ln>
                <a:noFill/>
              </a:ln>
              <a:solidFill>
                <a:schemeClr val="tx1"/>
              </a:solidFill>
              <a:effectLst/>
              <a:cs typeface="Arial" panose="020B0604020202020204" pitchFamily="34" charset="0"/>
            </a:endParaRPr>
          </a:p>
        </p:txBody>
      </p:sp>
      <p:sp>
        <p:nvSpPr>
          <p:cNvPr id="9" name="コンテンツ プレースホルダー 4"/>
          <p:cNvSpPr txBox="1">
            <a:spLocks/>
          </p:cNvSpPr>
          <p:nvPr/>
        </p:nvSpPr>
        <p:spPr>
          <a:xfrm>
            <a:off x="531118" y="758169"/>
            <a:ext cx="8081762" cy="1568522"/>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Điều rất quan trọng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không chỉ là nâng cao khả năng làm việc mà còn </a:t>
            </a:r>
            <a:r>
              <a:rPr lang="vi-VN"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ngăn ngừa tai nạn lao động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bằng cách </a:t>
            </a:r>
            <a:r>
              <a:rPr lang="vi-VN"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thực hiện đúng việc kiểm tra, bảo dưỡng hàng ngày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và luôn duy trì</a:t>
            </a:r>
            <a:r>
              <a:rPr lang="vi-VN" altLang="ja-JP" sz="1400" dirty="0">
                <a:solidFill>
                  <a:prstClr val="black"/>
                </a:solidFill>
                <a:latin typeface="Meiryo UI" panose="020B0604030504040204" pitchFamily="50" charset="-128"/>
                <a:ea typeface="Meiryo UI" panose="020B0604030504040204" pitchFamily="50" charset="-128"/>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xe nâng làm việc </a:t>
            </a:r>
            <a:r>
              <a:rPr lang="vi-VN" altLang="ja-JP" sz="1400" dirty="0">
                <a:solidFill>
                  <a:prstClr val="black"/>
                </a:solidFill>
                <a:ea typeface="Meiryo UI" panose="020B0604030504040204" pitchFamily="50" charset="-128"/>
              </a:rPr>
              <a:t>trên cao ở </a:t>
            </a:r>
            <a:r>
              <a:rPr lang="vi-VN" altLang="ja-JP" sz="1400" b="1" u="sng" dirty="0">
                <a:solidFill>
                  <a:prstClr val="black"/>
                </a:solidFill>
                <a:ea typeface="Meiryo UI" panose="020B0604030504040204" pitchFamily="50" charset="-128"/>
              </a:rPr>
              <a:t>điều </a:t>
            </a:r>
            <a:r>
              <a:rPr lang="vi-VN"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kiện</a:t>
            </a:r>
            <a:r>
              <a:rPr lang="vi-VN" altLang="ja-JP" sz="1400" b="1" u="sng" dirty="0">
                <a:solidFill>
                  <a:prstClr val="black"/>
                </a:solidFill>
                <a:ea typeface="Meiryo UI" panose="020B0604030504040204" pitchFamily="50" charset="-128"/>
              </a:rPr>
              <a:t> tối ưu. </a:t>
            </a:r>
          </a:p>
          <a:p>
            <a:pPr marL="0" indent="0">
              <a:lnSpc>
                <a:spcPct val="100000"/>
              </a:lnSpc>
              <a:spcBef>
                <a:spcPts val="0"/>
              </a:spcBef>
              <a:buNone/>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Ngoài ra, theo các </a:t>
            </a:r>
            <a:r>
              <a:rPr lang="vi-VN"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quy định về an toàn và vệ sinh lao động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cũng </a:t>
            </a:r>
            <a:r>
              <a:rPr lang="vi-VN"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yêu cầu về việc thực hiện</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400" dirty="0">
                <a:solidFill>
                  <a:prstClr val="black"/>
                </a:solidFill>
                <a:ea typeface="Meiryo UI" panose="020B0604030504040204" pitchFamily="50" charset="-128"/>
              </a:rPr>
              <a:t>kiểm tra,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kiểm</a:t>
            </a:r>
            <a:r>
              <a:rPr lang="vi-VN" altLang="ja-JP" sz="1400" dirty="0">
                <a:solidFill>
                  <a:prstClr val="black"/>
                </a:solidFill>
                <a:ea typeface="Meiryo UI" panose="020B0604030504040204" pitchFamily="50" charset="-128"/>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định</a:t>
            </a:r>
            <a:r>
              <a:rPr lang="vi-VN" altLang="ja-JP" sz="1400" dirty="0">
                <a:solidFill>
                  <a:prstClr val="black"/>
                </a:solidFill>
                <a:ea typeface="Meiryo UI" panose="020B0604030504040204" pitchFamily="50" charset="-128"/>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và bảo dưỡng xe nâng làm việc trên cao theo như bảng dưới đây</a:t>
            </a:r>
            <a:r>
              <a:rPr lang="vi-VN" altLang="ja-JP" sz="1400" dirty="0">
                <a:solidFill>
                  <a:prstClr val="black"/>
                </a:solidFill>
                <a:ea typeface="Meiryo UI" panose="020B0604030504040204" pitchFamily="50" charset="-128"/>
              </a:rPr>
              <a:t>. </a:t>
            </a:r>
            <a:r>
              <a:rPr lang="ja-JP" altLang="en-US" sz="1400" b="1" u="sng" dirty="0">
                <a:solidFill>
                  <a:prstClr val="black"/>
                </a:solidFill>
                <a:ea typeface="Meiryo UI" panose="020B0604030504040204" pitchFamily="50" charset="-128"/>
              </a:rPr>
              <a:t>　</a:t>
            </a:r>
            <a:endParaRPr lang="vi-VN" altLang="ja-JP" sz="1400" b="1" u="sng" dirty="0">
              <a:solidFill>
                <a:prstClr val="black"/>
              </a:solidFill>
              <a:ea typeface="Meiryo UI" panose="020B0604030504040204" pitchFamily="50" charset="-128"/>
            </a:endParaRP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cs typeface="Arial" panose="020B0604020202020204" pitchFamily="34" charset="0"/>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Điều</a:t>
            </a:r>
            <a:r>
              <a:rPr lang="vi-VN" altLang="ja-JP" sz="1400" dirty="0">
                <a:solidFill>
                  <a:prstClr val="black"/>
                </a:solidFill>
                <a:ea typeface="Meiryo UI" panose="020B0604030504040204" pitchFamily="50" charset="-128"/>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quan trọn</a:t>
            </a:r>
            <a:r>
              <a:rPr lang="vi-VN" altLang="ja-JP" sz="1400" dirty="0">
                <a:solidFill>
                  <a:prstClr val="black"/>
                </a:solidFill>
                <a:ea typeface="Meiryo UI" panose="020B0604030504040204" pitchFamily="50" charset="-128"/>
              </a:rPr>
              <a:t>g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là đảm</a:t>
            </a:r>
            <a:r>
              <a:rPr lang="vi-VN" altLang="ja-JP" sz="1400" dirty="0">
                <a:solidFill>
                  <a:prstClr val="black"/>
                </a:solidFill>
                <a:latin typeface="Meiryo UI" panose="020B0604030504040204" pitchFamily="50" charset="-128"/>
                <a:ea typeface="Meiryo UI" panose="020B0604030504040204" pitchFamily="50" charset="-128"/>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bảo chắc chắn thực hiện kiểm tra, bảo dưỡng để</a:t>
            </a:r>
            <a:r>
              <a:rPr lang="vi-VN" altLang="ja-JP" sz="1400" dirty="0">
                <a:solidFill>
                  <a:prstClr val="black"/>
                </a:solidFill>
                <a:ea typeface="Meiryo UI" panose="020B0604030504040204" pitchFamily="50" charset="-128"/>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xe nâng làm việc trên cao luôn trong trạng thái tốt nhất khi sử dụng</a:t>
            </a:r>
            <a:r>
              <a:rPr lang="vi-VN" altLang="ja-JP" sz="1400" dirty="0">
                <a:solidFill>
                  <a:prstClr val="black"/>
                </a:solidFill>
                <a:ea typeface="Meiryo UI" panose="020B0604030504040204" pitchFamily="50" charset="-128"/>
              </a:rPr>
              <a:t>.</a:t>
            </a:r>
            <a:endParaRPr lang="ja-JP" altLang="en-US"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endParaRPr lang="ja-JP" altLang="en-US" sz="140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58970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984232" cy="1011187"/>
          </a:xfrm>
          <a:ln>
            <a:solidFill>
              <a:schemeClr val="tx1"/>
            </a:solidFill>
          </a:ln>
        </p:spPr>
        <p:txBody>
          <a:bodyPr>
            <a:noAutofit/>
          </a:bodyPr>
          <a:lstStyle/>
          <a:p>
            <a:r>
              <a:rPr lang="vi-VN" altLang="ja-JP" sz="2400" b="1">
                <a:latin typeface="Arial" panose="020B0604020202020204" pitchFamily="34" charset="0"/>
                <a:ea typeface="Meiryo UI" panose="020B0604030504040204" pitchFamily="50" charset="-128"/>
                <a:cs typeface="Arial" panose="020B0604020202020204" pitchFamily="34" charset="0"/>
              </a:rPr>
              <a:t>Làm việc an toàn với </a:t>
            </a:r>
            <a:r>
              <a:rPr kumimoji="1" lang="vi-VN" altLang="ja-JP" sz="2400" b="1">
                <a:latin typeface="Arial" panose="020B0604020202020204" pitchFamily="34" charset="0"/>
                <a:ea typeface="Meiryo UI" panose="020B0604030504040204" pitchFamily="50" charset="-128"/>
                <a:cs typeface="Arial" panose="020B0604020202020204" pitchFamily="34" charset="0"/>
              </a:rPr>
              <a:t>xe nâng làm việc trên cao (1)</a:t>
            </a:r>
            <a:br>
              <a:rPr kumimoji="1" lang="vi-VN" altLang="ja-JP" sz="2400" b="1">
                <a:latin typeface="Arial" panose="020B0604020202020204" pitchFamily="34" charset="0"/>
                <a:ea typeface="Meiryo UI" panose="020B0604030504040204" pitchFamily="50" charset="-128"/>
                <a:cs typeface="Arial" panose="020B0604020202020204" pitchFamily="34" charset="0"/>
              </a:rPr>
            </a:br>
            <a:r>
              <a:rPr lang="ja-JP" altLang="en-US" sz="2400" b="1">
                <a:latin typeface="Meiryo UI" panose="020B0604030504040204" pitchFamily="50" charset="-128"/>
                <a:ea typeface="Meiryo UI" panose="020B0604030504040204" pitchFamily="50" charset="-128"/>
              </a:rPr>
              <a:t>　</a:t>
            </a:r>
            <a:r>
              <a:rPr lang="vi-VN" altLang="ja-JP" sz="2400" b="1">
                <a:latin typeface="Arial" panose="020B0604020202020204" pitchFamily="34" charset="0"/>
                <a:ea typeface="Meiryo UI" panose="020B0604030504040204" pitchFamily="50" charset="-128"/>
                <a:cs typeface="Arial" panose="020B0604020202020204" pitchFamily="34" charset="0"/>
              </a:rPr>
              <a:t>Những lưu ý khi lái xe  Loại xe tải</a:t>
            </a:r>
            <a:endParaRPr kumimoji="1" lang="ja-JP" altLang="en-US" sz="2400" b="1">
              <a:latin typeface="Arial" panose="020B0604020202020204" pitchFamily="34" charset="0"/>
              <a:ea typeface="Meiryo UI" panose="020B0604030504040204" pitchFamily="50" charset="-128"/>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38</a:t>
            </a:fld>
            <a:endParaRPr lang="ja-JP" altLang="en-US">
              <a:solidFill>
                <a:prstClr val="black">
                  <a:tint val="75000"/>
                </a:prstClr>
              </a:solidFill>
            </a:endParaRPr>
          </a:p>
        </p:txBody>
      </p:sp>
      <p:sp>
        <p:nvSpPr>
          <p:cNvPr id="11" name="コンテンツ プレースホルダー 4"/>
          <p:cNvSpPr txBox="1">
            <a:spLocks/>
          </p:cNvSpPr>
          <p:nvPr/>
        </p:nvSpPr>
        <p:spPr>
          <a:xfrm>
            <a:off x="565608" y="1476940"/>
            <a:ext cx="8075553" cy="2388050"/>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endParaRPr lang="en-US" altLang="ja-JP" sz="16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r>
              <a:rPr lang="vi-VN"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Những lưu ý chung của dạng xe tải</a:t>
            </a:r>
            <a:endPar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endParaRPr lang="en-US" altLang="ja-JP" sz="1000" b="1" u="sng"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457200" lvl="1" indent="0">
              <a:lnSpc>
                <a:spcPct val="100000"/>
              </a:lnSpc>
              <a:spcBef>
                <a:spcPts val="0"/>
              </a:spcBef>
              <a:buNone/>
            </a:pP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1.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Trước khi lái xe, kiểm tra xem chân chống thủy lực đã hoàn toàn được dựng lên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(thu lại) vào vị trí lưu trữ chưa.</a:t>
            </a:r>
            <a:r>
              <a:rPr lang="ja-JP" altLang="en-US" sz="1600" dirty="0">
                <a:solidFill>
                  <a:prstClr val="black"/>
                </a:solidFill>
                <a:ea typeface="Meiryo UI" panose="020B0604030504040204" pitchFamily="50" charset="-128"/>
              </a:rPr>
              <a:t>　</a:t>
            </a:r>
            <a:endParaRPr lang="vi-VN" altLang="ja-JP" sz="1600" dirty="0">
              <a:solidFill>
                <a:prstClr val="black"/>
              </a:solidFill>
              <a:ea typeface="Meiryo UI" panose="020B0604030504040204" pitchFamily="50" charset="-128"/>
            </a:endParaRPr>
          </a:p>
          <a:p>
            <a:pPr marL="457200" lvl="1" indent="0">
              <a:lnSpc>
                <a:spcPct val="100000"/>
              </a:lnSpc>
              <a:spcBef>
                <a:spcPts val="0"/>
              </a:spcBef>
              <a:buNone/>
            </a:pP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2.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Kiểm tra sàn làm việc đã được dựng lên (thu lại) ở trạng thái lưu trữ chưa, đảm </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bảo đã đưa người làm việc xuống khỏi sàn làm việc trước khi lái xe.</a:t>
            </a: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endParaRPr lang="ja-JP" altLang="en-US" sz="1600" dirty="0">
              <a:solidFill>
                <a:prstClr val="black"/>
              </a:solidFill>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3E99252C-D87F-4D00-BBAD-853550EF66C9}"/>
              </a:ext>
            </a:extLst>
          </p:cNvPr>
          <p:cNvSpPr txBox="1"/>
          <p:nvPr/>
        </p:nvSpPr>
        <p:spPr>
          <a:xfrm>
            <a:off x="3846136" y="6444477"/>
            <a:ext cx="4213782" cy="307777"/>
          </a:xfrm>
          <a:prstGeom prst="rect">
            <a:avLst/>
          </a:prstGeom>
          <a:noFill/>
          <a:ln>
            <a:solidFill>
              <a:schemeClr val="tx1"/>
            </a:solidFill>
          </a:ln>
        </p:spPr>
        <p:txBody>
          <a:bodyPr wrap="square" rtlCol="0">
            <a:spAutoFit/>
          </a:bodyPr>
          <a:lstStyle/>
          <a:p>
            <a:pPr algn="ctr"/>
            <a:r>
              <a:rPr lang="vi-VN" altLang="ja-JP" sz="1400" dirty="0">
                <a:solidFill>
                  <a:prstClr val="black"/>
                </a:solidFill>
                <a:latin typeface="Arial" panose="020B0604020202020204" pitchFamily="34" charset="0"/>
                <a:cs typeface="Arial" panose="020B0604020202020204" pitchFamily="34" charset="0"/>
              </a:rPr>
              <a:t>Sách giáo khoa trang</a:t>
            </a:r>
            <a:r>
              <a:rPr lang="ja-JP" altLang="en-US" sz="1400" dirty="0">
                <a:solidFill>
                  <a:prstClr val="black"/>
                </a:solidFill>
              </a:rPr>
              <a:t> </a:t>
            </a:r>
            <a:r>
              <a:rPr lang="vi-VN" altLang="ja-JP" sz="1400" dirty="0">
                <a:solidFill>
                  <a:prstClr val="black"/>
                </a:solidFill>
                <a:latin typeface="Arial" panose="020B0604020202020204" pitchFamily="34" charset="0"/>
                <a:cs typeface="Arial" panose="020B0604020202020204" pitchFamily="34" charset="0"/>
              </a:rPr>
              <a:t>76</a:t>
            </a:r>
            <a:r>
              <a:rPr lang="en-US" altLang="ja-JP" sz="1400" dirty="0">
                <a:solidFill>
                  <a:prstClr val="black"/>
                </a:solidFill>
                <a:latin typeface="Arial" panose="020B0604020202020204" pitchFamily="34" charset="0"/>
                <a:cs typeface="Arial" panose="020B0604020202020204" pitchFamily="34" charset="0"/>
              </a:rPr>
              <a:t>~</a:t>
            </a:r>
            <a:r>
              <a:rPr lang="vi-VN" altLang="ja-JP" sz="1400" dirty="0">
                <a:solidFill>
                  <a:prstClr val="black"/>
                </a:solidFill>
                <a:latin typeface="Arial" panose="020B0604020202020204" pitchFamily="34" charset="0"/>
                <a:cs typeface="Arial" panose="020B0604020202020204" pitchFamily="34" charset="0"/>
              </a:rPr>
              <a:t>80 </a:t>
            </a:r>
            <a:r>
              <a:rPr lang="en-US" altLang="ja-JP" sz="1400" dirty="0">
                <a:solidFill>
                  <a:prstClr val="black"/>
                </a:solidFill>
                <a:latin typeface="Arial" panose="020B0604020202020204" pitchFamily="34" charset="0"/>
                <a:cs typeface="Arial" panose="020B0604020202020204" pitchFamily="34" charset="0"/>
              </a:rPr>
              <a:t>/ S</a:t>
            </a:r>
            <a:r>
              <a:rPr lang="vi-VN" altLang="ja-JP" sz="1400" dirty="0">
                <a:solidFill>
                  <a:prstClr val="black"/>
                </a:solidFill>
                <a:latin typeface="Arial" panose="020B0604020202020204" pitchFamily="34" charset="0"/>
                <a:cs typeface="Arial" panose="020B0604020202020204" pitchFamily="34" charset="0"/>
              </a:rPr>
              <a:t>ách bổ trợ trang </a:t>
            </a:r>
            <a:r>
              <a:rPr lang="vi-VN" altLang="ja-JP" sz="1400" dirty="0" smtClean="0">
                <a:solidFill>
                  <a:prstClr val="black"/>
                </a:solidFill>
                <a:latin typeface="Arial" panose="020B0604020202020204" pitchFamily="34" charset="0"/>
                <a:cs typeface="Arial" panose="020B0604020202020204" pitchFamily="34" charset="0"/>
              </a:rPr>
              <a:t>3</a:t>
            </a:r>
            <a:r>
              <a:rPr lang="en-US" altLang="ja-JP" sz="1400" dirty="0" smtClean="0">
                <a:solidFill>
                  <a:prstClr val="black"/>
                </a:solidFill>
                <a:latin typeface="Arial" panose="020B0604020202020204" pitchFamily="34" charset="0"/>
                <a:cs typeface="Arial" panose="020B0604020202020204" pitchFamily="34" charset="0"/>
              </a:rPr>
              <a:t>8</a:t>
            </a:r>
            <a:endParaRPr kumimoji="1" lang="ja-JP" alt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15601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935773"/>
          </a:xfrm>
          <a:ln>
            <a:solidFill>
              <a:schemeClr val="tx1"/>
            </a:solidFill>
          </a:ln>
        </p:spPr>
        <p:txBody>
          <a:bodyPr>
            <a:noAutofit/>
          </a:bodyPr>
          <a:lstStyle/>
          <a:p>
            <a:r>
              <a:rPr lang="vi-VN" altLang="ja-JP" sz="2400" b="1">
                <a:latin typeface="Arial" panose="020B0604020202020204" pitchFamily="34" charset="0"/>
                <a:ea typeface="Meiryo UI" panose="020B0604030504040204" pitchFamily="50" charset="-128"/>
                <a:cs typeface="Arial" panose="020B0604020202020204" pitchFamily="34" charset="0"/>
              </a:rPr>
              <a:t>Làm việc an toàn với </a:t>
            </a:r>
            <a:r>
              <a:rPr kumimoji="1" lang="vi-VN" altLang="ja-JP" sz="2400" b="1">
                <a:latin typeface="Arial" panose="020B0604020202020204" pitchFamily="34" charset="0"/>
                <a:ea typeface="Meiryo UI" panose="020B0604030504040204" pitchFamily="50" charset="-128"/>
                <a:cs typeface="Arial" panose="020B0604020202020204" pitchFamily="34" charset="0"/>
              </a:rPr>
              <a:t>xe nâng làm việc trên cao (1)</a:t>
            </a:r>
            <a:r>
              <a:rPr lang="en-US" altLang="ja-JP" sz="2400" b="1">
                <a:latin typeface="Meiryo UI" panose="020B0604030504040204" pitchFamily="50" charset="-128"/>
                <a:ea typeface="Meiryo UI" panose="020B0604030504040204" pitchFamily="50" charset="-128"/>
              </a:rPr>
              <a:t/>
            </a:r>
            <a:br>
              <a:rPr lang="en-US" altLang="ja-JP" sz="2400" b="1">
                <a:latin typeface="Meiryo UI" panose="020B0604030504040204" pitchFamily="50" charset="-128"/>
                <a:ea typeface="Meiryo UI" panose="020B0604030504040204" pitchFamily="50" charset="-128"/>
              </a:rPr>
            </a:br>
            <a:r>
              <a:rPr lang="ja-JP" altLang="en-US" sz="2400" b="1">
                <a:latin typeface="Meiryo UI" panose="020B0604030504040204" pitchFamily="50" charset="-128"/>
                <a:ea typeface="Meiryo UI" panose="020B0604030504040204" pitchFamily="50" charset="-128"/>
              </a:rPr>
              <a:t>　</a:t>
            </a:r>
            <a:r>
              <a:rPr lang="vi-VN" altLang="ja-JP" sz="2400" b="1">
                <a:latin typeface="Arial" panose="020B0604020202020204" pitchFamily="34" charset="0"/>
                <a:ea typeface="Meiryo UI" panose="020B0604030504040204" pitchFamily="50" charset="-128"/>
                <a:cs typeface="Arial" panose="020B0604020202020204" pitchFamily="34" charset="0"/>
              </a:rPr>
              <a:t>Những lưu ý khi lái xe  Loại xe tự hành AGV 1</a:t>
            </a:r>
            <a:endParaRPr kumimoji="1" lang="ja-JP" altLang="en-US" sz="2400" b="1">
              <a:latin typeface="Arial" panose="020B0604020202020204" pitchFamily="34" charset="0"/>
              <a:ea typeface="Meiryo UI" panose="020B0604030504040204" pitchFamily="50" charset="-128"/>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39</a:t>
            </a:fld>
            <a:endParaRPr lang="ja-JP" altLang="en-US">
              <a:solidFill>
                <a:prstClr val="black">
                  <a:tint val="75000"/>
                </a:prstClr>
              </a:solidFill>
            </a:endParaRPr>
          </a:p>
        </p:txBody>
      </p:sp>
      <p:sp>
        <p:nvSpPr>
          <p:cNvPr id="11" name="コンテンツ プレースホルダー 4"/>
          <p:cNvSpPr txBox="1">
            <a:spLocks/>
          </p:cNvSpPr>
          <p:nvPr/>
        </p:nvSpPr>
        <p:spPr>
          <a:xfrm>
            <a:off x="531119" y="1438546"/>
            <a:ext cx="8081762" cy="3162029"/>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1200"/>
              </a:spcBef>
              <a:buFont typeface="Arial" panose="020B0604020202020204" pitchFamily="34" charset="0"/>
              <a:buNone/>
            </a:pPr>
            <a:r>
              <a:rPr lang="vi-VN"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Những lưu ý khi lái loại xe tự hành AGV ở phần mặt đất nghiêng, bậc thang, lên, xuống dốc</a:t>
            </a:r>
            <a:r>
              <a:rPr lang="vi-VN" altLang="ja-JP" sz="1600" b="1" u="sng" dirty="0">
                <a:solidFill>
                  <a:prstClr val="black"/>
                </a:solidFill>
                <a:ea typeface="Meiryo UI" panose="020B0604030504040204" pitchFamily="50" charset="-128"/>
              </a:rPr>
              <a:t>. </a:t>
            </a:r>
            <a:endParaRPr lang="en-US" altLang="ja-JP" sz="1600" b="1" u="sng" dirty="0">
              <a:solidFill>
                <a:prstClr val="black"/>
              </a:solidFill>
              <a:ea typeface="Meiryo UI" panose="020B0604030504040204" pitchFamily="50" charset="-128"/>
            </a:endParaRPr>
          </a:p>
          <a:p>
            <a:pPr marL="0" indent="0">
              <a:lnSpc>
                <a:spcPct val="100000"/>
              </a:lnSpc>
              <a:spcBef>
                <a:spcPts val="600"/>
              </a:spcBef>
              <a:buNone/>
            </a:pPr>
            <a:r>
              <a:rPr lang="ja-JP" altLang="en-US" sz="1600" dirty="0">
                <a:solidFill>
                  <a:prstClr val="black"/>
                </a:solidFill>
                <a:latin typeface="Meiryo UI" panose="020B0604030504040204" pitchFamily="50" charset="-128"/>
                <a:ea typeface="Meiryo UI" panose="020B0604030504040204" pitchFamily="50" charset="-128"/>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1.</a:t>
            </a:r>
            <a:r>
              <a:rPr lang="vi-VN" altLang="ja-JP" sz="1600" dirty="0">
                <a:solidFill>
                  <a:prstClr val="black"/>
                </a:solidFill>
                <a:latin typeface="Meiryo UI" panose="020B0604030504040204" pitchFamily="50" charset="-128"/>
                <a:ea typeface="Meiryo UI" panose="020B0604030504040204" pitchFamily="50" charset="-128"/>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Hãy sử dụng khóa xoay vòng khi leo lên, xuống ở những nơi dốc đứng.</a:t>
            </a:r>
            <a:endPar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2. Sẽ rất nguy hiểm và có thể bị ngã nếu chuyển hướng giữa chừng ở mặt </a:t>
            </a:r>
            <a:endPar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đất nghiêng.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Vì vậy đổi hướng khi đã xuống mặt đất chỗ bằng phẳng. </a:t>
            </a:r>
          </a:p>
          <a:p>
            <a:pPr marL="0" indent="0">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3. Xoay đối trọng theo hướng lên dốc, đối với mặt đất </a:t>
            </a:r>
          </a:p>
          <a:p>
            <a:pPr marL="0" indent="0">
              <a:lnSpc>
                <a:spcPct val="100000"/>
              </a:lnSpc>
              <a:spcBef>
                <a:spcPts val="0"/>
              </a:spcBef>
              <a:buNone/>
            </a:pP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nghiêng leo lên và xuống theo hình góc vuông.</a:t>
            </a:r>
            <a:endPar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4. Hoạt động xoay cần trục nâng giữa chừng ở mặt đất </a:t>
            </a:r>
          </a:p>
          <a:p>
            <a:pPr marL="0" indent="0">
              <a:lnSpc>
                <a:spcPct val="100000"/>
              </a:lnSpc>
              <a:spcBef>
                <a:spcPts val="0"/>
              </a:spcBef>
              <a:buNone/>
            </a:pP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nghiêng rất nguy hiểm, có thể bị ngã</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nên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t</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uyệt đối </a:t>
            </a:r>
            <a:endPar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không được làm như vậy. </a:t>
            </a: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p:txBody>
      </p:sp>
      <p:pic>
        <p:nvPicPr>
          <p:cNvPr id="6" name="図 5"/>
          <p:cNvPicPr/>
          <p:nvPr/>
        </p:nvPicPr>
        <p:blipFill>
          <a:blip r:embed="rId3">
            <a:extLst>
              <a:ext uri="{28A0092B-C50C-407E-A947-70E740481C1C}">
                <a14:useLocalDpi xmlns:a14="http://schemas.microsoft.com/office/drawing/2010/main" val="0"/>
              </a:ext>
            </a:extLst>
          </a:blip>
          <a:srcRect/>
          <a:stretch>
            <a:fillRect/>
          </a:stretch>
        </p:blipFill>
        <p:spPr bwMode="auto">
          <a:xfrm>
            <a:off x="6140416" y="2908400"/>
            <a:ext cx="2474853" cy="2012392"/>
          </a:xfrm>
          <a:prstGeom prst="rect">
            <a:avLst/>
          </a:prstGeom>
          <a:noFill/>
          <a:ln>
            <a:solidFill>
              <a:schemeClr val="tx1"/>
            </a:solidFill>
          </a:ln>
        </p:spPr>
      </p:pic>
      <p:sp>
        <p:nvSpPr>
          <p:cNvPr id="8" name="テキスト ボックス 7">
            <a:extLst>
              <a:ext uri="{FF2B5EF4-FFF2-40B4-BE49-F238E27FC236}">
                <a16:creationId xmlns:a16="http://schemas.microsoft.com/office/drawing/2014/main" id="{B2BB8F62-DFBB-4BE0-A12C-799E85CD4D1E}"/>
              </a:ext>
            </a:extLst>
          </p:cNvPr>
          <p:cNvSpPr txBox="1"/>
          <p:nvPr/>
        </p:nvSpPr>
        <p:spPr>
          <a:xfrm>
            <a:off x="3883843" y="6400413"/>
            <a:ext cx="4055904" cy="307777"/>
          </a:xfrm>
          <a:prstGeom prst="rect">
            <a:avLst/>
          </a:prstGeom>
          <a:noFill/>
          <a:ln>
            <a:solidFill>
              <a:schemeClr val="tx1"/>
            </a:solidFill>
          </a:ln>
        </p:spPr>
        <p:txBody>
          <a:bodyPr wrap="square" rtlCol="0">
            <a:spAutoFit/>
          </a:bodyPr>
          <a:lstStyle/>
          <a:p>
            <a:pPr algn="ctr"/>
            <a:r>
              <a:rPr lang="vi-VN" altLang="ja-JP" sz="1400" dirty="0">
                <a:solidFill>
                  <a:prstClr val="black"/>
                </a:solidFill>
                <a:latin typeface="Arial" panose="020B0604020202020204" pitchFamily="34" charset="0"/>
                <a:cs typeface="Arial" panose="020B0604020202020204" pitchFamily="34" charset="0"/>
              </a:rPr>
              <a:t>Sách giáo khoa trang</a:t>
            </a:r>
            <a:r>
              <a:rPr lang="ja-JP" altLang="en-US" sz="1400" dirty="0">
                <a:solidFill>
                  <a:prstClr val="black"/>
                </a:solidFill>
              </a:rPr>
              <a:t> </a:t>
            </a:r>
            <a:r>
              <a:rPr lang="vi-VN" altLang="ja-JP" sz="1400" dirty="0">
                <a:solidFill>
                  <a:prstClr val="black"/>
                </a:solidFill>
                <a:latin typeface="Arial" panose="020B0604020202020204" pitchFamily="34" charset="0"/>
                <a:cs typeface="Arial" panose="020B0604020202020204" pitchFamily="34" charset="0"/>
              </a:rPr>
              <a:t>82</a:t>
            </a:r>
            <a:r>
              <a:rPr lang="en-US" altLang="ja-JP" sz="1400" dirty="0">
                <a:solidFill>
                  <a:prstClr val="black"/>
                </a:solidFill>
                <a:latin typeface="Arial" panose="020B0604020202020204" pitchFamily="34" charset="0"/>
                <a:cs typeface="Arial" panose="020B0604020202020204" pitchFamily="34" charset="0"/>
              </a:rPr>
              <a:t>/ </a:t>
            </a:r>
            <a:r>
              <a:rPr lang="vi-VN" altLang="ja-JP" sz="1400" dirty="0">
                <a:solidFill>
                  <a:prstClr val="black"/>
                </a:solidFill>
                <a:latin typeface="Arial" panose="020B0604020202020204" pitchFamily="34" charset="0"/>
                <a:cs typeface="Arial" panose="020B0604020202020204" pitchFamily="34" charset="0"/>
              </a:rPr>
              <a:t>sách bổ trợ trang </a:t>
            </a:r>
            <a:r>
              <a:rPr lang="vi-VN" altLang="ja-JP" sz="1400" dirty="0" smtClean="0">
                <a:solidFill>
                  <a:prstClr val="black"/>
                </a:solidFill>
                <a:latin typeface="Arial" panose="020B0604020202020204" pitchFamily="34" charset="0"/>
                <a:cs typeface="Arial" panose="020B0604020202020204" pitchFamily="34" charset="0"/>
              </a:rPr>
              <a:t>3</a:t>
            </a:r>
            <a:r>
              <a:rPr lang="en-US" altLang="ja-JP" sz="1400" dirty="0" smtClean="0">
                <a:solidFill>
                  <a:prstClr val="black"/>
                </a:solidFill>
                <a:latin typeface="Arial" panose="020B0604020202020204" pitchFamily="34" charset="0"/>
                <a:cs typeface="Arial" panose="020B0604020202020204" pitchFamily="34" charset="0"/>
              </a:rPr>
              <a:t>8</a:t>
            </a:r>
            <a:endParaRPr kumimoji="1" lang="ja-JP" altLang="en-US" sz="1400" dirty="0">
              <a:latin typeface="Arial" panose="020B0604020202020204" pitchFamily="34" charset="0"/>
              <a:cs typeface="Arial" panose="020B0604020202020204" pitchFamily="34" charset="0"/>
            </a:endParaRPr>
          </a:p>
        </p:txBody>
      </p:sp>
      <p:sp>
        <p:nvSpPr>
          <p:cNvPr id="10" name="正方形/長方形 9">
            <a:extLst>
              <a:ext uri="{FF2B5EF4-FFF2-40B4-BE49-F238E27FC236}">
                <a16:creationId xmlns:a16="http://schemas.microsoft.com/office/drawing/2014/main" id="{43BFCA28-CBA9-43F9-9C3A-328DCF24A707}"/>
              </a:ext>
            </a:extLst>
          </p:cNvPr>
          <p:cNvSpPr/>
          <p:nvPr/>
        </p:nvSpPr>
        <p:spPr>
          <a:xfrm>
            <a:off x="6212416" y="4569668"/>
            <a:ext cx="2310558" cy="33823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vi-VN" altLang="ja-JP" sz="800" dirty="0">
                <a:solidFill>
                  <a:schemeClr val="tx1"/>
                </a:solidFill>
                <a:latin typeface="Arial" panose="020B0604020202020204" pitchFamily="34" charset="0"/>
                <a:cs typeface="Arial" panose="020B0604020202020204" pitchFamily="34" charset="0"/>
              </a:rPr>
              <a:t>Hình vẽ 2-68 Chuyển hướng ở mặt đất nghiêng </a:t>
            </a:r>
            <a:endParaRPr kumimoji="1" lang="ja-JP" altLang="en-US" sz="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6301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60418"/>
          </a:xfrm>
          <a:ln>
            <a:solidFill>
              <a:schemeClr val="tx1"/>
            </a:solidFill>
          </a:ln>
        </p:spPr>
        <p:txBody>
          <a:bodyPr>
            <a:noAutofit/>
          </a:bodyPr>
          <a:lstStyle/>
          <a:p>
            <a:r>
              <a:rPr kumimoji="1" lang="vi-VN" altLang="ja-JP" sz="2400" b="1">
                <a:latin typeface="Arial" panose="020B0604020202020204" pitchFamily="34" charset="0"/>
                <a:ea typeface="Meiryo UI" panose="020B0604030504040204" pitchFamily="50" charset="-128"/>
                <a:cs typeface="Arial" panose="020B0604020202020204" pitchFamily="34" charset="0"/>
              </a:rPr>
              <a:t>Điều kiện </a:t>
            </a:r>
            <a:r>
              <a:rPr lang="vi-VN" altLang="ja-JP" sz="2400" b="1">
                <a:latin typeface="Arial" panose="020B0604020202020204" pitchFamily="34" charset="0"/>
                <a:ea typeface="Meiryo UI" panose="020B0604030504040204" pitchFamily="50" charset="-128"/>
                <a:cs typeface="Arial" panose="020B0604020202020204" pitchFamily="34" charset="0"/>
              </a:rPr>
              <a:t>để lái xe nâng làm việc trên cao</a:t>
            </a:r>
            <a:endParaRPr kumimoji="1" lang="ja-JP" altLang="en-US" sz="2400" b="1">
              <a:latin typeface="Arial" panose="020B0604020202020204" pitchFamily="34" charset="0"/>
              <a:ea typeface="Meiryo UI" panose="020B0604030504040204" pitchFamily="50" charset="-128"/>
              <a:cs typeface="Arial" panose="020B0604020202020204" pitchFamily="34" charset="0"/>
            </a:endParaRPr>
          </a:p>
        </p:txBody>
      </p:sp>
      <p:sp>
        <p:nvSpPr>
          <p:cNvPr id="7" name="テキスト ボックス 6"/>
          <p:cNvSpPr txBox="1"/>
          <p:nvPr/>
        </p:nvSpPr>
        <p:spPr>
          <a:xfrm>
            <a:off x="4652964" y="6527197"/>
            <a:ext cx="3698674" cy="307777"/>
          </a:xfrm>
          <a:prstGeom prst="rect">
            <a:avLst/>
          </a:prstGeom>
          <a:noFill/>
          <a:ln>
            <a:solidFill>
              <a:schemeClr val="tx1"/>
            </a:solidFill>
          </a:ln>
        </p:spPr>
        <p:txBody>
          <a:bodyPr wrap="square" rtlCol="0">
            <a:spAutoFit/>
          </a:bodyPr>
          <a:lstStyle/>
          <a:p>
            <a:pPr algn="r"/>
            <a:r>
              <a:rPr lang="vi-VN" altLang="ja-JP" sz="1400" dirty="0">
                <a:solidFill>
                  <a:prstClr val="black"/>
                </a:solidFill>
                <a:latin typeface="Arial" panose="020B0604020202020204" pitchFamily="34" charset="0"/>
                <a:cs typeface="Arial" panose="020B0604020202020204" pitchFamily="34" charset="0"/>
              </a:rPr>
              <a:t>Sách giáo khoa trang 3</a:t>
            </a:r>
            <a:r>
              <a:rPr lang="en-US" altLang="ja-JP" sz="1400" dirty="0">
                <a:solidFill>
                  <a:prstClr val="black"/>
                </a:solidFill>
                <a:latin typeface="Arial" panose="020B0604020202020204" pitchFamily="34" charset="0"/>
                <a:cs typeface="Arial" panose="020B0604020202020204" pitchFamily="34" charset="0"/>
              </a:rPr>
              <a:t>/ </a:t>
            </a:r>
            <a:r>
              <a:rPr lang="vi-VN" altLang="ja-JP" sz="1400" dirty="0">
                <a:solidFill>
                  <a:prstClr val="black"/>
                </a:solidFill>
                <a:latin typeface="Arial" panose="020B0604020202020204" pitchFamily="34" charset="0"/>
                <a:cs typeface="Arial" panose="020B0604020202020204" pitchFamily="34" charset="0"/>
              </a:rPr>
              <a:t>Sách bổ trợ trang </a:t>
            </a:r>
            <a:r>
              <a:rPr lang="en-US" altLang="ja-JP" sz="1400" dirty="0" smtClean="0">
                <a:solidFill>
                  <a:prstClr val="black"/>
                </a:solidFill>
                <a:latin typeface="Arial" panose="020B0604020202020204" pitchFamily="34" charset="0"/>
                <a:cs typeface="Arial" panose="020B0604020202020204" pitchFamily="34" charset="0"/>
              </a:rPr>
              <a:t>5</a:t>
            </a:r>
            <a:endParaRPr lang="ja-JP" altLang="en-US" sz="1400" dirty="0">
              <a:solidFill>
                <a:prstClr val="black"/>
              </a:solidFill>
              <a:latin typeface="Arial" panose="020B0604020202020204" pitchFamily="34" charset="0"/>
              <a:cs typeface="Arial" panose="020B0604020202020204" pitchFamily="34" charset="0"/>
            </a:endParaRPr>
          </a:p>
        </p:txBody>
      </p:sp>
      <p:sp>
        <p:nvSpPr>
          <p:cNvPr id="8" name="コンテンツ プレースホルダー 4"/>
          <p:cNvSpPr>
            <a:spLocks noGrp="1"/>
          </p:cNvSpPr>
          <p:nvPr>
            <p:ph idx="1"/>
          </p:nvPr>
        </p:nvSpPr>
        <p:spPr>
          <a:xfrm>
            <a:off x="246987" y="3118019"/>
            <a:ext cx="6264940" cy="1169074"/>
          </a:xfrm>
          <a:ln>
            <a:noFill/>
          </a:ln>
        </p:spPr>
        <p:txBody>
          <a:bodyPr>
            <a:noAutofit/>
          </a:bodyPr>
          <a:lstStyle/>
          <a:p>
            <a:pPr marL="0" indent="0">
              <a:lnSpc>
                <a:spcPct val="110000"/>
              </a:lnSpc>
              <a:spcBef>
                <a:spcPts val="0"/>
              </a:spcBef>
              <a:buNone/>
            </a:pPr>
            <a:r>
              <a:rPr lang="en-US" altLang="ja-JP" sz="1800" dirty="0">
                <a:latin typeface="Arial" panose="020B0604020202020204" pitchFamily="34" charset="0"/>
                <a:ea typeface="Meiryo UI" panose="020B0604030504040204" pitchFamily="50" charset="-128"/>
                <a:cs typeface="Arial" panose="020B0604020202020204" pitchFamily="34" charset="0"/>
              </a:rPr>
              <a:t>※ </a:t>
            </a:r>
            <a:r>
              <a:rPr lang="vi-VN" altLang="ja-JP" sz="1800" dirty="0">
                <a:latin typeface="Arial" panose="020B0604020202020204" pitchFamily="34" charset="0"/>
                <a:ea typeface="Meiryo UI" panose="020B0604030504040204" pitchFamily="50" charset="-128"/>
                <a:cs typeface="Arial" panose="020B0604020202020204" pitchFamily="34" charset="0"/>
              </a:rPr>
              <a:t>Độ cao sàn làm việc là chiều cao thẳng đứng tính từ mặt đất đến mặt sàn làm việc khi nâng sàn làm việc </a:t>
            </a:r>
            <a:r>
              <a:rPr lang="en-US" altLang="ja-JP" sz="1800" dirty="0">
                <a:latin typeface="Arial" panose="020B0604020202020204" pitchFamily="34" charset="0"/>
                <a:ea typeface="Meiryo UI" panose="020B0604030504040204" pitchFamily="50" charset="-128"/>
                <a:cs typeface="Arial" panose="020B0604020202020204" pitchFamily="34" charset="0"/>
              </a:rPr>
              <a:t>(</a:t>
            </a:r>
            <a:r>
              <a:rPr lang="en-US" altLang="ja-JP" sz="1800" dirty="0" err="1">
                <a:latin typeface="Arial" panose="020B0604020202020204" pitchFamily="34" charset="0"/>
                <a:ea typeface="Meiryo UI" panose="020B0604030504040204" pitchFamily="50" charset="-128"/>
                <a:cs typeface="Arial" panose="020B0604020202020204" pitchFamily="34" charset="0"/>
              </a:rPr>
              <a:t>thiết</a:t>
            </a:r>
            <a:r>
              <a:rPr lang="en-US" altLang="ja-JP" sz="1800" dirty="0">
                <a:latin typeface="Arial" panose="020B0604020202020204" pitchFamily="34" charset="0"/>
                <a:ea typeface="Meiryo UI" panose="020B0604030504040204" pitchFamily="50" charset="-128"/>
                <a:cs typeface="Arial" panose="020B0604020202020204" pitchFamily="34" charset="0"/>
              </a:rPr>
              <a:t> </a:t>
            </a:r>
            <a:r>
              <a:rPr lang="en-US" altLang="ja-JP" sz="1800" dirty="0" err="1">
                <a:latin typeface="Arial" panose="020B0604020202020204" pitchFamily="34" charset="0"/>
                <a:ea typeface="Meiryo UI" panose="020B0604030504040204" pitchFamily="50" charset="-128"/>
                <a:cs typeface="Arial" panose="020B0604020202020204" pitchFamily="34" charset="0"/>
              </a:rPr>
              <a:t>bị</a:t>
            </a:r>
            <a:r>
              <a:rPr lang="en-US" altLang="ja-JP" sz="1800" dirty="0">
                <a:latin typeface="Arial" panose="020B0604020202020204" pitchFamily="34" charset="0"/>
                <a:ea typeface="Meiryo UI" panose="020B0604030504040204" pitchFamily="50" charset="-128"/>
                <a:cs typeface="Arial" panose="020B0604020202020204" pitchFamily="34" charset="0"/>
              </a:rPr>
              <a:t> </a:t>
            </a:r>
            <a:r>
              <a:rPr lang="en-US" altLang="ja-JP" sz="1800" dirty="0" err="1">
                <a:latin typeface="Arial" panose="020B0604020202020204" pitchFamily="34" charset="0"/>
                <a:ea typeface="Meiryo UI" panose="020B0604030504040204" pitchFamily="50" charset="-128"/>
                <a:cs typeface="Arial" panose="020B0604020202020204" pitchFamily="34" charset="0"/>
              </a:rPr>
              <a:t>chở</a:t>
            </a:r>
            <a:r>
              <a:rPr lang="en-US" altLang="ja-JP" sz="1800" dirty="0">
                <a:latin typeface="Arial" panose="020B0604020202020204" pitchFamily="34" charset="0"/>
                <a:ea typeface="Meiryo UI" panose="020B0604030504040204" pitchFamily="50" charset="-128"/>
                <a:cs typeface="Arial" panose="020B0604020202020204" pitchFamily="34" charset="0"/>
              </a:rPr>
              <a:t> </a:t>
            </a:r>
            <a:r>
              <a:rPr lang="en-US" altLang="ja-JP" sz="1800" dirty="0" err="1">
                <a:latin typeface="Arial" panose="020B0604020202020204" pitchFamily="34" charset="0"/>
                <a:ea typeface="Meiryo UI" panose="020B0604030504040204" pitchFamily="50" charset="-128"/>
                <a:cs typeface="Arial" panose="020B0604020202020204" pitchFamily="34" charset="0"/>
              </a:rPr>
              <a:t>người</a:t>
            </a:r>
            <a:r>
              <a:rPr lang="en-US" altLang="ja-JP" sz="1800" dirty="0">
                <a:latin typeface="Arial" panose="020B0604020202020204" pitchFamily="34" charset="0"/>
                <a:ea typeface="Meiryo UI" panose="020B0604030504040204" pitchFamily="50" charset="-128"/>
                <a:cs typeface="Arial" panose="020B0604020202020204" pitchFamily="34" charset="0"/>
              </a:rPr>
              <a:t> </a:t>
            </a:r>
            <a:r>
              <a:rPr lang="en-US" altLang="ja-JP" sz="1800" dirty="0" err="1">
                <a:latin typeface="Arial" panose="020B0604020202020204" pitchFamily="34" charset="0"/>
                <a:ea typeface="Meiryo UI" panose="020B0604030504040204" pitchFamily="50" charset="-128"/>
                <a:cs typeface="Arial" panose="020B0604020202020204" pitchFamily="34" charset="0"/>
              </a:rPr>
              <a:t>và</a:t>
            </a:r>
            <a:r>
              <a:rPr lang="en-US" altLang="ja-JP" sz="1800" dirty="0">
                <a:latin typeface="Arial" panose="020B0604020202020204" pitchFamily="34" charset="0"/>
                <a:ea typeface="Meiryo UI" panose="020B0604030504040204" pitchFamily="50" charset="-128"/>
                <a:cs typeface="Arial" panose="020B0604020202020204" pitchFamily="34" charset="0"/>
              </a:rPr>
              <a:t> </a:t>
            </a:r>
            <a:r>
              <a:rPr lang="vi-VN" altLang="ja-JP" sz="1800" dirty="0">
                <a:latin typeface="Arial" panose="020B0604020202020204" pitchFamily="34" charset="0"/>
                <a:ea typeface="Meiryo UI" panose="020B0604030504040204" pitchFamily="50" charset="-128"/>
                <a:cs typeface="Arial" panose="020B0604020202020204" pitchFamily="34" charset="0"/>
              </a:rPr>
              <a:t>vật dụng</a:t>
            </a:r>
            <a:r>
              <a:rPr lang="en-US" altLang="ja-JP" sz="1800" dirty="0">
                <a:latin typeface="Arial" panose="020B0604020202020204" pitchFamily="34" charset="0"/>
                <a:ea typeface="Meiryo UI" panose="020B0604030504040204" pitchFamily="50" charset="-128"/>
                <a:cs typeface="Arial" panose="020B0604020202020204" pitchFamily="34" charset="0"/>
              </a:rPr>
              <a:t>)</a:t>
            </a:r>
            <a:r>
              <a:rPr lang="ja-JP" altLang="en-US" sz="1800" dirty="0">
                <a:latin typeface="Arial" panose="020B0604020202020204" pitchFamily="34" charset="0"/>
                <a:ea typeface="Meiryo UI" panose="020B0604030504040204" pitchFamily="50" charset="-128"/>
                <a:cs typeface="Arial" panose="020B0604020202020204" pitchFamily="34" charset="0"/>
              </a:rPr>
              <a:t> </a:t>
            </a:r>
            <a:r>
              <a:rPr lang="vi-VN" altLang="ja-JP" sz="1800" dirty="0">
                <a:latin typeface="Arial" panose="020B0604020202020204" pitchFamily="34" charset="0"/>
                <a:ea typeface="Meiryo UI" panose="020B0604030504040204" pitchFamily="50" charset="-128"/>
                <a:cs typeface="Arial" panose="020B0604020202020204" pitchFamily="34" charset="0"/>
              </a:rPr>
              <a:t>lên vị trí cao nhất.</a:t>
            </a:r>
            <a:endParaRPr lang="ja-JP" altLang="en-US" sz="1800" dirty="0">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ja-JP" altLang="en-US" sz="1600" dirty="0">
                <a:latin typeface="Arial" panose="020B0604020202020204" pitchFamily="34" charset="0"/>
                <a:ea typeface="Meiryo UI" panose="020B0604030504040204" pitchFamily="50" charset="-128"/>
                <a:cs typeface="Arial" panose="020B0604020202020204" pitchFamily="34" charset="0"/>
              </a:rPr>
              <a:t>　</a:t>
            </a:r>
            <a:endParaRPr lang="vi-VN" altLang="ja-JP" sz="1600" dirty="0">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endParaRPr lang="ja-JP" altLang="en-US" sz="1600" dirty="0">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endParaRPr lang="ja-JP" altLang="en-US" sz="1600" dirty="0">
              <a:latin typeface="Arial" panose="020B0604020202020204" pitchFamily="34" charset="0"/>
              <a:ea typeface="Meiryo UI" panose="020B0604030504040204" pitchFamily="50" charset="-128"/>
              <a:cs typeface="Arial" panose="020B0604020202020204" pitchFamily="34" charset="0"/>
            </a:endParaRPr>
          </a:p>
        </p:txBody>
      </p:sp>
      <p:pic>
        <p:nvPicPr>
          <p:cNvPr id="9" name="図 8"/>
          <p:cNvPicPr/>
          <p:nvPr/>
        </p:nvPicPr>
        <p:blipFill>
          <a:blip r:embed="rId3">
            <a:extLst>
              <a:ext uri="{28A0092B-C50C-407E-A947-70E740481C1C}">
                <a14:useLocalDpi xmlns:a14="http://schemas.microsoft.com/office/drawing/2010/main" val="0"/>
              </a:ext>
            </a:extLst>
          </a:blip>
          <a:srcRect/>
          <a:stretch>
            <a:fillRect/>
          </a:stretch>
        </p:blipFill>
        <p:spPr bwMode="auto">
          <a:xfrm>
            <a:off x="6567490" y="997453"/>
            <a:ext cx="2478969" cy="3233873"/>
          </a:xfrm>
          <a:prstGeom prst="rect">
            <a:avLst/>
          </a:prstGeom>
          <a:noFill/>
          <a:ln w="12700">
            <a:solidFill>
              <a:schemeClr val="tx1"/>
            </a:solidFill>
          </a:ln>
        </p:spPr>
      </p:pic>
      <p:pic>
        <p:nvPicPr>
          <p:cNvPr id="6" name="図 5"/>
          <p:cNvPicPr>
            <a:picLocks noChangeAspect="1"/>
          </p:cNvPicPr>
          <p:nvPr/>
        </p:nvPicPr>
        <p:blipFill>
          <a:blip r:embed="rId4"/>
          <a:stretch>
            <a:fillRect/>
          </a:stretch>
        </p:blipFill>
        <p:spPr>
          <a:xfrm>
            <a:off x="6592722" y="4328847"/>
            <a:ext cx="1914857" cy="2130947"/>
          </a:xfrm>
          <a:prstGeom prst="rect">
            <a:avLst/>
          </a:prstGeom>
          <a:ln>
            <a:solidFill>
              <a:schemeClr val="tx1"/>
            </a:solidFill>
          </a:ln>
        </p:spPr>
      </p:pic>
      <p:sp>
        <p:nvSpPr>
          <p:cNvPr id="117" name="Rectangle 112">
            <a:extLst>
              <a:ext uri="{FF2B5EF4-FFF2-40B4-BE49-F238E27FC236}">
                <a16:creationId xmlns:a16="http://schemas.microsoft.com/office/drawing/2014/main" id="{45A9BA40-9126-474F-A766-28EA932BAC06}"/>
              </a:ext>
            </a:extLst>
          </p:cNvPr>
          <p:cNvSpPr>
            <a:spLocks noChangeArrowheads="1"/>
          </p:cNvSpPr>
          <p:nvPr/>
        </p:nvSpPr>
        <p:spPr bwMode="auto">
          <a:xfrm>
            <a:off x="628650" y="793660"/>
            <a:ext cx="152400" cy="26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ＭＳ ゴシック" panose="020B0609070205080204" pitchFamily="49" charset="-128"/>
                <a:ea typeface="ＭＳ ゴシック" panose="020B0609070205080204" pitchFamily="49" charset="-128"/>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8" name="Rectangle 113">
            <a:extLst>
              <a:ext uri="{FF2B5EF4-FFF2-40B4-BE49-F238E27FC236}">
                <a16:creationId xmlns:a16="http://schemas.microsoft.com/office/drawing/2014/main" id="{5779062D-628E-45AC-852C-7C55ED65CEDC}"/>
              </a:ext>
            </a:extLst>
          </p:cNvPr>
          <p:cNvSpPr>
            <a:spLocks noChangeArrowheads="1"/>
          </p:cNvSpPr>
          <p:nvPr/>
        </p:nvSpPr>
        <p:spPr bwMode="auto">
          <a:xfrm>
            <a:off x="2179638" y="1163191"/>
            <a:ext cx="0" cy="423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9" name="Rectangle 114">
            <a:extLst>
              <a:ext uri="{FF2B5EF4-FFF2-40B4-BE49-F238E27FC236}">
                <a16:creationId xmlns:a16="http://schemas.microsoft.com/office/drawing/2014/main" id="{7D7D53EF-4122-44D4-B462-8C095D23F263}"/>
              </a:ext>
            </a:extLst>
          </p:cNvPr>
          <p:cNvSpPr>
            <a:spLocks noChangeArrowheads="1"/>
          </p:cNvSpPr>
          <p:nvPr/>
        </p:nvSpPr>
        <p:spPr bwMode="auto">
          <a:xfrm>
            <a:off x="2370138" y="1163191"/>
            <a:ext cx="0" cy="423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1" name="Rectangle 116">
            <a:extLst>
              <a:ext uri="{FF2B5EF4-FFF2-40B4-BE49-F238E27FC236}">
                <a16:creationId xmlns:a16="http://schemas.microsoft.com/office/drawing/2014/main" id="{D8A35C6D-C31F-4C10-9089-6AA12BD2AE86}"/>
              </a:ext>
            </a:extLst>
          </p:cNvPr>
          <p:cNvSpPr>
            <a:spLocks noChangeArrowheads="1"/>
          </p:cNvSpPr>
          <p:nvPr/>
        </p:nvSpPr>
        <p:spPr bwMode="auto">
          <a:xfrm>
            <a:off x="2524125" y="1163191"/>
            <a:ext cx="0" cy="277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2" name="Rectangle 117">
            <a:extLst>
              <a:ext uri="{FF2B5EF4-FFF2-40B4-BE49-F238E27FC236}">
                <a16:creationId xmlns:a16="http://schemas.microsoft.com/office/drawing/2014/main" id="{350A5CC8-3D01-4084-8CA7-970D1EDB1427}"/>
              </a:ext>
            </a:extLst>
          </p:cNvPr>
          <p:cNvSpPr>
            <a:spLocks noChangeArrowheads="1"/>
          </p:cNvSpPr>
          <p:nvPr/>
        </p:nvSpPr>
        <p:spPr bwMode="auto">
          <a:xfrm>
            <a:off x="2601913" y="1163191"/>
            <a:ext cx="152400" cy="26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ＭＳ ゴシック" panose="020B0609070205080204" pitchFamily="49" charset="-128"/>
                <a:ea typeface="ＭＳ ゴシック" panose="020B0609070205080204" pitchFamily="49" charset="-128"/>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4" name="Rectangle 119">
            <a:extLst>
              <a:ext uri="{FF2B5EF4-FFF2-40B4-BE49-F238E27FC236}">
                <a16:creationId xmlns:a16="http://schemas.microsoft.com/office/drawing/2014/main" id="{C0CF6DF0-EE02-4C57-8534-8587161A180E}"/>
              </a:ext>
            </a:extLst>
          </p:cNvPr>
          <p:cNvSpPr>
            <a:spLocks noChangeArrowheads="1"/>
          </p:cNvSpPr>
          <p:nvPr/>
        </p:nvSpPr>
        <p:spPr bwMode="auto">
          <a:xfrm>
            <a:off x="4911726" y="1163191"/>
            <a:ext cx="152400" cy="26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ＭＳ ゴシック" panose="020B0609070205080204" pitchFamily="49" charset="-128"/>
                <a:ea typeface="ＭＳ ゴシック" panose="020B0609070205080204" pitchFamily="49" charset="-128"/>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5" name="Rectangle 120">
            <a:extLst>
              <a:ext uri="{FF2B5EF4-FFF2-40B4-BE49-F238E27FC236}">
                <a16:creationId xmlns:a16="http://schemas.microsoft.com/office/drawing/2014/main" id="{AA4C35E2-B27E-48F0-84F7-BE8E07D47BDD}"/>
              </a:ext>
            </a:extLst>
          </p:cNvPr>
          <p:cNvSpPr>
            <a:spLocks noChangeArrowheads="1"/>
          </p:cNvSpPr>
          <p:nvPr/>
        </p:nvSpPr>
        <p:spPr bwMode="auto">
          <a:xfrm>
            <a:off x="633471" y="1443713"/>
            <a:ext cx="1793875" cy="520261"/>
          </a:xfrm>
          <a:prstGeom prst="rect">
            <a:avLst/>
          </a:prstGeom>
          <a:solidFill>
            <a:srgbClr val="BDD6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 name="Rectangle 122">
            <a:extLst>
              <a:ext uri="{FF2B5EF4-FFF2-40B4-BE49-F238E27FC236}">
                <a16:creationId xmlns:a16="http://schemas.microsoft.com/office/drawing/2014/main" id="{8B611AC5-F1F1-447C-9F5B-EBB8A1AC5875}"/>
              </a:ext>
            </a:extLst>
          </p:cNvPr>
          <p:cNvSpPr>
            <a:spLocks noChangeArrowheads="1"/>
          </p:cNvSpPr>
          <p:nvPr/>
        </p:nvSpPr>
        <p:spPr bwMode="auto">
          <a:xfrm>
            <a:off x="1514475" y="1503552"/>
            <a:ext cx="73025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ja-JP" sz="1000">
                <a:solidFill>
                  <a:srgbClr val="000000"/>
                </a:solidFill>
                <a:ea typeface="ＭＳ ゴシック" panose="020B0609070205080204" pitchFamily="49" charset="-128"/>
                <a:cs typeface="Arial" panose="020B0604020202020204" pitchFamily="34" charset="0"/>
              </a:rPr>
              <a:t>Điều kiện</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9" name="Rectangle 124">
            <a:extLst>
              <a:ext uri="{FF2B5EF4-FFF2-40B4-BE49-F238E27FC236}">
                <a16:creationId xmlns:a16="http://schemas.microsoft.com/office/drawing/2014/main" id="{86F58030-33AB-4359-9243-A66336A7C1EC}"/>
              </a:ext>
            </a:extLst>
          </p:cNvPr>
          <p:cNvSpPr>
            <a:spLocks noChangeArrowheads="1"/>
          </p:cNvSpPr>
          <p:nvPr/>
        </p:nvSpPr>
        <p:spPr bwMode="auto">
          <a:xfrm>
            <a:off x="696913" y="1732074"/>
            <a:ext cx="1670050" cy="260130"/>
          </a:xfrm>
          <a:prstGeom prst="rect">
            <a:avLst/>
          </a:prstGeom>
          <a:solidFill>
            <a:srgbClr val="BDD6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 name="Rectangle 125">
            <a:extLst>
              <a:ext uri="{FF2B5EF4-FFF2-40B4-BE49-F238E27FC236}">
                <a16:creationId xmlns:a16="http://schemas.microsoft.com/office/drawing/2014/main" id="{8F10926A-5888-435E-AA82-2D8CD0A92F1D}"/>
              </a:ext>
            </a:extLst>
          </p:cNvPr>
          <p:cNvSpPr>
            <a:spLocks noChangeArrowheads="1"/>
          </p:cNvSpPr>
          <p:nvPr/>
        </p:nvSpPr>
        <p:spPr bwMode="auto">
          <a:xfrm>
            <a:off x="696913" y="1770972"/>
            <a:ext cx="530225" cy="235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ja-JP" sz="1000">
                <a:solidFill>
                  <a:srgbClr val="000000"/>
                </a:solidFill>
                <a:ea typeface="ＭＳ ゴシック" panose="020B0609070205080204" pitchFamily="49" charset="-128"/>
              </a:rPr>
              <a:t>Phân loại</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31" name="Rectangle 126">
            <a:extLst>
              <a:ext uri="{FF2B5EF4-FFF2-40B4-BE49-F238E27FC236}">
                <a16:creationId xmlns:a16="http://schemas.microsoft.com/office/drawing/2014/main" id="{11198127-C481-4356-A9E7-7EFAC45B48DE}"/>
              </a:ext>
            </a:extLst>
          </p:cNvPr>
          <p:cNvSpPr>
            <a:spLocks noChangeArrowheads="1"/>
          </p:cNvSpPr>
          <p:nvPr/>
        </p:nvSpPr>
        <p:spPr bwMode="auto">
          <a:xfrm>
            <a:off x="968375" y="1770972"/>
            <a:ext cx="139700" cy="2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ゴシック" panose="020B0609070205080204" pitchFamily="49" charset="-128"/>
                <a:ea typeface="ＭＳ ゴシック" panose="020B0609070205080204" pitchFamily="49" charset="-128"/>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32" name="Rectangle 127">
            <a:extLst>
              <a:ext uri="{FF2B5EF4-FFF2-40B4-BE49-F238E27FC236}">
                <a16:creationId xmlns:a16="http://schemas.microsoft.com/office/drawing/2014/main" id="{6B457925-8B83-4A0F-B794-E0806368F711}"/>
              </a:ext>
            </a:extLst>
          </p:cNvPr>
          <p:cNvSpPr>
            <a:spLocks noChangeArrowheads="1"/>
          </p:cNvSpPr>
          <p:nvPr/>
        </p:nvSpPr>
        <p:spPr bwMode="auto">
          <a:xfrm>
            <a:off x="2428874" y="1454044"/>
            <a:ext cx="4008513" cy="496832"/>
          </a:xfrm>
          <a:prstGeom prst="rect">
            <a:avLst/>
          </a:prstGeom>
          <a:solidFill>
            <a:srgbClr val="BDD6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vi-VN" altLang="ja-JP" dirty="0"/>
              <a:t>                              </a:t>
            </a:r>
          </a:p>
          <a:p>
            <a:r>
              <a:rPr lang="vi-VN" altLang="ja-JP" sz="900" dirty="0">
                <a:latin typeface="Arial" panose="020B0604020202020204" pitchFamily="34" charset="0"/>
                <a:cs typeface="Arial" panose="020B0604020202020204" pitchFamily="34" charset="0"/>
              </a:rPr>
              <a:t>Luật an toàn, điều khoản 20, mục 15        </a:t>
            </a:r>
            <a:r>
              <a:rPr lang="ja-JP" altLang="en-US" sz="900" dirty="0">
                <a:latin typeface="Arial" panose="020B0604020202020204" pitchFamily="34" charset="0"/>
                <a:cs typeface="Arial" panose="020B0604020202020204" pitchFamily="34" charset="0"/>
              </a:rPr>
              <a:t>　　　　　　　　　</a:t>
            </a:r>
            <a:r>
              <a:rPr lang="vi-VN" altLang="ja-JP" sz="900" dirty="0">
                <a:latin typeface="Arial" panose="020B0604020202020204" pitchFamily="34" charset="0"/>
                <a:cs typeface="Arial" panose="020B0604020202020204" pitchFamily="34" charset="0"/>
              </a:rPr>
              <a:t>     </a:t>
            </a:r>
            <a:endParaRPr lang="ja-JP" altLang="en-US" sz="900" dirty="0">
              <a:latin typeface="Arial" panose="020B0604020202020204" pitchFamily="34" charset="0"/>
              <a:cs typeface="Arial" panose="020B0604020202020204" pitchFamily="34" charset="0"/>
            </a:endParaRPr>
          </a:p>
        </p:txBody>
      </p:sp>
      <p:sp>
        <p:nvSpPr>
          <p:cNvPr id="133" name="Rectangle 128">
            <a:extLst>
              <a:ext uri="{FF2B5EF4-FFF2-40B4-BE49-F238E27FC236}">
                <a16:creationId xmlns:a16="http://schemas.microsoft.com/office/drawing/2014/main" id="{5F560328-232D-4769-9632-E8E10431B205}"/>
              </a:ext>
            </a:extLst>
          </p:cNvPr>
          <p:cNvSpPr>
            <a:spLocks noChangeArrowheads="1"/>
          </p:cNvSpPr>
          <p:nvPr/>
        </p:nvSpPr>
        <p:spPr bwMode="auto">
          <a:xfrm>
            <a:off x="2512293" y="1502333"/>
            <a:ext cx="1843088" cy="260130"/>
          </a:xfrm>
          <a:prstGeom prst="rect">
            <a:avLst/>
          </a:prstGeom>
          <a:solidFill>
            <a:srgbClr val="BDD6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 name="Rectangle 129">
            <a:extLst>
              <a:ext uri="{FF2B5EF4-FFF2-40B4-BE49-F238E27FC236}">
                <a16:creationId xmlns:a16="http://schemas.microsoft.com/office/drawing/2014/main" id="{2AC8955A-89BE-4D75-8A0A-CDA67FE43EDF}"/>
              </a:ext>
            </a:extLst>
          </p:cNvPr>
          <p:cNvSpPr>
            <a:spLocks noChangeArrowheads="1"/>
          </p:cNvSpPr>
          <p:nvPr/>
        </p:nvSpPr>
        <p:spPr bwMode="auto">
          <a:xfrm>
            <a:off x="2469836" y="1537186"/>
            <a:ext cx="187070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ja-JP" sz="900" dirty="0"/>
              <a:t>Người hoàn thành khóa học kỹ năng</a:t>
            </a:r>
            <a:endParaRPr kumimoji="0" lang="ja-JP" altLang="ja-JP" sz="900" b="0" i="0" u="none" strike="noStrike" cap="none" normalizeH="0" baseline="0" dirty="0">
              <a:ln>
                <a:noFill/>
              </a:ln>
              <a:solidFill>
                <a:schemeClr val="tx1"/>
              </a:solidFill>
              <a:effectLst/>
              <a:latin typeface="Arial" panose="020B0604020202020204" pitchFamily="34" charset="0"/>
            </a:endParaRPr>
          </a:p>
        </p:txBody>
      </p:sp>
      <p:sp>
        <p:nvSpPr>
          <p:cNvPr id="135" name="Rectangle 130">
            <a:extLst>
              <a:ext uri="{FF2B5EF4-FFF2-40B4-BE49-F238E27FC236}">
                <a16:creationId xmlns:a16="http://schemas.microsoft.com/office/drawing/2014/main" id="{E556D64D-78C9-4012-9347-C98B576E60EB}"/>
              </a:ext>
            </a:extLst>
          </p:cNvPr>
          <p:cNvSpPr>
            <a:spLocks noChangeArrowheads="1"/>
          </p:cNvSpPr>
          <p:nvPr/>
        </p:nvSpPr>
        <p:spPr bwMode="auto">
          <a:xfrm>
            <a:off x="3894138" y="1525429"/>
            <a:ext cx="139700" cy="2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ゴシック" panose="020B0609070205080204" pitchFamily="49" charset="-128"/>
                <a:ea typeface="ＭＳ ゴシック" panose="020B0609070205080204" pitchFamily="49" charset="-128"/>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40" name="Rectangle 135">
            <a:extLst>
              <a:ext uri="{FF2B5EF4-FFF2-40B4-BE49-F238E27FC236}">
                <a16:creationId xmlns:a16="http://schemas.microsoft.com/office/drawing/2014/main" id="{F5C4DD64-30BE-4BE1-9146-D832B48CE34E}"/>
              </a:ext>
            </a:extLst>
          </p:cNvPr>
          <p:cNvSpPr>
            <a:spLocks noChangeArrowheads="1"/>
          </p:cNvSpPr>
          <p:nvPr/>
        </p:nvSpPr>
        <p:spPr bwMode="auto">
          <a:xfrm>
            <a:off x="3789363" y="1770972"/>
            <a:ext cx="0" cy="277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42" name="Rectangle 137">
            <a:extLst>
              <a:ext uri="{FF2B5EF4-FFF2-40B4-BE49-F238E27FC236}">
                <a16:creationId xmlns:a16="http://schemas.microsoft.com/office/drawing/2014/main" id="{6B6A9A1B-3915-4D39-86A1-656D926F3287}"/>
              </a:ext>
            </a:extLst>
          </p:cNvPr>
          <p:cNvSpPr>
            <a:spLocks noChangeArrowheads="1"/>
          </p:cNvSpPr>
          <p:nvPr/>
        </p:nvSpPr>
        <p:spPr bwMode="auto">
          <a:xfrm>
            <a:off x="4232276" y="1770972"/>
            <a:ext cx="0" cy="277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44" name="Rectangle 139">
            <a:extLst>
              <a:ext uri="{FF2B5EF4-FFF2-40B4-BE49-F238E27FC236}">
                <a16:creationId xmlns:a16="http://schemas.microsoft.com/office/drawing/2014/main" id="{6A586C05-7912-49E5-AD57-A05B66B53FD6}"/>
              </a:ext>
            </a:extLst>
          </p:cNvPr>
          <p:cNvSpPr>
            <a:spLocks noChangeArrowheads="1"/>
          </p:cNvSpPr>
          <p:nvPr/>
        </p:nvSpPr>
        <p:spPr bwMode="auto">
          <a:xfrm>
            <a:off x="4513338" y="1471452"/>
            <a:ext cx="1924050" cy="260130"/>
          </a:xfrm>
          <a:prstGeom prst="rect">
            <a:avLst/>
          </a:prstGeom>
          <a:solidFill>
            <a:srgbClr val="BDD6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5" name="Rectangle 140">
            <a:extLst>
              <a:ext uri="{FF2B5EF4-FFF2-40B4-BE49-F238E27FC236}">
                <a16:creationId xmlns:a16="http://schemas.microsoft.com/office/drawing/2014/main" id="{6B93AA9A-70B1-4FAD-A85D-3E2F196F46E2}"/>
              </a:ext>
            </a:extLst>
          </p:cNvPr>
          <p:cNvSpPr>
            <a:spLocks noChangeArrowheads="1"/>
          </p:cNvSpPr>
          <p:nvPr/>
        </p:nvSpPr>
        <p:spPr bwMode="auto">
          <a:xfrm>
            <a:off x="4433130" y="1554893"/>
            <a:ext cx="2069477"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ja-JP" sz="900" b="0" i="0" u="none" strike="noStrike" cap="none" normalizeH="0" baseline="0" dirty="0">
                <a:ln>
                  <a:noFill/>
                </a:ln>
                <a:solidFill>
                  <a:srgbClr val="000000"/>
                </a:solidFill>
                <a:effectLst/>
                <a:ea typeface="ＭＳ ゴシック" panose="020B0609070205080204" pitchFamily="49" charset="-128"/>
                <a:cs typeface="Arial" panose="020B0604020202020204" pitchFamily="34" charset="0"/>
              </a:rPr>
              <a:t>Người hoàn thành khóa đào tạo đặc biệt</a:t>
            </a:r>
            <a:endParaRPr kumimoji="0" lang="ja-JP" altLang="ja-JP" sz="900" b="0" i="0" u="none" strike="noStrike" cap="none" normalizeH="0" baseline="0" dirty="0">
              <a:ln>
                <a:noFill/>
              </a:ln>
              <a:solidFill>
                <a:schemeClr val="tx1"/>
              </a:solidFill>
              <a:effectLst/>
              <a:cs typeface="Arial" panose="020B0604020202020204" pitchFamily="34" charset="0"/>
            </a:endParaRPr>
          </a:p>
        </p:txBody>
      </p:sp>
      <p:sp>
        <p:nvSpPr>
          <p:cNvPr id="146" name="Rectangle 141">
            <a:extLst>
              <a:ext uri="{FF2B5EF4-FFF2-40B4-BE49-F238E27FC236}">
                <a16:creationId xmlns:a16="http://schemas.microsoft.com/office/drawing/2014/main" id="{E13CAF72-91B4-4DA6-8D77-61B2B75376F6}"/>
              </a:ext>
            </a:extLst>
          </p:cNvPr>
          <p:cNvSpPr>
            <a:spLocks noChangeArrowheads="1"/>
          </p:cNvSpPr>
          <p:nvPr/>
        </p:nvSpPr>
        <p:spPr bwMode="auto">
          <a:xfrm>
            <a:off x="5907088" y="1510842"/>
            <a:ext cx="139700" cy="2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ゴシック" panose="020B0609070205080204" pitchFamily="49" charset="-128"/>
                <a:ea typeface="ＭＳ ゴシック" panose="020B0609070205080204" pitchFamily="49" charset="-128"/>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49" name="Rectangle 144">
            <a:extLst>
              <a:ext uri="{FF2B5EF4-FFF2-40B4-BE49-F238E27FC236}">
                <a16:creationId xmlns:a16="http://schemas.microsoft.com/office/drawing/2014/main" id="{C0FA24B5-CA90-42DF-9177-5D9E599EEC4E}"/>
              </a:ext>
            </a:extLst>
          </p:cNvPr>
          <p:cNvSpPr>
            <a:spLocks noChangeArrowheads="1"/>
          </p:cNvSpPr>
          <p:nvPr/>
        </p:nvSpPr>
        <p:spPr bwMode="auto">
          <a:xfrm>
            <a:off x="5210176" y="1770972"/>
            <a:ext cx="0" cy="277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50" name="Rectangle 145">
            <a:extLst>
              <a:ext uri="{FF2B5EF4-FFF2-40B4-BE49-F238E27FC236}">
                <a16:creationId xmlns:a16="http://schemas.microsoft.com/office/drawing/2014/main" id="{96291295-68AE-4741-86BF-B616B6AA0295}"/>
              </a:ext>
            </a:extLst>
          </p:cNvPr>
          <p:cNvSpPr>
            <a:spLocks noChangeArrowheads="1"/>
          </p:cNvSpPr>
          <p:nvPr/>
        </p:nvSpPr>
        <p:spPr bwMode="auto">
          <a:xfrm>
            <a:off x="5380038" y="1770972"/>
            <a:ext cx="0" cy="277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51" name="Rectangle 146">
            <a:extLst>
              <a:ext uri="{FF2B5EF4-FFF2-40B4-BE49-F238E27FC236}">
                <a16:creationId xmlns:a16="http://schemas.microsoft.com/office/drawing/2014/main" id="{7B678E22-FF63-4F4E-BDE8-E9A9A089BCBB}"/>
              </a:ext>
            </a:extLst>
          </p:cNvPr>
          <p:cNvSpPr>
            <a:spLocks noChangeArrowheads="1"/>
          </p:cNvSpPr>
          <p:nvPr/>
        </p:nvSpPr>
        <p:spPr bwMode="auto">
          <a:xfrm>
            <a:off x="5684838" y="1770972"/>
            <a:ext cx="0" cy="277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52" name="Rectangle 147">
            <a:extLst>
              <a:ext uri="{FF2B5EF4-FFF2-40B4-BE49-F238E27FC236}">
                <a16:creationId xmlns:a16="http://schemas.microsoft.com/office/drawing/2014/main" id="{B0EF244C-8043-4658-A740-045AB1F251AD}"/>
              </a:ext>
            </a:extLst>
          </p:cNvPr>
          <p:cNvSpPr>
            <a:spLocks noChangeArrowheads="1"/>
          </p:cNvSpPr>
          <p:nvPr/>
        </p:nvSpPr>
        <p:spPr bwMode="auto">
          <a:xfrm>
            <a:off x="5753101" y="1770972"/>
            <a:ext cx="0" cy="277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53" name="Rectangle 148">
            <a:extLst>
              <a:ext uri="{FF2B5EF4-FFF2-40B4-BE49-F238E27FC236}">
                <a16:creationId xmlns:a16="http://schemas.microsoft.com/office/drawing/2014/main" id="{428ED9F5-2F8B-4CD3-947E-43FE4C028799}"/>
              </a:ext>
            </a:extLst>
          </p:cNvPr>
          <p:cNvSpPr>
            <a:spLocks noChangeArrowheads="1"/>
          </p:cNvSpPr>
          <p:nvPr/>
        </p:nvSpPr>
        <p:spPr bwMode="auto">
          <a:xfrm>
            <a:off x="5856288" y="1770972"/>
            <a:ext cx="0" cy="277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55" name="Rectangle 150">
            <a:extLst>
              <a:ext uri="{FF2B5EF4-FFF2-40B4-BE49-F238E27FC236}">
                <a16:creationId xmlns:a16="http://schemas.microsoft.com/office/drawing/2014/main" id="{39F9E8CE-8853-4D6E-9F4D-4B59B64F83CE}"/>
              </a:ext>
            </a:extLst>
          </p:cNvPr>
          <p:cNvSpPr>
            <a:spLocks noChangeArrowheads="1"/>
          </p:cNvSpPr>
          <p:nvPr/>
        </p:nvSpPr>
        <p:spPr bwMode="auto">
          <a:xfrm>
            <a:off x="6229351" y="1770972"/>
            <a:ext cx="0" cy="277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56" name="Rectangle 151">
            <a:extLst>
              <a:ext uri="{FF2B5EF4-FFF2-40B4-BE49-F238E27FC236}">
                <a16:creationId xmlns:a16="http://schemas.microsoft.com/office/drawing/2014/main" id="{3DCC4C52-DB35-4F4D-ACE2-3AF00835B7D0}"/>
              </a:ext>
            </a:extLst>
          </p:cNvPr>
          <p:cNvSpPr>
            <a:spLocks noChangeArrowheads="1"/>
          </p:cNvSpPr>
          <p:nvPr/>
        </p:nvSpPr>
        <p:spPr bwMode="auto">
          <a:xfrm>
            <a:off x="6364288" y="1770096"/>
            <a:ext cx="139700" cy="2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ゴシック" panose="020B0609070205080204" pitchFamily="49" charset="-128"/>
                <a:ea typeface="ＭＳ ゴシック" panose="020B0609070205080204" pitchFamily="49" charset="-128"/>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57" name="Rectangle 152">
            <a:extLst>
              <a:ext uri="{FF2B5EF4-FFF2-40B4-BE49-F238E27FC236}">
                <a16:creationId xmlns:a16="http://schemas.microsoft.com/office/drawing/2014/main" id="{0C5FC641-38C3-4169-9A04-DA87E5672E0E}"/>
              </a:ext>
            </a:extLst>
          </p:cNvPr>
          <p:cNvSpPr>
            <a:spLocks noChangeArrowheads="1"/>
          </p:cNvSpPr>
          <p:nvPr/>
        </p:nvSpPr>
        <p:spPr bwMode="auto">
          <a:xfrm>
            <a:off x="628650" y="1462219"/>
            <a:ext cx="6350" cy="97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Rectangle 153">
            <a:extLst>
              <a:ext uri="{FF2B5EF4-FFF2-40B4-BE49-F238E27FC236}">
                <a16:creationId xmlns:a16="http://schemas.microsoft.com/office/drawing/2014/main" id="{B84114E5-7316-4920-9478-0863500737E5}"/>
              </a:ext>
            </a:extLst>
          </p:cNvPr>
          <p:cNvSpPr>
            <a:spLocks noChangeArrowheads="1"/>
          </p:cNvSpPr>
          <p:nvPr/>
        </p:nvSpPr>
        <p:spPr bwMode="auto">
          <a:xfrm>
            <a:off x="628650" y="1462219"/>
            <a:ext cx="6350" cy="97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Rectangle 155">
            <a:extLst>
              <a:ext uri="{FF2B5EF4-FFF2-40B4-BE49-F238E27FC236}">
                <a16:creationId xmlns:a16="http://schemas.microsoft.com/office/drawing/2014/main" id="{7CCF289E-7393-43E2-A3B4-1F76B3192E21}"/>
              </a:ext>
            </a:extLst>
          </p:cNvPr>
          <p:cNvSpPr>
            <a:spLocks noChangeArrowheads="1"/>
          </p:cNvSpPr>
          <p:nvPr/>
        </p:nvSpPr>
        <p:spPr bwMode="auto">
          <a:xfrm>
            <a:off x="2428875" y="1462219"/>
            <a:ext cx="6350" cy="97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Rectangle 157">
            <a:extLst>
              <a:ext uri="{FF2B5EF4-FFF2-40B4-BE49-F238E27FC236}">
                <a16:creationId xmlns:a16="http://schemas.microsoft.com/office/drawing/2014/main" id="{5D3708BE-5CEA-4843-9C67-152C71628DB2}"/>
              </a:ext>
            </a:extLst>
          </p:cNvPr>
          <p:cNvSpPr>
            <a:spLocks noChangeArrowheads="1"/>
          </p:cNvSpPr>
          <p:nvPr/>
        </p:nvSpPr>
        <p:spPr bwMode="auto">
          <a:xfrm>
            <a:off x="4402138" y="1462219"/>
            <a:ext cx="6350" cy="97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Rectangle 159">
            <a:extLst>
              <a:ext uri="{FF2B5EF4-FFF2-40B4-BE49-F238E27FC236}">
                <a16:creationId xmlns:a16="http://schemas.microsoft.com/office/drawing/2014/main" id="{9A46D077-B60D-4007-9059-5E3E15EF6DC2}"/>
              </a:ext>
            </a:extLst>
          </p:cNvPr>
          <p:cNvSpPr>
            <a:spLocks noChangeArrowheads="1"/>
          </p:cNvSpPr>
          <p:nvPr/>
        </p:nvSpPr>
        <p:spPr bwMode="auto">
          <a:xfrm>
            <a:off x="6456363" y="1462219"/>
            <a:ext cx="6350" cy="97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Rectangle 160">
            <a:extLst>
              <a:ext uri="{FF2B5EF4-FFF2-40B4-BE49-F238E27FC236}">
                <a16:creationId xmlns:a16="http://schemas.microsoft.com/office/drawing/2014/main" id="{98697A46-4E92-42D5-AE2C-DD0177B967F8}"/>
              </a:ext>
            </a:extLst>
          </p:cNvPr>
          <p:cNvSpPr>
            <a:spLocks noChangeArrowheads="1"/>
          </p:cNvSpPr>
          <p:nvPr/>
        </p:nvSpPr>
        <p:spPr bwMode="auto">
          <a:xfrm>
            <a:off x="6456363" y="1462219"/>
            <a:ext cx="6350" cy="97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Line 163">
            <a:extLst>
              <a:ext uri="{FF2B5EF4-FFF2-40B4-BE49-F238E27FC236}">
                <a16:creationId xmlns:a16="http://schemas.microsoft.com/office/drawing/2014/main" id="{4AA5F00D-0199-417A-BF25-2037699BDE8F}"/>
              </a:ext>
            </a:extLst>
          </p:cNvPr>
          <p:cNvSpPr>
            <a:spLocks noChangeShapeType="1"/>
          </p:cNvSpPr>
          <p:nvPr/>
        </p:nvSpPr>
        <p:spPr bwMode="auto">
          <a:xfrm>
            <a:off x="635000" y="1471943"/>
            <a:ext cx="1793875" cy="520261"/>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Rectangle 164">
            <a:extLst>
              <a:ext uri="{FF2B5EF4-FFF2-40B4-BE49-F238E27FC236}">
                <a16:creationId xmlns:a16="http://schemas.microsoft.com/office/drawing/2014/main" id="{49ED565E-3E2D-4957-A40C-FBBEBD96BB50}"/>
              </a:ext>
            </a:extLst>
          </p:cNvPr>
          <p:cNvSpPr>
            <a:spLocks noChangeArrowheads="1"/>
          </p:cNvSpPr>
          <p:nvPr/>
        </p:nvSpPr>
        <p:spPr bwMode="auto">
          <a:xfrm>
            <a:off x="4402138" y="1471944"/>
            <a:ext cx="6350" cy="52026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 name="Rectangle 167">
            <a:extLst>
              <a:ext uri="{FF2B5EF4-FFF2-40B4-BE49-F238E27FC236}">
                <a16:creationId xmlns:a16="http://schemas.microsoft.com/office/drawing/2014/main" id="{8CFFCA74-FE6B-4221-BE51-D79EA85FA3EC}"/>
              </a:ext>
            </a:extLst>
          </p:cNvPr>
          <p:cNvSpPr>
            <a:spLocks noChangeArrowheads="1"/>
          </p:cNvSpPr>
          <p:nvPr/>
        </p:nvSpPr>
        <p:spPr bwMode="auto">
          <a:xfrm>
            <a:off x="1700213" y="2040827"/>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73" name="Rectangle 168">
            <a:extLst>
              <a:ext uri="{FF2B5EF4-FFF2-40B4-BE49-F238E27FC236}">
                <a16:creationId xmlns:a16="http://schemas.microsoft.com/office/drawing/2014/main" id="{FA46FE66-C2F1-4344-A1D2-B36F4C6155BB}"/>
              </a:ext>
            </a:extLst>
          </p:cNvPr>
          <p:cNvSpPr>
            <a:spLocks noChangeArrowheads="1"/>
          </p:cNvSpPr>
          <p:nvPr/>
        </p:nvSpPr>
        <p:spPr bwMode="auto">
          <a:xfrm>
            <a:off x="665755" y="2113034"/>
            <a:ext cx="17313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ja-JP" sz="1000"/>
              <a:t>Xe nâng làm việc trên cao có</a:t>
            </a: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ja-JP" sz="1000"/>
              <a:t> độ cao sàn làm việc trên 10m</a:t>
            </a:r>
            <a:endParaRPr kumimoji="0" lang="ja-JP" altLang="ja-JP" sz="1000" b="0" i="0" u="none" strike="noStrike" cap="none" normalizeH="0" baseline="0">
              <a:ln>
                <a:noFill/>
              </a:ln>
              <a:solidFill>
                <a:schemeClr val="tx1"/>
              </a:solidFill>
              <a:effectLst/>
              <a:latin typeface="Arial" panose="020B0604020202020204" pitchFamily="34" charset="0"/>
            </a:endParaRPr>
          </a:p>
        </p:txBody>
      </p:sp>
      <p:sp>
        <p:nvSpPr>
          <p:cNvPr id="176" name="Rectangle 171">
            <a:extLst>
              <a:ext uri="{FF2B5EF4-FFF2-40B4-BE49-F238E27FC236}">
                <a16:creationId xmlns:a16="http://schemas.microsoft.com/office/drawing/2014/main" id="{8BCA74FA-0B6C-48E9-AC7D-2A5F05D70B15}"/>
              </a:ext>
            </a:extLst>
          </p:cNvPr>
          <p:cNvSpPr>
            <a:spLocks noChangeArrowheads="1"/>
          </p:cNvSpPr>
          <p:nvPr/>
        </p:nvSpPr>
        <p:spPr bwMode="auto">
          <a:xfrm>
            <a:off x="3349625" y="2169677"/>
            <a:ext cx="209550" cy="2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ゴシック" panose="020B0609070205080204" pitchFamily="49" charset="-128"/>
                <a:ea typeface="ＭＳ ゴシック" panose="020B0609070205080204" pitchFamily="49"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77" name="Rectangle 172">
            <a:extLst>
              <a:ext uri="{FF2B5EF4-FFF2-40B4-BE49-F238E27FC236}">
                <a16:creationId xmlns:a16="http://schemas.microsoft.com/office/drawing/2014/main" id="{D6AD669F-1BE2-4788-8442-90802CB1417F}"/>
              </a:ext>
            </a:extLst>
          </p:cNvPr>
          <p:cNvSpPr>
            <a:spLocks noChangeArrowheads="1"/>
          </p:cNvSpPr>
          <p:nvPr/>
        </p:nvSpPr>
        <p:spPr bwMode="auto">
          <a:xfrm>
            <a:off x="3486150" y="2169677"/>
            <a:ext cx="139700" cy="2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ゴシック" panose="020B0609070205080204" pitchFamily="49" charset="-128"/>
                <a:ea typeface="ＭＳ ゴシック" panose="020B0609070205080204" pitchFamily="49" charset="-128"/>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78" name="Rectangle 173">
            <a:extLst>
              <a:ext uri="{FF2B5EF4-FFF2-40B4-BE49-F238E27FC236}">
                <a16:creationId xmlns:a16="http://schemas.microsoft.com/office/drawing/2014/main" id="{158FCD16-B9C1-4881-9045-1A5955A9DE7A}"/>
              </a:ext>
            </a:extLst>
          </p:cNvPr>
          <p:cNvSpPr>
            <a:spLocks noChangeArrowheads="1"/>
          </p:cNvSpPr>
          <p:nvPr/>
        </p:nvSpPr>
        <p:spPr bwMode="auto">
          <a:xfrm>
            <a:off x="5367338" y="2169677"/>
            <a:ext cx="209550" cy="2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ゴシック" panose="020B0609070205080204" pitchFamily="49" charset="-128"/>
                <a:ea typeface="ＭＳ ゴシック" panose="020B0609070205080204" pitchFamily="49"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79" name="Rectangle 174">
            <a:extLst>
              <a:ext uri="{FF2B5EF4-FFF2-40B4-BE49-F238E27FC236}">
                <a16:creationId xmlns:a16="http://schemas.microsoft.com/office/drawing/2014/main" id="{BC83F344-DFDD-4E5F-986F-837C62663AAB}"/>
              </a:ext>
            </a:extLst>
          </p:cNvPr>
          <p:cNvSpPr>
            <a:spLocks noChangeArrowheads="1"/>
          </p:cNvSpPr>
          <p:nvPr/>
        </p:nvSpPr>
        <p:spPr bwMode="auto">
          <a:xfrm>
            <a:off x="5497513" y="2169677"/>
            <a:ext cx="139700" cy="2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ゴシック" panose="020B0609070205080204" pitchFamily="49" charset="-128"/>
                <a:ea typeface="ＭＳ ゴシック" panose="020B0609070205080204" pitchFamily="49" charset="-128"/>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80" name="Rectangle 175">
            <a:extLst>
              <a:ext uri="{FF2B5EF4-FFF2-40B4-BE49-F238E27FC236}">
                <a16:creationId xmlns:a16="http://schemas.microsoft.com/office/drawing/2014/main" id="{1FCF77B6-A55D-42BD-9D38-8FCCDAECF176}"/>
              </a:ext>
            </a:extLst>
          </p:cNvPr>
          <p:cNvSpPr>
            <a:spLocks noChangeArrowheads="1"/>
          </p:cNvSpPr>
          <p:nvPr/>
        </p:nvSpPr>
        <p:spPr bwMode="auto">
          <a:xfrm>
            <a:off x="628650" y="1992205"/>
            <a:ext cx="6350" cy="97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2" name="Rectangle 177">
            <a:extLst>
              <a:ext uri="{FF2B5EF4-FFF2-40B4-BE49-F238E27FC236}">
                <a16:creationId xmlns:a16="http://schemas.microsoft.com/office/drawing/2014/main" id="{FA353E4B-3C5B-4D91-97A5-35DE89657112}"/>
              </a:ext>
            </a:extLst>
          </p:cNvPr>
          <p:cNvSpPr>
            <a:spLocks noChangeArrowheads="1"/>
          </p:cNvSpPr>
          <p:nvPr/>
        </p:nvSpPr>
        <p:spPr bwMode="auto">
          <a:xfrm>
            <a:off x="2428875" y="1992205"/>
            <a:ext cx="6350" cy="97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4" name="Rectangle 179">
            <a:extLst>
              <a:ext uri="{FF2B5EF4-FFF2-40B4-BE49-F238E27FC236}">
                <a16:creationId xmlns:a16="http://schemas.microsoft.com/office/drawing/2014/main" id="{CC5065F7-27F5-4271-964A-CDB20255A1FA}"/>
              </a:ext>
            </a:extLst>
          </p:cNvPr>
          <p:cNvSpPr>
            <a:spLocks noChangeArrowheads="1"/>
          </p:cNvSpPr>
          <p:nvPr/>
        </p:nvSpPr>
        <p:spPr bwMode="auto">
          <a:xfrm>
            <a:off x="4402138" y="1992205"/>
            <a:ext cx="6350" cy="97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6" name="Rectangle 181">
            <a:extLst>
              <a:ext uri="{FF2B5EF4-FFF2-40B4-BE49-F238E27FC236}">
                <a16:creationId xmlns:a16="http://schemas.microsoft.com/office/drawing/2014/main" id="{F7F624F1-A420-4144-BA5E-82F8C07195B1}"/>
              </a:ext>
            </a:extLst>
          </p:cNvPr>
          <p:cNvSpPr>
            <a:spLocks noChangeArrowheads="1"/>
          </p:cNvSpPr>
          <p:nvPr/>
        </p:nvSpPr>
        <p:spPr bwMode="auto">
          <a:xfrm>
            <a:off x="6456363" y="1992205"/>
            <a:ext cx="6350" cy="97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9" name="Rectangle 184">
            <a:extLst>
              <a:ext uri="{FF2B5EF4-FFF2-40B4-BE49-F238E27FC236}">
                <a16:creationId xmlns:a16="http://schemas.microsoft.com/office/drawing/2014/main" id="{EAEECC25-A8A3-4C3A-9707-E538D6775096}"/>
              </a:ext>
            </a:extLst>
          </p:cNvPr>
          <p:cNvSpPr>
            <a:spLocks noChangeArrowheads="1"/>
          </p:cNvSpPr>
          <p:nvPr/>
        </p:nvSpPr>
        <p:spPr bwMode="auto">
          <a:xfrm>
            <a:off x="4402138" y="2001929"/>
            <a:ext cx="6350" cy="5178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 name="Rectangle 189">
            <a:extLst>
              <a:ext uri="{FF2B5EF4-FFF2-40B4-BE49-F238E27FC236}">
                <a16:creationId xmlns:a16="http://schemas.microsoft.com/office/drawing/2014/main" id="{0BD64BED-DB06-423B-B99E-C7C145EB216E}"/>
              </a:ext>
            </a:extLst>
          </p:cNvPr>
          <p:cNvSpPr>
            <a:spLocks noChangeArrowheads="1"/>
          </p:cNvSpPr>
          <p:nvPr/>
        </p:nvSpPr>
        <p:spPr bwMode="auto">
          <a:xfrm>
            <a:off x="664967" y="2623899"/>
            <a:ext cx="20864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ja-JP" sz="1000" b="0" i="0" u="none" strike="noStrike" cap="none" normalizeH="0" baseline="0" dirty="0">
                <a:ln>
                  <a:noFill/>
                </a:ln>
                <a:solidFill>
                  <a:schemeClr val="tx1"/>
                </a:solidFill>
                <a:effectLst/>
                <a:latin typeface="Arial" panose="020B0604020202020204" pitchFamily="34" charset="0"/>
              </a:rPr>
              <a:t>Xe nâng làm việc trên cao có</a:t>
            </a: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ja-JP" sz="1000" b="0" i="0" u="none" strike="noStrike" cap="none" normalizeH="0" baseline="0" dirty="0">
                <a:ln>
                  <a:noFill/>
                </a:ln>
                <a:solidFill>
                  <a:schemeClr val="tx1"/>
                </a:solidFill>
                <a:effectLst/>
                <a:latin typeface="Arial" panose="020B0604020202020204" pitchFamily="34" charset="0"/>
              </a:rPr>
              <a:t> độ cao sàn l</a:t>
            </a:r>
            <a:r>
              <a:rPr kumimoji="0" lang="vi-VN" altLang="ja-JP" sz="1000" dirty="0"/>
              <a:t>àm việc</a:t>
            </a:r>
            <a:r>
              <a:rPr kumimoji="0" lang="vi-VN" altLang="ja-JP" sz="1000" b="0" i="0" u="none" strike="noStrike" cap="none" normalizeH="0" baseline="0" dirty="0">
                <a:ln>
                  <a:noFill/>
                </a:ln>
                <a:solidFill>
                  <a:schemeClr val="tx1"/>
                </a:solidFill>
                <a:effectLst/>
                <a:latin typeface="Arial" panose="020B0604020202020204" pitchFamily="34" charset="0"/>
              </a:rPr>
              <a:t> dưới 10m</a:t>
            </a:r>
            <a:endParaRPr kumimoji="0" lang="ja-JP" altLang="ja-JP" sz="1000" b="0" i="0" u="none" strike="noStrike" cap="none" normalizeH="0" baseline="0" dirty="0">
              <a:ln>
                <a:noFill/>
              </a:ln>
              <a:solidFill>
                <a:schemeClr val="tx1"/>
              </a:solidFill>
              <a:effectLst/>
              <a:latin typeface="Arial" panose="020B0604020202020204" pitchFamily="34" charset="0"/>
            </a:endParaRPr>
          </a:p>
        </p:txBody>
      </p:sp>
      <p:sp>
        <p:nvSpPr>
          <p:cNvPr id="196" name="Rectangle 191">
            <a:extLst>
              <a:ext uri="{FF2B5EF4-FFF2-40B4-BE49-F238E27FC236}">
                <a16:creationId xmlns:a16="http://schemas.microsoft.com/office/drawing/2014/main" id="{D954641C-A2BD-4C8E-B9B1-CF1FB9C17FFE}"/>
              </a:ext>
            </a:extLst>
          </p:cNvPr>
          <p:cNvSpPr>
            <a:spLocks noChangeArrowheads="1"/>
          </p:cNvSpPr>
          <p:nvPr/>
        </p:nvSpPr>
        <p:spPr bwMode="auto">
          <a:xfrm>
            <a:off x="3349625" y="2699662"/>
            <a:ext cx="209550" cy="2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ゴシック" panose="020B0609070205080204" pitchFamily="49" charset="-128"/>
                <a:ea typeface="ＭＳ ゴシック" panose="020B0609070205080204" pitchFamily="49"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97" name="Rectangle 192">
            <a:extLst>
              <a:ext uri="{FF2B5EF4-FFF2-40B4-BE49-F238E27FC236}">
                <a16:creationId xmlns:a16="http://schemas.microsoft.com/office/drawing/2014/main" id="{1C39A426-0EF7-4F54-91F8-AB6E2239859D}"/>
              </a:ext>
            </a:extLst>
          </p:cNvPr>
          <p:cNvSpPr>
            <a:spLocks noChangeArrowheads="1"/>
          </p:cNvSpPr>
          <p:nvPr/>
        </p:nvSpPr>
        <p:spPr bwMode="auto">
          <a:xfrm>
            <a:off x="3486150" y="2699662"/>
            <a:ext cx="139700" cy="2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ゴシック" panose="020B0609070205080204" pitchFamily="49" charset="-128"/>
                <a:ea typeface="ＭＳ ゴシック" panose="020B0609070205080204" pitchFamily="49" charset="-128"/>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98" name="Rectangle 193">
            <a:extLst>
              <a:ext uri="{FF2B5EF4-FFF2-40B4-BE49-F238E27FC236}">
                <a16:creationId xmlns:a16="http://schemas.microsoft.com/office/drawing/2014/main" id="{872D5D5F-CA20-4F48-ACA7-F6EC41394881}"/>
              </a:ext>
            </a:extLst>
          </p:cNvPr>
          <p:cNvSpPr>
            <a:spLocks noChangeArrowheads="1"/>
          </p:cNvSpPr>
          <p:nvPr/>
        </p:nvSpPr>
        <p:spPr bwMode="auto">
          <a:xfrm>
            <a:off x="5364163" y="2699662"/>
            <a:ext cx="209550" cy="2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ゴシック" panose="020B0609070205080204" pitchFamily="49" charset="-128"/>
                <a:ea typeface="ＭＳ ゴシック" panose="020B0609070205080204" pitchFamily="49"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99" name="Rectangle 194">
            <a:extLst>
              <a:ext uri="{FF2B5EF4-FFF2-40B4-BE49-F238E27FC236}">
                <a16:creationId xmlns:a16="http://schemas.microsoft.com/office/drawing/2014/main" id="{BA65B09C-CD9F-4EF8-82E7-45D76991EBF8}"/>
              </a:ext>
            </a:extLst>
          </p:cNvPr>
          <p:cNvSpPr>
            <a:spLocks noChangeArrowheads="1"/>
          </p:cNvSpPr>
          <p:nvPr/>
        </p:nvSpPr>
        <p:spPr bwMode="auto">
          <a:xfrm>
            <a:off x="5499101" y="2699662"/>
            <a:ext cx="139700" cy="2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ゴシック" panose="020B0609070205080204" pitchFamily="49" charset="-128"/>
                <a:ea typeface="ＭＳ ゴシック" panose="020B0609070205080204" pitchFamily="49" charset="-128"/>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00" name="Rectangle 195">
            <a:extLst>
              <a:ext uri="{FF2B5EF4-FFF2-40B4-BE49-F238E27FC236}">
                <a16:creationId xmlns:a16="http://schemas.microsoft.com/office/drawing/2014/main" id="{A0AE896C-B6E8-4633-AA48-ED35DC7E8855}"/>
              </a:ext>
            </a:extLst>
          </p:cNvPr>
          <p:cNvSpPr>
            <a:spLocks noChangeArrowheads="1"/>
          </p:cNvSpPr>
          <p:nvPr/>
        </p:nvSpPr>
        <p:spPr bwMode="auto">
          <a:xfrm>
            <a:off x="628650" y="2519759"/>
            <a:ext cx="6350" cy="97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2" name="Rectangle 197">
            <a:extLst>
              <a:ext uri="{FF2B5EF4-FFF2-40B4-BE49-F238E27FC236}">
                <a16:creationId xmlns:a16="http://schemas.microsoft.com/office/drawing/2014/main" id="{3FFB6F2D-0EF1-41DD-9539-E6E3215FF1D0}"/>
              </a:ext>
            </a:extLst>
          </p:cNvPr>
          <p:cNvSpPr>
            <a:spLocks noChangeArrowheads="1"/>
          </p:cNvSpPr>
          <p:nvPr/>
        </p:nvSpPr>
        <p:spPr bwMode="auto">
          <a:xfrm>
            <a:off x="2428875" y="2519759"/>
            <a:ext cx="6350" cy="97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4" name="Rectangle 199">
            <a:extLst>
              <a:ext uri="{FF2B5EF4-FFF2-40B4-BE49-F238E27FC236}">
                <a16:creationId xmlns:a16="http://schemas.microsoft.com/office/drawing/2014/main" id="{6999D90D-7CB1-4AB5-95FF-F32B1422960A}"/>
              </a:ext>
            </a:extLst>
          </p:cNvPr>
          <p:cNvSpPr>
            <a:spLocks noChangeArrowheads="1"/>
          </p:cNvSpPr>
          <p:nvPr/>
        </p:nvSpPr>
        <p:spPr bwMode="auto">
          <a:xfrm>
            <a:off x="4402138" y="2519759"/>
            <a:ext cx="6350" cy="97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 name="Rectangle 201">
            <a:extLst>
              <a:ext uri="{FF2B5EF4-FFF2-40B4-BE49-F238E27FC236}">
                <a16:creationId xmlns:a16="http://schemas.microsoft.com/office/drawing/2014/main" id="{380EFBDC-C039-4DB6-85AD-6892C19A4922}"/>
              </a:ext>
            </a:extLst>
          </p:cNvPr>
          <p:cNvSpPr>
            <a:spLocks noChangeArrowheads="1"/>
          </p:cNvSpPr>
          <p:nvPr/>
        </p:nvSpPr>
        <p:spPr bwMode="auto">
          <a:xfrm>
            <a:off x="6456363" y="2519759"/>
            <a:ext cx="6350" cy="97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8" name="Rectangle 203">
            <a:extLst>
              <a:ext uri="{FF2B5EF4-FFF2-40B4-BE49-F238E27FC236}">
                <a16:creationId xmlns:a16="http://schemas.microsoft.com/office/drawing/2014/main" id="{FD989088-52B1-44D1-9513-A448748CB3B5}"/>
              </a:ext>
            </a:extLst>
          </p:cNvPr>
          <p:cNvSpPr>
            <a:spLocks noChangeArrowheads="1"/>
          </p:cNvSpPr>
          <p:nvPr/>
        </p:nvSpPr>
        <p:spPr bwMode="auto">
          <a:xfrm>
            <a:off x="628650" y="3049744"/>
            <a:ext cx="6350" cy="97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9" name="Rectangle 204">
            <a:extLst>
              <a:ext uri="{FF2B5EF4-FFF2-40B4-BE49-F238E27FC236}">
                <a16:creationId xmlns:a16="http://schemas.microsoft.com/office/drawing/2014/main" id="{793E3BEB-163B-4DE9-A8F5-1A7AFBEE261F}"/>
              </a:ext>
            </a:extLst>
          </p:cNvPr>
          <p:cNvSpPr>
            <a:spLocks noChangeArrowheads="1"/>
          </p:cNvSpPr>
          <p:nvPr/>
        </p:nvSpPr>
        <p:spPr bwMode="auto">
          <a:xfrm>
            <a:off x="628650" y="3049744"/>
            <a:ext cx="6350" cy="97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2" name="Rectangle 207">
            <a:extLst>
              <a:ext uri="{FF2B5EF4-FFF2-40B4-BE49-F238E27FC236}">
                <a16:creationId xmlns:a16="http://schemas.microsoft.com/office/drawing/2014/main" id="{F0F6088B-1FB0-41A2-BE25-DCF9121845D3}"/>
              </a:ext>
            </a:extLst>
          </p:cNvPr>
          <p:cNvSpPr>
            <a:spLocks noChangeArrowheads="1"/>
          </p:cNvSpPr>
          <p:nvPr/>
        </p:nvSpPr>
        <p:spPr bwMode="auto">
          <a:xfrm>
            <a:off x="2428875" y="3049744"/>
            <a:ext cx="6350" cy="97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4" name="Rectangle 209">
            <a:extLst>
              <a:ext uri="{FF2B5EF4-FFF2-40B4-BE49-F238E27FC236}">
                <a16:creationId xmlns:a16="http://schemas.microsoft.com/office/drawing/2014/main" id="{6D527BA9-1C9D-4FA7-BB4C-6B15E3BC69EF}"/>
              </a:ext>
            </a:extLst>
          </p:cNvPr>
          <p:cNvSpPr>
            <a:spLocks noChangeArrowheads="1"/>
          </p:cNvSpPr>
          <p:nvPr/>
        </p:nvSpPr>
        <p:spPr bwMode="auto">
          <a:xfrm>
            <a:off x="4402138" y="2529484"/>
            <a:ext cx="6350" cy="52026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5" name="Rectangle 210">
            <a:extLst>
              <a:ext uri="{FF2B5EF4-FFF2-40B4-BE49-F238E27FC236}">
                <a16:creationId xmlns:a16="http://schemas.microsoft.com/office/drawing/2014/main" id="{59D2B969-C6F6-40F8-ADAA-1C176979105C}"/>
              </a:ext>
            </a:extLst>
          </p:cNvPr>
          <p:cNvSpPr>
            <a:spLocks noChangeArrowheads="1"/>
          </p:cNvSpPr>
          <p:nvPr/>
        </p:nvSpPr>
        <p:spPr bwMode="auto">
          <a:xfrm>
            <a:off x="4402138" y="3049744"/>
            <a:ext cx="6350" cy="97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8" name="Rectangle 213">
            <a:extLst>
              <a:ext uri="{FF2B5EF4-FFF2-40B4-BE49-F238E27FC236}">
                <a16:creationId xmlns:a16="http://schemas.microsoft.com/office/drawing/2014/main" id="{760DDEB4-420C-46A1-8492-F3FEECC0E94C}"/>
              </a:ext>
            </a:extLst>
          </p:cNvPr>
          <p:cNvSpPr>
            <a:spLocks noChangeArrowheads="1"/>
          </p:cNvSpPr>
          <p:nvPr/>
        </p:nvSpPr>
        <p:spPr bwMode="auto">
          <a:xfrm>
            <a:off x="6456363" y="3049744"/>
            <a:ext cx="6350" cy="97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9" name="Rectangle 214">
            <a:extLst>
              <a:ext uri="{FF2B5EF4-FFF2-40B4-BE49-F238E27FC236}">
                <a16:creationId xmlns:a16="http://schemas.microsoft.com/office/drawing/2014/main" id="{76FA9573-D58D-4889-BBB4-2749F9FD9A8A}"/>
              </a:ext>
            </a:extLst>
          </p:cNvPr>
          <p:cNvSpPr>
            <a:spLocks noChangeArrowheads="1"/>
          </p:cNvSpPr>
          <p:nvPr/>
        </p:nvSpPr>
        <p:spPr bwMode="auto">
          <a:xfrm>
            <a:off x="6456363" y="3049744"/>
            <a:ext cx="6350" cy="97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0" name="Rectangle 215">
            <a:extLst>
              <a:ext uri="{FF2B5EF4-FFF2-40B4-BE49-F238E27FC236}">
                <a16:creationId xmlns:a16="http://schemas.microsoft.com/office/drawing/2014/main" id="{33C915EA-E27C-44C4-A456-DD1BB763EC3D}"/>
              </a:ext>
            </a:extLst>
          </p:cNvPr>
          <p:cNvSpPr>
            <a:spLocks noChangeArrowheads="1"/>
          </p:cNvSpPr>
          <p:nvPr/>
        </p:nvSpPr>
        <p:spPr bwMode="auto">
          <a:xfrm>
            <a:off x="628650" y="3132403"/>
            <a:ext cx="152400" cy="26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ＭＳ ゴシック" panose="020B0609070205080204" pitchFamily="49" charset="-128"/>
                <a:ea typeface="ＭＳ ゴシック" panose="020B0609070205080204" pitchFamily="49" charset="-128"/>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21" name="正方形/長方形 220">
            <a:extLst>
              <a:ext uri="{FF2B5EF4-FFF2-40B4-BE49-F238E27FC236}">
                <a16:creationId xmlns:a16="http://schemas.microsoft.com/office/drawing/2014/main" id="{7B68BCF8-4FE8-43B1-9E79-021F78455C2A}"/>
              </a:ext>
            </a:extLst>
          </p:cNvPr>
          <p:cNvSpPr/>
          <p:nvPr/>
        </p:nvSpPr>
        <p:spPr>
          <a:xfrm>
            <a:off x="717551" y="1147019"/>
            <a:ext cx="5189537" cy="27284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vi-VN" altLang="ja-JP" sz="1200">
                <a:latin typeface="Arial" panose="020B0604020202020204" pitchFamily="34" charset="0"/>
                <a:cs typeface="Arial" panose="020B0604020202020204" pitchFamily="34" charset="0"/>
              </a:rPr>
              <a:t>Bảng 1-1 Điều kiện cần thiết để lái xe nâng làm việc trên cao</a:t>
            </a:r>
            <a:endParaRPr kumimoji="1" lang="ja-JP" altLang="en-US" sz="1200">
              <a:latin typeface="Arial" panose="020B0604020202020204" pitchFamily="34" charset="0"/>
              <a:cs typeface="Arial" panose="020B0604020202020204" pitchFamily="34" charset="0"/>
            </a:endParaRPr>
          </a:p>
        </p:txBody>
      </p:sp>
      <p:sp>
        <p:nvSpPr>
          <p:cNvPr id="226" name="正方形/長方形 225">
            <a:extLst>
              <a:ext uri="{FF2B5EF4-FFF2-40B4-BE49-F238E27FC236}">
                <a16:creationId xmlns:a16="http://schemas.microsoft.com/office/drawing/2014/main" id="{EDB77ECB-1025-4E36-9188-133B09011FC7}"/>
              </a:ext>
            </a:extLst>
          </p:cNvPr>
          <p:cNvSpPr/>
          <p:nvPr/>
        </p:nvSpPr>
        <p:spPr>
          <a:xfrm>
            <a:off x="6611534" y="1370321"/>
            <a:ext cx="293687" cy="2298876"/>
          </a:xfrm>
          <a:prstGeom prst="rect">
            <a:avLst/>
          </a:prstGeom>
          <a:solidFill>
            <a:schemeClr val="bg1"/>
          </a:solidFill>
          <a:ln>
            <a:noFill/>
          </a:ln>
        </p:spPr>
        <p:style>
          <a:lnRef idx="2">
            <a:schemeClr val="accent6"/>
          </a:lnRef>
          <a:fillRef idx="1001">
            <a:schemeClr val="lt1"/>
          </a:fillRef>
          <a:effectRef idx="0">
            <a:schemeClr val="accent6"/>
          </a:effectRef>
          <a:fontRef idx="minor">
            <a:schemeClr val="dk1"/>
          </a:fontRef>
        </p:style>
        <p:txBody>
          <a:bodyPr vert="vert" rtlCol="0" anchor="t"/>
          <a:lstStyle/>
          <a:p>
            <a:r>
              <a:rPr kumimoji="1" lang="vi-VN" altLang="ja-JP" sz="900">
                <a:latin typeface="Arial" panose="020B0604020202020204" pitchFamily="34" charset="0"/>
                <a:cs typeface="Arial" panose="020B0604020202020204" pitchFamily="34" charset="0"/>
              </a:rPr>
              <a:t>Người hoàn thành khóa học kỹ năng lái xe</a:t>
            </a:r>
            <a:endParaRPr kumimoji="1" lang="ja-JP" altLang="en-US" sz="900">
              <a:latin typeface="Arial" panose="020B0604020202020204" pitchFamily="34" charset="0"/>
              <a:cs typeface="Arial" panose="020B0604020202020204" pitchFamily="34" charset="0"/>
            </a:endParaRPr>
          </a:p>
        </p:txBody>
      </p:sp>
      <p:sp>
        <p:nvSpPr>
          <p:cNvPr id="227" name="正方形/長方形 226">
            <a:extLst>
              <a:ext uri="{FF2B5EF4-FFF2-40B4-BE49-F238E27FC236}">
                <a16:creationId xmlns:a16="http://schemas.microsoft.com/office/drawing/2014/main" id="{97DCFB25-22A9-427A-BB87-1D05E19CBCEA}"/>
              </a:ext>
            </a:extLst>
          </p:cNvPr>
          <p:cNvSpPr/>
          <p:nvPr/>
        </p:nvSpPr>
        <p:spPr>
          <a:xfrm flipH="1">
            <a:off x="6946495" y="1672098"/>
            <a:ext cx="214313" cy="2016202"/>
          </a:xfrm>
          <a:prstGeom prst="rect">
            <a:avLst/>
          </a:prstGeom>
          <a:ln>
            <a:noFill/>
          </a:ln>
        </p:spPr>
        <p:style>
          <a:lnRef idx="2">
            <a:schemeClr val="accent6"/>
          </a:lnRef>
          <a:fillRef idx="1001">
            <a:schemeClr val="lt1"/>
          </a:fillRef>
          <a:effectRef idx="0">
            <a:schemeClr val="accent6"/>
          </a:effectRef>
          <a:fontRef idx="minor">
            <a:schemeClr val="dk1"/>
          </a:fontRef>
        </p:style>
        <p:txBody>
          <a:bodyPr vert="vert" rtlCol="0" anchor="t"/>
          <a:lstStyle/>
          <a:p>
            <a:r>
              <a:rPr kumimoji="1" lang="vi-VN" altLang="ja-JP" sz="800">
                <a:latin typeface="Arial" panose="020B0604020202020204" pitchFamily="34" charset="0"/>
                <a:cs typeface="Arial" panose="020B0604020202020204" pitchFamily="34" charset="0"/>
              </a:rPr>
              <a:t>Người hoàn thành khóa đào tạo đặc biệt</a:t>
            </a:r>
            <a:endParaRPr kumimoji="1" lang="ja-JP" altLang="en-US" sz="800">
              <a:latin typeface="Arial" panose="020B0604020202020204" pitchFamily="34" charset="0"/>
              <a:cs typeface="Arial" panose="020B0604020202020204" pitchFamily="34" charset="0"/>
            </a:endParaRPr>
          </a:p>
        </p:txBody>
      </p:sp>
      <p:sp>
        <p:nvSpPr>
          <p:cNvPr id="228" name="正方形/長方形 227">
            <a:extLst>
              <a:ext uri="{FF2B5EF4-FFF2-40B4-BE49-F238E27FC236}">
                <a16:creationId xmlns:a16="http://schemas.microsoft.com/office/drawing/2014/main" id="{1C6180AF-F44C-488A-B4A4-DC6AE658D5EB}"/>
              </a:ext>
            </a:extLst>
          </p:cNvPr>
          <p:cNvSpPr/>
          <p:nvPr/>
        </p:nvSpPr>
        <p:spPr>
          <a:xfrm>
            <a:off x="6838950" y="1156750"/>
            <a:ext cx="1192217" cy="293542"/>
          </a:xfrm>
          <a:prstGeom prst="rect">
            <a:avLst/>
          </a:prstGeom>
          <a:solidFill>
            <a:schemeClr val="bg1"/>
          </a:solidFill>
          <a:ln>
            <a:noFill/>
          </a:ln>
        </p:spPr>
        <p:style>
          <a:lnRef idx="2">
            <a:schemeClr val="accent6"/>
          </a:lnRef>
          <a:fillRef idx="1001">
            <a:schemeClr val="lt1"/>
          </a:fillRef>
          <a:effectRef idx="0">
            <a:schemeClr val="accent6"/>
          </a:effectRef>
          <a:fontRef idx="minor">
            <a:schemeClr val="dk1"/>
          </a:fontRef>
        </p:style>
        <p:txBody>
          <a:bodyPr rtlCol="0" anchor="t"/>
          <a:lstStyle/>
          <a:p>
            <a:pPr algn="ctr"/>
            <a:r>
              <a:rPr lang="vi-VN" altLang="ja-JP" sz="800">
                <a:latin typeface="Arial" panose="020B0604020202020204" pitchFamily="34" charset="0"/>
                <a:cs typeface="Arial" panose="020B0604020202020204" pitchFamily="34" charset="0"/>
              </a:rPr>
              <a:t>Độ cao sàn thao tác</a:t>
            </a:r>
          </a:p>
          <a:p>
            <a:pPr algn="ctr"/>
            <a:r>
              <a:rPr lang="vi-VN" altLang="ja-JP" sz="800">
                <a:latin typeface="Arial" panose="020B0604020202020204" pitchFamily="34" charset="0"/>
                <a:cs typeface="Arial" panose="020B0604020202020204" pitchFamily="34" charset="0"/>
              </a:rPr>
              <a:t> trên 10m</a:t>
            </a:r>
            <a:endParaRPr kumimoji="1" lang="ja-JP" altLang="en-US" sz="800">
              <a:latin typeface="Arial" panose="020B0604020202020204" pitchFamily="34" charset="0"/>
              <a:cs typeface="Arial" panose="020B0604020202020204" pitchFamily="34" charset="0"/>
            </a:endParaRPr>
          </a:p>
        </p:txBody>
      </p:sp>
      <p:sp>
        <p:nvSpPr>
          <p:cNvPr id="229" name="正方形/長方形 228">
            <a:extLst>
              <a:ext uri="{FF2B5EF4-FFF2-40B4-BE49-F238E27FC236}">
                <a16:creationId xmlns:a16="http://schemas.microsoft.com/office/drawing/2014/main" id="{9319BFC1-91EE-4B5B-AD95-DE3E67728D8A}"/>
              </a:ext>
            </a:extLst>
          </p:cNvPr>
          <p:cNvSpPr/>
          <p:nvPr/>
        </p:nvSpPr>
        <p:spPr>
          <a:xfrm>
            <a:off x="6990201" y="1440339"/>
            <a:ext cx="1119901" cy="280643"/>
          </a:xfrm>
          <a:prstGeom prst="rect">
            <a:avLst/>
          </a:prstGeom>
          <a:solidFill>
            <a:schemeClr val="bg1"/>
          </a:solidFill>
          <a:ln>
            <a:noFill/>
          </a:ln>
        </p:spPr>
        <p:style>
          <a:lnRef idx="2">
            <a:schemeClr val="accent6"/>
          </a:lnRef>
          <a:fillRef idx="1001">
            <a:schemeClr val="lt1"/>
          </a:fillRef>
          <a:effectRef idx="0">
            <a:schemeClr val="accent6"/>
          </a:effectRef>
          <a:fontRef idx="minor">
            <a:schemeClr val="dk1"/>
          </a:fontRef>
        </p:style>
        <p:txBody>
          <a:bodyPr rtlCol="0" anchor="t"/>
          <a:lstStyle/>
          <a:p>
            <a:pPr algn="ctr"/>
            <a:r>
              <a:rPr lang="vi-VN" altLang="ja-JP" sz="800" dirty="0">
                <a:latin typeface="Arial" panose="020B0604020202020204" pitchFamily="34" charset="0"/>
                <a:cs typeface="Arial" panose="020B0604020202020204" pitchFamily="34" charset="0"/>
              </a:rPr>
              <a:t>Độ cao sàn thao tác đưới 10m </a:t>
            </a:r>
            <a:endParaRPr kumimoji="1" lang="ja-JP" altLang="en-US" sz="800" dirty="0">
              <a:latin typeface="Arial" panose="020B0604020202020204" pitchFamily="34" charset="0"/>
              <a:cs typeface="Arial" panose="020B0604020202020204" pitchFamily="34" charset="0"/>
            </a:endParaRPr>
          </a:p>
        </p:txBody>
      </p:sp>
      <p:sp>
        <p:nvSpPr>
          <p:cNvPr id="230" name="正方形/長方形 229">
            <a:extLst>
              <a:ext uri="{FF2B5EF4-FFF2-40B4-BE49-F238E27FC236}">
                <a16:creationId xmlns:a16="http://schemas.microsoft.com/office/drawing/2014/main" id="{744EA8A4-CE97-4FE1-B8A6-069087D6300B}"/>
              </a:ext>
            </a:extLst>
          </p:cNvPr>
          <p:cNvSpPr/>
          <p:nvPr/>
        </p:nvSpPr>
        <p:spPr>
          <a:xfrm>
            <a:off x="8077363" y="1840638"/>
            <a:ext cx="274274" cy="1180259"/>
          </a:xfrm>
          <a:prstGeom prst="rect">
            <a:avLst/>
          </a:prstGeom>
          <a:ln>
            <a:noFill/>
          </a:ln>
        </p:spPr>
        <p:style>
          <a:lnRef idx="2">
            <a:schemeClr val="accent6"/>
          </a:lnRef>
          <a:fillRef idx="1001">
            <a:schemeClr val="lt1"/>
          </a:fillRef>
          <a:effectRef idx="0">
            <a:schemeClr val="accent6"/>
          </a:effectRef>
          <a:fontRef idx="minor">
            <a:schemeClr val="dk1"/>
          </a:fontRef>
        </p:style>
        <p:txBody>
          <a:bodyPr vert="vert" rtlCol="0" anchor="t"/>
          <a:lstStyle/>
          <a:p>
            <a:pPr algn="ctr"/>
            <a:r>
              <a:rPr lang="vi-VN" altLang="ja-JP" sz="900" dirty="0">
                <a:latin typeface="Arial" panose="020B0604020202020204" pitchFamily="34" charset="0"/>
                <a:cs typeface="Arial" panose="020B0604020202020204" pitchFamily="34" charset="0"/>
              </a:rPr>
              <a:t>Độ cao sàn làm việc</a:t>
            </a:r>
            <a:endParaRPr kumimoji="1" lang="ja-JP" altLang="en-US" sz="900" dirty="0">
              <a:latin typeface="Arial" panose="020B0604020202020204" pitchFamily="34" charset="0"/>
              <a:cs typeface="Arial" panose="020B0604020202020204" pitchFamily="34" charset="0"/>
            </a:endParaRPr>
          </a:p>
        </p:txBody>
      </p:sp>
      <p:sp>
        <p:nvSpPr>
          <p:cNvPr id="232" name="正方形/長方形 231">
            <a:extLst>
              <a:ext uri="{FF2B5EF4-FFF2-40B4-BE49-F238E27FC236}">
                <a16:creationId xmlns:a16="http://schemas.microsoft.com/office/drawing/2014/main" id="{EF0D12F2-D044-4EC1-A0A8-A503FD011074}"/>
              </a:ext>
            </a:extLst>
          </p:cNvPr>
          <p:cNvSpPr/>
          <p:nvPr/>
        </p:nvSpPr>
        <p:spPr>
          <a:xfrm>
            <a:off x="6623001" y="3864082"/>
            <a:ext cx="2406809" cy="333563"/>
          </a:xfrm>
          <a:prstGeom prst="rect">
            <a:avLst/>
          </a:prstGeom>
          <a:ln>
            <a:noFill/>
          </a:ln>
        </p:spPr>
        <p:style>
          <a:lnRef idx="2">
            <a:schemeClr val="accent6"/>
          </a:lnRef>
          <a:fillRef idx="1001">
            <a:schemeClr val="lt1"/>
          </a:fillRef>
          <a:effectRef idx="0">
            <a:schemeClr val="accent6"/>
          </a:effectRef>
          <a:fontRef idx="minor">
            <a:schemeClr val="dk1"/>
          </a:fontRef>
        </p:style>
        <p:txBody>
          <a:bodyPr rtlCol="0" anchor="t"/>
          <a:lstStyle/>
          <a:p>
            <a:pPr algn="ctr"/>
            <a:r>
              <a:rPr lang="en-US" altLang="ja-JP" sz="1100" err="1">
                <a:latin typeface="Arial" panose="020B0604020202020204" pitchFamily="34" charset="0"/>
                <a:cs typeface="Arial" panose="020B0604020202020204" pitchFamily="34" charset="0"/>
              </a:rPr>
              <a:t>Hình</a:t>
            </a:r>
            <a:r>
              <a:rPr lang="en-US" altLang="ja-JP" sz="1100">
                <a:latin typeface="Arial" panose="020B0604020202020204" pitchFamily="34" charset="0"/>
                <a:cs typeface="Arial" panose="020B0604020202020204" pitchFamily="34" charset="0"/>
              </a:rPr>
              <a:t> 1-4  </a:t>
            </a:r>
            <a:r>
              <a:rPr lang="vi-VN" altLang="ja-JP" sz="1100">
                <a:latin typeface="Arial" panose="020B0604020202020204" pitchFamily="34" charset="0"/>
                <a:cs typeface="Arial" panose="020B0604020202020204" pitchFamily="34" charset="0"/>
              </a:rPr>
              <a:t>Điều kiện thao tác lái xe</a:t>
            </a:r>
            <a:endParaRPr kumimoji="1" lang="ja-JP" altLang="en-US" sz="1100">
              <a:latin typeface="Arial" panose="020B0604020202020204" pitchFamily="34" charset="0"/>
              <a:cs typeface="Arial" panose="020B0604020202020204" pitchFamily="34" charset="0"/>
            </a:endParaRPr>
          </a:p>
        </p:txBody>
      </p:sp>
      <p:sp>
        <p:nvSpPr>
          <p:cNvPr id="234" name="正方形/長方形 233">
            <a:extLst>
              <a:ext uri="{FF2B5EF4-FFF2-40B4-BE49-F238E27FC236}">
                <a16:creationId xmlns:a16="http://schemas.microsoft.com/office/drawing/2014/main" id="{4975EB8A-E0BC-426C-8E52-72D98625015B}"/>
              </a:ext>
            </a:extLst>
          </p:cNvPr>
          <p:cNvSpPr/>
          <p:nvPr/>
        </p:nvSpPr>
        <p:spPr>
          <a:xfrm>
            <a:off x="7833164" y="4414344"/>
            <a:ext cx="699172" cy="133480"/>
          </a:xfrm>
          <a:prstGeom prst="rect">
            <a:avLst/>
          </a:prstGeom>
          <a:ln>
            <a:noFill/>
          </a:ln>
        </p:spPr>
        <p:style>
          <a:lnRef idx="2">
            <a:schemeClr val="accent6"/>
          </a:lnRef>
          <a:fillRef idx="1001">
            <a:schemeClr val="lt1"/>
          </a:fillRef>
          <a:effectRef idx="0">
            <a:schemeClr val="accent6"/>
          </a:effectRef>
          <a:fontRef idx="minor">
            <a:schemeClr val="dk1"/>
          </a:fontRef>
        </p:style>
        <p:txBody>
          <a:bodyPr lIns="0" tIns="0" rIns="0" bIns="0" rtlCol="0" anchor="t"/>
          <a:lstStyle/>
          <a:p>
            <a:pPr algn="ctr"/>
            <a:r>
              <a:rPr kumimoji="1" lang="vi-VN" altLang="ja-JP" sz="900" dirty="0">
                <a:latin typeface="Arial" panose="020B0604020202020204" pitchFamily="34" charset="0"/>
                <a:cs typeface="Arial" panose="020B0604020202020204" pitchFamily="34" charset="0"/>
              </a:rPr>
              <a:t>Sàn </a:t>
            </a:r>
            <a:r>
              <a:rPr lang="en-US" altLang="ja-JP" sz="900" dirty="0" err="1">
                <a:latin typeface="Arial" panose="020B0604020202020204" pitchFamily="34" charset="0"/>
                <a:cs typeface="Arial" panose="020B0604020202020204" pitchFamily="34" charset="0"/>
              </a:rPr>
              <a:t>làm</a:t>
            </a:r>
            <a:r>
              <a:rPr lang="en-US" altLang="ja-JP" sz="900" dirty="0">
                <a:latin typeface="Arial" panose="020B0604020202020204" pitchFamily="34" charset="0"/>
                <a:cs typeface="Arial" panose="020B0604020202020204" pitchFamily="34" charset="0"/>
              </a:rPr>
              <a:t> </a:t>
            </a:r>
            <a:r>
              <a:rPr lang="en-US" altLang="ja-JP" sz="900" dirty="0" err="1">
                <a:latin typeface="Arial" panose="020B0604020202020204" pitchFamily="34" charset="0"/>
                <a:cs typeface="Arial" panose="020B0604020202020204" pitchFamily="34" charset="0"/>
              </a:rPr>
              <a:t>việc</a:t>
            </a:r>
            <a:endParaRPr kumimoji="1" lang="ja-JP" altLang="en-US" sz="900" dirty="0">
              <a:latin typeface="Arial" panose="020B0604020202020204" pitchFamily="34" charset="0"/>
              <a:cs typeface="Arial" panose="020B0604020202020204" pitchFamily="34" charset="0"/>
            </a:endParaRPr>
          </a:p>
        </p:txBody>
      </p:sp>
      <p:sp>
        <p:nvSpPr>
          <p:cNvPr id="235" name="正方形/長方形 234">
            <a:extLst>
              <a:ext uri="{FF2B5EF4-FFF2-40B4-BE49-F238E27FC236}">
                <a16:creationId xmlns:a16="http://schemas.microsoft.com/office/drawing/2014/main" id="{2C929462-B3EF-43C2-9409-8880624C1BB4}"/>
              </a:ext>
            </a:extLst>
          </p:cNvPr>
          <p:cNvSpPr/>
          <p:nvPr/>
        </p:nvSpPr>
        <p:spPr>
          <a:xfrm>
            <a:off x="8072400" y="4819224"/>
            <a:ext cx="254600" cy="1085563"/>
          </a:xfrm>
          <a:prstGeom prst="rect">
            <a:avLst/>
          </a:prstGeom>
          <a:ln>
            <a:solidFill>
              <a:schemeClr val="tx1"/>
            </a:solidFill>
          </a:ln>
        </p:spPr>
        <p:style>
          <a:lnRef idx="2">
            <a:schemeClr val="accent6"/>
          </a:lnRef>
          <a:fillRef idx="1001">
            <a:schemeClr val="lt1"/>
          </a:fillRef>
          <a:effectRef idx="0">
            <a:schemeClr val="accent6"/>
          </a:effectRef>
          <a:fontRef idx="minor">
            <a:schemeClr val="dk1"/>
          </a:fontRef>
        </p:style>
        <p:txBody>
          <a:bodyPr vert="vert" lIns="0" tIns="0" rIns="0" bIns="0" rtlCol="0" anchor="t"/>
          <a:lstStyle/>
          <a:p>
            <a:pPr algn="ctr"/>
            <a:r>
              <a:rPr lang="vi-VN" altLang="ja-JP" sz="900" dirty="0">
                <a:latin typeface="Arial" panose="020B0604020202020204" pitchFamily="34" charset="0"/>
                <a:cs typeface="Arial" panose="020B0604020202020204" pitchFamily="34" charset="0"/>
              </a:rPr>
              <a:t>Đ</a:t>
            </a:r>
            <a:r>
              <a:rPr lang="en-US" altLang="ja-JP" sz="900" dirty="0">
                <a:latin typeface="Arial" panose="020B0604020202020204" pitchFamily="34" charset="0"/>
                <a:cs typeface="Arial" panose="020B0604020202020204" pitchFamily="34" charset="0"/>
              </a:rPr>
              <a:t>ộ </a:t>
            </a:r>
            <a:r>
              <a:rPr lang="vi-VN" altLang="ja-JP" sz="900" dirty="0">
                <a:latin typeface="Arial" panose="020B0604020202020204" pitchFamily="34" charset="0"/>
                <a:cs typeface="Arial" panose="020B0604020202020204" pitchFamily="34" charset="0"/>
              </a:rPr>
              <a:t>cao sàn </a:t>
            </a:r>
            <a:r>
              <a:rPr lang="en-US" altLang="ja-JP" sz="900" dirty="0" err="1">
                <a:latin typeface="Arial" panose="020B0604020202020204" pitchFamily="34" charset="0"/>
                <a:cs typeface="Arial" panose="020B0604020202020204" pitchFamily="34" charset="0"/>
              </a:rPr>
              <a:t>làm</a:t>
            </a:r>
            <a:r>
              <a:rPr lang="en-US" altLang="ja-JP" sz="900" dirty="0">
                <a:latin typeface="Arial" panose="020B0604020202020204" pitchFamily="34" charset="0"/>
                <a:cs typeface="Arial" panose="020B0604020202020204" pitchFamily="34" charset="0"/>
              </a:rPr>
              <a:t> </a:t>
            </a:r>
            <a:r>
              <a:rPr lang="en-US" altLang="ja-JP" sz="900" dirty="0" err="1">
                <a:latin typeface="Arial" panose="020B0604020202020204" pitchFamily="34" charset="0"/>
                <a:cs typeface="Arial" panose="020B0604020202020204" pitchFamily="34" charset="0"/>
              </a:rPr>
              <a:t>việc</a:t>
            </a:r>
            <a:r>
              <a:rPr lang="en-US" altLang="ja-JP" sz="900" dirty="0">
                <a:latin typeface="Arial" panose="020B0604020202020204" pitchFamily="34" charset="0"/>
                <a:cs typeface="Arial" panose="020B0604020202020204" pitchFamily="34" charset="0"/>
              </a:rPr>
              <a:t> </a:t>
            </a:r>
            <a:endParaRPr kumimoji="1" lang="ja-JP" altLang="en-US" sz="900" dirty="0">
              <a:latin typeface="Arial" panose="020B0604020202020204" pitchFamily="34" charset="0"/>
              <a:cs typeface="Arial" panose="020B0604020202020204" pitchFamily="34" charset="0"/>
            </a:endParaRPr>
          </a:p>
        </p:txBody>
      </p:sp>
      <p:sp>
        <p:nvSpPr>
          <p:cNvPr id="237" name="正方形/長方形 236">
            <a:extLst>
              <a:ext uri="{FF2B5EF4-FFF2-40B4-BE49-F238E27FC236}">
                <a16:creationId xmlns:a16="http://schemas.microsoft.com/office/drawing/2014/main" id="{D4ABDCF7-2460-43A3-8681-F4884C7382E1}"/>
              </a:ext>
            </a:extLst>
          </p:cNvPr>
          <p:cNvSpPr/>
          <p:nvPr/>
        </p:nvSpPr>
        <p:spPr>
          <a:xfrm>
            <a:off x="6664553" y="6135897"/>
            <a:ext cx="1771193" cy="276999"/>
          </a:xfrm>
          <a:prstGeom prst="rect">
            <a:avLst/>
          </a:prstGeom>
          <a:ln>
            <a:noFill/>
          </a:ln>
        </p:spPr>
        <p:style>
          <a:lnRef idx="2">
            <a:schemeClr val="accent6"/>
          </a:lnRef>
          <a:fillRef idx="1001">
            <a:schemeClr val="lt1"/>
          </a:fillRef>
          <a:effectRef idx="0">
            <a:schemeClr val="accent6"/>
          </a:effectRef>
          <a:fontRef idx="minor">
            <a:schemeClr val="dk1"/>
          </a:fontRef>
        </p:style>
        <p:txBody>
          <a:bodyPr rtlCol="0" anchor="t"/>
          <a:lstStyle/>
          <a:p>
            <a:pPr algn="ctr"/>
            <a:r>
              <a:rPr lang="vi-VN" altLang="ja-JP" sz="900">
                <a:latin typeface="Arial" panose="020B0604020202020204" pitchFamily="34" charset="0"/>
                <a:cs typeface="Arial" panose="020B0604020202020204" pitchFamily="34" charset="0"/>
              </a:rPr>
              <a:t>Hình 1-5   Độ cao sàn </a:t>
            </a:r>
            <a:r>
              <a:rPr lang="en-US" altLang="ja-JP" sz="900" err="1">
                <a:latin typeface="Arial" panose="020B0604020202020204" pitchFamily="34" charset="0"/>
                <a:cs typeface="Arial" panose="020B0604020202020204" pitchFamily="34" charset="0"/>
              </a:rPr>
              <a:t>làm</a:t>
            </a:r>
            <a:r>
              <a:rPr lang="en-US" altLang="ja-JP" sz="900">
                <a:latin typeface="Arial" panose="020B0604020202020204" pitchFamily="34" charset="0"/>
                <a:cs typeface="Arial" panose="020B0604020202020204" pitchFamily="34" charset="0"/>
              </a:rPr>
              <a:t> </a:t>
            </a:r>
            <a:r>
              <a:rPr lang="en-US" altLang="ja-JP" sz="900" err="1">
                <a:latin typeface="Arial" panose="020B0604020202020204" pitchFamily="34" charset="0"/>
                <a:cs typeface="Arial" panose="020B0604020202020204" pitchFamily="34" charset="0"/>
              </a:rPr>
              <a:t>việc</a:t>
            </a:r>
            <a:endParaRPr kumimoji="1" lang="ja-JP" altLang="en-US" sz="900">
              <a:latin typeface="Arial" panose="020B0604020202020204" pitchFamily="34" charset="0"/>
              <a:cs typeface="Arial" panose="020B0604020202020204" pitchFamily="34" charset="0"/>
            </a:endParaRPr>
          </a:p>
        </p:txBody>
      </p:sp>
      <p:sp>
        <p:nvSpPr>
          <p:cNvPr id="104" name="正方形/長方形 103">
            <a:extLst>
              <a:ext uri="{FF2B5EF4-FFF2-40B4-BE49-F238E27FC236}">
                <a16:creationId xmlns:a16="http://schemas.microsoft.com/office/drawing/2014/main" id="{F0C2A144-B4EB-49D5-A30D-D56E80C5A25F}"/>
              </a:ext>
            </a:extLst>
          </p:cNvPr>
          <p:cNvSpPr/>
          <p:nvPr/>
        </p:nvSpPr>
        <p:spPr>
          <a:xfrm>
            <a:off x="7593928" y="5031612"/>
            <a:ext cx="478472" cy="309166"/>
          </a:xfrm>
          <a:prstGeom prst="rect">
            <a:avLst/>
          </a:prstGeom>
          <a:ln>
            <a:noFill/>
          </a:ln>
        </p:spPr>
        <p:style>
          <a:lnRef idx="2">
            <a:schemeClr val="accent6"/>
          </a:lnRef>
          <a:fillRef idx="1001">
            <a:schemeClr val="lt1"/>
          </a:fillRef>
          <a:effectRef idx="0">
            <a:schemeClr val="accent6"/>
          </a:effectRef>
          <a:fontRef idx="minor">
            <a:schemeClr val="dk1"/>
          </a:fontRef>
        </p:style>
        <p:txBody>
          <a:bodyPr lIns="0" tIns="0" rIns="0" bIns="0" rtlCol="0" anchor="t"/>
          <a:lstStyle/>
          <a:p>
            <a:pPr algn="ctr"/>
            <a:r>
              <a:rPr kumimoji="1" lang="en-US" altLang="ja-JP" sz="900" dirty="0" err="1">
                <a:latin typeface="Arial" panose="020B0604020202020204" pitchFamily="34" charset="0"/>
                <a:cs typeface="Arial" panose="020B0604020202020204" pitchFamily="34" charset="0"/>
              </a:rPr>
              <a:t>Thiết</a:t>
            </a:r>
            <a:r>
              <a:rPr kumimoji="1" lang="en-US" altLang="ja-JP" sz="900" dirty="0">
                <a:latin typeface="Arial" panose="020B0604020202020204" pitchFamily="34" charset="0"/>
                <a:cs typeface="Arial" panose="020B0604020202020204" pitchFamily="34" charset="0"/>
              </a:rPr>
              <a:t> </a:t>
            </a:r>
            <a:r>
              <a:rPr kumimoji="1" lang="en-US" altLang="ja-JP" sz="900" dirty="0" err="1">
                <a:latin typeface="Arial" panose="020B0604020202020204" pitchFamily="34" charset="0"/>
                <a:cs typeface="Arial" panose="020B0604020202020204" pitchFamily="34" charset="0"/>
              </a:rPr>
              <a:t>b</a:t>
            </a:r>
            <a:r>
              <a:rPr lang="en-US" altLang="ja-JP" sz="900" dirty="0" err="1">
                <a:latin typeface="Arial" panose="020B0604020202020204" pitchFamily="34" charset="0"/>
                <a:cs typeface="Arial" panose="020B0604020202020204" pitchFamily="34" charset="0"/>
              </a:rPr>
              <a:t>ị</a:t>
            </a:r>
            <a:r>
              <a:rPr lang="en-US" altLang="ja-JP" sz="900" dirty="0">
                <a:latin typeface="Arial" panose="020B0604020202020204" pitchFamily="34" charset="0"/>
                <a:cs typeface="Arial" panose="020B0604020202020204" pitchFamily="34" charset="0"/>
              </a:rPr>
              <a:t> </a:t>
            </a:r>
            <a:r>
              <a:rPr lang="en-US" altLang="ja-JP" sz="900" dirty="0" err="1">
                <a:latin typeface="Arial" panose="020B0604020202020204" pitchFamily="34" charset="0"/>
                <a:cs typeface="Arial" panose="020B0604020202020204" pitchFamily="34" charset="0"/>
              </a:rPr>
              <a:t>nâng</a:t>
            </a:r>
            <a:r>
              <a:rPr lang="en-US" altLang="ja-JP" sz="900" dirty="0">
                <a:latin typeface="Arial" panose="020B0604020202020204" pitchFamily="34" charset="0"/>
                <a:cs typeface="Arial" panose="020B0604020202020204" pitchFamily="34" charset="0"/>
              </a:rPr>
              <a:t> </a:t>
            </a:r>
            <a:r>
              <a:rPr lang="en-US" altLang="ja-JP" sz="900" dirty="0" err="1">
                <a:latin typeface="Arial" panose="020B0604020202020204" pitchFamily="34" charset="0"/>
                <a:cs typeface="Arial" panose="020B0604020202020204" pitchFamily="34" charset="0"/>
              </a:rPr>
              <a:t>hạ</a:t>
            </a:r>
            <a:endParaRPr kumimoji="1" lang="ja-JP" altLang="en-US" sz="900" dirty="0">
              <a:latin typeface="Arial" panose="020B0604020202020204" pitchFamily="34" charset="0"/>
              <a:cs typeface="Arial" panose="020B0604020202020204" pitchFamily="34" charset="0"/>
            </a:endParaRPr>
          </a:p>
        </p:txBody>
      </p:sp>
      <p:sp>
        <p:nvSpPr>
          <p:cNvPr id="2" name="正方形/長方形 1">
            <a:extLst>
              <a:ext uri="{FF2B5EF4-FFF2-40B4-BE49-F238E27FC236}">
                <a16:creationId xmlns:a16="http://schemas.microsoft.com/office/drawing/2014/main" id="{7F30E191-67E6-42DF-88EB-6F9CC6D68F61}"/>
              </a:ext>
            </a:extLst>
          </p:cNvPr>
          <p:cNvSpPr/>
          <p:nvPr/>
        </p:nvSpPr>
        <p:spPr>
          <a:xfrm>
            <a:off x="6623001" y="6531815"/>
            <a:ext cx="753729" cy="27699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200">
              <a:latin typeface="Arial" panose="020B0604020202020204" pitchFamily="34" charset="0"/>
              <a:cs typeface="Arial" panose="020B0604020202020204" pitchFamily="34" charset="0"/>
            </a:endParaRPr>
          </a:p>
        </p:txBody>
      </p:sp>
      <p:sp>
        <p:nvSpPr>
          <p:cNvPr id="105" name="スライド番号プレースホルダー 4">
            <a:extLst>
              <a:ext uri="{FF2B5EF4-FFF2-40B4-BE49-F238E27FC236}">
                <a16:creationId xmlns:a16="http://schemas.microsoft.com/office/drawing/2014/main" id="{B6974C92-A174-4788-9698-5F023871ECD8}"/>
              </a:ext>
            </a:extLst>
          </p:cNvPr>
          <p:cNvSpPr>
            <a:spLocks noGrp="1"/>
          </p:cNvSpPr>
          <p:nvPr>
            <p:ph type="sldNum" sz="quarter" idx="12"/>
          </p:nvPr>
        </p:nvSpPr>
        <p:spPr>
          <a:xfrm>
            <a:off x="6577937" y="6492686"/>
            <a:ext cx="2057400" cy="365125"/>
          </a:xfrm>
        </p:spPr>
        <p:txBody>
          <a:bodyPr/>
          <a:lstStyle/>
          <a:p>
            <a:fld id="{10712B29-8DFD-45C1-BE8F-2E7F44751CDC}" type="slidenum">
              <a:rPr lang="ja-JP" altLang="en-US" smtClean="0">
                <a:solidFill>
                  <a:prstClr val="black">
                    <a:tint val="75000"/>
                  </a:prstClr>
                </a:solidFill>
              </a:rPr>
              <a:pPr/>
              <a:t>4</a:t>
            </a:fld>
            <a:endParaRPr lang="ja-JP" altLang="en-US" dirty="0">
              <a:solidFill>
                <a:prstClr val="black">
                  <a:tint val="75000"/>
                </a:prstClr>
              </a:solidFill>
            </a:endParaRPr>
          </a:p>
        </p:txBody>
      </p:sp>
    </p:spTree>
    <p:extLst>
      <p:ext uri="{BB962C8B-B14F-4D97-AF65-F5344CB8AC3E}">
        <p14:creationId xmlns:p14="http://schemas.microsoft.com/office/powerpoint/2010/main" val="22641699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180588"/>
            <a:ext cx="7886700" cy="901173"/>
          </a:xfrm>
          <a:ln>
            <a:solidFill>
              <a:schemeClr val="tx1"/>
            </a:solidFill>
          </a:ln>
        </p:spPr>
        <p:txBody>
          <a:bodyPr>
            <a:noAutofit/>
          </a:bodyPr>
          <a:lstStyle/>
          <a:p>
            <a:r>
              <a:rPr lang="vi-VN" altLang="ja-JP" sz="2400" b="1">
                <a:latin typeface="Arial" panose="020B0604020202020204" pitchFamily="34" charset="0"/>
                <a:ea typeface="Meiryo UI" panose="020B0604030504040204" pitchFamily="50" charset="-128"/>
                <a:cs typeface="Arial" panose="020B0604020202020204" pitchFamily="34" charset="0"/>
              </a:rPr>
              <a:t>Làm việc an toàn với </a:t>
            </a:r>
            <a:r>
              <a:rPr kumimoji="1" lang="vi-VN" altLang="ja-JP" sz="2400" b="1">
                <a:latin typeface="Arial" panose="020B0604020202020204" pitchFamily="34" charset="0"/>
                <a:ea typeface="Meiryo UI" panose="020B0604030504040204" pitchFamily="50" charset="-128"/>
                <a:cs typeface="Arial" panose="020B0604020202020204" pitchFamily="34" charset="0"/>
              </a:rPr>
              <a:t>xe nâng làm việc trên cao (1)</a:t>
            </a:r>
            <a:r>
              <a:rPr lang="en-US" altLang="ja-JP" sz="2400" b="1">
                <a:latin typeface="Meiryo UI" panose="020B0604030504040204" pitchFamily="50" charset="-128"/>
                <a:ea typeface="Meiryo UI" panose="020B0604030504040204" pitchFamily="50" charset="-128"/>
              </a:rPr>
              <a:t/>
            </a:r>
            <a:br>
              <a:rPr lang="en-US" altLang="ja-JP" sz="2400" b="1">
                <a:latin typeface="Meiryo UI" panose="020B0604030504040204" pitchFamily="50" charset="-128"/>
                <a:ea typeface="Meiryo UI" panose="020B0604030504040204" pitchFamily="50" charset="-128"/>
              </a:rPr>
            </a:br>
            <a:r>
              <a:rPr lang="ja-JP" altLang="en-US" sz="2400" b="1">
                <a:latin typeface="Meiryo UI" panose="020B0604030504040204" pitchFamily="50" charset="-128"/>
                <a:ea typeface="Meiryo UI" panose="020B0604030504040204" pitchFamily="50" charset="-128"/>
              </a:rPr>
              <a:t>　</a:t>
            </a:r>
            <a:r>
              <a:rPr lang="vi-VN" altLang="ja-JP" sz="2400" b="1">
                <a:latin typeface="Arial" panose="020B0604020202020204" pitchFamily="34" charset="0"/>
                <a:ea typeface="Meiryo UI" panose="020B0604030504040204" pitchFamily="50" charset="-128"/>
                <a:cs typeface="Arial" panose="020B0604020202020204" pitchFamily="34" charset="0"/>
              </a:rPr>
              <a:t>Những lưu ý khi lái xe  Loại xe tự hành AGV  2</a:t>
            </a:r>
            <a:endParaRPr kumimoji="1" lang="ja-JP" altLang="en-US" sz="2400" b="1">
              <a:latin typeface="Arial" panose="020B0604020202020204" pitchFamily="34" charset="0"/>
              <a:ea typeface="Meiryo UI" panose="020B0604030504040204" pitchFamily="50" charset="-128"/>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40</a:t>
            </a:fld>
            <a:endParaRPr lang="ja-JP" altLang="en-US">
              <a:solidFill>
                <a:prstClr val="black">
                  <a:tint val="75000"/>
                </a:prstClr>
              </a:solidFill>
            </a:endParaRPr>
          </a:p>
        </p:txBody>
      </p:sp>
      <p:sp>
        <p:nvSpPr>
          <p:cNvPr id="11" name="コンテンツ プレースホルダー 4"/>
          <p:cNvSpPr txBox="1">
            <a:spLocks/>
          </p:cNvSpPr>
          <p:nvPr/>
        </p:nvSpPr>
        <p:spPr>
          <a:xfrm>
            <a:off x="563972" y="1182232"/>
            <a:ext cx="8081762" cy="4512890"/>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1200"/>
              </a:spcBef>
              <a:buFont typeface="Arial" panose="020B0604020202020204" pitchFamily="34" charset="0"/>
              <a:buNone/>
            </a:pPr>
            <a:r>
              <a:rPr lang="vi-VN"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Những lưu ý khi lái loại xe tự hành AGV ở phần mặt đất nghiêng, bậc thang, lên, xuống dốc. </a:t>
            </a:r>
            <a:endPar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600"/>
              </a:spcBef>
              <a:buFont typeface="Arial" panose="020B0604020202020204" pitchFamily="34" charset="0"/>
              <a:buNone/>
            </a:pPr>
            <a:r>
              <a:rPr lang="ja-JP" altLang="en-US" sz="1600" dirty="0">
                <a:solidFill>
                  <a:prstClr val="black"/>
                </a:solidFill>
                <a:latin typeface="Meiryo UI" panose="020B0604030504040204" pitchFamily="50" charset="-128"/>
                <a:ea typeface="Meiryo UI" panose="020B0604030504040204" pitchFamily="50" charset="-128"/>
              </a:rPr>
              <a:t>　</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5.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Khi leo lê</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n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bậc thang (mặt đất nghiêng),</a:t>
            </a:r>
          </a:p>
          <a:p>
            <a:pPr marL="0" indent="0">
              <a:lnSpc>
                <a:spcPct val="100000"/>
              </a:lnSpc>
              <a:spcBef>
                <a:spcPts val="600"/>
              </a:spcBef>
              <a:buFont typeface="Arial" panose="020B0604020202020204" pitchFamily="34" charset="0"/>
              <a:buNone/>
            </a:pP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ở</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đỉnh bậc thang (mặt đất nghiêng) góc độ của</a:t>
            </a:r>
          </a:p>
          <a:p>
            <a:pPr marL="0" indent="0">
              <a:lnSpc>
                <a:spcPct val="100000"/>
              </a:lnSpc>
              <a:spcBef>
                <a:spcPts val="600"/>
              </a:spcBef>
              <a:buFont typeface="Arial" panose="020B0604020202020204" pitchFamily="34" charset="0"/>
              <a:buNone/>
            </a:pP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x</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e nâng làm việc trên cao có thể thay đổi đột</a:t>
            </a:r>
          </a:p>
          <a:p>
            <a:pPr marL="0" indent="0">
              <a:lnSpc>
                <a:spcPct val="100000"/>
              </a:lnSpc>
              <a:spcBef>
                <a:spcPts val="600"/>
              </a:spcBef>
              <a:buFont typeface="Arial" panose="020B0604020202020204" pitchFamily="34" charset="0"/>
              <a:buNone/>
            </a:pP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ngột.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Hãy chú ý các công trình phía trên, dưới </a:t>
            </a:r>
            <a:endPar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600"/>
              </a:spcBef>
              <a:buFont typeface="Arial" panose="020B0604020202020204" pitchFamily="34" charset="0"/>
              <a:buNone/>
            </a:pP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sàn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làm việc</a:t>
            </a:r>
            <a:r>
              <a:rPr lang="vi-VN" altLang="ja-JP" sz="1600" dirty="0">
                <a:solidFill>
                  <a:prstClr val="black"/>
                </a:solidFill>
                <a:ea typeface="Meiryo UI" panose="020B0604030504040204" pitchFamily="50" charset="-128"/>
              </a:rPr>
              <a:t>.</a:t>
            </a:r>
            <a:endParaRPr lang="en-US" altLang="ja-JP" sz="16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600"/>
              </a:spcBef>
              <a:buFont typeface="Arial" panose="020B0604020202020204" pitchFamily="34" charset="0"/>
              <a:buNone/>
            </a:pPr>
            <a:r>
              <a:rPr lang="ja-JP" altLang="en-US" sz="1600" dirty="0">
                <a:solidFill>
                  <a:prstClr val="black"/>
                </a:solidFill>
                <a:latin typeface="Meiryo UI" panose="020B0604030504040204" pitchFamily="50" charset="-128"/>
                <a:ea typeface="Meiryo UI" panose="020B0604030504040204" pitchFamily="50" charset="-128"/>
              </a:rPr>
              <a:t>　</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6.</a:t>
            </a: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Khi leo xuống bậc thang (mặt đất nghiêng),</a:t>
            </a:r>
          </a:p>
          <a:p>
            <a:pPr marL="0" indent="0">
              <a:lnSpc>
                <a:spcPct val="100000"/>
              </a:lnSpc>
              <a:spcBef>
                <a:spcPts val="600"/>
              </a:spcBef>
              <a:buFont typeface="Arial" panose="020B0604020202020204" pitchFamily="34" charset="0"/>
              <a:buNone/>
            </a:pP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ở đỉnh bậc thang (mặt đất nghiêng), góc độ </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00000"/>
              </a:lnSpc>
              <a:spcBef>
                <a:spcPts val="600"/>
              </a:spcBef>
              <a:buFont typeface="Arial" panose="020B0604020202020204" pitchFamily="34" charset="0"/>
              <a:buNone/>
            </a:pP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xe nâng làm việc trên cao có thể thay đổi </a:t>
            </a:r>
            <a:endPar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600"/>
              </a:spcBef>
              <a:buFont typeface="Arial" panose="020B0604020202020204" pitchFamily="34" charset="0"/>
              <a:buNone/>
            </a:pP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đột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ngột.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Hãy chú ý các công trình phía trên,</a:t>
            </a:r>
            <a:endPar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600"/>
              </a:spcBef>
              <a:buFont typeface="Arial" panose="020B0604020202020204" pitchFamily="34" charset="0"/>
              <a:buNone/>
            </a:pP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dưới sàn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làm việc.</a:t>
            </a:r>
            <a:endPar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p:txBody>
      </p:sp>
      <p:pic>
        <p:nvPicPr>
          <p:cNvPr id="8" name="図 7"/>
          <p:cNvPicPr/>
          <p:nvPr/>
        </p:nvPicPr>
        <p:blipFill>
          <a:blip r:embed="rId3">
            <a:extLst>
              <a:ext uri="{28A0092B-C50C-407E-A947-70E740481C1C}">
                <a14:useLocalDpi xmlns:a14="http://schemas.microsoft.com/office/drawing/2010/main" val="0"/>
              </a:ext>
            </a:extLst>
          </a:blip>
          <a:srcRect/>
          <a:stretch>
            <a:fillRect/>
          </a:stretch>
        </p:blipFill>
        <p:spPr bwMode="auto">
          <a:xfrm>
            <a:off x="5507511" y="1543600"/>
            <a:ext cx="3035216" cy="1870056"/>
          </a:xfrm>
          <a:prstGeom prst="rect">
            <a:avLst/>
          </a:prstGeom>
          <a:noFill/>
          <a:ln>
            <a:solidFill>
              <a:schemeClr val="tx1"/>
            </a:solidFill>
          </a:ln>
        </p:spPr>
      </p:pic>
      <p:pic>
        <p:nvPicPr>
          <p:cNvPr id="9" name="図 8"/>
          <p:cNvPicPr/>
          <p:nvPr/>
        </p:nvPicPr>
        <p:blipFill>
          <a:blip r:embed="rId4">
            <a:extLst>
              <a:ext uri="{28A0092B-C50C-407E-A947-70E740481C1C}">
                <a14:useLocalDpi xmlns:a14="http://schemas.microsoft.com/office/drawing/2010/main" val="0"/>
              </a:ext>
            </a:extLst>
          </a:blip>
          <a:srcRect/>
          <a:stretch>
            <a:fillRect/>
          </a:stretch>
        </p:blipFill>
        <p:spPr bwMode="auto">
          <a:xfrm>
            <a:off x="5523926" y="3598623"/>
            <a:ext cx="3018801" cy="1728930"/>
          </a:xfrm>
          <a:prstGeom prst="rect">
            <a:avLst/>
          </a:prstGeom>
          <a:noFill/>
          <a:ln>
            <a:solidFill>
              <a:schemeClr val="tx1"/>
            </a:solidFill>
          </a:ln>
        </p:spPr>
      </p:pic>
      <p:sp>
        <p:nvSpPr>
          <p:cNvPr id="15" name="正方形/長方形 14">
            <a:extLst>
              <a:ext uri="{FF2B5EF4-FFF2-40B4-BE49-F238E27FC236}">
                <a16:creationId xmlns:a16="http://schemas.microsoft.com/office/drawing/2014/main" id="{9FD4711C-857E-4F04-8E3E-C169B619C373}"/>
              </a:ext>
            </a:extLst>
          </p:cNvPr>
          <p:cNvSpPr/>
          <p:nvPr/>
        </p:nvSpPr>
        <p:spPr>
          <a:xfrm>
            <a:off x="5945963" y="3126947"/>
            <a:ext cx="1946827" cy="27728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vi-VN" altLang="ja-JP" sz="800" dirty="0">
                <a:solidFill>
                  <a:schemeClr val="tx1"/>
                </a:solidFill>
                <a:latin typeface="Arial" panose="020B0604020202020204" pitchFamily="34" charset="0"/>
                <a:cs typeface="Arial" panose="020B0604020202020204" pitchFamily="34" charset="0"/>
              </a:rPr>
              <a:t>Hình vẽ 69  Trườg hợp leo bậc thang </a:t>
            </a:r>
            <a:endParaRPr kumimoji="1" lang="ja-JP" altLang="en-US" sz="800" dirty="0">
              <a:solidFill>
                <a:schemeClr val="tx1"/>
              </a:solidFill>
              <a:latin typeface="Arial" panose="020B0604020202020204" pitchFamily="34" charset="0"/>
              <a:cs typeface="Arial" panose="020B0604020202020204" pitchFamily="34" charset="0"/>
            </a:endParaRPr>
          </a:p>
        </p:txBody>
      </p:sp>
      <p:sp>
        <p:nvSpPr>
          <p:cNvPr id="16" name="正方形/長方形 15">
            <a:extLst>
              <a:ext uri="{FF2B5EF4-FFF2-40B4-BE49-F238E27FC236}">
                <a16:creationId xmlns:a16="http://schemas.microsoft.com/office/drawing/2014/main" id="{89180016-DFED-4293-845A-606309D896B3}"/>
              </a:ext>
            </a:extLst>
          </p:cNvPr>
          <p:cNvSpPr/>
          <p:nvPr/>
        </p:nvSpPr>
        <p:spPr>
          <a:xfrm>
            <a:off x="5977951" y="4987575"/>
            <a:ext cx="2110750" cy="29284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vi-VN" altLang="ja-JP" sz="800" dirty="0">
                <a:solidFill>
                  <a:schemeClr val="tx1"/>
                </a:solidFill>
                <a:latin typeface="Arial" panose="020B0604020202020204" pitchFamily="34" charset="0"/>
                <a:cs typeface="Arial" panose="020B0604020202020204" pitchFamily="34" charset="0"/>
              </a:rPr>
              <a:t>Hình vẽ 70  Trườg hợp xuống bậc thang </a:t>
            </a:r>
            <a:endParaRPr kumimoji="1" lang="ja-JP" altLang="en-US" sz="800" dirty="0">
              <a:solidFill>
                <a:schemeClr val="tx1"/>
              </a:solidFill>
              <a:latin typeface="Arial" panose="020B0604020202020204" pitchFamily="34" charset="0"/>
              <a:cs typeface="Arial" panose="020B0604020202020204" pitchFamily="34" charset="0"/>
            </a:endParaRPr>
          </a:p>
        </p:txBody>
      </p:sp>
      <p:sp>
        <p:nvSpPr>
          <p:cNvPr id="19" name="テキスト ボックス 18">
            <a:extLst>
              <a:ext uri="{FF2B5EF4-FFF2-40B4-BE49-F238E27FC236}">
                <a16:creationId xmlns:a16="http://schemas.microsoft.com/office/drawing/2014/main" id="{F75BF498-81F5-408B-B742-E655C0396E1A}"/>
              </a:ext>
            </a:extLst>
          </p:cNvPr>
          <p:cNvSpPr txBox="1"/>
          <p:nvPr/>
        </p:nvSpPr>
        <p:spPr>
          <a:xfrm>
            <a:off x="3893270" y="6400413"/>
            <a:ext cx="4277392" cy="307777"/>
          </a:xfrm>
          <a:prstGeom prst="rect">
            <a:avLst/>
          </a:prstGeom>
          <a:noFill/>
          <a:ln>
            <a:solidFill>
              <a:schemeClr val="tx1"/>
            </a:solidFill>
          </a:ln>
        </p:spPr>
        <p:txBody>
          <a:bodyPr wrap="square" rtlCol="0">
            <a:spAutoFit/>
          </a:bodyPr>
          <a:lstStyle/>
          <a:p>
            <a:pPr algn="ctr"/>
            <a:r>
              <a:rPr lang="vi-VN" altLang="ja-JP" sz="1400" dirty="0">
                <a:solidFill>
                  <a:prstClr val="black"/>
                </a:solidFill>
                <a:latin typeface="Arial" panose="020B0604020202020204" pitchFamily="34" charset="0"/>
                <a:cs typeface="Arial" panose="020B0604020202020204" pitchFamily="34" charset="0"/>
              </a:rPr>
              <a:t>Sách giáo khoa trang</a:t>
            </a:r>
            <a:r>
              <a:rPr lang="ja-JP" altLang="en-US" sz="1400" dirty="0">
                <a:solidFill>
                  <a:prstClr val="black"/>
                </a:solidFill>
              </a:rPr>
              <a:t> </a:t>
            </a:r>
            <a:r>
              <a:rPr lang="vi-VN" altLang="ja-JP" sz="1400" dirty="0">
                <a:solidFill>
                  <a:prstClr val="black"/>
                </a:solidFill>
                <a:latin typeface="Arial" panose="020B0604020202020204" pitchFamily="34" charset="0"/>
                <a:cs typeface="Arial" panose="020B0604020202020204" pitchFamily="34" charset="0"/>
              </a:rPr>
              <a:t>83</a:t>
            </a:r>
            <a:r>
              <a:rPr lang="ja-JP" altLang="en-US" sz="1400" dirty="0">
                <a:solidFill>
                  <a:prstClr val="black"/>
                </a:solidFill>
                <a:latin typeface="Arial" panose="020B0604020202020204" pitchFamily="34" charset="0"/>
                <a:cs typeface="Arial" panose="020B0604020202020204" pitchFamily="34" charset="0"/>
              </a:rPr>
              <a:t>∼</a:t>
            </a:r>
            <a:r>
              <a:rPr lang="vi-VN" altLang="ja-JP" sz="1400" dirty="0">
                <a:solidFill>
                  <a:prstClr val="black"/>
                </a:solidFill>
                <a:latin typeface="Arial" panose="020B0604020202020204" pitchFamily="34" charset="0"/>
                <a:cs typeface="Arial" panose="020B0604020202020204" pitchFamily="34" charset="0"/>
              </a:rPr>
              <a:t>84</a:t>
            </a:r>
            <a:r>
              <a:rPr lang="en-US" altLang="ja-JP" sz="1400" dirty="0">
                <a:solidFill>
                  <a:prstClr val="black"/>
                </a:solidFill>
                <a:latin typeface="Arial" panose="020B0604020202020204" pitchFamily="34" charset="0"/>
                <a:cs typeface="Arial" panose="020B0604020202020204" pitchFamily="34" charset="0"/>
              </a:rPr>
              <a:t>/ </a:t>
            </a:r>
            <a:r>
              <a:rPr lang="vi-VN" altLang="ja-JP" sz="1400" dirty="0">
                <a:solidFill>
                  <a:prstClr val="black"/>
                </a:solidFill>
                <a:latin typeface="Arial" panose="020B0604020202020204" pitchFamily="34" charset="0"/>
                <a:cs typeface="Arial" panose="020B0604020202020204" pitchFamily="34" charset="0"/>
              </a:rPr>
              <a:t>sách bổ trợ trang </a:t>
            </a:r>
            <a:r>
              <a:rPr lang="vi-VN" altLang="ja-JP" sz="1400" dirty="0" smtClean="0">
                <a:solidFill>
                  <a:prstClr val="black"/>
                </a:solidFill>
                <a:latin typeface="Arial" panose="020B0604020202020204" pitchFamily="34" charset="0"/>
                <a:cs typeface="Arial" panose="020B0604020202020204" pitchFamily="34" charset="0"/>
              </a:rPr>
              <a:t>3</a:t>
            </a:r>
            <a:r>
              <a:rPr lang="en-US" altLang="ja-JP" sz="1400" dirty="0" smtClean="0">
                <a:solidFill>
                  <a:prstClr val="black"/>
                </a:solidFill>
                <a:latin typeface="Arial" panose="020B0604020202020204" pitchFamily="34" charset="0"/>
                <a:cs typeface="Arial" panose="020B0604020202020204" pitchFamily="34" charset="0"/>
              </a:rPr>
              <a:t>9</a:t>
            </a:r>
            <a:endParaRPr kumimoji="1" lang="ja-JP" alt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63201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282804"/>
            <a:ext cx="7886700" cy="888942"/>
          </a:xfrm>
          <a:ln>
            <a:solidFill>
              <a:schemeClr val="tx1"/>
            </a:solidFill>
          </a:ln>
        </p:spPr>
        <p:txBody>
          <a:bodyPr>
            <a:noAutofit/>
          </a:bodyPr>
          <a:lstStyle/>
          <a:p>
            <a:r>
              <a:rPr lang="vi-VN" altLang="ja-JP" sz="2400" b="1" dirty="0">
                <a:latin typeface="Arial" panose="020B0604020202020204" pitchFamily="34" charset="0"/>
                <a:ea typeface="Meiryo UI" panose="020B0604030504040204" pitchFamily="50" charset="-128"/>
                <a:cs typeface="Arial" panose="020B0604020202020204" pitchFamily="34" charset="0"/>
              </a:rPr>
              <a:t>Làm việc an toàn với </a:t>
            </a:r>
            <a:r>
              <a:rPr kumimoji="1" lang="vi-VN" altLang="ja-JP" sz="2400" b="1" dirty="0">
                <a:latin typeface="Arial" panose="020B0604020202020204" pitchFamily="34" charset="0"/>
                <a:ea typeface="Meiryo UI" panose="020B0604030504040204" pitchFamily="50" charset="-128"/>
                <a:cs typeface="Arial" panose="020B0604020202020204" pitchFamily="34" charset="0"/>
              </a:rPr>
              <a:t>xe nâng làm việc trên cao</a:t>
            </a:r>
            <a:r>
              <a:rPr kumimoji="1" lang="ja-JP" altLang="en-US" sz="2400" b="1" dirty="0">
                <a:latin typeface="Arial" panose="020B0604020202020204" pitchFamily="34" charset="0"/>
                <a:ea typeface="Meiryo UI" panose="020B0604030504040204" pitchFamily="50" charset="-128"/>
                <a:cs typeface="Arial" panose="020B0604020202020204" pitchFamily="34" charset="0"/>
              </a:rPr>
              <a:t> </a:t>
            </a:r>
            <a:r>
              <a:rPr kumimoji="1" lang="en-US" altLang="ja-JP" sz="2400" b="1" dirty="0">
                <a:latin typeface="Arial" panose="020B0604020202020204" pitchFamily="34" charset="0"/>
                <a:ea typeface="Meiryo UI" panose="020B0604030504040204" pitchFamily="50" charset="-128"/>
                <a:cs typeface="Arial" panose="020B0604020202020204" pitchFamily="34" charset="0"/>
              </a:rPr>
              <a:t>(1)</a:t>
            </a:r>
            <a:r>
              <a:rPr lang="en-US" altLang="ja-JP" sz="2400" b="1" dirty="0">
                <a:latin typeface="Meiryo UI" panose="020B0604030504040204" pitchFamily="50" charset="-128"/>
                <a:ea typeface="Meiryo UI" panose="020B0604030504040204" pitchFamily="50" charset="-128"/>
              </a:rPr>
              <a:t/>
            </a:r>
            <a:br>
              <a:rPr lang="en-US" altLang="ja-JP"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a:t>
            </a:r>
            <a:r>
              <a:rPr lang="vi-VN" altLang="ja-JP" sz="2400" b="1" dirty="0">
                <a:latin typeface="Arial" panose="020B0604020202020204" pitchFamily="34" charset="0"/>
                <a:ea typeface="Meiryo UI" panose="020B0604030504040204" pitchFamily="50" charset="-128"/>
                <a:cs typeface="Arial" panose="020B0604020202020204" pitchFamily="34" charset="0"/>
              </a:rPr>
              <a:t>Những lưu ý khi lái xe  Loại xe tự hành AGV  </a:t>
            </a:r>
            <a:r>
              <a:rPr lang="en-US" altLang="ja-JP" sz="2400" b="1" dirty="0">
                <a:latin typeface="Arial" panose="020B0604020202020204" pitchFamily="34" charset="0"/>
                <a:ea typeface="Meiryo UI" panose="020B0604030504040204" pitchFamily="50" charset="-128"/>
                <a:cs typeface="Arial" panose="020B0604020202020204" pitchFamily="34" charset="0"/>
              </a:rPr>
              <a:t>3</a:t>
            </a:r>
            <a:endParaRPr kumimoji="1" lang="ja-JP" altLang="en-US" sz="2400" b="1" dirty="0">
              <a:latin typeface="Arial" panose="020B0604020202020204" pitchFamily="34" charset="0"/>
              <a:ea typeface="Meiryo UI" panose="020B0604030504040204" pitchFamily="50" charset="-128"/>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41</a:t>
            </a:fld>
            <a:endParaRPr lang="ja-JP" altLang="en-US">
              <a:solidFill>
                <a:prstClr val="black">
                  <a:tint val="75000"/>
                </a:prstClr>
              </a:solidFill>
            </a:endParaRPr>
          </a:p>
        </p:txBody>
      </p:sp>
      <p:sp>
        <p:nvSpPr>
          <p:cNvPr id="11" name="コンテンツ プレースホルダー 4"/>
          <p:cNvSpPr txBox="1">
            <a:spLocks/>
          </p:cNvSpPr>
          <p:nvPr/>
        </p:nvSpPr>
        <p:spPr>
          <a:xfrm>
            <a:off x="525644" y="1345809"/>
            <a:ext cx="8081762" cy="3584410"/>
          </a:xfrm>
          <a:prstGeom prst="rect">
            <a:avLst/>
          </a:prstGeom>
          <a:no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1200"/>
              </a:spcBef>
              <a:buFont typeface="Arial" panose="020B0604020202020204" pitchFamily="34" charset="0"/>
              <a:buNone/>
            </a:pPr>
            <a:r>
              <a:rPr lang="vi-VN"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Những lưu ý khi lái loại xe tự hành AGV ở phần mặt đất nghiêng, bậc thang, lên, xuống dốc. </a:t>
            </a:r>
            <a:endPar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600"/>
              </a:spcBef>
              <a:buFont typeface="Arial" panose="020B0604020202020204" pitchFamily="34" charset="0"/>
              <a:buNone/>
            </a:pPr>
            <a:r>
              <a:rPr lang="ja-JP" altLang="en-US" sz="1600" dirty="0">
                <a:solidFill>
                  <a:prstClr val="black"/>
                </a:solidFill>
                <a:latin typeface="Meiryo UI" panose="020B0604030504040204" pitchFamily="50" charset="-128"/>
                <a:ea typeface="Meiryo UI" panose="020B0604030504040204" pitchFamily="50" charset="-128"/>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7.</a:t>
            </a:r>
            <a:r>
              <a:rPr lang="vi-VN" altLang="ja-JP" sz="1600" dirty="0">
                <a:solidFill>
                  <a:prstClr val="black"/>
                </a:solidFill>
                <a:latin typeface="Meiryo UI" panose="020B0604030504040204" pitchFamily="50" charset="-128"/>
                <a:ea typeface="Meiryo UI" panose="020B0604030504040204" pitchFamily="50" charset="-128"/>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Nhất định không được lái xe khi ván làm việc</a:t>
            </a:r>
          </a:p>
          <a:p>
            <a:pPr marL="0" indent="0">
              <a:lnSpc>
                <a:spcPct val="100000"/>
              </a:lnSpc>
              <a:spcBef>
                <a:spcPts val="600"/>
              </a:spcBef>
              <a:buFont typeface="Arial" panose="020B0604020202020204" pitchFamily="34" charset="0"/>
              <a:buNone/>
            </a:pP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vẫn đang được nâng lên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(hoặc góc lên, xuống </a:t>
            </a:r>
            <a:endParaRPr lang="en-US" altLang="ja-JP" sz="1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600"/>
              </a:spcBef>
              <a:buFont typeface="Arial" panose="020B0604020202020204" pitchFamily="34" charset="0"/>
              <a:buNone/>
            </a:pP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của cần vẫn đang được nâng lên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v.v</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Vì có thể sẽ bị ngã,nguy hiểm nếu lái vào chỗ </a:t>
            </a:r>
          </a:p>
          <a:p>
            <a:pPr marL="0" indent="0">
              <a:lnSpc>
                <a:spcPct val="100000"/>
              </a:lnSpc>
              <a:spcBef>
                <a:spcPts val="0"/>
              </a:spcBef>
              <a:buFont typeface="Arial" panose="020B0604020202020204" pitchFamily="34" charset="0"/>
              <a:buNone/>
            </a:pP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lồi lõm 1 chút, bậc thang hoặc phần mặt đất </a:t>
            </a:r>
            <a:endPar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nghiêng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bất ngờ. </a:t>
            </a:r>
            <a:endPar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Chuyển động nghiêng của sàn làm việc phụ </a:t>
            </a:r>
            <a:endPar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thuộc rất lớn vào giá trị chuyển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động nghiêng</a:t>
            </a:r>
            <a:endPar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của phần thân dưới của xe</a:t>
            </a:r>
            <a:r>
              <a:rPr lang="vi-VN" altLang="ja-JP" sz="1600" dirty="0">
                <a:solidFill>
                  <a:prstClr val="black"/>
                </a:solidFill>
                <a:ea typeface="Meiryo UI" panose="020B0604030504040204" pitchFamily="50" charset="-128"/>
              </a:rPr>
              <a:t>.</a:t>
            </a:r>
          </a:p>
          <a:p>
            <a:pPr marL="0" indent="0">
              <a:lnSpc>
                <a:spcPct val="100000"/>
              </a:lnSpc>
              <a:spcBef>
                <a:spcPts val="0"/>
              </a:spcBef>
              <a:buFont typeface="Arial" panose="020B0604020202020204" pitchFamily="34" charset="0"/>
              <a:buNone/>
            </a:pPr>
            <a:r>
              <a:rPr lang="ja-JP" altLang="en-US" sz="1600" dirty="0">
                <a:solidFill>
                  <a:prstClr val="black"/>
                </a:solidFill>
                <a:latin typeface="Meiryo UI" panose="020B0604030504040204" pitchFamily="50" charset="-128"/>
                <a:ea typeface="Meiryo UI" panose="020B0604030504040204" pitchFamily="50" charset="-128"/>
              </a:rPr>
              <a:t>　　　</a:t>
            </a:r>
            <a:endParaRPr lang="vi-VN" altLang="ja-JP" sz="1600" dirty="0">
              <a:solidFill>
                <a:srgbClr val="FF0000"/>
              </a:solidFill>
              <a:highlight>
                <a:srgbClr val="FFFF00"/>
              </a:highlight>
              <a:latin typeface="Meiryo UI" panose="020B0604030504040204" pitchFamily="50" charset="-128"/>
              <a:ea typeface="Meiryo UI" panose="020B0604030504040204" pitchFamily="50" charset="-128"/>
            </a:endParaRPr>
          </a:p>
        </p:txBody>
      </p:sp>
      <p:pic>
        <p:nvPicPr>
          <p:cNvPr id="10" name="図 9"/>
          <p:cNvPicPr/>
          <p:nvPr/>
        </p:nvPicPr>
        <p:blipFill>
          <a:blip r:embed="rId3">
            <a:extLst>
              <a:ext uri="{28A0092B-C50C-407E-A947-70E740481C1C}">
                <a14:useLocalDpi xmlns:a14="http://schemas.microsoft.com/office/drawing/2010/main" val="0"/>
              </a:ext>
            </a:extLst>
          </a:blip>
          <a:srcRect/>
          <a:stretch>
            <a:fillRect/>
          </a:stretch>
        </p:blipFill>
        <p:spPr bwMode="auto">
          <a:xfrm>
            <a:off x="5513172" y="1719164"/>
            <a:ext cx="2875932" cy="2475764"/>
          </a:xfrm>
          <a:prstGeom prst="rect">
            <a:avLst/>
          </a:prstGeom>
          <a:noFill/>
          <a:ln>
            <a:solidFill>
              <a:schemeClr val="tx1"/>
            </a:solidFill>
          </a:ln>
        </p:spPr>
      </p:pic>
      <p:sp>
        <p:nvSpPr>
          <p:cNvPr id="8" name="テキスト ボックス 7">
            <a:extLst>
              <a:ext uri="{FF2B5EF4-FFF2-40B4-BE49-F238E27FC236}">
                <a16:creationId xmlns:a16="http://schemas.microsoft.com/office/drawing/2014/main" id="{5D58801F-C6A1-47F1-A2F0-31CE198CFB01}"/>
              </a:ext>
            </a:extLst>
          </p:cNvPr>
          <p:cNvSpPr txBox="1"/>
          <p:nvPr/>
        </p:nvSpPr>
        <p:spPr>
          <a:xfrm>
            <a:off x="3921551" y="6400413"/>
            <a:ext cx="4243636" cy="307777"/>
          </a:xfrm>
          <a:prstGeom prst="rect">
            <a:avLst/>
          </a:prstGeom>
          <a:noFill/>
          <a:ln>
            <a:solidFill>
              <a:schemeClr val="tx1"/>
            </a:solidFill>
          </a:ln>
        </p:spPr>
        <p:txBody>
          <a:bodyPr wrap="square" rtlCol="0">
            <a:spAutoFit/>
          </a:bodyPr>
          <a:lstStyle/>
          <a:p>
            <a:pPr algn="ctr"/>
            <a:r>
              <a:rPr lang="vi-VN" altLang="ja-JP" sz="1400" dirty="0">
                <a:solidFill>
                  <a:prstClr val="black"/>
                </a:solidFill>
                <a:latin typeface="Arial" panose="020B0604020202020204" pitchFamily="34" charset="0"/>
                <a:cs typeface="Arial" panose="020B0604020202020204" pitchFamily="34" charset="0"/>
              </a:rPr>
              <a:t>Sách giáo khoa tran</a:t>
            </a:r>
            <a:r>
              <a:rPr lang="vi-VN" altLang="ja-JP" sz="1400" dirty="0">
                <a:solidFill>
                  <a:prstClr val="black"/>
                </a:solidFill>
              </a:rPr>
              <a:t>g</a:t>
            </a:r>
            <a:r>
              <a:rPr lang="ja-JP" altLang="en-US" sz="1400" dirty="0">
                <a:solidFill>
                  <a:prstClr val="black"/>
                </a:solidFill>
              </a:rPr>
              <a:t> </a:t>
            </a:r>
            <a:r>
              <a:rPr lang="vi-VN" altLang="ja-JP" sz="1400" dirty="0">
                <a:solidFill>
                  <a:prstClr val="black"/>
                </a:solidFill>
                <a:latin typeface="Arial" panose="020B0604020202020204" pitchFamily="34" charset="0"/>
                <a:cs typeface="Arial" panose="020B0604020202020204" pitchFamily="34" charset="0"/>
              </a:rPr>
              <a:t>84</a:t>
            </a:r>
            <a:r>
              <a:rPr lang="en-US" altLang="ja-JP" sz="1400" dirty="0">
                <a:solidFill>
                  <a:prstClr val="black"/>
                </a:solidFill>
                <a:latin typeface="Arial" panose="020B0604020202020204" pitchFamily="34" charset="0"/>
                <a:cs typeface="Arial" panose="020B0604020202020204" pitchFamily="34" charset="0"/>
              </a:rPr>
              <a:t>/ </a:t>
            </a:r>
            <a:r>
              <a:rPr lang="vi-VN" altLang="ja-JP" sz="1400" dirty="0">
                <a:solidFill>
                  <a:prstClr val="black"/>
                </a:solidFill>
                <a:latin typeface="Arial" panose="020B0604020202020204" pitchFamily="34" charset="0"/>
                <a:cs typeface="Arial" panose="020B0604020202020204" pitchFamily="34" charset="0"/>
              </a:rPr>
              <a:t>sách bổ trợ trang </a:t>
            </a:r>
            <a:r>
              <a:rPr lang="en-US" altLang="ja-JP" sz="1400" dirty="0" smtClean="0">
                <a:solidFill>
                  <a:prstClr val="black"/>
                </a:solidFill>
                <a:latin typeface="Arial" panose="020B0604020202020204" pitchFamily="34" charset="0"/>
                <a:cs typeface="Arial" panose="020B0604020202020204" pitchFamily="34" charset="0"/>
              </a:rPr>
              <a:t>40</a:t>
            </a:r>
            <a:endParaRPr kumimoji="1" lang="ja-JP" altLang="en-US" sz="1400" dirty="0">
              <a:latin typeface="Arial" panose="020B0604020202020204" pitchFamily="34" charset="0"/>
              <a:cs typeface="Arial" panose="020B0604020202020204" pitchFamily="34" charset="0"/>
            </a:endParaRPr>
          </a:p>
        </p:txBody>
      </p:sp>
      <p:sp>
        <p:nvSpPr>
          <p:cNvPr id="2" name="正方形/長方形 1">
            <a:extLst>
              <a:ext uri="{FF2B5EF4-FFF2-40B4-BE49-F238E27FC236}">
                <a16:creationId xmlns:a16="http://schemas.microsoft.com/office/drawing/2014/main" id="{A42F7C36-DF13-421F-BB3F-4764088CDCD4}"/>
              </a:ext>
            </a:extLst>
          </p:cNvPr>
          <p:cNvSpPr/>
          <p:nvPr/>
        </p:nvSpPr>
        <p:spPr>
          <a:xfrm>
            <a:off x="5781522" y="3796649"/>
            <a:ext cx="2511329" cy="37942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vi-VN" altLang="ja-JP" sz="900" dirty="0">
                <a:latin typeface="Arial" panose="020B0604020202020204" pitchFamily="34" charset="0"/>
                <a:cs typeface="Arial" panose="020B0604020202020204" pitchFamily="34" charset="0"/>
              </a:rPr>
              <a:t>Hình vẽ 2-71 chuyển động khi ván sàn vẫn đang trong trạng thái được nâng lên</a:t>
            </a:r>
            <a:endParaRPr kumimoji="1" lang="ja-JP" altLang="en-US"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41780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367952" y="224650"/>
            <a:ext cx="8279376" cy="857796"/>
          </a:xfrm>
          <a:ln>
            <a:solidFill>
              <a:schemeClr val="tx1"/>
            </a:solidFill>
          </a:ln>
        </p:spPr>
        <p:txBody>
          <a:bodyPr>
            <a:noAutofit/>
          </a:bodyPr>
          <a:lstStyle/>
          <a:p>
            <a:r>
              <a:rPr lang="vi-VN" altLang="ja-JP" sz="2400" b="1">
                <a:latin typeface="Arial" panose="020B0604020202020204" pitchFamily="34" charset="0"/>
                <a:ea typeface="Meiryo UI" panose="020B0604030504040204" pitchFamily="50" charset="-128"/>
                <a:cs typeface="Arial" panose="020B0604020202020204" pitchFamily="34" charset="0"/>
              </a:rPr>
              <a:t>Làm việc an toàn với </a:t>
            </a:r>
            <a:r>
              <a:rPr kumimoji="1" lang="vi-VN" altLang="ja-JP" sz="2400" b="1">
                <a:latin typeface="Arial" panose="020B0604020202020204" pitchFamily="34" charset="0"/>
                <a:ea typeface="Meiryo UI" panose="020B0604030504040204" pitchFamily="50" charset="-128"/>
                <a:cs typeface="Arial" panose="020B0604020202020204" pitchFamily="34" charset="0"/>
              </a:rPr>
              <a:t>xe nâng làm việc trên cao </a:t>
            </a:r>
            <a:r>
              <a:rPr lang="vi-VN" altLang="ja-JP" sz="2400" b="1">
                <a:latin typeface="Arial" panose="020B0604020202020204" pitchFamily="34" charset="0"/>
                <a:ea typeface="Meiryo UI" panose="020B0604030504040204" pitchFamily="50" charset="-128"/>
                <a:cs typeface="Arial" panose="020B0604020202020204" pitchFamily="34" charset="0"/>
              </a:rPr>
              <a:t>(2)</a:t>
            </a:r>
            <a:r>
              <a:rPr lang="en-US" altLang="ja-JP" sz="2400" b="1">
                <a:latin typeface="Meiryo UI" panose="020B0604030504040204" pitchFamily="50" charset="-128"/>
                <a:ea typeface="Meiryo UI" panose="020B0604030504040204" pitchFamily="50" charset="-128"/>
              </a:rPr>
              <a:t/>
            </a:r>
            <a:br>
              <a:rPr lang="en-US" altLang="ja-JP" sz="2400" b="1">
                <a:latin typeface="Meiryo UI" panose="020B0604030504040204" pitchFamily="50" charset="-128"/>
                <a:ea typeface="Meiryo UI" panose="020B0604030504040204" pitchFamily="50" charset="-128"/>
              </a:rPr>
            </a:br>
            <a:r>
              <a:rPr lang="vi-VN" altLang="ja-JP" sz="2400" b="1">
                <a:latin typeface="Arial" panose="020B0604020202020204" pitchFamily="34" charset="0"/>
                <a:ea typeface="Meiryo UI" panose="020B0604030504040204" pitchFamily="50" charset="-128"/>
                <a:cs typeface="Arial" panose="020B0604020202020204" pitchFamily="34" charset="0"/>
              </a:rPr>
              <a:t>Những lưu ý khi làm việc 1</a:t>
            </a:r>
            <a:r>
              <a:rPr lang="ja-JP" altLang="en-US" sz="2400" b="1">
                <a:latin typeface="Meiryo UI" panose="020B0604030504040204" pitchFamily="50" charset="-128"/>
                <a:ea typeface="Meiryo UI" panose="020B0604030504040204" pitchFamily="50" charset="-128"/>
              </a:rPr>
              <a:t> </a:t>
            </a:r>
            <a:r>
              <a:rPr lang="vi-VN" altLang="ja-JP" sz="2400" b="1">
                <a:latin typeface="Arial" panose="020B0604020202020204" pitchFamily="34" charset="0"/>
                <a:ea typeface="Meiryo UI" panose="020B0604030504040204" pitchFamily="50" charset="-128"/>
                <a:cs typeface="Arial" panose="020B0604020202020204" pitchFamily="34" charset="0"/>
              </a:rPr>
              <a:t>tuân thủ qui định an toàn</a:t>
            </a:r>
            <a:endParaRPr kumimoji="1" lang="ja-JP" altLang="en-US" sz="2400" b="1">
              <a:latin typeface="Arial" panose="020B0604020202020204" pitchFamily="34" charset="0"/>
              <a:ea typeface="Meiryo UI" panose="020B0604030504040204" pitchFamily="50" charset="-128"/>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42</a:t>
            </a:fld>
            <a:endParaRPr lang="ja-JP" altLang="en-US">
              <a:solidFill>
                <a:prstClr val="black">
                  <a:tint val="75000"/>
                </a:prstClr>
              </a:solidFill>
            </a:endParaRPr>
          </a:p>
        </p:txBody>
      </p:sp>
      <p:sp>
        <p:nvSpPr>
          <p:cNvPr id="11" name="コンテンツ プレースホルダー 4"/>
          <p:cNvSpPr txBox="1">
            <a:spLocks/>
          </p:cNvSpPr>
          <p:nvPr/>
        </p:nvSpPr>
        <p:spPr>
          <a:xfrm>
            <a:off x="480812" y="1183069"/>
            <a:ext cx="7886701" cy="5141718"/>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457200" lvl="1" indent="0">
              <a:lnSpc>
                <a:spcPct val="100000"/>
              </a:lnSpc>
              <a:spcBef>
                <a:spcPts val="0"/>
              </a:spcBef>
              <a:buFont typeface="Arial" panose="020B0604020202020204" pitchFamily="34" charset="0"/>
              <a:buNone/>
            </a:pP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1. Người lao động phải đội mũ bảo hộ và mặc thiết bị phòng tránh ngã</a:t>
            </a:r>
            <a:r>
              <a:rPr lang="vi-VN" altLang="ja-JP" sz="1400" dirty="0">
                <a:solidFill>
                  <a:prstClr val="black"/>
                </a:solidFill>
                <a:ea typeface="Meiryo UI" panose="020B0604030504040204" pitchFamily="50" charset="-128"/>
              </a:rPr>
              <a:t>.</a:t>
            </a:r>
            <a:endParaRPr lang="ja-JP" altLang="en-US" sz="1400" dirty="0">
              <a:solidFill>
                <a:prstClr val="black"/>
              </a:solidFill>
              <a:ea typeface="Meiryo UI" panose="020B0604030504040204" pitchFamily="50" charset="-128"/>
            </a:endParaRPr>
          </a:p>
          <a:p>
            <a:pPr marL="457200" lvl="1" indent="0">
              <a:lnSpc>
                <a:spcPct val="100000"/>
              </a:lnSpc>
              <a:spcBef>
                <a:spcPts val="0"/>
              </a:spcBef>
              <a:buNone/>
            </a:pP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2. Sau khi lên sàn làm việc, phải ngay lập tức móc thiết bị phòng tránh ngã vào móc</a:t>
            </a:r>
            <a:r>
              <a:rPr lang="vi-VN" altLang="ja-JP" sz="1400" dirty="0">
                <a:solidFill>
                  <a:prstClr val="black"/>
                </a:solidFill>
                <a:ea typeface="Meiryo UI" panose="020B0604030504040204" pitchFamily="50" charset="-128"/>
              </a:rPr>
              <a:t>.</a:t>
            </a:r>
            <a:endParaRPr lang="en-US" altLang="ja-JP" sz="1400" dirty="0">
              <a:solidFill>
                <a:prstClr val="black"/>
              </a:solidFill>
              <a:ea typeface="Meiryo UI" panose="020B0604030504040204" pitchFamily="50" charset="-128"/>
            </a:endParaRPr>
          </a:p>
          <a:p>
            <a:pPr marL="457200" lvl="1" indent="0">
              <a:lnSpc>
                <a:spcPct val="100000"/>
              </a:lnSpc>
              <a:spcBef>
                <a:spcPts val="0"/>
              </a:spcBef>
              <a:buFont typeface="Arial" panose="020B0604020202020204" pitchFamily="34" charset="0"/>
              <a:buNone/>
            </a:pP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3.</a:t>
            </a:r>
            <a:r>
              <a:rPr lang="vi-VN" altLang="ja-JP" sz="1400" dirty="0">
                <a:solidFill>
                  <a:prstClr val="black"/>
                </a:solidFill>
                <a:ea typeface="Meiryo UI" panose="020B0604030504040204" pitchFamily="50" charset="-128"/>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Không được sử dụng cần nâng vào các mục đích khác như cẩu hàng hóa</a:t>
            </a:r>
            <a:r>
              <a:rPr lang="vi-VN" altLang="ja-JP" sz="1400" dirty="0">
                <a:solidFill>
                  <a:prstClr val="black"/>
                </a:solidFill>
                <a:ea typeface="Meiryo UI" panose="020B0604030504040204" pitchFamily="50" charset="-128"/>
              </a:rPr>
              <a:t>.</a:t>
            </a:r>
            <a:endParaRPr lang="ja-JP" altLang="en-US" sz="1400" dirty="0">
              <a:solidFill>
                <a:prstClr val="black"/>
              </a:solidFill>
              <a:ea typeface="Meiryo UI" panose="020B0604030504040204" pitchFamily="50" charset="-128"/>
            </a:endParaRPr>
          </a:p>
          <a:p>
            <a:pPr marL="457200" lvl="1" indent="0">
              <a:lnSpc>
                <a:spcPct val="100000"/>
              </a:lnSpc>
              <a:spcBef>
                <a:spcPts val="0"/>
              </a:spcBef>
              <a:buFont typeface="Arial" panose="020B0604020202020204" pitchFamily="34" charset="0"/>
              <a:buNone/>
            </a:pP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4.</a:t>
            </a:r>
            <a:r>
              <a:rPr lang="vi-VN" altLang="ja-JP" sz="1400" dirty="0">
                <a:solidFill>
                  <a:prstClr val="black"/>
                </a:solidFill>
                <a:ea typeface="Meiryo UI" panose="020B0604030504040204" pitchFamily="50" charset="-128"/>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Tuân thủ nghiêm ngặt về tải trọng chất hàng của sàn làm việc.</a:t>
            </a:r>
          </a:p>
          <a:p>
            <a:pPr marL="457200" lvl="1" indent="0">
              <a:lnSpc>
                <a:spcPct val="100000"/>
              </a:lnSpc>
              <a:spcBef>
                <a:spcPts val="0"/>
              </a:spcBef>
              <a:buFont typeface="Arial" panose="020B0604020202020204" pitchFamily="34" charset="0"/>
              <a:buNone/>
            </a:pP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5. Không được di chuyển từ sàn làm việc sang các kết cấu (công trình xây dựng) khác.</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457200" lvl="1" indent="0">
              <a:lnSpc>
                <a:spcPct val="100000"/>
              </a:lnSpc>
              <a:spcBef>
                <a:spcPts val="0"/>
              </a:spcBef>
              <a:buFont typeface="Arial" panose="020B0604020202020204" pitchFamily="34" charset="0"/>
              <a:buNone/>
            </a:pP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6. Xô (thùng) FRP là vật dễ cháy (dễ bén lửa), nên tuyệt đối không được dùng lửa.</a:t>
            </a:r>
          </a:p>
          <a:p>
            <a:pPr marL="457200" lvl="1" indent="0">
              <a:lnSpc>
                <a:spcPct val="100000"/>
              </a:lnSpc>
              <a:spcBef>
                <a:spcPts val="0"/>
              </a:spcBef>
              <a:buFont typeface="Arial" panose="020B0604020202020204" pitchFamily="34" charset="0"/>
              <a:buNone/>
            </a:pP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7. Không lên bất cứ chỗ nào khác ngoài sàn làm việc</a:t>
            </a:r>
            <a:r>
              <a:rPr lang="vi-VN" altLang="ja-JP" sz="1400" dirty="0">
                <a:solidFill>
                  <a:prstClr val="black"/>
                </a:solidFill>
                <a:ea typeface="Meiryo UI" panose="020B0604030504040204" pitchFamily="50" charset="-128"/>
              </a:rPr>
              <a:t>.</a:t>
            </a:r>
            <a:endParaRPr lang="ja-JP" altLang="en-US" sz="1400" dirty="0">
              <a:solidFill>
                <a:prstClr val="black"/>
              </a:solidFill>
              <a:ea typeface="Meiryo UI" panose="020B0604030504040204" pitchFamily="50" charset="-128"/>
            </a:endParaRPr>
          </a:p>
          <a:p>
            <a:pPr marL="457200" lvl="1" indent="0">
              <a:lnSpc>
                <a:spcPct val="100000"/>
              </a:lnSpc>
              <a:spcBef>
                <a:spcPts val="0"/>
              </a:spcBef>
              <a:buFont typeface="Arial" panose="020B0604020202020204" pitchFamily="34" charset="0"/>
              <a:buNone/>
            </a:pP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8. Không leo (trèo) lên lan can sàn làm việc để làm việc</a:t>
            </a:r>
            <a:r>
              <a:rPr lang="vi-VN" altLang="ja-JP" sz="1400" dirty="0">
                <a:solidFill>
                  <a:prstClr val="black"/>
                </a:solidFill>
                <a:ea typeface="Meiryo UI" panose="020B0604030504040204" pitchFamily="50" charset="-128"/>
              </a:rPr>
              <a:t>.</a:t>
            </a:r>
            <a:endParaRPr lang="ja-JP" altLang="en-US" sz="1400" dirty="0">
              <a:solidFill>
                <a:prstClr val="black"/>
              </a:solidFill>
              <a:ea typeface="Meiryo UI" panose="020B0604030504040204" pitchFamily="50" charset="-128"/>
            </a:endParaRPr>
          </a:p>
          <a:p>
            <a:pPr marL="457200" lvl="1" indent="0">
              <a:lnSpc>
                <a:spcPct val="100000"/>
              </a:lnSpc>
              <a:spcBef>
                <a:spcPts val="0"/>
              </a:spcBef>
              <a:buFont typeface="Arial" panose="020B0604020202020204" pitchFamily="34" charset="0"/>
              <a:buNone/>
            </a:pP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9. Không sử dụng thang, ghế để chân,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v</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v</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trên sàn làm việc</a:t>
            </a:r>
            <a:r>
              <a:rPr lang="vi-VN" altLang="ja-JP" sz="1400" dirty="0">
                <a:solidFill>
                  <a:prstClr val="black"/>
                </a:solidFill>
                <a:ea typeface="Meiryo UI" panose="020B0604030504040204" pitchFamily="50" charset="-128"/>
              </a:rPr>
              <a:t>.</a:t>
            </a:r>
            <a:endParaRPr lang="ja-JP" altLang="en-US" sz="1400" dirty="0">
              <a:solidFill>
                <a:prstClr val="black"/>
              </a:solidFill>
              <a:ea typeface="Meiryo UI" panose="020B0604030504040204" pitchFamily="50" charset="-128"/>
            </a:endParaRPr>
          </a:p>
          <a:p>
            <a:pPr marL="457200" lvl="1" indent="0">
              <a:lnSpc>
                <a:spcPct val="100000"/>
              </a:lnSpc>
              <a:spcBef>
                <a:spcPts val="0"/>
              </a:spcBef>
              <a:buFont typeface="Arial" panose="020B0604020202020204" pitchFamily="34" charset="0"/>
              <a:buNone/>
            </a:pP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10. Chú ý cẩn thận không để rơi bất cứ thứ gì từ sàn làm việc xuống.</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457200" lvl="1" indent="0">
              <a:lnSpc>
                <a:spcPct val="100000"/>
              </a:lnSpc>
              <a:spcBef>
                <a:spcPts val="0"/>
              </a:spcBef>
              <a:buNone/>
            </a:pP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11. Hạ thấp sàn làm việc cách mặt đất từ 50cm trở xuống khi lên và xuống (trong trường </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457200" lvl="1" indent="0">
              <a:lnSpc>
                <a:spcPct val="100000"/>
              </a:lnSpc>
              <a:spcBef>
                <a:spcPts val="0"/>
              </a:spcBef>
              <a:buNone/>
            </a:pP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hợp là loại xe tự hành AGV)</a:t>
            </a:r>
            <a:r>
              <a:rPr lang="vi-VN" altLang="ja-JP" sz="1400" dirty="0">
                <a:solidFill>
                  <a:prstClr val="black"/>
                </a:solidFill>
                <a:ea typeface="Meiryo UI" panose="020B0604030504040204" pitchFamily="50" charset="-128"/>
              </a:rPr>
              <a:t>.</a:t>
            </a:r>
            <a:endParaRPr lang="ja-JP" altLang="en-US" sz="1400" dirty="0">
              <a:solidFill>
                <a:prstClr val="black"/>
              </a:solidFill>
              <a:ea typeface="Meiryo UI" panose="020B0604030504040204" pitchFamily="50" charset="-128"/>
            </a:endParaRPr>
          </a:p>
          <a:p>
            <a:pPr marL="457200" lvl="1" indent="0">
              <a:lnSpc>
                <a:spcPct val="100000"/>
              </a:lnSpc>
              <a:spcBef>
                <a:spcPts val="0"/>
              </a:spcBef>
              <a:buNone/>
            </a:pP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12. Khi lên và xuống xe nâng làm việc trên cao, hãy sử dụng đúng bậc thang (bậc mấu để </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457200" lvl="1" indent="0">
              <a:lnSpc>
                <a:spcPct val="100000"/>
              </a:lnSpc>
              <a:spcBef>
                <a:spcPts val="0"/>
              </a:spcBef>
              <a:buNone/>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leo trèo) hoặc con đường đã được chỉ định trước</a:t>
            </a:r>
            <a:r>
              <a:rPr lang="vi-VN" altLang="ja-JP" sz="1400" dirty="0">
                <a:solidFill>
                  <a:prstClr val="black"/>
                </a:solidFill>
                <a:ea typeface="Meiryo UI" panose="020B0604030504040204" pitchFamily="50" charset="-128"/>
              </a:rPr>
              <a:t>.</a:t>
            </a:r>
            <a:endParaRPr lang="ja-JP" altLang="en-US" sz="1400" dirty="0">
              <a:solidFill>
                <a:prstClr val="black"/>
              </a:solidFill>
              <a:ea typeface="Meiryo UI" panose="020B0604030504040204" pitchFamily="50" charset="-128"/>
            </a:endParaRPr>
          </a:p>
          <a:p>
            <a:pPr marL="457200" lvl="1" indent="0">
              <a:lnSpc>
                <a:spcPct val="100000"/>
              </a:lnSpc>
              <a:spcBef>
                <a:spcPts val="0"/>
              </a:spcBef>
              <a:buNone/>
            </a:pP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13. Phanh tay của xe nâng làm việc trên cao dạng xe tải được cấu tạo là khóa trục cánh</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457200" lvl="1" indent="0">
              <a:lnSpc>
                <a:spcPct val="100000"/>
              </a:lnSpc>
              <a:spcBef>
                <a:spcPts val="0"/>
              </a:spcBef>
              <a:buNone/>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quạt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nó không được cấu tạo để dừng chuyển động quay của bánh xe. Vì vậy, trong</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457200" lvl="1" indent="0">
              <a:lnSpc>
                <a:spcPct val="100000"/>
              </a:lnSpc>
              <a:spcBef>
                <a:spcPts val="0"/>
              </a:spcBef>
              <a:buNone/>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trạng thái chân chống thủy lực được kéo ra, bánh xe treo lơ lửng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nếu đặt chân lên bánh </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457200" lvl="1" indent="0">
              <a:lnSpc>
                <a:spcPct val="100000"/>
              </a:lnSpc>
              <a:spcBef>
                <a:spcPts val="0"/>
              </a:spcBef>
              <a:buNone/>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sau, bánh xe có thể bị quay, bị rơi xuống, vì vậy nhất định không được đặt chân lên</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457200" lvl="1" indent="0">
              <a:lnSpc>
                <a:spcPct val="100000"/>
              </a:lnSpc>
              <a:spcBef>
                <a:spcPts val="0"/>
              </a:spcBef>
              <a:buNone/>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bánh xe để leo lên</a:t>
            </a:r>
            <a:r>
              <a:rPr lang="vi-VN" altLang="ja-JP" sz="1400" dirty="0">
                <a:solidFill>
                  <a:prstClr val="black"/>
                </a:solidFill>
                <a:ea typeface="Meiryo UI" panose="020B0604030504040204" pitchFamily="50" charset="-128"/>
              </a:rPr>
              <a:t>.</a:t>
            </a:r>
            <a:endParaRPr lang="ja-JP" altLang="en-US" sz="1400" dirty="0">
              <a:solidFill>
                <a:prstClr val="black"/>
              </a:solidFill>
              <a:ea typeface="Meiryo UI" panose="020B0604030504040204" pitchFamily="50" charset="-128"/>
            </a:endParaRPr>
          </a:p>
          <a:p>
            <a:pPr marL="457200" lvl="1" indent="0">
              <a:lnSpc>
                <a:spcPct val="100000"/>
              </a:lnSpc>
              <a:spcBef>
                <a:spcPts val="0"/>
              </a:spcBef>
              <a:buNone/>
            </a:pP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14. Khi làm việc với 2 xe nâng làm việc trên cao trở lên gần nhau, hãy tuân theo mệnh lệnh</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457200" lvl="1" indent="0">
              <a:lnSpc>
                <a:spcPct val="100000"/>
              </a:lnSpc>
              <a:spcBef>
                <a:spcPts val="0"/>
              </a:spcBef>
              <a:buNone/>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của người chỉ huy công việc, Khi làm việc chú ý đề phòng nguy cơ nguy hiểm như tai </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457200" lvl="1" indent="0">
              <a:lnSpc>
                <a:spcPct val="100000"/>
              </a:lnSpc>
              <a:spcBef>
                <a:spcPts val="0"/>
              </a:spcBef>
              <a:buNone/>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nạn, tai họa</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,v</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v</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lúc tiếp xúc với nhau</a:t>
            </a:r>
            <a:r>
              <a:rPr lang="vi-VN" altLang="ja-JP" sz="1400" dirty="0">
                <a:solidFill>
                  <a:prstClr val="black"/>
                </a:solidFill>
                <a:ea typeface="Meiryo UI" panose="020B0604030504040204" pitchFamily="50" charset="-128"/>
              </a:rPr>
              <a:t>.</a:t>
            </a:r>
            <a:endParaRPr lang="ja-JP" altLang="en-US" sz="1600" dirty="0">
              <a:solidFill>
                <a:prstClr val="black"/>
              </a:solidFill>
              <a:latin typeface="Meiryo UI" panose="020B0604030504040204" pitchFamily="50" charset="-128"/>
              <a:ea typeface="Meiryo UI" panose="020B0604030504040204" pitchFamily="50" charset="-128"/>
            </a:endParaRPr>
          </a:p>
          <a:p>
            <a:pPr marL="457200" lvl="1" indent="0">
              <a:lnSpc>
                <a:spcPct val="100000"/>
              </a:lnSpc>
              <a:spcBef>
                <a:spcPts val="0"/>
              </a:spcBef>
              <a:buNone/>
            </a:pPr>
            <a:endParaRPr lang="ja-JP" altLang="en-US" sz="16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endParaRPr lang="ja-JP" altLang="en-US" sz="1600" dirty="0">
              <a:solidFill>
                <a:prstClr val="black"/>
              </a:solidFill>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864560A7-646C-44E2-A01E-4FA8B6294F52}"/>
              </a:ext>
            </a:extLst>
          </p:cNvPr>
          <p:cNvSpPr txBox="1"/>
          <p:nvPr/>
        </p:nvSpPr>
        <p:spPr>
          <a:xfrm>
            <a:off x="3355942" y="6384632"/>
            <a:ext cx="4806509" cy="307777"/>
          </a:xfrm>
          <a:prstGeom prst="rect">
            <a:avLst/>
          </a:prstGeom>
          <a:noFill/>
          <a:ln>
            <a:solidFill>
              <a:schemeClr val="tx1"/>
            </a:solidFill>
          </a:ln>
        </p:spPr>
        <p:txBody>
          <a:bodyPr wrap="square" rtlCol="0">
            <a:spAutoFit/>
          </a:bodyPr>
          <a:lstStyle/>
          <a:p>
            <a:pPr algn="ctr"/>
            <a:r>
              <a:rPr lang="vi-VN" altLang="ja-JP" sz="1400" dirty="0">
                <a:solidFill>
                  <a:prstClr val="black"/>
                </a:solidFill>
                <a:latin typeface="Arial" panose="020B0604020202020204" pitchFamily="34" charset="0"/>
                <a:cs typeface="Arial" panose="020B0604020202020204" pitchFamily="34" charset="0"/>
              </a:rPr>
              <a:t>Sách giáo khoa trang</a:t>
            </a:r>
            <a:r>
              <a:rPr lang="ja-JP" altLang="en-US" sz="1400" dirty="0">
                <a:solidFill>
                  <a:prstClr val="black"/>
                </a:solidFill>
              </a:rPr>
              <a:t> </a:t>
            </a:r>
            <a:r>
              <a:rPr lang="vi-VN" altLang="ja-JP" sz="1400" dirty="0">
                <a:solidFill>
                  <a:prstClr val="black"/>
                </a:solidFill>
                <a:latin typeface="Arial" panose="020B0604020202020204" pitchFamily="34" charset="0"/>
                <a:cs typeface="Arial" panose="020B0604020202020204" pitchFamily="34" charset="0"/>
              </a:rPr>
              <a:t>86</a:t>
            </a:r>
            <a:r>
              <a:rPr lang="ja-JP" altLang="en-US" sz="1400" dirty="0">
                <a:solidFill>
                  <a:prstClr val="black"/>
                </a:solidFill>
              </a:rPr>
              <a:t> </a:t>
            </a:r>
            <a:r>
              <a:rPr lang="ja-JP" altLang="en-US" sz="1400" dirty="0">
                <a:solidFill>
                  <a:prstClr val="black"/>
                </a:solidFill>
                <a:latin typeface="Arial" panose="020B0604020202020204" pitchFamily="34" charset="0"/>
                <a:cs typeface="Arial" panose="020B0604020202020204" pitchFamily="34" charset="0"/>
              </a:rPr>
              <a:t>∼</a:t>
            </a:r>
            <a:r>
              <a:rPr lang="ja-JP" altLang="en-US" sz="1400" dirty="0">
                <a:solidFill>
                  <a:prstClr val="black"/>
                </a:solidFill>
              </a:rPr>
              <a:t> </a:t>
            </a:r>
            <a:r>
              <a:rPr lang="vi-VN" altLang="ja-JP" sz="1400" dirty="0">
                <a:solidFill>
                  <a:prstClr val="black"/>
                </a:solidFill>
                <a:latin typeface="Arial" panose="020B0604020202020204" pitchFamily="34" charset="0"/>
                <a:cs typeface="Arial" panose="020B0604020202020204" pitchFamily="34" charset="0"/>
              </a:rPr>
              <a:t>87</a:t>
            </a:r>
            <a:r>
              <a:rPr lang="en-US" altLang="ja-JP" sz="1400" dirty="0">
                <a:solidFill>
                  <a:prstClr val="black"/>
                </a:solidFill>
                <a:latin typeface="Arial" panose="020B0604020202020204" pitchFamily="34" charset="0"/>
                <a:cs typeface="Arial" panose="020B0604020202020204" pitchFamily="34" charset="0"/>
              </a:rPr>
              <a:t>/ </a:t>
            </a:r>
            <a:r>
              <a:rPr lang="vi-VN" altLang="ja-JP" sz="1400" dirty="0">
                <a:solidFill>
                  <a:prstClr val="black"/>
                </a:solidFill>
                <a:latin typeface="Arial" panose="020B0604020202020204" pitchFamily="34" charset="0"/>
                <a:cs typeface="Arial" panose="020B0604020202020204" pitchFamily="34" charset="0"/>
              </a:rPr>
              <a:t>sách bổ trợ trang </a:t>
            </a:r>
            <a:r>
              <a:rPr lang="en-US" altLang="ja-JP" sz="1400" dirty="0" smtClean="0">
                <a:solidFill>
                  <a:prstClr val="black"/>
                </a:solidFill>
                <a:latin typeface="Arial" panose="020B0604020202020204" pitchFamily="34" charset="0"/>
                <a:cs typeface="Arial" panose="020B0604020202020204" pitchFamily="34" charset="0"/>
              </a:rPr>
              <a:t>40</a:t>
            </a:r>
            <a:r>
              <a:rPr lang="ja-JP" altLang="en-US" sz="1400" dirty="0" smtClean="0">
                <a:solidFill>
                  <a:prstClr val="black"/>
                </a:solidFill>
              </a:rPr>
              <a:t> </a:t>
            </a:r>
            <a:r>
              <a:rPr lang="ja-JP" altLang="en-US" sz="1400" dirty="0">
                <a:solidFill>
                  <a:prstClr val="black"/>
                </a:solidFill>
                <a:latin typeface="Arial" panose="020B0604020202020204" pitchFamily="34" charset="0"/>
                <a:cs typeface="Arial" panose="020B0604020202020204" pitchFamily="34" charset="0"/>
              </a:rPr>
              <a:t>∼</a:t>
            </a:r>
            <a:r>
              <a:rPr lang="ja-JP" altLang="en-US" sz="1400" dirty="0">
                <a:solidFill>
                  <a:prstClr val="black"/>
                </a:solidFill>
              </a:rPr>
              <a:t> </a:t>
            </a:r>
            <a:r>
              <a:rPr lang="vi-VN" altLang="ja-JP" sz="1400" dirty="0" smtClean="0">
                <a:solidFill>
                  <a:prstClr val="black"/>
                </a:solidFill>
                <a:latin typeface="Arial" panose="020B0604020202020204" pitchFamily="34" charset="0"/>
                <a:cs typeface="Arial" panose="020B0604020202020204" pitchFamily="34" charset="0"/>
              </a:rPr>
              <a:t>4</a:t>
            </a:r>
            <a:r>
              <a:rPr lang="en-US" altLang="ja-JP" sz="1400" dirty="0" smtClean="0">
                <a:solidFill>
                  <a:prstClr val="black"/>
                </a:solidFill>
                <a:latin typeface="Arial" panose="020B0604020202020204" pitchFamily="34" charset="0"/>
                <a:cs typeface="Arial" panose="020B0604020202020204" pitchFamily="34" charset="0"/>
              </a:rPr>
              <a:t>2</a:t>
            </a:r>
            <a:endParaRPr kumimoji="1" lang="ja-JP" alt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91452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914178"/>
          </a:xfrm>
          <a:ln>
            <a:solidFill>
              <a:schemeClr val="tx1"/>
            </a:solidFill>
          </a:ln>
        </p:spPr>
        <p:txBody>
          <a:bodyPr>
            <a:noAutofit/>
          </a:bodyPr>
          <a:lstStyle/>
          <a:p>
            <a:r>
              <a:rPr lang="vi-VN" altLang="ja-JP" sz="2400" b="1">
                <a:latin typeface="+mn-lt"/>
                <a:ea typeface="Meiryo UI" panose="020B0604030504040204" pitchFamily="50" charset="-128"/>
              </a:rPr>
              <a:t>Làm việc an toàn với </a:t>
            </a:r>
            <a:r>
              <a:rPr kumimoji="1" lang="vi-VN" altLang="ja-JP" sz="2400" b="1">
                <a:latin typeface="+mn-lt"/>
                <a:ea typeface="Meiryo UI" panose="020B0604030504040204" pitchFamily="50" charset="-128"/>
              </a:rPr>
              <a:t>xe nâng làm việc trên cao </a:t>
            </a:r>
            <a:r>
              <a:rPr lang="vi-VN" altLang="ja-JP" sz="2400" b="1">
                <a:latin typeface="+mn-lt"/>
                <a:ea typeface="Meiryo UI" panose="020B0604030504040204" pitchFamily="50" charset="-128"/>
              </a:rPr>
              <a:t>(2)</a:t>
            </a:r>
            <a:r>
              <a:rPr lang="en-US" altLang="ja-JP" sz="2400" b="1">
                <a:latin typeface="Meiryo UI" panose="020B0604030504040204" pitchFamily="50" charset="-128"/>
                <a:ea typeface="Meiryo UI" panose="020B0604030504040204" pitchFamily="50" charset="-128"/>
              </a:rPr>
              <a:t/>
            </a:r>
            <a:br>
              <a:rPr lang="en-US" altLang="ja-JP" sz="2400" b="1">
                <a:latin typeface="Meiryo UI" panose="020B0604030504040204" pitchFamily="50" charset="-128"/>
                <a:ea typeface="Meiryo UI" panose="020B0604030504040204" pitchFamily="50" charset="-128"/>
              </a:rPr>
            </a:br>
            <a:r>
              <a:rPr lang="vi-VN" altLang="ja-JP" sz="2400" b="1">
                <a:latin typeface="+mn-lt"/>
                <a:ea typeface="Meiryo UI" panose="020B0604030504040204" pitchFamily="50" charset="-128"/>
              </a:rPr>
              <a:t>Những lưu ý khi làm việc 2   Kiểm tra an toàn triệt để</a:t>
            </a:r>
            <a:endParaRPr kumimoji="1" lang="ja-JP" altLang="en-US" sz="2400" b="1">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43</a:t>
            </a:fld>
            <a:endParaRPr lang="ja-JP" altLang="en-US">
              <a:solidFill>
                <a:prstClr val="black">
                  <a:tint val="75000"/>
                </a:prstClr>
              </a:solidFill>
            </a:endParaRPr>
          </a:p>
        </p:txBody>
      </p:sp>
      <p:sp>
        <p:nvSpPr>
          <p:cNvPr id="11" name="コンテンツ プレースホルダー 4"/>
          <p:cNvSpPr txBox="1">
            <a:spLocks/>
          </p:cNvSpPr>
          <p:nvPr/>
        </p:nvSpPr>
        <p:spPr>
          <a:xfrm>
            <a:off x="628649" y="1367430"/>
            <a:ext cx="7886701" cy="4779982"/>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　</a:t>
            </a:r>
            <a:r>
              <a:rPr lang="vi-VN" altLang="ja-JP" sz="1600" dirty="0">
                <a:solidFill>
                  <a:prstClr val="black"/>
                </a:solidFill>
                <a:ea typeface="Meiryo UI" panose="020B0604030504040204" pitchFamily="50" charset="-128"/>
              </a:rPr>
              <a:t>1. Khi làm việc gần đường dây điện trên không, hãy kiểm tra các mục sau đây và</a:t>
            </a:r>
            <a:endParaRPr lang="en-US" altLang="ja-JP" sz="1600" dirty="0">
              <a:solidFill>
                <a:prstClr val="black"/>
              </a:solidFill>
              <a:ea typeface="Meiryo UI" panose="020B0604030504040204" pitchFamily="50" charset="-128"/>
            </a:endParaRPr>
          </a:p>
          <a:p>
            <a:pPr marL="0" indent="0">
              <a:lnSpc>
                <a:spcPct val="100000"/>
              </a:lnSpc>
              <a:spcBef>
                <a:spcPts val="0"/>
              </a:spcBef>
              <a:buNone/>
            </a:pPr>
            <a:r>
              <a:rPr lang="en-US" altLang="ja-JP" sz="1600" dirty="0">
                <a:solidFill>
                  <a:prstClr val="black"/>
                </a:solidFill>
                <a:ea typeface="Meiryo UI" panose="020B0604030504040204" pitchFamily="50" charset="-128"/>
              </a:rPr>
              <a:t>     </a:t>
            </a:r>
            <a:r>
              <a:rPr lang="vi-VN" altLang="ja-JP" sz="1600" dirty="0">
                <a:solidFill>
                  <a:prstClr val="black"/>
                </a:solidFill>
                <a:ea typeface="Meiryo UI" panose="020B0604030504040204" pitchFamily="50" charset="-128"/>
              </a:rPr>
              <a:t> </a:t>
            </a:r>
            <a:r>
              <a:rPr lang="en-US" altLang="ja-JP" sz="1600" dirty="0">
                <a:solidFill>
                  <a:prstClr val="black"/>
                </a:solidFill>
                <a:ea typeface="Meiryo UI" panose="020B0604030504040204" pitchFamily="50" charset="-128"/>
              </a:rPr>
              <a:t> </a:t>
            </a:r>
            <a:r>
              <a:rPr lang="vi-VN" altLang="ja-JP" sz="1600" dirty="0">
                <a:solidFill>
                  <a:prstClr val="black"/>
                </a:solidFill>
                <a:ea typeface="Meiryo UI" panose="020B0604030504040204" pitchFamily="50" charset="-128"/>
              </a:rPr>
              <a:t>thực hiện các biện pháp cần thiết trước khi bắt đầu công việc.</a:t>
            </a:r>
            <a:r>
              <a:rPr lang="ja-JP" altLang="en-US" sz="1600" dirty="0">
                <a:solidFill>
                  <a:prstClr val="black"/>
                </a:solidFill>
                <a:ea typeface="Meiryo UI" panose="020B0604030504040204" pitchFamily="50" charset="-128"/>
              </a:rPr>
              <a:t> </a:t>
            </a:r>
            <a:endParaRPr lang="vi-VN" altLang="ja-JP" sz="1600" dirty="0">
              <a:solidFill>
                <a:prstClr val="black"/>
              </a:solidFill>
              <a:ea typeface="Meiryo UI" panose="020B0604030504040204" pitchFamily="50" charset="-128"/>
            </a:endParaRPr>
          </a:p>
          <a:p>
            <a:pPr marL="0" indent="0">
              <a:lnSpc>
                <a:spcPct val="100000"/>
              </a:lnSpc>
              <a:spcBef>
                <a:spcPts val="0"/>
              </a:spcBef>
              <a:buNone/>
            </a:pPr>
            <a:r>
              <a:rPr lang="vi-VN" altLang="ja-JP" sz="1600" dirty="0">
                <a:solidFill>
                  <a:prstClr val="black"/>
                </a:solidFill>
                <a:ea typeface="Meiryo UI" panose="020B0604030504040204" pitchFamily="50" charset="-128"/>
              </a:rPr>
              <a:t>        (a)</a:t>
            </a:r>
            <a:r>
              <a:rPr lang="vi-VN" altLang="ja-JP" sz="1400" dirty="0">
                <a:solidFill>
                  <a:prstClr val="black"/>
                </a:solidFill>
                <a:ea typeface="Meiryo UI" panose="020B0604030504040204" pitchFamily="50" charset="-128"/>
              </a:rPr>
              <a:t> Điện áp là bao nhiêu?</a:t>
            </a:r>
            <a:endParaRPr lang="ja-JP" altLang="en-US" sz="1400" dirty="0">
              <a:solidFill>
                <a:prstClr val="black"/>
              </a:solidFill>
              <a:ea typeface="Meiryo UI" panose="020B0604030504040204" pitchFamily="50" charset="-128"/>
            </a:endParaRPr>
          </a:p>
          <a:p>
            <a:pPr marL="0" indent="449263">
              <a:lnSpc>
                <a:spcPct val="100000"/>
              </a:lnSpc>
              <a:spcBef>
                <a:spcPts val="0"/>
              </a:spcBef>
              <a:buNone/>
            </a:pPr>
            <a:r>
              <a:rPr lang="vi-VN" altLang="ja-JP" sz="1400" dirty="0">
                <a:solidFill>
                  <a:prstClr val="black"/>
                </a:solidFill>
                <a:ea typeface="Meiryo UI" panose="020B0604030504040204" pitchFamily="50" charset="-128"/>
              </a:rPr>
              <a:t>(b) Khoảng cách (cự ly) đã đủ chưa?</a:t>
            </a:r>
            <a:endParaRPr lang="ja-JP" altLang="en-US" sz="1400" dirty="0">
              <a:solidFill>
                <a:prstClr val="black"/>
              </a:solidFill>
              <a:latin typeface="Meiryo UI" panose="020B0604030504040204" pitchFamily="50" charset="-128"/>
              <a:ea typeface="Meiryo UI" panose="020B0604030504040204" pitchFamily="50" charset="-128"/>
            </a:endParaRPr>
          </a:p>
          <a:p>
            <a:pPr marL="0" indent="449263">
              <a:lnSpc>
                <a:spcPct val="100000"/>
              </a:lnSpc>
              <a:spcBef>
                <a:spcPts val="0"/>
              </a:spcBef>
              <a:buNone/>
            </a:pPr>
            <a:r>
              <a:rPr lang="vi-VN" altLang="ja-JP" sz="1400" dirty="0">
                <a:solidFill>
                  <a:prstClr val="black"/>
                </a:solidFill>
                <a:ea typeface="Meiryo UI" panose="020B0604030504040204" pitchFamily="50" charset="-128"/>
              </a:rPr>
              <a:t>(c) Việc truyền tải điện có đang bị dừng lại (đình chỉ) không?</a:t>
            </a:r>
            <a:endParaRPr lang="ja-JP" altLang="en-US" sz="1400" dirty="0">
              <a:solidFill>
                <a:prstClr val="black"/>
              </a:solidFill>
              <a:ea typeface="Meiryo UI" panose="020B0604030504040204" pitchFamily="50" charset="-128"/>
            </a:endParaRPr>
          </a:p>
          <a:p>
            <a:pPr marL="0" indent="449263">
              <a:lnSpc>
                <a:spcPct val="100000"/>
              </a:lnSpc>
              <a:spcBef>
                <a:spcPts val="0"/>
              </a:spcBef>
              <a:buNone/>
            </a:pPr>
            <a:r>
              <a:rPr lang="vi-VN" altLang="ja-JP" sz="1400" dirty="0">
                <a:solidFill>
                  <a:prstClr val="black"/>
                </a:solidFill>
                <a:ea typeface="Meiryo UI" panose="020B0604030504040204" pitchFamily="50" charset="-128"/>
              </a:rPr>
              <a:t>(d) Các biện pháp phòng tránh điện giật đã được áp dụng đầy đủ chưa?</a:t>
            </a:r>
            <a:endParaRPr lang="ja-JP" altLang="en-US" sz="1400" dirty="0">
              <a:solidFill>
                <a:prstClr val="black"/>
              </a:solidFill>
              <a:ea typeface="Meiryo UI" panose="020B0604030504040204" pitchFamily="50" charset="-128"/>
            </a:endParaRPr>
          </a:p>
          <a:p>
            <a:pPr marL="0" indent="449263">
              <a:lnSpc>
                <a:spcPct val="100000"/>
              </a:lnSpc>
              <a:spcBef>
                <a:spcPts val="0"/>
              </a:spcBef>
              <a:buNone/>
            </a:pPr>
            <a:r>
              <a:rPr lang="vi-VN" altLang="ja-JP" sz="1400" dirty="0">
                <a:solidFill>
                  <a:prstClr val="black"/>
                </a:solidFill>
                <a:ea typeface="Meiryo UI" panose="020B0604030504040204" pitchFamily="50" charset="-128"/>
              </a:rPr>
              <a:t>(e)</a:t>
            </a:r>
            <a:r>
              <a:rPr lang="vi-VN" altLang="ja-JP" sz="1400" dirty="0">
                <a:solidFill>
                  <a:prstClr val="black"/>
                </a:solidFill>
                <a:latin typeface="Meiryo UI" panose="020B0604030504040204" pitchFamily="50" charset="-128"/>
                <a:ea typeface="Meiryo UI" panose="020B0604030504040204" pitchFamily="50" charset="-128"/>
              </a:rPr>
              <a:t> </a:t>
            </a:r>
            <a:r>
              <a:rPr lang="vi-VN" altLang="ja-JP" sz="1400" dirty="0">
                <a:solidFill>
                  <a:prstClr val="black"/>
                </a:solidFill>
                <a:ea typeface="Meiryo UI" panose="020B0604030504040204" pitchFamily="50" charset="-128"/>
              </a:rPr>
              <a:t>Người giám sát đã được bố trí (sắp đặt) chưa?</a:t>
            </a:r>
            <a:endParaRPr lang="ja-JP" altLang="en-US" sz="1400" dirty="0">
              <a:solidFill>
                <a:prstClr val="black"/>
              </a:solidFill>
              <a:ea typeface="Meiryo UI" panose="020B0604030504040204" pitchFamily="50" charset="-128"/>
            </a:endParaRPr>
          </a:p>
          <a:p>
            <a:pPr marL="0" indent="0">
              <a:lnSpc>
                <a:spcPct val="100000"/>
              </a:lnSpc>
              <a:spcBef>
                <a:spcPts val="600"/>
              </a:spcBef>
              <a:buNone/>
            </a:pPr>
            <a:r>
              <a:rPr lang="ja-JP" altLang="en-US" sz="1600" dirty="0">
                <a:solidFill>
                  <a:prstClr val="black"/>
                </a:solidFill>
                <a:latin typeface="Meiryo UI" panose="020B0604030504040204" pitchFamily="50" charset="-128"/>
                <a:ea typeface="Meiryo UI" panose="020B0604030504040204" pitchFamily="50" charset="-128"/>
              </a:rPr>
              <a:t>　</a:t>
            </a:r>
            <a:r>
              <a:rPr lang="vi-VN" altLang="ja-JP" sz="1600" dirty="0">
                <a:solidFill>
                  <a:prstClr val="black"/>
                </a:solidFill>
                <a:ea typeface="Meiryo UI" panose="020B0604030504040204" pitchFamily="50" charset="-128"/>
              </a:rPr>
              <a:t>2. Dừng công việc khi thời tiết xấu.</a:t>
            </a:r>
            <a:endParaRPr lang="en-US" altLang="ja-JP" sz="1600" dirty="0">
              <a:solidFill>
                <a:prstClr val="black"/>
              </a:solidFill>
              <a:ea typeface="Meiryo UI" panose="020B0604030504040204" pitchFamily="50" charset="-128"/>
            </a:endParaRPr>
          </a:p>
          <a:p>
            <a:pPr marL="449263"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a:t>
            </a:r>
            <a:r>
              <a:rPr lang="vi-VN" altLang="ja-JP" sz="1400" dirty="0">
                <a:solidFill>
                  <a:prstClr val="black"/>
                </a:solidFill>
                <a:ea typeface="Meiryo UI" panose="020B0604030504040204" pitchFamily="50" charset="-128"/>
              </a:rPr>
              <a:t>Gió mạnh</a:t>
            </a:r>
            <a:r>
              <a:rPr lang="ja-JP" altLang="en-US" sz="1400" dirty="0">
                <a:solidFill>
                  <a:prstClr val="black"/>
                </a:solidFill>
                <a:ea typeface="Meiryo UI" panose="020B0604030504040204" pitchFamily="50" charset="-128"/>
              </a:rPr>
              <a:t>・・・・</a:t>
            </a:r>
            <a:r>
              <a:rPr lang="vi-VN" altLang="ja-JP" sz="1400" dirty="0">
                <a:solidFill>
                  <a:prstClr val="black"/>
                </a:solidFill>
                <a:ea typeface="Meiryo UI" panose="020B0604030504040204" pitchFamily="50" charset="-128"/>
              </a:rPr>
              <a:t>Tốc độ gió trung bình từ 10m/s trở lên trong 10 phút</a:t>
            </a:r>
          </a:p>
          <a:p>
            <a:pPr marL="449263"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a:t>
            </a:r>
            <a:r>
              <a:rPr lang="vi-VN" altLang="ja-JP" sz="1400" dirty="0">
                <a:solidFill>
                  <a:prstClr val="black"/>
                </a:solidFill>
                <a:ea typeface="Meiryo UI" panose="020B0604030504040204" pitchFamily="50" charset="-128"/>
              </a:rPr>
              <a:t>Mưa lớn</a:t>
            </a:r>
            <a:r>
              <a:rPr lang="ja-JP" altLang="en-US" sz="1400" dirty="0">
                <a:solidFill>
                  <a:prstClr val="black"/>
                </a:solidFill>
                <a:ea typeface="Meiryo UI" panose="020B0604030504040204" pitchFamily="50" charset="-128"/>
              </a:rPr>
              <a:t>・・・・</a:t>
            </a:r>
            <a:r>
              <a:rPr lang="vi-VN" altLang="ja-JP" sz="1400" dirty="0">
                <a:solidFill>
                  <a:prstClr val="black"/>
                </a:solidFill>
                <a:ea typeface="Meiryo UI" panose="020B0604030504040204" pitchFamily="50" charset="-128"/>
              </a:rPr>
              <a:t>Lượng mưa rơi 50mm trở lên mỗi lần</a:t>
            </a:r>
            <a:endParaRPr lang="ja-JP" altLang="en-US" sz="1400" dirty="0">
              <a:solidFill>
                <a:prstClr val="black"/>
              </a:solidFill>
              <a:ea typeface="Meiryo UI" panose="020B0604030504040204" pitchFamily="50" charset="-128"/>
            </a:endParaRPr>
          </a:p>
          <a:p>
            <a:pPr marL="449263"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rPr>
              <a:t>・</a:t>
            </a:r>
            <a:r>
              <a:rPr lang="vi-VN" altLang="ja-JP" sz="1400" dirty="0">
                <a:solidFill>
                  <a:prstClr val="black"/>
                </a:solidFill>
                <a:ea typeface="Meiryo UI" panose="020B0604030504040204" pitchFamily="50" charset="-128"/>
              </a:rPr>
              <a:t>Tuyết lớn</a:t>
            </a:r>
            <a:r>
              <a:rPr lang="ja-JP" altLang="en-US" sz="1400" dirty="0">
                <a:solidFill>
                  <a:prstClr val="black"/>
                </a:solidFill>
                <a:latin typeface="Meiryo UI" panose="020B0604030504040204" pitchFamily="50" charset="-128"/>
                <a:ea typeface="Meiryo UI" panose="020B0604030504040204" pitchFamily="50" charset="-128"/>
              </a:rPr>
              <a:t>・・・・</a:t>
            </a:r>
            <a:r>
              <a:rPr lang="vi-VN" altLang="ja-JP" sz="1400" dirty="0">
                <a:solidFill>
                  <a:prstClr val="black"/>
                </a:solidFill>
                <a:ea typeface="Meiryo UI" panose="020B0604030504040204" pitchFamily="50" charset="-128"/>
              </a:rPr>
              <a:t> Lượng tuyết rơi từ 25cm trở lên mỗi lần</a:t>
            </a:r>
            <a:endParaRPr lang="ja-JP" altLang="en-US"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600"/>
              </a:spcBef>
              <a:buNone/>
            </a:pPr>
            <a:r>
              <a:rPr lang="vi-VN" altLang="ja-JP" sz="1600" dirty="0">
                <a:solidFill>
                  <a:prstClr val="black"/>
                </a:solidFill>
                <a:ea typeface="Meiryo UI" panose="020B0604030504040204" pitchFamily="50" charset="-128"/>
              </a:rPr>
              <a:t>  3. Luôn chú ý đến những công trình xung quanh.</a:t>
            </a:r>
          </a:p>
          <a:p>
            <a:pPr marL="0" indent="0">
              <a:lnSpc>
                <a:spcPct val="100000"/>
              </a:lnSpc>
              <a:spcBef>
                <a:spcPts val="600"/>
              </a:spcBef>
              <a:buNone/>
            </a:pPr>
            <a:r>
              <a:rPr lang="vi-VN" altLang="ja-JP" sz="1600" dirty="0">
                <a:solidFill>
                  <a:prstClr val="black"/>
                </a:solidFill>
                <a:ea typeface="Meiryo UI" panose="020B0604030504040204" pitchFamily="50" charset="-128"/>
              </a:rPr>
              <a:t>   4. Khi làm việc tại nơi khuất tầm nhìn của người lái xe, hãy tuân theo và lái xe theo</a:t>
            </a:r>
            <a:endParaRPr lang="en-US" altLang="ja-JP" sz="1600" dirty="0">
              <a:solidFill>
                <a:prstClr val="black"/>
              </a:solidFill>
              <a:ea typeface="Meiryo UI" panose="020B0604030504040204" pitchFamily="50" charset="-128"/>
            </a:endParaRPr>
          </a:p>
          <a:p>
            <a:pPr marL="0" indent="0">
              <a:lnSpc>
                <a:spcPct val="100000"/>
              </a:lnSpc>
              <a:spcBef>
                <a:spcPts val="600"/>
              </a:spcBef>
              <a:buNone/>
            </a:pPr>
            <a:r>
              <a:rPr lang="en-US" altLang="ja-JP" sz="1600" dirty="0">
                <a:solidFill>
                  <a:prstClr val="black"/>
                </a:solidFill>
                <a:ea typeface="Meiryo UI" panose="020B0604030504040204" pitchFamily="50" charset="-128"/>
              </a:rPr>
              <a:t>       </a:t>
            </a:r>
            <a:r>
              <a:rPr lang="vi-VN" altLang="ja-JP" sz="1600" dirty="0">
                <a:solidFill>
                  <a:prstClr val="black"/>
                </a:solidFill>
                <a:ea typeface="Meiryo UI" panose="020B0604030504040204" pitchFamily="50" charset="-128"/>
              </a:rPr>
              <a:t> hiệu lệnh (dấu hiệu) của người ra hiệu.</a:t>
            </a:r>
            <a:endParaRPr lang="ja-JP" altLang="en-US" sz="1600" dirty="0">
              <a:solidFill>
                <a:prstClr val="black"/>
              </a:solidFill>
              <a:ea typeface="Meiryo UI" panose="020B0604030504040204" pitchFamily="50" charset="-128"/>
            </a:endParaRPr>
          </a:p>
          <a:p>
            <a:pPr marL="0" indent="0">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　</a:t>
            </a:r>
            <a:r>
              <a:rPr lang="vi-VN" altLang="ja-JP" sz="1600" dirty="0">
                <a:solidFill>
                  <a:prstClr val="black"/>
                </a:solidFill>
                <a:ea typeface="Meiryo UI" panose="020B0604030504040204" pitchFamily="50" charset="-128"/>
              </a:rPr>
              <a:t>5. Kiểm tra và đảm bảo hướng di chuyển không có vật cản (chướng ngại vật) trước</a:t>
            </a:r>
            <a:endParaRPr lang="en-US" altLang="ja-JP" sz="1600" dirty="0">
              <a:solidFill>
                <a:prstClr val="black"/>
              </a:solidFill>
              <a:ea typeface="Meiryo UI" panose="020B0604030504040204" pitchFamily="50" charset="-128"/>
            </a:endParaRPr>
          </a:p>
          <a:p>
            <a:pPr marL="0" indent="0">
              <a:lnSpc>
                <a:spcPct val="100000"/>
              </a:lnSpc>
              <a:spcBef>
                <a:spcPts val="0"/>
              </a:spcBef>
              <a:buNone/>
            </a:pPr>
            <a:r>
              <a:rPr lang="en-US" altLang="ja-JP" sz="1600" dirty="0">
                <a:solidFill>
                  <a:prstClr val="black"/>
                </a:solidFill>
                <a:ea typeface="Meiryo UI" panose="020B0604030504040204" pitchFamily="50" charset="-128"/>
              </a:rPr>
              <a:t>      </a:t>
            </a:r>
            <a:r>
              <a:rPr lang="vi-VN" altLang="ja-JP" sz="1600" dirty="0">
                <a:solidFill>
                  <a:prstClr val="black"/>
                </a:solidFill>
                <a:ea typeface="Meiryo UI" panose="020B0604030504040204" pitchFamily="50" charset="-128"/>
              </a:rPr>
              <a:t> khi di chuyển).</a:t>
            </a:r>
            <a:endParaRPr lang="ja-JP" altLang="en-US" sz="1600" dirty="0">
              <a:solidFill>
                <a:prstClr val="black"/>
              </a:solidFill>
              <a:ea typeface="Meiryo UI" panose="020B0604030504040204" pitchFamily="50" charset="-128"/>
            </a:endParaRPr>
          </a:p>
          <a:p>
            <a:pPr marL="0" indent="0">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rPr>
              <a:t>　</a:t>
            </a:r>
            <a:r>
              <a:rPr lang="vi-VN" altLang="ja-JP" sz="1600" dirty="0">
                <a:solidFill>
                  <a:prstClr val="black"/>
                </a:solidFill>
                <a:ea typeface="Meiryo UI" panose="020B0604030504040204" pitchFamily="50" charset="-128"/>
              </a:rPr>
              <a:t>6. Khi xoay vòng, kiểm tra và đảm bảo trong phạm vi xoay vòng không có vật cản</a:t>
            </a:r>
            <a:endParaRPr lang="en-US" altLang="ja-JP" sz="1600" dirty="0">
              <a:solidFill>
                <a:prstClr val="black"/>
              </a:solidFill>
              <a:ea typeface="Meiryo UI" panose="020B0604030504040204" pitchFamily="50" charset="-128"/>
            </a:endParaRPr>
          </a:p>
          <a:p>
            <a:pPr marL="0" indent="0">
              <a:lnSpc>
                <a:spcPct val="100000"/>
              </a:lnSpc>
              <a:spcBef>
                <a:spcPts val="0"/>
              </a:spcBef>
              <a:buNone/>
            </a:pPr>
            <a:r>
              <a:rPr lang="en-US" altLang="ja-JP" sz="1600" dirty="0">
                <a:solidFill>
                  <a:prstClr val="black"/>
                </a:solidFill>
                <a:ea typeface="Meiryo UI" panose="020B0604030504040204" pitchFamily="50" charset="-128"/>
              </a:rPr>
              <a:t>      </a:t>
            </a:r>
            <a:r>
              <a:rPr lang="vi-VN" altLang="ja-JP" sz="1600" dirty="0">
                <a:solidFill>
                  <a:prstClr val="black"/>
                </a:solidFill>
                <a:ea typeface="Meiryo UI" panose="020B0604030504040204" pitchFamily="50" charset="-128"/>
              </a:rPr>
              <a:t> (chướng ngại vật), sau đó cẩn thận xoay vòng.</a:t>
            </a:r>
            <a:endParaRPr lang="ja-JP" altLang="en-US" sz="16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None/>
            </a:pPr>
            <a:endParaRPr lang="en-US" altLang="ja-JP" sz="1600" dirty="0">
              <a:solidFill>
                <a:prstClr val="black"/>
              </a:solidFill>
              <a:latin typeface="Meiryo UI" panose="020B0604030504040204" pitchFamily="50" charset="-128"/>
              <a:ea typeface="Meiryo UI" panose="020B0604030504040204" pitchFamily="50" charset="-128"/>
            </a:endParaRPr>
          </a:p>
          <a:p>
            <a:pPr marL="457200" lvl="1" indent="0">
              <a:lnSpc>
                <a:spcPct val="100000"/>
              </a:lnSpc>
              <a:spcBef>
                <a:spcPts val="0"/>
              </a:spcBef>
              <a:buNone/>
            </a:pPr>
            <a:endParaRPr lang="ja-JP" altLang="en-US" sz="16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endParaRPr lang="ja-JP" altLang="en-US" sz="1600" dirty="0">
              <a:solidFill>
                <a:prstClr val="black"/>
              </a:solidFill>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FEE1629F-8076-4494-B81B-9D1CF2D6553F}"/>
              </a:ext>
            </a:extLst>
          </p:cNvPr>
          <p:cNvSpPr txBox="1"/>
          <p:nvPr/>
        </p:nvSpPr>
        <p:spPr>
          <a:xfrm>
            <a:off x="3996616" y="6356351"/>
            <a:ext cx="4096928" cy="307777"/>
          </a:xfrm>
          <a:prstGeom prst="rect">
            <a:avLst/>
          </a:prstGeom>
          <a:noFill/>
          <a:ln>
            <a:solidFill>
              <a:schemeClr val="tx1"/>
            </a:solidFill>
          </a:ln>
        </p:spPr>
        <p:txBody>
          <a:bodyPr wrap="square" rtlCol="0">
            <a:spAutoFit/>
          </a:bodyPr>
          <a:lstStyle/>
          <a:p>
            <a:pPr algn="ctr"/>
            <a:r>
              <a:rPr lang="vi-VN" altLang="ja-JP" sz="1400" dirty="0">
                <a:solidFill>
                  <a:prstClr val="black"/>
                </a:solidFill>
                <a:latin typeface="Arial" panose="020B0604020202020204" pitchFamily="34" charset="0"/>
                <a:cs typeface="Arial" panose="020B0604020202020204" pitchFamily="34" charset="0"/>
              </a:rPr>
              <a:t>Sách giáo khoa trang</a:t>
            </a:r>
            <a:r>
              <a:rPr lang="ja-JP" altLang="en-US" sz="1400" dirty="0">
                <a:solidFill>
                  <a:prstClr val="black"/>
                </a:solidFill>
              </a:rPr>
              <a:t> </a:t>
            </a:r>
            <a:r>
              <a:rPr lang="vi-VN" altLang="ja-JP" sz="1400" dirty="0">
                <a:solidFill>
                  <a:prstClr val="black"/>
                </a:solidFill>
                <a:latin typeface="Arial" panose="020B0604020202020204" pitchFamily="34" charset="0"/>
                <a:cs typeface="Arial" panose="020B0604020202020204" pitchFamily="34" charset="0"/>
              </a:rPr>
              <a:t>88</a:t>
            </a:r>
            <a:r>
              <a:rPr lang="en-US" altLang="ja-JP" sz="1400" dirty="0">
                <a:solidFill>
                  <a:prstClr val="black"/>
                </a:solidFill>
                <a:latin typeface="Arial" panose="020B0604020202020204" pitchFamily="34" charset="0"/>
                <a:cs typeface="Arial" panose="020B0604020202020204" pitchFamily="34" charset="0"/>
              </a:rPr>
              <a:t>/ </a:t>
            </a:r>
            <a:r>
              <a:rPr lang="vi-VN" altLang="ja-JP" sz="1400" dirty="0">
                <a:solidFill>
                  <a:prstClr val="black"/>
                </a:solidFill>
                <a:latin typeface="Arial" panose="020B0604020202020204" pitchFamily="34" charset="0"/>
                <a:cs typeface="Arial" panose="020B0604020202020204" pitchFamily="34" charset="0"/>
              </a:rPr>
              <a:t>sách bổ trợ trang </a:t>
            </a:r>
            <a:r>
              <a:rPr lang="vi-VN" altLang="ja-JP" sz="1400" dirty="0" smtClean="0">
                <a:solidFill>
                  <a:prstClr val="black"/>
                </a:solidFill>
                <a:latin typeface="Arial" panose="020B0604020202020204" pitchFamily="34" charset="0"/>
                <a:cs typeface="Arial" panose="020B0604020202020204" pitchFamily="34" charset="0"/>
              </a:rPr>
              <a:t>4</a:t>
            </a:r>
            <a:r>
              <a:rPr lang="en-US" altLang="ja-JP" sz="1400" dirty="0" smtClean="0">
                <a:solidFill>
                  <a:prstClr val="black"/>
                </a:solidFill>
                <a:latin typeface="Arial" panose="020B0604020202020204" pitchFamily="34" charset="0"/>
                <a:cs typeface="Arial" panose="020B0604020202020204" pitchFamily="34" charset="0"/>
              </a:rPr>
              <a:t>2-</a:t>
            </a:r>
            <a:r>
              <a:rPr lang="en-US" altLang="ja-JP" sz="1400" dirty="0" smtClean="0">
                <a:solidFill>
                  <a:prstClr val="black"/>
                </a:solidFill>
              </a:rPr>
              <a:t>43</a:t>
            </a:r>
            <a:endParaRPr kumimoji="1" lang="ja-JP" altLang="en-US" sz="1400" dirty="0"/>
          </a:p>
        </p:txBody>
      </p:sp>
    </p:spTree>
    <p:extLst>
      <p:ext uri="{BB962C8B-B14F-4D97-AF65-F5344CB8AC3E}">
        <p14:creationId xmlns:p14="http://schemas.microsoft.com/office/powerpoint/2010/main" val="41283113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565608" y="219412"/>
            <a:ext cx="7949742" cy="1169632"/>
          </a:xfrm>
          <a:ln>
            <a:solidFill>
              <a:schemeClr val="tx1"/>
            </a:solidFill>
          </a:ln>
        </p:spPr>
        <p:txBody>
          <a:bodyPr>
            <a:noAutofit/>
          </a:bodyPr>
          <a:lstStyle/>
          <a:p>
            <a:r>
              <a:rPr lang="vi-VN" altLang="ja-JP" sz="2400" b="1" dirty="0">
                <a:latin typeface="Arial" panose="020B0604020202020204" pitchFamily="34" charset="0"/>
                <a:ea typeface="Meiryo UI" panose="020B0604030504040204" pitchFamily="50" charset="-128"/>
                <a:cs typeface="Arial" panose="020B0604020202020204" pitchFamily="34" charset="0"/>
              </a:rPr>
              <a:t>Làm việc an toàn với </a:t>
            </a:r>
            <a:r>
              <a:rPr kumimoji="1" lang="vi-VN" altLang="ja-JP" sz="2400" b="1" dirty="0">
                <a:latin typeface="Arial" panose="020B0604020202020204" pitchFamily="34" charset="0"/>
                <a:ea typeface="Meiryo UI" panose="020B0604030504040204" pitchFamily="50" charset="-128"/>
                <a:cs typeface="Arial" panose="020B0604020202020204" pitchFamily="34" charset="0"/>
              </a:rPr>
              <a:t>xe nâng làm việc trên cao </a:t>
            </a:r>
            <a:r>
              <a:rPr lang="vi-VN" altLang="ja-JP" sz="2400" b="1" dirty="0">
                <a:latin typeface="Arial" panose="020B0604020202020204" pitchFamily="34" charset="0"/>
                <a:ea typeface="Meiryo UI" panose="020B0604030504040204" pitchFamily="50" charset="-128"/>
                <a:cs typeface="Arial" panose="020B0604020202020204" pitchFamily="34" charset="0"/>
              </a:rPr>
              <a:t>(2)</a:t>
            </a:r>
            <a:r>
              <a:rPr lang="en-US" altLang="ja-JP" sz="2400" b="1" dirty="0">
                <a:latin typeface="Meiryo UI" panose="020B0604030504040204" pitchFamily="50" charset="-128"/>
                <a:ea typeface="Meiryo UI" panose="020B0604030504040204" pitchFamily="50" charset="-128"/>
              </a:rPr>
              <a:t/>
            </a:r>
            <a:br>
              <a:rPr lang="en-US" altLang="ja-JP" sz="2400" b="1" dirty="0">
                <a:latin typeface="Meiryo UI" panose="020B0604030504040204" pitchFamily="50" charset="-128"/>
                <a:ea typeface="Meiryo UI" panose="020B0604030504040204" pitchFamily="50" charset="-128"/>
              </a:rPr>
            </a:br>
            <a:r>
              <a:rPr lang="vi-VN" altLang="ja-JP" sz="2400" b="1" dirty="0">
                <a:latin typeface="Arial" panose="020B0604020202020204" pitchFamily="34" charset="0"/>
                <a:ea typeface="Meiryo UI" panose="020B0604030504040204" pitchFamily="50" charset="-128"/>
                <a:cs typeface="Arial" panose="020B0604020202020204" pitchFamily="34" charset="0"/>
              </a:rPr>
              <a:t>Những lưu ý khi làm việc 3 thận trọng ghi nhớ thao tác an toàn</a:t>
            </a:r>
            <a:endParaRPr kumimoji="1" lang="ja-JP" altLang="en-US" sz="2400" b="1" dirty="0">
              <a:latin typeface="Arial" panose="020B0604020202020204" pitchFamily="34" charset="0"/>
              <a:ea typeface="Meiryo UI" panose="020B0604030504040204" pitchFamily="50" charset="-128"/>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44</a:t>
            </a:fld>
            <a:endParaRPr lang="ja-JP" altLang="en-US">
              <a:solidFill>
                <a:prstClr val="black">
                  <a:tint val="75000"/>
                </a:prstClr>
              </a:solidFill>
            </a:endParaRPr>
          </a:p>
        </p:txBody>
      </p:sp>
      <p:sp>
        <p:nvSpPr>
          <p:cNvPr id="11" name="コンテンツ プレースホルダー 4"/>
          <p:cNvSpPr txBox="1">
            <a:spLocks/>
          </p:cNvSpPr>
          <p:nvPr/>
        </p:nvSpPr>
        <p:spPr>
          <a:xfrm>
            <a:off x="386499" y="1467743"/>
            <a:ext cx="8220173" cy="4667815"/>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(3) Thận trọng ghi nhớ thao tác an toàn</a:t>
            </a:r>
          </a:p>
          <a:p>
            <a:pPr marL="0" indent="0">
              <a:lnSpc>
                <a:spcPct val="100000"/>
              </a:lnSpc>
              <a:spcBef>
                <a:spcPts val="0"/>
              </a:spcBef>
              <a:buFont typeface="Arial" panose="020B0604020202020204" pitchFamily="34" charset="0"/>
              <a:buNone/>
            </a:pP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1. Khi làm việc hoặc lái xe trong các trường hợp dưới đây, nhất định phải đảm bảo thu</a:t>
            </a:r>
            <a:endPar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hết cần nâng lại, hạ và giữ cho sàn làm việc ở dưới nằm ngang</a:t>
            </a:r>
            <a:r>
              <a:rPr lang="vi-VN" altLang="ja-JP" sz="1600" dirty="0">
                <a:solidFill>
                  <a:prstClr val="black"/>
                </a:solidFill>
                <a:ea typeface="Meiryo UI" panose="020B0604030504040204" pitchFamily="50" charset="-128"/>
              </a:rPr>
              <a:t>.</a:t>
            </a:r>
            <a:r>
              <a:rPr lang="ja-JP" altLang="en-US" sz="1600" dirty="0">
                <a:solidFill>
                  <a:prstClr val="black"/>
                </a:solidFill>
                <a:ea typeface="Meiryo UI" panose="020B0604030504040204" pitchFamily="50" charset="-128"/>
              </a:rPr>
              <a:t> </a:t>
            </a:r>
            <a:endParaRPr lang="vi-VN" altLang="ja-JP" sz="1600" dirty="0">
              <a:solidFill>
                <a:prstClr val="black"/>
              </a:solidFill>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1400" dirty="0">
                <a:solidFill>
                  <a:prstClr val="black"/>
                </a:solidFill>
                <a:latin typeface="Meiryo UI" panose="020B0604030504040204" pitchFamily="50" charset="-128"/>
                <a:ea typeface="Meiryo UI" panose="020B0604030504040204" pitchFamily="50" charset="-128"/>
              </a:rPr>
              <a:t>　　　</a:t>
            </a:r>
            <a:r>
              <a:rPr lang="vi-VN" altLang="ja-JP" sz="1400" dirty="0">
                <a:solidFill>
                  <a:prstClr val="black"/>
                </a:solidFill>
                <a:latin typeface="Meiryo UI" panose="020B0604030504040204" pitchFamily="50" charset="-128"/>
                <a:ea typeface="Meiryo UI" panose="020B0604030504040204" pitchFamily="50" charset="-128"/>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(a)Khi điều khiển vô lăng</a:t>
            </a:r>
            <a:endParaRPr lang="en-US" altLang="ja-JP" sz="1400" dirty="0">
              <a:solidFill>
                <a:srgbClr val="FF0000"/>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r>
              <a:rPr lang="ja-JP" altLang="en-US" sz="1400" dirty="0">
                <a:solidFill>
                  <a:prstClr val="black"/>
                </a:solidFill>
                <a:latin typeface="Meiryo UI" panose="020B0604030504040204" pitchFamily="50" charset="-128"/>
                <a:ea typeface="Meiryo UI" panose="020B0604030504040204" pitchFamily="50" charset="-128"/>
              </a:rPr>
              <a:t>　　　</a:t>
            </a:r>
            <a:r>
              <a:rPr lang="en-US" altLang="ja-JP" sz="1400" dirty="0">
                <a:solidFill>
                  <a:prstClr val="black"/>
                </a:solidFill>
                <a:latin typeface="Meiryo UI" panose="020B0604030504040204" pitchFamily="50" charset="-128"/>
                <a:ea typeface="Meiryo UI" panose="020B0604030504040204" pitchFamily="50" charset="-128"/>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(b) Khi mặt đường dốc (nghiêng)</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r>
              <a:rPr lang="ja-JP" altLang="en-US" sz="1400" dirty="0">
                <a:solidFill>
                  <a:prstClr val="black"/>
                </a:solidFill>
                <a:ea typeface="Meiryo UI" panose="020B0604030504040204" pitchFamily="50" charset="-128"/>
              </a:rPr>
              <a:t>　　　</a:t>
            </a:r>
            <a:r>
              <a:rPr lang="en-US" altLang="ja-JP" sz="1400" dirty="0">
                <a:solidFill>
                  <a:prstClr val="black"/>
                </a:solidFill>
                <a:ea typeface="Meiryo UI" panose="020B0604030504040204" pitchFamily="50" charset="-128"/>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(c) Khi mặt đường nhiều chỗ không bằng phẳng</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r>
              <a:rPr lang="ja-JP" altLang="en-US" sz="1400" dirty="0">
                <a:solidFill>
                  <a:prstClr val="black"/>
                </a:solidFill>
                <a:ea typeface="Meiryo UI" panose="020B0604030504040204" pitchFamily="50" charset="-128"/>
              </a:rPr>
              <a:t>　　　</a:t>
            </a:r>
            <a:r>
              <a:rPr lang="en-US" altLang="ja-JP" sz="1400" dirty="0">
                <a:solidFill>
                  <a:prstClr val="black"/>
                </a:solidFill>
                <a:ea typeface="Meiryo UI" panose="020B0604030504040204" pitchFamily="50" charset="-128"/>
              </a:rPr>
              <a:t> </a:t>
            </a:r>
            <a:r>
              <a:rPr lang="vi-VN" altLang="ja-JP" sz="1400" dirty="0">
                <a:solidFill>
                  <a:prstClr val="black"/>
                </a:solidFill>
                <a:ea typeface="Meiryo UI" panose="020B0604030504040204" pitchFamily="50" charset="-128"/>
              </a:rPr>
              <a:t>(</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d) Khi gió lớn</a:t>
            </a: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457200" lvl="1" indent="0">
              <a:lnSpc>
                <a:spcPct val="100000"/>
              </a:lnSpc>
              <a:spcBef>
                <a:spcPts val="0"/>
              </a:spcBef>
              <a:buNone/>
            </a:pPr>
            <a:r>
              <a:rPr lang="en-US" altLang="ja-JP" sz="1400" dirty="0">
                <a:solidFill>
                  <a:prstClr val="black"/>
                </a:solidFill>
                <a:latin typeface="Meiryo UI" panose="020B0604030504040204" pitchFamily="50" charset="-128"/>
                <a:ea typeface="Meiryo UI" panose="020B0604030504040204" pitchFamily="50" charset="-128"/>
              </a:rPr>
              <a:t>※</a:t>
            </a:r>
            <a:r>
              <a:rPr lang="vi-VN" altLang="ja-JP" sz="1400" dirty="0">
                <a:solidFill>
                  <a:prstClr val="black"/>
                </a:solidFill>
                <a:latin typeface="Meiryo UI" panose="020B0604030504040204" pitchFamily="50" charset="-128"/>
                <a:ea typeface="Meiryo UI" panose="020B0604030504040204" pitchFamily="50" charset="-128"/>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(Tuyệt đối không bao giờ nâng sàn làm việc khi thiết bị điều chỉnh góc nghiêng thân xe được kích hoạt và phát ra âm thanh cảnh báo.)</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lvl="1" indent="0">
              <a:lnSpc>
                <a:spcPct val="100000"/>
              </a:lnSpc>
              <a:spcBef>
                <a:spcPts val="0"/>
              </a:spcBef>
              <a:buNone/>
            </a:pP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2. Thực hiện các biện pháp đặt để, cố định vật liệu sao cho các vật liệu được chất (xếp)</a:t>
            </a:r>
            <a:endPar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lvl="1" indent="0">
              <a:lnSpc>
                <a:spcPct val="100000"/>
              </a:lnSpc>
              <a:spcBef>
                <a:spcPts val="0"/>
              </a:spcBef>
              <a:buNone/>
            </a:pP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trên sàn làm việc không tiếp xúc với cần gạt điều khiển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sousa</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reba</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p>
          <a:p>
            <a:pPr marL="0" lvl="1" indent="0">
              <a:lnSpc>
                <a:spcPct val="100000"/>
              </a:lnSpc>
              <a:spcBef>
                <a:spcPts val="0"/>
              </a:spcBef>
              <a:buNone/>
            </a:pPr>
            <a:r>
              <a:rPr lang="ja-JP" altLang="en-US" sz="1600" dirty="0">
                <a:solidFill>
                  <a:prstClr val="black"/>
                </a:solidFill>
                <a:latin typeface="Meiryo UI" panose="020B0604030504040204" pitchFamily="50" charset="-128"/>
                <a:ea typeface="Meiryo UI" panose="020B0604030504040204" pitchFamily="50" charset="-128"/>
                <a:cs typeface="Arial" panose="020B0604020202020204" pitchFamily="34" charset="0"/>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3. Không vận hành cần gạt đột ngột</a:t>
            </a:r>
            <a:r>
              <a:rPr lang="vi-VN" altLang="ja-JP" sz="1600" dirty="0">
                <a:solidFill>
                  <a:prstClr val="black"/>
                </a:solidFill>
                <a:ea typeface="Meiryo UI" panose="020B0604030504040204" pitchFamily="50" charset="-128"/>
              </a:rPr>
              <a:t>.</a:t>
            </a:r>
            <a:r>
              <a:rPr lang="ja-JP" altLang="en-US" sz="1600" dirty="0">
                <a:solidFill>
                  <a:prstClr val="black"/>
                </a:solidFill>
                <a:ea typeface="Meiryo UI" panose="020B0604030504040204" pitchFamily="50" charset="-128"/>
              </a:rPr>
              <a:t> </a:t>
            </a:r>
            <a:endParaRPr lang="vi-VN" altLang="ja-JP" sz="1600" dirty="0">
              <a:solidFill>
                <a:prstClr val="black"/>
              </a:solidFill>
              <a:ea typeface="Meiryo UI" panose="020B0604030504040204" pitchFamily="50" charset="-128"/>
            </a:endParaRPr>
          </a:p>
          <a:p>
            <a:pPr marL="0" lvl="1" indent="0">
              <a:lnSpc>
                <a:spcPct val="100000"/>
              </a:lnSpc>
              <a:spcBef>
                <a:spcPts val="0"/>
              </a:spcBef>
              <a:buNone/>
            </a:pPr>
            <a:r>
              <a:rPr lang="vi-VN" altLang="ja-JP" sz="1600" dirty="0">
                <a:solidFill>
                  <a:prstClr val="black"/>
                </a:solidFill>
                <a:ea typeface="Meiryo UI" panose="020B0604030504040204" pitchFamily="50" charset="-128"/>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4. Không bao giờ được tiếp cận vị trí làm việc với xe nâng làm việc trên không loại tự</a:t>
            </a:r>
            <a:endPar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lvl="1" indent="0">
              <a:lnSpc>
                <a:spcPct val="100000"/>
              </a:lnSpc>
              <a:spcBef>
                <a:spcPts val="0"/>
              </a:spcBef>
              <a:buNone/>
            </a:pP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hành AGV trong quá trình lái xe.</a:t>
            </a:r>
          </a:p>
          <a:p>
            <a:pPr marL="0" lvl="1" indent="0">
              <a:lnSpc>
                <a:spcPct val="100000"/>
              </a:lnSpc>
              <a:spcBef>
                <a:spcPts val="0"/>
              </a:spcBef>
              <a:buNone/>
            </a:pP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5. Khi thực hiện các thao tác lên, xuống, kéo dài, thu hẹp, xoay vòng hoặc nâng, hạ của</a:t>
            </a:r>
            <a:endPar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lvl="1" indent="0">
              <a:lnSpc>
                <a:spcPct val="100000"/>
              </a:lnSpc>
              <a:spcBef>
                <a:spcPts val="0"/>
              </a:spcBef>
              <a:buNone/>
            </a:pP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cần nâng, trong lúc</a:t>
            </a:r>
            <a:r>
              <a:rPr lang="vi-VN" altLang="ja-JP" sz="1600" dirty="0">
                <a:solidFill>
                  <a:prstClr val="black"/>
                </a:solidFill>
                <a:latin typeface="Meiryo UI" panose="020B0604030504040204" pitchFamily="50" charset="-128"/>
                <a:ea typeface="Meiryo UI" panose="020B0604030504040204" pitchFamily="50" charset="-128"/>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người làm việc đang leo lên làm việc trong sàn làm việc, người lái</a:t>
            </a:r>
            <a:endPar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lvl="1" indent="0">
              <a:lnSpc>
                <a:spcPct val="100000"/>
              </a:lnSpc>
              <a:spcBef>
                <a:spcPts val="0"/>
              </a:spcBef>
              <a:buNone/>
            </a:pP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xe và người đang leo lên làm việc cần đảm bảo giữ liên lạc với nhau liên tục. </a:t>
            </a:r>
          </a:p>
          <a:p>
            <a:pPr marL="0" lvl="1" indent="0">
              <a:lnSpc>
                <a:spcPct val="100000"/>
              </a:lnSpc>
              <a:spcBef>
                <a:spcPts val="0"/>
              </a:spcBef>
              <a:buNone/>
            </a:pP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6. Đưa sàn làm việc đến gần hết mức có thể những vị trí mà người làm việc không nhất</a:t>
            </a:r>
            <a:endPar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lvl="1" indent="0">
              <a:lnSpc>
                <a:spcPct val="100000"/>
              </a:lnSpc>
              <a:spcBef>
                <a:spcPts val="0"/>
              </a:spcBef>
              <a:buNone/>
            </a:pP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thiết phải làm việc với tư thế không hợp lý</a:t>
            </a:r>
            <a:r>
              <a:rPr lang="vi-VN" altLang="ja-JP" sz="1600" dirty="0">
                <a:solidFill>
                  <a:prstClr val="black"/>
                </a:solidFill>
                <a:ea typeface="Meiryo UI" panose="020B0604030504040204" pitchFamily="50" charset="-128"/>
              </a:rPr>
              <a:t>.</a:t>
            </a:r>
            <a:endParaRPr lang="ja-JP" altLang="en-US" sz="1400" dirty="0">
              <a:solidFill>
                <a:prstClr val="black"/>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endParaRPr lang="ja-JP" altLang="en-US" sz="1600" dirty="0">
              <a:solidFill>
                <a:prstClr val="black"/>
              </a:solidFill>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79E8769D-D117-454B-92B2-B979FC1AAAFA}"/>
              </a:ext>
            </a:extLst>
          </p:cNvPr>
          <p:cNvSpPr txBox="1"/>
          <p:nvPr/>
        </p:nvSpPr>
        <p:spPr>
          <a:xfrm>
            <a:off x="3459637" y="6356351"/>
            <a:ext cx="4552434" cy="307777"/>
          </a:xfrm>
          <a:prstGeom prst="rect">
            <a:avLst/>
          </a:prstGeom>
          <a:noFill/>
          <a:ln>
            <a:solidFill>
              <a:schemeClr val="tx1"/>
            </a:solidFill>
          </a:ln>
        </p:spPr>
        <p:txBody>
          <a:bodyPr wrap="square" rtlCol="0">
            <a:spAutoFit/>
          </a:bodyPr>
          <a:lstStyle/>
          <a:p>
            <a:pPr algn="ctr"/>
            <a:r>
              <a:rPr lang="vi-VN" altLang="ja-JP" sz="1400" dirty="0">
                <a:solidFill>
                  <a:prstClr val="black"/>
                </a:solidFill>
                <a:latin typeface="Arial" panose="020B0604020202020204" pitchFamily="34" charset="0"/>
                <a:cs typeface="Arial" panose="020B0604020202020204" pitchFamily="34" charset="0"/>
              </a:rPr>
              <a:t>Sách giáo khoa trang</a:t>
            </a:r>
            <a:r>
              <a:rPr lang="ja-JP" altLang="en-US" sz="1400" dirty="0">
                <a:solidFill>
                  <a:prstClr val="black"/>
                </a:solidFill>
              </a:rPr>
              <a:t> </a:t>
            </a:r>
            <a:r>
              <a:rPr lang="vi-VN" altLang="ja-JP" sz="1400" dirty="0">
                <a:solidFill>
                  <a:prstClr val="black"/>
                </a:solidFill>
                <a:cs typeface="Arial" panose="020B0604020202020204" pitchFamily="34" charset="0"/>
              </a:rPr>
              <a:t>88</a:t>
            </a:r>
            <a:r>
              <a:rPr lang="ja-JP" altLang="en-US" sz="1400" dirty="0">
                <a:solidFill>
                  <a:prstClr val="black"/>
                </a:solidFill>
                <a:latin typeface="Arial" panose="020B0604020202020204" pitchFamily="34" charset="0"/>
                <a:cs typeface="Arial" panose="020B0604020202020204" pitchFamily="34" charset="0"/>
              </a:rPr>
              <a:t>∼</a:t>
            </a:r>
            <a:r>
              <a:rPr lang="vi-VN" altLang="ja-JP" sz="1400" dirty="0">
                <a:solidFill>
                  <a:prstClr val="black"/>
                </a:solidFill>
                <a:latin typeface="Arial" panose="020B0604020202020204" pitchFamily="34" charset="0"/>
                <a:cs typeface="Arial" panose="020B0604020202020204" pitchFamily="34" charset="0"/>
              </a:rPr>
              <a:t>89</a:t>
            </a:r>
            <a:r>
              <a:rPr lang="en-US" altLang="ja-JP" sz="1400" dirty="0">
                <a:solidFill>
                  <a:prstClr val="black"/>
                </a:solidFill>
                <a:latin typeface="Arial" panose="020B0604020202020204" pitchFamily="34" charset="0"/>
                <a:cs typeface="Arial" panose="020B0604020202020204" pitchFamily="34" charset="0"/>
              </a:rPr>
              <a:t>/ </a:t>
            </a:r>
            <a:r>
              <a:rPr lang="vi-VN" altLang="ja-JP" sz="1400" dirty="0">
                <a:solidFill>
                  <a:prstClr val="black"/>
                </a:solidFill>
                <a:latin typeface="Arial" panose="020B0604020202020204" pitchFamily="34" charset="0"/>
                <a:cs typeface="Arial" panose="020B0604020202020204" pitchFamily="34" charset="0"/>
              </a:rPr>
              <a:t>sách bổ trợ trang </a:t>
            </a:r>
            <a:r>
              <a:rPr lang="vi-VN" altLang="ja-JP" sz="1400" dirty="0" smtClean="0">
                <a:solidFill>
                  <a:prstClr val="black"/>
                </a:solidFill>
                <a:latin typeface="Arial" panose="020B0604020202020204" pitchFamily="34" charset="0"/>
                <a:cs typeface="Arial" panose="020B0604020202020204" pitchFamily="34" charset="0"/>
              </a:rPr>
              <a:t>4</a:t>
            </a:r>
            <a:r>
              <a:rPr lang="en-US" altLang="ja-JP" sz="1400" dirty="0" smtClean="0">
                <a:solidFill>
                  <a:prstClr val="black"/>
                </a:solidFill>
                <a:latin typeface="Arial" panose="020B0604020202020204" pitchFamily="34" charset="0"/>
                <a:cs typeface="Arial" panose="020B0604020202020204" pitchFamily="34" charset="0"/>
              </a:rPr>
              <a:t>3-</a:t>
            </a:r>
            <a:r>
              <a:rPr lang="ja-JP" altLang="en-US" sz="1400" dirty="0" smtClean="0">
                <a:solidFill>
                  <a:prstClr val="black"/>
                </a:solidFill>
                <a:latin typeface="Arial" panose="020B0604020202020204" pitchFamily="34" charset="0"/>
                <a:cs typeface="Arial" panose="020B0604020202020204" pitchFamily="34" charset="0"/>
              </a:rPr>
              <a:t> </a:t>
            </a:r>
            <a:r>
              <a:rPr lang="en-US" altLang="ja-JP" sz="1400" dirty="0" smtClean="0">
                <a:solidFill>
                  <a:prstClr val="black"/>
                </a:solidFill>
                <a:latin typeface="Arial" panose="020B0604020202020204" pitchFamily="34" charset="0"/>
                <a:cs typeface="Arial" panose="020B0604020202020204" pitchFamily="34" charset="0"/>
              </a:rPr>
              <a:t>44</a:t>
            </a:r>
            <a:endParaRPr kumimoji="1" lang="ja-JP" alt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58902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954627"/>
          </a:xfrm>
          <a:ln>
            <a:solidFill>
              <a:schemeClr val="tx1"/>
            </a:solidFill>
          </a:ln>
        </p:spPr>
        <p:txBody>
          <a:bodyPr>
            <a:noAutofit/>
          </a:bodyPr>
          <a:lstStyle/>
          <a:p>
            <a:r>
              <a:rPr lang="vi-VN" altLang="ja-JP" sz="2400" b="1">
                <a:latin typeface="Arial" panose="020B0604020202020204" pitchFamily="34" charset="0"/>
                <a:ea typeface="Meiryo UI" panose="020B0604030504040204" pitchFamily="50" charset="-128"/>
                <a:cs typeface="Arial" panose="020B0604020202020204" pitchFamily="34" charset="0"/>
              </a:rPr>
              <a:t>Làm việc an toàn với </a:t>
            </a:r>
            <a:r>
              <a:rPr kumimoji="1" lang="vi-VN" altLang="ja-JP" sz="2400" b="1">
                <a:latin typeface="Arial" panose="020B0604020202020204" pitchFamily="34" charset="0"/>
                <a:ea typeface="Meiryo UI" panose="020B0604030504040204" pitchFamily="50" charset="-128"/>
                <a:cs typeface="Arial" panose="020B0604020202020204" pitchFamily="34" charset="0"/>
              </a:rPr>
              <a:t>xe nâng làm việc trên cao </a:t>
            </a:r>
            <a:r>
              <a:rPr lang="vi-VN" altLang="ja-JP" sz="2400" b="1">
                <a:latin typeface="Arial" panose="020B0604020202020204" pitchFamily="34" charset="0"/>
                <a:ea typeface="Meiryo UI" panose="020B0604030504040204" pitchFamily="50" charset="-128"/>
                <a:cs typeface="Arial" panose="020B0604020202020204" pitchFamily="34" charset="0"/>
              </a:rPr>
              <a:t>(3)</a:t>
            </a:r>
            <a:r>
              <a:rPr lang="ja-JP" altLang="en-US" sz="2400" b="1">
                <a:latin typeface="Meiryo UI" panose="020B0604030504040204" pitchFamily="50" charset="-128"/>
                <a:ea typeface="Meiryo UI" panose="020B0604030504040204" pitchFamily="50" charset="-128"/>
              </a:rPr>
              <a:t>　</a:t>
            </a:r>
            <a:r>
              <a:rPr lang="vi-VN" altLang="ja-JP" sz="2400" b="1">
                <a:latin typeface="Arial" panose="020B0604020202020204" pitchFamily="34" charset="0"/>
                <a:ea typeface="Meiryo UI" panose="020B0604030504040204" pitchFamily="50" charset="-128"/>
                <a:cs typeface="Arial" panose="020B0604020202020204" pitchFamily="34" charset="0"/>
              </a:rPr>
              <a:t>Những lưu ý khi kết thúc công việc</a:t>
            </a:r>
            <a:endParaRPr kumimoji="1" lang="ja-JP" altLang="en-US" sz="2400" b="1">
              <a:latin typeface="Arial" panose="020B0604020202020204" pitchFamily="34" charset="0"/>
              <a:ea typeface="Meiryo UI" panose="020B0604030504040204" pitchFamily="50" charset="-128"/>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45</a:t>
            </a:fld>
            <a:endParaRPr lang="ja-JP" altLang="en-US">
              <a:solidFill>
                <a:prstClr val="black">
                  <a:tint val="75000"/>
                </a:prstClr>
              </a:solidFill>
            </a:endParaRPr>
          </a:p>
        </p:txBody>
      </p:sp>
      <p:sp>
        <p:nvSpPr>
          <p:cNvPr id="11" name="コンテンツ プレースホルダー 4"/>
          <p:cNvSpPr txBox="1">
            <a:spLocks/>
          </p:cNvSpPr>
          <p:nvPr/>
        </p:nvSpPr>
        <p:spPr>
          <a:xfrm>
            <a:off x="759997" y="1583720"/>
            <a:ext cx="7886701" cy="2060085"/>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1. Thu chân chống thủy lực về vị trí lưu trữ (cất giữ).</a:t>
            </a: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2. Thực hiện các biện pháp ngăn xe chạy đi mất , như gạt phanh tay.</a:t>
            </a: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3. Không nhảy khỏi sàn làm việc.</a:t>
            </a:r>
            <a:r>
              <a:rPr lang="ja-JP" altLang="en-US" sz="1600" dirty="0">
                <a:solidFill>
                  <a:prstClr val="black"/>
                </a:solidFill>
                <a:ea typeface="Meiryo UI" panose="020B0604030504040204" pitchFamily="50" charset="-128"/>
              </a:rPr>
              <a:t>　</a:t>
            </a:r>
            <a:endParaRPr lang="vi-VN" altLang="ja-JP" sz="1600" dirty="0">
              <a:solidFill>
                <a:prstClr val="black"/>
              </a:solidFill>
              <a:ea typeface="Meiryo UI" panose="020B0604030504040204" pitchFamily="50" charset="-128"/>
            </a:endParaRPr>
          </a:p>
          <a:p>
            <a:pPr marL="0" indent="0">
              <a:lnSpc>
                <a:spcPct val="100000"/>
              </a:lnSpc>
              <a:spcBef>
                <a:spcPts val="0"/>
              </a:spcBef>
              <a:buNone/>
            </a:pP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4. Nếu thiết bị bị bẩn do công việc sơn, hãy làm sạch rồi mới cất và vị trí cất giữ.</a:t>
            </a:r>
          </a:p>
          <a:p>
            <a:pPr marL="0" indent="0">
              <a:lnSpc>
                <a:spcPct val="100000"/>
              </a:lnSpc>
              <a:spcBef>
                <a:spcPts val="0"/>
              </a:spcBef>
              <a:buNone/>
            </a:pP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5. Hãy báo cáo cho người quản lý phương tiện về các lỗi (vấn đề bất tiện) trong quá</a:t>
            </a:r>
            <a:endPar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trình làm việc. </a:t>
            </a:r>
          </a:p>
          <a:p>
            <a:pPr marL="0" indent="0">
              <a:lnSpc>
                <a:spcPct val="100000"/>
              </a:lnSpc>
              <a:spcBef>
                <a:spcPts val="0"/>
              </a:spcBef>
              <a:buNone/>
            </a:pP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6. Cất và bảo quản chìa khóa đúng nơi quy định.</a:t>
            </a: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p:txBody>
      </p:sp>
      <p:sp>
        <p:nvSpPr>
          <p:cNvPr id="8" name="テキスト ボックス 7">
            <a:extLst>
              <a:ext uri="{FF2B5EF4-FFF2-40B4-BE49-F238E27FC236}">
                <a16:creationId xmlns:a16="http://schemas.microsoft.com/office/drawing/2014/main" id="{E6BAB2C6-74AF-4CF4-926D-50AF1306A965}"/>
              </a:ext>
            </a:extLst>
          </p:cNvPr>
          <p:cNvSpPr txBox="1"/>
          <p:nvPr/>
        </p:nvSpPr>
        <p:spPr>
          <a:xfrm>
            <a:off x="3846137" y="6400413"/>
            <a:ext cx="4324526" cy="307777"/>
          </a:xfrm>
          <a:prstGeom prst="rect">
            <a:avLst/>
          </a:prstGeom>
          <a:noFill/>
          <a:ln>
            <a:solidFill>
              <a:schemeClr val="tx1"/>
            </a:solidFill>
          </a:ln>
        </p:spPr>
        <p:txBody>
          <a:bodyPr wrap="square" rtlCol="0">
            <a:spAutoFit/>
          </a:bodyPr>
          <a:lstStyle/>
          <a:p>
            <a:pPr algn="ctr"/>
            <a:r>
              <a:rPr lang="vi-VN" altLang="ja-JP" sz="1400" dirty="0">
                <a:solidFill>
                  <a:prstClr val="black"/>
                </a:solidFill>
                <a:latin typeface="Arial" panose="020B0604020202020204" pitchFamily="34" charset="0"/>
                <a:cs typeface="Arial" panose="020B0604020202020204" pitchFamily="34" charset="0"/>
              </a:rPr>
              <a:t>Sách giáo khoa trang</a:t>
            </a:r>
            <a:r>
              <a:rPr lang="ja-JP" altLang="en-US" sz="1400" dirty="0">
                <a:solidFill>
                  <a:prstClr val="black"/>
                </a:solidFill>
              </a:rPr>
              <a:t> </a:t>
            </a:r>
            <a:r>
              <a:rPr lang="vi-VN" altLang="ja-JP" sz="1400" dirty="0">
                <a:solidFill>
                  <a:prstClr val="black"/>
                </a:solidFill>
                <a:latin typeface="Arial" panose="020B0604020202020204" pitchFamily="34" charset="0"/>
                <a:cs typeface="Arial" panose="020B0604020202020204" pitchFamily="34" charset="0"/>
              </a:rPr>
              <a:t>90</a:t>
            </a:r>
            <a:r>
              <a:rPr lang="en-US" altLang="ja-JP" sz="1400" dirty="0">
                <a:solidFill>
                  <a:prstClr val="black"/>
                </a:solidFill>
                <a:latin typeface="Arial" panose="020B0604020202020204" pitchFamily="34" charset="0"/>
                <a:cs typeface="Arial" panose="020B0604020202020204" pitchFamily="34" charset="0"/>
              </a:rPr>
              <a:t>/ </a:t>
            </a:r>
            <a:r>
              <a:rPr lang="vi-VN" altLang="ja-JP" sz="1400" dirty="0">
                <a:solidFill>
                  <a:prstClr val="black"/>
                </a:solidFill>
                <a:latin typeface="Arial" panose="020B0604020202020204" pitchFamily="34" charset="0"/>
                <a:cs typeface="Arial" panose="020B0604020202020204" pitchFamily="34" charset="0"/>
              </a:rPr>
              <a:t>sách bổ trợ trang </a:t>
            </a:r>
            <a:r>
              <a:rPr lang="vi-VN" altLang="ja-JP" sz="1400" dirty="0" smtClean="0">
                <a:solidFill>
                  <a:prstClr val="black"/>
                </a:solidFill>
                <a:latin typeface="Arial" panose="020B0604020202020204" pitchFamily="34" charset="0"/>
                <a:cs typeface="Arial" panose="020B0604020202020204" pitchFamily="34" charset="0"/>
              </a:rPr>
              <a:t>4</a:t>
            </a:r>
            <a:r>
              <a:rPr lang="en-US" altLang="ja-JP" sz="1400" dirty="0" smtClean="0">
                <a:solidFill>
                  <a:prstClr val="black"/>
                </a:solidFill>
                <a:latin typeface="Arial" panose="020B0604020202020204" pitchFamily="34" charset="0"/>
                <a:cs typeface="Arial" panose="020B0604020202020204" pitchFamily="34" charset="0"/>
              </a:rPr>
              <a:t>5</a:t>
            </a:r>
            <a:endParaRPr kumimoji="1" lang="ja-JP" alt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35503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9885"/>
            <a:ext cx="7772400" cy="1131216"/>
          </a:xfrm>
        </p:spPr>
        <p:txBody>
          <a:bodyPr>
            <a:normAutofit/>
          </a:bodyPr>
          <a:lstStyle/>
          <a:p>
            <a:r>
              <a:rPr lang="vi-VN" altLang="ja-JP" sz="3200" b="1" dirty="0">
                <a:latin typeface="Arial" panose="020B0604020202020204" pitchFamily="34" charset="0"/>
                <a:ea typeface="+mn-ea"/>
                <a:cs typeface="Arial" panose="020B0604020202020204" pitchFamily="34" charset="0"/>
              </a:rPr>
              <a:t>Chương 3 Kiến thức cơ bản về động cơ</a:t>
            </a:r>
            <a:endParaRPr kumimoji="1" lang="ja-JP" altLang="en-US" sz="3200" b="1" dirty="0">
              <a:latin typeface="Arial" panose="020B0604020202020204" pitchFamily="34" charset="0"/>
              <a:ea typeface="+mn-ea"/>
              <a:cs typeface="Arial" panose="020B0604020202020204" pitchFamily="34" charset="0"/>
            </a:endParaRPr>
          </a:p>
        </p:txBody>
      </p:sp>
      <p:sp>
        <p:nvSpPr>
          <p:cNvPr id="3" name="スライド番号プレースホルダー 2"/>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46</a:t>
            </a:fld>
            <a:endParaRPr lang="ja-JP" altLang="en-US">
              <a:solidFill>
                <a:prstClr val="black">
                  <a:tint val="75000"/>
                </a:prstClr>
              </a:solidFill>
            </a:endParaRPr>
          </a:p>
        </p:txBody>
      </p:sp>
    </p:spTree>
    <p:extLst>
      <p:ext uri="{BB962C8B-B14F-4D97-AF65-F5344CB8AC3E}">
        <p14:creationId xmlns:p14="http://schemas.microsoft.com/office/powerpoint/2010/main" val="38496864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568128"/>
          </a:xfrm>
          <a:ln>
            <a:solidFill>
              <a:schemeClr val="tx1"/>
            </a:solidFill>
          </a:ln>
        </p:spPr>
        <p:txBody>
          <a:bodyPr>
            <a:noAutofit/>
          </a:bodyPr>
          <a:lstStyle/>
          <a:p>
            <a:r>
              <a:rPr kumimoji="1" lang="vi-VN" altLang="ja-JP" sz="2400" b="1">
                <a:latin typeface="Arial" panose="020B0604020202020204" pitchFamily="34" charset="0"/>
                <a:ea typeface="Meiryo UI" panose="020B0604030504040204" pitchFamily="50" charset="-128"/>
                <a:cs typeface="Arial" panose="020B0604020202020204" pitchFamily="34" charset="0"/>
              </a:rPr>
              <a:t>Phân loại động cơ</a:t>
            </a:r>
            <a:endParaRPr kumimoji="1" lang="ja-JP" altLang="en-US" sz="2400" b="1">
              <a:latin typeface="Arial" panose="020B0604020202020204" pitchFamily="34" charset="0"/>
              <a:ea typeface="Meiryo UI" panose="020B0604030504040204" pitchFamily="50" charset="-128"/>
              <a:cs typeface="Arial" panose="020B0604020202020204" pitchFamily="34" charset="0"/>
            </a:endParaRPr>
          </a:p>
        </p:txBody>
      </p:sp>
      <p:sp>
        <p:nvSpPr>
          <p:cNvPr id="7" name="テキスト ボックス 6"/>
          <p:cNvSpPr txBox="1"/>
          <p:nvPr/>
        </p:nvSpPr>
        <p:spPr>
          <a:xfrm>
            <a:off x="3883843" y="6400413"/>
            <a:ext cx="4286819" cy="307777"/>
          </a:xfrm>
          <a:prstGeom prst="rect">
            <a:avLst/>
          </a:prstGeom>
          <a:noFill/>
          <a:ln>
            <a:solidFill>
              <a:schemeClr val="tx1"/>
            </a:solidFill>
          </a:ln>
        </p:spPr>
        <p:txBody>
          <a:bodyPr wrap="square" rtlCol="0">
            <a:spAutoFit/>
          </a:bodyPr>
          <a:lstStyle/>
          <a:p>
            <a:pPr algn="r"/>
            <a:r>
              <a:rPr lang="vi-VN" altLang="ja-JP" sz="1400" dirty="0">
                <a:solidFill>
                  <a:prstClr val="black"/>
                </a:solidFill>
                <a:latin typeface="Arial" panose="020B0604020202020204" pitchFamily="34" charset="0"/>
                <a:cs typeface="Arial" panose="020B0604020202020204" pitchFamily="34" charset="0"/>
              </a:rPr>
              <a:t>Sách giáo khoa trang 92</a:t>
            </a:r>
            <a:r>
              <a:rPr lang="en-US" altLang="ja-JP" sz="1400" dirty="0">
                <a:solidFill>
                  <a:prstClr val="black"/>
                </a:solidFill>
                <a:latin typeface="Arial" panose="020B0604020202020204" pitchFamily="34" charset="0"/>
                <a:cs typeface="Arial" panose="020B0604020202020204" pitchFamily="34" charset="0"/>
              </a:rPr>
              <a:t>~</a:t>
            </a:r>
            <a:r>
              <a:rPr lang="vi-VN" altLang="ja-JP" sz="1400" dirty="0">
                <a:solidFill>
                  <a:prstClr val="black"/>
                </a:solidFill>
                <a:latin typeface="Arial" panose="020B0604020202020204" pitchFamily="34" charset="0"/>
                <a:cs typeface="Arial" panose="020B0604020202020204" pitchFamily="34" charset="0"/>
              </a:rPr>
              <a:t>93</a:t>
            </a:r>
            <a:r>
              <a:rPr lang="en-US" altLang="ja-JP" sz="1400" dirty="0">
                <a:solidFill>
                  <a:prstClr val="black"/>
                </a:solidFill>
                <a:latin typeface="Arial" panose="020B0604020202020204" pitchFamily="34" charset="0"/>
                <a:cs typeface="Arial" panose="020B0604020202020204" pitchFamily="34" charset="0"/>
              </a:rPr>
              <a:t>/ </a:t>
            </a:r>
            <a:r>
              <a:rPr lang="vi-VN" altLang="ja-JP" sz="1400" dirty="0">
                <a:solidFill>
                  <a:prstClr val="black"/>
                </a:solidFill>
                <a:latin typeface="Arial" panose="020B0604020202020204" pitchFamily="34" charset="0"/>
                <a:cs typeface="Arial" panose="020B0604020202020204" pitchFamily="34" charset="0"/>
              </a:rPr>
              <a:t>Sách bổ trợ trang </a:t>
            </a:r>
            <a:r>
              <a:rPr lang="vi-VN" altLang="ja-JP" sz="1400" dirty="0" smtClean="0">
                <a:solidFill>
                  <a:prstClr val="black"/>
                </a:solidFill>
                <a:latin typeface="Arial" panose="020B0604020202020204" pitchFamily="34" charset="0"/>
                <a:cs typeface="Arial" panose="020B0604020202020204" pitchFamily="34" charset="0"/>
              </a:rPr>
              <a:t>4</a:t>
            </a:r>
            <a:r>
              <a:rPr lang="en-US" altLang="ja-JP" sz="1400" dirty="0" smtClean="0">
                <a:solidFill>
                  <a:prstClr val="black"/>
                </a:solidFill>
                <a:latin typeface="Arial" panose="020B0604020202020204" pitchFamily="34" charset="0"/>
                <a:cs typeface="Arial" panose="020B0604020202020204" pitchFamily="34" charset="0"/>
              </a:rPr>
              <a:t>6</a:t>
            </a:r>
            <a:endParaRPr lang="ja-JP" altLang="en-US" sz="1400" dirty="0">
              <a:solidFill>
                <a:prstClr val="black"/>
              </a:solidFill>
              <a:latin typeface="Arial" panose="020B0604020202020204" pitchFamily="34" charset="0"/>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47</a:t>
            </a:fld>
            <a:endParaRPr lang="ja-JP" altLang="en-US">
              <a:solidFill>
                <a:prstClr val="black">
                  <a:tint val="75000"/>
                </a:prstClr>
              </a:solidFill>
            </a:endParaRPr>
          </a:p>
        </p:txBody>
      </p:sp>
      <p:sp>
        <p:nvSpPr>
          <p:cNvPr id="11" name="コンテンツ プレースホルダー 4"/>
          <p:cNvSpPr txBox="1">
            <a:spLocks/>
          </p:cNvSpPr>
          <p:nvPr/>
        </p:nvSpPr>
        <p:spPr>
          <a:xfrm>
            <a:off x="628649" y="1107266"/>
            <a:ext cx="7886701" cy="3097093"/>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Động cơ là thiết bị có chức năng biển đổi các năng lượng khác nhau thành lực, tiêu biểu là </a:t>
            </a:r>
            <a:r>
              <a:rPr lang="vi-VN"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động cơ đốt trong</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và </a:t>
            </a:r>
            <a:r>
              <a:rPr lang="vi-VN"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động cơ điện (motor).</a:t>
            </a:r>
            <a:endPar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endPar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vi-VN"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1. Động cơ đốt trong</a:t>
            </a:r>
            <a:endPar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Động cơ đốt trong được chia thành </a:t>
            </a:r>
            <a:r>
              <a:rPr lang="vi-VN"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“động cơ diesel”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và </a:t>
            </a:r>
            <a:r>
              <a:rPr lang="vi-VN"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“động cơ xăng”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theo </a:t>
            </a:r>
            <a:endPar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phương pháp đánh lửa của chúng. </a:t>
            </a: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vi-VN"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2. Động cơ điện</a:t>
            </a:r>
          </a:p>
          <a:p>
            <a:pPr marL="0" indent="0">
              <a:lnSpc>
                <a:spcPct val="100000"/>
              </a:lnSpc>
              <a:spcBef>
                <a:spcPts val="0"/>
              </a:spcBef>
              <a:buNone/>
            </a:pP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Đối với xe nâng làm việc trên cao thường được sử dụng trong nhà cần xem xét</a:t>
            </a:r>
            <a:endPar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vấn đề tiếng ồn và khí thải của động cơ, người ta thường sử dụng </a:t>
            </a:r>
            <a:r>
              <a:rPr lang="vi-VN"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động cơ</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có</a:t>
            </a:r>
            <a:endPar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nguồn điện chạy bằng pin tích điện (pin).</a:t>
            </a:r>
            <a:endParaRPr lang="ja-JP" altLang="en-US" sz="1600" b="1" u="sng"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p:txBody>
      </p:sp>
    </p:spTree>
    <p:extLst>
      <p:ext uri="{BB962C8B-B14F-4D97-AF65-F5344CB8AC3E}">
        <p14:creationId xmlns:p14="http://schemas.microsoft.com/office/powerpoint/2010/main" val="37830591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20511"/>
            <a:ext cx="7886700" cy="532227"/>
          </a:xfrm>
          <a:ln>
            <a:solidFill>
              <a:schemeClr val="tx1"/>
            </a:solidFill>
          </a:ln>
        </p:spPr>
        <p:txBody>
          <a:bodyPr>
            <a:noAutofit/>
          </a:bodyPr>
          <a:lstStyle/>
          <a:p>
            <a:r>
              <a:rPr lang="vi-VN" altLang="ja-JP" sz="2400" b="1">
                <a:latin typeface="Arial" panose="020B0604020202020204" pitchFamily="34" charset="0"/>
                <a:ea typeface="Meiryo UI" panose="020B0604030504040204" pitchFamily="50" charset="-128"/>
                <a:cs typeface="Arial" panose="020B0604020202020204" pitchFamily="34" charset="0"/>
              </a:rPr>
              <a:t>Nguyên lý hoạt động của động cơ đốt trong</a:t>
            </a:r>
            <a:endParaRPr kumimoji="1" lang="ja-JP" altLang="en-US" sz="2400" b="1">
              <a:latin typeface="Arial" panose="020B0604020202020204" pitchFamily="34" charset="0"/>
              <a:ea typeface="Meiryo UI" panose="020B0604030504040204" pitchFamily="50" charset="-128"/>
              <a:cs typeface="Arial" panose="020B0604020202020204" pitchFamily="34" charset="0"/>
            </a:endParaRPr>
          </a:p>
        </p:txBody>
      </p:sp>
      <p:sp>
        <p:nvSpPr>
          <p:cNvPr id="7" name="テキスト ボックス 6"/>
          <p:cNvSpPr txBox="1"/>
          <p:nvPr/>
        </p:nvSpPr>
        <p:spPr>
          <a:xfrm>
            <a:off x="3761295" y="6400413"/>
            <a:ext cx="4409367" cy="307777"/>
          </a:xfrm>
          <a:prstGeom prst="rect">
            <a:avLst/>
          </a:prstGeom>
          <a:noFill/>
          <a:ln>
            <a:solidFill>
              <a:schemeClr val="tx1"/>
            </a:solidFill>
          </a:ln>
        </p:spPr>
        <p:txBody>
          <a:bodyPr wrap="square" rtlCol="0">
            <a:spAutoFit/>
          </a:bodyPr>
          <a:lstStyle/>
          <a:p>
            <a:pPr algn="r"/>
            <a:r>
              <a:rPr lang="vi-VN" altLang="ja-JP" sz="1400" dirty="0">
                <a:solidFill>
                  <a:prstClr val="black"/>
                </a:solidFill>
                <a:latin typeface="Arial" panose="020B0604020202020204" pitchFamily="34" charset="0"/>
                <a:cs typeface="Arial" panose="020B0604020202020204" pitchFamily="34" charset="0"/>
              </a:rPr>
              <a:t>Sách giáo khoa trang 93</a:t>
            </a:r>
            <a:r>
              <a:rPr lang="en-US" altLang="ja-JP" sz="1400" dirty="0">
                <a:solidFill>
                  <a:prstClr val="black"/>
                </a:solidFill>
                <a:latin typeface="Arial" panose="020B0604020202020204" pitchFamily="34" charset="0"/>
                <a:cs typeface="Arial" panose="020B0604020202020204" pitchFamily="34" charset="0"/>
              </a:rPr>
              <a:t>/ </a:t>
            </a:r>
            <a:r>
              <a:rPr lang="vi-VN" altLang="ja-JP" sz="1400" dirty="0">
                <a:solidFill>
                  <a:prstClr val="black"/>
                </a:solidFill>
                <a:latin typeface="Arial" panose="020B0604020202020204" pitchFamily="34" charset="0"/>
                <a:cs typeface="Arial" panose="020B0604020202020204" pitchFamily="34" charset="0"/>
              </a:rPr>
              <a:t>Sách bổ trợ trang </a:t>
            </a:r>
            <a:r>
              <a:rPr lang="vi-VN" altLang="ja-JP" sz="1400" dirty="0" smtClean="0">
                <a:solidFill>
                  <a:prstClr val="black"/>
                </a:solidFill>
                <a:latin typeface="Arial" panose="020B0604020202020204" pitchFamily="34" charset="0"/>
                <a:cs typeface="Arial" panose="020B0604020202020204" pitchFamily="34" charset="0"/>
              </a:rPr>
              <a:t>4</a:t>
            </a:r>
            <a:r>
              <a:rPr lang="en-US" altLang="ja-JP" sz="1400" dirty="0" smtClean="0">
                <a:solidFill>
                  <a:prstClr val="black"/>
                </a:solidFill>
                <a:latin typeface="Arial" panose="020B0604020202020204" pitchFamily="34" charset="0"/>
                <a:cs typeface="Arial" panose="020B0604020202020204" pitchFamily="34" charset="0"/>
              </a:rPr>
              <a:t>6~</a:t>
            </a:r>
            <a:r>
              <a:rPr lang="vi-VN" altLang="ja-JP" sz="1400" dirty="0" smtClean="0">
                <a:solidFill>
                  <a:prstClr val="black"/>
                </a:solidFill>
                <a:latin typeface="Arial" panose="020B0604020202020204" pitchFamily="34" charset="0"/>
                <a:cs typeface="Arial" panose="020B0604020202020204" pitchFamily="34" charset="0"/>
              </a:rPr>
              <a:t>4</a:t>
            </a:r>
            <a:r>
              <a:rPr lang="en-US" altLang="ja-JP" sz="1400" dirty="0" smtClean="0">
                <a:solidFill>
                  <a:prstClr val="black"/>
                </a:solidFill>
                <a:latin typeface="Arial" panose="020B0604020202020204" pitchFamily="34" charset="0"/>
                <a:cs typeface="Arial" panose="020B0604020202020204" pitchFamily="34" charset="0"/>
              </a:rPr>
              <a:t>7</a:t>
            </a:r>
            <a:endParaRPr lang="ja-JP" altLang="en-US" sz="1400" dirty="0">
              <a:solidFill>
                <a:prstClr val="black"/>
              </a:solidFill>
              <a:latin typeface="Arial" panose="020B0604020202020204" pitchFamily="34" charset="0"/>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48</a:t>
            </a:fld>
            <a:endParaRPr lang="ja-JP" altLang="en-US" dirty="0">
              <a:solidFill>
                <a:prstClr val="black">
                  <a:tint val="75000"/>
                </a:prstClr>
              </a:solidFill>
            </a:endParaRPr>
          </a:p>
        </p:txBody>
      </p:sp>
      <p:sp>
        <p:nvSpPr>
          <p:cNvPr id="11" name="コンテンツ プレースホルダー 4"/>
          <p:cNvSpPr txBox="1">
            <a:spLocks/>
          </p:cNvSpPr>
          <p:nvPr/>
        </p:nvSpPr>
        <p:spPr>
          <a:xfrm>
            <a:off x="628649" y="928154"/>
            <a:ext cx="7886701" cy="4584893"/>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Trong số các loại động cơ đốt trong, động cơ diesel thường được sử dụng cho xe nâng làm việc trên cao, theo phương thức vận hành có thể chia thành “động cơ 4 kỳ” và “động cơ 2 kỳ”, nhưng hầu hết là “động cơ 4 kỳ” ngoại trừ tàu cỡ lớn sử dụng “động cơ 2 kỳ” quay với tốc độ cực thấp.</a:t>
            </a:r>
            <a:endPar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600"/>
              </a:spcBef>
              <a:buNone/>
            </a:pPr>
            <a:r>
              <a:rPr lang="ja-JP" altLang="en-US"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vi-VN"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Nguyên lý hoạt động của động cơ diesel 4 kỳ</a:t>
            </a:r>
            <a:endParaRPr lang="ja-JP" altLang="en-US" sz="1600" b="1" u="sng"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4 quy trình của động cơ diesel như sau.</a:t>
            </a:r>
            <a:endPar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endParaRPr lang="vi-VN" altLang="ja-JP" sz="5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Ⅰ</a:t>
            </a: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Quy trình nạp khí: Là quá trình piston dịch </a:t>
            </a:r>
          </a:p>
          <a:p>
            <a:pPr marL="0" indent="0">
              <a:lnSpc>
                <a:spcPct val="100000"/>
              </a:lnSpc>
              <a:spcBef>
                <a:spcPts val="0"/>
              </a:spcBef>
              <a:buNone/>
            </a:pP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chuyển xuống dưới, độ chân không </a:t>
            </a:r>
          </a:p>
          <a:p>
            <a:pPr marL="0" indent="0">
              <a:lnSpc>
                <a:spcPct val="100000"/>
              </a:lnSpc>
              <a:spcBef>
                <a:spcPts val="0"/>
              </a:spcBef>
              <a:buNone/>
            </a:pP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trong xi lanh hút không khí vào</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Ⅱ</a:t>
            </a: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Quy trình nén: Là quy trình piston </a:t>
            </a:r>
          </a:p>
          <a:p>
            <a:pPr marL="0" indent="0">
              <a:lnSpc>
                <a:spcPct val="100000"/>
              </a:lnSpc>
              <a:spcBef>
                <a:spcPts val="0"/>
              </a:spcBef>
              <a:buNone/>
            </a:pP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chuyển động lên trên đến điểm chết </a:t>
            </a:r>
          </a:p>
          <a:p>
            <a:pPr marL="0" indent="0">
              <a:lnSpc>
                <a:spcPct val="100000"/>
              </a:lnSpc>
              <a:spcBef>
                <a:spcPts val="0"/>
              </a:spcBef>
              <a:buNone/>
            </a:pP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trên, chỉ nén nguyên không khí</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Ⅲ</a:t>
            </a: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Quy trình đốt cháy: Là quá trình bơm và </a:t>
            </a:r>
          </a:p>
          <a:p>
            <a:pPr marL="0" indent="0">
              <a:lnSpc>
                <a:spcPct val="100000"/>
              </a:lnSpc>
              <a:spcBef>
                <a:spcPts val="0"/>
              </a:spcBef>
              <a:buNone/>
            </a:pP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đốt cháy nhiên liệu bên trong xi lanh cao áp, đồng thời khí cháy đẩy piston 	xuống điểm chết dưới (quá trình nổ)</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Ⅳ</a:t>
            </a: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Quy trình xả: Là quá trình piston dịch chuyển lên trên do quán tính và </a:t>
            </a:r>
          </a:p>
          <a:p>
            <a:pPr marL="0" indent="0">
              <a:lnSpc>
                <a:spcPct val="100000"/>
              </a:lnSpc>
              <a:spcBef>
                <a:spcPts val="0"/>
              </a:spcBef>
              <a:buNone/>
            </a:pP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đẩy khí cháy ra ngoài xi lanh</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p:txBody>
      </p:sp>
      <p:pic>
        <p:nvPicPr>
          <p:cNvPr id="3" name="図 2">
            <a:extLst>
              <a:ext uri="{FF2B5EF4-FFF2-40B4-BE49-F238E27FC236}">
                <a16:creationId xmlns:a16="http://schemas.microsoft.com/office/drawing/2014/main" id="{9CA5C203-9B21-418B-A626-F8D31ADBAC39}"/>
              </a:ext>
            </a:extLst>
          </p:cNvPr>
          <p:cNvPicPr>
            <a:picLocks noChangeAspect="1"/>
          </p:cNvPicPr>
          <p:nvPr/>
        </p:nvPicPr>
        <p:blipFill>
          <a:blip r:embed="rId3"/>
          <a:stretch>
            <a:fillRect/>
          </a:stretch>
        </p:blipFill>
        <p:spPr>
          <a:xfrm>
            <a:off x="5231876" y="1845155"/>
            <a:ext cx="3412502" cy="2406334"/>
          </a:xfrm>
          <a:prstGeom prst="rect">
            <a:avLst/>
          </a:prstGeom>
          <a:ln>
            <a:solidFill>
              <a:schemeClr val="tx1"/>
            </a:solidFill>
          </a:ln>
        </p:spPr>
      </p:pic>
      <p:sp>
        <p:nvSpPr>
          <p:cNvPr id="8" name="正方形/長方形 7">
            <a:extLst>
              <a:ext uri="{FF2B5EF4-FFF2-40B4-BE49-F238E27FC236}">
                <a16:creationId xmlns:a16="http://schemas.microsoft.com/office/drawing/2014/main" id="{C1DD6A3B-1EE6-40A6-83D5-7B119B4D8DCC}"/>
              </a:ext>
            </a:extLst>
          </p:cNvPr>
          <p:cNvSpPr/>
          <p:nvPr/>
        </p:nvSpPr>
        <p:spPr>
          <a:xfrm>
            <a:off x="6235752" y="1864009"/>
            <a:ext cx="787217" cy="219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err="1">
                <a:solidFill>
                  <a:schemeClr val="tx1"/>
                </a:solidFill>
                <a:latin typeface="Arial" panose="020B0604020202020204" pitchFamily="34" charset="0"/>
                <a:cs typeface="Arial" panose="020B0604020202020204" pitchFamily="34" charset="0"/>
              </a:rPr>
              <a:t>Vòi</a:t>
            </a:r>
            <a:r>
              <a:rPr kumimoji="1" lang="en-US" altLang="ja-JP" sz="1100" dirty="0">
                <a:solidFill>
                  <a:schemeClr val="tx1"/>
                </a:solidFill>
                <a:latin typeface="Arial" panose="020B0604020202020204" pitchFamily="34" charset="0"/>
                <a:cs typeface="Arial" panose="020B0604020202020204" pitchFamily="34" charset="0"/>
              </a:rPr>
              <a:t> </a:t>
            </a:r>
            <a:r>
              <a:rPr kumimoji="1" lang="en-US" altLang="ja-JP" sz="1100" dirty="0" err="1">
                <a:solidFill>
                  <a:schemeClr val="tx1"/>
                </a:solidFill>
                <a:latin typeface="Arial" panose="020B0604020202020204" pitchFamily="34" charset="0"/>
                <a:cs typeface="Arial" panose="020B0604020202020204" pitchFamily="34" charset="0"/>
              </a:rPr>
              <a:t>phun</a:t>
            </a:r>
            <a:endParaRPr kumimoji="1" lang="ja-JP" altLang="en-US" sz="11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07045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555498" y="365126"/>
            <a:ext cx="7886700" cy="487612"/>
          </a:xfrm>
          <a:ln>
            <a:solidFill>
              <a:schemeClr val="tx1"/>
            </a:solidFill>
          </a:ln>
        </p:spPr>
        <p:txBody>
          <a:bodyPr>
            <a:noAutofit/>
          </a:bodyPr>
          <a:lstStyle/>
          <a:p>
            <a:r>
              <a:rPr lang="vi-VN" altLang="ja-JP" sz="2400" b="1" dirty="0">
                <a:latin typeface="Arial" panose="020B0604020202020204" pitchFamily="34" charset="0"/>
                <a:ea typeface="Meiryo UI" panose="020B0604030504040204" pitchFamily="50" charset="-128"/>
                <a:cs typeface="Arial" panose="020B0604020202020204" pitchFamily="34" charset="0"/>
              </a:rPr>
              <a:t>Cấu tạo của động cơ diesel 4 kỳ</a:t>
            </a:r>
            <a:endParaRPr kumimoji="1" lang="ja-JP" altLang="en-US" sz="2400" b="1" dirty="0">
              <a:latin typeface="Arial" panose="020B0604020202020204" pitchFamily="34" charset="0"/>
              <a:ea typeface="Meiryo UI" panose="020B0604030504040204" pitchFamily="50" charset="-128"/>
              <a:cs typeface="Arial" panose="020B0604020202020204" pitchFamily="34" charset="0"/>
            </a:endParaRPr>
          </a:p>
        </p:txBody>
      </p:sp>
      <p:sp>
        <p:nvSpPr>
          <p:cNvPr id="7" name="テキスト ボックス 6"/>
          <p:cNvSpPr txBox="1"/>
          <p:nvPr/>
        </p:nvSpPr>
        <p:spPr>
          <a:xfrm>
            <a:off x="3632549" y="6400413"/>
            <a:ext cx="4538114" cy="307777"/>
          </a:xfrm>
          <a:prstGeom prst="rect">
            <a:avLst/>
          </a:prstGeom>
          <a:noFill/>
          <a:ln>
            <a:solidFill>
              <a:schemeClr val="tx1"/>
            </a:solidFill>
          </a:ln>
        </p:spPr>
        <p:txBody>
          <a:bodyPr wrap="square" rtlCol="0">
            <a:spAutoFit/>
          </a:bodyPr>
          <a:lstStyle/>
          <a:p>
            <a:pPr algn="r"/>
            <a:r>
              <a:rPr lang="vi-VN" altLang="ja-JP" sz="1400" dirty="0">
                <a:solidFill>
                  <a:prstClr val="black"/>
                </a:solidFill>
                <a:latin typeface="Arial" panose="020B0604020202020204" pitchFamily="34" charset="0"/>
                <a:cs typeface="Arial" panose="020B0604020202020204" pitchFamily="34" charset="0"/>
              </a:rPr>
              <a:t>Sách giáo khoa trang 99</a:t>
            </a:r>
            <a:r>
              <a:rPr lang="en-US" altLang="ja-JP" sz="1400" dirty="0">
                <a:solidFill>
                  <a:prstClr val="black"/>
                </a:solidFill>
                <a:latin typeface="Arial" panose="020B0604020202020204" pitchFamily="34" charset="0"/>
                <a:cs typeface="Arial" panose="020B0604020202020204" pitchFamily="34" charset="0"/>
              </a:rPr>
              <a:t>~</a:t>
            </a:r>
            <a:r>
              <a:rPr lang="vi-VN" altLang="ja-JP" sz="1400" dirty="0">
                <a:solidFill>
                  <a:prstClr val="black"/>
                </a:solidFill>
                <a:latin typeface="Arial" panose="020B0604020202020204" pitchFamily="34" charset="0"/>
                <a:cs typeface="Arial" panose="020B0604020202020204" pitchFamily="34" charset="0"/>
              </a:rPr>
              <a:t>100</a:t>
            </a:r>
            <a:r>
              <a:rPr lang="en-US" altLang="ja-JP" sz="1400" dirty="0">
                <a:solidFill>
                  <a:prstClr val="black"/>
                </a:solidFill>
                <a:latin typeface="Arial" panose="020B0604020202020204" pitchFamily="34" charset="0"/>
                <a:cs typeface="Arial" panose="020B0604020202020204" pitchFamily="34" charset="0"/>
              </a:rPr>
              <a:t>/ </a:t>
            </a:r>
            <a:r>
              <a:rPr lang="vi-VN" altLang="ja-JP" sz="1400" dirty="0">
                <a:solidFill>
                  <a:prstClr val="black"/>
                </a:solidFill>
                <a:latin typeface="Arial" panose="020B0604020202020204" pitchFamily="34" charset="0"/>
                <a:cs typeface="Arial" panose="020B0604020202020204" pitchFamily="34" charset="0"/>
              </a:rPr>
              <a:t>Sách bổ trợ trang </a:t>
            </a:r>
            <a:r>
              <a:rPr lang="vi-VN" altLang="ja-JP" sz="1400" dirty="0" smtClean="0">
                <a:solidFill>
                  <a:prstClr val="black"/>
                </a:solidFill>
                <a:latin typeface="Arial" panose="020B0604020202020204" pitchFamily="34" charset="0"/>
                <a:cs typeface="Arial" panose="020B0604020202020204" pitchFamily="34" charset="0"/>
              </a:rPr>
              <a:t>47</a:t>
            </a:r>
            <a:r>
              <a:rPr lang="en-US" altLang="ja-JP" sz="1400" dirty="0" smtClean="0">
                <a:solidFill>
                  <a:prstClr val="black"/>
                </a:solidFill>
                <a:latin typeface="Arial" panose="020B0604020202020204" pitchFamily="34" charset="0"/>
                <a:cs typeface="Arial" panose="020B0604020202020204" pitchFamily="34" charset="0"/>
              </a:rPr>
              <a:t>-48</a:t>
            </a:r>
            <a:endParaRPr lang="ja-JP" altLang="en-US" sz="1400" dirty="0">
              <a:solidFill>
                <a:prstClr val="black"/>
              </a:solidFill>
              <a:latin typeface="Arial" panose="020B0604020202020204" pitchFamily="34" charset="0"/>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49</a:t>
            </a:fld>
            <a:endParaRPr lang="ja-JP" altLang="en-US">
              <a:solidFill>
                <a:prstClr val="black">
                  <a:tint val="75000"/>
                </a:prstClr>
              </a:solidFill>
            </a:endParaRPr>
          </a:p>
        </p:txBody>
      </p:sp>
      <p:sp>
        <p:nvSpPr>
          <p:cNvPr id="11" name="コンテンツ プレースホルダー 4"/>
          <p:cNvSpPr txBox="1">
            <a:spLocks/>
          </p:cNvSpPr>
          <p:nvPr/>
        </p:nvSpPr>
        <p:spPr>
          <a:xfrm>
            <a:off x="665225" y="918726"/>
            <a:ext cx="7886701" cy="4492259"/>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vi-VN"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1. Thiết bị bôi trơn</a:t>
            </a:r>
            <a:endParaRPr lang="ja-JP" altLang="en-US" sz="1600" b="1"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Thiết bị bôi trơn là </a:t>
            </a:r>
            <a:r>
              <a:rPr lang="vi-VN"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thiết bị cung cấp dầu bôi trơn (dầu máy)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để giảm ma sát và mài mòn các bộ phận quay do kim loại cùng đất trong các bộ phận của động cơ như xi lanh, trục khuỷu,</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v</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v</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…do piston dịch chuyển lên xuống hàng nghìn lần mỗi phút.</a:t>
            </a: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Dầu động cơ </a:t>
            </a:r>
            <a:r>
              <a:rPr lang="vi-VN"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có chiều chức năng</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như sau, và chất lượng của nó rất quan trọng để duy trì chức năng của động cơ diesel.</a:t>
            </a: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lvl="1">
              <a:lnSpc>
                <a:spcPct val="100000"/>
              </a:lnSpc>
              <a:spcBef>
                <a:spcPts val="0"/>
              </a:spcBef>
              <a:buFont typeface="Wingdings" panose="05000000000000000000" pitchFamily="2" charset="2"/>
              <a:buChar char="ü"/>
            </a:pP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Tác dụng bôi trơn vòng bi, vòng piston, xi lanh,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v</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v</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lvl="1">
              <a:lnSpc>
                <a:spcPct val="100000"/>
              </a:lnSpc>
              <a:spcBef>
                <a:spcPts val="0"/>
              </a:spcBef>
              <a:buFont typeface="Wingdings" panose="05000000000000000000" pitchFamily="2" charset="2"/>
              <a:buChar char="ü"/>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Tác dụng làm mát động cơ</a:t>
            </a: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lvl="1">
              <a:lnSpc>
                <a:spcPct val="100000"/>
              </a:lnSpc>
              <a:spcBef>
                <a:spcPts val="0"/>
              </a:spcBef>
              <a:buFont typeface="Wingdings" panose="05000000000000000000" pitchFamily="2" charset="2"/>
              <a:buChar char="ü"/>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Tác dụng làm sạch các tạp chất có trong động cơ,</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v</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v</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lvl="1">
              <a:lnSpc>
                <a:spcPct val="100000"/>
              </a:lnSpc>
              <a:spcBef>
                <a:spcPts val="0"/>
              </a:spcBef>
              <a:buFont typeface="Wingdings" panose="05000000000000000000" pitchFamily="2" charset="2"/>
              <a:buChar char="ü"/>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Tác dụng chống rỉ sét bên trong động cơ,</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v</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v</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Dầu động cơ cần được sử dụng đúng theo tiêu chuẩn đã được quy định trong sách hướng dẫn sử dụng của máy đó, thường xuyên kiểm tra tình trạng của dầu, thay thế nếu thấy cần thiết.</a:t>
            </a: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600"/>
              </a:spcBef>
              <a:buNone/>
            </a:pPr>
            <a:r>
              <a:rPr lang="vi-VN"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2. Hệ thống nhiên liệu</a:t>
            </a:r>
            <a:endParaRPr lang="ja-JP" altLang="en-US" sz="1600" b="1"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Hệ thống nhiên liệu bao gồm </a:t>
            </a:r>
            <a:r>
              <a:rPr lang="vi-VN"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thùng chứa nhiên liệu</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bơm phun tia</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vòi phun tia</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bộ màng lọc nhiên liệu</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bộ giới hạn tốc độ</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v</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v</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Bộ màng lọc nhiên liệu</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dùng dể lọc  nhiên liệu, </a:t>
            </a:r>
            <a:r>
              <a:rPr lang="vi-VN"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loại bỏ các dị vật như rác</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v</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v</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…lẫn trong nhiên liệu và </a:t>
            </a:r>
            <a:r>
              <a:rPr lang="vi-VN"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phân giải thành phần nước</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p:txBody>
      </p:sp>
    </p:spTree>
    <p:extLst>
      <p:ext uri="{BB962C8B-B14F-4D97-AF65-F5344CB8AC3E}">
        <p14:creationId xmlns:p14="http://schemas.microsoft.com/office/powerpoint/2010/main" val="2783830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69684" y="362801"/>
            <a:ext cx="8449363" cy="507745"/>
          </a:xfrm>
          <a:ln>
            <a:solidFill>
              <a:schemeClr val="tx1"/>
            </a:solidFill>
          </a:ln>
        </p:spPr>
        <p:txBody>
          <a:bodyPr>
            <a:noAutofit/>
          </a:bodyPr>
          <a:lstStyle/>
          <a:p>
            <a:r>
              <a:rPr lang="vi-VN" altLang="ja-JP" sz="2400" b="1" dirty="0">
                <a:latin typeface="Arial" panose="020B0604020202020204" pitchFamily="34" charset="0"/>
                <a:ea typeface="Meiryo UI" panose="020B0604030504040204" pitchFamily="50" charset="-128"/>
                <a:cs typeface="Arial" panose="020B0604020202020204" pitchFamily="34" charset="0"/>
              </a:rPr>
              <a:t>Các loại xe </a:t>
            </a:r>
            <a:r>
              <a:rPr lang="en-US" altLang="ja-JP" sz="2400" b="1" dirty="0" err="1">
                <a:latin typeface="Arial" panose="020B0604020202020204" pitchFamily="34" charset="0"/>
                <a:ea typeface="Meiryo UI" panose="020B0604030504040204" pitchFamily="50" charset="-128"/>
                <a:cs typeface="Arial" panose="020B0604020202020204" pitchFamily="34" charset="0"/>
              </a:rPr>
              <a:t>nâng</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vi-VN" altLang="ja-JP" sz="2400" b="1" dirty="0">
                <a:latin typeface="Arial" panose="020B0604020202020204" pitchFamily="34" charset="0"/>
                <a:ea typeface="Meiryo UI" panose="020B0604030504040204" pitchFamily="50" charset="-128"/>
                <a:cs typeface="Arial" panose="020B0604020202020204" pitchFamily="34" charset="0"/>
              </a:rPr>
              <a:t>làm việc trên cao</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Thiết</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bị</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làm</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việc</a:t>
            </a:r>
            <a:r>
              <a:rPr lang="en-US" altLang="ja-JP" sz="2400" b="1" dirty="0">
                <a:latin typeface="Arial" panose="020B0604020202020204" pitchFamily="34" charset="0"/>
                <a:ea typeface="Meiryo UI" panose="020B0604030504040204" pitchFamily="50" charset="-128"/>
                <a:cs typeface="Arial" panose="020B0604020202020204" pitchFamily="34" charset="0"/>
              </a:rPr>
              <a:t> (1</a:t>
            </a:r>
            <a:r>
              <a:rPr lang="en-US" altLang="ja-JP" sz="2400" b="1" dirty="0">
                <a:latin typeface="Meiryo UI" panose="020B0604030504040204" pitchFamily="50" charset="-128"/>
                <a:ea typeface="Meiryo UI" panose="020B0604030504040204" pitchFamily="50" charset="-128"/>
              </a:rPr>
              <a:t>)</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477732" y="6400413"/>
            <a:ext cx="3692930" cy="307777"/>
          </a:xfrm>
          <a:prstGeom prst="rect">
            <a:avLst/>
          </a:prstGeom>
          <a:noFill/>
          <a:ln>
            <a:solidFill>
              <a:schemeClr val="tx1"/>
            </a:solidFill>
          </a:ln>
        </p:spPr>
        <p:txBody>
          <a:bodyPr wrap="square" rtlCol="0">
            <a:spAutoFit/>
          </a:bodyPr>
          <a:lstStyle/>
          <a:p>
            <a:pPr algn="r"/>
            <a:r>
              <a:rPr lang="vi-VN" altLang="ja-JP" sz="1400" dirty="0">
                <a:solidFill>
                  <a:prstClr val="black"/>
                </a:solidFill>
                <a:latin typeface="Arial" panose="020B0604020202020204" pitchFamily="34" charset="0"/>
                <a:cs typeface="Arial" panose="020B0604020202020204" pitchFamily="34" charset="0"/>
              </a:rPr>
              <a:t>Sách giáo khoa trang 5</a:t>
            </a:r>
            <a:r>
              <a:rPr lang="en-US" altLang="ja-JP" sz="1400" dirty="0">
                <a:solidFill>
                  <a:prstClr val="black"/>
                </a:solidFill>
                <a:latin typeface="Arial" panose="020B0604020202020204" pitchFamily="34" charset="0"/>
                <a:cs typeface="Arial" panose="020B0604020202020204" pitchFamily="34" charset="0"/>
              </a:rPr>
              <a:t>/ </a:t>
            </a:r>
            <a:r>
              <a:rPr lang="vi-VN" altLang="ja-JP" sz="1400" dirty="0">
                <a:solidFill>
                  <a:prstClr val="black"/>
                </a:solidFill>
                <a:latin typeface="Arial" panose="020B0604020202020204" pitchFamily="34" charset="0"/>
                <a:cs typeface="Arial" panose="020B0604020202020204" pitchFamily="34" charset="0"/>
              </a:rPr>
              <a:t>Sách bổ trợ trang </a:t>
            </a:r>
            <a:r>
              <a:rPr lang="en-US" altLang="ja-JP" sz="1400" dirty="0" smtClean="0">
                <a:solidFill>
                  <a:prstClr val="black"/>
                </a:solidFill>
                <a:latin typeface="Arial" panose="020B0604020202020204" pitchFamily="34" charset="0"/>
                <a:cs typeface="Arial" panose="020B0604020202020204" pitchFamily="34" charset="0"/>
              </a:rPr>
              <a:t>6</a:t>
            </a:r>
            <a:endParaRPr lang="ja-JP" altLang="en-US" sz="1400" dirty="0">
              <a:solidFill>
                <a:prstClr val="black"/>
              </a:solidFill>
              <a:latin typeface="Arial" panose="020B0604020202020204" pitchFamily="34" charset="0"/>
              <a:cs typeface="Arial" panose="020B0604020202020204" pitchFamily="34" charset="0"/>
            </a:endParaRPr>
          </a:p>
        </p:txBody>
      </p:sp>
      <p:sp>
        <p:nvSpPr>
          <p:cNvPr id="9" name="コンテンツ プレースホルダー 4"/>
          <p:cNvSpPr>
            <a:spLocks noGrp="1"/>
          </p:cNvSpPr>
          <p:nvPr>
            <p:ph idx="1"/>
          </p:nvPr>
        </p:nvSpPr>
        <p:spPr>
          <a:xfrm>
            <a:off x="452487" y="1077252"/>
            <a:ext cx="7886700" cy="3151625"/>
          </a:xfrm>
          <a:ln>
            <a:noFill/>
          </a:ln>
        </p:spPr>
        <p:txBody>
          <a:bodyPr>
            <a:noAutofit/>
          </a:bodyPr>
          <a:lstStyle/>
          <a:p>
            <a:pPr marL="0" indent="0">
              <a:lnSpc>
                <a:spcPct val="110000"/>
              </a:lnSpc>
              <a:spcBef>
                <a:spcPts val="0"/>
              </a:spcBef>
              <a:buNone/>
            </a:pPr>
            <a:r>
              <a:rPr lang="ja-JP" altLang="en-US" sz="1600" b="1" dirty="0">
                <a:latin typeface="Meiryo UI" panose="020B0604030504040204" pitchFamily="50" charset="-128"/>
                <a:ea typeface="Meiryo UI" panose="020B0604030504040204" pitchFamily="50" charset="-128"/>
              </a:rPr>
              <a:t>①</a:t>
            </a:r>
            <a:r>
              <a:rPr lang="ja-JP" altLang="en-US" sz="1600" b="1" dirty="0">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latin typeface="Arial" panose="020B0604020202020204" pitchFamily="34" charset="0"/>
                <a:ea typeface="Meiryo UI" panose="020B0604030504040204" pitchFamily="50" charset="-128"/>
                <a:cs typeface="Arial" panose="020B0604020202020204" pitchFamily="34" charset="0"/>
              </a:rPr>
              <a:t>Loại</a:t>
            </a:r>
            <a:r>
              <a:rPr lang="en-US" altLang="ja-JP" sz="1600" b="1" dirty="0">
                <a:latin typeface="Arial" panose="020B0604020202020204" pitchFamily="34" charset="0"/>
                <a:ea typeface="Meiryo UI" panose="020B0604030504040204" pitchFamily="50" charset="-128"/>
                <a:cs typeface="Arial" panose="020B0604020202020204" pitchFamily="34" charset="0"/>
              </a:rPr>
              <a:t> c</a:t>
            </a:r>
            <a:r>
              <a:rPr lang="vi-VN" altLang="ja-JP" sz="1600" b="1" dirty="0">
                <a:latin typeface="Arial" panose="020B0604020202020204" pitchFamily="34" charset="0"/>
                <a:ea typeface="Meiryo UI" panose="020B0604030504040204" pitchFamily="50" charset="-128"/>
                <a:cs typeface="Arial" panose="020B0604020202020204" pitchFamily="34" charset="0"/>
              </a:rPr>
              <a:t>ần trục nâng </a:t>
            </a:r>
            <a:r>
              <a:rPr lang="en-US" altLang="ja-JP" sz="1600" b="1" dirty="0">
                <a:latin typeface="Arial" panose="020B0604020202020204" pitchFamily="34" charset="0"/>
                <a:ea typeface="Meiryo UI" panose="020B0604030504040204" pitchFamily="50" charset="-128"/>
                <a:cs typeface="Arial" panose="020B0604020202020204" pitchFamily="34" charset="0"/>
              </a:rPr>
              <a:t>co </a:t>
            </a:r>
            <a:r>
              <a:rPr lang="en-US" altLang="ja-JP" sz="1600" b="1" dirty="0" err="1">
                <a:latin typeface="Arial" panose="020B0604020202020204" pitchFamily="34" charset="0"/>
                <a:ea typeface="Meiryo UI" panose="020B0604030504040204" pitchFamily="50" charset="-128"/>
                <a:cs typeface="Arial" panose="020B0604020202020204" pitchFamily="34" charset="0"/>
              </a:rPr>
              <a:t>giãn</a:t>
            </a:r>
            <a:endParaRPr lang="ja-JP" altLang="en-US" sz="1600" b="1" dirty="0">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ja-JP" altLang="en-US" sz="1600" dirty="0">
                <a:latin typeface="Arial" panose="020B0604020202020204" pitchFamily="34" charset="0"/>
                <a:ea typeface="Meiryo UI" panose="020B0604030504040204" pitchFamily="50" charset="-128"/>
                <a:cs typeface="Arial" panose="020B0604020202020204" pitchFamily="34" charset="0"/>
              </a:rPr>
              <a:t>　</a:t>
            </a:r>
            <a:r>
              <a:rPr lang="vi-VN" altLang="ja-JP" sz="1600" dirty="0">
                <a:latin typeface="Arial" panose="020B0604020202020204" pitchFamily="34" charset="0"/>
                <a:ea typeface="Meiryo UI" panose="020B0604030504040204" pitchFamily="50" charset="-128"/>
                <a:cs typeface="Arial" panose="020B0604020202020204" pitchFamily="34" charset="0"/>
              </a:rPr>
              <a:t>Cần trục </a:t>
            </a:r>
            <a:r>
              <a:rPr lang="en-US" altLang="ja-JP" sz="1600" dirty="0" err="1">
                <a:latin typeface="Arial" panose="020B0604020202020204" pitchFamily="34" charset="0"/>
                <a:ea typeface="Meiryo UI" panose="020B0604030504040204" pitchFamily="50" charset="-128"/>
                <a:cs typeface="Arial" panose="020B0604020202020204" pitchFamily="34" charset="0"/>
              </a:rPr>
              <a:t>nâng</a:t>
            </a:r>
            <a:r>
              <a:rPr lang="en-US" altLang="ja-JP" sz="1600" dirty="0">
                <a:latin typeface="Arial" panose="020B0604020202020204" pitchFamily="34" charset="0"/>
                <a:ea typeface="Meiryo UI" panose="020B0604030504040204" pitchFamily="50" charset="-128"/>
                <a:cs typeface="Arial" panose="020B0604020202020204" pitchFamily="34" charset="0"/>
              </a:rPr>
              <a:t> </a:t>
            </a:r>
            <a:r>
              <a:rPr lang="vi-VN" altLang="ja-JP" sz="1600" dirty="0">
                <a:latin typeface="Arial" panose="020B0604020202020204" pitchFamily="34" charset="0"/>
                <a:ea typeface="Meiryo UI" panose="020B0604030504040204" pitchFamily="50" charset="-128"/>
                <a:cs typeface="Arial" panose="020B0604020202020204" pitchFamily="34" charset="0"/>
              </a:rPr>
              <a:t>có gắn sàn </a:t>
            </a:r>
            <a:r>
              <a:rPr lang="en-US" altLang="ja-JP" sz="1600" dirty="0" err="1">
                <a:latin typeface="Arial" panose="020B0604020202020204" pitchFamily="34" charset="0"/>
                <a:ea typeface="Meiryo UI" panose="020B0604030504040204" pitchFamily="50" charset="-128"/>
                <a:cs typeface="Arial" panose="020B0604020202020204" pitchFamily="34" charset="0"/>
              </a:rPr>
              <a:t>làm</a:t>
            </a:r>
            <a:r>
              <a:rPr lang="en-US" altLang="ja-JP" sz="1600" dirty="0">
                <a:latin typeface="Arial" panose="020B0604020202020204" pitchFamily="34" charset="0"/>
                <a:ea typeface="Meiryo UI" panose="020B0604030504040204" pitchFamily="50" charset="-128"/>
                <a:cs typeface="Arial" panose="020B0604020202020204" pitchFamily="34" charset="0"/>
              </a:rPr>
              <a:t> </a:t>
            </a:r>
            <a:r>
              <a:rPr lang="en-US" altLang="ja-JP" sz="1600" dirty="0" err="1">
                <a:latin typeface="Arial" panose="020B0604020202020204" pitchFamily="34" charset="0"/>
                <a:ea typeface="Meiryo UI" panose="020B0604030504040204" pitchFamily="50" charset="-128"/>
                <a:cs typeface="Arial" panose="020B0604020202020204" pitchFamily="34" charset="0"/>
              </a:rPr>
              <a:t>việc</a:t>
            </a:r>
            <a:r>
              <a:rPr lang="en-US" altLang="ja-JP" sz="1600" dirty="0">
                <a:latin typeface="Arial" panose="020B0604020202020204" pitchFamily="34" charset="0"/>
                <a:ea typeface="Meiryo UI" panose="020B0604030504040204" pitchFamily="50" charset="-128"/>
                <a:cs typeface="Arial" panose="020B0604020202020204" pitchFamily="34" charset="0"/>
              </a:rPr>
              <a:t> </a:t>
            </a:r>
            <a:r>
              <a:rPr lang="vi-VN" altLang="ja-JP" sz="1600" dirty="0">
                <a:latin typeface="Arial" panose="020B0604020202020204" pitchFamily="34" charset="0"/>
                <a:ea typeface="Meiryo UI" panose="020B0604030504040204" pitchFamily="50" charset="-128"/>
                <a:cs typeface="Arial" panose="020B0604020202020204" pitchFamily="34" charset="0"/>
              </a:rPr>
              <a:t>có thể co giãn, tiếp cận</a:t>
            </a:r>
            <a:endParaRPr lang="en-US" altLang="ja-JP" sz="1600" dirty="0">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vi-VN" altLang="ja-JP" sz="1600" dirty="0">
                <a:latin typeface="Arial" panose="020B0604020202020204" pitchFamily="34" charset="0"/>
                <a:ea typeface="Meiryo UI" panose="020B0604030504040204" pitchFamily="50" charset="-128"/>
                <a:cs typeface="Arial" panose="020B0604020202020204" pitchFamily="34" charset="0"/>
              </a:rPr>
              <a:t> thẳng đến vị trí thao tác.</a:t>
            </a:r>
            <a:endParaRPr lang="en-US" altLang="ja-JP" sz="1600" dirty="0">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endParaRPr lang="ja-JP" altLang="en-US" sz="1600" dirty="0">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en-US" altLang="ja-JP" sz="1600" dirty="0">
                <a:latin typeface="Arial" panose="020B0604020202020204" pitchFamily="34" charset="0"/>
                <a:ea typeface="Meiryo UI" panose="020B0604030504040204" pitchFamily="50" charset="-128"/>
                <a:cs typeface="Arial" panose="020B0604020202020204" pitchFamily="34" charset="0"/>
              </a:rPr>
              <a:t>【</a:t>
            </a:r>
            <a:r>
              <a:rPr lang="vi-VN" altLang="ja-JP" sz="1600" dirty="0">
                <a:latin typeface="Arial" panose="020B0604020202020204" pitchFamily="34" charset="0"/>
                <a:ea typeface="Meiryo UI" panose="020B0604030504040204" pitchFamily="50" charset="-128"/>
                <a:cs typeface="Arial" panose="020B0604020202020204" pitchFamily="34" charset="0"/>
              </a:rPr>
              <a:t>Đặc trưng chính</a:t>
            </a:r>
            <a:r>
              <a:rPr lang="en-US" altLang="ja-JP" sz="1600" dirty="0">
                <a:latin typeface="Arial" panose="020B0604020202020204" pitchFamily="34" charset="0"/>
                <a:ea typeface="Meiryo UI" panose="020B0604030504040204" pitchFamily="50" charset="-128"/>
                <a:cs typeface="Arial" panose="020B0604020202020204" pitchFamily="34" charset="0"/>
              </a:rPr>
              <a:t>】</a:t>
            </a:r>
          </a:p>
          <a:p>
            <a:pPr marL="0" indent="0">
              <a:lnSpc>
                <a:spcPct val="110000"/>
              </a:lnSpc>
              <a:spcBef>
                <a:spcPts val="0"/>
              </a:spcBef>
              <a:buNone/>
            </a:pPr>
            <a:r>
              <a:rPr lang="ja-JP" altLang="en-US" sz="1600" dirty="0">
                <a:latin typeface="Arial" panose="020B0604020202020204" pitchFamily="34" charset="0"/>
                <a:ea typeface="Meiryo UI" panose="020B0604030504040204" pitchFamily="50" charset="-128"/>
                <a:cs typeface="Arial" panose="020B0604020202020204" pitchFamily="34" charset="0"/>
              </a:rPr>
              <a:t>  </a:t>
            </a:r>
            <a:r>
              <a:rPr lang="en-US" altLang="ja-JP" sz="1600" dirty="0">
                <a:latin typeface="Arial" panose="020B0604020202020204" pitchFamily="34" charset="0"/>
                <a:ea typeface="Meiryo UI" panose="020B0604030504040204" pitchFamily="50" charset="-128"/>
                <a:cs typeface="Arial" panose="020B0604020202020204" pitchFamily="34" charset="0"/>
              </a:rPr>
              <a:t>a.</a:t>
            </a:r>
            <a:r>
              <a:rPr lang="ja-JP" altLang="en-US" sz="1600" dirty="0">
                <a:latin typeface="Arial" panose="020B0604020202020204" pitchFamily="34" charset="0"/>
                <a:ea typeface="Meiryo UI" panose="020B0604030504040204" pitchFamily="50" charset="-128"/>
                <a:cs typeface="Arial" panose="020B0604020202020204" pitchFamily="34" charset="0"/>
              </a:rPr>
              <a:t> </a:t>
            </a:r>
            <a:r>
              <a:rPr lang="vi-VN" altLang="ja-JP" sz="1600" dirty="0">
                <a:latin typeface="Arial" panose="020B0604020202020204" pitchFamily="34" charset="0"/>
                <a:ea typeface="Meiryo UI" panose="020B0604030504040204" pitchFamily="50" charset="-128"/>
                <a:cs typeface="Arial" panose="020B0604020202020204" pitchFamily="34" charset="0"/>
              </a:rPr>
              <a:t>Dễ định vị vị trí sàn </a:t>
            </a:r>
            <a:r>
              <a:rPr lang="en-US" altLang="ja-JP" sz="1600" dirty="0" err="1">
                <a:latin typeface="Arial" panose="020B0604020202020204" pitchFamily="34" charset="0"/>
                <a:ea typeface="Meiryo UI" panose="020B0604030504040204" pitchFamily="50" charset="-128"/>
                <a:cs typeface="Arial" panose="020B0604020202020204" pitchFamily="34" charset="0"/>
              </a:rPr>
              <a:t>làm</a:t>
            </a:r>
            <a:r>
              <a:rPr lang="en-US" altLang="ja-JP" sz="1600" dirty="0">
                <a:latin typeface="Arial" panose="020B0604020202020204" pitchFamily="34" charset="0"/>
                <a:ea typeface="Meiryo UI" panose="020B0604030504040204" pitchFamily="50" charset="-128"/>
                <a:cs typeface="Arial" panose="020B0604020202020204" pitchFamily="34" charset="0"/>
              </a:rPr>
              <a:t> </a:t>
            </a:r>
            <a:r>
              <a:rPr lang="en-US" altLang="ja-JP" sz="1600" dirty="0" err="1">
                <a:latin typeface="Arial" panose="020B0604020202020204" pitchFamily="34" charset="0"/>
                <a:ea typeface="Meiryo UI" panose="020B0604030504040204" pitchFamily="50" charset="-128"/>
                <a:cs typeface="Arial" panose="020B0604020202020204" pitchFamily="34" charset="0"/>
              </a:rPr>
              <a:t>việc</a:t>
            </a:r>
            <a:r>
              <a:rPr lang="en-US" altLang="ja-JP" sz="1600" dirty="0">
                <a:latin typeface="Arial" panose="020B0604020202020204" pitchFamily="34" charset="0"/>
                <a:ea typeface="Meiryo UI" panose="020B0604030504040204" pitchFamily="50" charset="-128"/>
                <a:cs typeface="Arial" panose="020B0604020202020204" pitchFamily="34" charset="0"/>
              </a:rPr>
              <a:t>.</a:t>
            </a:r>
            <a:endParaRPr lang="ja-JP" altLang="en-US" sz="1600" dirty="0">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vi-VN" altLang="ja-JP" sz="1600" dirty="0">
                <a:latin typeface="Arial" panose="020B0604020202020204" pitchFamily="34" charset="0"/>
                <a:ea typeface="Meiryo UI" panose="020B0604030504040204" pitchFamily="50" charset="-128"/>
                <a:cs typeface="Arial" panose="020B0604020202020204" pitchFamily="34" charset="0"/>
              </a:rPr>
              <a:t> </a:t>
            </a:r>
            <a:r>
              <a:rPr lang="ja-JP" altLang="en-US" sz="1600" dirty="0">
                <a:latin typeface="Arial" panose="020B0604020202020204" pitchFamily="34" charset="0"/>
                <a:ea typeface="Meiryo UI" panose="020B0604030504040204" pitchFamily="50" charset="-128"/>
                <a:cs typeface="Arial" panose="020B0604020202020204" pitchFamily="34" charset="0"/>
              </a:rPr>
              <a:t> </a:t>
            </a:r>
            <a:r>
              <a:rPr lang="en-US" altLang="ja-JP" sz="1600" dirty="0">
                <a:latin typeface="Arial" panose="020B0604020202020204" pitchFamily="34" charset="0"/>
                <a:ea typeface="Meiryo UI" panose="020B0604030504040204" pitchFamily="50" charset="-128"/>
                <a:cs typeface="Arial" panose="020B0604020202020204" pitchFamily="34" charset="0"/>
              </a:rPr>
              <a:t>b. </a:t>
            </a:r>
            <a:r>
              <a:rPr lang="vi-VN" altLang="ja-JP" sz="1600" dirty="0">
                <a:latin typeface="Arial" panose="020B0604020202020204" pitchFamily="34" charset="0"/>
                <a:ea typeface="Meiryo UI" panose="020B0604030504040204" pitchFamily="50" charset="-128"/>
                <a:cs typeface="Arial" panose="020B0604020202020204" pitchFamily="34" charset="0"/>
              </a:rPr>
              <a:t>Dễ thực hiện thao tác ở nơi không có chướng ngại vật </a:t>
            </a:r>
          </a:p>
          <a:p>
            <a:pPr marL="0" indent="0">
              <a:lnSpc>
                <a:spcPct val="110000"/>
              </a:lnSpc>
              <a:spcBef>
                <a:spcPts val="0"/>
              </a:spcBef>
              <a:buNone/>
            </a:pPr>
            <a:r>
              <a:rPr lang="vi-VN" altLang="ja-JP" sz="1600" dirty="0">
                <a:latin typeface="Arial" panose="020B0604020202020204" pitchFamily="34" charset="0"/>
                <a:ea typeface="Meiryo UI" panose="020B0604030504040204" pitchFamily="50" charset="-128"/>
                <a:cs typeface="Arial" panose="020B0604020202020204" pitchFamily="34" charset="0"/>
              </a:rPr>
              <a:t>         trong không gian thao tác</a:t>
            </a:r>
            <a:r>
              <a:rPr lang="en-US" altLang="ja-JP" sz="1600" dirty="0">
                <a:latin typeface="Arial" panose="020B0604020202020204" pitchFamily="34" charset="0"/>
                <a:ea typeface="Meiryo UI" panose="020B0604030504040204" pitchFamily="50" charset="-128"/>
                <a:cs typeface="Arial" panose="020B0604020202020204" pitchFamily="34" charset="0"/>
              </a:rPr>
              <a:t>.</a:t>
            </a:r>
            <a:endParaRPr lang="vi-VN" altLang="ja-JP" sz="1600" dirty="0">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en-US" altLang="ja-JP" sz="1600" dirty="0">
                <a:latin typeface="Arial" panose="020B0604020202020204" pitchFamily="34" charset="0"/>
                <a:ea typeface="Meiryo UI" panose="020B0604030504040204" pitchFamily="50" charset="-128"/>
                <a:cs typeface="Arial" panose="020B0604020202020204" pitchFamily="34" charset="0"/>
              </a:rPr>
              <a:t> </a:t>
            </a:r>
            <a:r>
              <a:rPr lang="vi-VN" altLang="ja-JP" sz="1600" dirty="0">
                <a:latin typeface="Arial" panose="020B0604020202020204" pitchFamily="34" charset="0"/>
                <a:ea typeface="Meiryo UI" panose="020B0604030504040204" pitchFamily="50" charset="-128"/>
                <a:cs typeface="Arial" panose="020B0604020202020204" pitchFamily="34" charset="0"/>
              </a:rPr>
              <a:t> </a:t>
            </a:r>
            <a:r>
              <a:rPr lang="en-US" altLang="ja-JP" sz="1600" dirty="0">
                <a:latin typeface="Arial" panose="020B0604020202020204" pitchFamily="34" charset="0"/>
                <a:ea typeface="Meiryo UI" panose="020B0604030504040204" pitchFamily="50" charset="-128"/>
                <a:cs typeface="Arial" panose="020B0604020202020204" pitchFamily="34" charset="0"/>
              </a:rPr>
              <a:t>c.</a:t>
            </a:r>
            <a:r>
              <a:rPr lang="vi-VN" altLang="ja-JP" sz="1600" dirty="0">
                <a:latin typeface="Arial" panose="020B0604020202020204" pitchFamily="34" charset="0"/>
                <a:ea typeface="Meiryo UI" panose="020B0604030504040204" pitchFamily="50" charset="-128"/>
                <a:cs typeface="Arial" panose="020B0604020202020204" pitchFamily="34" charset="0"/>
              </a:rPr>
              <a:t>Được sử dụng rộng rãi ở các công trình điện, truyền </a:t>
            </a:r>
          </a:p>
          <a:p>
            <a:pPr marL="0" indent="0">
              <a:lnSpc>
                <a:spcPct val="110000"/>
              </a:lnSpc>
              <a:spcBef>
                <a:spcPts val="0"/>
              </a:spcBef>
              <a:buNone/>
            </a:pPr>
            <a:r>
              <a:rPr lang="vi-VN" altLang="ja-JP" sz="1600" dirty="0">
                <a:latin typeface="Arial" panose="020B0604020202020204" pitchFamily="34" charset="0"/>
                <a:ea typeface="Meiryo UI" panose="020B0604030504040204" pitchFamily="50" charset="-128"/>
                <a:cs typeface="Arial" panose="020B0604020202020204" pitchFamily="34" charset="0"/>
              </a:rPr>
              <a:t>        thông, công trình xây dựng, nơi đóng tàu</a:t>
            </a:r>
            <a:r>
              <a:rPr lang="en-US" altLang="ja-JP" sz="1600" dirty="0">
                <a:latin typeface="Arial" panose="020B0604020202020204" pitchFamily="34" charset="0"/>
                <a:ea typeface="Meiryo UI" panose="020B0604030504040204" pitchFamily="50" charset="-128"/>
                <a:cs typeface="Arial" panose="020B0604020202020204" pitchFamily="34" charset="0"/>
              </a:rPr>
              <a:t>,v</a:t>
            </a:r>
            <a:r>
              <a:rPr lang="vi-VN" altLang="ja-JP" sz="1600" dirty="0">
                <a:latin typeface="Arial" panose="020B0604020202020204" pitchFamily="34" charset="0"/>
                <a:ea typeface="Meiryo UI" panose="020B0604030504040204" pitchFamily="50" charset="-128"/>
                <a:cs typeface="Arial" panose="020B0604020202020204" pitchFamily="34" charset="0"/>
              </a:rPr>
              <a:t>.</a:t>
            </a:r>
            <a:r>
              <a:rPr lang="en-US" altLang="ja-JP" sz="1600" dirty="0">
                <a:latin typeface="Arial" panose="020B0604020202020204" pitchFamily="34" charset="0"/>
                <a:ea typeface="Meiryo UI" panose="020B0604030504040204" pitchFamily="50" charset="-128"/>
                <a:cs typeface="Arial" panose="020B0604020202020204" pitchFamily="34" charset="0"/>
              </a:rPr>
              <a:t>v</a:t>
            </a:r>
            <a:r>
              <a:rPr lang="vi-VN" altLang="ja-JP" sz="1600" dirty="0">
                <a:latin typeface="Arial" panose="020B0604020202020204" pitchFamily="34" charset="0"/>
                <a:ea typeface="Meiryo UI" panose="020B0604030504040204" pitchFamily="50" charset="-128"/>
                <a:cs typeface="Arial" panose="020B0604020202020204" pitchFamily="34" charset="0"/>
              </a:rPr>
              <a:t>…</a:t>
            </a:r>
            <a:endParaRPr lang="ja-JP" altLang="en-US" sz="1600" dirty="0">
              <a:latin typeface="Arial" panose="020B0604020202020204" pitchFamily="34" charset="0"/>
              <a:ea typeface="Meiryo UI" panose="020B0604030504040204" pitchFamily="50" charset="-128"/>
              <a:cs typeface="Arial" panose="020B0604020202020204" pitchFamily="34" charset="0"/>
            </a:endParaRPr>
          </a:p>
        </p:txBody>
      </p:sp>
      <p:pic>
        <p:nvPicPr>
          <p:cNvPr id="10" name="図 9"/>
          <p:cNvPicPr/>
          <p:nvPr/>
        </p:nvPicPr>
        <p:blipFill>
          <a:blip r:embed="rId3">
            <a:extLst>
              <a:ext uri="{28A0092B-C50C-407E-A947-70E740481C1C}">
                <a14:useLocalDpi xmlns:a14="http://schemas.microsoft.com/office/drawing/2010/main" val="0"/>
              </a:ext>
            </a:extLst>
          </a:blip>
          <a:srcRect/>
          <a:stretch>
            <a:fillRect/>
          </a:stretch>
        </p:blipFill>
        <p:spPr bwMode="auto">
          <a:xfrm>
            <a:off x="6123482" y="1077252"/>
            <a:ext cx="2568031" cy="3151624"/>
          </a:xfrm>
          <a:prstGeom prst="rect">
            <a:avLst/>
          </a:prstGeom>
          <a:noFill/>
          <a:ln>
            <a:solidFill>
              <a:schemeClr val="tx1"/>
            </a:solidFill>
          </a:ln>
        </p:spPr>
      </p:pic>
      <p:sp>
        <p:nvSpPr>
          <p:cNvPr id="2" name="正方形/長方形 1">
            <a:extLst>
              <a:ext uri="{FF2B5EF4-FFF2-40B4-BE49-F238E27FC236}">
                <a16:creationId xmlns:a16="http://schemas.microsoft.com/office/drawing/2014/main" id="{B87E447E-35FD-4180-B5DA-0E2DF1A233BD}"/>
              </a:ext>
            </a:extLst>
          </p:cNvPr>
          <p:cNvSpPr/>
          <p:nvPr/>
        </p:nvSpPr>
        <p:spPr>
          <a:xfrm>
            <a:off x="6274867" y="3829987"/>
            <a:ext cx="2351972" cy="398889"/>
          </a:xfrm>
          <a:prstGeom prst="rect">
            <a:avLst/>
          </a:prstGeom>
          <a:ln>
            <a:noFill/>
          </a:ln>
        </p:spPr>
        <p:style>
          <a:lnRef idx="2">
            <a:schemeClr val="accent6"/>
          </a:lnRef>
          <a:fillRef idx="1001">
            <a:schemeClr val="lt1"/>
          </a:fillRef>
          <a:effectRef idx="0">
            <a:schemeClr val="accent6"/>
          </a:effectRef>
          <a:fontRef idx="minor">
            <a:schemeClr val="dk1"/>
          </a:fontRef>
        </p:style>
        <p:txBody>
          <a:bodyPr rtlCol="0" anchor="t"/>
          <a:lstStyle/>
          <a:p>
            <a:pPr algn="ctr"/>
            <a:r>
              <a:rPr kumimoji="1" lang="vi-VN" altLang="ja-JP" sz="1000" dirty="0">
                <a:latin typeface="Arial" panose="020B0604020202020204" pitchFamily="34" charset="0"/>
                <a:cs typeface="Arial" panose="020B0604020202020204" pitchFamily="34" charset="0"/>
              </a:rPr>
              <a:t>Hình 1-6 Ví </a:t>
            </a:r>
            <a:r>
              <a:rPr kumimoji="1" lang="en-US" altLang="ja-JP" sz="1000" dirty="0" err="1">
                <a:latin typeface="Arial" panose="020B0604020202020204" pitchFamily="34" charset="0"/>
                <a:cs typeface="Arial" panose="020B0604020202020204" pitchFamily="34" charset="0"/>
              </a:rPr>
              <a:t>dụ</a:t>
            </a:r>
            <a:r>
              <a:rPr kumimoji="1" lang="en-US" altLang="ja-JP" sz="1000" dirty="0">
                <a:latin typeface="Arial" panose="020B0604020202020204" pitchFamily="34" charset="0"/>
                <a:cs typeface="Arial" panose="020B0604020202020204" pitchFamily="34" charset="0"/>
              </a:rPr>
              <a:t> </a:t>
            </a:r>
            <a:r>
              <a:rPr kumimoji="1" lang="vi-VN" altLang="ja-JP" sz="1000" dirty="0">
                <a:latin typeface="Arial" panose="020B0604020202020204" pitchFamily="34" charset="0"/>
                <a:cs typeface="Arial" panose="020B0604020202020204" pitchFamily="34" charset="0"/>
              </a:rPr>
              <a:t>về</a:t>
            </a:r>
            <a:r>
              <a:rPr kumimoji="1" lang="en-US" altLang="ja-JP" sz="1000" dirty="0">
                <a:latin typeface="Arial" panose="020B0604020202020204" pitchFamily="34" charset="0"/>
                <a:cs typeface="Arial" panose="020B0604020202020204" pitchFamily="34" charset="0"/>
              </a:rPr>
              <a:t>  </a:t>
            </a:r>
            <a:r>
              <a:rPr kumimoji="1" lang="en-US" altLang="ja-JP" sz="1000" dirty="0" err="1">
                <a:latin typeface="Arial" panose="020B0604020202020204" pitchFamily="34" charset="0"/>
                <a:cs typeface="Arial" panose="020B0604020202020204" pitchFamily="34" charset="0"/>
              </a:rPr>
              <a:t>loại</a:t>
            </a:r>
            <a:r>
              <a:rPr kumimoji="1" lang="vi-VN" altLang="ja-JP" sz="1000" dirty="0">
                <a:latin typeface="Arial" panose="020B0604020202020204" pitchFamily="34" charset="0"/>
                <a:cs typeface="Arial" panose="020B0604020202020204" pitchFamily="34" charset="0"/>
              </a:rPr>
              <a:t> cần trục nâng co giãn</a:t>
            </a:r>
            <a:endParaRPr kumimoji="1" lang="ja-JP" altLang="en-US" sz="1000" dirty="0">
              <a:latin typeface="Arial" panose="020B0604020202020204" pitchFamily="34" charset="0"/>
              <a:cs typeface="Arial" panose="020B0604020202020204" pitchFamily="34" charset="0"/>
            </a:endParaRPr>
          </a:p>
        </p:txBody>
      </p:sp>
      <p:sp>
        <p:nvSpPr>
          <p:cNvPr id="8" name="スライド番号プレースホルダー 4">
            <a:extLst>
              <a:ext uri="{FF2B5EF4-FFF2-40B4-BE49-F238E27FC236}">
                <a16:creationId xmlns:a16="http://schemas.microsoft.com/office/drawing/2014/main" id="{3403A9A3-96D7-4340-ABB6-806CE84AFC71}"/>
              </a:ext>
            </a:extLst>
          </p:cNvPr>
          <p:cNvSpPr>
            <a:spLocks noGrp="1"/>
          </p:cNvSpPr>
          <p:nvPr>
            <p:ph type="sldNum" sz="quarter" idx="12"/>
          </p:nvPr>
        </p:nvSpPr>
        <p:spPr>
          <a:xfrm>
            <a:off x="6457950" y="6376657"/>
            <a:ext cx="2057400" cy="365125"/>
          </a:xfrm>
        </p:spPr>
        <p:txBody>
          <a:bodyPr/>
          <a:lstStyle/>
          <a:p>
            <a:fld id="{10712B29-8DFD-45C1-BE8F-2E7F44751CDC}" type="slidenum">
              <a:rPr lang="ja-JP" altLang="en-US" smtClean="0">
                <a:solidFill>
                  <a:prstClr val="black">
                    <a:tint val="75000"/>
                  </a:prstClr>
                </a:solidFill>
              </a:rPr>
              <a:pPr/>
              <a:t>5</a:t>
            </a:fld>
            <a:endParaRPr lang="ja-JP" altLang="en-US" dirty="0">
              <a:solidFill>
                <a:prstClr val="black">
                  <a:tint val="75000"/>
                </a:prstClr>
              </a:solidFill>
            </a:endParaRPr>
          </a:p>
        </p:txBody>
      </p:sp>
    </p:spTree>
    <p:extLst>
      <p:ext uri="{BB962C8B-B14F-4D97-AF65-F5344CB8AC3E}">
        <p14:creationId xmlns:p14="http://schemas.microsoft.com/office/powerpoint/2010/main" val="42152166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585850"/>
          </a:xfrm>
          <a:ln>
            <a:solidFill>
              <a:schemeClr val="tx1"/>
            </a:solidFill>
          </a:ln>
        </p:spPr>
        <p:txBody>
          <a:bodyPr>
            <a:noAutofit/>
          </a:bodyPr>
          <a:lstStyle/>
          <a:p>
            <a:r>
              <a:rPr lang="vi-VN" altLang="ja-JP" sz="2400" b="1" dirty="0">
                <a:latin typeface="Arial" panose="020B0604020202020204" pitchFamily="34" charset="0"/>
                <a:ea typeface="Meiryo UI" panose="020B0604030504040204" pitchFamily="50" charset="-128"/>
                <a:cs typeface="Arial" panose="020B0604020202020204" pitchFamily="34" charset="0"/>
              </a:rPr>
              <a:t>Đặc tính của động cơ điện</a:t>
            </a:r>
            <a:endParaRPr kumimoji="1" lang="ja-JP" altLang="en-US" sz="2400" b="1" dirty="0">
              <a:latin typeface="Arial" panose="020B0604020202020204" pitchFamily="34" charset="0"/>
              <a:ea typeface="Meiryo UI" panose="020B0604030504040204" pitchFamily="50" charset="-128"/>
              <a:cs typeface="Arial" panose="020B0604020202020204" pitchFamily="34" charset="0"/>
            </a:endParaRPr>
          </a:p>
        </p:txBody>
      </p:sp>
      <p:sp>
        <p:nvSpPr>
          <p:cNvPr id="7" name="テキスト ボックス 6"/>
          <p:cNvSpPr txBox="1"/>
          <p:nvPr/>
        </p:nvSpPr>
        <p:spPr>
          <a:xfrm>
            <a:off x="4185501" y="6400413"/>
            <a:ext cx="3985161" cy="307777"/>
          </a:xfrm>
          <a:prstGeom prst="rect">
            <a:avLst/>
          </a:prstGeom>
          <a:noFill/>
          <a:ln>
            <a:solidFill>
              <a:schemeClr val="tx1"/>
            </a:solidFill>
          </a:ln>
        </p:spPr>
        <p:txBody>
          <a:bodyPr wrap="square" rtlCol="0">
            <a:spAutoFit/>
          </a:bodyPr>
          <a:lstStyle/>
          <a:p>
            <a:pPr algn="r"/>
            <a:r>
              <a:rPr lang="vi-VN" altLang="ja-JP" sz="1400" dirty="0">
                <a:solidFill>
                  <a:prstClr val="black"/>
                </a:solidFill>
                <a:latin typeface="Arial" panose="020B0604020202020204" pitchFamily="34" charset="0"/>
                <a:cs typeface="Arial" panose="020B0604020202020204" pitchFamily="34" charset="0"/>
              </a:rPr>
              <a:t>Sách giáo khoa trang 105</a:t>
            </a:r>
            <a:r>
              <a:rPr lang="en-US" altLang="ja-JP" sz="1400" dirty="0">
                <a:solidFill>
                  <a:prstClr val="black"/>
                </a:solidFill>
                <a:latin typeface="Arial" panose="020B0604020202020204" pitchFamily="34" charset="0"/>
                <a:cs typeface="Arial" panose="020B0604020202020204" pitchFamily="34" charset="0"/>
              </a:rPr>
              <a:t>/ </a:t>
            </a:r>
            <a:r>
              <a:rPr lang="vi-VN" altLang="ja-JP" sz="1400" dirty="0">
                <a:solidFill>
                  <a:prstClr val="black"/>
                </a:solidFill>
                <a:latin typeface="Arial" panose="020B0604020202020204" pitchFamily="34" charset="0"/>
                <a:cs typeface="Arial" panose="020B0604020202020204" pitchFamily="34" charset="0"/>
              </a:rPr>
              <a:t>Sách bổ trợ trang </a:t>
            </a:r>
            <a:r>
              <a:rPr lang="vi-VN" altLang="ja-JP" sz="1400" dirty="0" smtClean="0">
                <a:solidFill>
                  <a:prstClr val="black"/>
                </a:solidFill>
                <a:latin typeface="Arial" panose="020B0604020202020204" pitchFamily="34" charset="0"/>
                <a:cs typeface="Arial" panose="020B0604020202020204" pitchFamily="34" charset="0"/>
              </a:rPr>
              <a:t>4</a:t>
            </a:r>
            <a:r>
              <a:rPr lang="en-US" altLang="ja-JP" sz="1400" dirty="0" smtClean="0">
                <a:solidFill>
                  <a:prstClr val="black"/>
                </a:solidFill>
                <a:latin typeface="Arial" panose="020B0604020202020204" pitchFamily="34" charset="0"/>
                <a:cs typeface="Arial" panose="020B0604020202020204" pitchFamily="34" charset="0"/>
              </a:rPr>
              <a:t>8</a:t>
            </a:r>
            <a:endParaRPr lang="ja-JP" altLang="en-US" sz="1400" dirty="0">
              <a:solidFill>
                <a:prstClr val="black"/>
              </a:solidFill>
              <a:latin typeface="Arial" panose="020B0604020202020204" pitchFamily="34" charset="0"/>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50</a:t>
            </a:fld>
            <a:endParaRPr lang="ja-JP" altLang="en-US" dirty="0">
              <a:solidFill>
                <a:prstClr val="black">
                  <a:tint val="75000"/>
                </a:prstClr>
              </a:solidFill>
            </a:endParaRPr>
          </a:p>
        </p:txBody>
      </p:sp>
      <p:sp>
        <p:nvSpPr>
          <p:cNvPr id="11" name="コンテンツ プレースホルダー 4"/>
          <p:cNvSpPr txBox="1">
            <a:spLocks/>
          </p:cNvSpPr>
          <p:nvPr/>
        </p:nvSpPr>
        <p:spPr>
          <a:xfrm>
            <a:off x="628649" y="1023426"/>
            <a:ext cx="7886701" cy="2576262"/>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Động cơ điện được sử dụng làm nguồn điện</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cho xe nâng làm việc trên cao, thường được sử dụng ở </a:t>
            </a:r>
            <a:r>
              <a:rPr lang="vi-VN"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những nơi cần các đối sách về khí thải ra từ động cơ, tiếng ồn</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v</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v</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Ở xe nâng làm việc trên cao dạng tự động thì ắc quy được sử dụng cho các phương tiện công nghiệp, động cơ điện </a:t>
            </a:r>
            <a:r>
              <a:rPr lang="vi-VN"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không chỉ sử dụng động cơ 1 chiều</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mà thường sử dụng cả </a:t>
            </a:r>
            <a:r>
              <a:rPr lang="vi-VN"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động cơ xoay chiều</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Thiết bị truyền tải động lực của xe nâng làm việc trên cao chạy bằng pin là thiết bị thay thế động cơ của thiết bị truyền tải động lực trong xe nâng làm việc trên cao dạng bánh lốp</a:t>
            </a: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dạng bánh xích bằng động cơ điện chạy bằng pin, hệ thống truyền tải động lực hầu hết gần giống với dạng bánh lốp</a:t>
            </a: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dạng bánh xích.</a:t>
            </a: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p:txBody>
      </p:sp>
    </p:spTree>
    <p:extLst>
      <p:ext uri="{BB962C8B-B14F-4D97-AF65-F5344CB8AC3E}">
        <p14:creationId xmlns:p14="http://schemas.microsoft.com/office/powerpoint/2010/main" val="40631214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594380"/>
          </a:xfrm>
          <a:ln>
            <a:solidFill>
              <a:schemeClr val="tx1"/>
            </a:solidFill>
          </a:ln>
        </p:spPr>
        <p:txBody>
          <a:bodyPr>
            <a:noAutofit/>
          </a:bodyPr>
          <a:lstStyle/>
          <a:p>
            <a:r>
              <a:rPr kumimoji="1" lang="vi-VN" altLang="ja-JP" sz="2400" b="1" dirty="0">
                <a:latin typeface="Arial" panose="020B0604020202020204" pitchFamily="34" charset="0"/>
                <a:ea typeface="Meiryo UI" panose="020B0604030504040204" pitchFamily="50" charset="-128"/>
                <a:cs typeface="Arial" panose="020B0604020202020204" pitchFamily="34" charset="0"/>
              </a:rPr>
              <a:t>Đặc trưng của thiết bị thủy lực</a:t>
            </a:r>
            <a:endParaRPr kumimoji="1" lang="ja-JP" altLang="en-US" sz="2400" b="1" dirty="0">
              <a:latin typeface="Arial" panose="020B0604020202020204" pitchFamily="34" charset="0"/>
              <a:ea typeface="Meiryo UI" panose="020B0604030504040204" pitchFamily="50" charset="-128"/>
              <a:cs typeface="Arial" panose="020B0604020202020204" pitchFamily="34" charset="0"/>
            </a:endParaRPr>
          </a:p>
        </p:txBody>
      </p:sp>
      <p:sp>
        <p:nvSpPr>
          <p:cNvPr id="7" name="テキスト ボックス 6"/>
          <p:cNvSpPr txBox="1"/>
          <p:nvPr/>
        </p:nvSpPr>
        <p:spPr>
          <a:xfrm>
            <a:off x="4119513" y="6400413"/>
            <a:ext cx="4051149" cy="307777"/>
          </a:xfrm>
          <a:prstGeom prst="rect">
            <a:avLst/>
          </a:prstGeom>
          <a:noFill/>
          <a:ln>
            <a:solidFill>
              <a:schemeClr val="tx1"/>
            </a:solidFill>
          </a:ln>
        </p:spPr>
        <p:txBody>
          <a:bodyPr wrap="square" rtlCol="0">
            <a:spAutoFit/>
          </a:bodyPr>
          <a:lstStyle/>
          <a:p>
            <a:pPr algn="r"/>
            <a:r>
              <a:rPr lang="vi-VN" altLang="ja-JP" sz="1400" dirty="0">
                <a:solidFill>
                  <a:prstClr val="black"/>
                </a:solidFill>
                <a:latin typeface="Arial" panose="020B0604020202020204" pitchFamily="34" charset="0"/>
                <a:cs typeface="Arial" panose="020B0604020202020204" pitchFamily="34" charset="0"/>
              </a:rPr>
              <a:t>Sách giáo khoa trang 106</a:t>
            </a:r>
            <a:r>
              <a:rPr lang="en-US" altLang="ja-JP" sz="1400" dirty="0">
                <a:solidFill>
                  <a:prstClr val="black"/>
                </a:solidFill>
                <a:latin typeface="Arial" panose="020B0604020202020204" pitchFamily="34" charset="0"/>
                <a:cs typeface="Arial" panose="020B0604020202020204" pitchFamily="34" charset="0"/>
              </a:rPr>
              <a:t>/ </a:t>
            </a:r>
            <a:r>
              <a:rPr lang="vi-VN" altLang="ja-JP" sz="1400" dirty="0">
                <a:solidFill>
                  <a:prstClr val="black"/>
                </a:solidFill>
                <a:latin typeface="Arial" panose="020B0604020202020204" pitchFamily="34" charset="0"/>
                <a:cs typeface="Arial" panose="020B0604020202020204" pitchFamily="34" charset="0"/>
              </a:rPr>
              <a:t>Sách bổ trợ trang </a:t>
            </a:r>
            <a:r>
              <a:rPr lang="vi-VN" altLang="ja-JP" sz="1400" dirty="0" smtClean="0">
                <a:solidFill>
                  <a:prstClr val="black"/>
                </a:solidFill>
                <a:latin typeface="Arial" panose="020B0604020202020204" pitchFamily="34" charset="0"/>
                <a:cs typeface="Arial" panose="020B0604020202020204" pitchFamily="34" charset="0"/>
              </a:rPr>
              <a:t>4</a:t>
            </a:r>
            <a:r>
              <a:rPr lang="en-US" altLang="ja-JP" sz="1400" dirty="0" smtClean="0">
                <a:solidFill>
                  <a:prstClr val="black"/>
                </a:solidFill>
                <a:latin typeface="Arial" panose="020B0604020202020204" pitchFamily="34" charset="0"/>
                <a:cs typeface="Arial" panose="020B0604020202020204" pitchFamily="34" charset="0"/>
              </a:rPr>
              <a:t>9</a:t>
            </a:r>
            <a:endParaRPr lang="ja-JP" altLang="en-US" sz="1400" dirty="0">
              <a:solidFill>
                <a:prstClr val="black"/>
              </a:solidFill>
              <a:latin typeface="Arial" panose="020B0604020202020204" pitchFamily="34" charset="0"/>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51</a:t>
            </a:fld>
            <a:endParaRPr lang="ja-JP" altLang="en-US">
              <a:solidFill>
                <a:prstClr val="black">
                  <a:tint val="75000"/>
                </a:prstClr>
              </a:solidFill>
            </a:endParaRPr>
          </a:p>
        </p:txBody>
      </p:sp>
      <p:sp>
        <p:nvSpPr>
          <p:cNvPr id="11" name="コンテンツ プレースホルダー 4"/>
          <p:cNvSpPr txBox="1">
            <a:spLocks/>
          </p:cNvSpPr>
          <p:nvPr/>
        </p:nvSpPr>
        <p:spPr>
          <a:xfrm>
            <a:off x="628649" y="1031851"/>
            <a:ext cx="7886701" cy="2695134"/>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Hầu hết các thiết bị làm việc của xe nâng làm việc trên cao hoạt động bằng thiết bị thủy lực sử dụng lực của thủy lực. Thiết bị thủy lực có đặc trưng như sau.</a:t>
            </a:r>
            <a:endPar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endPar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tabLst>
                <a:tab pos="3405188" algn="l"/>
              </a:tabLst>
            </a:pP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p:txBody>
      </p:sp>
      <p:graphicFrame>
        <p:nvGraphicFramePr>
          <p:cNvPr id="2" name="表 2">
            <a:extLst>
              <a:ext uri="{FF2B5EF4-FFF2-40B4-BE49-F238E27FC236}">
                <a16:creationId xmlns:a16="http://schemas.microsoft.com/office/drawing/2014/main" id="{6002C3EF-1557-48AE-B185-107BFEFECADC}"/>
              </a:ext>
            </a:extLst>
          </p:cNvPr>
          <p:cNvGraphicFramePr>
            <a:graphicFrameLocks noGrp="1"/>
          </p:cNvGraphicFramePr>
          <p:nvPr>
            <p:extLst>
              <p:ext uri="{D42A27DB-BD31-4B8C-83A1-F6EECF244321}">
                <p14:modId xmlns:p14="http://schemas.microsoft.com/office/powerpoint/2010/main" val="3242215318"/>
              </p:ext>
            </p:extLst>
          </p:nvPr>
        </p:nvGraphicFramePr>
        <p:xfrm>
          <a:off x="798334" y="1706096"/>
          <a:ext cx="7542014" cy="2143440"/>
        </p:xfrm>
        <a:graphic>
          <a:graphicData uri="http://schemas.openxmlformats.org/drawingml/2006/table">
            <a:tbl>
              <a:tblPr firstRow="1" bandRow="1">
                <a:tableStyleId>{2D5ABB26-0587-4C30-8999-92F81FD0307C}</a:tableStyleId>
              </a:tblPr>
              <a:tblGrid>
                <a:gridCol w="3577592">
                  <a:extLst>
                    <a:ext uri="{9D8B030D-6E8A-4147-A177-3AD203B41FA5}">
                      <a16:colId xmlns:a16="http://schemas.microsoft.com/office/drawing/2014/main" val="3035954612"/>
                    </a:ext>
                  </a:extLst>
                </a:gridCol>
                <a:gridCol w="3964422">
                  <a:extLst>
                    <a:ext uri="{9D8B030D-6E8A-4147-A177-3AD203B41FA5}">
                      <a16:colId xmlns:a16="http://schemas.microsoft.com/office/drawing/2014/main" val="675052161"/>
                    </a:ext>
                  </a:extLst>
                </a:gridCol>
              </a:tblGrid>
              <a:tr h="2143440">
                <a:tc>
                  <a:txBody>
                    <a:bodyPr/>
                    <a:lstStyle/>
                    <a:p>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Ưu điểm</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1. Nhỏ gọn và nhẹ</a:t>
                      </a:r>
                    </a:p>
                    <a:p>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2. Dễ dàng kiểm soát sự quá tải</a:t>
                      </a:r>
                    </a:p>
                    <a:p>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3. Dễ dàng chuyển đổi chuyển động</a:t>
                      </a:r>
                    </a:p>
                    <a:p>
                      <a:pPr marL="0" indent="0">
                        <a:lnSpc>
                          <a:spcPct val="100000"/>
                        </a:lnSpc>
                        <a:spcBef>
                          <a:spcPts val="0"/>
                        </a:spcBef>
                        <a:buNone/>
                        <a:tabLst>
                          <a:tab pos="3405188" algn="l"/>
                        </a:tabLst>
                      </a:pP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4. </a:t>
                      </a:r>
                      <a:r>
                        <a:rPr lang="vi-VN" altLang="ja-JP" sz="1600" dirty="0">
                          <a:solidFill>
                            <a:prstClr val="black"/>
                          </a:solidFill>
                          <a:latin typeface="+mn-lt"/>
                          <a:ea typeface="Meiryo UI" panose="020B0604030504040204" pitchFamily="50" charset="-128"/>
                          <a:cs typeface="Arial" panose="020B0604020202020204" pitchFamily="34" charset="0"/>
                        </a:rPr>
                        <a:t>Ít rung chuyển</a:t>
                      </a: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tabLst>
                          <a:tab pos="3405188" algn="l"/>
                        </a:tabLst>
                      </a:pP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5. </a:t>
                      </a:r>
                      <a:r>
                        <a:rPr lang="vi-VN" altLang="ja-JP" sz="1600" dirty="0">
                          <a:solidFill>
                            <a:prstClr val="black"/>
                          </a:solidFill>
                          <a:latin typeface="+mn-lt"/>
                          <a:ea typeface="Meiryo UI" panose="020B0604030504040204" pitchFamily="50" charset="-128"/>
                          <a:cs typeface="Arial" panose="020B0604020202020204" pitchFamily="34" charset="0"/>
                        </a:rPr>
                        <a:t>Có thể hoạt động trơn tru</a:t>
                      </a: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tabLst>
                          <a:tab pos="3405188" algn="l"/>
                        </a:tabLst>
                      </a:pP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6. </a:t>
                      </a:r>
                      <a:r>
                        <a:rPr lang="vi-VN" altLang="ja-JP" sz="1600" dirty="0">
                          <a:solidFill>
                            <a:prstClr val="black"/>
                          </a:solidFill>
                          <a:latin typeface="+mn-lt"/>
                          <a:ea typeface="Meiryo UI" panose="020B0604030504040204" pitchFamily="50" charset="-128"/>
                          <a:cs typeface="Arial" panose="020B0604020202020204" pitchFamily="34" charset="0"/>
                        </a:rPr>
                        <a:t>Dễ dàng điều khiển từ xa</a:t>
                      </a: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Nhược điểm</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p>
                    <a:p>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1. Hệ thống đường ống dẫn phức tạp</a:t>
                      </a:r>
                    </a:p>
                    <a:p>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2. Phát sinh rò rỉ dầu thủy lực</a:t>
                      </a:r>
                    </a:p>
                    <a:p>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3. Hiệu suất của máy có thay đổi 1 chút</a:t>
                      </a:r>
                      <a:endPar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prstClr val="black"/>
                          </a:solidFill>
                          <a:latin typeface="+mn-lt"/>
                          <a:ea typeface="Meiryo UI" panose="020B0604030504040204" pitchFamily="50" charset="-128"/>
                          <a:cs typeface="Arial" panose="020B0604020202020204" pitchFamily="34" charset="0"/>
                        </a:rPr>
                        <a:t> </a:t>
                      </a:r>
                      <a:r>
                        <a:rPr lang="en-US" altLang="ja-JP" sz="1600" dirty="0">
                          <a:solidFill>
                            <a:prstClr val="black"/>
                          </a:solidFill>
                          <a:latin typeface="+mn-lt"/>
                          <a:ea typeface="Meiryo UI" panose="020B0604030504040204" pitchFamily="50" charset="-128"/>
                          <a:cs typeface="Arial" panose="020B0604020202020204" pitchFamily="34" charset="0"/>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tùy thuộc vào nhiệt độ của dầu thủy lực</a:t>
                      </a:r>
                      <a:endParaRPr kumimoji="1" lang="ja-JP" alt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04406768"/>
                  </a:ext>
                </a:extLst>
              </a:tr>
            </a:tbl>
          </a:graphicData>
        </a:graphic>
      </p:graphicFrame>
    </p:spTree>
    <p:extLst>
      <p:ext uri="{BB962C8B-B14F-4D97-AF65-F5344CB8AC3E}">
        <p14:creationId xmlns:p14="http://schemas.microsoft.com/office/powerpoint/2010/main" val="9860289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83980"/>
            <a:ext cx="7886700" cy="558700"/>
          </a:xfrm>
          <a:ln>
            <a:solidFill>
              <a:schemeClr val="tx1"/>
            </a:solidFill>
          </a:ln>
        </p:spPr>
        <p:txBody>
          <a:bodyPr>
            <a:noAutofit/>
          </a:bodyPr>
          <a:lstStyle/>
          <a:p>
            <a:r>
              <a:rPr lang="en-US" altLang="ja-JP" sz="2400" b="1" dirty="0" err="1">
                <a:latin typeface="Arial" panose="020B0604020202020204" pitchFamily="34" charset="0"/>
                <a:ea typeface="Meiryo UI" panose="020B0604030504040204" pitchFamily="50" charset="-128"/>
                <a:cs typeface="Arial" panose="020B0604020202020204" pitchFamily="34" charset="0"/>
              </a:rPr>
              <a:t>Nguyên</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lý</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vi-VN" altLang="ja-JP" sz="2400" b="1" dirty="0">
                <a:latin typeface="Arial" panose="020B0604020202020204" pitchFamily="34" charset="0"/>
                <a:ea typeface="Meiryo UI" panose="020B0604030504040204" pitchFamily="50" charset="-128"/>
                <a:cs typeface="Arial" panose="020B0604020202020204" pitchFamily="34" charset="0"/>
              </a:rPr>
              <a:t>của động cơ </a:t>
            </a:r>
            <a:r>
              <a:rPr lang="en-US" altLang="ja-JP" sz="2400" b="1" dirty="0" err="1">
                <a:latin typeface="Arial" panose="020B0604020202020204" pitchFamily="34" charset="0"/>
                <a:ea typeface="Meiryo UI" panose="020B0604030504040204" pitchFamily="50" charset="-128"/>
                <a:cs typeface="Arial" panose="020B0604020202020204" pitchFamily="34" charset="0"/>
              </a:rPr>
              <a:t>thủy</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lực</a:t>
            </a:r>
            <a:endParaRPr kumimoji="1" lang="ja-JP" altLang="en-US" sz="2400" b="1" dirty="0">
              <a:latin typeface="Arial" panose="020B0604020202020204" pitchFamily="34" charset="0"/>
              <a:ea typeface="Meiryo UI" panose="020B0604030504040204" pitchFamily="50" charset="-128"/>
              <a:cs typeface="Arial" panose="020B0604020202020204" pitchFamily="34" charset="0"/>
            </a:endParaRPr>
          </a:p>
        </p:txBody>
      </p:sp>
      <p:sp>
        <p:nvSpPr>
          <p:cNvPr id="7" name="テキスト ボックス 6"/>
          <p:cNvSpPr txBox="1"/>
          <p:nvPr/>
        </p:nvSpPr>
        <p:spPr>
          <a:xfrm>
            <a:off x="4185501" y="6400413"/>
            <a:ext cx="3985161" cy="307777"/>
          </a:xfrm>
          <a:prstGeom prst="rect">
            <a:avLst/>
          </a:prstGeom>
          <a:noFill/>
          <a:ln>
            <a:solidFill>
              <a:schemeClr val="tx1"/>
            </a:solidFill>
          </a:ln>
        </p:spPr>
        <p:txBody>
          <a:bodyPr wrap="square" rtlCol="0">
            <a:spAutoFit/>
          </a:bodyPr>
          <a:lstStyle/>
          <a:p>
            <a:pPr algn="r"/>
            <a:r>
              <a:rPr lang="vi-VN" altLang="ja-JP" sz="1400" dirty="0">
                <a:solidFill>
                  <a:prstClr val="black"/>
                </a:solidFill>
                <a:latin typeface="Arial" panose="020B0604020202020204" pitchFamily="34" charset="0"/>
                <a:cs typeface="Arial" panose="020B0604020202020204" pitchFamily="34" charset="0"/>
              </a:rPr>
              <a:t>Sách giáo khoa trang 10</a:t>
            </a:r>
            <a:r>
              <a:rPr lang="en-US" altLang="ja-JP" sz="1400" dirty="0">
                <a:solidFill>
                  <a:prstClr val="black"/>
                </a:solidFill>
                <a:latin typeface="Arial" panose="020B0604020202020204" pitchFamily="34" charset="0"/>
                <a:cs typeface="Arial" panose="020B0604020202020204" pitchFamily="34" charset="0"/>
              </a:rPr>
              <a:t>6/ </a:t>
            </a:r>
            <a:r>
              <a:rPr lang="vi-VN" altLang="ja-JP" sz="1400" dirty="0">
                <a:solidFill>
                  <a:prstClr val="black"/>
                </a:solidFill>
                <a:latin typeface="Arial" panose="020B0604020202020204" pitchFamily="34" charset="0"/>
                <a:cs typeface="Arial" panose="020B0604020202020204" pitchFamily="34" charset="0"/>
              </a:rPr>
              <a:t>Sách bổ trợ trang </a:t>
            </a:r>
            <a:r>
              <a:rPr lang="vi-VN" altLang="ja-JP" sz="1400" dirty="0" smtClean="0">
                <a:solidFill>
                  <a:prstClr val="black"/>
                </a:solidFill>
                <a:latin typeface="Arial" panose="020B0604020202020204" pitchFamily="34" charset="0"/>
                <a:cs typeface="Arial" panose="020B0604020202020204" pitchFamily="34" charset="0"/>
              </a:rPr>
              <a:t>4</a:t>
            </a:r>
            <a:r>
              <a:rPr lang="en-US" altLang="ja-JP" sz="1400" dirty="0" smtClean="0">
                <a:solidFill>
                  <a:prstClr val="black"/>
                </a:solidFill>
                <a:latin typeface="Arial" panose="020B0604020202020204" pitchFamily="34" charset="0"/>
                <a:cs typeface="Arial" panose="020B0604020202020204" pitchFamily="34" charset="0"/>
              </a:rPr>
              <a:t>9</a:t>
            </a:r>
            <a:endParaRPr lang="ja-JP" altLang="en-US" sz="1400" dirty="0">
              <a:solidFill>
                <a:prstClr val="black"/>
              </a:solidFill>
              <a:latin typeface="Arial" panose="020B0604020202020204" pitchFamily="34" charset="0"/>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52</a:t>
            </a:fld>
            <a:endParaRPr lang="ja-JP" altLang="en-US" dirty="0">
              <a:solidFill>
                <a:prstClr val="black">
                  <a:tint val="75000"/>
                </a:prstClr>
              </a:solidFill>
            </a:endParaRPr>
          </a:p>
        </p:txBody>
      </p:sp>
      <p:sp>
        <p:nvSpPr>
          <p:cNvPr id="11" name="コンテンツ プレースホルダー 4"/>
          <p:cNvSpPr txBox="1">
            <a:spLocks/>
          </p:cNvSpPr>
          <p:nvPr/>
        </p:nvSpPr>
        <p:spPr>
          <a:xfrm>
            <a:off x="628649" y="1154395"/>
            <a:ext cx="7886701" cy="5157892"/>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600" kern="100" dirty="0">
                <a:solidFill>
                  <a:prstClr val="black"/>
                </a:solidFill>
                <a:effectLst/>
                <a:latin typeface="Arial" panose="020B0604020202020204" pitchFamily="34" charset="0"/>
                <a:ea typeface="Meiryo UI" panose="020B0604030504040204" pitchFamily="50" charset="-128"/>
                <a:cs typeface="Arial" panose="020B0604020202020204" pitchFamily="34" charset="0"/>
              </a:rPr>
              <a:t> </a:t>
            </a:r>
            <a:r>
              <a:rPr lang="vi-VN" altLang="ja-JP" sz="1600" kern="100" dirty="0">
                <a:effectLst/>
                <a:latin typeface="Arial" panose="020B0604020202020204" pitchFamily="34" charset="0"/>
                <a:ea typeface="ＭＳ ゴシック" panose="020B0609070205080204" pitchFamily="49" charset="-128"/>
                <a:cs typeface="Times New Roman" panose="02020603050405020304" pitchFamily="18" charset="0"/>
              </a:rPr>
              <a:t>Nguyên lý của hệ thống thủy lực là ứng dụng của </a:t>
            </a:r>
            <a:r>
              <a:rPr lang="vi-VN" altLang="ja-JP" sz="1600" b="1" u="sng" kern="100" dirty="0">
                <a:effectLst/>
                <a:latin typeface="Arial" panose="020B0604020202020204" pitchFamily="34" charset="0"/>
                <a:ea typeface="ＭＳ ゴシック" panose="020B0609070205080204" pitchFamily="49" charset="-128"/>
                <a:cs typeface="Times New Roman" panose="02020603050405020304" pitchFamily="18" charset="0"/>
              </a:rPr>
              <a:t>nguyên lý Pascal</a:t>
            </a:r>
            <a:r>
              <a:rPr lang="ja-JP" altLang="ja-JP" sz="1600" kern="100" dirty="0">
                <a:effectLst/>
                <a:latin typeface="Arial" panose="020B0604020202020204" pitchFamily="34" charset="0"/>
                <a:ea typeface="ＭＳ ゴシック" panose="020B0609070205080204" pitchFamily="49" charset="-128"/>
                <a:cs typeface="Arial" panose="020B0604020202020204" pitchFamily="34" charset="0"/>
              </a:rPr>
              <a:t>「</a:t>
            </a:r>
            <a:r>
              <a:rPr lang="vi-VN" altLang="ja-JP" sz="1600" kern="100" dirty="0">
                <a:effectLst/>
                <a:latin typeface="Arial" panose="020B0604020202020204" pitchFamily="34" charset="0"/>
                <a:ea typeface="ＭＳ ゴシック" panose="020B0609070205080204" pitchFamily="49" charset="-128"/>
                <a:cs typeface="Times New Roman" panose="02020603050405020304" pitchFamily="18" charset="0"/>
              </a:rPr>
              <a:t>áp suất tác dụng lên một phần của chất lỏng đứng yên trong bình kín được truyền đến tất cả các phần của chất lỏng có cùng áp suất</a:t>
            </a:r>
            <a:r>
              <a:rPr lang="ja-JP" altLang="ja-JP" sz="1600" kern="100" dirty="0">
                <a:effectLst/>
                <a:latin typeface="Arial" panose="020B0604020202020204" pitchFamily="34" charset="0"/>
                <a:ea typeface="ＭＳ ゴシック" panose="020B0609070205080204" pitchFamily="49" charset="-128"/>
                <a:cs typeface="Arial" panose="020B0604020202020204" pitchFamily="34" charset="0"/>
              </a:rPr>
              <a:t>」</a:t>
            </a:r>
            <a:r>
              <a:rPr lang="vi-VN" altLang="ja-JP" sz="1600" kern="100" dirty="0">
                <a:effectLst/>
                <a:latin typeface="Arial" panose="020B0604020202020204" pitchFamily="34" charset="0"/>
                <a:ea typeface="ＭＳ ゴシック" panose="020B0609070205080204" pitchFamily="49" charset="-128"/>
                <a:cs typeface="Times New Roman" panose="02020603050405020304" pitchFamily="18" charset="0"/>
              </a:rPr>
              <a:t>.</a:t>
            </a:r>
            <a:endParaRPr lang="ja-JP" altLang="ja-JP" sz="16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indent="0">
              <a:lnSpc>
                <a:spcPct val="100000"/>
              </a:lnSpc>
              <a:spcBef>
                <a:spcPts val="0"/>
              </a:spcBef>
              <a:buNone/>
            </a:pPr>
            <a:r>
              <a:rPr lang="en-US" altLang="ja-JP" sz="1600" dirty="0">
                <a:effectLst/>
                <a:latin typeface="Arial" panose="020B0604020202020204" pitchFamily="34" charset="0"/>
                <a:ea typeface="ＭＳ ゴシック" panose="020B0609070205080204" pitchFamily="49" charset="-128"/>
              </a:rPr>
              <a:t> </a:t>
            </a:r>
            <a:r>
              <a:rPr lang="vi-VN" altLang="ja-JP" sz="1600" dirty="0">
                <a:effectLst/>
                <a:latin typeface="Arial" panose="020B0604020202020204" pitchFamily="34" charset="0"/>
                <a:ea typeface="ＭＳ ゴシック" panose="020B0609070205080204" pitchFamily="49" charset="-128"/>
              </a:rPr>
              <a:t>Ví dụ, trong trường hợp thùng chứa A và thùng chứa B được nối với nhau bằng một đường ống như hình 3-12, áp suất 10N / cm</a:t>
            </a:r>
            <a:r>
              <a:rPr lang="vi-VN" altLang="ja-JP" sz="1600" baseline="30000" dirty="0">
                <a:effectLst/>
                <a:latin typeface="Arial" panose="020B0604020202020204" pitchFamily="34" charset="0"/>
                <a:ea typeface="ＭＳ ゴシック" panose="020B0609070205080204" pitchFamily="49" charset="-128"/>
              </a:rPr>
              <a:t>2</a:t>
            </a:r>
            <a:r>
              <a:rPr lang="vi-VN" altLang="ja-JP" sz="1600" dirty="0">
                <a:effectLst/>
                <a:latin typeface="Arial" panose="020B0604020202020204" pitchFamily="34" charset="0"/>
                <a:ea typeface="ＭＳ ゴシック" panose="020B0609070205080204" pitchFamily="49" charset="-128"/>
              </a:rPr>
              <a:t> được tạo ra bởi một lực 10N tác dụng lên bề mặt của thùng chứa. A là 1cm</a:t>
            </a:r>
            <a:r>
              <a:rPr lang="vi-VN" altLang="ja-JP" sz="1600" baseline="30000" dirty="0">
                <a:effectLst/>
                <a:latin typeface="Arial" panose="020B0604020202020204" pitchFamily="34" charset="0"/>
                <a:ea typeface="ＭＳ ゴシック" panose="020B0609070205080204" pitchFamily="49" charset="-128"/>
              </a:rPr>
              <a:t>2</a:t>
            </a:r>
            <a:r>
              <a:rPr lang="vi-VN" altLang="ja-JP" sz="1600" dirty="0">
                <a:effectLst/>
                <a:latin typeface="Arial" panose="020B0604020202020204" pitchFamily="34" charset="0"/>
                <a:ea typeface="ＭＳ ゴシック" panose="020B0609070205080204" pitchFamily="49" charset="-128"/>
              </a:rPr>
              <a:t>. Vì áp suất truyền cho tất cả các ống nên lực (F) truyền cho toàn bộ bề mặt của thùng B có diện tích bề mặt 10cm</a:t>
            </a:r>
            <a:r>
              <a:rPr lang="vi-VN" altLang="ja-JP" sz="1600" baseline="30000" dirty="0">
                <a:effectLst/>
                <a:latin typeface="Arial" panose="020B0604020202020204" pitchFamily="34" charset="0"/>
                <a:ea typeface="ＭＳ ゴシック" panose="020B0609070205080204" pitchFamily="49" charset="-128"/>
              </a:rPr>
              <a:t>2 </a:t>
            </a:r>
            <a:r>
              <a:rPr lang="vi-VN" altLang="ja-JP" sz="1600" dirty="0">
                <a:effectLst/>
                <a:latin typeface="Arial" panose="020B0604020202020204" pitchFamily="34" charset="0"/>
                <a:ea typeface="ＭＳ ゴシック" panose="020B0609070205080204" pitchFamily="49" charset="-128"/>
              </a:rPr>
              <a:t>như sau</a:t>
            </a:r>
            <a:r>
              <a:rPr lang="en-US" altLang="ja-JP" sz="1600" dirty="0">
                <a:effectLst/>
                <a:latin typeface="Arial" panose="020B0604020202020204" pitchFamily="34" charset="0"/>
                <a:ea typeface="ＭＳ ゴシック" panose="020B0609070205080204" pitchFamily="49" charset="-128"/>
              </a:rPr>
              <a:t>:</a:t>
            </a:r>
          </a:p>
          <a:p>
            <a:pPr marL="0" indent="0">
              <a:lnSpc>
                <a:spcPct val="100000"/>
              </a:lnSpc>
              <a:spcBef>
                <a:spcPts val="0"/>
              </a:spcBef>
              <a:buNone/>
            </a:pPr>
            <a:r>
              <a:rPr lang="ja-JP" altLang="en-US" sz="1600" dirty="0">
                <a:effectLst/>
                <a:latin typeface="Arial" panose="020B0604020202020204" pitchFamily="34" charset="0"/>
                <a:ea typeface="ＭＳ ゴシック" panose="020B0609070205080204" pitchFamily="49" charset="-128"/>
              </a:rPr>
              <a:t>　</a:t>
            </a:r>
            <a:endParaRPr lang="en-US" altLang="ja-JP" sz="1600" dirty="0">
              <a:effectLst/>
              <a:latin typeface="Arial" panose="020B0604020202020204" pitchFamily="34" charset="0"/>
              <a:ea typeface="ＭＳ ゴシック" panose="020B0609070205080204" pitchFamily="49" charset="-128"/>
            </a:endParaRPr>
          </a:p>
          <a:p>
            <a:pPr marL="0" indent="0">
              <a:lnSpc>
                <a:spcPct val="100000"/>
              </a:lnSpc>
              <a:spcBef>
                <a:spcPts val="0"/>
              </a:spcBef>
              <a:buNone/>
            </a:pPr>
            <a:r>
              <a:rPr lang="ja-JP" altLang="en-US" sz="1600" dirty="0">
                <a:effectLst/>
                <a:latin typeface="Arial" panose="020B0604020202020204" pitchFamily="34" charset="0"/>
                <a:ea typeface="ＭＳ ゴシック" panose="020B0609070205080204" pitchFamily="49" charset="-128"/>
              </a:rPr>
              <a:t>  </a:t>
            </a:r>
            <a:r>
              <a:rPr lang="vi-VN" altLang="ja-JP" sz="1600" dirty="0">
                <a:effectLst/>
                <a:latin typeface="Arial" panose="020B0604020202020204" pitchFamily="34" charset="0"/>
                <a:ea typeface="ＭＳ ゴシック" panose="020B0609070205080204" pitchFamily="49" charset="-128"/>
              </a:rPr>
              <a:t>Lực</a:t>
            </a:r>
            <a:r>
              <a:rPr lang="ja-JP" altLang="ja-JP" sz="1600" dirty="0">
                <a:effectLst/>
                <a:latin typeface="Arial" panose="020B0604020202020204" pitchFamily="34" charset="0"/>
                <a:ea typeface="ＭＳ ゴシック" panose="020B0609070205080204" pitchFamily="49" charset="-128"/>
                <a:cs typeface="Arial" panose="020B0604020202020204" pitchFamily="34" charset="0"/>
              </a:rPr>
              <a:t>＝</a:t>
            </a:r>
            <a:r>
              <a:rPr lang="en-US" altLang="ja-JP" sz="1600" dirty="0" err="1">
                <a:solidFill>
                  <a:prstClr val="black"/>
                </a:solidFill>
                <a:latin typeface="Arial" panose="020B0604020202020204" pitchFamily="34" charset="0"/>
                <a:ea typeface="ＭＳ ゴシック" panose="020B0609070205080204" pitchFamily="49" charset="-128"/>
                <a:cs typeface="Arial" panose="020B0604020202020204" pitchFamily="34" charset="0"/>
              </a:rPr>
              <a:t>Áp</a:t>
            </a:r>
            <a:r>
              <a:rPr lang="en-US" altLang="ja-JP" sz="1600" dirty="0">
                <a:solidFill>
                  <a:prstClr val="black"/>
                </a:solidFill>
                <a:latin typeface="Arial" panose="020B0604020202020204" pitchFamily="34" charset="0"/>
                <a:ea typeface="ＭＳ ゴシック" panose="020B0609070205080204" pitchFamily="49" charset="-128"/>
                <a:cs typeface="Arial" panose="020B0604020202020204" pitchFamily="34" charset="0"/>
              </a:rPr>
              <a:t> </a:t>
            </a:r>
            <a:r>
              <a:rPr lang="en-US" altLang="ja-JP" sz="1600" dirty="0" err="1">
                <a:solidFill>
                  <a:prstClr val="black"/>
                </a:solidFill>
                <a:latin typeface="Arial" panose="020B0604020202020204" pitchFamily="34" charset="0"/>
                <a:ea typeface="ＭＳ ゴシック" panose="020B0609070205080204" pitchFamily="49" charset="-128"/>
                <a:cs typeface="Arial" panose="020B0604020202020204" pitchFamily="34" charset="0"/>
              </a:rPr>
              <a:t>suất</a:t>
            </a:r>
            <a:r>
              <a:rPr lang="en-US" altLang="ja-JP" sz="1600" dirty="0">
                <a:solidFill>
                  <a:prstClr val="black"/>
                </a:solidFill>
                <a:latin typeface="Arial" panose="020B0604020202020204" pitchFamily="34" charset="0"/>
                <a:ea typeface="ＭＳ ゴシック" panose="020B0609070205080204" pitchFamily="49" charset="-128"/>
                <a:cs typeface="Arial" panose="020B0604020202020204" pitchFamily="34" charset="0"/>
              </a:rPr>
              <a:t> x </a:t>
            </a:r>
            <a:r>
              <a:rPr lang="en-US" altLang="ja-JP" sz="1600" dirty="0" err="1">
                <a:solidFill>
                  <a:prstClr val="black"/>
                </a:solidFill>
                <a:latin typeface="Arial" panose="020B0604020202020204" pitchFamily="34" charset="0"/>
                <a:ea typeface="ＭＳ ゴシック" panose="020B0609070205080204" pitchFamily="49" charset="-128"/>
                <a:cs typeface="Arial" panose="020B0604020202020204" pitchFamily="34" charset="0"/>
              </a:rPr>
              <a:t>diện</a:t>
            </a:r>
            <a:r>
              <a:rPr lang="en-US" altLang="ja-JP" sz="1600" dirty="0">
                <a:solidFill>
                  <a:prstClr val="black"/>
                </a:solidFill>
                <a:latin typeface="Arial" panose="020B0604020202020204" pitchFamily="34" charset="0"/>
                <a:ea typeface="ＭＳ ゴシック" panose="020B0609070205080204" pitchFamily="49" charset="-128"/>
                <a:cs typeface="Arial" panose="020B0604020202020204" pitchFamily="34" charset="0"/>
              </a:rPr>
              <a:t> </a:t>
            </a:r>
            <a:r>
              <a:rPr lang="en-US" altLang="ja-JP" sz="1600" dirty="0" err="1">
                <a:solidFill>
                  <a:prstClr val="black"/>
                </a:solidFill>
                <a:latin typeface="Arial" panose="020B0604020202020204" pitchFamily="34" charset="0"/>
                <a:ea typeface="ＭＳ ゴシック" panose="020B0609070205080204" pitchFamily="49" charset="-128"/>
                <a:cs typeface="Arial" panose="020B0604020202020204" pitchFamily="34" charset="0"/>
              </a:rPr>
              <a:t>tích</a:t>
            </a:r>
            <a:endParaRPr lang="en-US" altLang="ja-JP" sz="1600" dirty="0">
              <a:solidFill>
                <a:prstClr val="black"/>
              </a:solidFill>
              <a:latin typeface="Arial" panose="020B0604020202020204" pitchFamily="34" charset="0"/>
              <a:ea typeface="ＭＳ ゴシック" panose="020B0609070205080204" pitchFamily="49" charset="-128"/>
              <a:cs typeface="Arial" panose="020B0604020202020204" pitchFamily="34" charset="0"/>
            </a:endParaRPr>
          </a:p>
          <a:p>
            <a:pPr marL="0" indent="0" algn="just">
              <a:buNone/>
            </a:pPr>
            <a:r>
              <a:rPr lang="en-US" altLang="ja-JP" sz="1600" kern="100" dirty="0">
                <a:effectLst/>
                <a:latin typeface="Arial" panose="020B0604020202020204" pitchFamily="34" charset="0"/>
                <a:ea typeface="BIZ UDゴシック" panose="020B0400000000000000" pitchFamily="49" charset="-128"/>
                <a:cs typeface="Arial" panose="020B0604020202020204" pitchFamily="34" charset="0"/>
              </a:rPr>
              <a:t> </a:t>
            </a:r>
            <a:r>
              <a:rPr lang="ja-JP" altLang="ja-JP" sz="1600" kern="100" dirty="0">
                <a:effectLst/>
                <a:latin typeface="Arial" panose="020B0604020202020204" pitchFamily="34" charset="0"/>
                <a:ea typeface="BIZ UDゴシック" panose="020B0400000000000000" pitchFamily="49" charset="-128"/>
                <a:cs typeface="Arial" panose="020B0604020202020204" pitchFamily="34" charset="0"/>
              </a:rPr>
              <a:t>Ｆ＝１０Ｎ</a:t>
            </a:r>
            <a:r>
              <a:rPr lang="vi-VN" altLang="ja-JP" sz="1600" kern="100" dirty="0">
                <a:effectLst/>
                <a:latin typeface="Arial" panose="020B0604020202020204" pitchFamily="34" charset="0"/>
                <a:ea typeface="BIZ UDゴシック" panose="020B0400000000000000" pitchFamily="49" charset="-128"/>
                <a:cs typeface="Times New Roman" panose="02020603050405020304" pitchFamily="18" charset="0"/>
              </a:rPr>
              <a:t>/</a:t>
            </a:r>
            <a:r>
              <a:rPr lang="ja-JP" altLang="ja-JP" sz="1600" kern="100" dirty="0">
                <a:effectLst/>
                <a:latin typeface="Arial" panose="020B0604020202020204" pitchFamily="34" charset="0"/>
                <a:ea typeface="BIZ UDゴシック" panose="020B0400000000000000" pitchFamily="49" charset="-128"/>
                <a:cs typeface="Arial" panose="020B0604020202020204" pitchFamily="34" charset="0"/>
              </a:rPr>
              <a:t>ｃｍ</a:t>
            </a:r>
            <a:r>
              <a:rPr lang="ja-JP" altLang="ja-JP" sz="1600" kern="100" baseline="30000" dirty="0">
                <a:effectLst/>
                <a:latin typeface="Arial" panose="020B0604020202020204" pitchFamily="34" charset="0"/>
                <a:ea typeface="BIZ UDゴシック" panose="020B0400000000000000" pitchFamily="49" charset="-128"/>
                <a:cs typeface="Arial" panose="020B0604020202020204" pitchFamily="34" charset="0"/>
              </a:rPr>
              <a:t>２</a:t>
            </a:r>
            <a:r>
              <a:rPr lang="ja-JP" altLang="ja-JP" sz="1600" kern="100" dirty="0">
                <a:effectLst/>
                <a:latin typeface="Arial" panose="020B0604020202020204" pitchFamily="34" charset="0"/>
                <a:ea typeface="BIZ UDゴシック" panose="020B0400000000000000" pitchFamily="49" charset="-128"/>
                <a:cs typeface="Arial" panose="020B0604020202020204" pitchFamily="34" charset="0"/>
              </a:rPr>
              <a:t>　</a:t>
            </a:r>
            <a:r>
              <a:rPr lang="vi-VN" altLang="ja-JP" sz="1600" kern="100" dirty="0">
                <a:effectLst/>
                <a:latin typeface="Arial" panose="020B0604020202020204" pitchFamily="34" charset="0"/>
                <a:ea typeface="BIZ UDゴシック" panose="020B0400000000000000" pitchFamily="49" charset="-128"/>
                <a:cs typeface="Times New Roman" panose="02020603050405020304" pitchFamily="18" charset="0"/>
              </a:rPr>
              <a:t>×</a:t>
            </a:r>
            <a:r>
              <a:rPr lang="ja-JP" altLang="ja-JP" sz="1600" kern="100" dirty="0">
                <a:effectLst/>
                <a:latin typeface="Arial" panose="020B0604020202020204" pitchFamily="34" charset="0"/>
                <a:ea typeface="BIZ UDゴシック" panose="020B0400000000000000" pitchFamily="49" charset="-128"/>
                <a:cs typeface="Arial" panose="020B0604020202020204" pitchFamily="34" charset="0"/>
              </a:rPr>
              <a:t>　１０ｃｍ</a:t>
            </a:r>
            <a:r>
              <a:rPr lang="ja-JP" altLang="ja-JP" sz="1600" kern="100" baseline="30000" dirty="0">
                <a:effectLst/>
                <a:latin typeface="Arial" panose="020B0604020202020204" pitchFamily="34" charset="0"/>
                <a:ea typeface="BIZ UDゴシック" panose="020B0400000000000000" pitchFamily="49" charset="-128"/>
                <a:cs typeface="Arial" panose="020B0604020202020204" pitchFamily="34" charset="0"/>
              </a:rPr>
              <a:t>２</a:t>
            </a:r>
            <a:r>
              <a:rPr lang="ja-JP" altLang="ja-JP" sz="1600" kern="100" dirty="0">
                <a:effectLst/>
                <a:latin typeface="Arial" panose="020B0604020202020204" pitchFamily="34" charset="0"/>
                <a:ea typeface="BIZ UDゴシック" panose="020B0400000000000000" pitchFamily="49" charset="-128"/>
                <a:cs typeface="Arial" panose="020B0604020202020204" pitchFamily="34" charset="0"/>
              </a:rPr>
              <a:t>＝１００Ｎ</a:t>
            </a:r>
            <a:endParaRPr lang="en-US" altLang="ja-JP" sz="16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0" indent="0" algn="just">
              <a:buNone/>
            </a:pPr>
            <a:endParaRPr lang="en-US" altLang="ja-JP" sz="1600" kern="100" dirty="0">
              <a:effectLst/>
              <a:latin typeface="Arial" panose="020B0604020202020204" pitchFamily="34" charset="0"/>
              <a:ea typeface="ＭＳ ゴシック" panose="020B0609070205080204" pitchFamily="49" charset="-128"/>
              <a:cs typeface="Times New Roman" panose="02020603050405020304" pitchFamily="18" charset="0"/>
            </a:endParaRPr>
          </a:p>
          <a:p>
            <a:pPr marL="0" indent="0" algn="just">
              <a:buNone/>
            </a:pPr>
            <a:endParaRPr lang="en-US" altLang="ja-JP" sz="1600" kern="100" dirty="0">
              <a:latin typeface="Arial" panose="020B0604020202020204" pitchFamily="34" charset="0"/>
              <a:ea typeface="ＭＳ ゴシック" panose="020B0609070205080204" pitchFamily="49" charset="-128"/>
              <a:cs typeface="Times New Roman" panose="02020603050405020304" pitchFamily="18" charset="0"/>
            </a:endParaRPr>
          </a:p>
          <a:p>
            <a:pPr marL="0" indent="0" algn="just">
              <a:buNone/>
            </a:pPr>
            <a:r>
              <a:rPr lang="en-US" altLang="ja-JP" sz="1600" kern="100" dirty="0">
                <a:effectLst/>
                <a:latin typeface="Arial" panose="020B0604020202020204" pitchFamily="34" charset="0"/>
                <a:ea typeface="ＭＳ ゴシック" panose="020B0609070205080204" pitchFamily="49" charset="-128"/>
                <a:cs typeface="Times New Roman" panose="02020603050405020304" pitchFamily="18" charset="0"/>
              </a:rPr>
              <a:t> </a:t>
            </a:r>
          </a:p>
          <a:p>
            <a:pPr marL="0" indent="0" algn="just">
              <a:buNone/>
            </a:pPr>
            <a:endParaRPr lang="en-US" altLang="ja-JP" sz="1600" kern="100" dirty="0">
              <a:latin typeface="Arial" panose="020B0604020202020204" pitchFamily="34" charset="0"/>
              <a:ea typeface="ＭＳ ゴシック" panose="020B0609070205080204" pitchFamily="49" charset="-128"/>
              <a:cs typeface="Times New Roman" panose="02020603050405020304" pitchFamily="18" charset="0"/>
            </a:endParaRPr>
          </a:p>
          <a:p>
            <a:pPr marL="0" indent="0" algn="just">
              <a:buNone/>
            </a:pPr>
            <a:r>
              <a:rPr lang="en-US" altLang="ja-JP" sz="16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vi-VN" altLang="ja-JP" sz="1600" kern="100" dirty="0">
                <a:effectLst/>
                <a:latin typeface="Arial" panose="020B0604020202020204" pitchFamily="34" charset="0"/>
                <a:ea typeface="ＭＳ ゴシック" panose="020B0609070205080204" pitchFamily="49" charset="-128"/>
                <a:cs typeface="Times New Roman" panose="02020603050405020304" pitchFamily="18" charset="0"/>
              </a:rPr>
              <a:t>Đây là nguyên lý hoạt động của hệ thống thủy lực giúp di chuyển một vật nặng bằng việc tác động một lực nhỏ. Khi đẩy thùng A đi xuống 50 cm thì chất lỏng bị đẩy xuống 50 cm</a:t>
            </a:r>
            <a:r>
              <a:rPr lang="vi-VN" altLang="ja-JP" sz="1600" kern="100" baseline="30000" dirty="0">
                <a:effectLst/>
                <a:latin typeface="Arial" panose="020B0604020202020204" pitchFamily="34" charset="0"/>
                <a:ea typeface="ＭＳ ゴシック" panose="020B0609070205080204" pitchFamily="49" charset="-128"/>
                <a:cs typeface="Times New Roman" panose="02020603050405020304" pitchFamily="18" charset="0"/>
              </a:rPr>
              <a:t>3</a:t>
            </a:r>
            <a:r>
              <a:rPr lang="vi-VN" altLang="ja-JP" sz="1600" kern="100" dirty="0">
                <a:effectLst/>
                <a:latin typeface="Arial" panose="020B0604020202020204" pitchFamily="34" charset="0"/>
                <a:ea typeface="ＭＳ ゴシック" panose="020B0609070205080204" pitchFamily="49" charset="-128"/>
                <a:cs typeface="Times New Roman" panose="02020603050405020304" pitchFamily="18" charset="0"/>
              </a:rPr>
              <a:t> thì thùng B bị đẩy lên 5 cm.</a:t>
            </a:r>
            <a:endParaRPr lang="ja-JP" altLang="ja-JP" sz="16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indent="0">
              <a:lnSpc>
                <a:spcPct val="100000"/>
              </a:lnSpc>
              <a:spcBef>
                <a:spcPts val="0"/>
              </a:spcBef>
              <a:buNone/>
            </a:pP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p:txBody>
      </p:sp>
      <p:pic>
        <p:nvPicPr>
          <p:cNvPr id="12" name="図 11" descr="ダイアグラム, 設計図&#10;&#10;自動的に生成された説明">
            <a:extLst>
              <a:ext uri="{FF2B5EF4-FFF2-40B4-BE49-F238E27FC236}">
                <a16:creationId xmlns:a16="http://schemas.microsoft.com/office/drawing/2014/main" id="{918DC891-6FF1-4561-9F61-34A340C7F57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43107" y="3122549"/>
            <a:ext cx="3004820" cy="2026920"/>
          </a:xfrm>
          <a:prstGeom prst="rect">
            <a:avLst/>
          </a:prstGeom>
          <a:noFill/>
          <a:ln>
            <a:noFill/>
          </a:ln>
        </p:spPr>
      </p:pic>
      <p:sp>
        <p:nvSpPr>
          <p:cNvPr id="13" name="フローチャート: 処理 12">
            <a:extLst>
              <a:ext uri="{FF2B5EF4-FFF2-40B4-BE49-F238E27FC236}">
                <a16:creationId xmlns:a16="http://schemas.microsoft.com/office/drawing/2014/main" id="{A66D9E8A-048E-43C0-A2B7-BE4596C1DEDE}"/>
              </a:ext>
            </a:extLst>
          </p:cNvPr>
          <p:cNvSpPr/>
          <p:nvPr/>
        </p:nvSpPr>
        <p:spPr>
          <a:xfrm>
            <a:off x="7566274" y="3641268"/>
            <a:ext cx="676910" cy="321310"/>
          </a:xfrm>
          <a:prstGeom prst="flowChartProcess">
            <a:avLst/>
          </a:prstGeom>
          <a:solidFill>
            <a:sysClr val="window" lastClr="FFFFFF"/>
          </a:solidFill>
          <a:ln w="12700" cap="flat" cmpd="sng" algn="ctr">
            <a:solidFill>
              <a:sysClr val="window" lastClr="FFFFF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700" kern="100" dirty="0" err="1">
                <a:effectLst/>
                <a:latin typeface="Arial" panose="020B0604020202020204" pitchFamily="34" charset="0"/>
                <a:ea typeface="ＭＳ ゴシック" panose="020B0609070205080204" pitchFamily="49" charset="-128"/>
                <a:cs typeface="Times New Roman" panose="02020603050405020304" pitchFamily="18" charset="0"/>
              </a:rPr>
              <a:t>Đồ</a:t>
            </a:r>
            <a:r>
              <a:rPr lang="en-US" sz="7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sz="700" kern="100" dirty="0" err="1">
                <a:effectLst/>
                <a:latin typeface="Arial" panose="020B0604020202020204" pitchFamily="34" charset="0"/>
                <a:ea typeface="ＭＳ ゴシック" panose="020B0609070205080204" pitchFamily="49" charset="-128"/>
                <a:cs typeface="Times New Roman" panose="02020603050405020304" pitchFamily="18" charset="0"/>
              </a:rPr>
              <a:t>đựng</a:t>
            </a:r>
            <a:r>
              <a:rPr lang="en-US" sz="700" kern="100" dirty="0">
                <a:effectLst/>
                <a:latin typeface="Arial" panose="020B0604020202020204" pitchFamily="34" charset="0"/>
                <a:ea typeface="ＭＳ ゴシック" panose="020B0609070205080204" pitchFamily="49" charset="-128"/>
                <a:cs typeface="Times New Roman" panose="02020603050405020304" pitchFamily="18" charset="0"/>
              </a:rPr>
              <a:t> B</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4" name="フローチャート: 処理 13">
            <a:extLst>
              <a:ext uri="{FF2B5EF4-FFF2-40B4-BE49-F238E27FC236}">
                <a16:creationId xmlns:a16="http://schemas.microsoft.com/office/drawing/2014/main" id="{4B2787CC-B0B5-4C31-B8B6-0531E441BD3A}"/>
              </a:ext>
            </a:extLst>
          </p:cNvPr>
          <p:cNvSpPr/>
          <p:nvPr/>
        </p:nvSpPr>
        <p:spPr>
          <a:xfrm>
            <a:off x="6032876" y="3678976"/>
            <a:ext cx="676910" cy="321310"/>
          </a:xfrm>
          <a:prstGeom prst="flowChartProcess">
            <a:avLst/>
          </a:prstGeom>
          <a:solidFill>
            <a:sysClr val="window" lastClr="FFFFFF"/>
          </a:solidFill>
          <a:ln w="12700" cap="flat" cmpd="sng" algn="ctr">
            <a:solidFill>
              <a:sysClr val="window" lastClr="FFFFF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700" kern="100" dirty="0" err="1">
                <a:effectLst/>
                <a:latin typeface="Arial" panose="020B0604020202020204" pitchFamily="34" charset="0"/>
                <a:ea typeface="ＭＳ ゴシック" panose="020B0609070205080204" pitchFamily="49" charset="-128"/>
                <a:cs typeface="Times New Roman" panose="02020603050405020304" pitchFamily="18" charset="0"/>
              </a:rPr>
              <a:t>Đồ</a:t>
            </a:r>
            <a:r>
              <a:rPr lang="en-US" sz="700" kern="100" dirty="0">
                <a:effectLst/>
                <a:latin typeface="Arial" panose="020B0604020202020204" pitchFamily="34" charset="0"/>
                <a:ea typeface="ＭＳ ゴシック" panose="020B0609070205080204" pitchFamily="49" charset="-128"/>
                <a:cs typeface="Times New Roman" panose="02020603050405020304" pitchFamily="18" charset="0"/>
              </a:rPr>
              <a:t> </a:t>
            </a:r>
            <a:r>
              <a:rPr lang="en-US" sz="700" kern="100" dirty="0" err="1">
                <a:effectLst/>
                <a:latin typeface="Arial" panose="020B0604020202020204" pitchFamily="34" charset="0"/>
                <a:ea typeface="ＭＳ ゴシック" panose="020B0609070205080204" pitchFamily="49" charset="-128"/>
                <a:cs typeface="Times New Roman" panose="02020603050405020304" pitchFamily="18" charset="0"/>
              </a:rPr>
              <a:t>đựng</a:t>
            </a:r>
            <a:r>
              <a:rPr lang="en-US" sz="700" kern="100" dirty="0">
                <a:effectLst/>
                <a:latin typeface="Arial" panose="020B0604020202020204" pitchFamily="34" charset="0"/>
                <a:ea typeface="ＭＳ ゴシック" panose="020B0609070205080204" pitchFamily="49" charset="-128"/>
                <a:cs typeface="Times New Roman" panose="02020603050405020304" pitchFamily="18" charset="0"/>
              </a:rPr>
              <a:t> A</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40887930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282804"/>
            <a:ext cx="7886700" cy="525870"/>
          </a:xfrm>
          <a:ln>
            <a:solidFill>
              <a:schemeClr val="tx1"/>
            </a:solidFill>
          </a:ln>
        </p:spPr>
        <p:txBody>
          <a:bodyPr>
            <a:noAutofit/>
          </a:bodyPr>
          <a:lstStyle/>
          <a:p>
            <a:r>
              <a:rPr kumimoji="1" lang="vi-VN" altLang="ja-JP" sz="2400" b="1" dirty="0">
                <a:latin typeface="Arial" panose="020B0604020202020204" pitchFamily="34" charset="0"/>
                <a:ea typeface="Meiryo UI" panose="020B0604030504040204" pitchFamily="50" charset="-128"/>
                <a:cs typeface="Arial" panose="020B0604020202020204" pitchFamily="34" charset="0"/>
              </a:rPr>
              <a:t>Hệ thống của thiết bị thủy lực</a:t>
            </a:r>
            <a:endParaRPr kumimoji="1" lang="ja-JP" altLang="en-US" sz="2400" b="1" dirty="0">
              <a:latin typeface="Arial" panose="020B0604020202020204" pitchFamily="34" charset="0"/>
              <a:ea typeface="Meiryo UI" panose="020B0604030504040204" pitchFamily="50" charset="-128"/>
              <a:cs typeface="Arial" panose="020B0604020202020204" pitchFamily="34" charset="0"/>
            </a:endParaRPr>
          </a:p>
        </p:txBody>
      </p:sp>
      <p:sp>
        <p:nvSpPr>
          <p:cNvPr id="7" name="テキスト ボックス 6"/>
          <p:cNvSpPr txBox="1"/>
          <p:nvPr/>
        </p:nvSpPr>
        <p:spPr>
          <a:xfrm>
            <a:off x="4100660" y="6438121"/>
            <a:ext cx="4070002" cy="307777"/>
          </a:xfrm>
          <a:prstGeom prst="rect">
            <a:avLst/>
          </a:prstGeom>
          <a:noFill/>
          <a:ln>
            <a:solidFill>
              <a:schemeClr val="tx1"/>
            </a:solidFill>
          </a:ln>
        </p:spPr>
        <p:txBody>
          <a:bodyPr wrap="square" rtlCol="0">
            <a:spAutoFit/>
          </a:bodyPr>
          <a:lstStyle/>
          <a:p>
            <a:pPr algn="r"/>
            <a:r>
              <a:rPr lang="vi-VN" altLang="ja-JP" sz="1400" dirty="0">
                <a:solidFill>
                  <a:prstClr val="black"/>
                </a:solidFill>
                <a:latin typeface="Arial" panose="020B0604020202020204" pitchFamily="34" charset="0"/>
                <a:cs typeface="Arial" panose="020B0604020202020204" pitchFamily="34" charset="0"/>
              </a:rPr>
              <a:t>Sách giáo khoa trang 107</a:t>
            </a:r>
            <a:r>
              <a:rPr lang="en-US" altLang="ja-JP" sz="1400" dirty="0">
                <a:solidFill>
                  <a:prstClr val="black"/>
                </a:solidFill>
                <a:latin typeface="Arial" panose="020B0604020202020204" pitchFamily="34" charset="0"/>
                <a:cs typeface="Arial" panose="020B0604020202020204" pitchFamily="34" charset="0"/>
              </a:rPr>
              <a:t>/ </a:t>
            </a:r>
            <a:r>
              <a:rPr lang="vi-VN" altLang="ja-JP" sz="1400" dirty="0">
                <a:solidFill>
                  <a:prstClr val="black"/>
                </a:solidFill>
                <a:latin typeface="Arial" panose="020B0604020202020204" pitchFamily="34" charset="0"/>
                <a:cs typeface="Arial" panose="020B0604020202020204" pitchFamily="34" charset="0"/>
              </a:rPr>
              <a:t>Sách bổ trợ trang </a:t>
            </a:r>
            <a:r>
              <a:rPr lang="en-US" altLang="ja-JP" sz="1400" dirty="0" smtClean="0">
                <a:solidFill>
                  <a:prstClr val="black"/>
                </a:solidFill>
                <a:latin typeface="Arial" panose="020B0604020202020204" pitchFamily="34" charset="0"/>
                <a:cs typeface="Arial" panose="020B0604020202020204" pitchFamily="34" charset="0"/>
              </a:rPr>
              <a:t>50</a:t>
            </a:r>
            <a:endParaRPr lang="ja-JP" altLang="en-US" sz="1400" dirty="0">
              <a:solidFill>
                <a:prstClr val="black"/>
              </a:solidFill>
              <a:latin typeface="Arial" panose="020B0604020202020204" pitchFamily="34" charset="0"/>
              <a:cs typeface="Arial" panose="020B0604020202020204" pitchFamily="34" charset="0"/>
            </a:endParaRPr>
          </a:p>
        </p:txBody>
      </p:sp>
      <p:sp>
        <p:nvSpPr>
          <p:cNvPr id="5" name="スライド番号プレースホルダー 4"/>
          <p:cNvSpPr>
            <a:spLocks noGrp="1"/>
          </p:cNvSpPr>
          <p:nvPr>
            <p:ph type="sldNum" sz="quarter" idx="12"/>
          </p:nvPr>
        </p:nvSpPr>
        <p:spPr>
          <a:xfrm>
            <a:off x="8170662" y="6356351"/>
            <a:ext cx="344688" cy="365125"/>
          </a:xfrm>
        </p:spPr>
        <p:txBody>
          <a:bodyPr/>
          <a:lstStyle/>
          <a:p>
            <a:fld id="{10712B29-8DFD-45C1-BE8F-2E7F44751CDC}" type="slidenum">
              <a:rPr lang="ja-JP" altLang="en-US" smtClean="0">
                <a:solidFill>
                  <a:prstClr val="black">
                    <a:tint val="75000"/>
                  </a:prstClr>
                </a:solidFill>
              </a:rPr>
              <a:pPr/>
              <a:t>53</a:t>
            </a:fld>
            <a:endParaRPr lang="ja-JP" altLang="en-US">
              <a:solidFill>
                <a:prstClr val="black">
                  <a:tint val="75000"/>
                </a:prstClr>
              </a:solidFill>
            </a:endParaRPr>
          </a:p>
        </p:txBody>
      </p:sp>
      <p:sp>
        <p:nvSpPr>
          <p:cNvPr id="11" name="コンテンツ プレースホルダー 4"/>
          <p:cNvSpPr txBox="1">
            <a:spLocks/>
          </p:cNvSpPr>
          <p:nvPr/>
        </p:nvSpPr>
        <p:spPr>
          <a:xfrm>
            <a:off x="628649" y="852738"/>
            <a:ext cx="7886701" cy="2890205"/>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5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500" dirty="0">
                <a:solidFill>
                  <a:prstClr val="black"/>
                </a:solidFill>
                <a:latin typeface="Arial" panose="020B0604020202020204" pitchFamily="34" charset="0"/>
                <a:ea typeface="Meiryo UI" panose="020B0604030504040204" pitchFamily="50" charset="-128"/>
                <a:cs typeface="Arial" panose="020B0604020202020204" pitchFamily="34" charset="0"/>
              </a:rPr>
              <a:t>Hệ thống thủy lực là thiết bị vận hành các thiết bị làm việc của xe nâng làm việc trên cao, là thiết bị </a:t>
            </a:r>
            <a:r>
              <a:rPr lang="vi-VN" altLang="ja-JP" sz="1500" b="1" u="sng" dirty="0">
                <a:solidFill>
                  <a:prstClr val="black"/>
                </a:solidFill>
                <a:latin typeface="Arial" panose="020B0604020202020204" pitchFamily="34" charset="0"/>
                <a:ea typeface="Meiryo UI" panose="020B0604030504040204" pitchFamily="50" charset="-128"/>
                <a:cs typeface="Arial" panose="020B0604020202020204" pitchFamily="34" charset="0"/>
              </a:rPr>
              <a:t>biến đổi</a:t>
            </a:r>
            <a:r>
              <a:rPr lang="vi-VN" altLang="ja-JP" sz="15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500" b="1" u="sng" dirty="0">
                <a:solidFill>
                  <a:prstClr val="black"/>
                </a:solidFill>
                <a:latin typeface="Arial" panose="020B0604020202020204" pitchFamily="34" charset="0"/>
                <a:ea typeface="Meiryo UI" panose="020B0604030504040204" pitchFamily="50" charset="-128"/>
                <a:cs typeface="Arial" panose="020B0604020202020204" pitchFamily="34" charset="0"/>
              </a:rPr>
              <a:t>năng lượng cơ học</a:t>
            </a:r>
            <a:r>
              <a:rPr lang="vi-VN" altLang="ja-JP" sz="1500" dirty="0">
                <a:solidFill>
                  <a:prstClr val="black"/>
                </a:solidFill>
                <a:latin typeface="Arial" panose="020B0604020202020204" pitchFamily="34" charset="0"/>
                <a:ea typeface="Meiryo UI" panose="020B0604030504040204" pitchFamily="50" charset="-128"/>
                <a:cs typeface="Arial" panose="020B0604020202020204" pitchFamily="34" charset="0"/>
              </a:rPr>
              <a:t> của động cơ thành </a:t>
            </a:r>
            <a:r>
              <a:rPr lang="vi-VN" altLang="ja-JP" sz="1500" b="1" u="sng" dirty="0">
                <a:solidFill>
                  <a:prstClr val="black"/>
                </a:solidFill>
                <a:latin typeface="Arial" panose="020B0604020202020204" pitchFamily="34" charset="0"/>
                <a:ea typeface="Meiryo UI" panose="020B0604030504040204" pitchFamily="50" charset="-128"/>
                <a:cs typeface="Arial" panose="020B0604020202020204" pitchFamily="34" charset="0"/>
              </a:rPr>
              <a:t>năng lượng chất lưu</a:t>
            </a:r>
            <a:r>
              <a:rPr lang="vi-VN" altLang="ja-JP" sz="1500" dirty="0">
                <a:solidFill>
                  <a:prstClr val="black"/>
                </a:solidFill>
                <a:latin typeface="Arial" panose="020B0604020202020204" pitchFamily="34" charset="0"/>
                <a:ea typeface="Meiryo UI" panose="020B0604030504040204" pitchFamily="50" charset="-128"/>
                <a:cs typeface="Arial" panose="020B0604020202020204" pitchFamily="34" charset="0"/>
              </a:rPr>
              <a:t>, tiếp tục </a:t>
            </a:r>
            <a:r>
              <a:rPr lang="vi-VN" altLang="ja-JP" sz="1500" b="1" u="sng" dirty="0">
                <a:solidFill>
                  <a:prstClr val="black"/>
                </a:solidFill>
                <a:latin typeface="Arial" panose="020B0604020202020204" pitchFamily="34" charset="0"/>
                <a:ea typeface="Meiryo UI" panose="020B0604030504040204" pitchFamily="50" charset="-128"/>
                <a:cs typeface="Arial" panose="020B0604020202020204" pitchFamily="34" charset="0"/>
              </a:rPr>
              <a:t>chuyển thành năng lượng cơ học</a:t>
            </a:r>
            <a:r>
              <a:rPr lang="vi-VN" altLang="ja-JP" sz="1500" dirty="0">
                <a:solidFill>
                  <a:prstClr val="black"/>
                </a:solidFill>
                <a:latin typeface="Arial" panose="020B0604020202020204" pitchFamily="34" charset="0"/>
                <a:ea typeface="Meiryo UI" panose="020B0604030504040204" pitchFamily="50" charset="-128"/>
                <a:cs typeface="Arial" panose="020B0604020202020204" pitchFamily="34" charset="0"/>
              </a:rPr>
              <a:t> để </a:t>
            </a:r>
            <a:r>
              <a:rPr lang="vi-VN" altLang="ja-JP" sz="1500" b="1" u="sng" dirty="0">
                <a:solidFill>
                  <a:prstClr val="black"/>
                </a:solidFill>
                <a:latin typeface="Arial" panose="020B0604020202020204" pitchFamily="34" charset="0"/>
                <a:ea typeface="Meiryo UI" panose="020B0604030504040204" pitchFamily="50" charset="-128"/>
                <a:cs typeface="Arial" panose="020B0604020202020204" pitchFamily="34" charset="0"/>
              </a:rPr>
              <a:t>tiến hành thao tác (công việc).</a:t>
            </a:r>
            <a:endParaRPr lang="en-US" altLang="ja-JP" sz="1500" b="1" u="sng"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5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500" b="1" u="sng" dirty="0">
                <a:solidFill>
                  <a:prstClr val="black"/>
                </a:solidFill>
                <a:latin typeface="Arial" panose="020B0604020202020204" pitchFamily="34" charset="0"/>
                <a:ea typeface="Meiryo UI" panose="020B0604030504040204" pitchFamily="50" charset="-128"/>
                <a:cs typeface="Arial" panose="020B0604020202020204" pitchFamily="34" charset="0"/>
              </a:rPr>
              <a:t>Dầu thủy lực được điều áp </a:t>
            </a:r>
            <a:r>
              <a:rPr lang="vi-VN" altLang="ja-JP" sz="1500" dirty="0">
                <a:solidFill>
                  <a:prstClr val="black"/>
                </a:solidFill>
                <a:latin typeface="Arial" panose="020B0604020202020204" pitchFamily="34" charset="0"/>
                <a:ea typeface="Meiryo UI" panose="020B0604030504040204" pitchFamily="50" charset="-128"/>
                <a:cs typeface="Arial" panose="020B0604020202020204" pitchFamily="34" charset="0"/>
              </a:rPr>
              <a:t>bằng cách truyền động máy bơm thủy lực với động lực của động cơ hoặc động cơ điện, và các </a:t>
            </a:r>
            <a:r>
              <a:rPr lang="vi-VN" altLang="ja-JP" sz="1500" b="1" u="sng" dirty="0">
                <a:solidFill>
                  <a:prstClr val="black"/>
                </a:solidFill>
                <a:latin typeface="Arial" panose="020B0604020202020204" pitchFamily="34" charset="0"/>
                <a:ea typeface="Meiryo UI" panose="020B0604030504040204" pitchFamily="50" charset="-128"/>
                <a:cs typeface="Arial" panose="020B0604020202020204" pitchFamily="34" charset="0"/>
              </a:rPr>
              <a:t>thiết bị truyền động thủy lực </a:t>
            </a:r>
            <a:r>
              <a:rPr lang="vi-VN" altLang="ja-JP" sz="1500" dirty="0">
                <a:solidFill>
                  <a:prstClr val="black"/>
                </a:solidFill>
                <a:latin typeface="Arial" panose="020B0604020202020204" pitchFamily="34" charset="0"/>
                <a:ea typeface="Meiryo UI" panose="020B0604030504040204" pitchFamily="50" charset="-128"/>
                <a:cs typeface="Arial" panose="020B0604020202020204" pitchFamily="34" charset="0"/>
              </a:rPr>
              <a:t>khác nhau </a:t>
            </a:r>
            <a:r>
              <a:rPr lang="vi-VN" altLang="ja-JP" sz="1500" b="1" u="sng" dirty="0">
                <a:solidFill>
                  <a:prstClr val="black"/>
                </a:solidFill>
                <a:latin typeface="Arial" panose="020B0604020202020204" pitchFamily="34" charset="0"/>
                <a:ea typeface="Meiryo UI" panose="020B0604030504040204" pitchFamily="50" charset="-128"/>
                <a:cs typeface="Arial" panose="020B0604020202020204" pitchFamily="34" charset="0"/>
              </a:rPr>
              <a:t>(bộ truyền động) </a:t>
            </a:r>
            <a:r>
              <a:rPr lang="vi-VN" altLang="ja-JP" sz="1500" dirty="0">
                <a:solidFill>
                  <a:prstClr val="black"/>
                </a:solidFill>
                <a:latin typeface="Arial" panose="020B0604020202020204" pitchFamily="34" charset="0"/>
                <a:ea typeface="Meiryo UI" panose="020B0604030504040204" pitchFamily="50" charset="-128"/>
                <a:cs typeface="Arial" panose="020B0604020202020204" pitchFamily="34" charset="0"/>
              </a:rPr>
              <a:t>như </a:t>
            </a:r>
            <a:r>
              <a:rPr lang="vi-VN" altLang="ja-JP" sz="1500" b="1" u="sng" dirty="0">
                <a:solidFill>
                  <a:prstClr val="black"/>
                </a:solidFill>
                <a:latin typeface="Arial" panose="020B0604020202020204" pitchFamily="34" charset="0"/>
                <a:ea typeface="Meiryo UI" panose="020B0604030504040204" pitchFamily="50" charset="-128"/>
                <a:cs typeface="Arial" panose="020B0604020202020204" pitchFamily="34" charset="0"/>
              </a:rPr>
              <a:t>động cơ thủy lực</a:t>
            </a:r>
            <a:r>
              <a:rPr lang="vi-VN" altLang="ja-JP" sz="15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500" b="1" u="sng" dirty="0">
                <a:solidFill>
                  <a:prstClr val="black"/>
                </a:solidFill>
                <a:latin typeface="Arial" panose="020B0604020202020204" pitchFamily="34" charset="0"/>
                <a:ea typeface="Meiryo UI" panose="020B0604030504040204" pitchFamily="50" charset="-128"/>
                <a:cs typeface="Arial" panose="020B0604020202020204" pitchFamily="34" charset="0"/>
              </a:rPr>
              <a:t>xi lanh thủy lực </a:t>
            </a:r>
            <a:r>
              <a:rPr lang="vi-VN" altLang="ja-JP" sz="1500" dirty="0">
                <a:solidFill>
                  <a:prstClr val="black"/>
                </a:solidFill>
                <a:latin typeface="Arial" panose="020B0604020202020204" pitchFamily="34" charset="0"/>
                <a:ea typeface="Meiryo UI" panose="020B0604030504040204" pitchFamily="50" charset="-128"/>
                <a:cs typeface="Arial" panose="020B0604020202020204" pitchFamily="34" charset="0"/>
              </a:rPr>
              <a:t>được vận hành bằng dầu thủy lực đã được điều áp. </a:t>
            </a:r>
            <a:endParaRPr lang="ja-JP" altLang="en-US" sz="15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5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500" dirty="0">
                <a:solidFill>
                  <a:prstClr val="black"/>
                </a:solidFill>
                <a:latin typeface="Arial" panose="020B0604020202020204" pitchFamily="34" charset="0"/>
                <a:ea typeface="Meiryo UI" panose="020B0604030504040204" pitchFamily="50" charset="-128"/>
                <a:cs typeface="Arial" panose="020B0604020202020204" pitchFamily="34" charset="0"/>
              </a:rPr>
              <a:t>Dầu thủy lực có áp lực giảm xuống sau khi sử dụng trong thiết bị truyền động thủy lực sẽ quay trở lại thùng chứa dầu thủy lực qua mạch áp suất thấp, được bơm thủy lực điều áp trở lại, cung cấp cho thiết bị truyền động thủy lực, sau đó tuần hoàn và trở thành hệ thống được sử dụng. (Tham khảo hình </a:t>
            </a:r>
            <a:r>
              <a:rPr lang="en-US" altLang="ja-JP" sz="1500" dirty="0">
                <a:solidFill>
                  <a:prstClr val="black"/>
                </a:solidFill>
                <a:latin typeface="Arial" panose="020B0604020202020204" pitchFamily="34" charset="0"/>
                <a:ea typeface="Meiryo UI" panose="020B0604030504040204" pitchFamily="50" charset="-128"/>
                <a:cs typeface="Arial" panose="020B0604020202020204" pitchFamily="34" charset="0"/>
              </a:rPr>
              <a:t>3-</a:t>
            </a:r>
            <a:r>
              <a:rPr lang="vi-VN" altLang="ja-JP" sz="1500" dirty="0">
                <a:solidFill>
                  <a:prstClr val="black"/>
                </a:solidFill>
                <a:latin typeface="Arial" panose="020B0604020202020204" pitchFamily="34" charset="0"/>
                <a:ea typeface="Meiryo UI" panose="020B0604030504040204" pitchFamily="50" charset="-128"/>
                <a:cs typeface="Arial" panose="020B0604020202020204" pitchFamily="34" charset="0"/>
              </a:rPr>
              <a:t>13)</a:t>
            </a:r>
            <a:endParaRPr lang="ja-JP" altLang="en-US" sz="15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endParaRPr lang="ja-JP" altLang="en-US" sz="1500" dirty="0">
              <a:solidFill>
                <a:prstClr val="black"/>
              </a:solidFill>
              <a:latin typeface="Arial" panose="020B0604020202020204" pitchFamily="34" charset="0"/>
              <a:ea typeface="Meiryo UI" panose="020B0604030504040204" pitchFamily="50" charset="-128"/>
              <a:cs typeface="Arial" panose="020B0604020202020204" pitchFamily="34" charset="0"/>
            </a:endParaRPr>
          </a:p>
        </p:txBody>
      </p:sp>
      <p:sp>
        <p:nvSpPr>
          <p:cNvPr id="13" name="スライド番号プレースホルダー 1">
            <a:extLst>
              <a:ext uri="{FF2B5EF4-FFF2-40B4-BE49-F238E27FC236}">
                <a16:creationId xmlns:a16="http://schemas.microsoft.com/office/drawing/2014/main" id="{19EA63D2-9EAE-4620-A55A-9A9C5A282A42}"/>
              </a:ext>
            </a:extLst>
          </p:cNvPr>
          <p:cNvSpPr txBox="1">
            <a:spLocks/>
          </p:cNvSpPr>
          <p:nvPr/>
        </p:nvSpPr>
        <p:spPr>
          <a:xfrm>
            <a:off x="7086600" y="9389112"/>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0712B29-8DFD-45C1-BE8F-2E7F44751CDC}" type="slidenum">
              <a:rPr lang="ja-JP" altLang="en-US" smtClean="0"/>
              <a:pPr/>
              <a:t>53</a:t>
            </a:fld>
            <a:endParaRPr lang="ja-JP" altLang="en-US"/>
          </a:p>
        </p:txBody>
      </p:sp>
      <p:pic>
        <p:nvPicPr>
          <p:cNvPr id="29" name="図 28" descr="ダイアグラム&#10;&#10;自動的に生成された説明">
            <a:extLst>
              <a:ext uri="{FF2B5EF4-FFF2-40B4-BE49-F238E27FC236}">
                <a16:creationId xmlns:a16="http://schemas.microsoft.com/office/drawing/2014/main" id="{A8250B22-73C4-43EE-A7E4-A8D7A20FD87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4563" b="46184"/>
          <a:stretch/>
        </p:blipFill>
        <p:spPr>
          <a:xfrm>
            <a:off x="2692400" y="3460635"/>
            <a:ext cx="6076623" cy="2555479"/>
          </a:xfrm>
          <a:prstGeom prst="rect">
            <a:avLst/>
          </a:prstGeom>
        </p:spPr>
      </p:pic>
    </p:spTree>
    <p:extLst>
      <p:ext uri="{BB962C8B-B14F-4D97-AF65-F5344CB8AC3E}">
        <p14:creationId xmlns:p14="http://schemas.microsoft.com/office/powerpoint/2010/main" val="8423066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527721"/>
          </a:xfrm>
          <a:ln>
            <a:solidFill>
              <a:schemeClr val="tx1"/>
            </a:solidFill>
          </a:ln>
        </p:spPr>
        <p:txBody>
          <a:bodyPr>
            <a:noAutofit/>
          </a:bodyPr>
          <a:lstStyle/>
          <a:p>
            <a:r>
              <a:rPr kumimoji="1" lang="vi-VN" altLang="ja-JP" sz="2400" b="1">
                <a:latin typeface="Arial" panose="020B0604020202020204" pitchFamily="34" charset="0"/>
                <a:ea typeface="Meiryo UI" panose="020B0604030504040204" pitchFamily="50" charset="-128"/>
                <a:cs typeface="Arial" panose="020B0604020202020204" pitchFamily="34" charset="0"/>
              </a:rPr>
              <a:t>Cấu trúc của thiết bị thủy lực</a:t>
            </a:r>
            <a:endParaRPr kumimoji="1" lang="ja-JP" altLang="en-US" sz="2400" b="1">
              <a:latin typeface="Arial" panose="020B0604020202020204" pitchFamily="34" charset="0"/>
              <a:ea typeface="Meiryo UI" panose="020B0604030504040204" pitchFamily="50" charset="-128"/>
              <a:cs typeface="Arial" panose="020B0604020202020204" pitchFamily="34" charset="0"/>
            </a:endParaRPr>
          </a:p>
        </p:txBody>
      </p:sp>
      <p:sp>
        <p:nvSpPr>
          <p:cNvPr id="7" name="テキスト ボックス 6"/>
          <p:cNvSpPr txBox="1"/>
          <p:nvPr/>
        </p:nvSpPr>
        <p:spPr>
          <a:xfrm>
            <a:off x="3920647" y="6400413"/>
            <a:ext cx="4250015" cy="307777"/>
          </a:xfrm>
          <a:prstGeom prst="rect">
            <a:avLst/>
          </a:prstGeom>
          <a:noFill/>
          <a:ln>
            <a:solidFill>
              <a:schemeClr val="tx1"/>
            </a:solidFill>
          </a:ln>
        </p:spPr>
        <p:txBody>
          <a:bodyPr wrap="square" rtlCol="0">
            <a:spAutoFit/>
          </a:bodyPr>
          <a:lstStyle/>
          <a:p>
            <a:pPr algn="r"/>
            <a:r>
              <a:rPr lang="vi-VN" altLang="ja-JP" sz="1400" dirty="0">
                <a:solidFill>
                  <a:prstClr val="black"/>
                </a:solidFill>
                <a:latin typeface="Arial" panose="020B0604020202020204" pitchFamily="34" charset="0"/>
                <a:cs typeface="Arial" panose="020B0604020202020204" pitchFamily="34" charset="0"/>
              </a:rPr>
              <a:t>Sách giáo khoa trang 107</a:t>
            </a:r>
            <a:r>
              <a:rPr lang="en-US" altLang="ja-JP" sz="1400" dirty="0">
                <a:solidFill>
                  <a:prstClr val="black"/>
                </a:solidFill>
                <a:latin typeface="Arial" panose="020B0604020202020204" pitchFamily="34" charset="0"/>
                <a:cs typeface="Arial" panose="020B0604020202020204" pitchFamily="34" charset="0"/>
              </a:rPr>
              <a:t>/ </a:t>
            </a:r>
            <a:r>
              <a:rPr lang="vi-VN" altLang="ja-JP" sz="1400" dirty="0">
                <a:solidFill>
                  <a:prstClr val="black"/>
                </a:solidFill>
                <a:latin typeface="Arial" panose="020B0604020202020204" pitchFamily="34" charset="0"/>
                <a:cs typeface="Arial" panose="020B0604020202020204" pitchFamily="34" charset="0"/>
              </a:rPr>
              <a:t>Sách bổ trợ trang </a:t>
            </a:r>
            <a:r>
              <a:rPr lang="vi-VN" altLang="ja-JP" sz="1400" dirty="0" smtClean="0">
                <a:solidFill>
                  <a:prstClr val="black"/>
                </a:solidFill>
                <a:latin typeface="Arial" panose="020B0604020202020204" pitchFamily="34" charset="0"/>
                <a:cs typeface="Arial" panose="020B0604020202020204" pitchFamily="34" charset="0"/>
              </a:rPr>
              <a:t>50</a:t>
            </a:r>
            <a:r>
              <a:rPr lang="en-US" altLang="ja-JP" sz="1400" dirty="0" smtClean="0">
                <a:solidFill>
                  <a:prstClr val="black"/>
                </a:solidFill>
                <a:latin typeface="Arial" panose="020B0604020202020204" pitchFamily="34" charset="0"/>
                <a:cs typeface="Arial" panose="020B0604020202020204" pitchFamily="34" charset="0"/>
              </a:rPr>
              <a:t>-51</a:t>
            </a:r>
            <a:endParaRPr lang="ja-JP" altLang="en-US" sz="1400" dirty="0">
              <a:solidFill>
                <a:prstClr val="black"/>
              </a:solidFill>
              <a:latin typeface="Arial" panose="020B0604020202020204" pitchFamily="34" charset="0"/>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54</a:t>
            </a:fld>
            <a:endParaRPr lang="ja-JP" altLang="en-US" dirty="0">
              <a:solidFill>
                <a:prstClr val="black">
                  <a:tint val="75000"/>
                </a:prstClr>
              </a:solidFill>
            </a:endParaRPr>
          </a:p>
        </p:txBody>
      </p:sp>
      <p:sp>
        <p:nvSpPr>
          <p:cNvPr id="11" name="コンテンツ プレースホルダー 4"/>
          <p:cNvSpPr txBox="1">
            <a:spLocks/>
          </p:cNvSpPr>
          <p:nvPr/>
        </p:nvSpPr>
        <p:spPr>
          <a:xfrm>
            <a:off x="628649" y="968263"/>
            <a:ext cx="7886701" cy="2021872"/>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Thiết bị thủy lực có thể chia thành </a:t>
            </a:r>
            <a:r>
              <a:rPr lang="vi-VN"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thiết bị</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với 3 chức năng và </a:t>
            </a:r>
            <a:r>
              <a:rPr lang="vi-VN"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phụ kiện</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như sau.</a:t>
            </a: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600"/>
              </a:spcBef>
              <a:buNone/>
            </a:pPr>
            <a:r>
              <a:rPr lang="vi-VN"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1. Thiết bị tạo áp suất thủy lực (bơm)</a:t>
            </a:r>
            <a:endParaRPr lang="ja-JP" altLang="en-US" sz="1400" b="1"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Là thiết bị hút dầu thủy lực từ thùng chứa dầu thủy lực, tạo áp lực và đưa vào trong mạch.</a:t>
            </a: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600"/>
              </a:spcBef>
              <a:buNone/>
            </a:pPr>
            <a:r>
              <a:rPr lang="vi-VN"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2. Thiết bị điều khiển thủy lực (van)</a:t>
            </a:r>
            <a:endParaRPr lang="ja-JP" altLang="en-US" sz="1400" b="1"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Là thiết bị điều khiển áp lực, lưu lượng, hướng của dầu thủy lực được xả ra từ bơm thủy lực</a:t>
            </a: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600"/>
              </a:spcBef>
              <a:buNone/>
            </a:pPr>
            <a:r>
              <a:rPr lang="vi-VN"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3. Thiết bị truyền động thủy lực (bộ truyền động)</a:t>
            </a:r>
            <a:endParaRPr lang="ja-JP" altLang="en-US" sz="1400" b="1"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Là thiết bị chuyển đổi năng lượng của dầu thủy lực cao áp thành lực của chuyển động quay và </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chuyển động thẳng.</a:t>
            </a: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p:txBody>
      </p:sp>
      <p:graphicFrame>
        <p:nvGraphicFramePr>
          <p:cNvPr id="3" name="表 2"/>
          <p:cNvGraphicFramePr>
            <a:graphicFrameLocks noGrp="1"/>
          </p:cNvGraphicFramePr>
          <p:nvPr/>
        </p:nvGraphicFramePr>
        <p:xfrm>
          <a:off x="628646" y="3456538"/>
          <a:ext cx="8064248" cy="2359047"/>
        </p:xfrm>
        <a:graphic>
          <a:graphicData uri="http://schemas.openxmlformats.org/drawingml/2006/table">
            <a:tbl>
              <a:tblPr firstRow="1" firstCol="1" bandRow="1">
                <a:tableStyleId>{5940675A-B579-460E-94D1-54222C63F5DA}</a:tableStyleId>
              </a:tblPr>
              <a:tblGrid>
                <a:gridCol w="2016062">
                  <a:extLst>
                    <a:ext uri="{9D8B030D-6E8A-4147-A177-3AD203B41FA5}">
                      <a16:colId xmlns:a16="http://schemas.microsoft.com/office/drawing/2014/main" val="20000"/>
                    </a:ext>
                  </a:extLst>
                </a:gridCol>
                <a:gridCol w="2016062">
                  <a:extLst>
                    <a:ext uri="{9D8B030D-6E8A-4147-A177-3AD203B41FA5}">
                      <a16:colId xmlns:a16="http://schemas.microsoft.com/office/drawing/2014/main" val="20001"/>
                    </a:ext>
                  </a:extLst>
                </a:gridCol>
                <a:gridCol w="2016062">
                  <a:extLst>
                    <a:ext uri="{9D8B030D-6E8A-4147-A177-3AD203B41FA5}">
                      <a16:colId xmlns:a16="http://schemas.microsoft.com/office/drawing/2014/main" val="20002"/>
                    </a:ext>
                  </a:extLst>
                </a:gridCol>
                <a:gridCol w="2016062">
                  <a:extLst>
                    <a:ext uri="{9D8B030D-6E8A-4147-A177-3AD203B41FA5}">
                      <a16:colId xmlns:a16="http://schemas.microsoft.com/office/drawing/2014/main" val="20003"/>
                    </a:ext>
                  </a:extLst>
                </a:gridCol>
              </a:tblGrid>
              <a:tr h="303237">
                <a:tc>
                  <a:txBody>
                    <a:bodyPr/>
                    <a:lstStyle/>
                    <a:p>
                      <a:pPr algn="ctr">
                        <a:spcAft>
                          <a:spcPts val="0"/>
                        </a:spcAft>
                      </a:pPr>
                      <a:r>
                        <a:rPr lang="vi-VN" altLang="ja-JP" sz="1200" kern="100">
                          <a:effectLst/>
                          <a:latin typeface="Arial" panose="020B0604020202020204" pitchFamily="34" charset="0"/>
                          <a:ea typeface="ＭＳ ゴシック" panose="020B0609070205080204" pitchFamily="49" charset="-128"/>
                          <a:cs typeface="Arial" panose="020B0604020202020204" pitchFamily="34" charset="0"/>
                        </a:rPr>
                        <a:t>Tên viết tắt</a:t>
                      </a:r>
                      <a:endParaRPr lang="ja-JP" sz="1200" kern="100">
                        <a:effectLst/>
                        <a:latin typeface="Arial" panose="020B0604020202020204" pitchFamily="34" charset="0"/>
                        <a:ea typeface="ＭＳ ゴシック" panose="020B0609070205080204" pitchFamily="49" charset="-128"/>
                        <a:cs typeface="Arial" panose="020B0604020202020204" pitchFamily="34" charset="0"/>
                      </a:endParaRPr>
                    </a:p>
                  </a:txBody>
                  <a:tcPr marL="68580" marR="68580" marT="0" marB="0" anchor="ctr"/>
                </a:tc>
                <a:tc gridSpan="3">
                  <a:txBody>
                    <a:bodyPr/>
                    <a:lstStyle/>
                    <a:p>
                      <a:pPr algn="ctr">
                        <a:spcAft>
                          <a:spcPts val="0"/>
                        </a:spcAft>
                      </a:pPr>
                      <a:r>
                        <a:rPr lang="vi-VN" altLang="ja-JP" sz="1200" kern="100">
                          <a:effectLst/>
                          <a:latin typeface="Arial" panose="020B0604020202020204" pitchFamily="34" charset="0"/>
                          <a:ea typeface="ＭＳ ゴシック" panose="020B0609070205080204" pitchFamily="49" charset="-128"/>
                          <a:cs typeface="Arial" panose="020B0604020202020204" pitchFamily="34" charset="0"/>
                        </a:rPr>
                        <a:t>Cấu tạo chính</a:t>
                      </a:r>
                      <a:endParaRPr lang="ja-JP" sz="1200" kern="100">
                        <a:effectLst/>
                        <a:latin typeface="Arial" panose="020B0604020202020204" pitchFamily="34" charset="0"/>
                        <a:ea typeface="ＭＳ ゴシック" panose="020B0609070205080204" pitchFamily="49" charset="-128"/>
                        <a:cs typeface="Arial" panose="020B0604020202020204" pitchFamily="34" charset="0"/>
                      </a:endParaRPr>
                    </a:p>
                  </a:txBody>
                  <a:tcPr marL="68580" marR="68580" marT="0" marB="0" anchor="ct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303237">
                <a:tc>
                  <a:txBody>
                    <a:bodyPr/>
                    <a:lstStyle/>
                    <a:p>
                      <a:pPr algn="ctr">
                        <a:spcAft>
                          <a:spcPts val="0"/>
                        </a:spcAft>
                      </a:pPr>
                      <a:r>
                        <a:rPr lang="vi-VN" altLang="ja-JP" sz="1200" kern="100">
                          <a:effectLst/>
                          <a:latin typeface="Arial" panose="020B0604020202020204" pitchFamily="34" charset="0"/>
                          <a:ea typeface="ＭＳ ゴシック" panose="020B0609070205080204" pitchFamily="49" charset="-128"/>
                          <a:cs typeface="Arial" panose="020B0604020202020204" pitchFamily="34" charset="0"/>
                        </a:rPr>
                        <a:t>Thiết bị tạo áp suất thủy lực</a:t>
                      </a:r>
                      <a:endParaRPr lang="ja-JP" sz="1200" kern="100">
                        <a:effectLst/>
                        <a:latin typeface="Arial" panose="020B0604020202020204" pitchFamily="34" charset="0"/>
                        <a:ea typeface="ＭＳ ゴシック" panose="020B0609070205080204" pitchFamily="49" charset="-128"/>
                        <a:cs typeface="Arial" panose="020B0604020202020204" pitchFamily="34" charset="0"/>
                      </a:endParaRPr>
                    </a:p>
                  </a:txBody>
                  <a:tcPr marL="68580" marR="68580" marT="0" marB="0" anchor="ctr"/>
                </a:tc>
                <a:tc>
                  <a:txBody>
                    <a:bodyPr/>
                    <a:lstStyle/>
                    <a:p>
                      <a:pPr algn="l">
                        <a:spcAft>
                          <a:spcPts val="0"/>
                        </a:spcAft>
                      </a:pPr>
                      <a:r>
                        <a:rPr lang="ja-JP" sz="1200" kern="100">
                          <a:effectLst/>
                          <a:latin typeface="Arial" panose="020B0604020202020204" pitchFamily="34" charset="0"/>
                          <a:cs typeface="Arial" panose="020B0604020202020204" pitchFamily="34" charset="0"/>
                        </a:rPr>
                        <a:t>・</a:t>
                      </a:r>
                      <a:r>
                        <a:rPr lang="vi-VN" altLang="ja-JP" sz="1200" kern="100">
                          <a:effectLst/>
                          <a:latin typeface="Arial" panose="020B0604020202020204" pitchFamily="34" charset="0"/>
                          <a:cs typeface="Arial" panose="020B0604020202020204" pitchFamily="34" charset="0"/>
                        </a:rPr>
                        <a:t>Bơm thủy lực</a:t>
                      </a:r>
                      <a:endParaRPr lang="ja-JP" sz="1200" kern="100">
                        <a:effectLst/>
                        <a:latin typeface="Arial" panose="020B0604020202020204" pitchFamily="34" charset="0"/>
                        <a:ea typeface="ＭＳ ゴシック" panose="020B0609070205080204" pitchFamily="49" charset="-128"/>
                        <a:cs typeface="Arial" panose="020B0604020202020204" pitchFamily="34" charset="0"/>
                      </a:endParaRPr>
                    </a:p>
                  </a:txBody>
                  <a:tcPr marL="68580" marR="68580" marT="0" marB="0" anchor="ctr">
                    <a:lnR w="12700" cmpd="sng">
                      <a:noFill/>
                    </a:lnR>
                  </a:tcPr>
                </a:tc>
                <a:tc>
                  <a:txBody>
                    <a:bodyPr/>
                    <a:lstStyle/>
                    <a:p>
                      <a:pPr algn="l">
                        <a:spcAft>
                          <a:spcPts val="0"/>
                        </a:spcAft>
                      </a:pPr>
                      <a:r>
                        <a:rPr lang="en-US" sz="1200" kern="100">
                          <a:effectLst/>
                          <a:latin typeface="Arial" panose="020B0604020202020204" pitchFamily="34" charset="0"/>
                          <a:cs typeface="Arial" panose="020B0604020202020204" pitchFamily="34" charset="0"/>
                        </a:rPr>
                        <a:t> </a:t>
                      </a:r>
                      <a:endParaRPr lang="ja-JP" sz="1200" kern="100">
                        <a:effectLst/>
                        <a:latin typeface="Arial" panose="020B0604020202020204" pitchFamily="34" charset="0"/>
                        <a:ea typeface="ＭＳ ゴシック" panose="020B0609070205080204" pitchFamily="49" charset="-128"/>
                        <a:cs typeface="Arial" panose="020B0604020202020204" pitchFamily="34" charset="0"/>
                      </a:endParaRPr>
                    </a:p>
                  </a:txBody>
                  <a:tcPr marL="68580" marR="68580" marT="0" marB="0" anchor="ctr">
                    <a:lnL w="12700" cmpd="sng">
                      <a:noFill/>
                    </a:lnL>
                    <a:lnR w="12700" cmpd="sng">
                      <a:noFill/>
                    </a:lnR>
                  </a:tcPr>
                </a:tc>
                <a:tc>
                  <a:txBody>
                    <a:bodyPr/>
                    <a:lstStyle/>
                    <a:p>
                      <a:pPr algn="l">
                        <a:spcAft>
                          <a:spcPts val="0"/>
                        </a:spcAft>
                      </a:pPr>
                      <a:r>
                        <a:rPr lang="en-US" sz="1200" kern="100">
                          <a:effectLst/>
                          <a:latin typeface="Arial" panose="020B0604020202020204" pitchFamily="34" charset="0"/>
                          <a:cs typeface="Arial" panose="020B0604020202020204" pitchFamily="34" charset="0"/>
                        </a:rPr>
                        <a:t> </a:t>
                      </a:r>
                      <a:endParaRPr lang="ja-JP" sz="1200" kern="100">
                        <a:effectLst/>
                        <a:latin typeface="Arial" panose="020B0604020202020204" pitchFamily="34" charset="0"/>
                        <a:ea typeface="ＭＳ ゴシック" panose="020B0609070205080204" pitchFamily="49" charset="-128"/>
                        <a:cs typeface="Arial" panose="020B0604020202020204" pitchFamily="34" charset="0"/>
                      </a:endParaRPr>
                    </a:p>
                  </a:txBody>
                  <a:tcPr marL="68580" marR="68580" marT="0" marB="0" anchor="ctr">
                    <a:lnL w="12700" cmpd="sng">
                      <a:noFill/>
                    </a:lnL>
                  </a:tcPr>
                </a:tc>
                <a:extLst>
                  <a:ext uri="{0D108BD9-81ED-4DB2-BD59-A6C34878D82A}">
                    <a16:rowId xmlns:a16="http://schemas.microsoft.com/office/drawing/2014/main" val="10001"/>
                  </a:ext>
                </a:extLst>
              </a:tr>
              <a:tr h="303237">
                <a:tc>
                  <a:txBody>
                    <a:bodyPr/>
                    <a:lstStyle/>
                    <a:p>
                      <a:pPr algn="ctr">
                        <a:spcAft>
                          <a:spcPts val="0"/>
                        </a:spcAft>
                      </a:pPr>
                      <a:r>
                        <a:rPr lang="vi-VN" altLang="ja-JP" sz="1200" kern="100">
                          <a:effectLst/>
                          <a:latin typeface="Arial" panose="020B0604020202020204" pitchFamily="34" charset="0"/>
                          <a:ea typeface="ＭＳ ゴシック" panose="020B0609070205080204" pitchFamily="49" charset="-128"/>
                          <a:cs typeface="Arial" panose="020B0604020202020204" pitchFamily="34" charset="0"/>
                        </a:rPr>
                        <a:t>Thiết bị điều khiển thủy lực</a:t>
                      </a:r>
                      <a:endParaRPr lang="ja-JP" sz="1200" kern="100">
                        <a:effectLst/>
                        <a:latin typeface="Arial" panose="020B0604020202020204" pitchFamily="34" charset="0"/>
                        <a:ea typeface="ＭＳ ゴシック" panose="020B0609070205080204" pitchFamily="49" charset="-128"/>
                        <a:cs typeface="Arial" panose="020B0604020202020204" pitchFamily="34" charset="0"/>
                      </a:endParaRPr>
                    </a:p>
                  </a:txBody>
                  <a:tcPr marL="68580" marR="68580" marT="0" marB="0" anchor="ctr"/>
                </a:tc>
                <a:tc>
                  <a:txBody>
                    <a:bodyPr/>
                    <a:lstStyle/>
                    <a:p>
                      <a:pPr algn="l">
                        <a:spcAft>
                          <a:spcPts val="0"/>
                        </a:spcAft>
                      </a:pPr>
                      <a:r>
                        <a:rPr lang="ja-JP" sz="1200" kern="100">
                          <a:effectLst/>
                          <a:latin typeface="Arial" panose="020B0604020202020204" pitchFamily="34" charset="0"/>
                          <a:cs typeface="Arial" panose="020B0604020202020204" pitchFamily="34" charset="0"/>
                        </a:rPr>
                        <a:t>・</a:t>
                      </a:r>
                      <a:r>
                        <a:rPr lang="vi-VN" altLang="ja-JP" sz="1200" kern="100">
                          <a:effectLst/>
                          <a:latin typeface="Arial" panose="020B0604020202020204" pitchFamily="34" charset="0"/>
                          <a:cs typeface="Arial" panose="020B0604020202020204" pitchFamily="34" charset="0"/>
                        </a:rPr>
                        <a:t>Van điều khiển hướng</a:t>
                      </a:r>
                      <a:endParaRPr lang="ja-JP" sz="1200" kern="100">
                        <a:effectLst/>
                        <a:latin typeface="Arial" panose="020B0604020202020204" pitchFamily="34" charset="0"/>
                        <a:ea typeface="ＭＳ ゴシック" panose="020B0609070205080204" pitchFamily="49" charset="-128"/>
                        <a:cs typeface="Arial" panose="020B0604020202020204" pitchFamily="34" charset="0"/>
                      </a:endParaRPr>
                    </a:p>
                  </a:txBody>
                  <a:tcPr marL="68580" marR="68580" marT="0" marB="0" anchor="ctr">
                    <a:lnR w="12700" cmpd="sng">
                      <a:noFill/>
                    </a:lnR>
                  </a:tcPr>
                </a:tc>
                <a:tc>
                  <a:txBody>
                    <a:bodyPr/>
                    <a:lstStyle/>
                    <a:p>
                      <a:pPr algn="l">
                        <a:spcAft>
                          <a:spcPts val="0"/>
                        </a:spcAft>
                      </a:pPr>
                      <a:r>
                        <a:rPr lang="ja-JP" sz="1200" kern="100">
                          <a:effectLst/>
                          <a:latin typeface="Arial" panose="020B0604020202020204" pitchFamily="34" charset="0"/>
                          <a:cs typeface="Arial" panose="020B0604020202020204" pitchFamily="34" charset="0"/>
                        </a:rPr>
                        <a:t>・</a:t>
                      </a:r>
                      <a:r>
                        <a:rPr lang="vi-VN" altLang="ja-JP" sz="1200" kern="100">
                          <a:effectLst/>
                          <a:latin typeface="Arial" panose="020B0604020202020204" pitchFamily="34" charset="0"/>
                          <a:cs typeface="Arial" panose="020B0604020202020204" pitchFamily="34" charset="0"/>
                        </a:rPr>
                        <a:t>Van điều khiển lưu lượng</a:t>
                      </a:r>
                      <a:endParaRPr lang="ja-JP" sz="1200" kern="100">
                        <a:effectLst/>
                        <a:latin typeface="Arial" panose="020B0604020202020204" pitchFamily="34" charset="0"/>
                        <a:ea typeface="ＭＳ ゴシック" panose="020B0609070205080204" pitchFamily="49" charset="-128"/>
                        <a:cs typeface="Arial" panose="020B0604020202020204" pitchFamily="34" charset="0"/>
                      </a:endParaRPr>
                    </a:p>
                  </a:txBody>
                  <a:tcPr marL="68580" marR="68580" marT="0" marB="0" anchor="ctr">
                    <a:lnL w="12700" cmpd="sng">
                      <a:noFill/>
                    </a:lnL>
                    <a:lnR w="12700" cmpd="sng">
                      <a:noFill/>
                    </a:lnR>
                  </a:tcPr>
                </a:tc>
                <a:tc>
                  <a:txBody>
                    <a:bodyPr/>
                    <a:lstStyle/>
                    <a:p>
                      <a:pPr algn="l">
                        <a:spcAft>
                          <a:spcPts val="0"/>
                        </a:spcAft>
                      </a:pPr>
                      <a:r>
                        <a:rPr lang="ja-JP" sz="1200" kern="100">
                          <a:effectLst/>
                          <a:latin typeface="Arial" panose="020B0604020202020204" pitchFamily="34" charset="0"/>
                          <a:cs typeface="Arial" panose="020B0604020202020204" pitchFamily="34" charset="0"/>
                        </a:rPr>
                        <a:t>・</a:t>
                      </a:r>
                      <a:r>
                        <a:rPr lang="vi-VN" altLang="ja-JP" sz="1200" kern="100">
                          <a:effectLst/>
                          <a:latin typeface="Arial" panose="020B0604020202020204" pitchFamily="34" charset="0"/>
                          <a:cs typeface="Arial" panose="020B0604020202020204" pitchFamily="34" charset="0"/>
                        </a:rPr>
                        <a:t>Van điều khiển áp lực</a:t>
                      </a:r>
                      <a:endParaRPr lang="ja-JP" sz="1200" kern="100">
                        <a:effectLst/>
                        <a:latin typeface="Arial" panose="020B0604020202020204" pitchFamily="34" charset="0"/>
                        <a:ea typeface="ＭＳ ゴシック" panose="020B0609070205080204" pitchFamily="49" charset="-128"/>
                        <a:cs typeface="Arial" panose="020B0604020202020204" pitchFamily="34" charset="0"/>
                      </a:endParaRPr>
                    </a:p>
                  </a:txBody>
                  <a:tcPr marL="68580" marR="68580" marT="0" marB="0" anchor="ctr">
                    <a:lnL w="12700" cmpd="sng">
                      <a:noFill/>
                    </a:lnL>
                  </a:tcPr>
                </a:tc>
                <a:extLst>
                  <a:ext uri="{0D108BD9-81ED-4DB2-BD59-A6C34878D82A}">
                    <a16:rowId xmlns:a16="http://schemas.microsoft.com/office/drawing/2014/main" val="10002"/>
                  </a:ext>
                </a:extLst>
              </a:tr>
              <a:tr h="539625">
                <a:tc>
                  <a:txBody>
                    <a:bodyPr/>
                    <a:lstStyle/>
                    <a:p>
                      <a:pPr algn="ctr">
                        <a:spcAft>
                          <a:spcPts val="0"/>
                        </a:spcAft>
                      </a:pPr>
                      <a:r>
                        <a:rPr lang="vi-VN" altLang="ja-JP" sz="1200" kern="100">
                          <a:effectLst/>
                          <a:latin typeface="Arial" panose="020B0604020202020204" pitchFamily="34" charset="0"/>
                          <a:ea typeface="ＭＳ ゴシック" panose="020B0609070205080204" pitchFamily="49" charset="-128"/>
                          <a:cs typeface="Arial" panose="020B0604020202020204" pitchFamily="34" charset="0"/>
                        </a:rPr>
                        <a:t>Thiết bị truyền động thủy lực</a:t>
                      </a:r>
                      <a:endParaRPr lang="ja-JP" sz="1200" kern="100">
                        <a:effectLst/>
                        <a:latin typeface="Arial" panose="020B0604020202020204" pitchFamily="34" charset="0"/>
                        <a:ea typeface="ＭＳ ゴシック" panose="020B0609070205080204" pitchFamily="49" charset="-128"/>
                        <a:cs typeface="Arial" panose="020B0604020202020204" pitchFamily="34" charset="0"/>
                      </a:endParaRPr>
                    </a:p>
                  </a:txBody>
                  <a:tcPr marL="68580" marR="68580" marT="0" marB="0" anchor="ctr"/>
                </a:tc>
                <a:tc>
                  <a:txBody>
                    <a:bodyPr/>
                    <a:lstStyle/>
                    <a:p>
                      <a:pPr algn="l">
                        <a:spcAft>
                          <a:spcPts val="0"/>
                        </a:spcAft>
                      </a:pPr>
                      <a:r>
                        <a:rPr lang="ja-JP" sz="1200" kern="100">
                          <a:effectLst/>
                          <a:latin typeface="Arial" panose="020B0604020202020204" pitchFamily="34" charset="0"/>
                          <a:cs typeface="Arial" panose="020B0604020202020204" pitchFamily="34" charset="0"/>
                        </a:rPr>
                        <a:t>・</a:t>
                      </a:r>
                      <a:r>
                        <a:rPr lang="vi-VN" altLang="ja-JP" sz="1200" kern="100">
                          <a:effectLst/>
                          <a:latin typeface="Arial" panose="020B0604020202020204" pitchFamily="34" charset="0"/>
                          <a:cs typeface="Arial" panose="020B0604020202020204" pitchFamily="34" charset="0"/>
                        </a:rPr>
                        <a:t>Động cơ thủy lực</a:t>
                      </a:r>
                      <a:endParaRPr lang="ja-JP" sz="1200" kern="100">
                        <a:effectLst/>
                        <a:latin typeface="Arial" panose="020B0604020202020204" pitchFamily="34" charset="0"/>
                        <a:ea typeface="ＭＳ ゴシック" panose="020B0609070205080204" pitchFamily="49" charset="-128"/>
                        <a:cs typeface="Arial" panose="020B0604020202020204" pitchFamily="34" charset="0"/>
                      </a:endParaRPr>
                    </a:p>
                  </a:txBody>
                  <a:tcPr marL="68580" marR="68580" marT="0" marB="0" anchor="ctr">
                    <a:lnR w="12700" cmpd="sng">
                      <a:noFill/>
                    </a:lnR>
                  </a:tcPr>
                </a:tc>
                <a:tc>
                  <a:txBody>
                    <a:bodyPr/>
                    <a:lstStyle/>
                    <a:p>
                      <a:pPr algn="l">
                        <a:spcAft>
                          <a:spcPts val="0"/>
                        </a:spcAft>
                      </a:pPr>
                      <a:r>
                        <a:rPr lang="ja-JP" sz="1200" kern="100">
                          <a:effectLst/>
                          <a:latin typeface="Arial" panose="020B0604020202020204" pitchFamily="34" charset="0"/>
                          <a:cs typeface="Arial" panose="020B0604020202020204" pitchFamily="34" charset="0"/>
                        </a:rPr>
                        <a:t>・</a:t>
                      </a:r>
                      <a:r>
                        <a:rPr lang="vi-VN" altLang="ja-JP" sz="1200" kern="100">
                          <a:effectLst/>
                          <a:latin typeface="Arial" panose="020B0604020202020204" pitchFamily="34" charset="0"/>
                          <a:cs typeface="Arial" panose="020B0604020202020204" pitchFamily="34" charset="0"/>
                        </a:rPr>
                        <a:t>Xi lanh thủy lực</a:t>
                      </a:r>
                      <a:endParaRPr lang="ja-JP" sz="1200" kern="100">
                        <a:effectLst/>
                        <a:latin typeface="Arial" panose="020B0604020202020204" pitchFamily="34" charset="0"/>
                        <a:ea typeface="ＭＳ ゴシック" panose="020B0609070205080204" pitchFamily="49" charset="-128"/>
                        <a:cs typeface="Arial" panose="020B0604020202020204" pitchFamily="34" charset="0"/>
                      </a:endParaRPr>
                    </a:p>
                  </a:txBody>
                  <a:tcPr marL="68580" marR="68580" marT="0" marB="0" anchor="ctr">
                    <a:lnL w="12700" cmpd="sng">
                      <a:noFill/>
                    </a:lnL>
                    <a:lnR w="12700" cmpd="sng">
                      <a:noFill/>
                    </a:lnR>
                  </a:tcPr>
                </a:tc>
                <a:tc>
                  <a:txBody>
                    <a:bodyPr/>
                    <a:lstStyle/>
                    <a:p>
                      <a:pPr algn="l">
                        <a:spcAft>
                          <a:spcPts val="0"/>
                        </a:spcAft>
                      </a:pPr>
                      <a:r>
                        <a:rPr lang="en-US" sz="1200" kern="100">
                          <a:effectLst/>
                          <a:latin typeface="Arial" panose="020B0604020202020204" pitchFamily="34" charset="0"/>
                          <a:cs typeface="Arial" panose="020B0604020202020204" pitchFamily="34" charset="0"/>
                        </a:rPr>
                        <a:t> </a:t>
                      </a:r>
                      <a:endParaRPr lang="ja-JP" sz="1200" kern="100">
                        <a:effectLst/>
                        <a:latin typeface="Arial" panose="020B0604020202020204" pitchFamily="34" charset="0"/>
                        <a:ea typeface="ＭＳ ゴシック" panose="020B0609070205080204" pitchFamily="49" charset="-128"/>
                        <a:cs typeface="Arial" panose="020B0604020202020204" pitchFamily="34" charset="0"/>
                      </a:endParaRPr>
                    </a:p>
                  </a:txBody>
                  <a:tcPr marL="68580" marR="68580" marT="0" marB="0" anchor="ctr">
                    <a:lnL w="12700" cmpd="sng">
                      <a:noFill/>
                    </a:lnL>
                  </a:tcPr>
                </a:tc>
                <a:extLst>
                  <a:ext uri="{0D108BD9-81ED-4DB2-BD59-A6C34878D82A}">
                    <a16:rowId xmlns:a16="http://schemas.microsoft.com/office/drawing/2014/main" val="10003"/>
                  </a:ext>
                </a:extLst>
              </a:tr>
              <a:tr h="303237">
                <a:tc rowSpan="3">
                  <a:txBody>
                    <a:bodyPr/>
                    <a:lstStyle/>
                    <a:p>
                      <a:pPr algn="ctr">
                        <a:spcAft>
                          <a:spcPts val="0"/>
                        </a:spcAft>
                      </a:pPr>
                      <a:r>
                        <a:rPr lang="vi-VN" altLang="ja-JP" sz="1200" kern="100">
                          <a:effectLst/>
                          <a:latin typeface="Arial" panose="020B0604020202020204" pitchFamily="34" charset="0"/>
                          <a:ea typeface="ＭＳ ゴシック" panose="020B0609070205080204" pitchFamily="49" charset="-128"/>
                          <a:cs typeface="Arial" panose="020B0604020202020204" pitchFamily="34" charset="0"/>
                        </a:rPr>
                        <a:t>Phụ kiện đi kèm</a:t>
                      </a:r>
                      <a:endParaRPr lang="ja-JP" sz="1200" kern="100">
                        <a:effectLst/>
                        <a:latin typeface="Arial" panose="020B0604020202020204" pitchFamily="34" charset="0"/>
                        <a:ea typeface="ＭＳ ゴシック" panose="020B0609070205080204" pitchFamily="49" charset="-128"/>
                        <a:cs typeface="Arial" panose="020B0604020202020204" pitchFamily="34" charset="0"/>
                      </a:endParaRPr>
                    </a:p>
                  </a:txBody>
                  <a:tcPr marL="68580" marR="68580" marT="0" marB="0" anchor="ctr"/>
                </a:tc>
                <a:tc>
                  <a:txBody>
                    <a:bodyPr/>
                    <a:lstStyle/>
                    <a:p>
                      <a:pPr algn="l">
                        <a:spcAft>
                          <a:spcPts val="0"/>
                        </a:spcAft>
                      </a:pPr>
                      <a:r>
                        <a:rPr lang="ja-JP" sz="1200" kern="100">
                          <a:effectLst/>
                          <a:latin typeface="Arial" panose="020B0604020202020204" pitchFamily="34" charset="0"/>
                          <a:cs typeface="Arial" panose="020B0604020202020204" pitchFamily="34" charset="0"/>
                        </a:rPr>
                        <a:t>・</a:t>
                      </a:r>
                      <a:r>
                        <a:rPr lang="vi-VN" altLang="ja-JP" sz="1200" kern="100">
                          <a:effectLst/>
                          <a:latin typeface="Arial" panose="020B0604020202020204" pitchFamily="34" charset="0"/>
                          <a:cs typeface="Arial" panose="020B0604020202020204" pitchFamily="34" charset="0"/>
                        </a:rPr>
                        <a:t>Thùng chứa dầu thủy lực</a:t>
                      </a:r>
                      <a:endParaRPr lang="ja-JP" sz="1200" kern="100">
                        <a:effectLst/>
                        <a:latin typeface="Arial" panose="020B0604020202020204" pitchFamily="34" charset="0"/>
                        <a:ea typeface="ＭＳ ゴシック" panose="020B0609070205080204" pitchFamily="49" charset="-128"/>
                        <a:cs typeface="Arial" panose="020B0604020202020204" pitchFamily="34" charset="0"/>
                      </a:endParaRPr>
                    </a:p>
                  </a:txBody>
                  <a:tcPr marL="68580" marR="68580" marT="0" marB="0" anchor="ctr">
                    <a:lnR w="12700" cmpd="sng">
                      <a:noFill/>
                    </a:lnR>
                    <a:lnB w="12700" cmpd="sng">
                      <a:noFill/>
                    </a:lnB>
                  </a:tcPr>
                </a:tc>
                <a:tc>
                  <a:txBody>
                    <a:bodyPr/>
                    <a:lstStyle/>
                    <a:p>
                      <a:pPr algn="l">
                        <a:spcAft>
                          <a:spcPts val="0"/>
                        </a:spcAft>
                      </a:pPr>
                      <a:r>
                        <a:rPr lang="ja-JP" sz="1200" kern="100">
                          <a:effectLst/>
                          <a:latin typeface="Arial" panose="020B0604020202020204" pitchFamily="34" charset="0"/>
                          <a:cs typeface="Arial" panose="020B0604020202020204" pitchFamily="34" charset="0"/>
                        </a:rPr>
                        <a:t>・</a:t>
                      </a:r>
                      <a:r>
                        <a:rPr lang="vi-VN" altLang="ja-JP" sz="1200" kern="100">
                          <a:effectLst/>
                          <a:latin typeface="Arial" panose="020B0604020202020204" pitchFamily="34" charset="0"/>
                          <a:cs typeface="Arial" panose="020B0604020202020204" pitchFamily="34" charset="0"/>
                        </a:rPr>
                        <a:t>Lưới lọc</a:t>
                      </a:r>
                      <a:endParaRPr lang="ja-JP" sz="1200" kern="100">
                        <a:effectLst/>
                        <a:latin typeface="Arial" panose="020B0604020202020204" pitchFamily="34" charset="0"/>
                        <a:ea typeface="ＭＳ ゴシック" panose="020B0609070205080204" pitchFamily="49" charset="-128"/>
                        <a:cs typeface="Arial" panose="020B0604020202020204" pitchFamily="34" charset="0"/>
                      </a:endParaRPr>
                    </a:p>
                  </a:txBody>
                  <a:tcPr marL="68580" marR="68580" marT="0" marB="0" anchor="ctr">
                    <a:lnL w="12700" cmpd="sng">
                      <a:noFill/>
                    </a:lnL>
                    <a:lnR w="12700" cmpd="sng">
                      <a:noFill/>
                    </a:lnR>
                    <a:lnB w="12700" cmpd="sng">
                      <a:noFill/>
                    </a:lnB>
                  </a:tcPr>
                </a:tc>
                <a:tc>
                  <a:txBody>
                    <a:bodyPr/>
                    <a:lstStyle/>
                    <a:p>
                      <a:pPr algn="l">
                        <a:spcAft>
                          <a:spcPts val="0"/>
                        </a:spcAft>
                      </a:pPr>
                      <a:r>
                        <a:rPr lang="ja-JP" sz="1200" kern="100">
                          <a:effectLst/>
                          <a:latin typeface="Arial" panose="020B0604020202020204" pitchFamily="34" charset="0"/>
                          <a:cs typeface="Arial" panose="020B0604020202020204" pitchFamily="34" charset="0"/>
                        </a:rPr>
                        <a:t>・</a:t>
                      </a:r>
                      <a:r>
                        <a:rPr lang="vi-VN" altLang="ja-JP" sz="1200" kern="100">
                          <a:effectLst/>
                          <a:latin typeface="Arial" panose="020B0604020202020204" pitchFamily="34" charset="0"/>
                          <a:cs typeface="Arial" panose="020B0604020202020204" pitchFamily="34" charset="0"/>
                        </a:rPr>
                        <a:t>Thiết bị thông gió</a:t>
                      </a:r>
                      <a:endParaRPr lang="ja-JP" sz="1200" kern="100">
                        <a:effectLst/>
                        <a:latin typeface="Arial" panose="020B0604020202020204" pitchFamily="34" charset="0"/>
                        <a:ea typeface="ＭＳ ゴシック" panose="020B0609070205080204" pitchFamily="49" charset="-128"/>
                        <a:cs typeface="Arial" panose="020B0604020202020204" pitchFamily="34" charset="0"/>
                      </a:endParaRPr>
                    </a:p>
                  </a:txBody>
                  <a:tcPr marL="68580" marR="68580" marT="0" marB="0" anchor="ctr">
                    <a:lnL w="12700" cmpd="sng">
                      <a:noFill/>
                    </a:lnL>
                    <a:lnB w="12700" cmpd="sng">
                      <a:noFill/>
                    </a:lnB>
                  </a:tcPr>
                </a:tc>
                <a:extLst>
                  <a:ext uri="{0D108BD9-81ED-4DB2-BD59-A6C34878D82A}">
                    <a16:rowId xmlns:a16="http://schemas.microsoft.com/office/drawing/2014/main" val="10004"/>
                  </a:ext>
                </a:extLst>
              </a:tr>
              <a:tr h="303237">
                <a:tc vMerge="1">
                  <a:txBody>
                    <a:bodyPr/>
                    <a:lstStyle/>
                    <a:p>
                      <a:endParaRPr kumimoji="1" lang="ja-JP" altLang="en-US"/>
                    </a:p>
                  </a:txBody>
                  <a:tcPr/>
                </a:tc>
                <a:tc>
                  <a:txBody>
                    <a:bodyPr/>
                    <a:lstStyle/>
                    <a:p>
                      <a:pPr algn="l">
                        <a:spcAft>
                          <a:spcPts val="0"/>
                        </a:spcAft>
                      </a:pPr>
                      <a:r>
                        <a:rPr lang="ja-JP" sz="1200" kern="100">
                          <a:effectLst/>
                          <a:latin typeface="Arial" panose="020B0604020202020204" pitchFamily="34" charset="0"/>
                          <a:cs typeface="Arial" panose="020B0604020202020204" pitchFamily="34" charset="0"/>
                        </a:rPr>
                        <a:t>・</a:t>
                      </a:r>
                      <a:r>
                        <a:rPr lang="vi-VN" altLang="ja-JP" sz="1200" kern="100">
                          <a:effectLst/>
                          <a:latin typeface="Arial" panose="020B0604020202020204" pitchFamily="34" charset="0"/>
                          <a:cs typeface="Arial" panose="020B0604020202020204" pitchFamily="34" charset="0"/>
                        </a:rPr>
                        <a:t>Ống</a:t>
                      </a:r>
                      <a:endParaRPr lang="ja-JP" sz="1200" kern="100">
                        <a:effectLst/>
                        <a:latin typeface="Arial" panose="020B0604020202020204" pitchFamily="34" charset="0"/>
                        <a:ea typeface="ＭＳ ゴシック" panose="020B0609070205080204" pitchFamily="49" charset="-128"/>
                        <a:cs typeface="Arial" panose="020B0604020202020204" pitchFamily="34" charset="0"/>
                      </a:endParaRPr>
                    </a:p>
                  </a:txBody>
                  <a:tcPr marL="68580" marR="68580" marT="0" marB="0" anchor="ctr">
                    <a:lnR w="12700" cmpd="sng">
                      <a:noFill/>
                    </a:lnR>
                    <a:lnT w="12700" cmpd="sng">
                      <a:noFill/>
                    </a:lnT>
                    <a:lnB w="12700" cmpd="sng">
                      <a:noFill/>
                    </a:lnB>
                  </a:tcPr>
                </a:tc>
                <a:tc>
                  <a:txBody>
                    <a:bodyPr/>
                    <a:lstStyle/>
                    <a:p>
                      <a:pPr algn="l">
                        <a:spcAft>
                          <a:spcPts val="0"/>
                        </a:spcAft>
                      </a:pPr>
                      <a:r>
                        <a:rPr lang="ja-JP" sz="1200" kern="100">
                          <a:effectLst/>
                          <a:latin typeface="Arial" panose="020B0604020202020204" pitchFamily="34" charset="0"/>
                          <a:cs typeface="Arial" panose="020B0604020202020204" pitchFamily="34" charset="0"/>
                        </a:rPr>
                        <a:t>・</a:t>
                      </a:r>
                      <a:r>
                        <a:rPr lang="vi-VN" altLang="ja-JP" sz="1200" kern="100">
                          <a:effectLst/>
                          <a:latin typeface="Arial" panose="020B0604020202020204" pitchFamily="34" charset="0"/>
                          <a:cs typeface="Arial" panose="020B0604020202020204" pitchFamily="34" charset="0"/>
                        </a:rPr>
                        <a:t>Khớp nối</a:t>
                      </a:r>
                      <a:endParaRPr lang="ja-JP" sz="1200" kern="100">
                        <a:effectLst/>
                        <a:latin typeface="Arial" panose="020B0604020202020204" pitchFamily="34" charset="0"/>
                        <a:ea typeface="ＭＳ ゴシック" panose="020B0609070205080204" pitchFamily="49" charset="-128"/>
                        <a:cs typeface="Arial" panose="020B0604020202020204" pitchFamily="34" charset="0"/>
                      </a:endParaRPr>
                    </a:p>
                  </a:txBody>
                  <a:tcPr marL="68580" marR="68580" marT="0" marB="0" anchor="ctr">
                    <a:lnL w="12700" cmpd="sng">
                      <a:noFill/>
                    </a:lnL>
                    <a:lnR w="12700" cmpd="sng">
                      <a:noFill/>
                    </a:lnR>
                    <a:lnT w="12700" cmpd="sng">
                      <a:noFill/>
                    </a:lnT>
                    <a:lnB w="12700" cmpd="sng">
                      <a:noFill/>
                    </a:lnB>
                  </a:tcPr>
                </a:tc>
                <a:tc>
                  <a:txBody>
                    <a:bodyPr/>
                    <a:lstStyle/>
                    <a:p>
                      <a:pPr algn="l">
                        <a:spcAft>
                          <a:spcPts val="0"/>
                        </a:spcAft>
                      </a:pPr>
                      <a:r>
                        <a:rPr lang="ja-JP" sz="1200" kern="100">
                          <a:effectLst/>
                          <a:latin typeface="Arial" panose="020B0604020202020204" pitchFamily="34" charset="0"/>
                          <a:cs typeface="Arial" panose="020B0604020202020204" pitchFamily="34" charset="0"/>
                        </a:rPr>
                        <a:t>・</a:t>
                      </a:r>
                      <a:r>
                        <a:rPr lang="vi-VN" altLang="ja-JP" sz="1200" kern="100">
                          <a:effectLst/>
                          <a:latin typeface="Arial" panose="020B0604020202020204" pitchFamily="34" charset="0"/>
                          <a:cs typeface="Arial" panose="020B0604020202020204" pitchFamily="34" charset="0"/>
                        </a:rPr>
                        <a:t>Khớp nối xoay</a:t>
                      </a:r>
                      <a:endParaRPr lang="ja-JP" sz="1200" kern="100">
                        <a:effectLst/>
                        <a:latin typeface="Arial" panose="020B0604020202020204" pitchFamily="34" charset="0"/>
                        <a:ea typeface="ＭＳ ゴシック" panose="020B0609070205080204" pitchFamily="49" charset="-128"/>
                        <a:cs typeface="Arial" panose="020B0604020202020204" pitchFamily="34" charset="0"/>
                      </a:endParaRPr>
                    </a:p>
                  </a:txBody>
                  <a:tcPr marL="68580" marR="68580" marT="0" marB="0" anchor="ctr">
                    <a:lnL w="12700" cmpd="sng">
                      <a:noFill/>
                    </a:lnL>
                    <a:lnT w="12700" cmpd="sng">
                      <a:noFill/>
                    </a:lnT>
                    <a:lnB w="12700" cmpd="sng">
                      <a:noFill/>
                    </a:lnB>
                  </a:tcPr>
                </a:tc>
                <a:extLst>
                  <a:ext uri="{0D108BD9-81ED-4DB2-BD59-A6C34878D82A}">
                    <a16:rowId xmlns:a16="http://schemas.microsoft.com/office/drawing/2014/main" val="10005"/>
                  </a:ext>
                </a:extLst>
              </a:tr>
              <a:tr h="303237">
                <a:tc vMerge="1">
                  <a:txBody>
                    <a:bodyPr/>
                    <a:lstStyle/>
                    <a:p>
                      <a:endParaRPr kumimoji="1" lang="ja-JP" altLang="en-US"/>
                    </a:p>
                  </a:txBody>
                  <a:tcPr/>
                </a:tc>
                <a:tc>
                  <a:txBody>
                    <a:bodyPr/>
                    <a:lstStyle/>
                    <a:p>
                      <a:pPr algn="l">
                        <a:spcAft>
                          <a:spcPts val="0"/>
                        </a:spcAft>
                      </a:pPr>
                      <a:r>
                        <a:rPr lang="ja-JP" sz="1200" kern="100">
                          <a:effectLst/>
                          <a:latin typeface="Arial" panose="020B0604020202020204" pitchFamily="34" charset="0"/>
                          <a:cs typeface="Arial" panose="020B0604020202020204" pitchFamily="34" charset="0"/>
                        </a:rPr>
                        <a:t>・</a:t>
                      </a:r>
                      <a:r>
                        <a:rPr lang="vi-VN" altLang="ja-JP" sz="1200" kern="100">
                          <a:effectLst/>
                          <a:latin typeface="Arial" panose="020B0604020202020204" pitchFamily="34" charset="0"/>
                          <a:cs typeface="Arial" panose="020B0604020202020204" pitchFamily="34" charset="0"/>
                        </a:rPr>
                        <a:t>Ắc quy</a:t>
                      </a:r>
                      <a:endParaRPr lang="ja-JP" sz="1200" kern="100">
                        <a:effectLst/>
                        <a:latin typeface="Arial" panose="020B0604020202020204" pitchFamily="34" charset="0"/>
                        <a:ea typeface="ＭＳ ゴシック" panose="020B0609070205080204" pitchFamily="49" charset="-128"/>
                        <a:cs typeface="Arial" panose="020B0604020202020204" pitchFamily="34" charset="0"/>
                      </a:endParaRPr>
                    </a:p>
                  </a:txBody>
                  <a:tcPr marL="68580" marR="68580" marT="0" marB="0" anchor="ctr">
                    <a:lnR w="12700" cmpd="sng">
                      <a:noFill/>
                    </a:lnR>
                    <a:lnT w="12700" cmpd="sng">
                      <a:noFill/>
                    </a:lnT>
                  </a:tcPr>
                </a:tc>
                <a:tc>
                  <a:txBody>
                    <a:bodyPr/>
                    <a:lstStyle/>
                    <a:p>
                      <a:pPr algn="l">
                        <a:spcAft>
                          <a:spcPts val="0"/>
                        </a:spcAft>
                      </a:pPr>
                      <a:r>
                        <a:rPr lang="ja-JP" sz="1200" kern="100">
                          <a:effectLst/>
                          <a:latin typeface="Arial" panose="020B0604020202020204" pitchFamily="34" charset="0"/>
                          <a:cs typeface="Arial" panose="020B0604020202020204" pitchFamily="34" charset="0"/>
                        </a:rPr>
                        <a:t>・</a:t>
                      </a:r>
                      <a:r>
                        <a:rPr lang="vi-VN" altLang="ja-JP" sz="1200" kern="100">
                          <a:effectLst/>
                          <a:latin typeface="Arial" panose="020B0604020202020204" pitchFamily="34" charset="0"/>
                          <a:cs typeface="Arial" panose="020B0604020202020204" pitchFamily="34" charset="0"/>
                        </a:rPr>
                        <a:t>Bộ làm mát dầu</a:t>
                      </a:r>
                      <a:endParaRPr lang="ja-JP" sz="1200" kern="100">
                        <a:effectLst/>
                        <a:latin typeface="Arial" panose="020B0604020202020204" pitchFamily="34" charset="0"/>
                        <a:ea typeface="ＭＳ ゴシック" panose="020B0609070205080204" pitchFamily="49" charset="-128"/>
                        <a:cs typeface="Arial" panose="020B0604020202020204" pitchFamily="34" charset="0"/>
                      </a:endParaRPr>
                    </a:p>
                  </a:txBody>
                  <a:tcPr marL="68580" marR="68580" marT="0" marB="0" anchor="ctr">
                    <a:lnL w="12700" cmpd="sng">
                      <a:noFill/>
                    </a:lnL>
                    <a:lnR w="12700" cmpd="sng">
                      <a:noFill/>
                    </a:lnR>
                    <a:lnT w="12700" cmpd="sng">
                      <a:noFill/>
                    </a:lnT>
                  </a:tcPr>
                </a:tc>
                <a:tc>
                  <a:txBody>
                    <a:bodyPr/>
                    <a:lstStyle/>
                    <a:p>
                      <a:pPr algn="l">
                        <a:spcAft>
                          <a:spcPts val="0"/>
                        </a:spcAft>
                      </a:pPr>
                      <a:r>
                        <a:rPr lang="ja-JP" sz="1200" kern="100" dirty="0">
                          <a:effectLst/>
                          <a:latin typeface="Arial" panose="020B0604020202020204" pitchFamily="34" charset="0"/>
                          <a:cs typeface="Arial" panose="020B0604020202020204" pitchFamily="34" charset="0"/>
                        </a:rPr>
                        <a:t>・</a:t>
                      </a:r>
                      <a:r>
                        <a:rPr lang="vi-VN" altLang="ja-JP" sz="1200" kern="100" dirty="0">
                          <a:effectLst/>
                          <a:latin typeface="Arial" panose="020B0604020202020204" pitchFamily="34" charset="0"/>
                          <a:cs typeface="Arial" panose="020B0604020202020204" pitchFamily="34" charset="0"/>
                        </a:rPr>
                        <a:t>Đồng hồ đo áp suất...</a:t>
                      </a:r>
                      <a:endParaRPr lang="ja-JP" sz="1200" kern="100" dirty="0">
                        <a:effectLst/>
                        <a:latin typeface="Arial" panose="020B0604020202020204" pitchFamily="34" charset="0"/>
                        <a:ea typeface="ＭＳ ゴシック" panose="020B0609070205080204" pitchFamily="49" charset="-128"/>
                        <a:cs typeface="Arial" panose="020B0604020202020204" pitchFamily="34" charset="0"/>
                      </a:endParaRPr>
                    </a:p>
                  </a:txBody>
                  <a:tcPr marL="68580" marR="68580" marT="0" marB="0" anchor="ctr">
                    <a:lnL w="12700" cmpd="sng">
                      <a:noFill/>
                    </a:lnL>
                    <a:lnT w="12700" cmpd="sng">
                      <a:noFill/>
                    </a:lnT>
                  </a:tcPr>
                </a:tc>
                <a:extLst>
                  <a:ext uri="{0D108BD9-81ED-4DB2-BD59-A6C34878D82A}">
                    <a16:rowId xmlns:a16="http://schemas.microsoft.com/office/drawing/2014/main" val="10006"/>
                  </a:ext>
                </a:extLst>
              </a:tr>
            </a:tbl>
          </a:graphicData>
        </a:graphic>
      </p:graphicFrame>
      <p:sp>
        <p:nvSpPr>
          <p:cNvPr id="6" name="Rectangle 1"/>
          <p:cNvSpPr>
            <a:spLocks noChangeArrowheads="1"/>
          </p:cNvSpPr>
          <p:nvPr/>
        </p:nvSpPr>
        <p:spPr bwMode="auto">
          <a:xfrm>
            <a:off x="2909390" y="2969176"/>
            <a:ext cx="37647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vi-VN" altLang="ja-JP" dirty="0">
                <a:ea typeface="ＭＳ ゴシック" panose="020B0609070205080204" pitchFamily="49" charset="-128"/>
                <a:cs typeface="Times New Roman" panose="02020603050405020304" pitchFamily="18" charset="0"/>
              </a:rPr>
              <a:t>Cấu tạo</a:t>
            </a:r>
            <a:r>
              <a:rPr kumimoji="0" lang="vi-VN" altLang="ja-JP" b="0" i="0" u="none" strike="noStrike" cap="none" normalizeH="0" baseline="0" dirty="0">
                <a:ln>
                  <a:noFill/>
                </a:ln>
                <a:solidFill>
                  <a:schemeClr val="tx1"/>
                </a:solidFill>
                <a:effectLst/>
                <a:ea typeface="ＭＳ ゴシック" panose="020B0609070205080204" pitchFamily="49" charset="-128"/>
                <a:cs typeface="Times New Roman" panose="02020603050405020304" pitchFamily="18" charset="0"/>
              </a:rPr>
              <a:t> chính của thiết bị thủy lực</a:t>
            </a:r>
            <a:endParaRPr kumimoji="0" lang="ja-JP" altLang="en-US" sz="2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1371081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152307"/>
            <a:ext cx="7886700" cy="569807"/>
          </a:xfrm>
          <a:ln>
            <a:solidFill>
              <a:schemeClr val="tx1"/>
            </a:solidFill>
          </a:ln>
        </p:spPr>
        <p:txBody>
          <a:bodyPr>
            <a:noAutofit/>
          </a:bodyPr>
          <a:lstStyle/>
          <a:p>
            <a:r>
              <a:rPr lang="vi-VN" altLang="ja-JP" sz="2400" b="1" dirty="0">
                <a:latin typeface="Arial" panose="020B0604020202020204" pitchFamily="34" charset="0"/>
                <a:ea typeface="Meiryo UI" panose="020B0604030504040204" pitchFamily="50" charset="-128"/>
                <a:cs typeface="Arial" panose="020B0604020202020204" pitchFamily="34" charset="0"/>
              </a:rPr>
              <a:t>Mạch thủy lực của xe nâng làm việc trên cao</a:t>
            </a:r>
            <a:endParaRPr kumimoji="1" lang="ja-JP" altLang="en-US" sz="2400" b="1" dirty="0">
              <a:latin typeface="Arial" panose="020B0604020202020204" pitchFamily="34" charset="0"/>
              <a:ea typeface="Meiryo UI" panose="020B0604030504040204" pitchFamily="50" charset="-128"/>
              <a:cs typeface="Arial" panose="020B0604020202020204" pitchFamily="34" charset="0"/>
            </a:endParaRPr>
          </a:p>
        </p:txBody>
      </p:sp>
      <p:sp>
        <p:nvSpPr>
          <p:cNvPr id="7" name="テキスト ボックス 6"/>
          <p:cNvSpPr txBox="1"/>
          <p:nvPr/>
        </p:nvSpPr>
        <p:spPr>
          <a:xfrm>
            <a:off x="4147794" y="6400413"/>
            <a:ext cx="4022868" cy="307777"/>
          </a:xfrm>
          <a:prstGeom prst="rect">
            <a:avLst/>
          </a:prstGeom>
          <a:noFill/>
          <a:ln>
            <a:solidFill>
              <a:schemeClr val="tx1"/>
            </a:solidFill>
          </a:ln>
        </p:spPr>
        <p:txBody>
          <a:bodyPr wrap="square" rtlCol="0">
            <a:spAutoFit/>
          </a:bodyPr>
          <a:lstStyle/>
          <a:p>
            <a:pPr algn="r"/>
            <a:r>
              <a:rPr lang="vi-VN" altLang="ja-JP" sz="1400" dirty="0">
                <a:solidFill>
                  <a:prstClr val="black"/>
                </a:solidFill>
                <a:latin typeface="Arial" panose="020B0604020202020204" pitchFamily="34" charset="0"/>
                <a:cs typeface="Arial" panose="020B0604020202020204" pitchFamily="34" charset="0"/>
              </a:rPr>
              <a:t>Sách giáo khoa trang 108</a:t>
            </a:r>
            <a:r>
              <a:rPr lang="en-US" altLang="ja-JP" sz="1400" dirty="0">
                <a:solidFill>
                  <a:prstClr val="black"/>
                </a:solidFill>
                <a:latin typeface="Arial" panose="020B0604020202020204" pitchFamily="34" charset="0"/>
                <a:cs typeface="Arial" panose="020B0604020202020204" pitchFamily="34" charset="0"/>
              </a:rPr>
              <a:t>/ </a:t>
            </a:r>
            <a:r>
              <a:rPr lang="vi-VN" altLang="ja-JP" sz="1400" dirty="0">
                <a:solidFill>
                  <a:prstClr val="black"/>
                </a:solidFill>
                <a:latin typeface="Arial" panose="020B0604020202020204" pitchFamily="34" charset="0"/>
                <a:cs typeface="Arial" panose="020B0604020202020204" pitchFamily="34" charset="0"/>
              </a:rPr>
              <a:t>Sách bổ trợ trang </a:t>
            </a:r>
            <a:r>
              <a:rPr lang="en-US" altLang="ja-JP" sz="1400" dirty="0" smtClean="0">
                <a:solidFill>
                  <a:prstClr val="black"/>
                </a:solidFill>
                <a:latin typeface="Arial" panose="020B0604020202020204" pitchFamily="34" charset="0"/>
                <a:cs typeface="Arial" panose="020B0604020202020204" pitchFamily="34" charset="0"/>
              </a:rPr>
              <a:t>51</a:t>
            </a:r>
            <a:endParaRPr lang="ja-JP" altLang="en-US" sz="1400" dirty="0">
              <a:solidFill>
                <a:prstClr val="black"/>
              </a:solidFill>
              <a:latin typeface="Arial" panose="020B0604020202020204" pitchFamily="34" charset="0"/>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55</a:t>
            </a:fld>
            <a:endParaRPr lang="ja-JP" altLang="en-US">
              <a:solidFill>
                <a:prstClr val="black">
                  <a:tint val="75000"/>
                </a:prstClr>
              </a:solidFill>
            </a:endParaRPr>
          </a:p>
        </p:txBody>
      </p:sp>
      <p:sp>
        <p:nvSpPr>
          <p:cNvPr id="11" name="コンテンツ プレースホルダー 4"/>
          <p:cNvSpPr txBox="1">
            <a:spLocks/>
          </p:cNvSpPr>
          <p:nvPr/>
        </p:nvSpPr>
        <p:spPr>
          <a:xfrm>
            <a:off x="628649" y="742642"/>
            <a:ext cx="7886701" cy="541939"/>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Dưới đây là ví dụ minh họa về mạch thủy lực của xe nâng làm việc trên cao, mạch thủy lực của xe nâng làm việc trên cao dạng bánh lốp.</a:t>
            </a: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p:txBody>
      </p:sp>
      <p:pic>
        <p:nvPicPr>
          <p:cNvPr id="13" name="図 12" descr="ダイアグラム&#10;&#10;自動的に生成された説明">
            <a:extLst>
              <a:ext uri="{FF2B5EF4-FFF2-40B4-BE49-F238E27FC236}">
                <a16:creationId xmlns:a16="http://schemas.microsoft.com/office/drawing/2014/main" id="{999082F8-29AE-4213-B591-7D15DC9C4EE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57839" y="1354118"/>
            <a:ext cx="7484883" cy="4958169"/>
          </a:xfrm>
          <a:prstGeom prst="rect">
            <a:avLst/>
          </a:prstGeom>
        </p:spPr>
      </p:pic>
    </p:spTree>
    <p:extLst>
      <p:ext uri="{BB962C8B-B14F-4D97-AF65-F5344CB8AC3E}">
        <p14:creationId xmlns:p14="http://schemas.microsoft.com/office/powerpoint/2010/main" val="34868066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39365"/>
            <a:ext cx="7886700" cy="513373"/>
          </a:xfrm>
          <a:ln>
            <a:solidFill>
              <a:schemeClr val="tx1"/>
            </a:solidFill>
          </a:ln>
        </p:spPr>
        <p:txBody>
          <a:bodyPr>
            <a:noAutofit/>
          </a:bodyPr>
          <a:lstStyle/>
          <a:p>
            <a:r>
              <a:rPr lang="vi-VN" altLang="ja-JP" sz="2400" b="1">
                <a:latin typeface="Arial" panose="020B0604020202020204" pitchFamily="34" charset="0"/>
                <a:ea typeface="Meiryo UI" panose="020B0604030504040204" pitchFamily="50" charset="-128"/>
                <a:cs typeface="Arial" panose="020B0604020202020204" pitchFamily="34" charset="0"/>
              </a:rPr>
              <a:t>Thiết bị tạo áp suất thủy lực</a:t>
            </a:r>
            <a:endParaRPr kumimoji="1" lang="ja-JP" altLang="en-US" sz="2400" b="1">
              <a:latin typeface="Arial" panose="020B0604020202020204" pitchFamily="34" charset="0"/>
              <a:ea typeface="Meiryo UI" panose="020B0604030504040204" pitchFamily="50" charset="-128"/>
              <a:cs typeface="Arial" panose="020B0604020202020204" pitchFamily="34" charset="0"/>
            </a:endParaRPr>
          </a:p>
        </p:txBody>
      </p:sp>
      <p:sp>
        <p:nvSpPr>
          <p:cNvPr id="7" name="テキスト ボックス 6"/>
          <p:cNvSpPr txBox="1"/>
          <p:nvPr/>
        </p:nvSpPr>
        <p:spPr>
          <a:xfrm>
            <a:off x="3987539" y="6400413"/>
            <a:ext cx="4183124" cy="307777"/>
          </a:xfrm>
          <a:prstGeom prst="rect">
            <a:avLst/>
          </a:prstGeom>
          <a:noFill/>
          <a:ln>
            <a:solidFill>
              <a:schemeClr val="tx1"/>
            </a:solidFill>
          </a:ln>
        </p:spPr>
        <p:txBody>
          <a:bodyPr wrap="square" rtlCol="0">
            <a:spAutoFit/>
          </a:bodyPr>
          <a:lstStyle/>
          <a:p>
            <a:pPr algn="r"/>
            <a:r>
              <a:rPr lang="vi-VN" altLang="ja-JP" sz="1400" dirty="0">
                <a:solidFill>
                  <a:prstClr val="black"/>
                </a:solidFill>
                <a:latin typeface="Arial" panose="020B0604020202020204" pitchFamily="34" charset="0"/>
                <a:cs typeface="Arial" panose="020B0604020202020204" pitchFamily="34" charset="0"/>
              </a:rPr>
              <a:t>Sách giáo khoa trang 109</a:t>
            </a:r>
            <a:r>
              <a:rPr lang="en-US" altLang="ja-JP" sz="1400" dirty="0">
                <a:solidFill>
                  <a:prstClr val="black"/>
                </a:solidFill>
                <a:latin typeface="Arial" panose="020B0604020202020204" pitchFamily="34" charset="0"/>
                <a:cs typeface="Arial" panose="020B0604020202020204" pitchFamily="34" charset="0"/>
              </a:rPr>
              <a:t>/ </a:t>
            </a:r>
            <a:r>
              <a:rPr lang="vi-VN" altLang="ja-JP" sz="1400" dirty="0">
                <a:solidFill>
                  <a:prstClr val="black"/>
                </a:solidFill>
                <a:latin typeface="Arial" panose="020B0604020202020204" pitchFamily="34" charset="0"/>
                <a:cs typeface="Arial" panose="020B0604020202020204" pitchFamily="34" charset="0"/>
              </a:rPr>
              <a:t>Sách bổ trợ trang </a:t>
            </a:r>
            <a:r>
              <a:rPr lang="vi-VN" altLang="ja-JP" sz="1400" dirty="0" smtClean="0">
                <a:solidFill>
                  <a:prstClr val="black"/>
                </a:solidFill>
                <a:latin typeface="Arial" panose="020B0604020202020204" pitchFamily="34" charset="0"/>
                <a:cs typeface="Arial" panose="020B0604020202020204" pitchFamily="34" charset="0"/>
              </a:rPr>
              <a:t>5</a:t>
            </a:r>
            <a:r>
              <a:rPr lang="en-US" altLang="ja-JP" sz="1400" dirty="0" smtClean="0">
                <a:solidFill>
                  <a:prstClr val="black"/>
                </a:solidFill>
                <a:latin typeface="Arial" panose="020B0604020202020204" pitchFamily="34" charset="0"/>
                <a:cs typeface="Arial" panose="020B0604020202020204" pitchFamily="34" charset="0"/>
              </a:rPr>
              <a:t>2</a:t>
            </a:r>
            <a:endParaRPr lang="ja-JP" altLang="en-US" sz="1400" dirty="0">
              <a:solidFill>
                <a:prstClr val="black"/>
              </a:solidFill>
              <a:latin typeface="Arial" panose="020B0604020202020204" pitchFamily="34" charset="0"/>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56</a:t>
            </a:fld>
            <a:endParaRPr lang="ja-JP" altLang="en-US">
              <a:solidFill>
                <a:prstClr val="black">
                  <a:tint val="75000"/>
                </a:prstClr>
              </a:solidFill>
            </a:endParaRPr>
          </a:p>
        </p:txBody>
      </p:sp>
      <p:sp>
        <p:nvSpPr>
          <p:cNvPr id="11" name="コンテンツ プレースホルダー 4"/>
          <p:cNvSpPr txBox="1">
            <a:spLocks/>
          </p:cNvSpPr>
          <p:nvPr/>
        </p:nvSpPr>
        <p:spPr>
          <a:xfrm>
            <a:off x="628649" y="852737"/>
            <a:ext cx="7886701" cy="5368953"/>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vi-VN"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1. Bơm thủy lực</a:t>
            </a:r>
            <a:endParaRPr lang="ja-JP" altLang="en-US" sz="1400" b="1"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400" dirty="0">
                <a:solidFill>
                  <a:prstClr val="black"/>
                </a:solidFill>
                <a:latin typeface="Meiryo UI" panose="020B0604030504040204" pitchFamily="50" charset="-128"/>
                <a:ea typeface="Meiryo UI" panose="020B0604030504040204" pitchFamily="50" charset="-128"/>
                <a:cs typeface="Arial" panose="020B0604020202020204" pitchFamily="34" charset="0"/>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Bơm thủy lực được truyền động bởi động cơ hoặc động cơ điện, hút dầu từ thùng chứa dầu thủy lực và đưa đến cho thiết bị truyền động thủy lực (bộ truyền động) dưới dạng dầu áp suất cao</a:t>
            </a:r>
            <a:r>
              <a:rPr lang="vi-VN" altLang="ja-JP" sz="1400" dirty="0">
                <a:solidFill>
                  <a:prstClr val="black"/>
                </a:solidFill>
                <a:ea typeface="Meiryo UI" panose="020B0604030504040204" pitchFamily="50" charset="-128"/>
              </a:rPr>
              <a:t>.</a:t>
            </a:r>
            <a:endParaRPr lang="ja-JP" altLang="en-US" sz="1400" dirty="0">
              <a:solidFill>
                <a:prstClr val="black"/>
              </a:solidFill>
              <a:ea typeface="Meiryo UI" panose="020B0604030504040204" pitchFamily="50" charset="-128"/>
            </a:endParaRPr>
          </a:p>
          <a:p>
            <a:pPr marL="0" indent="0">
              <a:lnSpc>
                <a:spcPct val="100000"/>
              </a:lnSpc>
              <a:spcBef>
                <a:spcPts val="0"/>
              </a:spcBef>
              <a:buNone/>
            </a:pPr>
            <a:r>
              <a:rPr lang="ja-JP" altLang="en-US" sz="1400" dirty="0">
                <a:solidFill>
                  <a:prstClr val="black"/>
                </a:solidFill>
                <a:ea typeface="Meiryo UI" panose="020B0604030504040204" pitchFamily="50" charset="-128"/>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Bơm thủy lực có thể phân loại như dưới đây theo cấu tạo</a:t>
            </a:r>
            <a:r>
              <a:rPr lang="vi-VN" altLang="ja-JP" sz="1400" dirty="0">
                <a:solidFill>
                  <a:prstClr val="black"/>
                </a:solidFill>
                <a:ea typeface="Meiryo UI" panose="020B0604030504040204" pitchFamily="50" charset="-128"/>
              </a:rPr>
              <a:t>.</a:t>
            </a:r>
            <a:endParaRPr lang="ja-JP" altLang="en-US" sz="1400" dirty="0">
              <a:solidFill>
                <a:prstClr val="black"/>
              </a:solidFill>
              <a:ea typeface="Meiryo UI" panose="020B0604030504040204" pitchFamily="50" charset="-128"/>
            </a:endParaRPr>
          </a:p>
          <a:p>
            <a:pPr lvl="1">
              <a:lnSpc>
                <a:spcPct val="100000"/>
              </a:lnSpc>
              <a:spcBef>
                <a:spcPts val="0"/>
              </a:spcBef>
              <a:buFont typeface="Wingdings" panose="05000000000000000000" pitchFamily="2" charset="2"/>
              <a:buChar char="ü"/>
            </a:pP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Bơm bánh răng</a:t>
            </a: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lvl="1">
              <a:lnSpc>
                <a:spcPct val="100000"/>
              </a:lnSpc>
              <a:spcBef>
                <a:spcPts val="0"/>
              </a:spcBef>
              <a:buFont typeface="Wingdings" panose="05000000000000000000" pitchFamily="2" charset="2"/>
              <a:buChar char="ü"/>
            </a:pP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Bơm piston (bơm chìm)</a:t>
            </a: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lvl="1">
              <a:lnSpc>
                <a:spcPct val="100000"/>
              </a:lnSpc>
              <a:spcBef>
                <a:spcPts val="0"/>
              </a:spcBef>
              <a:buFont typeface="Wingdings" panose="05000000000000000000" pitchFamily="2" charset="2"/>
              <a:buChar char="ü"/>
            </a:pP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Bơm cánh quạt</a:t>
            </a: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lvl="1">
              <a:lnSpc>
                <a:spcPct val="100000"/>
              </a:lnSpc>
              <a:spcBef>
                <a:spcPts val="0"/>
              </a:spcBef>
              <a:buFont typeface="Wingdings" panose="05000000000000000000" pitchFamily="2" charset="2"/>
              <a:buChar char="ü"/>
            </a:pP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Bơm trục vít</a:t>
            </a: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lvl="1">
              <a:lnSpc>
                <a:spcPct val="100000"/>
              </a:lnSpc>
              <a:spcBef>
                <a:spcPts val="0"/>
              </a:spcBef>
              <a:buFont typeface="Wingdings" panose="05000000000000000000" pitchFamily="2" charset="2"/>
              <a:buChar char="ü"/>
            </a:pP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Khác</a:t>
            </a: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Trong số các loại bơm trên, giải thích cho đặc trưng cho nhiều </a:t>
            </a:r>
            <a:r>
              <a:rPr lang="vi-VN"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bơm bánh răng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là bơm thủy lực thường được sử dụng cho các thiết bị làm việc như giãn nở, co lại, lên xuống, quay vòng...của xe nâng làm việc trên cao</a:t>
            </a:r>
            <a:r>
              <a:rPr lang="vi-VN" altLang="ja-JP" sz="1400" dirty="0">
                <a:solidFill>
                  <a:prstClr val="black"/>
                </a:solidFill>
                <a:ea typeface="Meiryo UI" panose="020B0604030504040204" pitchFamily="50" charset="-128"/>
              </a:rPr>
              <a:t>.</a:t>
            </a:r>
            <a:endParaRPr lang="ja-JP" altLang="en-US" sz="1400" dirty="0">
              <a:solidFill>
                <a:prstClr val="black"/>
              </a:solidFill>
              <a:ea typeface="Meiryo UI" panose="020B0604030504040204" pitchFamily="50" charset="-128"/>
            </a:endParaRPr>
          </a:p>
          <a:p>
            <a:pPr marL="0" indent="0">
              <a:lnSpc>
                <a:spcPct val="100000"/>
              </a:lnSpc>
              <a:spcBef>
                <a:spcPts val="600"/>
              </a:spcBef>
              <a:buNone/>
            </a:pPr>
            <a:r>
              <a:rPr lang="vi-VN"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2. Bơm bánh răng</a:t>
            </a:r>
          </a:p>
          <a:p>
            <a:pPr marL="0" indent="0">
              <a:lnSpc>
                <a:spcPct val="100000"/>
              </a:lnSpc>
              <a:spcBef>
                <a:spcPts val="60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Bơm bánh răng là loại máy bơm làm quay 2 bánh</a:t>
            </a:r>
          </a:p>
          <a:p>
            <a:pPr marL="0" indent="0">
              <a:lnSpc>
                <a:spcPct val="100000"/>
              </a:lnSpc>
              <a:spcBef>
                <a:spcPts val="0"/>
              </a:spcBef>
              <a:buNone/>
            </a:pP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răng có cùng loại trong vỏ bọc, đẩy dầu thủy lực ra</a:t>
            </a:r>
          </a:p>
          <a:p>
            <a:pPr marL="0" indent="0">
              <a:lnSpc>
                <a:spcPct val="100000"/>
              </a:lnSpc>
              <a:spcBef>
                <a:spcPts val="0"/>
              </a:spcBef>
              <a:buNone/>
            </a:pP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ngoài bằng điều hỉnh ăn khớp của chúng</a:t>
            </a:r>
            <a:r>
              <a:rPr lang="vi-VN" altLang="ja-JP" sz="1400" dirty="0">
                <a:solidFill>
                  <a:prstClr val="black"/>
                </a:solidFill>
                <a:ea typeface="Meiryo UI" panose="020B0604030504040204" pitchFamily="50" charset="-128"/>
              </a:rPr>
              <a:t>.</a:t>
            </a:r>
            <a:endParaRPr lang="ja-JP" altLang="en-US" sz="1400" dirty="0">
              <a:solidFill>
                <a:prstClr val="black"/>
              </a:solidFill>
              <a:ea typeface="Meiryo UI" panose="020B0604030504040204" pitchFamily="50" charset="-128"/>
            </a:endParaRPr>
          </a:p>
          <a:p>
            <a:pPr marL="0" indent="0">
              <a:lnSpc>
                <a:spcPct val="100000"/>
              </a:lnSpc>
              <a:spcBef>
                <a:spcPts val="600"/>
              </a:spcBef>
              <a:buNone/>
            </a:pPr>
            <a:r>
              <a:rPr lang="ja-JP" altLang="en-US" sz="1400" dirty="0">
                <a:solidFill>
                  <a:prstClr val="black"/>
                </a:solidFill>
                <a:ea typeface="Meiryo UI" panose="020B0604030504040204" pitchFamily="50" charset="-128"/>
              </a:rPr>
              <a:t>　</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Đặc trưng của bơm bánh răng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p>
          <a:p>
            <a:pPr lvl="1">
              <a:lnSpc>
                <a:spcPct val="100000"/>
              </a:lnSpc>
              <a:spcBef>
                <a:spcPts val="0"/>
              </a:spcBef>
              <a:buFont typeface="Wingdings" panose="05000000000000000000" pitchFamily="2" charset="2"/>
              <a:buChar char="ü"/>
            </a:pP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Nhỏ gọn và nhẹ</a:t>
            </a: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lvl="1">
              <a:lnSpc>
                <a:spcPct val="100000"/>
              </a:lnSpc>
              <a:spcBef>
                <a:spcPts val="0"/>
              </a:spcBef>
              <a:buFont typeface="Wingdings" panose="05000000000000000000" pitchFamily="2" charset="2"/>
              <a:buChar char="ü"/>
            </a:pP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Cấu tạo đơn giản và bền</a:t>
            </a: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lvl="1">
              <a:lnSpc>
                <a:spcPct val="100000"/>
              </a:lnSpc>
              <a:spcBef>
                <a:spcPts val="0"/>
              </a:spcBef>
              <a:buFont typeface="Wingdings" panose="05000000000000000000" pitchFamily="2" charset="2"/>
              <a:buChar char="ü"/>
            </a:pP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Ít hỏng hóc</a:t>
            </a: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lvl="1">
              <a:lnSpc>
                <a:spcPct val="100000"/>
              </a:lnSpc>
              <a:spcBef>
                <a:spcPts val="0"/>
              </a:spcBef>
              <a:buFont typeface="Wingdings" panose="05000000000000000000" pitchFamily="2" charset="2"/>
              <a:buChar char="ü"/>
            </a:pP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Dễ bảo trì</a:t>
            </a: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endParaRPr lang="ja-JP" altLang="en-US" sz="1400" dirty="0">
              <a:solidFill>
                <a:prstClr val="black"/>
              </a:solidFill>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2605F10C-80A1-43E4-B471-B51F41B3C817}"/>
              </a:ext>
            </a:extLst>
          </p:cNvPr>
          <p:cNvPicPr>
            <a:picLocks noChangeAspect="1"/>
          </p:cNvPicPr>
          <p:nvPr/>
        </p:nvPicPr>
        <p:blipFill>
          <a:blip r:embed="rId3"/>
          <a:stretch>
            <a:fillRect/>
          </a:stretch>
        </p:blipFill>
        <p:spPr>
          <a:xfrm>
            <a:off x="4835950" y="3514922"/>
            <a:ext cx="3679399" cy="2490341"/>
          </a:xfrm>
          <a:prstGeom prst="rect">
            <a:avLst/>
          </a:prstGeom>
          <a:ln>
            <a:solidFill>
              <a:schemeClr val="tx1"/>
            </a:solidFill>
          </a:ln>
        </p:spPr>
      </p:pic>
    </p:spTree>
    <p:extLst>
      <p:ext uri="{BB962C8B-B14F-4D97-AF65-F5344CB8AC3E}">
        <p14:creationId xmlns:p14="http://schemas.microsoft.com/office/powerpoint/2010/main" val="19014860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577554"/>
          </a:xfrm>
          <a:ln>
            <a:solidFill>
              <a:schemeClr val="tx1"/>
            </a:solidFill>
          </a:ln>
        </p:spPr>
        <p:txBody>
          <a:bodyPr>
            <a:noAutofit/>
          </a:bodyPr>
          <a:lstStyle/>
          <a:p>
            <a:r>
              <a:rPr lang="vi-VN" altLang="ja-JP" sz="2400" b="1">
                <a:latin typeface="Arial" panose="020B0604020202020204" pitchFamily="34" charset="0"/>
                <a:ea typeface="Meiryo UI" panose="020B0604030504040204" pitchFamily="50" charset="-128"/>
                <a:cs typeface="Arial" panose="020B0604020202020204" pitchFamily="34" charset="0"/>
              </a:rPr>
              <a:t>Thiết bị truyền động thủy lực</a:t>
            </a:r>
            <a:endParaRPr kumimoji="1" lang="ja-JP" altLang="en-US" sz="2400" b="1">
              <a:latin typeface="Arial" panose="020B0604020202020204" pitchFamily="34" charset="0"/>
              <a:ea typeface="Meiryo UI" panose="020B0604030504040204" pitchFamily="50" charset="-128"/>
              <a:cs typeface="Arial" panose="020B0604020202020204" pitchFamily="34" charset="0"/>
            </a:endParaRPr>
          </a:p>
        </p:txBody>
      </p:sp>
      <p:sp>
        <p:nvSpPr>
          <p:cNvPr id="7" name="テキスト ボックス 6"/>
          <p:cNvSpPr txBox="1"/>
          <p:nvPr/>
        </p:nvSpPr>
        <p:spPr>
          <a:xfrm>
            <a:off x="4138367" y="6400413"/>
            <a:ext cx="4032295" cy="307777"/>
          </a:xfrm>
          <a:prstGeom prst="rect">
            <a:avLst/>
          </a:prstGeom>
          <a:noFill/>
          <a:ln>
            <a:solidFill>
              <a:schemeClr val="tx1"/>
            </a:solidFill>
          </a:ln>
        </p:spPr>
        <p:txBody>
          <a:bodyPr wrap="square" rtlCol="0">
            <a:spAutoFit/>
          </a:bodyPr>
          <a:lstStyle/>
          <a:p>
            <a:pPr algn="r"/>
            <a:r>
              <a:rPr lang="vi-VN" altLang="ja-JP" sz="1400" dirty="0">
                <a:solidFill>
                  <a:prstClr val="black"/>
                </a:solidFill>
                <a:latin typeface="Arial" panose="020B0604020202020204" pitchFamily="34" charset="0"/>
                <a:cs typeface="Arial" panose="020B0604020202020204" pitchFamily="34" charset="0"/>
              </a:rPr>
              <a:t>Sách giáo khoa trang 111</a:t>
            </a:r>
            <a:r>
              <a:rPr lang="en-US" altLang="ja-JP" sz="1400" dirty="0">
                <a:solidFill>
                  <a:prstClr val="black"/>
                </a:solidFill>
                <a:latin typeface="Arial" panose="020B0604020202020204" pitchFamily="34" charset="0"/>
                <a:cs typeface="Arial" panose="020B0604020202020204" pitchFamily="34" charset="0"/>
              </a:rPr>
              <a:t>/ </a:t>
            </a:r>
            <a:r>
              <a:rPr lang="vi-VN" altLang="ja-JP" sz="1400" dirty="0">
                <a:solidFill>
                  <a:prstClr val="black"/>
                </a:solidFill>
                <a:latin typeface="Arial" panose="020B0604020202020204" pitchFamily="34" charset="0"/>
                <a:cs typeface="Arial" panose="020B0604020202020204" pitchFamily="34" charset="0"/>
              </a:rPr>
              <a:t>Sách bổ trợ trang </a:t>
            </a:r>
            <a:r>
              <a:rPr lang="vi-VN" altLang="ja-JP" sz="1400" dirty="0" smtClean="0">
                <a:solidFill>
                  <a:prstClr val="black"/>
                </a:solidFill>
                <a:latin typeface="Arial" panose="020B0604020202020204" pitchFamily="34" charset="0"/>
                <a:cs typeface="Arial" panose="020B0604020202020204" pitchFamily="34" charset="0"/>
              </a:rPr>
              <a:t>5</a:t>
            </a:r>
            <a:r>
              <a:rPr lang="en-US" altLang="ja-JP" sz="1400" dirty="0" smtClean="0">
                <a:solidFill>
                  <a:prstClr val="black"/>
                </a:solidFill>
                <a:latin typeface="Arial" panose="020B0604020202020204" pitchFamily="34" charset="0"/>
                <a:cs typeface="Arial" panose="020B0604020202020204" pitchFamily="34" charset="0"/>
              </a:rPr>
              <a:t>3</a:t>
            </a:r>
            <a:endParaRPr lang="ja-JP" altLang="en-US" sz="1400" dirty="0">
              <a:solidFill>
                <a:prstClr val="black"/>
              </a:solidFill>
              <a:latin typeface="Arial" panose="020B0604020202020204" pitchFamily="34" charset="0"/>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57</a:t>
            </a:fld>
            <a:endParaRPr lang="ja-JP" altLang="en-US">
              <a:solidFill>
                <a:prstClr val="black">
                  <a:tint val="75000"/>
                </a:prstClr>
              </a:solidFill>
            </a:endParaRPr>
          </a:p>
        </p:txBody>
      </p:sp>
      <p:sp>
        <p:nvSpPr>
          <p:cNvPr id="11" name="コンテンツ プレースホルダー 4"/>
          <p:cNvSpPr txBox="1">
            <a:spLocks/>
          </p:cNvSpPr>
          <p:nvPr/>
        </p:nvSpPr>
        <p:spPr>
          <a:xfrm>
            <a:off x="628649" y="1126119"/>
            <a:ext cx="7886701" cy="1442787"/>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Bộ truyền động là thiết bị </a:t>
            </a:r>
            <a:r>
              <a:rPr lang="vi-VN"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biến đổi dầu thủy lực được đưa từ bơm thủy lực thành chuyển động cơ học (năng lượng)</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Tùy thuộc vào phương thức chuyển động này, có thể chia thành </a:t>
            </a:r>
            <a:r>
              <a:rPr lang="vi-VN"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xi lanh thủy lực chuyển động thẳng</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và </a:t>
            </a:r>
            <a:r>
              <a:rPr lang="vi-VN"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động cơ thủy lực chuyển động quay</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Xi lanh thủy lực có thể phân loại như dưới đây theo cấu tạo.</a:t>
            </a:r>
          </a:p>
        </p:txBody>
      </p:sp>
      <p:pic>
        <p:nvPicPr>
          <p:cNvPr id="6" name="図 5"/>
          <p:cNvPicPr/>
          <p:nvPr/>
        </p:nvPicPr>
        <p:blipFill>
          <a:blip r:embed="rId3">
            <a:extLst>
              <a:ext uri="{28A0092B-C50C-407E-A947-70E740481C1C}">
                <a14:useLocalDpi xmlns:a14="http://schemas.microsoft.com/office/drawing/2010/main" val="0"/>
              </a:ext>
            </a:extLst>
          </a:blip>
          <a:srcRect/>
          <a:stretch>
            <a:fillRect/>
          </a:stretch>
        </p:blipFill>
        <p:spPr bwMode="auto">
          <a:xfrm>
            <a:off x="1835657" y="3133869"/>
            <a:ext cx="5270500" cy="1640317"/>
          </a:xfrm>
          <a:prstGeom prst="rect">
            <a:avLst/>
          </a:prstGeom>
          <a:noFill/>
          <a:ln>
            <a:noFill/>
          </a:ln>
        </p:spPr>
      </p:pic>
      <p:sp>
        <p:nvSpPr>
          <p:cNvPr id="2" name="テキスト ボックス 1">
            <a:extLst>
              <a:ext uri="{FF2B5EF4-FFF2-40B4-BE49-F238E27FC236}">
                <a16:creationId xmlns:a16="http://schemas.microsoft.com/office/drawing/2014/main" id="{DA317189-639D-4D93-A268-19E7A00968D0}"/>
              </a:ext>
            </a:extLst>
          </p:cNvPr>
          <p:cNvSpPr txBox="1"/>
          <p:nvPr/>
        </p:nvSpPr>
        <p:spPr>
          <a:xfrm>
            <a:off x="1829878" y="3793804"/>
            <a:ext cx="1228725" cy="276999"/>
          </a:xfrm>
          <a:prstGeom prst="rect">
            <a:avLst/>
          </a:prstGeom>
          <a:solidFill>
            <a:schemeClr val="bg1"/>
          </a:solidFill>
          <a:ln>
            <a:solidFill>
              <a:schemeClr val="bg1"/>
            </a:solidFill>
          </a:ln>
        </p:spPr>
        <p:txBody>
          <a:bodyPr wrap="square" rtlCol="0">
            <a:spAutoFit/>
          </a:bodyPr>
          <a:lstStyle/>
          <a:p>
            <a:r>
              <a:rPr kumimoji="1" lang="vi-VN" altLang="ja-JP" sz="1200">
                <a:latin typeface="Arial" panose="020B0604020202020204" pitchFamily="34" charset="0"/>
                <a:cs typeface="Arial" panose="020B0604020202020204" pitchFamily="34" charset="0"/>
              </a:rPr>
              <a:t>xi lanh thủy lực</a:t>
            </a:r>
            <a:endParaRPr kumimoji="1" lang="ja-JP" altLang="en-US" sz="1200">
              <a:latin typeface="Arial" panose="020B0604020202020204" pitchFamily="34" charset="0"/>
              <a:cs typeface="Arial" panose="020B0604020202020204" pitchFamily="34" charset="0"/>
            </a:endParaRPr>
          </a:p>
        </p:txBody>
      </p:sp>
      <p:sp>
        <p:nvSpPr>
          <p:cNvPr id="9" name="テキスト ボックス 8">
            <a:extLst>
              <a:ext uri="{FF2B5EF4-FFF2-40B4-BE49-F238E27FC236}">
                <a16:creationId xmlns:a16="http://schemas.microsoft.com/office/drawing/2014/main" id="{412981DB-921E-4978-8FE0-CFFFAB5B9FC6}"/>
              </a:ext>
            </a:extLst>
          </p:cNvPr>
          <p:cNvSpPr txBox="1"/>
          <p:nvPr/>
        </p:nvSpPr>
        <p:spPr>
          <a:xfrm>
            <a:off x="5776018" y="3951157"/>
            <a:ext cx="1228725" cy="276999"/>
          </a:xfrm>
          <a:prstGeom prst="rect">
            <a:avLst/>
          </a:prstGeom>
          <a:solidFill>
            <a:schemeClr val="bg1"/>
          </a:solidFill>
          <a:ln>
            <a:solidFill>
              <a:schemeClr val="bg1"/>
            </a:solidFill>
          </a:ln>
        </p:spPr>
        <p:txBody>
          <a:bodyPr wrap="square" rtlCol="0">
            <a:spAutoFit/>
          </a:bodyPr>
          <a:lstStyle/>
          <a:p>
            <a:r>
              <a:rPr kumimoji="1" lang="vi-VN" altLang="ja-JP" sz="1200" dirty="0">
                <a:latin typeface="Arial" panose="020B0604020202020204" pitchFamily="34" charset="0"/>
                <a:cs typeface="Arial" panose="020B0604020202020204" pitchFamily="34" charset="0"/>
              </a:rPr>
              <a:t>Loại trục đôi</a:t>
            </a:r>
            <a:endParaRPr kumimoji="1" lang="ja-JP" altLang="en-US" sz="1200" dirty="0">
              <a:latin typeface="Arial" panose="020B0604020202020204" pitchFamily="34" charset="0"/>
              <a:cs typeface="Arial" panose="020B0604020202020204" pitchFamily="34" charset="0"/>
            </a:endParaRPr>
          </a:p>
        </p:txBody>
      </p:sp>
      <p:sp>
        <p:nvSpPr>
          <p:cNvPr id="10" name="テキスト ボックス 9">
            <a:extLst>
              <a:ext uri="{FF2B5EF4-FFF2-40B4-BE49-F238E27FC236}">
                <a16:creationId xmlns:a16="http://schemas.microsoft.com/office/drawing/2014/main" id="{A1B142E3-DFAB-4C14-A23D-031FD402AAEC}"/>
              </a:ext>
            </a:extLst>
          </p:cNvPr>
          <p:cNvSpPr txBox="1"/>
          <p:nvPr/>
        </p:nvSpPr>
        <p:spPr>
          <a:xfrm>
            <a:off x="5756968" y="3622070"/>
            <a:ext cx="1228725" cy="276999"/>
          </a:xfrm>
          <a:prstGeom prst="rect">
            <a:avLst/>
          </a:prstGeom>
          <a:solidFill>
            <a:schemeClr val="bg1"/>
          </a:solidFill>
          <a:ln>
            <a:solidFill>
              <a:schemeClr val="bg1"/>
            </a:solidFill>
          </a:ln>
        </p:spPr>
        <p:txBody>
          <a:bodyPr wrap="square" rtlCol="0">
            <a:spAutoFit/>
          </a:bodyPr>
          <a:lstStyle/>
          <a:p>
            <a:r>
              <a:rPr kumimoji="1" lang="vi-VN" altLang="ja-JP" sz="1200" dirty="0">
                <a:latin typeface="Arial" panose="020B0604020202020204" pitchFamily="34" charset="0"/>
                <a:cs typeface="Arial" panose="020B0604020202020204" pitchFamily="34" charset="0"/>
              </a:rPr>
              <a:t>Loại trục đơn</a:t>
            </a:r>
            <a:endParaRPr kumimoji="1" lang="ja-JP" altLang="en-US" sz="1200" dirty="0">
              <a:latin typeface="Arial" panose="020B0604020202020204" pitchFamily="34" charset="0"/>
              <a:cs typeface="Arial" panose="020B0604020202020204" pitchFamily="34" charset="0"/>
            </a:endParaRPr>
          </a:p>
        </p:txBody>
      </p:sp>
      <p:sp>
        <p:nvSpPr>
          <p:cNvPr id="12" name="テキスト ボックス 11">
            <a:extLst>
              <a:ext uri="{FF2B5EF4-FFF2-40B4-BE49-F238E27FC236}">
                <a16:creationId xmlns:a16="http://schemas.microsoft.com/office/drawing/2014/main" id="{67004581-3EAC-41ED-8643-8D2F0E213AC9}"/>
              </a:ext>
            </a:extLst>
          </p:cNvPr>
          <p:cNvSpPr txBox="1"/>
          <p:nvPr/>
        </p:nvSpPr>
        <p:spPr>
          <a:xfrm>
            <a:off x="3771900" y="4428635"/>
            <a:ext cx="1609726" cy="276999"/>
          </a:xfrm>
          <a:prstGeom prst="rect">
            <a:avLst/>
          </a:prstGeom>
          <a:solidFill>
            <a:schemeClr val="bg1"/>
          </a:solidFill>
          <a:ln>
            <a:solidFill>
              <a:schemeClr val="bg1"/>
            </a:solidFill>
          </a:ln>
        </p:spPr>
        <p:txBody>
          <a:bodyPr wrap="square" rtlCol="0">
            <a:spAutoFit/>
          </a:bodyPr>
          <a:lstStyle/>
          <a:p>
            <a:r>
              <a:rPr lang="vi-VN" altLang="ja-JP" sz="1200" dirty="0">
                <a:latin typeface="Arial" panose="020B0604020202020204" pitchFamily="34" charset="0"/>
                <a:cs typeface="Arial" panose="020B0604020202020204" pitchFamily="34" charset="0"/>
              </a:rPr>
              <a:t>x</a:t>
            </a:r>
            <a:r>
              <a:rPr kumimoji="1" lang="vi-VN" altLang="ja-JP" sz="1200" dirty="0">
                <a:latin typeface="Arial" panose="020B0604020202020204" pitchFamily="34" charset="0"/>
                <a:cs typeface="Arial" panose="020B0604020202020204" pitchFamily="34" charset="0"/>
              </a:rPr>
              <a:t>i lanh dạng đặc biệt</a:t>
            </a:r>
            <a:endParaRPr kumimoji="1" lang="ja-JP" altLang="en-US" sz="1200" dirty="0">
              <a:latin typeface="Arial" panose="020B0604020202020204" pitchFamily="34" charset="0"/>
              <a:cs typeface="Arial" panose="020B0604020202020204" pitchFamily="34" charset="0"/>
            </a:endParaRPr>
          </a:p>
        </p:txBody>
      </p:sp>
      <p:sp>
        <p:nvSpPr>
          <p:cNvPr id="13" name="テキスト ボックス 12">
            <a:extLst>
              <a:ext uri="{FF2B5EF4-FFF2-40B4-BE49-F238E27FC236}">
                <a16:creationId xmlns:a16="http://schemas.microsoft.com/office/drawing/2014/main" id="{DDFB8125-E8E8-4158-922D-957D66BAF0CF}"/>
              </a:ext>
            </a:extLst>
          </p:cNvPr>
          <p:cNvSpPr txBox="1"/>
          <p:nvPr/>
        </p:nvSpPr>
        <p:spPr>
          <a:xfrm>
            <a:off x="3771900" y="3699534"/>
            <a:ext cx="1228725" cy="461665"/>
          </a:xfrm>
          <a:prstGeom prst="rect">
            <a:avLst/>
          </a:prstGeom>
          <a:solidFill>
            <a:schemeClr val="bg1"/>
          </a:solidFill>
          <a:ln>
            <a:solidFill>
              <a:schemeClr val="bg1"/>
            </a:solidFill>
          </a:ln>
        </p:spPr>
        <p:txBody>
          <a:bodyPr wrap="square" rtlCol="0">
            <a:spAutoFit/>
          </a:bodyPr>
          <a:lstStyle/>
          <a:p>
            <a:pPr algn="ctr"/>
            <a:r>
              <a:rPr lang="vi-VN" altLang="ja-JP" sz="1200" dirty="0">
                <a:latin typeface="Arial" panose="020B0604020202020204" pitchFamily="34" charset="0"/>
                <a:cs typeface="Arial" panose="020B0604020202020204" pitchFamily="34" charset="0"/>
              </a:rPr>
              <a:t>x</a:t>
            </a:r>
            <a:r>
              <a:rPr kumimoji="1" lang="vi-VN" altLang="ja-JP" sz="1200" dirty="0">
                <a:latin typeface="Arial" panose="020B0604020202020204" pitchFamily="34" charset="0"/>
                <a:cs typeface="Arial" panose="020B0604020202020204" pitchFamily="34" charset="0"/>
              </a:rPr>
              <a:t>i lanh động cơ kép</a:t>
            </a:r>
            <a:endParaRPr kumimoji="1" lang="ja-JP" altLang="en-US" sz="1200" dirty="0">
              <a:latin typeface="Arial" panose="020B0604020202020204" pitchFamily="34" charset="0"/>
              <a:cs typeface="Arial" panose="020B0604020202020204" pitchFamily="34" charset="0"/>
            </a:endParaRPr>
          </a:p>
        </p:txBody>
      </p:sp>
      <p:sp>
        <p:nvSpPr>
          <p:cNvPr id="14" name="テキスト ボックス 13">
            <a:extLst>
              <a:ext uri="{FF2B5EF4-FFF2-40B4-BE49-F238E27FC236}">
                <a16:creationId xmlns:a16="http://schemas.microsoft.com/office/drawing/2014/main" id="{95A3AF14-6554-45A6-A41D-EA853799E4A5}"/>
              </a:ext>
            </a:extLst>
          </p:cNvPr>
          <p:cNvSpPr txBox="1"/>
          <p:nvPr/>
        </p:nvSpPr>
        <p:spPr>
          <a:xfrm>
            <a:off x="3771900" y="3162151"/>
            <a:ext cx="1743075" cy="276999"/>
          </a:xfrm>
          <a:prstGeom prst="rect">
            <a:avLst/>
          </a:prstGeom>
          <a:solidFill>
            <a:schemeClr val="bg1"/>
          </a:solidFill>
          <a:ln>
            <a:solidFill>
              <a:schemeClr val="bg1"/>
            </a:solidFill>
          </a:ln>
        </p:spPr>
        <p:txBody>
          <a:bodyPr wrap="square" rtlCol="0">
            <a:spAutoFit/>
          </a:bodyPr>
          <a:lstStyle/>
          <a:p>
            <a:r>
              <a:rPr lang="vi-VN" altLang="ja-JP" sz="1200" dirty="0">
                <a:latin typeface="Arial" panose="020B0604020202020204" pitchFamily="34" charset="0"/>
                <a:cs typeface="Arial" panose="020B0604020202020204" pitchFamily="34" charset="0"/>
              </a:rPr>
              <a:t>x</a:t>
            </a:r>
            <a:r>
              <a:rPr kumimoji="1" lang="vi-VN" altLang="ja-JP" sz="1200" dirty="0">
                <a:latin typeface="Arial" panose="020B0604020202020204" pitchFamily="34" charset="0"/>
                <a:cs typeface="Arial" panose="020B0604020202020204" pitchFamily="34" charset="0"/>
              </a:rPr>
              <a:t>i lanh động cơ đơn</a:t>
            </a:r>
            <a:endParaRPr kumimoji="1" lang="ja-JP" altLang="en-US" sz="1200" dirty="0">
              <a:latin typeface="Arial" panose="020B0604020202020204" pitchFamily="34" charset="0"/>
              <a:cs typeface="Arial" panose="020B0604020202020204" pitchFamily="34" charset="0"/>
            </a:endParaRPr>
          </a:p>
        </p:txBody>
      </p:sp>
      <p:sp>
        <p:nvSpPr>
          <p:cNvPr id="15" name="テキスト ボックス 14">
            <a:extLst>
              <a:ext uri="{FF2B5EF4-FFF2-40B4-BE49-F238E27FC236}">
                <a16:creationId xmlns:a16="http://schemas.microsoft.com/office/drawing/2014/main" id="{92A04D26-D5E5-4343-9A00-22C78CE8C002}"/>
              </a:ext>
            </a:extLst>
          </p:cNvPr>
          <p:cNvSpPr txBox="1"/>
          <p:nvPr/>
        </p:nvSpPr>
        <p:spPr>
          <a:xfrm>
            <a:off x="5776018" y="4444552"/>
            <a:ext cx="1532325" cy="276999"/>
          </a:xfrm>
          <a:prstGeom prst="rect">
            <a:avLst/>
          </a:prstGeom>
          <a:solidFill>
            <a:schemeClr val="bg1"/>
          </a:solidFill>
          <a:ln>
            <a:solidFill>
              <a:schemeClr val="bg1"/>
            </a:solidFill>
          </a:ln>
        </p:spPr>
        <p:txBody>
          <a:bodyPr wrap="square" rtlCol="0">
            <a:spAutoFit/>
          </a:bodyPr>
          <a:lstStyle/>
          <a:p>
            <a:r>
              <a:rPr kumimoji="1" lang="vi-VN" altLang="ja-JP" sz="1200">
                <a:latin typeface="Arial" panose="020B0604020202020204" pitchFamily="34" charset="0"/>
                <a:cs typeface="Arial" panose="020B0604020202020204" pitchFamily="34" charset="0"/>
              </a:rPr>
              <a:t>Loại ống lồng</a:t>
            </a:r>
            <a:endParaRPr kumimoji="1" lang="ja-JP" alt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80991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566100"/>
          </a:xfrm>
          <a:ln>
            <a:solidFill>
              <a:schemeClr val="tx1"/>
            </a:solidFill>
          </a:ln>
        </p:spPr>
        <p:txBody>
          <a:bodyPr>
            <a:noAutofit/>
          </a:bodyPr>
          <a:lstStyle/>
          <a:p>
            <a:r>
              <a:rPr kumimoji="1" lang="vi-VN" altLang="ja-JP" sz="2400" b="1">
                <a:latin typeface="Arial" panose="020B0604020202020204" pitchFamily="34" charset="0"/>
                <a:ea typeface="Meiryo UI" panose="020B0604030504040204" pitchFamily="50" charset="-128"/>
                <a:cs typeface="Arial" panose="020B0604020202020204" pitchFamily="34" charset="0"/>
              </a:rPr>
              <a:t>Thiết bị điều khiển thủy lực</a:t>
            </a:r>
            <a:endParaRPr kumimoji="1" lang="ja-JP" altLang="en-US" sz="2400" b="1">
              <a:latin typeface="Arial" panose="020B0604020202020204" pitchFamily="34" charset="0"/>
              <a:ea typeface="Meiryo UI" panose="020B0604030504040204" pitchFamily="50" charset="-128"/>
              <a:cs typeface="Arial" panose="020B0604020202020204" pitchFamily="34" charset="0"/>
            </a:endParaRPr>
          </a:p>
        </p:txBody>
      </p:sp>
      <p:sp>
        <p:nvSpPr>
          <p:cNvPr id="7" name="テキスト ボックス 6"/>
          <p:cNvSpPr txBox="1"/>
          <p:nvPr/>
        </p:nvSpPr>
        <p:spPr>
          <a:xfrm>
            <a:off x="4185501" y="6400413"/>
            <a:ext cx="3985161" cy="307777"/>
          </a:xfrm>
          <a:prstGeom prst="rect">
            <a:avLst/>
          </a:prstGeom>
          <a:noFill/>
          <a:ln>
            <a:solidFill>
              <a:schemeClr val="tx1"/>
            </a:solidFill>
          </a:ln>
        </p:spPr>
        <p:txBody>
          <a:bodyPr wrap="square" rtlCol="0">
            <a:spAutoFit/>
          </a:bodyPr>
          <a:lstStyle/>
          <a:p>
            <a:pPr algn="r"/>
            <a:r>
              <a:rPr lang="vi-VN" altLang="ja-JP" sz="1400" dirty="0">
                <a:solidFill>
                  <a:prstClr val="black"/>
                </a:solidFill>
                <a:latin typeface="Arial" panose="020B0604020202020204" pitchFamily="34" charset="0"/>
                <a:cs typeface="Arial" panose="020B0604020202020204" pitchFamily="34" charset="0"/>
              </a:rPr>
              <a:t>Sách giáo khoa trang 113</a:t>
            </a:r>
            <a:r>
              <a:rPr lang="en-US" altLang="ja-JP" sz="1400" dirty="0">
                <a:solidFill>
                  <a:prstClr val="black"/>
                </a:solidFill>
                <a:latin typeface="Arial" panose="020B0604020202020204" pitchFamily="34" charset="0"/>
                <a:cs typeface="Arial" panose="020B0604020202020204" pitchFamily="34" charset="0"/>
              </a:rPr>
              <a:t>/ </a:t>
            </a:r>
            <a:r>
              <a:rPr lang="vi-VN" altLang="ja-JP" sz="1400" dirty="0">
                <a:solidFill>
                  <a:prstClr val="black"/>
                </a:solidFill>
                <a:latin typeface="Arial" panose="020B0604020202020204" pitchFamily="34" charset="0"/>
                <a:cs typeface="Arial" panose="020B0604020202020204" pitchFamily="34" charset="0"/>
              </a:rPr>
              <a:t>Sách bổ trợ trang </a:t>
            </a:r>
            <a:r>
              <a:rPr lang="vi-VN" altLang="ja-JP" sz="1400" dirty="0" smtClean="0">
                <a:solidFill>
                  <a:prstClr val="black"/>
                </a:solidFill>
                <a:latin typeface="Arial" panose="020B0604020202020204" pitchFamily="34" charset="0"/>
                <a:cs typeface="Arial" panose="020B0604020202020204" pitchFamily="34" charset="0"/>
              </a:rPr>
              <a:t>5</a:t>
            </a:r>
            <a:r>
              <a:rPr lang="en-US" altLang="ja-JP" sz="1400" dirty="0" smtClean="0">
                <a:solidFill>
                  <a:prstClr val="black"/>
                </a:solidFill>
                <a:latin typeface="Arial" panose="020B0604020202020204" pitchFamily="34" charset="0"/>
                <a:cs typeface="Arial" panose="020B0604020202020204" pitchFamily="34" charset="0"/>
              </a:rPr>
              <a:t>4</a:t>
            </a:r>
            <a:endParaRPr lang="ja-JP" altLang="en-US" sz="1400" dirty="0">
              <a:solidFill>
                <a:prstClr val="black"/>
              </a:solidFill>
              <a:latin typeface="Arial" panose="020B0604020202020204" pitchFamily="34" charset="0"/>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58</a:t>
            </a:fld>
            <a:endParaRPr lang="ja-JP" altLang="en-US">
              <a:solidFill>
                <a:prstClr val="black">
                  <a:tint val="75000"/>
                </a:prstClr>
              </a:solidFill>
            </a:endParaRPr>
          </a:p>
        </p:txBody>
      </p:sp>
      <p:sp>
        <p:nvSpPr>
          <p:cNvPr id="11" name="コンテンツ プレースホルダー 4"/>
          <p:cNvSpPr txBox="1">
            <a:spLocks/>
          </p:cNvSpPr>
          <p:nvPr/>
        </p:nvSpPr>
        <p:spPr>
          <a:xfrm>
            <a:off x="628649" y="1060133"/>
            <a:ext cx="7886701" cy="1158942"/>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Thiết bị điều khiển thủy lực là </a:t>
            </a:r>
            <a:r>
              <a:rPr lang="vi-VN"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thiết bị điều khiển</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phương hướng</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áp lực</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và </a:t>
            </a:r>
            <a:r>
              <a:rPr lang="vi-VN"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lưu lượng dòng chảy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của dầu thủy lực đến thiết bị truyền động thủy lực (bộ truyền động) như động cơ thủy lực và xi lanh thủy lực,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v</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v</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Thiết bị điều khiển thủy lực có thể phân chia như sau theo chức năng.</a:t>
            </a: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p:txBody>
      </p:sp>
      <p:pic>
        <p:nvPicPr>
          <p:cNvPr id="6" name="図 5"/>
          <p:cNvPicPr/>
          <p:nvPr/>
        </p:nvPicPr>
        <p:blipFill>
          <a:blip r:embed="rId3">
            <a:extLst>
              <a:ext uri="{28A0092B-C50C-407E-A947-70E740481C1C}">
                <a14:useLocalDpi xmlns:a14="http://schemas.microsoft.com/office/drawing/2010/main" val="0"/>
              </a:ext>
            </a:extLst>
          </a:blip>
          <a:srcRect/>
          <a:stretch>
            <a:fillRect/>
          </a:stretch>
        </p:blipFill>
        <p:spPr bwMode="auto">
          <a:xfrm>
            <a:off x="1786889" y="2483013"/>
            <a:ext cx="5359400" cy="3054350"/>
          </a:xfrm>
          <a:prstGeom prst="rect">
            <a:avLst/>
          </a:prstGeom>
          <a:noFill/>
          <a:ln>
            <a:noFill/>
          </a:ln>
        </p:spPr>
      </p:pic>
      <p:sp>
        <p:nvSpPr>
          <p:cNvPr id="2" name="テキスト ボックス 1">
            <a:extLst>
              <a:ext uri="{FF2B5EF4-FFF2-40B4-BE49-F238E27FC236}">
                <a16:creationId xmlns:a16="http://schemas.microsoft.com/office/drawing/2014/main" id="{200EE846-3DB5-4DF4-AF90-519D77952AF1}"/>
              </a:ext>
            </a:extLst>
          </p:cNvPr>
          <p:cNvSpPr txBox="1"/>
          <p:nvPr/>
        </p:nvSpPr>
        <p:spPr>
          <a:xfrm>
            <a:off x="1951991" y="2636597"/>
            <a:ext cx="415498" cy="2488016"/>
          </a:xfrm>
          <a:prstGeom prst="rect">
            <a:avLst/>
          </a:prstGeom>
          <a:solidFill>
            <a:schemeClr val="bg1"/>
          </a:solidFill>
          <a:ln>
            <a:solidFill>
              <a:schemeClr val="tx1"/>
            </a:solidFill>
          </a:ln>
        </p:spPr>
        <p:txBody>
          <a:bodyPr vert="eaVert" wrap="square" rtlCol="0">
            <a:spAutoFit/>
          </a:bodyPr>
          <a:lstStyle/>
          <a:p>
            <a:pPr algn="ctr"/>
            <a:r>
              <a:rPr kumimoji="1" lang="vi-VN" altLang="ja-JP" sz="1500" dirty="0">
                <a:latin typeface="Arial" panose="020B0604020202020204" pitchFamily="34" charset="0"/>
                <a:cs typeface="Arial" panose="020B0604020202020204" pitchFamily="34" charset="0"/>
              </a:rPr>
              <a:t>Thiết bị điều khiển thủy lực</a:t>
            </a:r>
          </a:p>
        </p:txBody>
      </p:sp>
      <p:sp>
        <p:nvSpPr>
          <p:cNvPr id="3" name="テキスト ボックス 2">
            <a:extLst>
              <a:ext uri="{FF2B5EF4-FFF2-40B4-BE49-F238E27FC236}">
                <a16:creationId xmlns:a16="http://schemas.microsoft.com/office/drawing/2014/main" id="{E3928839-B859-431D-B7CD-CCB6468CCF41}"/>
              </a:ext>
            </a:extLst>
          </p:cNvPr>
          <p:cNvSpPr txBox="1"/>
          <p:nvPr/>
        </p:nvSpPr>
        <p:spPr>
          <a:xfrm>
            <a:off x="3267105" y="2673514"/>
            <a:ext cx="1047720" cy="430887"/>
          </a:xfrm>
          <a:prstGeom prst="rect">
            <a:avLst/>
          </a:prstGeom>
          <a:solidFill>
            <a:schemeClr val="bg1"/>
          </a:solidFill>
          <a:ln>
            <a:solidFill>
              <a:schemeClr val="bg1"/>
            </a:solidFill>
          </a:ln>
        </p:spPr>
        <p:txBody>
          <a:bodyPr wrap="square" rtlCol="0" anchor="ctr">
            <a:spAutoFit/>
          </a:bodyPr>
          <a:lstStyle/>
          <a:p>
            <a:r>
              <a:rPr kumimoji="1" lang="vi-VN" altLang="ja-JP" sz="1100">
                <a:latin typeface="Arial" panose="020B0604020202020204" pitchFamily="34" charset="0"/>
                <a:cs typeface="Arial" panose="020B0604020202020204" pitchFamily="34" charset="0"/>
              </a:rPr>
              <a:t>Van điều khiển hướng</a:t>
            </a:r>
            <a:endParaRPr kumimoji="1" lang="ja-JP" altLang="en-US" sz="1100">
              <a:latin typeface="Arial" panose="020B0604020202020204" pitchFamily="34" charset="0"/>
              <a:cs typeface="Arial" panose="020B0604020202020204" pitchFamily="34" charset="0"/>
            </a:endParaRPr>
          </a:p>
        </p:txBody>
      </p:sp>
      <p:sp>
        <p:nvSpPr>
          <p:cNvPr id="9" name="テキスト ボックス 8">
            <a:extLst>
              <a:ext uri="{FF2B5EF4-FFF2-40B4-BE49-F238E27FC236}">
                <a16:creationId xmlns:a16="http://schemas.microsoft.com/office/drawing/2014/main" id="{7B30BCA4-C523-4271-9797-9CA34344ED29}"/>
              </a:ext>
            </a:extLst>
          </p:cNvPr>
          <p:cNvSpPr txBox="1"/>
          <p:nvPr/>
        </p:nvSpPr>
        <p:spPr>
          <a:xfrm>
            <a:off x="3267105" y="3490008"/>
            <a:ext cx="1047720" cy="600164"/>
          </a:xfrm>
          <a:prstGeom prst="rect">
            <a:avLst/>
          </a:prstGeom>
          <a:solidFill>
            <a:schemeClr val="bg1"/>
          </a:solidFill>
          <a:ln>
            <a:solidFill>
              <a:schemeClr val="bg1"/>
            </a:solidFill>
          </a:ln>
        </p:spPr>
        <p:txBody>
          <a:bodyPr wrap="square" rtlCol="0" anchor="ctr">
            <a:spAutoFit/>
          </a:bodyPr>
          <a:lstStyle/>
          <a:p>
            <a:r>
              <a:rPr kumimoji="1" lang="vi-VN" altLang="ja-JP" sz="1100">
                <a:latin typeface="Arial" panose="020B0604020202020204" pitchFamily="34" charset="0"/>
                <a:cs typeface="Arial" panose="020B0604020202020204" pitchFamily="34" charset="0"/>
              </a:rPr>
              <a:t>Van điều chỉnh lưu lượng</a:t>
            </a:r>
            <a:endParaRPr kumimoji="1" lang="ja-JP" altLang="en-US" sz="1100">
              <a:latin typeface="Arial" panose="020B0604020202020204" pitchFamily="34" charset="0"/>
              <a:cs typeface="Arial" panose="020B0604020202020204" pitchFamily="34" charset="0"/>
            </a:endParaRPr>
          </a:p>
        </p:txBody>
      </p:sp>
      <p:sp>
        <p:nvSpPr>
          <p:cNvPr id="10" name="テキスト ボックス 9">
            <a:extLst>
              <a:ext uri="{FF2B5EF4-FFF2-40B4-BE49-F238E27FC236}">
                <a16:creationId xmlns:a16="http://schemas.microsoft.com/office/drawing/2014/main" id="{7CDF000F-8939-48E8-AFEF-71E422451B76}"/>
              </a:ext>
            </a:extLst>
          </p:cNvPr>
          <p:cNvSpPr txBox="1"/>
          <p:nvPr/>
        </p:nvSpPr>
        <p:spPr>
          <a:xfrm>
            <a:off x="3267105" y="4693726"/>
            <a:ext cx="1047720" cy="430887"/>
          </a:xfrm>
          <a:prstGeom prst="rect">
            <a:avLst/>
          </a:prstGeom>
          <a:solidFill>
            <a:schemeClr val="bg1"/>
          </a:solidFill>
          <a:ln>
            <a:solidFill>
              <a:schemeClr val="bg1"/>
            </a:solidFill>
          </a:ln>
        </p:spPr>
        <p:txBody>
          <a:bodyPr wrap="square" rtlCol="0" anchor="ctr">
            <a:spAutoFit/>
          </a:bodyPr>
          <a:lstStyle/>
          <a:p>
            <a:r>
              <a:rPr kumimoji="1" lang="vi-VN" altLang="ja-JP" sz="1100">
                <a:latin typeface="Arial" panose="020B0604020202020204" pitchFamily="34" charset="0"/>
                <a:cs typeface="Arial" panose="020B0604020202020204" pitchFamily="34" charset="0"/>
              </a:rPr>
              <a:t>Van điều khiển áp lực</a:t>
            </a:r>
            <a:endParaRPr kumimoji="1" lang="ja-JP" altLang="en-US" sz="1100">
              <a:latin typeface="Arial" panose="020B0604020202020204" pitchFamily="34" charset="0"/>
              <a:cs typeface="Arial" panose="020B0604020202020204" pitchFamily="34" charset="0"/>
            </a:endParaRPr>
          </a:p>
        </p:txBody>
      </p:sp>
      <p:sp>
        <p:nvSpPr>
          <p:cNvPr id="12" name="テキスト ボックス 11">
            <a:extLst>
              <a:ext uri="{FF2B5EF4-FFF2-40B4-BE49-F238E27FC236}">
                <a16:creationId xmlns:a16="http://schemas.microsoft.com/office/drawing/2014/main" id="{5B67C948-4DE3-46CB-8313-E7C4864F2805}"/>
              </a:ext>
            </a:extLst>
          </p:cNvPr>
          <p:cNvSpPr txBox="1"/>
          <p:nvPr/>
        </p:nvSpPr>
        <p:spPr>
          <a:xfrm>
            <a:off x="5019704" y="2438949"/>
            <a:ext cx="1438246" cy="261610"/>
          </a:xfrm>
          <a:prstGeom prst="rect">
            <a:avLst/>
          </a:prstGeom>
          <a:solidFill>
            <a:schemeClr val="bg1"/>
          </a:solidFill>
          <a:ln>
            <a:solidFill>
              <a:schemeClr val="bg1"/>
            </a:solidFill>
          </a:ln>
        </p:spPr>
        <p:txBody>
          <a:bodyPr wrap="square" rtlCol="0" anchor="ctr">
            <a:spAutoFit/>
          </a:bodyPr>
          <a:lstStyle/>
          <a:p>
            <a:r>
              <a:rPr kumimoji="1" lang="vi-VN" altLang="ja-JP" sz="1100">
                <a:latin typeface="Arial" panose="020B0604020202020204" pitchFamily="34" charset="0"/>
                <a:cs typeface="Arial" panose="020B0604020202020204" pitchFamily="34" charset="0"/>
              </a:rPr>
              <a:t>Van chuyển hướng</a:t>
            </a:r>
            <a:endParaRPr kumimoji="1" lang="ja-JP" altLang="en-US" sz="1100">
              <a:latin typeface="Arial" panose="020B0604020202020204" pitchFamily="34" charset="0"/>
              <a:cs typeface="Arial" panose="020B0604020202020204" pitchFamily="34" charset="0"/>
            </a:endParaRPr>
          </a:p>
        </p:txBody>
      </p:sp>
      <p:sp>
        <p:nvSpPr>
          <p:cNvPr id="13" name="テキスト ボックス 12">
            <a:extLst>
              <a:ext uri="{FF2B5EF4-FFF2-40B4-BE49-F238E27FC236}">
                <a16:creationId xmlns:a16="http://schemas.microsoft.com/office/drawing/2014/main" id="{C2CDC73A-10D5-4E11-9551-42CDAC830E76}"/>
              </a:ext>
            </a:extLst>
          </p:cNvPr>
          <p:cNvSpPr txBox="1"/>
          <p:nvPr/>
        </p:nvSpPr>
        <p:spPr>
          <a:xfrm>
            <a:off x="5019704" y="5010786"/>
            <a:ext cx="1438246" cy="261610"/>
          </a:xfrm>
          <a:prstGeom prst="rect">
            <a:avLst/>
          </a:prstGeom>
          <a:solidFill>
            <a:schemeClr val="bg1"/>
          </a:solidFill>
          <a:ln>
            <a:solidFill>
              <a:schemeClr val="bg1"/>
            </a:solidFill>
          </a:ln>
        </p:spPr>
        <p:txBody>
          <a:bodyPr wrap="square" rtlCol="0" anchor="ctr">
            <a:spAutoFit/>
          </a:bodyPr>
          <a:lstStyle/>
          <a:p>
            <a:r>
              <a:rPr kumimoji="1" lang="vi-VN" altLang="ja-JP" sz="1100">
                <a:latin typeface="Arial" panose="020B0604020202020204" pitchFamily="34" charset="0"/>
                <a:cs typeface="Arial" panose="020B0604020202020204" pitchFamily="34" charset="0"/>
              </a:rPr>
              <a:t>Van cân bằng</a:t>
            </a:r>
            <a:endParaRPr kumimoji="1" lang="ja-JP" altLang="en-US" sz="1100">
              <a:latin typeface="Arial" panose="020B0604020202020204" pitchFamily="34" charset="0"/>
              <a:cs typeface="Arial" panose="020B0604020202020204" pitchFamily="34" charset="0"/>
            </a:endParaRPr>
          </a:p>
        </p:txBody>
      </p:sp>
      <p:sp>
        <p:nvSpPr>
          <p:cNvPr id="14" name="テキスト ボックス 13">
            <a:extLst>
              <a:ext uri="{FF2B5EF4-FFF2-40B4-BE49-F238E27FC236}">
                <a16:creationId xmlns:a16="http://schemas.microsoft.com/office/drawing/2014/main" id="{DD0EA0C4-6D13-4DD8-8B41-CAADCC3AB475}"/>
              </a:ext>
            </a:extLst>
          </p:cNvPr>
          <p:cNvSpPr txBox="1"/>
          <p:nvPr/>
        </p:nvSpPr>
        <p:spPr>
          <a:xfrm>
            <a:off x="5006686" y="4793240"/>
            <a:ext cx="1438246" cy="261610"/>
          </a:xfrm>
          <a:prstGeom prst="rect">
            <a:avLst/>
          </a:prstGeom>
          <a:solidFill>
            <a:schemeClr val="bg1"/>
          </a:solidFill>
          <a:ln>
            <a:solidFill>
              <a:schemeClr val="bg1"/>
            </a:solidFill>
          </a:ln>
        </p:spPr>
        <p:txBody>
          <a:bodyPr wrap="square" rtlCol="0" anchor="ctr">
            <a:spAutoFit/>
          </a:bodyPr>
          <a:lstStyle/>
          <a:p>
            <a:r>
              <a:rPr kumimoji="1" lang="vi-VN" altLang="ja-JP" sz="1100">
                <a:latin typeface="Arial" panose="020B0604020202020204" pitchFamily="34" charset="0"/>
                <a:cs typeface="Arial" panose="020B0604020202020204" pitchFamily="34" charset="0"/>
              </a:rPr>
              <a:t>Van tuần tự</a:t>
            </a:r>
            <a:endParaRPr kumimoji="1" lang="ja-JP" altLang="en-US" sz="1100">
              <a:latin typeface="Arial" panose="020B0604020202020204" pitchFamily="34" charset="0"/>
              <a:cs typeface="Arial" panose="020B0604020202020204" pitchFamily="34" charset="0"/>
            </a:endParaRPr>
          </a:p>
        </p:txBody>
      </p:sp>
      <p:sp>
        <p:nvSpPr>
          <p:cNvPr id="15" name="テキスト ボックス 14">
            <a:extLst>
              <a:ext uri="{FF2B5EF4-FFF2-40B4-BE49-F238E27FC236}">
                <a16:creationId xmlns:a16="http://schemas.microsoft.com/office/drawing/2014/main" id="{F11091B7-CB89-4E17-BD6C-98C8B4F9A3D9}"/>
              </a:ext>
            </a:extLst>
          </p:cNvPr>
          <p:cNvSpPr txBox="1"/>
          <p:nvPr/>
        </p:nvSpPr>
        <p:spPr>
          <a:xfrm>
            <a:off x="5019734" y="4531630"/>
            <a:ext cx="1438246" cy="261610"/>
          </a:xfrm>
          <a:prstGeom prst="rect">
            <a:avLst/>
          </a:prstGeom>
          <a:solidFill>
            <a:schemeClr val="bg1"/>
          </a:solidFill>
          <a:ln>
            <a:solidFill>
              <a:schemeClr val="bg1"/>
            </a:solidFill>
          </a:ln>
        </p:spPr>
        <p:txBody>
          <a:bodyPr wrap="square" rtlCol="0" anchor="ctr">
            <a:spAutoFit/>
          </a:bodyPr>
          <a:lstStyle/>
          <a:p>
            <a:r>
              <a:rPr kumimoji="1" lang="vi-VN" altLang="ja-JP" sz="1100">
                <a:latin typeface="Arial" panose="020B0604020202020204" pitchFamily="34" charset="0"/>
                <a:cs typeface="Arial" panose="020B0604020202020204" pitchFamily="34" charset="0"/>
              </a:rPr>
              <a:t>Van giảm áp</a:t>
            </a:r>
            <a:endParaRPr kumimoji="1" lang="ja-JP" altLang="en-US" sz="1100">
              <a:latin typeface="Arial" panose="020B0604020202020204" pitchFamily="34" charset="0"/>
              <a:cs typeface="Arial" panose="020B0604020202020204" pitchFamily="34" charset="0"/>
            </a:endParaRPr>
          </a:p>
        </p:txBody>
      </p:sp>
      <p:sp>
        <p:nvSpPr>
          <p:cNvPr id="16" name="テキスト ボックス 15">
            <a:extLst>
              <a:ext uri="{FF2B5EF4-FFF2-40B4-BE49-F238E27FC236}">
                <a16:creationId xmlns:a16="http://schemas.microsoft.com/office/drawing/2014/main" id="{9C629452-51A5-4DCB-BF2A-6CA50885AFD7}"/>
              </a:ext>
            </a:extLst>
          </p:cNvPr>
          <p:cNvSpPr txBox="1"/>
          <p:nvPr/>
        </p:nvSpPr>
        <p:spPr>
          <a:xfrm>
            <a:off x="5018810" y="4216756"/>
            <a:ext cx="1896340" cy="261610"/>
          </a:xfrm>
          <a:prstGeom prst="rect">
            <a:avLst/>
          </a:prstGeom>
          <a:solidFill>
            <a:schemeClr val="bg1"/>
          </a:solidFill>
          <a:ln>
            <a:solidFill>
              <a:schemeClr val="bg1"/>
            </a:solidFill>
          </a:ln>
        </p:spPr>
        <p:txBody>
          <a:bodyPr wrap="square" rtlCol="0" anchor="ctr">
            <a:spAutoFit/>
          </a:bodyPr>
          <a:lstStyle/>
          <a:p>
            <a:r>
              <a:rPr kumimoji="1" lang="vi-VN" altLang="ja-JP" sz="1100">
                <a:latin typeface="Arial" panose="020B0604020202020204" pitchFamily="34" charset="0"/>
                <a:cs typeface="Arial" panose="020B0604020202020204" pitchFamily="34" charset="0"/>
              </a:rPr>
              <a:t>Van an toàn (van giảm áp)</a:t>
            </a:r>
            <a:endParaRPr kumimoji="1" lang="ja-JP" altLang="en-US" sz="1100">
              <a:latin typeface="Arial" panose="020B0604020202020204" pitchFamily="34" charset="0"/>
              <a:cs typeface="Arial" panose="020B0604020202020204" pitchFamily="34" charset="0"/>
            </a:endParaRPr>
          </a:p>
        </p:txBody>
      </p:sp>
      <p:sp>
        <p:nvSpPr>
          <p:cNvPr id="17" name="テキスト ボックス 16">
            <a:extLst>
              <a:ext uri="{FF2B5EF4-FFF2-40B4-BE49-F238E27FC236}">
                <a16:creationId xmlns:a16="http://schemas.microsoft.com/office/drawing/2014/main" id="{487DDF04-62DF-4A42-9DD1-39D5544319CA}"/>
              </a:ext>
            </a:extLst>
          </p:cNvPr>
          <p:cNvSpPr txBox="1"/>
          <p:nvPr/>
        </p:nvSpPr>
        <p:spPr>
          <a:xfrm>
            <a:off x="5006686" y="5276503"/>
            <a:ext cx="1127414" cy="261610"/>
          </a:xfrm>
          <a:prstGeom prst="rect">
            <a:avLst/>
          </a:prstGeom>
          <a:solidFill>
            <a:schemeClr val="bg1"/>
          </a:solidFill>
          <a:ln>
            <a:solidFill>
              <a:schemeClr val="bg1"/>
            </a:solidFill>
          </a:ln>
        </p:spPr>
        <p:txBody>
          <a:bodyPr wrap="square" rtlCol="0" anchor="ctr">
            <a:spAutoFit/>
          </a:bodyPr>
          <a:lstStyle/>
          <a:p>
            <a:r>
              <a:rPr kumimoji="1" lang="vi-VN" altLang="ja-JP" sz="1100">
                <a:latin typeface="Arial" panose="020B0604020202020204" pitchFamily="34" charset="0"/>
                <a:cs typeface="Arial" panose="020B0604020202020204" pitchFamily="34" charset="0"/>
              </a:rPr>
              <a:t>Van xả</a:t>
            </a:r>
            <a:endParaRPr kumimoji="1" lang="ja-JP" altLang="en-US" sz="1100">
              <a:latin typeface="Arial" panose="020B0604020202020204" pitchFamily="34" charset="0"/>
              <a:cs typeface="Arial" panose="020B0604020202020204" pitchFamily="34" charset="0"/>
            </a:endParaRPr>
          </a:p>
        </p:txBody>
      </p:sp>
      <p:sp>
        <p:nvSpPr>
          <p:cNvPr id="18" name="テキスト ボックス 17">
            <a:extLst>
              <a:ext uri="{FF2B5EF4-FFF2-40B4-BE49-F238E27FC236}">
                <a16:creationId xmlns:a16="http://schemas.microsoft.com/office/drawing/2014/main" id="{400E24EA-D6C8-468D-91D5-F74D9B4D9D66}"/>
              </a:ext>
            </a:extLst>
          </p:cNvPr>
          <p:cNvSpPr txBox="1"/>
          <p:nvPr/>
        </p:nvSpPr>
        <p:spPr>
          <a:xfrm>
            <a:off x="5018810" y="3914645"/>
            <a:ext cx="1047720" cy="261610"/>
          </a:xfrm>
          <a:prstGeom prst="rect">
            <a:avLst/>
          </a:prstGeom>
          <a:solidFill>
            <a:schemeClr val="bg1"/>
          </a:solidFill>
          <a:ln>
            <a:solidFill>
              <a:schemeClr val="bg1"/>
            </a:solidFill>
          </a:ln>
        </p:spPr>
        <p:txBody>
          <a:bodyPr wrap="square" rtlCol="0" anchor="ctr">
            <a:spAutoFit/>
          </a:bodyPr>
          <a:lstStyle/>
          <a:p>
            <a:r>
              <a:rPr kumimoji="1" lang="vi-VN" altLang="ja-JP" sz="1100">
                <a:latin typeface="Arial" panose="020B0604020202020204" pitchFamily="34" charset="0"/>
                <a:cs typeface="Arial" panose="020B0604020202020204" pitchFamily="34" charset="0"/>
              </a:rPr>
              <a:t>Van tách</a:t>
            </a:r>
            <a:endParaRPr kumimoji="1" lang="ja-JP" altLang="en-US" sz="1100">
              <a:latin typeface="Arial" panose="020B0604020202020204" pitchFamily="34" charset="0"/>
              <a:cs typeface="Arial" panose="020B0604020202020204" pitchFamily="34" charset="0"/>
            </a:endParaRPr>
          </a:p>
        </p:txBody>
      </p:sp>
      <p:sp>
        <p:nvSpPr>
          <p:cNvPr id="19" name="テキスト ボックス 18">
            <a:extLst>
              <a:ext uri="{FF2B5EF4-FFF2-40B4-BE49-F238E27FC236}">
                <a16:creationId xmlns:a16="http://schemas.microsoft.com/office/drawing/2014/main" id="{305FD0C6-72BB-4A32-B01A-9A5441FE6158}"/>
              </a:ext>
            </a:extLst>
          </p:cNvPr>
          <p:cNvSpPr txBox="1"/>
          <p:nvPr/>
        </p:nvSpPr>
        <p:spPr>
          <a:xfrm>
            <a:off x="5006686" y="3639874"/>
            <a:ext cx="1896339" cy="261610"/>
          </a:xfrm>
          <a:prstGeom prst="rect">
            <a:avLst/>
          </a:prstGeom>
          <a:solidFill>
            <a:schemeClr val="bg1"/>
          </a:solidFill>
          <a:ln>
            <a:solidFill>
              <a:schemeClr val="bg1"/>
            </a:solidFill>
          </a:ln>
        </p:spPr>
        <p:txBody>
          <a:bodyPr wrap="square" rtlCol="0" anchor="ctr">
            <a:spAutoFit/>
          </a:bodyPr>
          <a:lstStyle/>
          <a:p>
            <a:r>
              <a:rPr kumimoji="1" lang="vi-VN" altLang="ja-JP" sz="1100">
                <a:latin typeface="Arial" panose="020B0604020202020204" pitchFamily="34" charset="0"/>
                <a:cs typeface="Arial" panose="020B0604020202020204" pitchFamily="34" charset="0"/>
              </a:rPr>
              <a:t>Van điều chỉnh lưu lượng</a:t>
            </a:r>
            <a:endParaRPr kumimoji="1" lang="ja-JP" altLang="en-US" sz="1100">
              <a:latin typeface="Arial" panose="020B0604020202020204" pitchFamily="34" charset="0"/>
              <a:cs typeface="Arial" panose="020B0604020202020204" pitchFamily="34" charset="0"/>
            </a:endParaRPr>
          </a:p>
        </p:txBody>
      </p:sp>
      <p:sp>
        <p:nvSpPr>
          <p:cNvPr id="20" name="テキスト ボックス 19">
            <a:extLst>
              <a:ext uri="{FF2B5EF4-FFF2-40B4-BE49-F238E27FC236}">
                <a16:creationId xmlns:a16="http://schemas.microsoft.com/office/drawing/2014/main" id="{1CA9282E-7DF6-4717-A06A-87B8838D7EF1}"/>
              </a:ext>
            </a:extLst>
          </p:cNvPr>
          <p:cNvSpPr txBox="1"/>
          <p:nvPr/>
        </p:nvSpPr>
        <p:spPr>
          <a:xfrm>
            <a:off x="5006686" y="3369850"/>
            <a:ext cx="1213139" cy="261610"/>
          </a:xfrm>
          <a:prstGeom prst="rect">
            <a:avLst/>
          </a:prstGeom>
          <a:solidFill>
            <a:schemeClr val="bg1"/>
          </a:solidFill>
          <a:ln>
            <a:solidFill>
              <a:schemeClr val="bg1"/>
            </a:solidFill>
          </a:ln>
        </p:spPr>
        <p:txBody>
          <a:bodyPr wrap="square" rtlCol="0" anchor="ctr">
            <a:spAutoFit/>
          </a:bodyPr>
          <a:lstStyle/>
          <a:p>
            <a:r>
              <a:rPr kumimoji="1" lang="vi-VN" altLang="ja-JP" sz="1100">
                <a:latin typeface="Arial" panose="020B0604020202020204" pitchFamily="34" charset="0"/>
                <a:cs typeface="Arial" panose="020B0604020202020204" pitchFamily="34" charset="0"/>
              </a:rPr>
              <a:t>Van tiết lưu</a:t>
            </a:r>
            <a:endParaRPr kumimoji="1" lang="ja-JP" altLang="en-US" sz="1100">
              <a:latin typeface="Arial" panose="020B0604020202020204" pitchFamily="34" charset="0"/>
              <a:cs typeface="Arial" panose="020B0604020202020204" pitchFamily="34" charset="0"/>
            </a:endParaRPr>
          </a:p>
        </p:txBody>
      </p:sp>
      <p:sp>
        <p:nvSpPr>
          <p:cNvPr id="21" name="テキスト ボックス 20">
            <a:extLst>
              <a:ext uri="{FF2B5EF4-FFF2-40B4-BE49-F238E27FC236}">
                <a16:creationId xmlns:a16="http://schemas.microsoft.com/office/drawing/2014/main" id="{F3AF0974-C3E5-4016-8A19-06E02D71A8C2}"/>
              </a:ext>
            </a:extLst>
          </p:cNvPr>
          <p:cNvSpPr txBox="1"/>
          <p:nvPr/>
        </p:nvSpPr>
        <p:spPr>
          <a:xfrm>
            <a:off x="5018810" y="2761298"/>
            <a:ext cx="2669652" cy="261610"/>
          </a:xfrm>
          <a:prstGeom prst="rect">
            <a:avLst/>
          </a:prstGeom>
          <a:solidFill>
            <a:schemeClr val="bg1"/>
          </a:solidFill>
          <a:ln>
            <a:solidFill>
              <a:schemeClr val="bg1"/>
            </a:solidFill>
          </a:ln>
        </p:spPr>
        <p:txBody>
          <a:bodyPr wrap="square" rtlCol="0" anchor="ctr">
            <a:spAutoFit/>
          </a:bodyPr>
          <a:lstStyle/>
          <a:p>
            <a:r>
              <a:rPr kumimoji="1" lang="vi-VN" altLang="ja-JP" sz="1100">
                <a:latin typeface="Arial" panose="020B0604020202020204" pitchFamily="34" charset="0"/>
                <a:cs typeface="Arial" panose="020B0604020202020204" pitchFamily="34" charset="0"/>
              </a:rPr>
              <a:t>Van 1 chiều (van 1 chiều, van bảo vệ)</a:t>
            </a:r>
            <a:endParaRPr kumimoji="1" lang="ja-JP" altLang="en-US" sz="1100">
              <a:latin typeface="Arial" panose="020B0604020202020204" pitchFamily="34" charset="0"/>
              <a:cs typeface="Arial" panose="020B0604020202020204" pitchFamily="34" charset="0"/>
            </a:endParaRPr>
          </a:p>
        </p:txBody>
      </p:sp>
      <p:sp>
        <p:nvSpPr>
          <p:cNvPr id="22" name="テキスト ボックス 21">
            <a:extLst>
              <a:ext uri="{FF2B5EF4-FFF2-40B4-BE49-F238E27FC236}">
                <a16:creationId xmlns:a16="http://schemas.microsoft.com/office/drawing/2014/main" id="{B5AB4CB9-D3D5-4D04-9406-C5F23DA1190F}"/>
              </a:ext>
            </a:extLst>
          </p:cNvPr>
          <p:cNvSpPr txBox="1"/>
          <p:nvPr/>
        </p:nvSpPr>
        <p:spPr>
          <a:xfrm>
            <a:off x="5036505" y="3035873"/>
            <a:ext cx="2669652" cy="261610"/>
          </a:xfrm>
          <a:prstGeom prst="rect">
            <a:avLst/>
          </a:prstGeom>
          <a:solidFill>
            <a:schemeClr val="bg1"/>
          </a:solidFill>
          <a:ln>
            <a:solidFill>
              <a:schemeClr val="bg1"/>
            </a:solidFill>
          </a:ln>
        </p:spPr>
        <p:txBody>
          <a:bodyPr wrap="square" rtlCol="0" anchor="ctr">
            <a:spAutoFit/>
          </a:bodyPr>
          <a:lstStyle/>
          <a:p>
            <a:r>
              <a:rPr kumimoji="1" lang="vi-VN" altLang="ja-JP" sz="1100">
                <a:latin typeface="Arial" panose="020B0604020202020204" pitchFamily="34" charset="0"/>
                <a:cs typeface="Arial" panose="020B0604020202020204" pitchFamily="34" charset="0"/>
              </a:rPr>
              <a:t>Van 1 chiều điều khiển</a:t>
            </a:r>
            <a:endParaRPr kumimoji="1" lang="ja-JP"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49337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534380" y="315022"/>
            <a:ext cx="7886700" cy="537718"/>
          </a:xfrm>
          <a:ln>
            <a:solidFill>
              <a:schemeClr val="tx1"/>
            </a:solidFill>
          </a:ln>
        </p:spPr>
        <p:txBody>
          <a:bodyPr>
            <a:noAutofit/>
          </a:bodyPr>
          <a:lstStyle/>
          <a:p>
            <a:r>
              <a:rPr lang="vi-VN" altLang="ja-JP" sz="2400" b="1" dirty="0">
                <a:latin typeface="Arial" panose="020B0604020202020204" pitchFamily="34" charset="0"/>
                <a:ea typeface="Meiryo UI" panose="020B0604030504040204" pitchFamily="50" charset="-128"/>
                <a:cs typeface="Arial" panose="020B0604020202020204" pitchFamily="34" charset="0"/>
              </a:rPr>
              <a:t>Xuống cấp</a:t>
            </a:r>
            <a:r>
              <a:rPr kumimoji="1" lang="vi-VN" altLang="ja-JP" sz="2400" b="1" dirty="0">
                <a:latin typeface="Arial" panose="020B0604020202020204" pitchFamily="34" charset="0"/>
                <a:ea typeface="Meiryo UI" panose="020B0604030504040204" pitchFamily="50" charset="-128"/>
                <a:cs typeface="Arial" panose="020B0604020202020204" pitchFamily="34" charset="0"/>
              </a:rPr>
              <a:t> của dầu thủy lực</a:t>
            </a:r>
            <a:endParaRPr kumimoji="1" lang="ja-JP" altLang="en-US" sz="2400" b="1" dirty="0">
              <a:latin typeface="Arial" panose="020B0604020202020204" pitchFamily="34" charset="0"/>
              <a:ea typeface="Meiryo UI" panose="020B0604030504040204" pitchFamily="50" charset="-128"/>
              <a:cs typeface="Arial" panose="020B0604020202020204" pitchFamily="34" charset="0"/>
            </a:endParaRPr>
          </a:p>
        </p:txBody>
      </p:sp>
      <p:sp>
        <p:nvSpPr>
          <p:cNvPr id="7" name="テキスト ボックス 6"/>
          <p:cNvSpPr txBox="1"/>
          <p:nvPr/>
        </p:nvSpPr>
        <p:spPr>
          <a:xfrm>
            <a:off x="4204355" y="6400413"/>
            <a:ext cx="3966307" cy="307777"/>
          </a:xfrm>
          <a:prstGeom prst="rect">
            <a:avLst/>
          </a:prstGeom>
          <a:noFill/>
          <a:ln>
            <a:solidFill>
              <a:schemeClr val="tx1"/>
            </a:solidFill>
          </a:ln>
        </p:spPr>
        <p:txBody>
          <a:bodyPr wrap="square" rtlCol="0">
            <a:spAutoFit/>
          </a:bodyPr>
          <a:lstStyle/>
          <a:p>
            <a:pPr algn="r"/>
            <a:r>
              <a:rPr lang="vi-VN" altLang="ja-JP" sz="1400" dirty="0">
                <a:solidFill>
                  <a:prstClr val="black"/>
                </a:solidFill>
                <a:latin typeface="Arial" panose="020B0604020202020204" pitchFamily="34" charset="0"/>
                <a:cs typeface="Arial" panose="020B0604020202020204" pitchFamily="34" charset="0"/>
              </a:rPr>
              <a:t>Sách giáo khoa trang 121</a:t>
            </a:r>
            <a:r>
              <a:rPr lang="en-US" altLang="ja-JP" sz="1400" dirty="0">
                <a:solidFill>
                  <a:prstClr val="black"/>
                </a:solidFill>
                <a:latin typeface="Arial" panose="020B0604020202020204" pitchFamily="34" charset="0"/>
                <a:cs typeface="Arial" panose="020B0604020202020204" pitchFamily="34" charset="0"/>
              </a:rPr>
              <a:t>/ </a:t>
            </a:r>
            <a:r>
              <a:rPr lang="vi-VN" altLang="ja-JP" sz="1400" dirty="0">
                <a:solidFill>
                  <a:prstClr val="black"/>
                </a:solidFill>
                <a:latin typeface="Arial" panose="020B0604020202020204" pitchFamily="34" charset="0"/>
                <a:cs typeface="Arial" panose="020B0604020202020204" pitchFamily="34" charset="0"/>
              </a:rPr>
              <a:t>Sách bổ trợ trang </a:t>
            </a:r>
            <a:r>
              <a:rPr lang="vi-VN" altLang="ja-JP" sz="1400" dirty="0" smtClean="0">
                <a:solidFill>
                  <a:prstClr val="black"/>
                </a:solidFill>
                <a:latin typeface="Arial" panose="020B0604020202020204" pitchFamily="34" charset="0"/>
                <a:cs typeface="Arial" panose="020B0604020202020204" pitchFamily="34" charset="0"/>
              </a:rPr>
              <a:t>5</a:t>
            </a:r>
            <a:r>
              <a:rPr lang="en-US" altLang="ja-JP" sz="1400" dirty="0" smtClean="0">
                <a:solidFill>
                  <a:prstClr val="black"/>
                </a:solidFill>
                <a:latin typeface="Arial" panose="020B0604020202020204" pitchFamily="34" charset="0"/>
                <a:cs typeface="Arial" panose="020B0604020202020204" pitchFamily="34" charset="0"/>
              </a:rPr>
              <a:t>5</a:t>
            </a:r>
            <a:endParaRPr lang="ja-JP" altLang="en-US" sz="1400" dirty="0">
              <a:solidFill>
                <a:prstClr val="black"/>
              </a:solidFill>
              <a:latin typeface="Arial" panose="020B0604020202020204" pitchFamily="34" charset="0"/>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59</a:t>
            </a:fld>
            <a:endParaRPr lang="ja-JP" altLang="en-US">
              <a:solidFill>
                <a:prstClr val="black">
                  <a:tint val="75000"/>
                </a:prstClr>
              </a:solidFill>
            </a:endParaRPr>
          </a:p>
        </p:txBody>
      </p:sp>
      <p:sp>
        <p:nvSpPr>
          <p:cNvPr id="11" name="コンテンツ プレースホルダー 4"/>
          <p:cNvSpPr txBox="1">
            <a:spLocks/>
          </p:cNvSpPr>
          <p:nvPr/>
        </p:nvSpPr>
        <p:spPr>
          <a:xfrm>
            <a:off x="628649" y="909301"/>
            <a:ext cx="7886701" cy="2307402"/>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Dầu thủy lực được </a:t>
            </a:r>
            <a:r>
              <a:rPr lang="vi-VN"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tăng áp đến áp suất cao bằng bơm thủy lực</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di chuyển đến thiết bị truyền động thủy lực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thông qua đường ống, tiến hành lặp đi lặp lại công việc di chuyển thiết bị làm việc. Vì thế mà dầu thủy lực sẽ nóng lên, tiếp xúc với kim loại và không khí sau đó bị </a:t>
            </a:r>
            <a:r>
              <a:rPr lang="vi-VN"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kích động mạnh</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do đó không thể tránh khỏi sự </a:t>
            </a:r>
            <a:r>
              <a:rPr lang="vi-VN"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xuống cấp (ô xy hóa), lẫn dị vật</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của dầu thủy lực.</a:t>
            </a:r>
          </a:p>
          <a:p>
            <a:pPr marL="0" indent="0">
              <a:lnSpc>
                <a:spcPct val="100000"/>
              </a:lnSpc>
              <a:spcBef>
                <a:spcPts val="0"/>
              </a:spcBef>
              <a:buNone/>
            </a:pP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Do việc sử dụng dầu thủy lực bị xuống cấp hoặc lẫn dị vật là </a:t>
            </a:r>
            <a:r>
              <a:rPr lang="vi-VN"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nguyên nhân gây ra sự cố cho thiết bị thủy lực</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vì vậy </a:t>
            </a:r>
            <a:r>
              <a:rPr lang="vi-VN"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điều quan trọng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là phải </a:t>
            </a:r>
            <a:r>
              <a:rPr lang="vi-VN"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thường xuyên kiểm tra</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quản lý 1 cách thích hợp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dầu thủy lực.</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Sự xuống cấp (ô xy hóa)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là </a:t>
            </a:r>
            <a:r>
              <a:rPr lang="vi-VN"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sự biến chất</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trong thành phần dầu thủy lực </a:t>
            </a:r>
            <a:r>
              <a:rPr lang="vi-VN"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gây ra do phản ứng hóa học</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nhữg thay đổi và nguyên nhân của thuộc tính do xuống cấp như dưới đây.</a:t>
            </a: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p:txBody>
      </p:sp>
      <p:graphicFrame>
        <p:nvGraphicFramePr>
          <p:cNvPr id="2" name="表 1"/>
          <p:cNvGraphicFramePr>
            <a:graphicFrameLocks noGrp="1"/>
          </p:cNvGraphicFramePr>
          <p:nvPr>
            <p:extLst>
              <p:ext uri="{D42A27DB-BD31-4B8C-83A1-F6EECF244321}">
                <p14:modId xmlns:p14="http://schemas.microsoft.com/office/powerpoint/2010/main" val="1577709217"/>
              </p:ext>
            </p:extLst>
          </p:nvPr>
        </p:nvGraphicFramePr>
        <p:xfrm>
          <a:off x="628650" y="3697859"/>
          <a:ext cx="7886700" cy="2355173"/>
        </p:xfrm>
        <a:graphic>
          <a:graphicData uri="http://schemas.openxmlformats.org/drawingml/2006/table">
            <a:tbl>
              <a:tblPr firstRow="1" firstCol="1" bandRow="1">
                <a:tableStyleId>{5940675A-B579-460E-94D1-54222C63F5DA}</a:tableStyleId>
              </a:tblPr>
              <a:tblGrid>
                <a:gridCol w="2171111">
                  <a:extLst>
                    <a:ext uri="{9D8B030D-6E8A-4147-A177-3AD203B41FA5}">
                      <a16:colId xmlns:a16="http://schemas.microsoft.com/office/drawing/2014/main" val="20000"/>
                    </a:ext>
                  </a:extLst>
                </a:gridCol>
                <a:gridCol w="1743959">
                  <a:extLst>
                    <a:ext uri="{9D8B030D-6E8A-4147-A177-3AD203B41FA5}">
                      <a16:colId xmlns:a16="http://schemas.microsoft.com/office/drawing/2014/main" val="20001"/>
                    </a:ext>
                  </a:extLst>
                </a:gridCol>
                <a:gridCol w="3971630">
                  <a:extLst>
                    <a:ext uri="{9D8B030D-6E8A-4147-A177-3AD203B41FA5}">
                      <a16:colId xmlns:a16="http://schemas.microsoft.com/office/drawing/2014/main" val="20002"/>
                    </a:ext>
                  </a:extLst>
                </a:gridCol>
              </a:tblGrid>
              <a:tr h="395014">
                <a:tc>
                  <a:txBody>
                    <a:bodyPr/>
                    <a:lstStyle/>
                    <a:p>
                      <a:pPr algn="ctr">
                        <a:lnSpc>
                          <a:spcPts val="1600"/>
                        </a:lnSpc>
                        <a:spcAft>
                          <a:spcPts val="0"/>
                        </a:spcAft>
                      </a:pPr>
                      <a:r>
                        <a:rPr lang="vi-VN" altLang="ja-JP" sz="1200" kern="100">
                          <a:effectLst/>
                          <a:latin typeface="Arial" panose="020B0604020202020204" pitchFamily="34" charset="0"/>
                          <a:ea typeface="Meiryo UI" panose="020B0604030504040204" pitchFamily="50" charset="-128"/>
                          <a:cs typeface="Arial" panose="020B0604020202020204" pitchFamily="34" charset="0"/>
                        </a:rPr>
                        <a:t>Thuộc tính</a:t>
                      </a:r>
                      <a:endParaRPr lang="ja-JP" sz="1200" kern="100">
                        <a:effectLst/>
                        <a:latin typeface="Arial" panose="020B0604020202020204" pitchFamily="34" charset="0"/>
                        <a:ea typeface="Meiryo UI" panose="020B0604030504040204" pitchFamily="50" charset="-128"/>
                        <a:cs typeface="Arial" panose="020B0604020202020204" pitchFamily="34" charset="0"/>
                      </a:endParaRPr>
                    </a:p>
                  </a:txBody>
                  <a:tcPr marL="68580" marR="68580" marT="0" marB="0" anchor="ctr"/>
                </a:tc>
                <a:tc>
                  <a:txBody>
                    <a:bodyPr/>
                    <a:lstStyle/>
                    <a:p>
                      <a:pPr algn="ctr">
                        <a:lnSpc>
                          <a:spcPts val="1600"/>
                        </a:lnSpc>
                        <a:spcAft>
                          <a:spcPts val="0"/>
                        </a:spcAft>
                      </a:pPr>
                      <a:r>
                        <a:rPr lang="vi-VN" altLang="ja-JP" sz="1200" kern="100">
                          <a:effectLst/>
                          <a:latin typeface="Arial" panose="020B0604020202020204" pitchFamily="34" charset="0"/>
                          <a:ea typeface="Meiryo UI" panose="020B0604030504040204" pitchFamily="50" charset="-128"/>
                          <a:cs typeface="Arial" panose="020B0604020202020204" pitchFamily="34" charset="0"/>
                        </a:rPr>
                        <a:t>Thay đổi do xuống cấp và ô nhiễm</a:t>
                      </a:r>
                      <a:endParaRPr lang="ja-JP" sz="1200" kern="100">
                        <a:effectLst/>
                        <a:latin typeface="Arial" panose="020B0604020202020204" pitchFamily="34" charset="0"/>
                        <a:ea typeface="Meiryo UI" panose="020B0604030504040204" pitchFamily="50" charset="-128"/>
                        <a:cs typeface="Arial" panose="020B0604020202020204" pitchFamily="34" charset="0"/>
                      </a:endParaRPr>
                    </a:p>
                  </a:txBody>
                  <a:tcPr marL="68580" marR="68580" marT="0" marB="0" anchor="ctr"/>
                </a:tc>
                <a:tc>
                  <a:txBody>
                    <a:bodyPr/>
                    <a:lstStyle/>
                    <a:p>
                      <a:pPr algn="ctr">
                        <a:lnSpc>
                          <a:spcPts val="1600"/>
                        </a:lnSpc>
                        <a:spcAft>
                          <a:spcPts val="0"/>
                        </a:spcAft>
                      </a:pPr>
                      <a:r>
                        <a:rPr lang="vi-VN" altLang="ja-JP" sz="1200" kern="100">
                          <a:effectLst/>
                          <a:latin typeface="+mn-lt"/>
                          <a:ea typeface="Meiryo UI" panose="020B0604030504040204" pitchFamily="50" charset="-128"/>
                          <a:cs typeface="Arial" panose="020B0604020202020204" pitchFamily="34" charset="0"/>
                        </a:rPr>
                        <a:t>Nguyên nhân</a:t>
                      </a:r>
                      <a:endParaRPr lang="ja-JP" sz="1200" kern="100">
                        <a:effectLst/>
                        <a:latin typeface="+mn-lt"/>
                        <a:ea typeface="Meiryo UI" panose="020B0604030504040204" pitchFamily="50" charset="-128"/>
                        <a:cs typeface="Arial" panose="020B0604020202020204" pitchFamily="34" charset="0"/>
                      </a:endParaRPr>
                    </a:p>
                  </a:txBody>
                  <a:tcPr marL="68580" marR="68580" marT="0" marB="0" anchor="ctr"/>
                </a:tc>
                <a:extLst>
                  <a:ext uri="{0D108BD9-81ED-4DB2-BD59-A6C34878D82A}">
                    <a16:rowId xmlns:a16="http://schemas.microsoft.com/office/drawing/2014/main" val="10000"/>
                  </a:ext>
                </a:extLst>
              </a:tr>
              <a:tr h="252896">
                <a:tc>
                  <a:txBody>
                    <a:bodyPr/>
                    <a:lstStyle/>
                    <a:p>
                      <a:pPr algn="just">
                        <a:lnSpc>
                          <a:spcPts val="1600"/>
                        </a:lnSpc>
                        <a:spcAft>
                          <a:spcPts val="0"/>
                        </a:spcAft>
                      </a:pPr>
                      <a:r>
                        <a:rPr lang="vi-VN" altLang="ja-JP" sz="1200" kern="100">
                          <a:effectLst/>
                          <a:latin typeface="Arial" panose="020B0604020202020204" pitchFamily="34" charset="0"/>
                          <a:ea typeface="Meiryo UI" panose="020B0604030504040204" pitchFamily="50" charset="-128"/>
                          <a:cs typeface="Arial" panose="020B0604020202020204" pitchFamily="34" charset="0"/>
                        </a:rPr>
                        <a:t>Tỉ trọng</a:t>
                      </a:r>
                      <a:endParaRPr lang="ja-JP" sz="1200" kern="100">
                        <a:effectLst/>
                        <a:latin typeface="Arial" panose="020B0604020202020204" pitchFamily="34" charset="0"/>
                        <a:ea typeface="Meiryo UI" panose="020B0604030504040204" pitchFamily="50" charset="-128"/>
                        <a:cs typeface="Arial" panose="020B0604020202020204" pitchFamily="34" charset="0"/>
                      </a:endParaRPr>
                    </a:p>
                  </a:txBody>
                  <a:tcPr marL="68580" marR="68580" marT="0" marB="0" anchor="ctr"/>
                </a:tc>
                <a:tc>
                  <a:txBody>
                    <a:bodyPr/>
                    <a:lstStyle/>
                    <a:p>
                      <a:pPr algn="just">
                        <a:lnSpc>
                          <a:spcPts val="1600"/>
                        </a:lnSpc>
                        <a:spcAft>
                          <a:spcPts val="0"/>
                        </a:spcAft>
                      </a:pPr>
                      <a:r>
                        <a:rPr lang="vi-VN" altLang="ja-JP" sz="1200" kern="100">
                          <a:effectLst/>
                          <a:latin typeface="Arial" panose="020B0604020202020204" pitchFamily="34" charset="0"/>
                          <a:ea typeface="Meiryo UI" panose="020B0604030504040204" pitchFamily="50" charset="-128"/>
                          <a:cs typeface="Arial" panose="020B0604020202020204" pitchFamily="34" charset="0"/>
                        </a:rPr>
                        <a:t>Tăng lên</a:t>
                      </a:r>
                      <a:endParaRPr lang="ja-JP" sz="1200" kern="100">
                        <a:effectLst/>
                        <a:latin typeface="Arial" panose="020B0604020202020204" pitchFamily="34" charset="0"/>
                        <a:ea typeface="Meiryo UI" panose="020B0604030504040204" pitchFamily="50" charset="-128"/>
                        <a:cs typeface="Arial" panose="020B0604020202020204" pitchFamily="34" charset="0"/>
                      </a:endParaRPr>
                    </a:p>
                  </a:txBody>
                  <a:tcPr marL="68580" marR="68580" marT="0" marB="0" anchor="ctr"/>
                </a:tc>
                <a:tc>
                  <a:txBody>
                    <a:bodyPr/>
                    <a:lstStyle/>
                    <a:p>
                      <a:pPr algn="just">
                        <a:lnSpc>
                          <a:spcPts val="1600"/>
                        </a:lnSpc>
                        <a:spcAft>
                          <a:spcPts val="0"/>
                        </a:spcAft>
                      </a:pPr>
                      <a:r>
                        <a:rPr lang="vi-VN" altLang="ja-JP" sz="1200" kern="100">
                          <a:effectLst/>
                          <a:latin typeface="Arial" panose="020B0604020202020204" pitchFamily="34" charset="0"/>
                          <a:ea typeface="Meiryo UI" panose="020B0604030504040204" pitchFamily="50" charset="-128"/>
                          <a:cs typeface="Arial" panose="020B0604020202020204" pitchFamily="34" charset="0"/>
                        </a:rPr>
                        <a:t>Xuống cấp</a:t>
                      </a:r>
                      <a:r>
                        <a:rPr lang="ja-JP" altLang="ja-JP" sz="1200" kern="100">
                          <a:effectLst/>
                          <a:latin typeface="+mn-lt"/>
                          <a:ea typeface="Meiryo UI" panose="020B0604030504040204" pitchFamily="50" charset="-128"/>
                          <a:cs typeface="Arial" panose="020B0604020202020204" pitchFamily="34" charset="0"/>
                        </a:rPr>
                        <a:t>・</a:t>
                      </a:r>
                      <a:r>
                        <a:rPr lang="vi-VN" altLang="ja-JP" sz="1200" kern="100">
                          <a:effectLst/>
                          <a:latin typeface="Arial" panose="020B0604020202020204" pitchFamily="34" charset="0"/>
                          <a:ea typeface="Meiryo UI" panose="020B0604030504040204" pitchFamily="50" charset="-128"/>
                          <a:cs typeface="Arial" panose="020B0604020202020204" pitchFamily="34" charset="0"/>
                        </a:rPr>
                        <a:t>lẫn dị vật</a:t>
                      </a:r>
                      <a:r>
                        <a:rPr lang="ja-JP" altLang="ja-JP" sz="1200" kern="100">
                          <a:effectLst/>
                          <a:latin typeface="+mn-lt"/>
                          <a:ea typeface="Meiryo UI" panose="020B0604030504040204" pitchFamily="50" charset="-128"/>
                          <a:cs typeface="Arial" panose="020B0604020202020204" pitchFamily="34" charset="0"/>
                        </a:rPr>
                        <a:t>・</a:t>
                      </a:r>
                      <a:r>
                        <a:rPr lang="vi-VN" altLang="ja-JP" sz="1200" kern="100">
                          <a:effectLst/>
                          <a:latin typeface="+mn-lt"/>
                          <a:ea typeface="Meiryo UI" panose="020B0604030504040204" pitchFamily="50" charset="-128"/>
                          <a:cs typeface="Arial" panose="020B0604020202020204" pitchFamily="34" charset="0"/>
                        </a:rPr>
                        <a:t>l</a:t>
                      </a:r>
                      <a:r>
                        <a:rPr lang="vi-VN" altLang="ja-JP" sz="1200" kern="100">
                          <a:effectLst/>
                          <a:latin typeface="Arial" panose="020B0604020202020204" pitchFamily="34" charset="0"/>
                          <a:ea typeface="Meiryo UI" panose="020B0604030504040204" pitchFamily="50" charset="-128"/>
                          <a:cs typeface="Arial" panose="020B0604020202020204" pitchFamily="34" charset="0"/>
                        </a:rPr>
                        <a:t>ẫn dầu loại khác của dầu thủy lực</a:t>
                      </a:r>
                      <a:endParaRPr lang="ja-JP" sz="1200" kern="100">
                        <a:effectLst/>
                        <a:latin typeface="Arial" panose="020B0604020202020204" pitchFamily="34" charset="0"/>
                        <a:ea typeface="Meiryo UI" panose="020B0604030504040204" pitchFamily="50" charset="-128"/>
                        <a:cs typeface="Arial" panose="020B0604020202020204" pitchFamily="34" charset="0"/>
                      </a:endParaRPr>
                    </a:p>
                  </a:txBody>
                  <a:tcPr marL="68580" marR="68580" marT="0" marB="0" anchor="ctr"/>
                </a:tc>
                <a:extLst>
                  <a:ext uri="{0D108BD9-81ED-4DB2-BD59-A6C34878D82A}">
                    <a16:rowId xmlns:a16="http://schemas.microsoft.com/office/drawing/2014/main" val="10001"/>
                  </a:ext>
                </a:extLst>
              </a:tr>
              <a:tr h="252896">
                <a:tc>
                  <a:txBody>
                    <a:bodyPr/>
                    <a:lstStyle/>
                    <a:p>
                      <a:pPr algn="just">
                        <a:lnSpc>
                          <a:spcPts val="1600"/>
                        </a:lnSpc>
                        <a:spcAft>
                          <a:spcPts val="0"/>
                        </a:spcAft>
                      </a:pPr>
                      <a:r>
                        <a:rPr lang="vi-VN" altLang="ja-JP" sz="1200" kern="100">
                          <a:effectLst/>
                          <a:latin typeface="Arial" panose="020B0604020202020204" pitchFamily="34" charset="0"/>
                          <a:ea typeface="Meiryo UI" panose="020B0604030504040204" pitchFamily="50" charset="-128"/>
                          <a:cs typeface="Arial" panose="020B0604020202020204" pitchFamily="34" charset="0"/>
                        </a:rPr>
                        <a:t>Hàm lượng chứa thành phần nước</a:t>
                      </a:r>
                      <a:endParaRPr lang="ja-JP" sz="1200" kern="100">
                        <a:effectLst/>
                        <a:latin typeface="Arial" panose="020B0604020202020204" pitchFamily="34" charset="0"/>
                        <a:ea typeface="Meiryo UI" panose="020B0604030504040204" pitchFamily="50" charset="-128"/>
                        <a:cs typeface="Arial" panose="020B0604020202020204" pitchFamily="34" charset="0"/>
                      </a:endParaRPr>
                    </a:p>
                  </a:txBody>
                  <a:tcPr marL="68580" marR="68580" marT="0" marB="0" anchor="ctr"/>
                </a:tc>
                <a:tc>
                  <a:txBody>
                    <a:bodyPr/>
                    <a:lstStyle/>
                    <a:p>
                      <a:pPr algn="just">
                        <a:lnSpc>
                          <a:spcPts val="1600"/>
                        </a:lnSpc>
                        <a:spcAft>
                          <a:spcPts val="0"/>
                        </a:spcAft>
                      </a:pPr>
                      <a:r>
                        <a:rPr lang="vi-VN" altLang="ja-JP" sz="1200" kern="100">
                          <a:effectLst/>
                          <a:latin typeface="Arial" panose="020B0604020202020204" pitchFamily="34" charset="0"/>
                          <a:ea typeface="Meiryo UI" panose="020B0604030504040204" pitchFamily="50" charset="-128"/>
                          <a:cs typeface="Arial" panose="020B0604020202020204" pitchFamily="34" charset="0"/>
                        </a:rPr>
                        <a:t>Tăng lên</a:t>
                      </a:r>
                      <a:endParaRPr lang="ja-JP" sz="1200" kern="100">
                        <a:effectLst/>
                        <a:latin typeface="Arial" panose="020B0604020202020204" pitchFamily="34" charset="0"/>
                        <a:ea typeface="Meiryo UI" panose="020B0604030504040204" pitchFamily="50" charset="-128"/>
                        <a:cs typeface="Arial" panose="020B0604020202020204" pitchFamily="34" charset="0"/>
                      </a:endParaRPr>
                    </a:p>
                  </a:txBody>
                  <a:tcPr marL="68580" marR="68580" marT="0" marB="0" anchor="ctr"/>
                </a:tc>
                <a:tc>
                  <a:txBody>
                    <a:bodyPr/>
                    <a:lstStyle/>
                    <a:p>
                      <a:pPr algn="just">
                        <a:lnSpc>
                          <a:spcPts val="1600"/>
                        </a:lnSpc>
                        <a:spcAft>
                          <a:spcPts val="0"/>
                        </a:spcAft>
                      </a:pPr>
                      <a:r>
                        <a:rPr lang="vi-VN" altLang="ja-JP" sz="1200" kern="100">
                          <a:effectLst/>
                          <a:latin typeface="Arial" panose="020B0604020202020204" pitchFamily="34" charset="0"/>
                          <a:ea typeface="Meiryo UI" panose="020B0604030504040204" pitchFamily="50" charset="-128"/>
                          <a:cs typeface="Arial" panose="020B0604020202020204" pitchFamily="34" charset="0"/>
                        </a:rPr>
                        <a:t>Lẫn thành phần nước từ bên ngoài</a:t>
                      </a:r>
                      <a:endParaRPr lang="ja-JP" sz="1200" kern="100">
                        <a:effectLst/>
                        <a:latin typeface="Arial" panose="020B0604020202020204" pitchFamily="34" charset="0"/>
                        <a:ea typeface="Meiryo UI" panose="020B0604030504040204" pitchFamily="50" charset="-128"/>
                        <a:cs typeface="Arial" panose="020B0604020202020204" pitchFamily="34" charset="0"/>
                      </a:endParaRPr>
                    </a:p>
                  </a:txBody>
                  <a:tcPr marL="68580" marR="68580" marT="0" marB="0" anchor="ctr"/>
                </a:tc>
                <a:extLst>
                  <a:ext uri="{0D108BD9-81ED-4DB2-BD59-A6C34878D82A}">
                    <a16:rowId xmlns:a16="http://schemas.microsoft.com/office/drawing/2014/main" val="10002"/>
                  </a:ext>
                </a:extLst>
              </a:tr>
              <a:tr h="252896">
                <a:tc>
                  <a:txBody>
                    <a:bodyPr/>
                    <a:lstStyle/>
                    <a:p>
                      <a:pPr algn="just">
                        <a:lnSpc>
                          <a:spcPts val="1600"/>
                        </a:lnSpc>
                        <a:spcAft>
                          <a:spcPts val="0"/>
                        </a:spcAft>
                      </a:pPr>
                      <a:r>
                        <a:rPr lang="vi-VN" altLang="ja-JP" sz="1200" kern="100">
                          <a:effectLst/>
                          <a:latin typeface="Arial" panose="020B0604020202020204" pitchFamily="34" charset="0"/>
                          <a:ea typeface="Meiryo UI" panose="020B0604030504040204" pitchFamily="50" charset="-128"/>
                          <a:cs typeface="Arial" panose="020B0604020202020204" pitchFamily="34" charset="0"/>
                        </a:rPr>
                        <a:t>Hàm lượng chứa chất kết tủa</a:t>
                      </a:r>
                      <a:endParaRPr lang="ja-JP" sz="1200" kern="100">
                        <a:effectLst/>
                        <a:latin typeface="Arial" panose="020B0604020202020204" pitchFamily="34" charset="0"/>
                        <a:ea typeface="Meiryo UI" panose="020B0604030504040204" pitchFamily="50" charset="-128"/>
                        <a:cs typeface="Arial" panose="020B0604020202020204" pitchFamily="34" charset="0"/>
                      </a:endParaRPr>
                    </a:p>
                  </a:txBody>
                  <a:tcPr marL="68580" marR="68580" marT="0" marB="0" anchor="ctr"/>
                </a:tc>
                <a:tc>
                  <a:txBody>
                    <a:bodyPr/>
                    <a:lstStyle/>
                    <a:p>
                      <a:pPr algn="just">
                        <a:lnSpc>
                          <a:spcPts val="1600"/>
                        </a:lnSpc>
                        <a:spcAft>
                          <a:spcPts val="0"/>
                        </a:spcAft>
                      </a:pPr>
                      <a:r>
                        <a:rPr lang="vi-VN" altLang="ja-JP" sz="1200" kern="100">
                          <a:effectLst/>
                          <a:latin typeface="Arial" panose="020B0604020202020204" pitchFamily="34" charset="0"/>
                          <a:ea typeface="Meiryo UI" panose="020B0604030504040204" pitchFamily="50" charset="-128"/>
                          <a:cs typeface="Arial" panose="020B0604020202020204" pitchFamily="34" charset="0"/>
                        </a:rPr>
                        <a:t>Tăng lên</a:t>
                      </a:r>
                      <a:endParaRPr lang="ja-JP" sz="1200" kern="100">
                        <a:effectLst/>
                        <a:latin typeface="Arial" panose="020B0604020202020204" pitchFamily="34" charset="0"/>
                        <a:ea typeface="Meiryo UI" panose="020B0604030504040204" pitchFamily="50" charset="-128"/>
                        <a:cs typeface="Arial" panose="020B0604020202020204" pitchFamily="34" charset="0"/>
                      </a:endParaRPr>
                    </a:p>
                  </a:txBody>
                  <a:tcPr marL="68580" marR="68580" marT="0" marB="0" anchor="ctr"/>
                </a:tc>
                <a:tc>
                  <a:txBody>
                    <a:bodyPr/>
                    <a:lstStyle/>
                    <a:p>
                      <a:pPr algn="just">
                        <a:lnSpc>
                          <a:spcPts val="1600"/>
                        </a:lnSpc>
                        <a:spcAft>
                          <a:spcPts val="0"/>
                        </a:spcAft>
                      </a:pPr>
                      <a:r>
                        <a:rPr lang="vi-VN" altLang="ja-JP" sz="1200" kern="100">
                          <a:effectLst/>
                          <a:latin typeface="Arial" panose="020B0604020202020204" pitchFamily="34" charset="0"/>
                          <a:ea typeface="Meiryo UI" panose="020B0604030504040204" pitchFamily="50" charset="-128"/>
                          <a:cs typeface="Arial" panose="020B0604020202020204" pitchFamily="34" charset="0"/>
                        </a:rPr>
                        <a:t>Xuống cấp</a:t>
                      </a:r>
                      <a:r>
                        <a:rPr lang="ja-JP" altLang="ja-JP" sz="1200" kern="100">
                          <a:effectLst/>
                          <a:latin typeface="+mn-lt"/>
                          <a:ea typeface="Meiryo UI" panose="020B0604030504040204" pitchFamily="50" charset="-128"/>
                        </a:rPr>
                        <a:t>・</a:t>
                      </a:r>
                      <a:r>
                        <a:rPr lang="vi-VN" altLang="ja-JP" sz="1200" kern="100">
                          <a:effectLst/>
                          <a:latin typeface="Arial" panose="020B0604020202020204" pitchFamily="34" charset="0"/>
                          <a:ea typeface="Meiryo UI" panose="020B0604030504040204" pitchFamily="50" charset="-128"/>
                          <a:cs typeface="Arial" panose="020B0604020202020204" pitchFamily="34" charset="0"/>
                        </a:rPr>
                        <a:t>lẫn dị vật của dầu thủy lực</a:t>
                      </a:r>
                      <a:endParaRPr lang="ja-JP" sz="1200" kern="100">
                        <a:effectLst/>
                        <a:latin typeface="Arial" panose="020B0604020202020204" pitchFamily="34" charset="0"/>
                        <a:ea typeface="Meiryo UI" panose="020B0604030504040204" pitchFamily="50" charset="-128"/>
                        <a:cs typeface="Arial" panose="020B0604020202020204" pitchFamily="34" charset="0"/>
                      </a:endParaRPr>
                    </a:p>
                  </a:txBody>
                  <a:tcPr marL="68580" marR="68580" marT="0" marB="0" anchor="ctr"/>
                </a:tc>
                <a:extLst>
                  <a:ext uri="{0D108BD9-81ED-4DB2-BD59-A6C34878D82A}">
                    <a16:rowId xmlns:a16="http://schemas.microsoft.com/office/drawing/2014/main" val="10003"/>
                  </a:ext>
                </a:extLst>
              </a:tr>
              <a:tr h="252896">
                <a:tc>
                  <a:txBody>
                    <a:bodyPr/>
                    <a:lstStyle/>
                    <a:p>
                      <a:pPr algn="just">
                        <a:lnSpc>
                          <a:spcPts val="1600"/>
                        </a:lnSpc>
                        <a:spcAft>
                          <a:spcPts val="0"/>
                        </a:spcAft>
                      </a:pPr>
                      <a:r>
                        <a:rPr lang="vi-VN" altLang="ja-JP" sz="1200" kern="100">
                          <a:effectLst/>
                          <a:latin typeface="Arial" panose="020B0604020202020204" pitchFamily="34" charset="0"/>
                          <a:ea typeface="Meiryo UI" panose="020B0604030504040204" pitchFamily="50" charset="-128"/>
                          <a:cs typeface="Arial" panose="020B0604020202020204" pitchFamily="34" charset="0"/>
                        </a:rPr>
                        <a:t>Điểm dẫn lửa</a:t>
                      </a:r>
                      <a:endParaRPr lang="ja-JP" sz="1200" kern="100">
                        <a:effectLst/>
                        <a:latin typeface="Arial" panose="020B0604020202020204" pitchFamily="34" charset="0"/>
                        <a:ea typeface="Meiryo UI" panose="020B0604030504040204" pitchFamily="50" charset="-128"/>
                        <a:cs typeface="Arial" panose="020B0604020202020204" pitchFamily="34" charset="0"/>
                      </a:endParaRPr>
                    </a:p>
                  </a:txBody>
                  <a:tcPr marL="68580" marR="68580" marT="0" marB="0" anchor="ctr"/>
                </a:tc>
                <a:tc>
                  <a:txBody>
                    <a:bodyPr/>
                    <a:lstStyle/>
                    <a:p>
                      <a:pPr algn="just">
                        <a:lnSpc>
                          <a:spcPts val="1600"/>
                        </a:lnSpc>
                        <a:spcAft>
                          <a:spcPts val="0"/>
                        </a:spcAft>
                      </a:pPr>
                      <a:r>
                        <a:rPr lang="vi-VN" altLang="ja-JP" sz="1200" kern="100">
                          <a:effectLst/>
                          <a:latin typeface="Arial" panose="020B0604020202020204" pitchFamily="34" charset="0"/>
                          <a:ea typeface="Meiryo UI" panose="020B0604030504040204" pitchFamily="50" charset="-128"/>
                          <a:cs typeface="Arial" panose="020B0604020202020204" pitchFamily="34" charset="0"/>
                        </a:rPr>
                        <a:t>Suy giảm</a:t>
                      </a:r>
                      <a:endParaRPr lang="ja-JP" sz="1200" kern="100">
                        <a:effectLst/>
                        <a:latin typeface="Arial" panose="020B0604020202020204" pitchFamily="34" charset="0"/>
                        <a:ea typeface="Meiryo UI" panose="020B0604030504040204" pitchFamily="50" charset="-128"/>
                        <a:cs typeface="Arial" panose="020B0604020202020204" pitchFamily="34" charset="0"/>
                      </a:endParaRPr>
                    </a:p>
                  </a:txBody>
                  <a:tcPr marL="68580" marR="68580" marT="0" marB="0" anchor="ctr"/>
                </a:tc>
                <a:tc>
                  <a:txBody>
                    <a:bodyPr/>
                    <a:lstStyle/>
                    <a:p>
                      <a:pPr algn="just">
                        <a:lnSpc>
                          <a:spcPts val="1600"/>
                        </a:lnSpc>
                        <a:spcAft>
                          <a:spcPts val="0"/>
                        </a:spcAft>
                      </a:pPr>
                      <a:r>
                        <a:rPr lang="vi-VN" altLang="ja-JP" sz="1200" kern="100">
                          <a:effectLst/>
                          <a:latin typeface="Arial" panose="020B0604020202020204" pitchFamily="34" charset="0"/>
                          <a:ea typeface="Meiryo UI" panose="020B0604030504040204" pitchFamily="50" charset="-128"/>
                          <a:cs typeface="Arial" panose="020B0604020202020204" pitchFamily="34" charset="0"/>
                        </a:rPr>
                        <a:t>Xuống cấp</a:t>
                      </a:r>
                      <a:r>
                        <a:rPr lang="ja-JP" altLang="ja-JP" sz="1200" kern="100">
                          <a:effectLst/>
                          <a:latin typeface="+mn-lt"/>
                          <a:ea typeface="Meiryo UI" panose="020B0604030504040204" pitchFamily="50" charset="-128"/>
                        </a:rPr>
                        <a:t>・</a:t>
                      </a:r>
                      <a:r>
                        <a:rPr lang="vi-VN" altLang="ja-JP" sz="1200" kern="100">
                          <a:effectLst/>
                          <a:latin typeface="Arial" panose="020B0604020202020204" pitchFamily="34" charset="0"/>
                          <a:ea typeface="Meiryo UI" panose="020B0604030504040204" pitchFamily="50" charset="-128"/>
                          <a:cs typeface="Arial" panose="020B0604020202020204" pitchFamily="34" charset="0"/>
                        </a:rPr>
                        <a:t>lẫn dị vật của dầu thủy lực</a:t>
                      </a:r>
                      <a:endParaRPr lang="ja-JP" altLang="ja-JP" sz="1200" kern="100">
                        <a:effectLst/>
                        <a:latin typeface="Arial" panose="020B0604020202020204" pitchFamily="34" charset="0"/>
                        <a:ea typeface="Meiryo UI" panose="020B0604030504040204" pitchFamily="50" charset="-128"/>
                        <a:cs typeface="Arial" panose="020B0604020202020204" pitchFamily="34" charset="0"/>
                      </a:endParaRPr>
                    </a:p>
                  </a:txBody>
                  <a:tcPr marL="68580" marR="68580" marT="0" marB="0" anchor="ctr"/>
                </a:tc>
                <a:extLst>
                  <a:ext uri="{0D108BD9-81ED-4DB2-BD59-A6C34878D82A}">
                    <a16:rowId xmlns:a16="http://schemas.microsoft.com/office/drawing/2014/main" val="10004"/>
                  </a:ext>
                </a:extLst>
              </a:tr>
              <a:tr h="277893">
                <a:tc>
                  <a:txBody>
                    <a:bodyPr/>
                    <a:lstStyle/>
                    <a:p>
                      <a:pPr algn="just">
                        <a:lnSpc>
                          <a:spcPts val="1600"/>
                        </a:lnSpc>
                        <a:spcAft>
                          <a:spcPts val="0"/>
                        </a:spcAft>
                      </a:pPr>
                      <a:r>
                        <a:rPr lang="vi-VN" altLang="ja-JP" sz="1200" kern="100">
                          <a:effectLst/>
                          <a:latin typeface="Arial" panose="020B0604020202020204" pitchFamily="34" charset="0"/>
                          <a:ea typeface="Meiryo UI" panose="020B0604030504040204" pitchFamily="50" charset="-128"/>
                          <a:cs typeface="Arial" panose="020B0604020202020204" pitchFamily="34" charset="0"/>
                        </a:rPr>
                        <a:t>Tương quan màu sắc</a:t>
                      </a:r>
                      <a:endParaRPr lang="ja-JP" sz="1200" kern="100">
                        <a:effectLst/>
                        <a:latin typeface="Arial" panose="020B0604020202020204" pitchFamily="34" charset="0"/>
                        <a:ea typeface="Meiryo UI" panose="020B0604030504040204" pitchFamily="50" charset="-128"/>
                        <a:cs typeface="Arial" panose="020B0604020202020204" pitchFamily="34" charset="0"/>
                      </a:endParaRPr>
                    </a:p>
                  </a:txBody>
                  <a:tcPr marL="68580" marR="68580" marT="0" marB="0" anchor="ctr"/>
                </a:tc>
                <a:tc>
                  <a:txBody>
                    <a:bodyPr/>
                    <a:lstStyle/>
                    <a:p>
                      <a:pPr algn="just">
                        <a:lnSpc>
                          <a:spcPts val="1600"/>
                        </a:lnSpc>
                        <a:spcAft>
                          <a:spcPts val="0"/>
                        </a:spcAft>
                      </a:pPr>
                      <a:r>
                        <a:rPr lang="vi-VN" altLang="ja-JP" sz="1200" kern="100">
                          <a:effectLst/>
                          <a:latin typeface="Arial" panose="020B0604020202020204" pitchFamily="34" charset="0"/>
                          <a:ea typeface="Meiryo UI" panose="020B0604030504040204" pitchFamily="50" charset="-128"/>
                          <a:cs typeface="Arial" panose="020B0604020202020204" pitchFamily="34" charset="0"/>
                        </a:rPr>
                        <a:t>Giảm độ trong suốt</a:t>
                      </a:r>
                      <a:endParaRPr lang="ja-JP" sz="1200" kern="100">
                        <a:effectLst/>
                        <a:latin typeface="Arial" panose="020B0604020202020204" pitchFamily="34" charset="0"/>
                        <a:ea typeface="Meiryo UI" panose="020B0604030504040204" pitchFamily="50" charset="-128"/>
                        <a:cs typeface="Arial" panose="020B0604020202020204" pitchFamily="34" charset="0"/>
                      </a:endParaRPr>
                    </a:p>
                  </a:txBody>
                  <a:tcPr marL="68580" marR="68580" marT="0" marB="0" anchor="ctr"/>
                </a:tc>
                <a:tc>
                  <a:txBody>
                    <a:bodyPr/>
                    <a:lstStyle/>
                    <a:p>
                      <a:pPr algn="just">
                        <a:lnSpc>
                          <a:spcPts val="1600"/>
                        </a:lnSpc>
                        <a:spcAft>
                          <a:spcPts val="0"/>
                        </a:spcAft>
                      </a:pPr>
                      <a:r>
                        <a:rPr lang="vi-VN" altLang="ja-JP" sz="1200" kern="100">
                          <a:effectLst/>
                          <a:latin typeface="Arial" panose="020B0604020202020204" pitchFamily="34" charset="0"/>
                          <a:ea typeface="Meiryo UI" panose="020B0604030504040204" pitchFamily="50" charset="-128"/>
                          <a:cs typeface="Arial" panose="020B0604020202020204" pitchFamily="34" charset="0"/>
                        </a:rPr>
                        <a:t>Xuống cấp</a:t>
                      </a:r>
                      <a:r>
                        <a:rPr lang="ja-JP" altLang="ja-JP" sz="1200" kern="100">
                          <a:effectLst/>
                          <a:latin typeface="+mn-lt"/>
                          <a:ea typeface="Meiryo UI" panose="020B0604030504040204" pitchFamily="50" charset="-128"/>
                        </a:rPr>
                        <a:t>・</a:t>
                      </a:r>
                      <a:r>
                        <a:rPr lang="vi-VN" altLang="ja-JP" sz="1200" kern="100">
                          <a:effectLst/>
                          <a:latin typeface="Arial" panose="020B0604020202020204" pitchFamily="34" charset="0"/>
                          <a:ea typeface="Meiryo UI" panose="020B0604030504040204" pitchFamily="50" charset="-128"/>
                          <a:cs typeface="Arial" panose="020B0604020202020204" pitchFamily="34" charset="0"/>
                        </a:rPr>
                        <a:t>lẫn dị vật, nhũ hóa của dầu thủy lực</a:t>
                      </a:r>
                      <a:endParaRPr lang="ja-JP" sz="1200" kern="100">
                        <a:effectLst/>
                        <a:latin typeface="Arial" panose="020B0604020202020204" pitchFamily="34" charset="0"/>
                        <a:ea typeface="Meiryo UI" panose="020B0604030504040204" pitchFamily="50" charset="-128"/>
                        <a:cs typeface="Arial" panose="020B0604020202020204" pitchFamily="34" charset="0"/>
                      </a:endParaRPr>
                    </a:p>
                  </a:txBody>
                  <a:tcPr marL="68580" marR="68580" marT="0" marB="0" anchor="ctr"/>
                </a:tc>
                <a:extLst>
                  <a:ext uri="{0D108BD9-81ED-4DB2-BD59-A6C34878D82A}">
                    <a16:rowId xmlns:a16="http://schemas.microsoft.com/office/drawing/2014/main" val="10005"/>
                  </a:ext>
                </a:extLst>
              </a:tr>
              <a:tr h="252896">
                <a:tc>
                  <a:txBody>
                    <a:bodyPr/>
                    <a:lstStyle/>
                    <a:p>
                      <a:pPr algn="just">
                        <a:lnSpc>
                          <a:spcPts val="1600"/>
                        </a:lnSpc>
                        <a:spcAft>
                          <a:spcPts val="0"/>
                        </a:spcAft>
                      </a:pPr>
                      <a:r>
                        <a:rPr lang="vi-VN" altLang="ja-JP" sz="1200" kern="100">
                          <a:effectLst/>
                          <a:latin typeface="Arial" panose="020B0604020202020204" pitchFamily="34" charset="0"/>
                          <a:ea typeface="Meiryo UI" panose="020B0604030504040204" pitchFamily="50" charset="-128"/>
                          <a:cs typeface="Arial" panose="020B0604020202020204" pitchFamily="34" charset="0"/>
                        </a:rPr>
                        <a:t>Độ nhớt</a:t>
                      </a:r>
                      <a:endParaRPr lang="ja-JP" sz="1200" kern="100">
                        <a:effectLst/>
                        <a:latin typeface="Arial" panose="020B0604020202020204" pitchFamily="34" charset="0"/>
                        <a:ea typeface="Meiryo UI" panose="020B0604030504040204" pitchFamily="50" charset="-128"/>
                        <a:cs typeface="Arial" panose="020B0604020202020204" pitchFamily="34" charset="0"/>
                      </a:endParaRPr>
                    </a:p>
                  </a:txBody>
                  <a:tcPr marL="68580" marR="68580" marT="0" marB="0" anchor="ctr"/>
                </a:tc>
                <a:tc>
                  <a:txBody>
                    <a:bodyPr/>
                    <a:lstStyle/>
                    <a:p>
                      <a:pPr algn="just">
                        <a:lnSpc>
                          <a:spcPts val="1600"/>
                        </a:lnSpc>
                        <a:spcAft>
                          <a:spcPts val="0"/>
                        </a:spcAft>
                      </a:pPr>
                      <a:r>
                        <a:rPr lang="vi-VN" altLang="ja-JP" sz="1200" kern="100">
                          <a:effectLst/>
                          <a:latin typeface="Arial" panose="020B0604020202020204" pitchFamily="34" charset="0"/>
                          <a:ea typeface="Meiryo UI" panose="020B0604030504040204" pitchFamily="50" charset="-128"/>
                          <a:cs typeface="Arial" panose="020B0604020202020204" pitchFamily="34" charset="0"/>
                        </a:rPr>
                        <a:t>Tăng thêm</a:t>
                      </a:r>
                      <a:endParaRPr lang="ja-JP" sz="1200" kern="100">
                        <a:effectLst/>
                        <a:latin typeface="Arial" panose="020B0604020202020204" pitchFamily="34" charset="0"/>
                        <a:ea typeface="Meiryo UI" panose="020B0604030504040204" pitchFamily="50" charset="-128"/>
                        <a:cs typeface="Arial" panose="020B0604020202020204" pitchFamily="34" charset="0"/>
                      </a:endParaRPr>
                    </a:p>
                  </a:txBody>
                  <a:tcPr marL="68580" marR="68580" marT="0" marB="0" anchor="ctr"/>
                </a:tc>
                <a:tc>
                  <a:txBody>
                    <a:bodyPr/>
                    <a:lstStyle/>
                    <a:p>
                      <a:pPr algn="just">
                        <a:lnSpc>
                          <a:spcPts val="1600"/>
                        </a:lnSpc>
                        <a:spcAft>
                          <a:spcPts val="0"/>
                        </a:spcAft>
                      </a:pPr>
                      <a:r>
                        <a:rPr lang="vi-VN" altLang="ja-JP" sz="1200" kern="100">
                          <a:effectLst/>
                          <a:latin typeface="Arial" panose="020B0604020202020204" pitchFamily="34" charset="0"/>
                          <a:ea typeface="Meiryo UI" panose="020B0604030504040204" pitchFamily="50" charset="-128"/>
                          <a:cs typeface="Arial" panose="020B0604020202020204" pitchFamily="34" charset="0"/>
                        </a:rPr>
                        <a:t>Xuống cấp của dầu thủy lực</a:t>
                      </a:r>
                      <a:endParaRPr lang="ja-JP" sz="1200" kern="100">
                        <a:effectLst/>
                        <a:latin typeface="Arial" panose="020B0604020202020204" pitchFamily="34" charset="0"/>
                        <a:ea typeface="Meiryo UI" panose="020B0604030504040204" pitchFamily="50" charset="-128"/>
                        <a:cs typeface="Arial" panose="020B0604020202020204" pitchFamily="34" charset="0"/>
                      </a:endParaRPr>
                    </a:p>
                  </a:txBody>
                  <a:tcPr marL="68580" marR="68580" marT="0" marB="0" anchor="ctr"/>
                </a:tc>
                <a:extLst>
                  <a:ext uri="{0D108BD9-81ED-4DB2-BD59-A6C34878D82A}">
                    <a16:rowId xmlns:a16="http://schemas.microsoft.com/office/drawing/2014/main" val="10006"/>
                  </a:ext>
                </a:extLst>
              </a:tr>
              <a:tr h="252896">
                <a:tc>
                  <a:txBody>
                    <a:bodyPr/>
                    <a:lstStyle/>
                    <a:p>
                      <a:pPr algn="just">
                        <a:lnSpc>
                          <a:spcPts val="1600"/>
                        </a:lnSpc>
                        <a:spcAft>
                          <a:spcPts val="0"/>
                        </a:spcAft>
                      </a:pPr>
                      <a:r>
                        <a:rPr lang="vi-VN" altLang="ja-JP" sz="1200" kern="100">
                          <a:effectLst/>
                          <a:latin typeface="Arial" panose="020B0604020202020204" pitchFamily="34" charset="0"/>
                          <a:ea typeface="Meiryo UI" panose="020B0604030504040204" pitchFamily="50" charset="-128"/>
                          <a:cs typeface="Arial" panose="020B0604020202020204" pitchFamily="34" charset="0"/>
                        </a:rPr>
                        <a:t>Ô xy hóa</a:t>
                      </a:r>
                      <a:endParaRPr lang="ja-JP" sz="1200" kern="100">
                        <a:effectLst/>
                        <a:latin typeface="Arial" panose="020B0604020202020204" pitchFamily="34" charset="0"/>
                        <a:ea typeface="Meiryo UI" panose="020B0604030504040204" pitchFamily="50" charset="-128"/>
                        <a:cs typeface="Arial" panose="020B0604020202020204" pitchFamily="34" charset="0"/>
                      </a:endParaRPr>
                    </a:p>
                  </a:txBody>
                  <a:tcPr marL="68580" marR="68580" marT="0" marB="0" anchor="ctr"/>
                </a:tc>
                <a:tc>
                  <a:txBody>
                    <a:bodyPr/>
                    <a:lstStyle/>
                    <a:p>
                      <a:pPr algn="just">
                        <a:lnSpc>
                          <a:spcPts val="1600"/>
                        </a:lnSpc>
                        <a:spcAft>
                          <a:spcPts val="0"/>
                        </a:spcAft>
                      </a:pPr>
                      <a:r>
                        <a:rPr lang="vi-VN" altLang="ja-JP" sz="1200" kern="100">
                          <a:effectLst/>
                          <a:latin typeface="Arial" panose="020B0604020202020204" pitchFamily="34" charset="0"/>
                          <a:ea typeface="Meiryo UI" panose="020B0604030504040204" pitchFamily="50" charset="-128"/>
                          <a:cs typeface="Arial" panose="020B0604020202020204" pitchFamily="34" charset="0"/>
                        </a:rPr>
                        <a:t>Tăng thêm</a:t>
                      </a:r>
                      <a:endParaRPr lang="ja-JP" sz="1200" kern="100">
                        <a:effectLst/>
                        <a:latin typeface="Arial" panose="020B0604020202020204" pitchFamily="34" charset="0"/>
                        <a:ea typeface="Meiryo UI" panose="020B0604030504040204" pitchFamily="50" charset="-128"/>
                        <a:cs typeface="Arial" panose="020B0604020202020204" pitchFamily="34" charset="0"/>
                      </a:endParaRPr>
                    </a:p>
                  </a:txBody>
                  <a:tcPr marL="68580" marR="68580" marT="0" marB="0" anchor="ctr"/>
                </a:tc>
                <a:tc>
                  <a:txBody>
                    <a:bodyPr/>
                    <a:lstStyle/>
                    <a:p>
                      <a:pPr marL="0" marR="0" lvl="0" indent="0" algn="just" defTabSz="914400" rtl="0" eaLnBrk="1" fontAlgn="auto" latinLnBrk="0" hangingPunct="1">
                        <a:lnSpc>
                          <a:spcPts val="1600"/>
                        </a:lnSpc>
                        <a:spcBef>
                          <a:spcPts val="0"/>
                        </a:spcBef>
                        <a:spcAft>
                          <a:spcPts val="0"/>
                        </a:spcAft>
                        <a:buClrTx/>
                        <a:buSzTx/>
                        <a:buFontTx/>
                        <a:buNone/>
                        <a:tabLst/>
                        <a:defRPr/>
                      </a:pPr>
                      <a:r>
                        <a:rPr lang="vi-VN" altLang="ja-JP" sz="1200" kern="100" dirty="0">
                          <a:effectLst/>
                          <a:latin typeface="Arial" panose="020B0604020202020204" pitchFamily="34" charset="0"/>
                          <a:ea typeface="Meiryo UI" panose="020B0604030504040204" pitchFamily="50" charset="-128"/>
                          <a:cs typeface="Arial" panose="020B0604020202020204" pitchFamily="34" charset="0"/>
                        </a:rPr>
                        <a:t>Tăng nhiệt độ dầu</a:t>
                      </a:r>
                      <a:r>
                        <a:rPr lang="ja-JP" altLang="ja-JP" sz="1200" kern="100" dirty="0">
                          <a:effectLst/>
                          <a:latin typeface="+mn-lt"/>
                          <a:ea typeface="Meiryo UI" panose="020B0604030504040204" pitchFamily="50" charset="-128"/>
                          <a:cs typeface="Arial" panose="020B0604020202020204" pitchFamily="34" charset="0"/>
                        </a:rPr>
                        <a:t>・</a:t>
                      </a:r>
                      <a:r>
                        <a:rPr lang="vi-VN" altLang="ja-JP" sz="1200" kern="100" dirty="0">
                          <a:effectLst/>
                          <a:latin typeface="Arial" panose="020B0604020202020204" pitchFamily="34" charset="0"/>
                          <a:ea typeface="Meiryo UI" panose="020B0604030504040204" pitchFamily="50" charset="-128"/>
                          <a:cs typeface="Arial" panose="020B0604020202020204" pitchFamily="34" charset="0"/>
                        </a:rPr>
                        <a:t>lẫn bột kim loại</a:t>
                      </a:r>
                      <a:endParaRPr lang="ja-JP" altLang="ja-JP" sz="1200" kern="100" dirty="0">
                        <a:effectLst/>
                        <a:latin typeface="Arial" panose="020B0604020202020204" pitchFamily="34" charset="0"/>
                        <a:ea typeface="Meiryo UI" panose="020B0604030504040204" pitchFamily="50" charset="-128"/>
                        <a:cs typeface="Arial" panose="020B0604020202020204" pitchFamily="34" charset="0"/>
                      </a:endParaRPr>
                    </a:p>
                  </a:txBody>
                  <a:tcPr marL="68580" marR="68580" marT="0" marB="0" anchor="ctr"/>
                </a:tc>
                <a:extLst>
                  <a:ext uri="{0D108BD9-81ED-4DB2-BD59-A6C34878D82A}">
                    <a16:rowId xmlns:a16="http://schemas.microsoft.com/office/drawing/2014/main" val="10007"/>
                  </a:ext>
                </a:extLst>
              </a:tr>
            </a:tbl>
          </a:graphicData>
        </a:graphic>
      </p:graphicFrame>
      <p:sp>
        <p:nvSpPr>
          <p:cNvPr id="3" name="正方形/長方形 2"/>
          <p:cNvSpPr/>
          <p:nvPr/>
        </p:nvSpPr>
        <p:spPr>
          <a:xfrm>
            <a:off x="1752157" y="3238343"/>
            <a:ext cx="6326613" cy="369332"/>
          </a:xfrm>
          <a:prstGeom prst="rect">
            <a:avLst/>
          </a:prstGeom>
        </p:spPr>
        <p:txBody>
          <a:bodyPr wrap="square">
            <a:spAutoFit/>
          </a:bodyPr>
          <a:lstStyle/>
          <a:p>
            <a:pPr algn="ctr">
              <a:spcAft>
                <a:spcPts val="0"/>
              </a:spcAft>
            </a:pPr>
            <a:r>
              <a:rPr lang="vi-VN" altLang="ja-JP" kern="100" dirty="0">
                <a:latin typeface="Arial" panose="020B0604020202020204" pitchFamily="34" charset="0"/>
                <a:ea typeface="Meiryo UI" panose="020B0604030504040204" pitchFamily="50" charset="-128"/>
                <a:cs typeface="Arial" panose="020B0604020202020204" pitchFamily="34" charset="0"/>
              </a:rPr>
              <a:t>Những thay đổi và nguyên nhân thuộc tính của dầu thủy lực</a:t>
            </a:r>
            <a:endParaRPr lang="ja-JP" altLang="ja-JP" kern="100" dirty="0">
              <a:effectLst/>
              <a:latin typeface="Arial" panose="020B0604020202020204" pitchFamily="34" charset="0"/>
              <a:ea typeface="Meiryo UI" panose="020B0604030504040204" pitchFamily="50" charset="-128"/>
              <a:cs typeface="Arial" panose="020B0604020202020204" pitchFamily="34" charset="0"/>
            </a:endParaRPr>
          </a:p>
        </p:txBody>
      </p:sp>
    </p:spTree>
    <p:extLst>
      <p:ext uri="{BB962C8B-B14F-4D97-AF65-F5344CB8AC3E}">
        <p14:creationId xmlns:p14="http://schemas.microsoft.com/office/powerpoint/2010/main" val="1698610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89555" y="336116"/>
            <a:ext cx="8964890" cy="455813"/>
          </a:xfrm>
          <a:ln>
            <a:solidFill>
              <a:schemeClr val="tx1"/>
            </a:solidFill>
          </a:ln>
        </p:spPr>
        <p:txBody>
          <a:bodyPr>
            <a:noAutofit/>
          </a:bodyPr>
          <a:lstStyle/>
          <a:p>
            <a:r>
              <a:rPr lang="vi-VN" altLang="ja-JP" sz="2400" b="1">
                <a:latin typeface="Arial" panose="020B0604020202020204" pitchFamily="34" charset="0"/>
                <a:ea typeface="Meiryo UI" panose="020B0604030504040204" pitchFamily="50" charset="-128"/>
                <a:cs typeface="Arial" panose="020B0604020202020204" pitchFamily="34" charset="0"/>
              </a:rPr>
              <a:t>Các loại xe </a:t>
            </a:r>
            <a:r>
              <a:rPr lang="en-US" altLang="ja-JP" sz="2400" b="1" err="1">
                <a:latin typeface="Arial" panose="020B0604020202020204" pitchFamily="34" charset="0"/>
                <a:ea typeface="Meiryo UI" panose="020B0604030504040204" pitchFamily="50" charset="-128"/>
                <a:cs typeface="Arial" panose="020B0604020202020204" pitchFamily="34" charset="0"/>
              </a:rPr>
              <a:t>nâng</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vi-VN" altLang="ja-JP" sz="2400" b="1">
                <a:latin typeface="Arial" panose="020B0604020202020204" pitchFamily="34" charset="0"/>
                <a:ea typeface="Meiryo UI" panose="020B0604030504040204" pitchFamily="50" charset="-128"/>
                <a:cs typeface="Arial" panose="020B0604020202020204" pitchFamily="34" charset="0"/>
              </a:rPr>
              <a:t>làm việc trên cao</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ja-JP" altLang="en-US"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Thiết</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bị</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làm</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việc</a:t>
            </a:r>
            <a:r>
              <a:rPr lang="en-US" altLang="ja-JP" sz="2400" b="1">
                <a:latin typeface="Arial" panose="020B0604020202020204" pitchFamily="34" charset="0"/>
                <a:ea typeface="Meiryo UI" panose="020B0604030504040204" pitchFamily="50" charset="-128"/>
                <a:cs typeface="Arial" panose="020B0604020202020204" pitchFamily="34" charset="0"/>
              </a:rPr>
              <a:t> (2)</a:t>
            </a:r>
            <a:endParaRPr kumimoji="1" lang="ja-JP" altLang="en-US" sz="2400" b="1">
              <a:latin typeface="Arial" panose="020B0604020202020204" pitchFamily="34" charset="0"/>
              <a:ea typeface="Meiryo UI" panose="020B0604030504040204" pitchFamily="50" charset="-128"/>
              <a:cs typeface="Arial" panose="020B0604020202020204" pitchFamily="34" charset="0"/>
            </a:endParaRPr>
          </a:p>
        </p:txBody>
      </p:sp>
      <p:sp>
        <p:nvSpPr>
          <p:cNvPr id="7" name="テキスト ボックス 6"/>
          <p:cNvSpPr txBox="1"/>
          <p:nvPr/>
        </p:nvSpPr>
        <p:spPr>
          <a:xfrm>
            <a:off x="4496586" y="6383384"/>
            <a:ext cx="3674076" cy="307777"/>
          </a:xfrm>
          <a:prstGeom prst="rect">
            <a:avLst/>
          </a:prstGeom>
          <a:noFill/>
          <a:ln>
            <a:solidFill>
              <a:schemeClr val="tx1"/>
            </a:solidFill>
          </a:ln>
        </p:spPr>
        <p:txBody>
          <a:bodyPr wrap="square" rtlCol="0">
            <a:spAutoFit/>
          </a:bodyPr>
          <a:lstStyle/>
          <a:p>
            <a:pPr algn="r"/>
            <a:r>
              <a:rPr lang="vi-VN" altLang="ja-JP" sz="1400" dirty="0">
                <a:solidFill>
                  <a:prstClr val="black"/>
                </a:solidFill>
                <a:latin typeface="Arial" panose="020B0604020202020204" pitchFamily="34" charset="0"/>
                <a:cs typeface="Arial" panose="020B0604020202020204" pitchFamily="34" charset="0"/>
              </a:rPr>
              <a:t>Sách giáo khoa trang 5</a:t>
            </a:r>
            <a:r>
              <a:rPr lang="en-US" altLang="ja-JP" sz="1400" dirty="0">
                <a:solidFill>
                  <a:prstClr val="black"/>
                </a:solidFill>
                <a:latin typeface="Arial" panose="020B0604020202020204" pitchFamily="34" charset="0"/>
                <a:cs typeface="Arial" panose="020B0604020202020204" pitchFamily="34" charset="0"/>
              </a:rPr>
              <a:t>/ </a:t>
            </a:r>
            <a:r>
              <a:rPr lang="vi-VN" altLang="ja-JP" sz="1400" dirty="0">
                <a:solidFill>
                  <a:prstClr val="black"/>
                </a:solidFill>
                <a:latin typeface="Arial" panose="020B0604020202020204" pitchFamily="34" charset="0"/>
                <a:cs typeface="Arial" panose="020B0604020202020204" pitchFamily="34" charset="0"/>
              </a:rPr>
              <a:t>Sách bổ trợ trang </a:t>
            </a:r>
            <a:r>
              <a:rPr lang="en-US" altLang="ja-JP" sz="1400" dirty="0" smtClean="0">
                <a:solidFill>
                  <a:prstClr val="black"/>
                </a:solidFill>
                <a:latin typeface="Arial" panose="020B0604020202020204" pitchFamily="34" charset="0"/>
                <a:cs typeface="Arial" panose="020B0604020202020204" pitchFamily="34" charset="0"/>
              </a:rPr>
              <a:t>7</a:t>
            </a:r>
            <a:endParaRPr lang="ja-JP" altLang="en-US" sz="1400" dirty="0">
              <a:solidFill>
                <a:prstClr val="black"/>
              </a:solidFill>
              <a:latin typeface="Arial" panose="020B0604020202020204" pitchFamily="34" charset="0"/>
              <a:cs typeface="Arial" panose="020B0604020202020204" pitchFamily="34" charset="0"/>
            </a:endParaRPr>
          </a:p>
        </p:txBody>
      </p:sp>
      <p:sp>
        <p:nvSpPr>
          <p:cNvPr id="11" name="コンテンツ プレースホルダー 4"/>
          <p:cNvSpPr txBox="1">
            <a:spLocks/>
          </p:cNvSpPr>
          <p:nvPr/>
        </p:nvSpPr>
        <p:spPr>
          <a:xfrm>
            <a:off x="628650" y="1001058"/>
            <a:ext cx="7886700" cy="2425233"/>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Font typeface="Arial" panose="020B0604020202020204" pitchFamily="34" charset="0"/>
              <a:buNone/>
            </a:pPr>
            <a:r>
              <a:rPr lang="ja-JP" altLang="en-US" sz="1600" b="1" dirty="0">
                <a:solidFill>
                  <a:prstClr val="black"/>
                </a:solidFill>
                <a:latin typeface="Arial" panose="020B0604020202020204" pitchFamily="34" charset="0"/>
                <a:ea typeface="Meiryo UI" panose="020B0604030504040204" pitchFamily="50" charset="-128"/>
                <a:cs typeface="Arial" panose="020B0604020202020204" pitchFamily="34" charset="0"/>
              </a:rPr>
              <a:t>②</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Loại</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c</a:t>
            </a:r>
            <a:r>
              <a:rPr lang="vi-VN"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ần trục nâng gấp khúc</a:t>
            </a:r>
            <a:endPar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Font typeface="Arial" panose="020B0604020202020204" pitchFamily="34" charset="0"/>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Có thể cho phần giữa của cần trục nâng gấp khúc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p>
          <a:p>
            <a:pPr marL="0" indent="0">
              <a:lnSpc>
                <a:spcPct val="110000"/>
              </a:lnSpc>
              <a:spcBef>
                <a:spcPts val="0"/>
              </a:spcBef>
              <a:buFont typeface="Arial" panose="020B0604020202020204" pitchFamily="34" charset="0"/>
              <a:buNone/>
            </a:pP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Font typeface="Arial" panose="020B0604020202020204" pitchFamily="34" charset="0"/>
              <a:buNone/>
            </a:pP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Đặc trưng chính</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p>
          <a:p>
            <a:pPr marL="0" indent="0">
              <a:lnSpc>
                <a:spcPct val="110000"/>
              </a:lnSpc>
              <a:spcBef>
                <a:spcPts val="0"/>
              </a:spcBef>
              <a:buFont typeface="Arial" panose="020B0604020202020204" pitchFamily="34" charset="0"/>
              <a:buNone/>
            </a:pP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Có thể cho sàn làm việc tiến sâu vào bên trong bằng cách </a:t>
            </a:r>
          </a:p>
          <a:p>
            <a:pPr marL="0" indent="0">
              <a:lnSpc>
                <a:spcPct val="110000"/>
              </a:lnSpc>
              <a:spcBef>
                <a:spcPts val="0"/>
              </a:spcBef>
              <a:buFont typeface="Arial" panose="020B0604020202020204" pitchFamily="34" charset="0"/>
              <a:buNone/>
            </a:pP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gấp cần nâng lại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Font typeface="Arial" panose="020B0604020202020204" pitchFamily="34" charset="0"/>
              <a:buNone/>
            </a:pP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b.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Được sử dụng trong các thao tác mà vừa thực hiện </a:t>
            </a:r>
          </a:p>
          <a:p>
            <a:pPr marL="0" indent="0">
              <a:lnSpc>
                <a:spcPct val="110000"/>
              </a:lnSpc>
              <a:spcBef>
                <a:spcPts val="0"/>
              </a:spcBef>
              <a:buFont typeface="Arial" panose="020B0604020202020204" pitchFamily="34" charset="0"/>
              <a:buNone/>
            </a:pP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vừa tránh chướng ngại vật trong quá trình thực hiện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p:txBody>
      </p:sp>
      <p:pic>
        <p:nvPicPr>
          <p:cNvPr id="12" name="図 11"/>
          <p:cNvPicPr/>
          <p:nvPr/>
        </p:nvPicPr>
        <p:blipFill>
          <a:blip r:embed="rId3">
            <a:extLst>
              <a:ext uri="{28A0092B-C50C-407E-A947-70E740481C1C}">
                <a14:useLocalDpi xmlns:a14="http://schemas.microsoft.com/office/drawing/2010/main" val="0"/>
              </a:ext>
            </a:extLst>
          </a:blip>
          <a:srcRect/>
          <a:stretch>
            <a:fillRect/>
          </a:stretch>
        </p:blipFill>
        <p:spPr bwMode="auto">
          <a:xfrm>
            <a:off x="6756120" y="1001058"/>
            <a:ext cx="1888259" cy="3090175"/>
          </a:xfrm>
          <a:prstGeom prst="rect">
            <a:avLst/>
          </a:prstGeom>
          <a:noFill/>
          <a:ln>
            <a:solidFill>
              <a:schemeClr val="tx1"/>
            </a:solidFill>
          </a:ln>
        </p:spPr>
      </p:pic>
      <p:sp>
        <p:nvSpPr>
          <p:cNvPr id="2" name="正方形/長方形 1">
            <a:extLst>
              <a:ext uri="{FF2B5EF4-FFF2-40B4-BE49-F238E27FC236}">
                <a16:creationId xmlns:a16="http://schemas.microsoft.com/office/drawing/2014/main" id="{666D78C4-B297-49E0-8E50-5AC802A2781E}"/>
              </a:ext>
            </a:extLst>
          </p:cNvPr>
          <p:cNvSpPr/>
          <p:nvPr/>
        </p:nvSpPr>
        <p:spPr>
          <a:xfrm>
            <a:off x="6756120" y="3635420"/>
            <a:ext cx="1759230" cy="455813"/>
          </a:xfrm>
          <a:prstGeom prst="rect">
            <a:avLst/>
          </a:prstGeom>
          <a:ln>
            <a:noFill/>
          </a:ln>
        </p:spPr>
        <p:style>
          <a:lnRef idx="2">
            <a:schemeClr val="accent6"/>
          </a:lnRef>
          <a:fillRef idx="1001">
            <a:schemeClr val="lt1"/>
          </a:fillRef>
          <a:effectRef idx="0">
            <a:schemeClr val="accent6"/>
          </a:effectRef>
          <a:fontRef idx="minor">
            <a:schemeClr val="dk1"/>
          </a:fontRef>
        </p:style>
        <p:txBody>
          <a:bodyPr rtlCol="0" anchor="t"/>
          <a:lstStyle/>
          <a:p>
            <a:pPr algn="ctr"/>
            <a:r>
              <a:rPr kumimoji="1" lang="vi-VN" altLang="ja-JP" sz="1100"/>
              <a:t>Hình </a:t>
            </a:r>
            <a:r>
              <a:rPr kumimoji="1" lang="vi-VN" altLang="ja-JP" sz="1100">
                <a:latin typeface="Arial" panose="020B0604020202020204" pitchFamily="34" charset="0"/>
                <a:cs typeface="Arial" panose="020B0604020202020204" pitchFamily="34" charset="0"/>
              </a:rPr>
              <a:t>1-7 Ví dụ về </a:t>
            </a:r>
            <a:r>
              <a:rPr kumimoji="1" lang="en-US" altLang="ja-JP" sz="1100" err="1">
                <a:latin typeface="Arial" panose="020B0604020202020204" pitchFamily="34" charset="0"/>
                <a:cs typeface="Arial" panose="020B0604020202020204" pitchFamily="34" charset="0"/>
              </a:rPr>
              <a:t>loại</a:t>
            </a:r>
            <a:r>
              <a:rPr kumimoji="1" lang="en-US" altLang="ja-JP" sz="1100">
                <a:latin typeface="Arial" panose="020B0604020202020204" pitchFamily="34" charset="0"/>
                <a:cs typeface="Arial" panose="020B0604020202020204" pitchFamily="34" charset="0"/>
              </a:rPr>
              <a:t> </a:t>
            </a:r>
            <a:r>
              <a:rPr kumimoji="1" lang="vi-VN" altLang="ja-JP" sz="1100">
                <a:latin typeface="Arial" panose="020B0604020202020204" pitchFamily="34" charset="0"/>
                <a:cs typeface="Arial" panose="020B0604020202020204" pitchFamily="34" charset="0"/>
              </a:rPr>
              <a:t>cần trục nâng  gấp khúc</a:t>
            </a:r>
            <a:endParaRPr kumimoji="1" lang="ja-JP" altLang="en-US" sz="1100">
              <a:latin typeface="Arial" panose="020B0604020202020204" pitchFamily="34" charset="0"/>
              <a:cs typeface="Arial" panose="020B0604020202020204" pitchFamily="34" charset="0"/>
            </a:endParaRPr>
          </a:p>
        </p:txBody>
      </p:sp>
      <p:sp>
        <p:nvSpPr>
          <p:cNvPr id="8" name="スライド番号プレースホルダー 4">
            <a:extLst>
              <a:ext uri="{FF2B5EF4-FFF2-40B4-BE49-F238E27FC236}">
                <a16:creationId xmlns:a16="http://schemas.microsoft.com/office/drawing/2014/main" id="{1D78A094-2273-45B6-8643-7681E7743347}"/>
              </a:ext>
            </a:extLst>
          </p:cNvPr>
          <p:cNvSpPr>
            <a:spLocks noGrp="1"/>
          </p:cNvSpPr>
          <p:nvPr>
            <p:ph type="sldNum" sz="quarter" idx="12"/>
          </p:nvPr>
        </p:nvSpPr>
        <p:spPr>
          <a:xfrm>
            <a:off x="6457950" y="6356351"/>
            <a:ext cx="2057400" cy="365125"/>
          </a:xfrm>
        </p:spPr>
        <p:txBody>
          <a:bodyPr/>
          <a:lstStyle/>
          <a:p>
            <a:fld id="{10712B29-8DFD-45C1-BE8F-2E7F44751CDC}" type="slidenum">
              <a:rPr lang="ja-JP" altLang="en-US" smtClean="0">
                <a:solidFill>
                  <a:prstClr val="black">
                    <a:tint val="75000"/>
                  </a:prstClr>
                </a:solidFill>
              </a:rPr>
              <a:pPr/>
              <a:t>6</a:t>
            </a:fld>
            <a:endParaRPr lang="ja-JP" altLang="en-US" dirty="0">
              <a:solidFill>
                <a:prstClr val="black">
                  <a:tint val="75000"/>
                </a:prstClr>
              </a:solidFill>
            </a:endParaRPr>
          </a:p>
        </p:txBody>
      </p:sp>
    </p:spTree>
    <p:extLst>
      <p:ext uri="{BB962C8B-B14F-4D97-AF65-F5344CB8AC3E}">
        <p14:creationId xmlns:p14="http://schemas.microsoft.com/office/powerpoint/2010/main" val="1829826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19223" y="317992"/>
            <a:ext cx="7886700" cy="534747"/>
          </a:xfrm>
          <a:ln>
            <a:solidFill>
              <a:schemeClr val="tx1"/>
            </a:solidFill>
          </a:ln>
        </p:spPr>
        <p:txBody>
          <a:bodyPr>
            <a:noAutofit/>
          </a:bodyPr>
          <a:lstStyle/>
          <a:p>
            <a:r>
              <a:rPr lang="vi-VN" altLang="ja-JP" sz="2400" b="1" dirty="0">
                <a:latin typeface="Arial" panose="020B0604020202020204" pitchFamily="34" charset="0"/>
                <a:ea typeface="Meiryo UI" panose="020B0604030504040204" pitchFamily="50" charset="-128"/>
                <a:cs typeface="Arial" panose="020B0604020202020204" pitchFamily="34" charset="0"/>
              </a:rPr>
              <a:t>Kiểm tra và quản lý dầu thủy lực</a:t>
            </a:r>
            <a:endParaRPr kumimoji="1" lang="ja-JP" altLang="en-US" sz="2400" b="1" dirty="0">
              <a:latin typeface="Arial" panose="020B0604020202020204" pitchFamily="34" charset="0"/>
              <a:ea typeface="Meiryo UI" panose="020B0604030504040204" pitchFamily="50" charset="-128"/>
              <a:cs typeface="Arial" panose="020B0604020202020204" pitchFamily="34" charset="0"/>
            </a:endParaRPr>
          </a:p>
        </p:txBody>
      </p:sp>
      <p:sp>
        <p:nvSpPr>
          <p:cNvPr id="7" name="テキスト ボックス 6"/>
          <p:cNvSpPr txBox="1"/>
          <p:nvPr/>
        </p:nvSpPr>
        <p:spPr>
          <a:xfrm>
            <a:off x="4204355" y="6400413"/>
            <a:ext cx="3966307" cy="307777"/>
          </a:xfrm>
          <a:prstGeom prst="rect">
            <a:avLst/>
          </a:prstGeom>
          <a:noFill/>
          <a:ln>
            <a:solidFill>
              <a:schemeClr val="tx1"/>
            </a:solidFill>
          </a:ln>
        </p:spPr>
        <p:txBody>
          <a:bodyPr wrap="square" rtlCol="0">
            <a:spAutoFit/>
          </a:bodyPr>
          <a:lstStyle/>
          <a:p>
            <a:pPr algn="r"/>
            <a:r>
              <a:rPr lang="vi-VN" altLang="ja-JP" sz="1400" dirty="0">
                <a:solidFill>
                  <a:prstClr val="black"/>
                </a:solidFill>
                <a:latin typeface="Arial" panose="020B0604020202020204" pitchFamily="34" charset="0"/>
                <a:cs typeface="Arial" panose="020B0604020202020204" pitchFamily="34" charset="0"/>
              </a:rPr>
              <a:t>Sách giáo khoa trang 121</a:t>
            </a:r>
            <a:r>
              <a:rPr lang="en-US" altLang="ja-JP" sz="1400" dirty="0">
                <a:solidFill>
                  <a:prstClr val="black"/>
                </a:solidFill>
                <a:latin typeface="Arial" panose="020B0604020202020204" pitchFamily="34" charset="0"/>
                <a:cs typeface="Arial" panose="020B0604020202020204" pitchFamily="34" charset="0"/>
              </a:rPr>
              <a:t>/ </a:t>
            </a:r>
            <a:r>
              <a:rPr lang="vi-VN" altLang="ja-JP" sz="1400" dirty="0">
                <a:solidFill>
                  <a:prstClr val="black"/>
                </a:solidFill>
                <a:latin typeface="Arial" panose="020B0604020202020204" pitchFamily="34" charset="0"/>
                <a:cs typeface="Arial" panose="020B0604020202020204" pitchFamily="34" charset="0"/>
              </a:rPr>
              <a:t>Sách bổ trợ trang </a:t>
            </a:r>
            <a:r>
              <a:rPr lang="vi-VN" altLang="ja-JP" sz="1400" dirty="0" smtClean="0">
                <a:solidFill>
                  <a:prstClr val="black"/>
                </a:solidFill>
                <a:latin typeface="Arial" panose="020B0604020202020204" pitchFamily="34" charset="0"/>
                <a:cs typeface="Arial" panose="020B0604020202020204" pitchFamily="34" charset="0"/>
              </a:rPr>
              <a:t>5</a:t>
            </a:r>
            <a:r>
              <a:rPr lang="en-US" altLang="ja-JP" sz="1400" dirty="0" smtClean="0">
                <a:solidFill>
                  <a:prstClr val="black"/>
                </a:solidFill>
                <a:latin typeface="Arial" panose="020B0604020202020204" pitchFamily="34" charset="0"/>
                <a:cs typeface="Arial" panose="020B0604020202020204" pitchFamily="34" charset="0"/>
              </a:rPr>
              <a:t>6</a:t>
            </a:r>
            <a:endParaRPr lang="ja-JP" altLang="en-US" sz="1400" dirty="0">
              <a:solidFill>
                <a:prstClr val="black"/>
              </a:solidFill>
              <a:latin typeface="Arial" panose="020B0604020202020204" pitchFamily="34" charset="0"/>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60</a:t>
            </a:fld>
            <a:endParaRPr lang="ja-JP" altLang="en-US">
              <a:solidFill>
                <a:prstClr val="black">
                  <a:tint val="75000"/>
                </a:prstClr>
              </a:solidFill>
            </a:endParaRPr>
          </a:p>
        </p:txBody>
      </p:sp>
      <p:sp>
        <p:nvSpPr>
          <p:cNvPr id="11" name="コンテンツ プレースホルダー 4"/>
          <p:cNvSpPr txBox="1">
            <a:spLocks/>
          </p:cNvSpPr>
          <p:nvPr/>
        </p:nvSpPr>
        <p:spPr>
          <a:xfrm>
            <a:off x="628649" y="947009"/>
            <a:ext cx="7886701" cy="1679418"/>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Không khí đi vào và ra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khỏi thùng dầu thủy lực mang theo </a:t>
            </a:r>
            <a:r>
              <a:rPr lang="vi-VN"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bụi</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và </a:t>
            </a:r>
            <a:r>
              <a:rPr lang="vi-VN"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thành phần nước</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Ngoài ra, bản thân các thiết bị vận hành bằng dầu thủy lực cũng sinh ra bột kim loại từng chút 1 do </a:t>
            </a:r>
            <a:r>
              <a:rPr lang="vi-VN"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mài mòn</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các tạp chất này sẽ lẫn vào dầu thủy lực nên cần </a:t>
            </a:r>
            <a:r>
              <a:rPr lang="vi-VN"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thay dầu thủy lực định kỳ</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Về </a:t>
            </a:r>
            <a:r>
              <a:rPr lang="vi-VN"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phương pháp kiểm tra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liệu đã đạt đến </a:t>
            </a:r>
            <a:r>
              <a:rPr lang="vi-VN"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giới hạn sử dụng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do dầu thủy lực bị xuống cấp và lẫn dị vật hay chưa, như </a:t>
            </a:r>
            <a:r>
              <a:rPr lang="vi-VN"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kiểm tra bằng cảm quan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để kiểm tra bằng </a:t>
            </a:r>
            <a:r>
              <a:rPr lang="vi-VN"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mắt thường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dầu thủy lực và </a:t>
            </a:r>
            <a:r>
              <a:rPr lang="vi-VN"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kiểm tra thuộc tính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bằng </a:t>
            </a:r>
            <a:r>
              <a:rPr lang="vi-VN"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phân tích khoa học</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cả 2 phương pháp này đều được kiểm tra bằng cách </a:t>
            </a:r>
            <a:r>
              <a:rPr lang="vi-VN"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so sánh với dầu thủy lực cùng loại chưa qua sử dụng</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p:txBody>
      </p:sp>
      <p:sp>
        <p:nvSpPr>
          <p:cNvPr id="2" name="正方形/長方形 1"/>
          <p:cNvSpPr/>
          <p:nvPr/>
        </p:nvSpPr>
        <p:spPr>
          <a:xfrm>
            <a:off x="1989056" y="2728771"/>
            <a:ext cx="5665509" cy="369332"/>
          </a:xfrm>
          <a:prstGeom prst="rect">
            <a:avLst/>
          </a:prstGeom>
        </p:spPr>
        <p:txBody>
          <a:bodyPr wrap="square">
            <a:spAutoFit/>
          </a:bodyPr>
          <a:lstStyle/>
          <a:p>
            <a:r>
              <a:rPr lang="vi-VN" altLang="ja-JP" dirty="0">
                <a:ea typeface="Meiryo UI" panose="020B0604030504040204" pitchFamily="50" charset="-128"/>
                <a:cs typeface="Times New Roman" panose="02020603050405020304" pitchFamily="18" charset="0"/>
              </a:rPr>
              <a:t>Phương pháp kiểm tra dầu thủy lực và các biện pháp</a:t>
            </a:r>
            <a:endParaRPr lang="ja-JP" altLang="en-US" dirty="0">
              <a:ea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2522485120"/>
              </p:ext>
            </p:extLst>
          </p:nvPr>
        </p:nvGraphicFramePr>
        <p:xfrm>
          <a:off x="794966" y="3170466"/>
          <a:ext cx="7886700" cy="1737904"/>
        </p:xfrm>
        <a:graphic>
          <a:graphicData uri="http://schemas.openxmlformats.org/drawingml/2006/table">
            <a:tbl>
              <a:tblPr firstRow="1" firstCol="1" bandRow="1">
                <a:tableStyleId>{5940675A-B579-460E-94D1-54222C63F5DA}</a:tableStyleId>
              </a:tblPr>
              <a:tblGrid>
                <a:gridCol w="2768366">
                  <a:extLst>
                    <a:ext uri="{9D8B030D-6E8A-4147-A177-3AD203B41FA5}">
                      <a16:colId xmlns:a16="http://schemas.microsoft.com/office/drawing/2014/main" val="20000"/>
                    </a:ext>
                  </a:extLst>
                </a:gridCol>
                <a:gridCol w="772762">
                  <a:extLst>
                    <a:ext uri="{9D8B030D-6E8A-4147-A177-3AD203B41FA5}">
                      <a16:colId xmlns:a16="http://schemas.microsoft.com/office/drawing/2014/main" val="20001"/>
                    </a:ext>
                  </a:extLst>
                </a:gridCol>
                <a:gridCol w="2564327">
                  <a:extLst>
                    <a:ext uri="{9D8B030D-6E8A-4147-A177-3AD203B41FA5}">
                      <a16:colId xmlns:a16="http://schemas.microsoft.com/office/drawing/2014/main" val="20002"/>
                    </a:ext>
                  </a:extLst>
                </a:gridCol>
                <a:gridCol w="1781245">
                  <a:extLst>
                    <a:ext uri="{9D8B030D-6E8A-4147-A177-3AD203B41FA5}">
                      <a16:colId xmlns:a16="http://schemas.microsoft.com/office/drawing/2014/main" val="20003"/>
                    </a:ext>
                  </a:extLst>
                </a:gridCol>
              </a:tblGrid>
              <a:tr h="248272">
                <a:tc>
                  <a:txBody>
                    <a:bodyPr/>
                    <a:lstStyle/>
                    <a:p>
                      <a:pPr algn="ctr">
                        <a:lnSpc>
                          <a:spcPts val="1600"/>
                        </a:lnSpc>
                        <a:spcAft>
                          <a:spcPts val="0"/>
                        </a:spcAft>
                      </a:pPr>
                      <a:r>
                        <a:rPr lang="vi-VN" altLang="ja-JP" sz="1200" kern="100">
                          <a:effectLst/>
                          <a:latin typeface="Arial" panose="020B0604020202020204" pitchFamily="34" charset="0"/>
                          <a:ea typeface="Meiryo UI" panose="020B0604030504040204" pitchFamily="50" charset="-128"/>
                          <a:cs typeface="Arial" panose="020B0604020202020204" pitchFamily="34" charset="0"/>
                        </a:rPr>
                        <a:t>Ngoại quan</a:t>
                      </a:r>
                      <a:endParaRPr lang="ja-JP" sz="1200" kern="100">
                        <a:effectLst/>
                        <a:latin typeface="Arial" panose="020B0604020202020204" pitchFamily="34" charset="0"/>
                        <a:ea typeface="Meiryo UI" panose="020B0604030504040204" pitchFamily="50" charset="-128"/>
                        <a:cs typeface="Arial" panose="020B0604020202020204" pitchFamily="34" charset="0"/>
                      </a:endParaRPr>
                    </a:p>
                  </a:txBody>
                  <a:tcPr marL="67540" marR="67540" marT="0" marB="0" anchor="ctr"/>
                </a:tc>
                <a:tc>
                  <a:txBody>
                    <a:bodyPr/>
                    <a:lstStyle/>
                    <a:p>
                      <a:pPr algn="ctr">
                        <a:lnSpc>
                          <a:spcPts val="1600"/>
                        </a:lnSpc>
                        <a:spcAft>
                          <a:spcPts val="0"/>
                        </a:spcAft>
                      </a:pPr>
                      <a:r>
                        <a:rPr lang="vi-VN" altLang="ja-JP" sz="1200" kern="100">
                          <a:effectLst/>
                          <a:latin typeface="Arial" panose="020B0604020202020204" pitchFamily="34" charset="0"/>
                          <a:ea typeface="Meiryo UI" panose="020B0604030504040204" pitchFamily="50" charset="-128"/>
                          <a:cs typeface="Arial" panose="020B0604020202020204" pitchFamily="34" charset="0"/>
                        </a:rPr>
                        <a:t>Mùi</a:t>
                      </a:r>
                      <a:endParaRPr lang="ja-JP" sz="1200" kern="100">
                        <a:effectLst/>
                        <a:latin typeface="Arial" panose="020B0604020202020204" pitchFamily="34" charset="0"/>
                        <a:ea typeface="Meiryo UI" panose="020B0604030504040204" pitchFamily="50" charset="-128"/>
                        <a:cs typeface="Arial" panose="020B0604020202020204" pitchFamily="34" charset="0"/>
                      </a:endParaRPr>
                    </a:p>
                  </a:txBody>
                  <a:tcPr marL="67540" marR="67540" marT="0" marB="0" anchor="ctr"/>
                </a:tc>
                <a:tc>
                  <a:txBody>
                    <a:bodyPr/>
                    <a:lstStyle/>
                    <a:p>
                      <a:pPr algn="ctr">
                        <a:lnSpc>
                          <a:spcPts val="1600"/>
                        </a:lnSpc>
                        <a:spcAft>
                          <a:spcPts val="0"/>
                        </a:spcAft>
                      </a:pPr>
                      <a:r>
                        <a:rPr lang="vi-VN" altLang="ja-JP" sz="1200" kern="100">
                          <a:effectLst/>
                          <a:latin typeface="Arial" panose="020B0604020202020204" pitchFamily="34" charset="0"/>
                          <a:ea typeface="Meiryo UI" panose="020B0604030504040204" pitchFamily="50" charset="-128"/>
                          <a:cs typeface="Arial" panose="020B0604020202020204" pitchFamily="34" charset="0"/>
                        </a:rPr>
                        <a:t>Trạng thái</a:t>
                      </a:r>
                      <a:endParaRPr lang="ja-JP" sz="1200" kern="100">
                        <a:effectLst/>
                        <a:latin typeface="Arial" panose="020B0604020202020204" pitchFamily="34" charset="0"/>
                        <a:ea typeface="Meiryo UI" panose="020B0604030504040204" pitchFamily="50" charset="-128"/>
                        <a:cs typeface="Arial" panose="020B0604020202020204" pitchFamily="34" charset="0"/>
                      </a:endParaRPr>
                    </a:p>
                  </a:txBody>
                  <a:tcPr marL="67540" marR="67540" marT="0" marB="0" anchor="ctr"/>
                </a:tc>
                <a:tc>
                  <a:txBody>
                    <a:bodyPr/>
                    <a:lstStyle/>
                    <a:p>
                      <a:pPr algn="ctr">
                        <a:lnSpc>
                          <a:spcPts val="1600"/>
                        </a:lnSpc>
                        <a:spcAft>
                          <a:spcPts val="0"/>
                        </a:spcAft>
                      </a:pPr>
                      <a:r>
                        <a:rPr lang="vi-VN" altLang="ja-JP" sz="1200" kern="100">
                          <a:effectLst/>
                          <a:latin typeface="Arial" panose="020B0604020202020204" pitchFamily="34" charset="0"/>
                          <a:ea typeface="Meiryo UI" panose="020B0604030504040204" pitchFamily="50" charset="-128"/>
                          <a:cs typeface="Arial" panose="020B0604020202020204" pitchFamily="34" charset="0"/>
                        </a:rPr>
                        <a:t>Biện pháp</a:t>
                      </a:r>
                      <a:endParaRPr lang="ja-JP" sz="1200" kern="100">
                        <a:effectLst/>
                        <a:latin typeface="Arial" panose="020B0604020202020204" pitchFamily="34" charset="0"/>
                        <a:ea typeface="Meiryo UI" panose="020B0604030504040204" pitchFamily="50" charset="-128"/>
                        <a:cs typeface="Arial" panose="020B0604020202020204" pitchFamily="34" charset="0"/>
                      </a:endParaRPr>
                    </a:p>
                  </a:txBody>
                  <a:tcPr marL="67540" marR="67540" marT="0" marB="0" anchor="ctr"/>
                </a:tc>
                <a:extLst>
                  <a:ext uri="{0D108BD9-81ED-4DB2-BD59-A6C34878D82A}">
                    <a16:rowId xmlns:a16="http://schemas.microsoft.com/office/drawing/2014/main" val="10000"/>
                  </a:ext>
                </a:extLst>
              </a:tr>
              <a:tr h="248272">
                <a:tc>
                  <a:txBody>
                    <a:bodyPr/>
                    <a:lstStyle/>
                    <a:p>
                      <a:pPr algn="just">
                        <a:lnSpc>
                          <a:spcPts val="1600"/>
                        </a:lnSpc>
                        <a:spcAft>
                          <a:spcPts val="0"/>
                        </a:spcAft>
                      </a:pPr>
                      <a:r>
                        <a:rPr lang="vi-VN" altLang="ja-JP" sz="1200" kern="100">
                          <a:effectLst/>
                          <a:latin typeface="Arial" panose="020B0604020202020204" pitchFamily="34" charset="0"/>
                          <a:ea typeface="Meiryo UI" panose="020B0604030504040204" pitchFamily="50" charset="-128"/>
                          <a:cs typeface="Arial" panose="020B0604020202020204" pitchFamily="34" charset="0"/>
                        </a:rPr>
                        <a:t>Trong suốt và không thay đổi màu sắc</a:t>
                      </a:r>
                      <a:endParaRPr lang="ja-JP" sz="1200" kern="100">
                        <a:effectLst/>
                        <a:latin typeface="Arial" panose="020B0604020202020204" pitchFamily="34" charset="0"/>
                        <a:ea typeface="Meiryo UI" panose="020B0604030504040204" pitchFamily="50" charset="-128"/>
                        <a:cs typeface="Arial" panose="020B0604020202020204" pitchFamily="34" charset="0"/>
                      </a:endParaRPr>
                    </a:p>
                  </a:txBody>
                  <a:tcPr marL="67540" marR="67540" marT="0" marB="0" anchor="ctr"/>
                </a:tc>
                <a:tc>
                  <a:txBody>
                    <a:bodyPr/>
                    <a:lstStyle/>
                    <a:p>
                      <a:pPr algn="ctr">
                        <a:lnSpc>
                          <a:spcPts val="1600"/>
                        </a:lnSpc>
                        <a:spcAft>
                          <a:spcPts val="0"/>
                        </a:spcAft>
                      </a:pPr>
                      <a:r>
                        <a:rPr lang="vi-VN" altLang="ja-JP" sz="1200" kern="100">
                          <a:effectLst/>
                          <a:latin typeface="Arial" panose="020B0604020202020204" pitchFamily="34" charset="0"/>
                          <a:ea typeface="Meiryo UI" panose="020B0604030504040204" pitchFamily="50" charset="-128"/>
                          <a:cs typeface="Arial" panose="020B0604020202020204" pitchFamily="34" charset="0"/>
                        </a:rPr>
                        <a:t>Tốt</a:t>
                      </a:r>
                      <a:endParaRPr lang="ja-JP" sz="1200" kern="100">
                        <a:effectLst/>
                        <a:latin typeface="Arial" panose="020B0604020202020204" pitchFamily="34" charset="0"/>
                        <a:ea typeface="Meiryo UI" panose="020B0604030504040204" pitchFamily="50" charset="-128"/>
                        <a:cs typeface="Arial" panose="020B0604020202020204" pitchFamily="34" charset="0"/>
                      </a:endParaRPr>
                    </a:p>
                  </a:txBody>
                  <a:tcPr marL="67540" marR="67540" marT="0" marB="0" anchor="ctr"/>
                </a:tc>
                <a:tc>
                  <a:txBody>
                    <a:bodyPr/>
                    <a:lstStyle/>
                    <a:p>
                      <a:pPr algn="just">
                        <a:lnSpc>
                          <a:spcPts val="1600"/>
                        </a:lnSpc>
                        <a:spcAft>
                          <a:spcPts val="0"/>
                        </a:spcAft>
                      </a:pPr>
                      <a:r>
                        <a:rPr lang="vi-VN" altLang="ja-JP" sz="1200" kern="100">
                          <a:effectLst/>
                          <a:latin typeface="Arial" panose="020B0604020202020204" pitchFamily="34" charset="0"/>
                          <a:ea typeface="Meiryo UI" panose="020B0604030504040204" pitchFamily="50" charset="-128"/>
                          <a:cs typeface="Arial" panose="020B0604020202020204" pitchFamily="34" charset="0"/>
                        </a:rPr>
                        <a:t>Rất tốt</a:t>
                      </a:r>
                      <a:endParaRPr lang="ja-JP" sz="1200" kern="100">
                        <a:effectLst/>
                        <a:latin typeface="Arial" panose="020B0604020202020204" pitchFamily="34" charset="0"/>
                        <a:ea typeface="Meiryo UI" panose="020B0604030504040204" pitchFamily="50" charset="-128"/>
                        <a:cs typeface="Arial" panose="020B0604020202020204" pitchFamily="34" charset="0"/>
                      </a:endParaRPr>
                    </a:p>
                  </a:txBody>
                  <a:tcPr marL="67540" marR="67540" marT="0" marB="0" anchor="ctr"/>
                </a:tc>
                <a:tc>
                  <a:txBody>
                    <a:bodyPr/>
                    <a:lstStyle/>
                    <a:p>
                      <a:pPr algn="just">
                        <a:lnSpc>
                          <a:spcPts val="1600"/>
                        </a:lnSpc>
                        <a:spcAft>
                          <a:spcPts val="0"/>
                        </a:spcAft>
                      </a:pPr>
                      <a:r>
                        <a:rPr lang="vi-VN" altLang="ja-JP" sz="1200" kern="100">
                          <a:effectLst/>
                          <a:latin typeface="Arial" panose="020B0604020202020204" pitchFamily="34" charset="0"/>
                          <a:ea typeface="Meiryo UI" panose="020B0604030504040204" pitchFamily="50" charset="-128"/>
                          <a:cs typeface="Arial" panose="020B0604020202020204" pitchFamily="34" charset="0"/>
                        </a:rPr>
                        <a:t>Tiếp tục sử dụng</a:t>
                      </a:r>
                      <a:endParaRPr lang="ja-JP" sz="1200" kern="100">
                        <a:effectLst/>
                        <a:latin typeface="Arial" panose="020B0604020202020204" pitchFamily="34" charset="0"/>
                        <a:ea typeface="Meiryo UI" panose="020B0604030504040204" pitchFamily="50" charset="-128"/>
                        <a:cs typeface="Arial" panose="020B0604020202020204" pitchFamily="34" charset="0"/>
                      </a:endParaRPr>
                    </a:p>
                  </a:txBody>
                  <a:tcPr marL="67540" marR="67540" marT="0" marB="0" anchor="ctr"/>
                </a:tc>
                <a:extLst>
                  <a:ext uri="{0D108BD9-81ED-4DB2-BD59-A6C34878D82A}">
                    <a16:rowId xmlns:a16="http://schemas.microsoft.com/office/drawing/2014/main" val="10001"/>
                  </a:ext>
                </a:extLst>
              </a:tr>
              <a:tr h="248272">
                <a:tc>
                  <a:txBody>
                    <a:bodyPr/>
                    <a:lstStyle/>
                    <a:p>
                      <a:pPr algn="just">
                        <a:lnSpc>
                          <a:spcPts val="1600"/>
                        </a:lnSpc>
                        <a:spcAft>
                          <a:spcPts val="0"/>
                        </a:spcAft>
                      </a:pPr>
                      <a:r>
                        <a:rPr lang="vi-VN" altLang="ja-JP" sz="1200" kern="100">
                          <a:effectLst/>
                          <a:latin typeface="Arial" panose="020B0604020202020204" pitchFamily="34" charset="0"/>
                          <a:ea typeface="Meiryo UI" panose="020B0604030504040204" pitchFamily="50" charset="-128"/>
                          <a:cs typeface="Arial" panose="020B0604020202020204" pitchFamily="34" charset="0"/>
                        </a:rPr>
                        <a:t>Trong suốt nhưng có màu nhạt</a:t>
                      </a:r>
                      <a:endParaRPr lang="ja-JP" sz="1200" kern="100">
                        <a:effectLst/>
                        <a:latin typeface="Arial" panose="020B0604020202020204" pitchFamily="34" charset="0"/>
                        <a:ea typeface="Meiryo UI" panose="020B0604030504040204" pitchFamily="50" charset="-128"/>
                        <a:cs typeface="Arial" panose="020B0604020202020204" pitchFamily="34" charset="0"/>
                      </a:endParaRPr>
                    </a:p>
                  </a:txBody>
                  <a:tcPr marL="67540" marR="67540" marT="0" marB="0" anchor="ctr"/>
                </a:tc>
                <a:tc>
                  <a:txBody>
                    <a:bodyPr/>
                    <a:lstStyle/>
                    <a:p>
                      <a:pPr algn="ctr">
                        <a:lnSpc>
                          <a:spcPts val="1600"/>
                        </a:lnSpc>
                        <a:spcAft>
                          <a:spcPts val="0"/>
                        </a:spcAft>
                      </a:pPr>
                      <a:r>
                        <a:rPr lang="vi-VN" altLang="ja-JP" sz="1200" kern="100">
                          <a:effectLst/>
                          <a:latin typeface="Arial" panose="020B0604020202020204" pitchFamily="34" charset="0"/>
                          <a:ea typeface="Meiryo UI" panose="020B0604030504040204" pitchFamily="50" charset="-128"/>
                          <a:cs typeface="Arial" panose="020B0604020202020204" pitchFamily="34" charset="0"/>
                        </a:rPr>
                        <a:t>Tốt</a:t>
                      </a:r>
                      <a:endParaRPr lang="ja-JP" sz="1200" kern="100">
                        <a:effectLst/>
                        <a:latin typeface="Arial" panose="020B0604020202020204" pitchFamily="34" charset="0"/>
                        <a:ea typeface="Meiryo UI" panose="020B0604030504040204" pitchFamily="50" charset="-128"/>
                        <a:cs typeface="Arial" panose="020B0604020202020204" pitchFamily="34" charset="0"/>
                      </a:endParaRPr>
                    </a:p>
                  </a:txBody>
                  <a:tcPr marL="67540" marR="67540" marT="0" marB="0" anchor="ctr"/>
                </a:tc>
                <a:tc>
                  <a:txBody>
                    <a:bodyPr/>
                    <a:lstStyle/>
                    <a:p>
                      <a:pPr algn="just">
                        <a:lnSpc>
                          <a:spcPts val="1600"/>
                        </a:lnSpc>
                        <a:spcAft>
                          <a:spcPts val="0"/>
                        </a:spcAft>
                      </a:pPr>
                      <a:r>
                        <a:rPr lang="vi-VN" altLang="ja-JP" sz="1200" kern="100">
                          <a:effectLst/>
                          <a:latin typeface="Arial" panose="020B0604020202020204" pitchFamily="34" charset="0"/>
                          <a:ea typeface="Meiryo UI" panose="020B0604030504040204" pitchFamily="50" charset="-128"/>
                          <a:cs typeface="Arial" panose="020B0604020202020204" pitchFamily="34" charset="0"/>
                        </a:rPr>
                        <a:t>Có lẫn dầu khác loại</a:t>
                      </a:r>
                      <a:endParaRPr lang="ja-JP" sz="1200" kern="100">
                        <a:effectLst/>
                        <a:latin typeface="Arial" panose="020B0604020202020204" pitchFamily="34" charset="0"/>
                        <a:ea typeface="Meiryo UI" panose="020B0604030504040204" pitchFamily="50" charset="-128"/>
                        <a:cs typeface="Arial" panose="020B0604020202020204" pitchFamily="34" charset="0"/>
                      </a:endParaRPr>
                    </a:p>
                  </a:txBody>
                  <a:tcPr marL="67540" marR="67540" marT="0" marB="0" anchor="ctr"/>
                </a:tc>
                <a:tc>
                  <a:txBody>
                    <a:bodyPr/>
                    <a:lstStyle/>
                    <a:p>
                      <a:pPr algn="just">
                        <a:lnSpc>
                          <a:spcPts val="1600"/>
                        </a:lnSpc>
                        <a:spcAft>
                          <a:spcPts val="0"/>
                        </a:spcAft>
                      </a:pPr>
                      <a:r>
                        <a:rPr lang="vi-VN" altLang="ja-JP" sz="1200" kern="100">
                          <a:effectLst/>
                          <a:latin typeface="Arial" panose="020B0604020202020204" pitchFamily="34" charset="0"/>
                          <a:ea typeface="Meiryo UI" panose="020B0604030504040204" pitchFamily="50" charset="-128"/>
                          <a:cs typeface="Arial" panose="020B0604020202020204" pitchFamily="34" charset="0"/>
                        </a:rPr>
                        <a:t>Thay dầu thủy lực</a:t>
                      </a:r>
                      <a:endParaRPr lang="ja-JP" sz="1200" kern="100">
                        <a:effectLst/>
                        <a:latin typeface="Arial" panose="020B0604020202020204" pitchFamily="34" charset="0"/>
                        <a:ea typeface="Meiryo UI" panose="020B0604030504040204" pitchFamily="50" charset="-128"/>
                        <a:cs typeface="Arial" panose="020B0604020202020204" pitchFamily="34" charset="0"/>
                      </a:endParaRPr>
                    </a:p>
                  </a:txBody>
                  <a:tcPr marL="67540" marR="67540" marT="0" marB="0" anchor="ctr"/>
                </a:tc>
                <a:extLst>
                  <a:ext uri="{0D108BD9-81ED-4DB2-BD59-A6C34878D82A}">
                    <a16:rowId xmlns:a16="http://schemas.microsoft.com/office/drawing/2014/main" val="10002"/>
                  </a:ext>
                </a:extLst>
              </a:tr>
              <a:tr h="248272">
                <a:tc>
                  <a:txBody>
                    <a:bodyPr/>
                    <a:lstStyle/>
                    <a:p>
                      <a:pPr algn="just">
                        <a:lnSpc>
                          <a:spcPts val="1600"/>
                        </a:lnSpc>
                        <a:spcAft>
                          <a:spcPts val="0"/>
                        </a:spcAft>
                      </a:pPr>
                      <a:r>
                        <a:rPr lang="vi-VN" altLang="ja-JP" sz="1200" kern="100">
                          <a:effectLst/>
                          <a:latin typeface="Arial" panose="020B0604020202020204" pitchFamily="34" charset="0"/>
                          <a:ea typeface="Meiryo UI" panose="020B0604030504040204" pitchFamily="50" charset="-128"/>
                          <a:cs typeface="Arial" panose="020B0604020202020204" pitchFamily="34" charset="0"/>
                        </a:rPr>
                        <a:t>Đang chuyển sang màu trắng sữa</a:t>
                      </a:r>
                      <a:endParaRPr lang="ja-JP" sz="1200" kern="100">
                        <a:effectLst/>
                        <a:latin typeface="Arial" panose="020B0604020202020204" pitchFamily="34" charset="0"/>
                        <a:ea typeface="Meiryo UI" panose="020B0604030504040204" pitchFamily="50" charset="-128"/>
                        <a:cs typeface="Arial" panose="020B0604020202020204" pitchFamily="34" charset="0"/>
                      </a:endParaRPr>
                    </a:p>
                  </a:txBody>
                  <a:tcPr marL="67540" marR="67540" marT="0" marB="0" anchor="ctr"/>
                </a:tc>
                <a:tc>
                  <a:txBody>
                    <a:bodyPr/>
                    <a:lstStyle/>
                    <a:p>
                      <a:pPr algn="ctr">
                        <a:lnSpc>
                          <a:spcPts val="1600"/>
                        </a:lnSpc>
                        <a:spcAft>
                          <a:spcPts val="0"/>
                        </a:spcAft>
                      </a:pPr>
                      <a:r>
                        <a:rPr lang="vi-VN" altLang="ja-JP" sz="1200" kern="100">
                          <a:effectLst/>
                          <a:latin typeface="Arial" panose="020B0604020202020204" pitchFamily="34" charset="0"/>
                          <a:ea typeface="Meiryo UI" panose="020B0604030504040204" pitchFamily="50" charset="-128"/>
                          <a:cs typeface="Arial" panose="020B0604020202020204" pitchFamily="34" charset="0"/>
                        </a:rPr>
                        <a:t>Tốt</a:t>
                      </a:r>
                      <a:endParaRPr lang="ja-JP" sz="1200" kern="100">
                        <a:effectLst/>
                        <a:latin typeface="Arial" panose="020B0604020202020204" pitchFamily="34" charset="0"/>
                        <a:ea typeface="Meiryo UI" panose="020B0604030504040204" pitchFamily="50" charset="-128"/>
                        <a:cs typeface="Arial" panose="020B0604020202020204" pitchFamily="34" charset="0"/>
                      </a:endParaRPr>
                    </a:p>
                  </a:txBody>
                  <a:tcPr marL="67540" marR="67540" marT="0" marB="0" anchor="ctr"/>
                </a:tc>
                <a:tc>
                  <a:txBody>
                    <a:bodyPr/>
                    <a:lstStyle/>
                    <a:p>
                      <a:pPr algn="just">
                        <a:lnSpc>
                          <a:spcPts val="1600"/>
                        </a:lnSpc>
                        <a:spcAft>
                          <a:spcPts val="0"/>
                        </a:spcAft>
                      </a:pPr>
                      <a:r>
                        <a:rPr lang="vi-VN" altLang="ja-JP" sz="1200" kern="100">
                          <a:effectLst/>
                          <a:latin typeface="Arial" panose="020B0604020202020204" pitchFamily="34" charset="0"/>
                          <a:ea typeface="Meiryo UI" panose="020B0604030504040204" pitchFamily="50" charset="-128"/>
                          <a:cs typeface="Arial" panose="020B0604020202020204" pitchFamily="34" charset="0"/>
                        </a:rPr>
                        <a:t>Có lẫn bọt khí và thành phần nước</a:t>
                      </a:r>
                      <a:endParaRPr lang="ja-JP" sz="1200" kern="100">
                        <a:effectLst/>
                        <a:latin typeface="Arial" panose="020B0604020202020204" pitchFamily="34" charset="0"/>
                        <a:ea typeface="Meiryo UI" panose="020B0604030504040204" pitchFamily="50" charset="-128"/>
                        <a:cs typeface="Arial" panose="020B0604020202020204" pitchFamily="34" charset="0"/>
                      </a:endParaRPr>
                    </a:p>
                  </a:txBody>
                  <a:tcPr marL="67540" marR="67540" marT="0" marB="0" anchor="ctr"/>
                </a:tc>
                <a:tc>
                  <a:txBody>
                    <a:bodyPr/>
                    <a:lstStyle/>
                    <a:p>
                      <a:pPr algn="just">
                        <a:lnSpc>
                          <a:spcPts val="1600"/>
                        </a:lnSpc>
                        <a:spcAft>
                          <a:spcPts val="0"/>
                        </a:spcAft>
                      </a:pPr>
                      <a:r>
                        <a:rPr lang="vi-VN" altLang="ja-JP" sz="1200" kern="100">
                          <a:effectLst/>
                          <a:latin typeface="Arial" panose="020B0604020202020204" pitchFamily="34" charset="0"/>
                          <a:ea typeface="Meiryo UI" panose="020B0604030504040204" pitchFamily="50" charset="-128"/>
                          <a:cs typeface="Arial" panose="020B0604020202020204" pitchFamily="34" charset="0"/>
                        </a:rPr>
                        <a:t>Thay dầu thủy lực</a:t>
                      </a:r>
                      <a:endParaRPr lang="ja-JP" sz="1200" kern="100">
                        <a:effectLst/>
                        <a:latin typeface="Arial" panose="020B0604020202020204" pitchFamily="34" charset="0"/>
                        <a:ea typeface="Meiryo UI" panose="020B0604030504040204" pitchFamily="50" charset="-128"/>
                        <a:cs typeface="Arial" panose="020B0604020202020204" pitchFamily="34" charset="0"/>
                      </a:endParaRPr>
                    </a:p>
                  </a:txBody>
                  <a:tcPr marL="67540" marR="67540" marT="0" marB="0" anchor="ctr"/>
                </a:tc>
                <a:extLst>
                  <a:ext uri="{0D108BD9-81ED-4DB2-BD59-A6C34878D82A}">
                    <a16:rowId xmlns:a16="http://schemas.microsoft.com/office/drawing/2014/main" val="10003"/>
                  </a:ext>
                </a:extLst>
              </a:tr>
              <a:tr h="248272">
                <a:tc>
                  <a:txBody>
                    <a:bodyPr/>
                    <a:lstStyle/>
                    <a:p>
                      <a:pPr algn="just">
                        <a:lnSpc>
                          <a:spcPts val="1600"/>
                        </a:lnSpc>
                        <a:spcAft>
                          <a:spcPts val="0"/>
                        </a:spcAft>
                      </a:pPr>
                      <a:r>
                        <a:rPr lang="vi-VN" altLang="ja-JP" sz="1200" kern="100">
                          <a:effectLst/>
                          <a:latin typeface="Arial" panose="020B0604020202020204" pitchFamily="34" charset="0"/>
                          <a:ea typeface="Meiryo UI" panose="020B0604030504040204" pitchFamily="50" charset="-128"/>
                          <a:cs typeface="Arial" panose="020B0604020202020204" pitchFamily="34" charset="0"/>
                        </a:rPr>
                        <a:t>Đang chuyển sang màu nâu sẫm</a:t>
                      </a:r>
                      <a:endParaRPr lang="ja-JP" sz="1200" kern="100">
                        <a:effectLst/>
                        <a:latin typeface="Arial" panose="020B0604020202020204" pitchFamily="34" charset="0"/>
                        <a:ea typeface="Meiryo UI" panose="020B0604030504040204" pitchFamily="50" charset="-128"/>
                        <a:cs typeface="Arial" panose="020B0604020202020204" pitchFamily="34" charset="0"/>
                      </a:endParaRPr>
                    </a:p>
                  </a:txBody>
                  <a:tcPr marL="67540" marR="67540" marT="0" marB="0" anchor="ctr"/>
                </a:tc>
                <a:tc>
                  <a:txBody>
                    <a:bodyPr/>
                    <a:lstStyle/>
                    <a:p>
                      <a:pPr algn="ctr">
                        <a:lnSpc>
                          <a:spcPts val="1600"/>
                        </a:lnSpc>
                        <a:spcAft>
                          <a:spcPts val="0"/>
                        </a:spcAft>
                      </a:pPr>
                      <a:r>
                        <a:rPr lang="vi-VN" altLang="ja-JP" sz="1200" kern="100">
                          <a:effectLst/>
                          <a:latin typeface="Arial" panose="020B0604020202020204" pitchFamily="34" charset="0"/>
                          <a:ea typeface="Meiryo UI" panose="020B0604030504040204" pitchFamily="50" charset="-128"/>
                          <a:cs typeface="Arial" panose="020B0604020202020204" pitchFamily="34" charset="0"/>
                        </a:rPr>
                        <a:t>Rất hôi</a:t>
                      </a:r>
                      <a:endParaRPr lang="ja-JP" sz="1200" kern="100">
                        <a:effectLst/>
                        <a:latin typeface="Arial" panose="020B0604020202020204" pitchFamily="34" charset="0"/>
                        <a:ea typeface="Meiryo UI" panose="020B0604030504040204" pitchFamily="50" charset="-128"/>
                        <a:cs typeface="Arial" panose="020B0604020202020204" pitchFamily="34" charset="0"/>
                      </a:endParaRPr>
                    </a:p>
                  </a:txBody>
                  <a:tcPr marL="67540" marR="67540" marT="0" marB="0" anchor="ctr"/>
                </a:tc>
                <a:tc>
                  <a:txBody>
                    <a:bodyPr/>
                    <a:lstStyle/>
                    <a:p>
                      <a:pPr algn="just">
                        <a:lnSpc>
                          <a:spcPts val="1600"/>
                        </a:lnSpc>
                        <a:spcAft>
                          <a:spcPts val="0"/>
                        </a:spcAft>
                      </a:pPr>
                      <a:r>
                        <a:rPr lang="vi-VN" altLang="ja-JP" sz="1200" kern="100">
                          <a:effectLst/>
                          <a:latin typeface="Arial" panose="020B0604020202020204" pitchFamily="34" charset="0"/>
                          <a:ea typeface="Meiryo UI" panose="020B0604030504040204" pitchFamily="50" charset="-128"/>
                          <a:cs typeface="Arial" panose="020B0604020202020204" pitchFamily="34" charset="0"/>
                        </a:rPr>
                        <a:t>Xuống cấp</a:t>
                      </a:r>
                      <a:endParaRPr lang="ja-JP" sz="1200" kern="100">
                        <a:effectLst/>
                        <a:latin typeface="Arial" panose="020B0604020202020204" pitchFamily="34" charset="0"/>
                        <a:ea typeface="Meiryo UI" panose="020B0604030504040204" pitchFamily="50" charset="-128"/>
                        <a:cs typeface="Arial" panose="020B0604020202020204" pitchFamily="34" charset="0"/>
                      </a:endParaRPr>
                    </a:p>
                  </a:txBody>
                  <a:tcPr marL="67540" marR="67540" marT="0" marB="0" anchor="ctr"/>
                </a:tc>
                <a:tc>
                  <a:txBody>
                    <a:bodyPr/>
                    <a:lstStyle/>
                    <a:p>
                      <a:pPr algn="just">
                        <a:lnSpc>
                          <a:spcPts val="1600"/>
                        </a:lnSpc>
                        <a:spcAft>
                          <a:spcPts val="0"/>
                        </a:spcAft>
                      </a:pPr>
                      <a:r>
                        <a:rPr lang="vi-VN" altLang="ja-JP" sz="1200" kern="100">
                          <a:effectLst/>
                          <a:latin typeface="Arial" panose="020B0604020202020204" pitchFamily="34" charset="0"/>
                          <a:ea typeface="Meiryo UI" panose="020B0604030504040204" pitchFamily="50" charset="-128"/>
                          <a:cs typeface="Arial" panose="020B0604020202020204" pitchFamily="34" charset="0"/>
                        </a:rPr>
                        <a:t>Thay dầu thủy lực</a:t>
                      </a:r>
                      <a:endParaRPr lang="ja-JP" sz="1200" kern="100">
                        <a:effectLst/>
                        <a:latin typeface="Arial" panose="020B0604020202020204" pitchFamily="34" charset="0"/>
                        <a:ea typeface="Meiryo UI" panose="020B0604030504040204" pitchFamily="50" charset="-128"/>
                        <a:cs typeface="Arial" panose="020B0604020202020204" pitchFamily="34" charset="0"/>
                      </a:endParaRPr>
                    </a:p>
                  </a:txBody>
                  <a:tcPr marL="67540" marR="67540" marT="0" marB="0" anchor="ctr"/>
                </a:tc>
                <a:extLst>
                  <a:ext uri="{0D108BD9-81ED-4DB2-BD59-A6C34878D82A}">
                    <a16:rowId xmlns:a16="http://schemas.microsoft.com/office/drawing/2014/main" val="10004"/>
                  </a:ext>
                </a:extLst>
              </a:tr>
              <a:tr h="248272">
                <a:tc>
                  <a:txBody>
                    <a:bodyPr/>
                    <a:lstStyle/>
                    <a:p>
                      <a:pPr algn="just">
                        <a:lnSpc>
                          <a:spcPts val="1600"/>
                        </a:lnSpc>
                        <a:spcAft>
                          <a:spcPts val="0"/>
                        </a:spcAft>
                      </a:pPr>
                      <a:r>
                        <a:rPr lang="vi-VN" altLang="ja-JP" sz="1200" kern="100">
                          <a:effectLst/>
                          <a:latin typeface="Arial" panose="020B0604020202020204" pitchFamily="34" charset="0"/>
                          <a:ea typeface="Meiryo UI" panose="020B0604030504040204" pitchFamily="50" charset="-128"/>
                          <a:cs typeface="Arial" panose="020B0604020202020204" pitchFamily="34" charset="0"/>
                        </a:rPr>
                        <a:t>Trong suốt nhưng có đốm đen nhỏ</a:t>
                      </a:r>
                      <a:endParaRPr lang="ja-JP" sz="1200" kern="100">
                        <a:effectLst/>
                        <a:latin typeface="Arial" panose="020B0604020202020204" pitchFamily="34" charset="0"/>
                        <a:ea typeface="Meiryo UI" panose="020B0604030504040204" pitchFamily="50" charset="-128"/>
                        <a:cs typeface="Arial" panose="020B0604020202020204" pitchFamily="34" charset="0"/>
                      </a:endParaRPr>
                    </a:p>
                  </a:txBody>
                  <a:tcPr marL="67540" marR="67540" marT="0" marB="0" anchor="ctr"/>
                </a:tc>
                <a:tc>
                  <a:txBody>
                    <a:bodyPr/>
                    <a:lstStyle/>
                    <a:p>
                      <a:pPr algn="ctr">
                        <a:lnSpc>
                          <a:spcPts val="1600"/>
                        </a:lnSpc>
                        <a:spcAft>
                          <a:spcPts val="0"/>
                        </a:spcAft>
                      </a:pPr>
                      <a:r>
                        <a:rPr lang="vi-VN" altLang="ja-JP" sz="1200" kern="100">
                          <a:effectLst/>
                          <a:latin typeface="Arial" panose="020B0604020202020204" pitchFamily="34" charset="0"/>
                          <a:ea typeface="Meiryo UI" panose="020B0604030504040204" pitchFamily="50" charset="-128"/>
                          <a:cs typeface="Arial" panose="020B0604020202020204" pitchFamily="34" charset="0"/>
                        </a:rPr>
                        <a:t>Tốt</a:t>
                      </a:r>
                      <a:endParaRPr lang="ja-JP" sz="1200" kern="100">
                        <a:effectLst/>
                        <a:latin typeface="Arial" panose="020B0604020202020204" pitchFamily="34" charset="0"/>
                        <a:ea typeface="Meiryo UI" panose="020B0604030504040204" pitchFamily="50" charset="-128"/>
                        <a:cs typeface="Arial" panose="020B0604020202020204" pitchFamily="34" charset="0"/>
                      </a:endParaRPr>
                    </a:p>
                  </a:txBody>
                  <a:tcPr marL="67540" marR="67540" marT="0" marB="0" anchor="ctr"/>
                </a:tc>
                <a:tc>
                  <a:txBody>
                    <a:bodyPr/>
                    <a:lstStyle/>
                    <a:p>
                      <a:pPr algn="just">
                        <a:lnSpc>
                          <a:spcPts val="1600"/>
                        </a:lnSpc>
                        <a:spcAft>
                          <a:spcPts val="0"/>
                        </a:spcAft>
                      </a:pPr>
                      <a:r>
                        <a:rPr lang="vi-VN" altLang="ja-JP" sz="1200" kern="100">
                          <a:effectLst/>
                          <a:latin typeface="Arial" panose="020B0604020202020204" pitchFamily="34" charset="0"/>
                          <a:ea typeface="Meiryo UI" panose="020B0604030504040204" pitchFamily="50" charset="-128"/>
                          <a:cs typeface="Arial" panose="020B0604020202020204" pitchFamily="34" charset="0"/>
                        </a:rPr>
                        <a:t>Có lẫn dị vật</a:t>
                      </a:r>
                      <a:endParaRPr lang="ja-JP" sz="1200" kern="100">
                        <a:effectLst/>
                        <a:latin typeface="Arial" panose="020B0604020202020204" pitchFamily="34" charset="0"/>
                        <a:ea typeface="Meiryo UI" panose="020B0604030504040204" pitchFamily="50" charset="-128"/>
                        <a:cs typeface="Arial" panose="020B0604020202020204" pitchFamily="34" charset="0"/>
                      </a:endParaRPr>
                    </a:p>
                  </a:txBody>
                  <a:tcPr marL="67540" marR="67540" marT="0" marB="0" anchor="ctr"/>
                </a:tc>
                <a:tc>
                  <a:txBody>
                    <a:bodyPr/>
                    <a:lstStyle/>
                    <a:p>
                      <a:pPr algn="just">
                        <a:lnSpc>
                          <a:spcPts val="1600"/>
                        </a:lnSpc>
                        <a:spcAft>
                          <a:spcPts val="0"/>
                        </a:spcAft>
                      </a:pPr>
                      <a:r>
                        <a:rPr lang="vi-VN" altLang="ja-JP" sz="1200" kern="100">
                          <a:effectLst/>
                          <a:latin typeface="+mn-lt"/>
                          <a:ea typeface="Meiryo UI" panose="020B0604030504040204" pitchFamily="50" charset="-128"/>
                          <a:cs typeface="Arial" panose="020B0604020202020204" pitchFamily="34" charset="0"/>
                        </a:rPr>
                        <a:t>Thay dầu thủy lực</a:t>
                      </a:r>
                      <a:endParaRPr lang="ja-JP" altLang="ja-JP" sz="1200" kern="100">
                        <a:effectLst/>
                        <a:latin typeface="Arial" panose="020B0604020202020204" pitchFamily="34" charset="0"/>
                        <a:ea typeface="Meiryo UI" panose="020B0604030504040204" pitchFamily="50" charset="-128"/>
                        <a:cs typeface="Arial" panose="020B0604020202020204" pitchFamily="34" charset="0"/>
                      </a:endParaRPr>
                    </a:p>
                  </a:txBody>
                  <a:tcPr marL="67540" marR="67540" marT="0" marB="0" anchor="ctr"/>
                </a:tc>
                <a:extLst>
                  <a:ext uri="{0D108BD9-81ED-4DB2-BD59-A6C34878D82A}">
                    <a16:rowId xmlns:a16="http://schemas.microsoft.com/office/drawing/2014/main" val="10005"/>
                  </a:ext>
                </a:extLst>
              </a:tr>
              <a:tr h="248272">
                <a:tc>
                  <a:txBody>
                    <a:bodyPr/>
                    <a:lstStyle/>
                    <a:p>
                      <a:pPr algn="just">
                        <a:lnSpc>
                          <a:spcPts val="1600"/>
                        </a:lnSpc>
                        <a:spcAft>
                          <a:spcPts val="0"/>
                        </a:spcAft>
                      </a:pPr>
                      <a:r>
                        <a:rPr lang="vi-VN" altLang="ja-JP" sz="1200" kern="100">
                          <a:effectLst/>
                          <a:latin typeface="Arial" panose="020B0604020202020204" pitchFamily="34" charset="0"/>
                          <a:ea typeface="Meiryo UI" panose="020B0604030504040204" pitchFamily="50" charset="-128"/>
                          <a:cs typeface="Arial" panose="020B0604020202020204" pitchFamily="34" charset="0"/>
                        </a:rPr>
                        <a:t>Nổi bọt</a:t>
                      </a:r>
                      <a:endParaRPr lang="ja-JP" sz="1200" kern="100">
                        <a:effectLst/>
                        <a:latin typeface="Arial" panose="020B0604020202020204" pitchFamily="34" charset="0"/>
                        <a:ea typeface="Meiryo UI" panose="020B0604030504040204" pitchFamily="50" charset="-128"/>
                        <a:cs typeface="Arial" panose="020B0604020202020204" pitchFamily="34" charset="0"/>
                      </a:endParaRPr>
                    </a:p>
                  </a:txBody>
                  <a:tcPr marL="67540" marR="67540" marT="0" marB="0" anchor="ctr"/>
                </a:tc>
                <a:tc>
                  <a:txBody>
                    <a:bodyPr/>
                    <a:lstStyle/>
                    <a:p>
                      <a:pPr algn="ctr">
                        <a:lnSpc>
                          <a:spcPts val="1600"/>
                        </a:lnSpc>
                        <a:spcAft>
                          <a:spcPts val="0"/>
                        </a:spcAft>
                      </a:pPr>
                      <a:r>
                        <a:rPr lang="ja-JP" sz="1200" kern="100">
                          <a:effectLst/>
                          <a:latin typeface="Arial" panose="020B0604020202020204" pitchFamily="34" charset="0"/>
                          <a:ea typeface="Meiryo UI" panose="020B0604030504040204" pitchFamily="50" charset="-128"/>
                          <a:cs typeface="Arial" panose="020B0604020202020204" pitchFamily="34" charset="0"/>
                        </a:rPr>
                        <a:t>－</a:t>
                      </a:r>
                    </a:p>
                  </a:txBody>
                  <a:tcPr marL="67540" marR="67540" marT="0" marB="0" anchor="ctr"/>
                </a:tc>
                <a:tc>
                  <a:txBody>
                    <a:bodyPr/>
                    <a:lstStyle/>
                    <a:p>
                      <a:pPr algn="just">
                        <a:lnSpc>
                          <a:spcPts val="1600"/>
                        </a:lnSpc>
                        <a:spcAft>
                          <a:spcPts val="0"/>
                        </a:spcAft>
                      </a:pPr>
                      <a:r>
                        <a:rPr lang="vi-VN" altLang="ja-JP" sz="1200" kern="100">
                          <a:effectLst/>
                          <a:latin typeface="Arial" panose="020B0604020202020204" pitchFamily="34" charset="0"/>
                          <a:ea typeface="Meiryo UI" panose="020B0604030504040204" pitchFamily="50" charset="-128"/>
                          <a:cs typeface="Arial" panose="020B0604020202020204" pitchFamily="34" charset="0"/>
                        </a:rPr>
                        <a:t>Có lẫn dầu</a:t>
                      </a:r>
                      <a:endParaRPr lang="ja-JP" sz="1200" kern="100">
                        <a:effectLst/>
                        <a:latin typeface="Arial" panose="020B0604020202020204" pitchFamily="34" charset="0"/>
                        <a:ea typeface="Meiryo UI" panose="020B0604030504040204" pitchFamily="50" charset="-128"/>
                        <a:cs typeface="Arial" panose="020B0604020202020204" pitchFamily="34" charset="0"/>
                      </a:endParaRPr>
                    </a:p>
                  </a:txBody>
                  <a:tcPr marL="67540" marR="67540" marT="0" marB="0" anchor="ctr"/>
                </a:tc>
                <a:tc>
                  <a:txBody>
                    <a:bodyPr/>
                    <a:lstStyle/>
                    <a:p>
                      <a:pPr algn="just">
                        <a:lnSpc>
                          <a:spcPts val="1600"/>
                        </a:lnSpc>
                        <a:spcAft>
                          <a:spcPts val="0"/>
                        </a:spcAft>
                      </a:pPr>
                      <a:r>
                        <a:rPr lang="vi-VN" altLang="ja-JP" sz="1200" kern="100" dirty="0">
                          <a:effectLst/>
                          <a:latin typeface="+mn-lt"/>
                          <a:ea typeface="Meiryo UI" panose="020B0604030504040204" pitchFamily="50" charset="-128"/>
                          <a:cs typeface="Arial" panose="020B0604020202020204" pitchFamily="34" charset="0"/>
                        </a:rPr>
                        <a:t>Thay dầu thủy lực</a:t>
                      </a:r>
                      <a:endParaRPr lang="ja-JP" altLang="ja-JP" sz="1200" kern="100" dirty="0">
                        <a:effectLst/>
                        <a:latin typeface="Arial" panose="020B0604020202020204" pitchFamily="34" charset="0"/>
                        <a:ea typeface="Meiryo UI" panose="020B0604030504040204" pitchFamily="50" charset="-128"/>
                        <a:cs typeface="Arial" panose="020B0604020202020204" pitchFamily="34" charset="0"/>
                      </a:endParaRPr>
                    </a:p>
                  </a:txBody>
                  <a:tcPr marL="67540" marR="67540" marT="0" marB="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64932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00369" y="365126"/>
            <a:ext cx="7798913" cy="577554"/>
          </a:xfrm>
          <a:ln>
            <a:solidFill>
              <a:schemeClr val="tx1"/>
            </a:solidFill>
          </a:ln>
        </p:spPr>
        <p:txBody>
          <a:bodyPr>
            <a:noAutofit/>
          </a:bodyPr>
          <a:lstStyle/>
          <a:p>
            <a:r>
              <a:rPr lang="vi-VN" altLang="ja-JP" sz="2400" b="1" dirty="0">
                <a:latin typeface="Arial" panose="020B0604020202020204" pitchFamily="34" charset="0"/>
                <a:ea typeface="Meiryo UI" panose="020B0604030504040204" pitchFamily="50" charset="-128"/>
                <a:cs typeface="Arial" panose="020B0604020202020204" pitchFamily="34" charset="0"/>
              </a:rPr>
              <a:t>Thiết bị truyền tải động lực loại xe tải</a:t>
            </a:r>
            <a:endParaRPr kumimoji="1" lang="ja-JP" altLang="en-US" sz="2400" b="1" dirty="0">
              <a:latin typeface="Arial" panose="020B0604020202020204" pitchFamily="34" charset="0"/>
              <a:ea typeface="Meiryo UI" panose="020B0604030504040204" pitchFamily="50" charset="-128"/>
              <a:cs typeface="Arial" panose="020B0604020202020204" pitchFamily="34" charset="0"/>
            </a:endParaRPr>
          </a:p>
        </p:txBody>
      </p:sp>
      <p:sp>
        <p:nvSpPr>
          <p:cNvPr id="7" name="テキスト ボックス 6"/>
          <p:cNvSpPr txBox="1"/>
          <p:nvPr/>
        </p:nvSpPr>
        <p:spPr>
          <a:xfrm>
            <a:off x="4204355" y="6400413"/>
            <a:ext cx="3966307" cy="307777"/>
          </a:xfrm>
          <a:prstGeom prst="rect">
            <a:avLst/>
          </a:prstGeom>
          <a:noFill/>
          <a:ln>
            <a:solidFill>
              <a:schemeClr val="tx1"/>
            </a:solidFill>
          </a:ln>
        </p:spPr>
        <p:txBody>
          <a:bodyPr wrap="square" rtlCol="0">
            <a:spAutoFit/>
          </a:bodyPr>
          <a:lstStyle/>
          <a:p>
            <a:pPr algn="r"/>
            <a:r>
              <a:rPr lang="vi-VN" altLang="ja-JP" sz="1400" dirty="0">
                <a:solidFill>
                  <a:prstClr val="black"/>
                </a:solidFill>
                <a:latin typeface="Arial" panose="020B0604020202020204" pitchFamily="34" charset="0"/>
                <a:cs typeface="Arial" panose="020B0604020202020204" pitchFamily="34" charset="0"/>
              </a:rPr>
              <a:t>Sách giáo khoa trang 124</a:t>
            </a:r>
            <a:r>
              <a:rPr lang="en-US" altLang="ja-JP" sz="1400" dirty="0">
                <a:solidFill>
                  <a:prstClr val="black"/>
                </a:solidFill>
                <a:latin typeface="Arial" panose="020B0604020202020204" pitchFamily="34" charset="0"/>
                <a:cs typeface="Arial" panose="020B0604020202020204" pitchFamily="34" charset="0"/>
              </a:rPr>
              <a:t>/ </a:t>
            </a:r>
            <a:r>
              <a:rPr lang="vi-VN" altLang="ja-JP" sz="1400" dirty="0">
                <a:solidFill>
                  <a:prstClr val="black"/>
                </a:solidFill>
                <a:latin typeface="Arial" panose="020B0604020202020204" pitchFamily="34" charset="0"/>
                <a:cs typeface="Arial" panose="020B0604020202020204" pitchFamily="34" charset="0"/>
              </a:rPr>
              <a:t>Sách bổ trợ trang </a:t>
            </a:r>
            <a:r>
              <a:rPr lang="vi-VN" altLang="ja-JP" sz="1400" dirty="0" smtClean="0">
                <a:solidFill>
                  <a:prstClr val="black"/>
                </a:solidFill>
                <a:latin typeface="Arial" panose="020B0604020202020204" pitchFamily="34" charset="0"/>
                <a:cs typeface="Arial" panose="020B0604020202020204" pitchFamily="34" charset="0"/>
              </a:rPr>
              <a:t>5</a:t>
            </a:r>
            <a:r>
              <a:rPr lang="en-US" altLang="ja-JP" sz="1400" dirty="0" smtClean="0">
                <a:solidFill>
                  <a:prstClr val="black"/>
                </a:solidFill>
                <a:latin typeface="Arial" panose="020B0604020202020204" pitchFamily="34" charset="0"/>
                <a:cs typeface="Arial" panose="020B0604020202020204" pitchFamily="34" charset="0"/>
              </a:rPr>
              <a:t>7</a:t>
            </a:r>
            <a:endParaRPr lang="ja-JP" altLang="en-US" sz="1400" dirty="0">
              <a:solidFill>
                <a:prstClr val="black"/>
              </a:solidFill>
              <a:latin typeface="Arial" panose="020B0604020202020204" pitchFamily="34" charset="0"/>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61</a:t>
            </a:fld>
            <a:endParaRPr lang="ja-JP" altLang="en-US">
              <a:solidFill>
                <a:prstClr val="black">
                  <a:tint val="75000"/>
                </a:prstClr>
              </a:solidFill>
            </a:endParaRPr>
          </a:p>
        </p:txBody>
      </p:sp>
      <p:sp>
        <p:nvSpPr>
          <p:cNvPr id="11" name="コンテンツ プレースホルダー 4"/>
          <p:cNvSpPr txBox="1">
            <a:spLocks/>
          </p:cNvSpPr>
          <p:nvPr/>
        </p:nvSpPr>
        <p:spPr>
          <a:xfrm>
            <a:off x="628649" y="1060133"/>
            <a:ext cx="7886701" cy="1970134"/>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Do </a:t>
            </a:r>
            <a:r>
              <a:rPr lang="vi-VN"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xe nâng làm việc trên cao loại xe tải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có </a:t>
            </a:r>
            <a:r>
              <a:rPr lang="vi-VN"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thiết bị làm việc được lắp đặt</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ở </a:t>
            </a:r>
            <a:r>
              <a:rPr lang="vi-VN"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phía trên của khung xe tải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nên </a:t>
            </a:r>
            <a:r>
              <a:rPr lang="vi-VN"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thiết bị vận hành</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và </a:t>
            </a:r>
            <a:r>
              <a:rPr lang="vi-VN"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thiết bị lái xe</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giống với xe tải nói chung</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Chính vì vậy, </a:t>
            </a:r>
            <a:r>
              <a:rPr lang="vi-VN"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khi lái xe ngoài đường</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bằng xe nâng làm việc trên cao loại xe tải, </a:t>
            </a:r>
            <a:r>
              <a:rPr lang="vi-VN"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cần phải có giấy phép lái xe tương ứng với loại xe đó</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và </a:t>
            </a:r>
            <a:r>
              <a:rPr lang="vi-VN"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tuân thủ Luật giao thông đường bộ</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Thiết bị truyền tải động lực của xe nâng làm việc trên cao loại xe tải nói chung là kiểu động cơ phía trước, kiểu hệ dẫn động cầu sau, và bánh xe sau được truyền động bởi động cơ ở phía trước.</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Động lực của động cơ được truyền tới bánh sau là bánh truyền động theo thứ tự như hình bên tay phải.</a:t>
            </a: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p:txBody>
      </p:sp>
      <p:pic>
        <p:nvPicPr>
          <p:cNvPr id="3" name="図 2" descr="ダイアグラム&#10;&#10;自動的に生成された説明">
            <a:extLst>
              <a:ext uri="{FF2B5EF4-FFF2-40B4-BE49-F238E27FC236}">
                <a16:creationId xmlns:a16="http://schemas.microsoft.com/office/drawing/2014/main" id="{39DDB3D8-6C29-40D0-BDB3-24C15BB39B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5361" y="2943587"/>
            <a:ext cx="6363854" cy="3412761"/>
          </a:xfrm>
          <a:prstGeom prst="rect">
            <a:avLst/>
          </a:prstGeom>
        </p:spPr>
      </p:pic>
    </p:spTree>
    <p:extLst>
      <p:ext uri="{BB962C8B-B14F-4D97-AF65-F5344CB8AC3E}">
        <p14:creationId xmlns:p14="http://schemas.microsoft.com/office/powerpoint/2010/main" val="33087642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586981"/>
          </a:xfrm>
          <a:ln>
            <a:solidFill>
              <a:schemeClr val="tx1"/>
            </a:solidFill>
          </a:ln>
        </p:spPr>
        <p:txBody>
          <a:bodyPr>
            <a:noAutofit/>
          </a:bodyPr>
          <a:lstStyle/>
          <a:p>
            <a:r>
              <a:rPr lang="vi-VN" altLang="ja-JP" sz="2400" b="1">
                <a:latin typeface="Arial" panose="020B0604020202020204" pitchFamily="34" charset="0"/>
                <a:ea typeface="Meiryo UI" panose="020B0604030504040204" pitchFamily="50" charset="-128"/>
                <a:cs typeface="Arial" panose="020B0604020202020204" pitchFamily="34" charset="0"/>
              </a:rPr>
              <a:t>Thiết bị phanh hãm loại xe tải</a:t>
            </a:r>
            <a:endParaRPr kumimoji="1" lang="ja-JP" altLang="en-US" sz="2400" b="1">
              <a:latin typeface="Arial" panose="020B0604020202020204" pitchFamily="34" charset="0"/>
              <a:ea typeface="Meiryo UI" panose="020B0604030504040204" pitchFamily="50" charset="-128"/>
              <a:cs typeface="Arial" panose="020B0604020202020204" pitchFamily="34" charset="0"/>
            </a:endParaRPr>
          </a:p>
        </p:txBody>
      </p:sp>
      <p:sp>
        <p:nvSpPr>
          <p:cNvPr id="7" name="テキスト ボックス 6"/>
          <p:cNvSpPr txBox="1"/>
          <p:nvPr/>
        </p:nvSpPr>
        <p:spPr>
          <a:xfrm>
            <a:off x="3695307" y="6400413"/>
            <a:ext cx="4475355" cy="307777"/>
          </a:xfrm>
          <a:prstGeom prst="rect">
            <a:avLst/>
          </a:prstGeom>
          <a:noFill/>
          <a:ln>
            <a:solidFill>
              <a:schemeClr val="tx1"/>
            </a:solidFill>
          </a:ln>
        </p:spPr>
        <p:txBody>
          <a:bodyPr wrap="square" rtlCol="0">
            <a:spAutoFit/>
          </a:bodyPr>
          <a:lstStyle/>
          <a:p>
            <a:pPr algn="r"/>
            <a:r>
              <a:rPr lang="vi-VN" altLang="ja-JP" sz="1400" dirty="0">
                <a:solidFill>
                  <a:prstClr val="black"/>
                </a:solidFill>
                <a:latin typeface="Arial" panose="020B0604020202020204" pitchFamily="34" charset="0"/>
                <a:cs typeface="Arial" panose="020B0604020202020204" pitchFamily="34" charset="0"/>
              </a:rPr>
              <a:t>Sách giáo khoa trang 129</a:t>
            </a:r>
            <a:r>
              <a:rPr lang="en-US" altLang="ja-JP" sz="1400" dirty="0">
                <a:solidFill>
                  <a:prstClr val="black"/>
                </a:solidFill>
                <a:latin typeface="Arial" panose="020B0604020202020204" pitchFamily="34" charset="0"/>
                <a:cs typeface="Arial" panose="020B0604020202020204" pitchFamily="34" charset="0"/>
              </a:rPr>
              <a:t>~</a:t>
            </a:r>
            <a:r>
              <a:rPr lang="vi-VN" altLang="ja-JP" sz="1400" dirty="0">
                <a:solidFill>
                  <a:prstClr val="black"/>
                </a:solidFill>
                <a:latin typeface="Arial" panose="020B0604020202020204" pitchFamily="34" charset="0"/>
                <a:cs typeface="Arial" panose="020B0604020202020204" pitchFamily="34" charset="0"/>
              </a:rPr>
              <a:t>130</a:t>
            </a:r>
            <a:r>
              <a:rPr lang="en-US" altLang="ja-JP" sz="1400" dirty="0">
                <a:solidFill>
                  <a:prstClr val="black"/>
                </a:solidFill>
                <a:latin typeface="Arial" panose="020B0604020202020204" pitchFamily="34" charset="0"/>
                <a:cs typeface="Arial" panose="020B0604020202020204" pitchFamily="34" charset="0"/>
              </a:rPr>
              <a:t>/ </a:t>
            </a:r>
            <a:r>
              <a:rPr lang="vi-VN" altLang="ja-JP" sz="1400" dirty="0">
                <a:solidFill>
                  <a:prstClr val="black"/>
                </a:solidFill>
                <a:latin typeface="Arial" panose="020B0604020202020204" pitchFamily="34" charset="0"/>
                <a:cs typeface="Arial" panose="020B0604020202020204" pitchFamily="34" charset="0"/>
              </a:rPr>
              <a:t>Sách bổ trợ trang </a:t>
            </a:r>
            <a:r>
              <a:rPr lang="vi-VN" altLang="ja-JP" sz="1400" dirty="0" smtClean="0">
                <a:solidFill>
                  <a:prstClr val="black"/>
                </a:solidFill>
                <a:latin typeface="Arial" panose="020B0604020202020204" pitchFamily="34" charset="0"/>
                <a:cs typeface="Arial" panose="020B0604020202020204" pitchFamily="34" charset="0"/>
              </a:rPr>
              <a:t>5</a:t>
            </a:r>
            <a:r>
              <a:rPr lang="en-US" altLang="ja-JP" sz="1400" dirty="0" smtClean="0">
                <a:solidFill>
                  <a:prstClr val="black"/>
                </a:solidFill>
                <a:latin typeface="Arial" panose="020B0604020202020204" pitchFamily="34" charset="0"/>
                <a:cs typeface="Arial" panose="020B0604020202020204" pitchFamily="34" charset="0"/>
              </a:rPr>
              <a:t>8</a:t>
            </a:r>
            <a:endParaRPr lang="ja-JP" altLang="en-US" sz="1400" dirty="0">
              <a:solidFill>
                <a:prstClr val="black"/>
              </a:solidFill>
              <a:latin typeface="Arial" panose="020B0604020202020204" pitchFamily="34" charset="0"/>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62</a:t>
            </a:fld>
            <a:endParaRPr lang="ja-JP" altLang="en-US" dirty="0">
              <a:solidFill>
                <a:prstClr val="black">
                  <a:tint val="75000"/>
                </a:prstClr>
              </a:solidFill>
            </a:endParaRPr>
          </a:p>
        </p:txBody>
      </p:sp>
      <p:sp>
        <p:nvSpPr>
          <p:cNvPr id="11" name="コンテンツ プレースホルダー 4"/>
          <p:cNvSpPr txBox="1">
            <a:spLocks/>
          </p:cNvSpPr>
          <p:nvPr/>
        </p:nvSpPr>
        <p:spPr>
          <a:xfrm>
            <a:off x="628649" y="1050705"/>
            <a:ext cx="7886701" cy="4322573"/>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Hệ thống phanh bao gồm </a:t>
            </a:r>
            <a:r>
              <a:rPr lang="vi-VN"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phanh chân để giảm tốc hoặc dừng xe</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khi đang di chuyển, và </a:t>
            </a:r>
            <a:r>
              <a:rPr lang="vi-VN"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phanh tay được sử dụng khi đỗ xe...,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cấu tạo này thường được sử dụng trong phanh dạng ma sát.</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600"/>
              </a:spcBef>
              <a:buNone/>
            </a:pPr>
            <a:r>
              <a:rPr lang="vi-VN"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1. Cấu tạo của phanh tay</a:t>
            </a:r>
            <a:endParaRPr lang="ja-JP" altLang="en-US" sz="1600" b="1"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Phanh tay của xe du lịch có cấu trúc bánh xe sau có thể</a:t>
            </a:r>
          </a:p>
          <a:p>
            <a:pPr marL="0" indent="0">
              <a:lnSpc>
                <a:spcPct val="100000"/>
              </a:lnSpc>
              <a:spcBef>
                <a:spcPts val="0"/>
              </a:spcBef>
              <a:buNone/>
            </a:pP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dừng ngay lập tức. Tuy nhiên, trong trường hợp của xe </a:t>
            </a:r>
          </a:p>
          <a:p>
            <a:pPr marL="0" indent="0">
              <a:lnSpc>
                <a:spcPct val="100000"/>
              </a:lnSpc>
              <a:spcBef>
                <a:spcPts val="0"/>
              </a:spcBef>
              <a:buNone/>
            </a:pP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tải, cấu trúc là trục các đăng được dừng lại bằng phanh </a:t>
            </a:r>
          </a:p>
          <a:p>
            <a:pPr marL="0" indent="0">
              <a:lnSpc>
                <a:spcPct val="100000"/>
              </a:lnSpc>
              <a:spcBef>
                <a:spcPts val="0"/>
              </a:spcBef>
              <a:buNone/>
            </a:pP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tay thông qua bộ vi sai (vi sai) thay vì dùng lốp.</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600"/>
              </a:spcBef>
              <a:buNone/>
            </a:pPr>
            <a:r>
              <a:rPr lang="vi-VN"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2. Chú ý khi sử dụng</a:t>
            </a:r>
            <a:endParaRPr lang="ja-JP" altLang="en-US" sz="1600" b="1"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Do cấu trúc cho dù phanh tay nhưng </a:t>
            </a:r>
            <a:r>
              <a:rPr lang="vi-VN"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nếu 1 trong 2 </a:t>
            </a:r>
          </a:p>
          <a:p>
            <a:pPr marL="0" indent="0">
              <a:lnSpc>
                <a:spcPct val="100000"/>
              </a:lnSpc>
              <a:spcBef>
                <a:spcPts val="0"/>
              </a:spcBef>
              <a:buNone/>
            </a:pPr>
            <a:r>
              <a:rPr lang="vi-VN"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bánh xe sau nổi lên , không chạm mặt đất</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thì </a:t>
            </a:r>
            <a:r>
              <a:rPr lang="vi-VN"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bánh</a:t>
            </a:r>
            <a:endPar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vi-VN"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xe sau rất dễ xoay vòng</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và </a:t>
            </a:r>
            <a:r>
              <a:rPr lang="vi-VN"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phanh tay khi đó sẽ </a:t>
            </a:r>
            <a:endPar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vi-VN"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không hoạt động</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p:txBody>
      </p:sp>
      <p:pic>
        <p:nvPicPr>
          <p:cNvPr id="9" name="図 8">
            <a:extLst>
              <a:ext uri="{FF2B5EF4-FFF2-40B4-BE49-F238E27FC236}">
                <a16:creationId xmlns:a16="http://schemas.microsoft.com/office/drawing/2014/main" id="{A2455C25-F734-4B80-ADB7-3CD90EA3DA57}"/>
              </a:ext>
            </a:extLst>
          </p:cNvPr>
          <p:cNvPicPr>
            <a:picLocks noChangeAspect="1"/>
          </p:cNvPicPr>
          <p:nvPr/>
        </p:nvPicPr>
        <p:blipFill>
          <a:blip r:embed="rId3"/>
          <a:stretch>
            <a:fillRect/>
          </a:stretch>
        </p:blipFill>
        <p:spPr>
          <a:xfrm>
            <a:off x="5251613" y="1979241"/>
            <a:ext cx="3263737" cy="3186647"/>
          </a:xfrm>
          <a:prstGeom prst="rect">
            <a:avLst/>
          </a:prstGeom>
          <a:ln>
            <a:solidFill>
              <a:schemeClr val="tx1"/>
            </a:solidFill>
          </a:ln>
        </p:spPr>
      </p:pic>
    </p:spTree>
    <p:extLst>
      <p:ext uri="{BB962C8B-B14F-4D97-AF65-F5344CB8AC3E}">
        <p14:creationId xmlns:p14="http://schemas.microsoft.com/office/powerpoint/2010/main" val="33105097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221367"/>
            <a:ext cx="7886700" cy="900423"/>
          </a:xfrm>
          <a:ln>
            <a:solidFill>
              <a:schemeClr val="tx1"/>
            </a:solidFill>
          </a:ln>
        </p:spPr>
        <p:txBody>
          <a:bodyPr>
            <a:noAutofit/>
          </a:bodyPr>
          <a:lstStyle/>
          <a:p>
            <a:r>
              <a:rPr lang="vi-VN" altLang="ja-JP" sz="2400" b="1">
                <a:latin typeface="Arial" panose="020B0604020202020204" pitchFamily="34" charset="0"/>
                <a:ea typeface="Meiryo UI" panose="020B0604030504040204" pitchFamily="50" charset="-128"/>
                <a:cs typeface="Arial" panose="020B0604020202020204" pitchFamily="34" charset="0"/>
              </a:rPr>
              <a:t>Thiết bị truyền tải động lực dạng bánh lốp và dạng bánh xích</a:t>
            </a:r>
            <a:endParaRPr kumimoji="1" lang="ja-JP" altLang="en-US" sz="2400" b="1">
              <a:latin typeface="Arial" panose="020B0604020202020204" pitchFamily="34" charset="0"/>
              <a:ea typeface="Meiryo UI" panose="020B0604030504040204" pitchFamily="50" charset="-128"/>
              <a:cs typeface="Arial" panose="020B0604020202020204" pitchFamily="34" charset="0"/>
            </a:endParaRPr>
          </a:p>
        </p:txBody>
      </p:sp>
      <p:sp>
        <p:nvSpPr>
          <p:cNvPr id="7" name="テキスト ボックス 6"/>
          <p:cNvSpPr txBox="1"/>
          <p:nvPr/>
        </p:nvSpPr>
        <p:spPr>
          <a:xfrm>
            <a:off x="3626943" y="6400413"/>
            <a:ext cx="4543719" cy="307777"/>
          </a:xfrm>
          <a:prstGeom prst="rect">
            <a:avLst/>
          </a:prstGeom>
          <a:noFill/>
          <a:ln>
            <a:solidFill>
              <a:schemeClr val="tx1"/>
            </a:solidFill>
          </a:ln>
        </p:spPr>
        <p:txBody>
          <a:bodyPr wrap="square" rtlCol="0">
            <a:spAutoFit/>
          </a:bodyPr>
          <a:lstStyle/>
          <a:p>
            <a:pPr algn="r"/>
            <a:r>
              <a:rPr lang="vi-VN" altLang="ja-JP" sz="1400" dirty="0">
                <a:solidFill>
                  <a:prstClr val="black"/>
                </a:solidFill>
                <a:latin typeface="Arial" panose="020B0604020202020204" pitchFamily="34" charset="0"/>
                <a:cs typeface="Arial" panose="020B0604020202020204" pitchFamily="34" charset="0"/>
              </a:rPr>
              <a:t>Sách giáo khoa trang 131, 135</a:t>
            </a:r>
            <a:r>
              <a:rPr lang="en-US" altLang="ja-JP" sz="1400" dirty="0">
                <a:solidFill>
                  <a:prstClr val="black"/>
                </a:solidFill>
                <a:latin typeface="Arial" panose="020B0604020202020204" pitchFamily="34" charset="0"/>
                <a:cs typeface="Arial" panose="020B0604020202020204" pitchFamily="34" charset="0"/>
              </a:rPr>
              <a:t>/ </a:t>
            </a:r>
            <a:r>
              <a:rPr lang="vi-VN" altLang="ja-JP" sz="1400" dirty="0">
                <a:solidFill>
                  <a:prstClr val="black"/>
                </a:solidFill>
                <a:latin typeface="Arial" panose="020B0604020202020204" pitchFamily="34" charset="0"/>
                <a:cs typeface="Arial" panose="020B0604020202020204" pitchFamily="34" charset="0"/>
              </a:rPr>
              <a:t>Sách bổ trợ trang </a:t>
            </a:r>
            <a:r>
              <a:rPr lang="vi-VN" altLang="ja-JP" sz="1400" dirty="0" smtClean="0">
                <a:solidFill>
                  <a:prstClr val="black"/>
                </a:solidFill>
                <a:latin typeface="Arial" panose="020B0604020202020204" pitchFamily="34" charset="0"/>
                <a:cs typeface="Arial" panose="020B0604020202020204" pitchFamily="34" charset="0"/>
              </a:rPr>
              <a:t>5</a:t>
            </a:r>
            <a:r>
              <a:rPr lang="en-US" altLang="ja-JP" sz="1400" dirty="0" smtClean="0">
                <a:solidFill>
                  <a:prstClr val="black"/>
                </a:solidFill>
                <a:latin typeface="Arial" panose="020B0604020202020204" pitchFamily="34" charset="0"/>
                <a:cs typeface="Arial" panose="020B0604020202020204" pitchFamily="34" charset="0"/>
              </a:rPr>
              <a:t>9</a:t>
            </a:r>
            <a:endParaRPr lang="ja-JP" altLang="en-US" sz="1400" dirty="0">
              <a:solidFill>
                <a:prstClr val="black"/>
              </a:solidFill>
              <a:latin typeface="Arial" panose="020B0604020202020204" pitchFamily="34" charset="0"/>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63</a:t>
            </a:fld>
            <a:endParaRPr lang="ja-JP" altLang="en-US">
              <a:solidFill>
                <a:prstClr val="black">
                  <a:tint val="75000"/>
                </a:prstClr>
              </a:solidFill>
            </a:endParaRPr>
          </a:p>
        </p:txBody>
      </p:sp>
      <p:sp>
        <p:nvSpPr>
          <p:cNvPr id="11" name="コンテンツ プレースホルダー 4"/>
          <p:cNvSpPr txBox="1">
            <a:spLocks/>
          </p:cNvSpPr>
          <p:nvPr/>
        </p:nvSpPr>
        <p:spPr>
          <a:xfrm>
            <a:off x="628649" y="1276945"/>
            <a:ext cx="7886701" cy="4171748"/>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vi-VN"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1. Dạng bánh lốp</a:t>
            </a:r>
          </a:p>
          <a:p>
            <a:pPr marL="0" indent="0">
              <a:lnSpc>
                <a:spcPct val="100000"/>
              </a:lnSpc>
              <a:spcBef>
                <a:spcPts val="0"/>
              </a:spcBef>
              <a:buNone/>
            </a:pP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Thiết bị truyền tải động lực của thân dưới</a:t>
            </a:r>
            <a:endPar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Bộ phận thân dưới của xe nâng làm việc trên cao dạng bánh lốp có kết cấu trong đó </a:t>
            </a:r>
            <a:r>
              <a:rPr lang="vi-VN"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năng lượng cơ học do động cơ tạo ra</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được </a:t>
            </a:r>
            <a:r>
              <a:rPr lang="vi-VN"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chuyển thành năng lượng chất lưu (áp suất)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bằng</a:t>
            </a:r>
            <a:r>
              <a:rPr lang="vi-VN"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bơm thủy lực,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di chuyển bằng cách </a:t>
            </a:r>
            <a:r>
              <a:rPr lang="vi-VN"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quay động cơ thủy lực dùng di chuyển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với </a:t>
            </a:r>
            <a:r>
              <a:rPr lang="vi-VN"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áp suất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đó.</a:t>
            </a: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Cấu tạo của thiết bị truyền tải động lực dạng bánh lốp như hình vẽ bên phải dưới đây.</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endPar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vi-VN"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2. Thiết bị truyền tải động lực của </a:t>
            </a:r>
            <a:endPar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vi-VN"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xe dạng bánh xích</a:t>
            </a:r>
            <a:endPar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Thiết bị truyền tải động lực của xe nâng</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làm việctrên cao dạng bánh xích có cấu</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tạo về cơ bản giống với xe nâng làm việc</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trên cao dạng bánh lốp, nhưng điểm </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khác biệt với xe dạng bánh lốp</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là thiết bị </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lái xe bên trái và bên phải có thể được </a:t>
            </a:r>
          </a:p>
          <a:p>
            <a:pPr marL="0" indent="0">
              <a:lnSpc>
                <a:spcPct val="100000"/>
              </a:lnSpc>
              <a:spcBef>
                <a:spcPts val="0"/>
              </a:spcBef>
              <a:buNone/>
            </a:pPr>
            <a:r>
              <a:rPr lang="vi-VN"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truyền động độc lập để di chuyển.</a:t>
            </a: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p:txBody>
      </p:sp>
      <p:pic>
        <p:nvPicPr>
          <p:cNvPr id="3" name="図 2">
            <a:extLst>
              <a:ext uri="{FF2B5EF4-FFF2-40B4-BE49-F238E27FC236}">
                <a16:creationId xmlns:a16="http://schemas.microsoft.com/office/drawing/2014/main" id="{DEA6B7C2-75AE-432E-A077-DF06F325B972}"/>
              </a:ext>
            </a:extLst>
          </p:cNvPr>
          <p:cNvPicPr>
            <a:picLocks noChangeAspect="1"/>
          </p:cNvPicPr>
          <p:nvPr/>
        </p:nvPicPr>
        <p:blipFill>
          <a:blip r:embed="rId3"/>
          <a:stretch>
            <a:fillRect/>
          </a:stretch>
        </p:blipFill>
        <p:spPr>
          <a:xfrm>
            <a:off x="4091233" y="2920895"/>
            <a:ext cx="4543719" cy="3391392"/>
          </a:xfrm>
          <a:prstGeom prst="rect">
            <a:avLst/>
          </a:prstGeom>
          <a:ln>
            <a:solidFill>
              <a:schemeClr val="tx1"/>
            </a:solidFill>
          </a:ln>
        </p:spPr>
      </p:pic>
    </p:spTree>
    <p:extLst>
      <p:ext uri="{BB962C8B-B14F-4D97-AF65-F5344CB8AC3E}">
        <p14:creationId xmlns:p14="http://schemas.microsoft.com/office/powerpoint/2010/main" val="28053252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521619"/>
            <a:ext cx="7772400" cy="1749482"/>
          </a:xfrm>
        </p:spPr>
        <p:txBody>
          <a:bodyPr>
            <a:noAutofit/>
          </a:bodyPr>
          <a:lstStyle/>
          <a:p>
            <a:r>
              <a:rPr kumimoji="1" lang="en-US" altLang="ja-JP" sz="3200" b="1" dirty="0" err="1">
                <a:latin typeface="Arial" panose="020B0604020202020204" pitchFamily="34" charset="0"/>
                <a:ea typeface="+mn-ea"/>
                <a:cs typeface="Arial" panose="020B0604020202020204" pitchFamily="34" charset="0"/>
              </a:rPr>
              <a:t>Chương</a:t>
            </a:r>
            <a:r>
              <a:rPr kumimoji="1" lang="en-US" altLang="ja-JP" sz="3200" b="1" dirty="0">
                <a:latin typeface="Arial" panose="020B0604020202020204" pitchFamily="34" charset="0"/>
                <a:ea typeface="+mn-ea"/>
                <a:cs typeface="Arial" panose="020B0604020202020204" pitchFamily="34" charset="0"/>
              </a:rPr>
              <a:t> 4</a:t>
            </a:r>
            <a:r>
              <a:rPr kumimoji="1" lang="ja-JP" altLang="en-US" sz="3200" b="1" dirty="0">
                <a:latin typeface="Arial" panose="020B0604020202020204" pitchFamily="34" charset="0"/>
                <a:ea typeface="+mn-ea"/>
                <a:cs typeface="Arial" panose="020B0604020202020204" pitchFamily="34" charset="0"/>
              </a:rPr>
              <a:t>　</a:t>
            </a:r>
            <a:r>
              <a:rPr kumimoji="1" lang="en-US" altLang="ja-JP" sz="3200" b="1" dirty="0" err="1">
                <a:latin typeface="Arial" panose="020B0604020202020204" pitchFamily="34" charset="0"/>
                <a:ea typeface="+mn-ea"/>
                <a:cs typeface="Arial" panose="020B0604020202020204" pitchFamily="34" charset="0"/>
              </a:rPr>
              <a:t>Kiến</a:t>
            </a:r>
            <a:r>
              <a:rPr kumimoji="1" lang="en-US" altLang="ja-JP" sz="3200" b="1" dirty="0">
                <a:latin typeface="Arial" panose="020B0604020202020204" pitchFamily="34" charset="0"/>
                <a:ea typeface="+mn-ea"/>
                <a:cs typeface="Arial" panose="020B0604020202020204" pitchFamily="34" charset="0"/>
              </a:rPr>
              <a:t> </a:t>
            </a:r>
            <a:r>
              <a:rPr kumimoji="1" lang="en-US" altLang="ja-JP" sz="3200" b="1" dirty="0" err="1">
                <a:latin typeface="Arial" panose="020B0604020202020204" pitchFamily="34" charset="0"/>
                <a:ea typeface="+mn-ea"/>
                <a:cs typeface="Arial" panose="020B0604020202020204" pitchFamily="34" charset="0"/>
              </a:rPr>
              <a:t>thức</a:t>
            </a:r>
            <a:r>
              <a:rPr kumimoji="1" lang="en-US" altLang="ja-JP" sz="3200" b="1" dirty="0">
                <a:latin typeface="Arial" panose="020B0604020202020204" pitchFamily="34" charset="0"/>
                <a:ea typeface="+mn-ea"/>
                <a:cs typeface="Arial" panose="020B0604020202020204" pitchFamily="34" charset="0"/>
              </a:rPr>
              <a:t> </a:t>
            </a:r>
            <a:r>
              <a:rPr kumimoji="1" lang="en-US" altLang="ja-JP" sz="3200" b="1" dirty="0" err="1">
                <a:latin typeface="Arial" panose="020B0604020202020204" pitchFamily="34" charset="0"/>
                <a:ea typeface="+mn-ea"/>
                <a:cs typeface="Arial" panose="020B0604020202020204" pitchFamily="34" charset="0"/>
              </a:rPr>
              <a:t>liên</a:t>
            </a:r>
            <a:r>
              <a:rPr kumimoji="1" lang="en-US" altLang="ja-JP" sz="3200" b="1" dirty="0">
                <a:latin typeface="Arial" panose="020B0604020202020204" pitchFamily="34" charset="0"/>
                <a:ea typeface="+mn-ea"/>
                <a:cs typeface="Arial" panose="020B0604020202020204" pitchFamily="34" charset="0"/>
              </a:rPr>
              <a:t> </a:t>
            </a:r>
            <a:r>
              <a:rPr kumimoji="1" lang="en-US" altLang="ja-JP" sz="3200" b="1" dirty="0" err="1">
                <a:latin typeface="Arial" panose="020B0604020202020204" pitchFamily="34" charset="0"/>
                <a:ea typeface="+mn-ea"/>
                <a:cs typeface="Arial" panose="020B0604020202020204" pitchFamily="34" charset="0"/>
              </a:rPr>
              <a:t>quan</a:t>
            </a:r>
            <a:r>
              <a:rPr kumimoji="1" lang="en-US" altLang="ja-JP" sz="3200" b="1" dirty="0">
                <a:latin typeface="Arial" panose="020B0604020202020204" pitchFamily="34" charset="0"/>
                <a:ea typeface="+mn-ea"/>
                <a:cs typeface="Arial" panose="020B0604020202020204" pitchFamily="34" charset="0"/>
              </a:rPr>
              <a:t> </a:t>
            </a:r>
            <a:r>
              <a:rPr kumimoji="1" lang="en-US" altLang="ja-JP" sz="3200" b="1" dirty="0" err="1">
                <a:latin typeface="Arial" panose="020B0604020202020204" pitchFamily="34" charset="0"/>
                <a:ea typeface="+mn-ea"/>
                <a:cs typeface="Arial" panose="020B0604020202020204" pitchFamily="34" charset="0"/>
              </a:rPr>
              <a:t>đến</a:t>
            </a:r>
            <a:r>
              <a:rPr kumimoji="1" lang="en-US" altLang="ja-JP" sz="3200" b="1" dirty="0">
                <a:latin typeface="Arial" panose="020B0604020202020204" pitchFamily="34" charset="0"/>
                <a:ea typeface="+mn-ea"/>
                <a:cs typeface="Arial" panose="020B0604020202020204" pitchFamily="34" charset="0"/>
              </a:rPr>
              <a:t> </a:t>
            </a:r>
            <a:br>
              <a:rPr kumimoji="1" lang="en-US" altLang="ja-JP" sz="3200" b="1" dirty="0">
                <a:latin typeface="Arial" panose="020B0604020202020204" pitchFamily="34" charset="0"/>
                <a:ea typeface="+mn-ea"/>
                <a:cs typeface="Arial" panose="020B0604020202020204" pitchFamily="34" charset="0"/>
              </a:rPr>
            </a:br>
            <a:r>
              <a:rPr kumimoji="1" lang="en-US" altLang="ja-JP" sz="3200" b="1" dirty="0" err="1">
                <a:latin typeface="Arial" panose="020B0604020202020204" pitchFamily="34" charset="0"/>
                <a:ea typeface="+mn-ea"/>
                <a:cs typeface="Arial" panose="020B0604020202020204" pitchFamily="34" charset="0"/>
              </a:rPr>
              <a:t>c</a:t>
            </a:r>
            <a:r>
              <a:rPr lang="en-US" altLang="ja-JP" sz="3200" b="1" dirty="0" err="1">
                <a:latin typeface="Arial" panose="020B0604020202020204" pitchFamily="34" charset="0"/>
                <a:ea typeface="+mn-ea"/>
                <a:cs typeface="Arial" panose="020B0604020202020204" pitchFamily="34" charset="0"/>
              </a:rPr>
              <a:t>ác</a:t>
            </a:r>
            <a:r>
              <a:rPr lang="en-US" altLang="ja-JP" sz="3200" b="1" dirty="0">
                <a:latin typeface="Arial" panose="020B0604020202020204" pitchFamily="34" charset="0"/>
                <a:ea typeface="+mn-ea"/>
                <a:cs typeface="Arial" panose="020B0604020202020204" pitchFamily="34" charset="0"/>
              </a:rPr>
              <a:t> </a:t>
            </a:r>
            <a:r>
              <a:rPr kumimoji="1" lang="en-US" altLang="ja-JP" sz="3200" b="1" dirty="0" err="1">
                <a:latin typeface="Arial" panose="020B0604020202020204" pitchFamily="34" charset="0"/>
                <a:ea typeface="+mn-ea"/>
                <a:cs typeface="Arial" panose="020B0604020202020204" pitchFamily="34" charset="0"/>
              </a:rPr>
              <a:t>cơ</a:t>
            </a:r>
            <a:r>
              <a:rPr kumimoji="1" lang="en-US" altLang="ja-JP" sz="3200" b="1" dirty="0">
                <a:latin typeface="Arial" panose="020B0604020202020204" pitchFamily="34" charset="0"/>
                <a:ea typeface="+mn-ea"/>
                <a:cs typeface="Arial" panose="020B0604020202020204" pitchFamily="34" charset="0"/>
              </a:rPr>
              <a:t> </a:t>
            </a:r>
            <a:r>
              <a:rPr kumimoji="1" lang="en-US" altLang="ja-JP" sz="3200" b="1" dirty="0" err="1">
                <a:latin typeface="Arial" panose="020B0604020202020204" pitchFamily="34" charset="0"/>
                <a:ea typeface="+mn-ea"/>
                <a:cs typeface="Arial" panose="020B0604020202020204" pitchFamily="34" charset="0"/>
              </a:rPr>
              <a:t>học</a:t>
            </a:r>
            <a:r>
              <a:rPr kumimoji="1" lang="ja-JP" altLang="en-US" sz="3200" b="1" dirty="0">
                <a:latin typeface="Arial" panose="020B0604020202020204" pitchFamily="34" charset="0"/>
                <a:ea typeface="+mn-ea"/>
                <a:cs typeface="Arial" panose="020B0604020202020204" pitchFamily="34" charset="0"/>
              </a:rPr>
              <a:t>・</a:t>
            </a:r>
            <a:r>
              <a:rPr lang="en-US" altLang="ja-JP" sz="3200" b="1" dirty="0" err="1">
                <a:latin typeface="Arial" panose="020B0604020202020204" pitchFamily="34" charset="0"/>
                <a:ea typeface="+mn-ea"/>
                <a:cs typeface="Arial" panose="020B0604020202020204" pitchFamily="34" charset="0"/>
              </a:rPr>
              <a:t>điện</a:t>
            </a:r>
            <a:r>
              <a:rPr lang="en-US" altLang="ja-JP" sz="3200" b="1" dirty="0">
                <a:latin typeface="Arial" panose="020B0604020202020204" pitchFamily="34" charset="0"/>
                <a:ea typeface="+mn-ea"/>
                <a:cs typeface="Arial" panose="020B0604020202020204" pitchFamily="34" charset="0"/>
              </a:rPr>
              <a:t> </a:t>
            </a:r>
            <a:r>
              <a:rPr lang="en-US" altLang="ja-JP" sz="3200" b="1" dirty="0" err="1">
                <a:latin typeface="Arial" panose="020B0604020202020204" pitchFamily="34" charset="0"/>
                <a:ea typeface="+mn-ea"/>
                <a:cs typeface="Arial" panose="020B0604020202020204" pitchFamily="34" charset="0"/>
              </a:rPr>
              <a:t>giật</a:t>
            </a:r>
            <a:r>
              <a:rPr lang="en-US" altLang="ja-JP" sz="3200" b="1" dirty="0">
                <a:latin typeface="Arial" panose="020B0604020202020204" pitchFamily="34" charset="0"/>
                <a:ea typeface="+mn-ea"/>
                <a:cs typeface="Arial" panose="020B0604020202020204" pitchFamily="34" charset="0"/>
              </a:rPr>
              <a:t> </a:t>
            </a:r>
            <a:br>
              <a:rPr lang="en-US" altLang="ja-JP" sz="3200" b="1" dirty="0">
                <a:latin typeface="Arial" panose="020B0604020202020204" pitchFamily="34" charset="0"/>
                <a:ea typeface="+mn-ea"/>
                <a:cs typeface="Arial" panose="020B0604020202020204" pitchFamily="34" charset="0"/>
              </a:rPr>
            </a:br>
            <a:r>
              <a:rPr lang="en-US" altLang="ja-JP" sz="3200" b="1" dirty="0" err="1">
                <a:latin typeface="Arial" panose="020B0604020202020204" pitchFamily="34" charset="0"/>
                <a:ea typeface="+mn-ea"/>
                <a:cs typeface="Arial" panose="020B0604020202020204" pitchFamily="34" charset="0"/>
              </a:rPr>
              <a:t>cần</a:t>
            </a:r>
            <a:r>
              <a:rPr lang="en-US" altLang="ja-JP" sz="3200" b="1" dirty="0">
                <a:latin typeface="Arial" panose="020B0604020202020204" pitchFamily="34" charset="0"/>
                <a:ea typeface="+mn-ea"/>
                <a:cs typeface="Arial" panose="020B0604020202020204" pitchFamily="34" charset="0"/>
              </a:rPr>
              <a:t> </a:t>
            </a:r>
            <a:r>
              <a:rPr lang="en-US" altLang="ja-JP" sz="3200" b="1" dirty="0" err="1">
                <a:latin typeface="Arial" panose="020B0604020202020204" pitchFamily="34" charset="0"/>
                <a:ea typeface="+mn-ea"/>
                <a:cs typeface="Arial" panose="020B0604020202020204" pitchFamily="34" charset="0"/>
              </a:rPr>
              <a:t>thiết</a:t>
            </a:r>
            <a:r>
              <a:rPr lang="en-US" altLang="ja-JP" sz="3200" b="1" dirty="0">
                <a:latin typeface="Arial" panose="020B0604020202020204" pitchFamily="34" charset="0"/>
                <a:ea typeface="+mn-ea"/>
                <a:cs typeface="Arial" panose="020B0604020202020204" pitchFamily="34" charset="0"/>
              </a:rPr>
              <a:t> </a:t>
            </a:r>
            <a:r>
              <a:rPr lang="en-US" altLang="ja-JP" sz="3200" b="1" dirty="0" err="1">
                <a:latin typeface="Arial" panose="020B0604020202020204" pitchFamily="34" charset="0"/>
                <a:ea typeface="+mn-ea"/>
                <a:cs typeface="Arial" panose="020B0604020202020204" pitchFamily="34" charset="0"/>
              </a:rPr>
              <a:t>cho</a:t>
            </a:r>
            <a:r>
              <a:rPr lang="en-US" altLang="ja-JP" sz="3200" b="1" dirty="0">
                <a:latin typeface="Arial" panose="020B0604020202020204" pitchFamily="34" charset="0"/>
                <a:ea typeface="+mn-ea"/>
                <a:cs typeface="Arial" panose="020B0604020202020204" pitchFamily="34" charset="0"/>
              </a:rPr>
              <a:t> </a:t>
            </a:r>
            <a:r>
              <a:rPr lang="en-US" altLang="ja-JP" sz="3200" b="1" dirty="0" err="1">
                <a:latin typeface="Arial" panose="020B0604020202020204" pitchFamily="34" charset="0"/>
                <a:ea typeface="+mn-ea"/>
                <a:cs typeface="Arial" panose="020B0604020202020204" pitchFamily="34" charset="0"/>
              </a:rPr>
              <a:t>việc</a:t>
            </a:r>
            <a:r>
              <a:rPr lang="en-US" altLang="ja-JP" sz="3200" b="1" dirty="0">
                <a:latin typeface="Arial" panose="020B0604020202020204" pitchFamily="34" charset="0"/>
                <a:ea typeface="+mn-ea"/>
                <a:cs typeface="Arial" panose="020B0604020202020204" pitchFamily="34" charset="0"/>
              </a:rPr>
              <a:t> </a:t>
            </a:r>
            <a:r>
              <a:rPr lang="en-US" altLang="ja-JP" sz="3200" b="1" dirty="0" err="1">
                <a:latin typeface="Arial" panose="020B0604020202020204" pitchFamily="34" charset="0"/>
                <a:ea typeface="+mn-ea"/>
                <a:cs typeface="Arial" panose="020B0604020202020204" pitchFamily="34" charset="0"/>
              </a:rPr>
              <a:t>vận</a:t>
            </a:r>
            <a:r>
              <a:rPr lang="en-US" altLang="ja-JP" sz="3200" b="1" dirty="0">
                <a:latin typeface="Arial" panose="020B0604020202020204" pitchFamily="34" charset="0"/>
                <a:ea typeface="+mn-ea"/>
                <a:cs typeface="Arial" panose="020B0604020202020204" pitchFamily="34" charset="0"/>
              </a:rPr>
              <a:t> </a:t>
            </a:r>
            <a:r>
              <a:rPr lang="en-US" altLang="ja-JP" sz="3200" b="1" dirty="0" err="1">
                <a:latin typeface="Arial" panose="020B0604020202020204" pitchFamily="34" charset="0"/>
                <a:ea typeface="+mn-ea"/>
                <a:cs typeface="Arial" panose="020B0604020202020204" pitchFamily="34" charset="0"/>
              </a:rPr>
              <a:t>hành</a:t>
            </a:r>
            <a:endParaRPr kumimoji="1" lang="ja-JP" altLang="en-US" sz="3200" b="1" dirty="0">
              <a:latin typeface="Arial" panose="020B0604020202020204" pitchFamily="34" charset="0"/>
              <a:ea typeface="+mn-ea"/>
              <a:cs typeface="Arial" panose="020B0604020202020204" pitchFamily="34" charset="0"/>
            </a:endParaRPr>
          </a:p>
        </p:txBody>
      </p:sp>
      <p:sp>
        <p:nvSpPr>
          <p:cNvPr id="3" name="スライド番号プレースホルダー 2"/>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64</a:t>
            </a:fld>
            <a:endParaRPr lang="ja-JP" altLang="en-US">
              <a:solidFill>
                <a:prstClr val="black">
                  <a:tint val="75000"/>
                </a:prstClr>
              </a:solidFill>
            </a:endParaRPr>
          </a:p>
        </p:txBody>
      </p:sp>
    </p:spTree>
    <p:extLst>
      <p:ext uri="{BB962C8B-B14F-4D97-AF65-F5344CB8AC3E}">
        <p14:creationId xmlns:p14="http://schemas.microsoft.com/office/powerpoint/2010/main" val="37983920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562661" y="318944"/>
            <a:ext cx="7704645" cy="533794"/>
          </a:xfrm>
          <a:ln>
            <a:solidFill>
              <a:schemeClr val="tx1"/>
            </a:solidFill>
          </a:ln>
        </p:spPr>
        <p:txBody>
          <a:bodyPr>
            <a:noAutofit/>
          </a:bodyPr>
          <a:lstStyle/>
          <a:p>
            <a:r>
              <a:rPr kumimoji="1" lang="en-US" altLang="ja-JP" sz="2400" b="1" dirty="0">
                <a:latin typeface="Arial" panose="020B0604020202020204" pitchFamily="34" charset="0"/>
                <a:ea typeface="Meiryo UI" panose="020B0604030504040204" pitchFamily="50" charset="-128"/>
                <a:cs typeface="Arial" panose="020B0604020202020204" pitchFamily="34" charset="0"/>
              </a:rPr>
              <a:t>3</a:t>
            </a:r>
            <a:r>
              <a:rPr kumimoji="1" lang="ja-JP" altLang="en-US" sz="2400" b="1" dirty="0">
                <a:latin typeface="Arial" panose="020B0604020202020204" pitchFamily="34" charset="0"/>
                <a:ea typeface="Meiryo UI" panose="020B0604030504040204" pitchFamily="50" charset="-128"/>
                <a:cs typeface="Arial" panose="020B0604020202020204" pitchFamily="34" charset="0"/>
              </a:rPr>
              <a:t> </a:t>
            </a:r>
            <a:r>
              <a:rPr kumimoji="1" lang="en-US" altLang="ja-JP" sz="2400" b="1" dirty="0" err="1">
                <a:latin typeface="Arial" panose="020B0604020202020204" pitchFamily="34" charset="0"/>
                <a:ea typeface="Meiryo UI" panose="020B0604030504040204" pitchFamily="50" charset="-128"/>
                <a:cs typeface="Arial" panose="020B0604020202020204" pitchFamily="34" charset="0"/>
              </a:rPr>
              <a:t>yếu</a:t>
            </a:r>
            <a:r>
              <a:rPr kumimoji="1" lang="en-US" altLang="ja-JP" sz="2400" b="1" dirty="0">
                <a:latin typeface="Arial" panose="020B0604020202020204" pitchFamily="34" charset="0"/>
                <a:ea typeface="Meiryo UI" panose="020B0604030504040204" pitchFamily="50" charset="-128"/>
                <a:cs typeface="Arial" panose="020B0604020202020204" pitchFamily="34" charset="0"/>
              </a:rPr>
              <a:t> </a:t>
            </a:r>
            <a:r>
              <a:rPr kumimoji="1" lang="en-US" altLang="ja-JP" sz="2400" b="1" dirty="0" err="1">
                <a:latin typeface="Arial" panose="020B0604020202020204" pitchFamily="34" charset="0"/>
                <a:ea typeface="Meiryo UI" panose="020B0604030504040204" pitchFamily="50" charset="-128"/>
                <a:cs typeface="Arial" panose="020B0604020202020204" pitchFamily="34" charset="0"/>
              </a:rPr>
              <a:t>tố</a:t>
            </a:r>
            <a:r>
              <a:rPr kumimoji="1" lang="en-US" altLang="ja-JP" sz="2400" b="1" dirty="0">
                <a:latin typeface="Arial" panose="020B0604020202020204" pitchFamily="34" charset="0"/>
                <a:ea typeface="Meiryo UI" panose="020B0604030504040204" pitchFamily="50" charset="-128"/>
                <a:cs typeface="Arial" panose="020B0604020202020204" pitchFamily="34" charset="0"/>
              </a:rPr>
              <a:t> </a:t>
            </a:r>
            <a:r>
              <a:rPr kumimoji="1" lang="en-US" altLang="ja-JP" sz="2400" b="1" dirty="0" err="1">
                <a:latin typeface="Arial" panose="020B0604020202020204" pitchFamily="34" charset="0"/>
                <a:ea typeface="Meiryo UI" panose="020B0604030504040204" pitchFamily="50" charset="-128"/>
                <a:cs typeface="Arial" panose="020B0604020202020204" pitchFamily="34" charset="0"/>
              </a:rPr>
              <a:t>của</a:t>
            </a:r>
            <a:r>
              <a:rPr kumimoji="1" lang="en-US" altLang="ja-JP" sz="2400" b="1" dirty="0">
                <a:latin typeface="Arial" panose="020B0604020202020204" pitchFamily="34" charset="0"/>
                <a:ea typeface="Meiryo UI" panose="020B0604030504040204" pitchFamily="50" charset="-128"/>
                <a:cs typeface="Arial" panose="020B0604020202020204" pitchFamily="34" charset="0"/>
              </a:rPr>
              <a:t> </a:t>
            </a:r>
            <a:r>
              <a:rPr kumimoji="1" lang="en-US" altLang="ja-JP" sz="2400" b="1" dirty="0" err="1">
                <a:latin typeface="Arial" panose="020B0604020202020204" pitchFamily="34" charset="0"/>
                <a:ea typeface="Meiryo UI" panose="020B0604030504040204" pitchFamily="50" charset="-128"/>
                <a:cs typeface="Arial" panose="020B0604020202020204" pitchFamily="34" charset="0"/>
              </a:rPr>
              <a:t>lực</a:t>
            </a:r>
            <a:endParaRPr kumimoji="1" lang="ja-JP" altLang="en-US" sz="2400" b="1" dirty="0">
              <a:latin typeface="Arial" panose="020B0604020202020204" pitchFamily="34" charset="0"/>
              <a:ea typeface="Meiryo UI" panose="020B0604030504040204" pitchFamily="50" charset="-128"/>
              <a:cs typeface="Arial" panose="020B0604020202020204" pitchFamily="34" charset="0"/>
            </a:endParaRPr>
          </a:p>
        </p:txBody>
      </p:sp>
      <p:sp>
        <p:nvSpPr>
          <p:cNvPr id="7" name="テキスト ボックス 6"/>
          <p:cNvSpPr txBox="1"/>
          <p:nvPr/>
        </p:nvSpPr>
        <p:spPr>
          <a:xfrm>
            <a:off x="4541346" y="6400556"/>
            <a:ext cx="3629315" cy="307777"/>
          </a:xfrm>
          <a:prstGeom prst="rect">
            <a:avLst/>
          </a:prstGeom>
          <a:noFill/>
          <a:ln>
            <a:solidFill>
              <a:schemeClr val="tx1"/>
            </a:solidFill>
          </a:ln>
        </p:spPr>
        <p:txBody>
          <a:bodyPr wrap="square" rtlCol="0">
            <a:spAutoFit/>
          </a:bodyPr>
          <a:lstStyle/>
          <a:p>
            <a:pPr algn="r"/>
            <a:r>
              <a:rPr lang="en-US" altLang="ja-JP" sz="1400" dirty="0" err="1">
                <a:solidFill>
                  <a:prstClr val="black"/>
                </a:solidFill>
              </a:rPr>
              <a:t>Sách</a:t>
            </a:r>
            <a:r>
              <a:rPr lang="en-US" altLang="ja-JP" sz="1400" dirty="0">
                <a:solidFill>
                  <a:prstClr val="black"/>
                </a:solidFill>
              </a:rPr>
              <a:t> </a:t>
            </a:r>
            <a:r>
              <a:rPr lang="en-US" altLang="ja-JP" sz="1400" dirty="0" err="1">
                <a:solidFill>
                  <a:prstClr val="black"/>
                </a:solidFill>
              </a:rPr>
              <a:t>giáo</a:t>
            </a:r>
            <a:r>
              <a:rPr lang="en-US" altLang="ja-JP" sz="1400" dirty="0">
                <a:solidFill>
                  <a:prstClr val="black"/>
                </a:solidFill>
              </a:rPr>
              <a:t> khoa </a:t>
            </a:r>
            <a:r>
              <a:rPr lang="en-US" altLang="ja-JP" sz="1400" dirty="0" err="1">
                <a:solidFill>
                  <a:prstClr val="black"/>
                </a:solidFill>
              </a:rPr>
              <a:t>trang</a:t>
            </a:r>
            <a:r>
              <a:rPr lang="en-US" altLang="ja-JP" sz="1400" dirty="0">
                <a:solidFill>
                  <a:prstClr val="black"/>
                </a:solidFill>
              </a:rPr>
              <a:t> 142/</a:t>
            </a:r>
            <a:r>
              <a:rPr lang="ja-JP" altLang="en-US" sz="1400" dirty="0">
                <a:solidFill>
                  <a:prstClr val="black"/>
                </a:solidFill>
              </a:rPr>
              <a:t> </a:t>
            </a:r>
            <a:r>
              <a:rPr lang="en-US" altLang="ja-JP" sz="1400" dirty="0" err="1">
                <a:solidFill>
                  <a:prstClr val="black"/>
                </a:solidFill>
              </a:rPr>
              <a:t>Sách</a:t>
            </a:r>
            <a:r>
              <a:rPr lang="en-US" altLang="ja-JP" sz="1400" dirty="0">
                <a:solidFill>
                  <a:prstClr val="black"/>
                </a:solidFill>
              </a:rPr>
              <a:t> </a:t>
            </a:r>
            <a:r>
              <a:rPr lang="en-US" altLang="ja-JP" sz="1400" dirty="0" err="1">
                <a:solidFill>
                  <a:prstClr val="black"/>
                </a:solidFill>
              </a:rPr>
              <a:t>bổ</a:t>
            </a:r>
            <a:r>
              <a:rPr lang="en-US" altLang="ja-JP" sz="1400" dirty="0">
                <a:solidFill>
                  <a:prstClr val="black"/>
                </a:solidFill>
              </a:rPr>
              <a:t> </a:t>
            </a:r>
            <a:r>
              <a:rPr lang="en-US" altLang="ja-JP" sz="1400" dirty="0" err="1">
                <a:solidFill>
                  <a:prstClr val="black"/>
                </a:solidFill>
              </a:rPr>
              <a:t>trợ</a:t>
            </a:r>
            <a:r>
              <a:rPr lang="en-US" altLang="ja-JP" sz="1400" dirty="0">
                <a:solidFill>
                  <a:prstClr val="black"/>
                </a:solidFill>
              </a:rPr>
              <a:t> </a:t>
            </a:r>
            <a:r>
              <a:rPr lang="en-US" altLang="ja-JP" sz="1400" dirty="0" err="1">
                <a:solidFill>
                  <a:prstClr val="black"/>
                </a:solidFill>
              </a:rPr>
              <a:t>trang</a:t>
            </a:r>
            <a:r>
              <a:rPr lang="en-US" altLang="ja-JP" sz="1400" dirty="0">
                <a:solidFill>
                  <a:prstClr val="black"/>
                </a:solidFill>
              </a:rPr>
              <a:t> </a:t>
            </a:r>
            <a:r>
              <a:rPr lang="en-US" altLang="ja-JP" sz="1400" dirty="0" smtClean="0">
                <a:solidFill>
                  <a:prstClr val="black"/>
                </a:solidFill>
              </a:rPr>
              <a:t>60</a:t>
            </a:r>
            <a:endParaRPr lang="ja-JP" altLang="en-US" sz="1400" dirty="0">
              <a:solidFill>
                <a:prstClr val="black"/>
              </a:solidFill>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65</a:t>
            </a:fld>
            <a:endParaRPr lang="ja-JP" altLang="en-US">
              <a:solidFill>
                <a:prstClr val="black">
                  <a:tint val="75000"/>
                </a:prstClr>
              </a:solidFill>
            </a:endParaRPr>
          </a:p>
        </p:txBody>
      </p:sp>
      <p:sp>
        <p:nvSpPr>
          <p:cNvPr id="11" name="コンテンツ プレースホルダー 4"/>
          <p:cNvSpPr txBox="1">
            <a:spLocks/>
          </p:cNvSpPr>
          <p:nvPr/>
        </p:nvSpPr>
        <p:spPr>
          <a:xfrm>
            <a:off x="628649" y="965862"/>
            <a:ext cx="7886701" cy="2961169"/>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Ở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hình</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bên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phải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biểu</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thị</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trạng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thái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lực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khi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con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người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đẩy</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vật</a:t>
            </a:r>
            <a:endPar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như</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ở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đây</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p>
          <a:p>
            <a:pPr marL="0" indent="0">
              <a:lnSpc>
                <a:spcPct val="100000"/>
              </a:lnSpc>
              <a:spcBef>
                <a:spcPts val="0"/>
              </a:spcBef>
              <a:buNone/>
            </a:pPr>
            <a:endPar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spcAft>
                <a:spcPts val="200"/>
              </a:spcAft>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ja-JP" altLang="en-US"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nơi</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tác</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động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lực</a:t>
            </a:r>
            <a:r>
              <a:rPr lang="ja-JP" altLang="en-US"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điểm</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tác</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động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endPar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spcAft>
                <a:spcPts val="200"/>
              </a:spcAft>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ja-JP" altLang="en-US"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hướng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lực</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bị</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tác</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động</a:t>
            </a:r>
            <a:r>
              <a:rPr lang="ja-JP" altLang="en-US"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hướng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spcAft>
                <a:spcPts val="200"/>
              </a:spcAft>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ja-JP" altLang="en-US"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độ</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lớn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lực</a:t>
            </a:r>
            <a:r>
              <a:rPr lang="ja-JP" altLang="en-US"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độ</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lớn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a:t>
            </a:r>
          </a:p>
          <a:p>
            <a:pPr marL="0" indent="0">
              <a:lnSpc>
                <a:spcPct val="100000"/>
              </a:lnSpc>
              <a:spcBef>
                <a:spcPts val="0"/>
              </a:spcBef>
              <a:buNone/>
            </a:pPr>
            <a:endPar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có</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thể</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biểu</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thị</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bằng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đường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thẳng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p>
          <a:p>
            <a:pPr marL="0" indent="0">
              <a:lnSpc>
                <a:spcPct val="100000"/>
              </a:lnSpc>
              <a:spcBef>
                <a:spcPts val="0"/>
              </a:spcBef>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Lực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nhất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định</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phải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có</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3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yếu</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tố</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này</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cái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này</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gọi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là</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ja-JP" altLang="en-US"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3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yếu</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tố</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lực</a:t>
            </a:r>
            <a:r>
              <a:rPr lang="ja-JP" altLang="en-US"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p:txBody>
      </p:sp>
      <p:pic>
        <p:nvPicPr>
          <p:cNvPr id="6" name="図 5"/>
          <p:cNvPicPr/>
          <p:nvPr/>
        </p:nvPicPr>
        <p:blipFill>
          <a:blip r:embed="rId3">
            <a:extLst>
              <a:ext uri="{28A0092B-C50C-407E-A947-70E740481C1C}">
                <a14:useLocalDpi xmlns:a14="http://schemas.microsoft.com/office/drawing/2010/main" val="0"/>
              </a:ext>
            </a:extLst>
          </a:blip>
          <a:srcRect/>
          <a:stretch>
            <a:fillRect/>
          </a:stretch>
        </p:blipFill>
        <p:spPr bwMode="auto">
          <a:xfrm>
            <a:off x="5781823" y="1424066"/>
            <a:ext cx="2684844" cy="2275737"/>
          </a:xfrm>
          <a:prstGeom prst="rect">
            <a:avLst/>
          </a:prstGeom>
          <a:noFill/>
          <a:ln>
            <a:solidFill>
              <a:schemeClr val="tx1"/>
            </a:solidFill>
          </a:ln>
        </p:spPr>
      </p:pic>
      <p:sp>
        <p:nvSpPr>
          <p:cNvPr id="8" name="正方形/長方形 7">
            <a:extLst>
              <a:ext uri="{FF2B5EF4-FFF2-40B4-BE49-F238E27FC236}">
                <a16:creationId xmlns:a16="http://schemas.microsoft.com/office/drawing/2014/main" id="{07AC3203-4B50-4E83-AE64-E9DAE39DD3AD}"/>
              </a:ext>
            </a:extLst>
          </p:cNvPr>
          <p:cNvSpPr/>
          <p:nvPr/>
        </p:nvSpPr>
        <p:spPr>
          <a:xfrm>
            <a:off x="7906897" y="1629748"/>
            <a:ext cx="556838" cy="213120"/>
          </a:xfrm>
          <a:prstGeom prst="rect">
            <a:avLst/>
          </a:prstGeom>
          <a:ln>
            <a:no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US" altLang="ja-JP" sz="1050" dirty="0" err="1">
                <a:latin typeface="Arial" panose="020B0604020202020204" pitchFamily="34" charset="0"/>
                <a:cs typeface="Arial" panose="020B0604020202020204" pitchFamily="34" charset="0"/>
              </a:rPr>
              <a:t>Hướng</a:t>
            </a:r>
            <a:endParaRPr kumimoji="1" lang="ja-JP" altLang="en-US" sz="1050" dirty="0">
              <a:latin typeface="Arial" panose="020B0604020202020204" pitchFamily="34" charset="0"/>
              <a:cs typeface="Arial" panose="020B0604020202020204" pitchFamily="34" charset="0"/>
            </a:endParaRPr>
          </a:p>
        </p:txBody>
      </p:sp>
      <p:sp>
        <p:nvSpPr>
          <p:cNvPr id="12" name="正方形/長方形 11">
            <a:extLst>
              <a:ext uri="{FF2B5EF4-FFF2-40B4-BE49-F238E27FC236}">
                <a16:creationId xmlns:a16="http://schemas.microsoft.com/office/drawing/2014/main" id="{A6B21224-72BE-43EA-B6B8-68FC5A645EDD}"/>
              </a:ext>
            </a:extLst>
          </p:cNvPr>
          <p:cNvSpPr/>
          <p:nvPr/>
        </p:nvSpPr>
        <p:spPr>
          <a:xfrm rot="20088046">
            <a:off x="7078580" y="1713859"/>
            <a:ext cx="600448" cy="205642"/>
          </a:xfrm>
          <a:prstGeom prst="rect">
            <a:avLst/>
          </a:prstGeom>
          <a:ln>
            <a:no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US" altLang="ja-JP" sz="1050" dirty="0" err="1">
                <a:latin typeface="Arial" panose="020B0604020202020204" pitchFamily="34" charset="0"/>
                <a:cs typeface="Arial" panose="020B0604020202020204" pitchFamily="34" charset="0"/>
              </a:rPr>
              <a:t>Độ</a:t>
            </a:r>
            <a:r>
              <a:rPr lang="en-US" altLang="ja-JP" sz="1050" dirty="0">
                <a:latin typeface="Arial" panose="020B0604020202020204" pitchFamily="34" charset="0"/>
                <a:cs typeface="Arial" panose="020B0604020202020204" pitchFamily="34" charset="0"/>
              </a:rPr>
              <a:t> </a:t>
            </a:r>
            <a:r>
              <a:rPr lang="en-US" altLang="ja-JP" sz="1050" dirty="0" err="1">
                <a:latin typeface="Arial" panose="020B0604020202020204" pitchFamily="34" charset="0"/>
                <a:cs typeface="Arial" panose="020B0604020202020204" pitchFamily="34" charset="0"/>
              </a:rPr>
              <a:t>lớn</a:t>
            </a:r>
            <a:endParaRPr kumimoji="1" lang="ja-JP" altLang="en-US" sz="1050" dirty="0">
              <a:latin typeface="Arial" panose="020B0604020202020204" pitchFamily="34" charset="0"/>
              <a:cs typeface="Arial" panose="020B0604020202020204" pitchFamily="34" charset="0"/>
            </a:endParaRPr>
          </a:p>
        </p:txBody>
      </p:sp>
      <p:sp>
        <p:nvSpPr>
          <p:cNvPr id="13" name="正方形/長方形 12">
            <a:extLst>
              <a:ext uri="{FF2B5EF4-FFF2-40B4-BE49-F238E27FC236}">
                <a16:creationId xmlns:a16="http://schemas.microsoft.com/office/drawing/2014/main" id="{E2C0D333-7C7D-4E62-BA65-F11D7BF1EF56}"/>
              </a:ext>
            </a:extLst>
          </p:cNvPr>
          <p:cNvSpPr/>
          <p:nvPr/>
        </p:nvSpPr>
        <p:spPr>
          <a:xfrm>
            <a:off x="7112057" y="2264770"/>
            <a:ext cx="630860" cy="301184"/>
          </a:xfrm>
          <a:prstGeom prst="rect">
            <a:avLst/>
          </a:prstGeom>
          <a:ln>
            <a:no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US" altLang="ja-JP" sz="1050" dirty="0" err="1">
                <a:latin typeface="Arial" panose="020B0604020202020204" pitchFamily="34" charset="0"/>
                <a:cs typeface="Arial" panose="020B0604020202020204" pitchFamily="34" charset="0"/>
              </a:rPr>
              <a:t>Điểm</a:t>
            </a:r>
            <a:r>
              <a:rPr lang="en-US" altLang="ja-JP" sz="1050" dirty="0">
                <a:latin typeface="Arial" panose="020B0604020202020204" pitchFamily="34" charset="0"/>
                <a:cs typeface="Arial" panose="020B0604020202020204" pitchFamily="34" charset="0"/>
              </a:rPr>
              <a:t> </a:t>
            </a:r>
            <a:r>
              <a:rPr lang="en-US" altLang="ja-JP" sz="1050" dirty="0" err="1">
                <a:latin typeface="Arial" panose="020B0604020202020204" pitchFamily="34" charset="0"/>
                <a:cs typeface="Arial" panose="020B0604020202020204" pitchFamily="34" charset="0"/>
              </a:rPr>
              <a:t>tác</a:t>
            </a:r>
            <a:r>
              <a:rPr lang="en-US" altLang="ja-JP" sz="1050" dirty="0">
                <a:latin typeface="Arial" panose="020B0604020202020204" pitchFamily="34" charset="0"/>
                <a:cs typeface="Arial" panose="020B0604020202020204" pitchFamily="34" charset="0"/>
              </a:rPr>
              <a:t> </a:t>
            </a:r>
            <a:r>
              <a:rPr lang="en-US" altLang="ja-JP" sz="1050" dirty="0" err="1">
                <a:latin typeface="Arial" panose="020B0604020202020204" pitchFamily="34" charset="0"/>
                <a:cs typeface="Arial" panose="020B0604020202020204" pitchFamily="34" charset="0"/>
              </a:rPr>
              <a:t>động</a:t>
            </a:r>
            <a:endParaRPr kumimoji="1" lang="ja-JP" altLang="en-US" sz="1050" dirty="0">
              <a:latin typeface="Arial" panose="020B0604020202020204" pitchFamily="34" charset="0"/>
              <a:cs typeface="Arial" panose="020B0604020202020204" pitchFamily="34" charset="0"/>
            </a:endParaRPr>
          </a:p>
        </p:txBody>
      </p:sp>
      <p:sp>
        <p:nvSpPr>
          <p:cNvPr id="14" name="正方形/長方形 13">
            <a:extLst>
              <a:ext uri="{FF2B5EF4-FFF2-40B4-BE49-F238E27FC236}">
                <a16:creationId xmlns:a16="http://schemas.microsoft.com/office/drawing/2014/main" id="{33C3BCEF-7944-45A6-A7E2-42A6D3BCB758}"/>
              </a:ext>
            </a:extLst>
          </p:cNvPr>
          <p:cNvSpPr/>
          <p:nvPr/>
        </p:nvSpPr>
        <p:spPr>
          <a:xfrm>
            <a:off x="5781352" y="3137282"/>
            <a:ext cx="2682383" cy="49993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600" dirty="0" err="1">
                <a:latin typeface="Arial" panose="020B0604020202020204" pitchFamily="34" charset="0"/>
                <a:cs typeface="Arial" panose="020B0604020202020204" pitchFamily="34" charset="0"/>
              </a:rPr>
              <a:t>Hình</a:t>
            </a:r>
            <a:r>
              <a:rPr kumimoji="1" lang="en-US" altLang="ja-JP" sz="1600" dirty="0">
                <a:latin typeface="Arial" panose="020B0604020202020204" pitchFamily="34" charset="0"/>
                <a:cs typeface="Arial" panose="020B0604020202020204" pitchFamily="34" charset="0"/>
              </a:rPr>
              <a:t> 4-4    3 </a:t>
            </a:r>
            <a:r>
              <a:rPr kumimoji="1" lang="en-US" altLang="ja-JP" sz="1600" dirty="0" err="1">
                <a:latin typeface="Arial" panose="020B0604020202020204" pitchFamily="34" charset="0"/>
                <a:cs typeface="Arial" panose="020B0604020202020204" pitchFamily="34" charset="0"/>
              </a:rPr>
              <a:t>yếu</a:t>
            </a:r>
            <a:r>
              <a:rPr kumimoji="1" lang="en-US" altLang="ja-JP" sz="1600" dirty="0">
                <a:latin typeface="Arial" panose="020B0604020202020204" pitchFamily="34" charset="0"/>
                <a:cs typeface="Arial" panose="020B0604020202020204" pitchFamily="34" charset="0"/>
              </a:rPr>
              <a:t> </a:t>
            </a:r>
            <a:r>
              <a:rPr kumimoji="1" lang="en-US" altLang="ja-JP" sz="1600" dirty="0" err="1">
                <a:latin typeface="Arial" panose="020B0604020202020204" pitchFamily="34" charset="0"/>
                <a:cs typeface="Arial" panose="020B0604020202020204" pitchFamily="34" charset="0"/>
              </a:rPr>
              <a:t>tố</a:t>
            </a:r>
            <a:r>
              <a:rPr kumimoji="1" lang="en-US" altLang="ja-JP" sz="1600" dirty="0">
                <a:latin typeface="Arial" panose="020B0604020202020204" pitchFamily="34" charset="0"/>
                <a:cs typeface="Arial" panose="020B0604020202020204" pitchFamily="34" charset="0"/>
              </a:rPr>
              <a:t> </a:t>
            </a:r>
            <a:r>
              <a:rPr kumimoji="1" lang="en-US" altLang="ja-JP" sz="1600" dirty="0" err="1">
                <a:latin typeface="Arial" panose="020B0604020202020204" pitchFamily="34" charset="0"/>
                <a:cs typeface="Arial" panose="020B0604020202020204" pitchFamily="34" charset="0"/>
              </a:rPr>
              <a:t>của</a:t>
            </a:r>
            <a:r>
              <a:rPr kumimoji="1" lang="en-US" altLang="ja-JP" sz="1600" dirty="0">
                <a:latin typeface="Arial" panose="020B0604020202020204" pitchFamily="34" charset="0"/>
                <a:cs typeface="Arial" panose="020B0604020202020204" pitchFamily="34" charset="0"/>
              </a:rPr>
              <a:t> </a:t>
            </a:r>
            <a:r>
              <a:rPr kumimoji="1" lang="en-US" altLang="ja-JP" sz="1600" dirty="0" err="1">
                <a:latin typeface="Arial" panose="020B0604020202020204" pitchFamily="34" charset="0"/>
                <a:cs typeface="Arial" panose="020B0604020202020204" pitchFamily="34" charset="0"/>
              </a:rPr>
              <a:t>lực</a:t>
            </a:r>
            <a:endParaRPr kumimoji="1" lang="ja-JP" alt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648462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180588"/>
            <a:ext cx="7886700" cy="569807"/>
          </a:xfrm>
          <a:ln>
            <a:solidFill>
              <a:schemeClr val="tx1"/>
            </a:solidFill>
          </a:ln>
        </p:spPr>
        <p:txBody>
          <a:bodyPr>
            <a:noAutofit/>
          </a:bodyPr>
          <a:lstStyle/>
          <a:p>
            <a:r>
              <a:rPr lang="en-US" altLang="ja-JP" sz="2400" b="1" err="1">
                <a:latin typeface="Arial" panose="020B0604020202020204" pitchFamily="34" charset="0"/>
                <a:ea typeface="Meiryo UI" panose="020B0604030504040204" pitchFamily="50" charset="-128"/>
                <a:cs typeface="Arial" panose="020B0604020202020204" pitchFamily="34" charset="0"/>
              </a:rPr>
              <a:t>Tổng</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hợp</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và</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phân</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tách</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lực</a:t>
            </a:r>
            <a:endParaRPr kumimoji="1" lang="ja-JP" altLang="en-US" sz="2400" b="1">
              <a:latin typeface="Arial" panose="020B0604020202020204" pitchFamily="34" charset="0"/>
              <a:ea typeface="Meiryo UI" panose="020B0604030504040204" pitchFamily="50" charset="-128"/>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66</a:t>
            </a:fld>
            <a:endParaRPr lang="ja-JP" altLang="en-US">
              <a:solidFill>
                <a:prstClr val="black">
                  <a:tint val="75000"/>
                </a:prstClr>
              </a:solidFill>
            </a:endParaRPr>
          </a:p>
        </p:txBody>
      </p:sp>
      <p:sp>
        <p:nvSpPr>
          <p:cNvPr id="11" name="コンテンツ プレースホルダー 4"/>
          <p:cNvSpPr txBox="1">
            <a:spLocks/>
          </p:cNvSpPr>
          <p:nvPr/>
        </p:nvSpPr>
        <p:spPr>
          <a:xfrm>
            <a:off x="628649" y="738245"/>
            <a:ext cx="7886701" cy="5456367"/>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①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Tổng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hợp</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lực</a:t>
            </a:r>
            <a:endPar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300"/>
              </a:spcBef>
              <a:buNone/>
            </a:pP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(a)</a:t>
            </a:r>
            <a:r>
              <a:rPr lang="ja-JP" altLang="en-US"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Tổng</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hợp</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lực</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đường</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thẳng</a:t>
            </a:r>
            <a:endParaRPr lang="ja-JP" altLang="en-US" sz="1400" b="1" u="sng"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Hợp</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lực</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(R)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trong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trường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hợp</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2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lực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(F1, F2)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bị</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tác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động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00000"/>
              </a:lnSpc>
              <a:spcBef>
                <a:spcPts val="0"/>
              </a:spcBef>
              <a:buNone/>
            </a:pP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đường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thằng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biểu</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thị</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như</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hình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4-7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này</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khi</a:t>
            </a: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những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lực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này</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cùng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00000"/>
              </a:lnSpc>
              <a:spcBef>
                <a:spcPts val="0"/>
              </a:spcBef>
              <a:buNone/>
            </a:pP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hướng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là</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tổng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đó</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ngoài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ra,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khi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hướng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ngược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lại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tại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khoảng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00000"/>
              </a:lnSpc>
              <a:spcBef>
                <a:spcPts val="0"/>
              </a:spcBef>
              <a:buNone/>
            </a:pP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cách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đó</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có</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thể</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hợp</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lại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p>
          <a:p>
            <a:pPr marL="0" indent="0">
              <a:lnSpc>
                <a:spcPct val="100000"/>
              </a:lnSpc>
              <a:spcBef>
                <a:spcPts val="600"/>
              </a:spcBef>
              <a:buNone/>
            </a:pP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(b)</a:t>
            </a:r>
            <a:r>
              <a:rPr lang="ja-JP" altLang="en-US"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Trường</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hợp</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khác</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cả</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hướng</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cả</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độ</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lớn</a:t>
            </a:r>
            <a:endParaRPr lang="ja-JP" altLang="en-US" sz="1400" b="1" u="sng"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Biểu</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thị</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như</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hình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4-8</a:t>
            </a: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khi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2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lực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F1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và</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F2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có</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hướng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lực</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khác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nhau</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tác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động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tai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điểm</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O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hợp</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lại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thành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ja-JP" altLang="en-US"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hơp</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lực</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(R)</a:t>
            </a:r>
            <a:r>
              <a:rPr lang="ja-JP" altLang="en-US"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Vẽ</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hình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bình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hành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(OBDA)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với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2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cạnh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F1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và</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F2</a:t>
            </a:r>
          </a:p>
          <a:p>
            <a:pPr marL="0" indent="0">
              <a:lnSpc>
                <a:spcPct val="100000"/>
              </a:lnSpc>
              <a:spcBef>
                <a:spcPts val="0"/>
              </a:spcBef>
              <a:buNone/>
            </a:pP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tạo</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thành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đường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chéo</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góc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hợp</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lực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(R)</a:t>
            </a: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Đây</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gọi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là</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ja-JP" altLang="en-US"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quy</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tắc</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lực</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hình</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bình</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hành</a:t>
            </a:r>
            <a:r>
              <a:rPr lang="ja-JP" altLang="en-US"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p>
          <a:p>
            <a:pPr marL="0" indent="0">
              <a:lnSpc>
                <a:spcPct val="100000"/>
              </a:lnSpc>
              <a:spcBef>
                <a:spcPts val="600"/>
              </a:spcBef>
              <a:buNone/>
            </a:pPr>
            <a:r>
              <a:rPr lang="ja-JP" altLang="en-US"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②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Phân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tách</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lực</a:t>
            </a:r>
            <a:endParaRPr lang="ja-JP" altLang="en-US" sz="1600" b="1" u="sng"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Như</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ở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hình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4-10,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để</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thuyền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đang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trôi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sông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không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bị</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00000"/>
              </a:lnSpc>
              <a:spcBef>
                <a:spcPts val="0"/>
              </a:spcBef>
              <a:buNone/>
            </a:pP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đến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gần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bờ</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có</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cột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dây</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thừng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tại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cả</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2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bờ</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 B),</a:t>
            </a: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thuyền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00000"/>
              </a:lnSpc>
              <a:spcBef>
                <a:spcPts val="0"/>
              </a:spcBef>
              <a:buNone/>
            </a:pP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trôi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theo</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lực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F,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khi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đó</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lực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kéo</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ở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dây</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thừng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lần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lượt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gọi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là</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00000"/>
              </a:lnSpc>
              <a:spcBef>
                <a:spcPts val="0"/>
              </a:spcBef>
              <a:buNone/>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Fa</a:t>
            </a: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và</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Fb.</a:t>
            </a: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Lực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kéo</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ở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dây</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thừng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này</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biểu</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thị</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như</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hình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4-10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có</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00000"/>
              </a:lnSpc>
              <a:spcBef>
                <a:spcPts val="0"/>
              </a:spcBef>
              <a:buNone/>
            </a:pP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thể</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sử</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dụng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ngược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lại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quy</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tắc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lực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hình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bình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hành</a:t>
            </a: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Cho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phản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lực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R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lực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F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thuyền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trôi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là</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đường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00000"/>
              </a:lnSpc>
              <a:spcBef>
                <a:spcPts val="0"/>
              </a:spcBef>
              <a:buNone/>
            </a:pP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chéo</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góc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cho</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lần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lượt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các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dây</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thừng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là</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2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cạnh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p>
          <a:p>
            <a:pPr marL="0" indent="0">
              <a:lnSpc>
                <a:spcPct val="100000"/>
              </a:lnSpc>
              <a:spcBef>
                <a:spcPts val="0"/>
              </a:spcBef>
              <a:buNone/>
            </a:pP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Vẽ</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hình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bình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hành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khi</a:t>
            </a: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đó</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chiều</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dài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cạnh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Fa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và</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Fb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là</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lực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kéo</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dây</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thừng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Như</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thế</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này</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chia 1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lực</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thành</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2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lực</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trở</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lên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được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goi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là</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phân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tách</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lực</a:t>
            </a:r>
            <a:r>
              <a:rPr lang="ja-JP" altLang="en-US"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lực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được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tách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như</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Fa, Fb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được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gọi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là</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ja-JP" altLang="en-US"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thành</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phần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lực</a:t>
            </a:r>
            <a:r>
              <a:rPr lang="ja-JP" altLang="en-US"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p:txBody>
      </p:sp>
      <p:pic>
        <p:nvPicPr>
          <p:cNvPr id="6" name="図 5"/>
          <p:cNvPicPr/>
          <p:nvPr/>
        </p:nvPicPr>
        <p:blipFill>
          <a:blip r:embed="rId3">
            <a:extLst>
              <a:ext uri="{28A0092B-C50C-407E-A947-70E740481C1C}">
                <a14:useLocalDpi xmlns:a14="http://schemas.microsoft.com/office/drawing/2010/main" val="0"/>
              </a:ext>
            </a:extLst>
          </a:blip>
          <a:srcRect/>
          <a:stretch>
            <a:fillRect/>
          </a:stretch>
        </p:blipFill>
        <p:spPr bwMode="auto">
          <a:xfrm>
            <a:off x="5980445" y="973926"/>
            <a:ext cx="2534905" cy="1238155"/>
          </a:xfrm>
          <a:prstGeom prst="rect">
            <a:avLst/>
          </a:prstGeom>
          <a:noFill/>
          <a:ln>
            <a:solidFill>
              <a:schemeClr val="tx1"/>
            </a:solidFill>
          </a:ln>
        </p:spPr>
      </p:pic>
      <p:pic>
        <p:nvPicPr>
          <p:cNvPr id="8" name="図 7"/>
          <p:cNvPicPr/>
          <p:nvPr/>
        </p:nvPicPr>
        <p:blipFill>
          <a:blip r:embed="rId4">
            <a:extLst>
              <a:ext uri="{28A0092B-C50C-407E-A947-70E740481C1C}">
                <a14:useLocalDpi xmlns:a14="http://schemas.microsoft.com/office/drawing/2010/main" val="0"/>
              </a:ext>
            </a:extLst>
          </a:blip>
          <a:srcRect/>
          <a:stretch>
            <a:fillRect/>
          </a:stretch>
        </p:blipFill>
        <p:spPr bwMode="auto">
          <a:xfrm>
            <a:off x="5907407" y="2280840"/>
            <a:ext cx="2607943" cy="1331511"/>
          </a:xfrm>
          <a:prstGeom prst="rect">
            <a:avLst/>
          </a:prstGeom>
          <a:noFill/>
          <a:ln>
            <a:solidFill>
              <a:schemeClr val="tx1"/>
            </a:solidFill>
          </a:ln>
        </p:spPr>
      </p:pic>
      <p:pic>
        <p:nvPicPr>
          <p:cNvPr id="9" name="図 8"/>
          <p:cNvPicPr/>
          <p:nvPr/>
        </p:nvPicPr>
        <p:blipFill>
          <a:blip r:embed="rId5">
            <a:extLst>
              <a:ext uri="{28A0092B-C50C-407E-A947-70E740481C1C}">
                <a14:useLocalDpi xmlns:a14="http://schemas.microsoft.com/office/drawing/2010/main" val="0"/>
              </a:ext>
            </a:extLst>
          </a:blip>
          <a:srcRect/>
          <a:stretch>
            <a:fillRect/>
          </a:stretch>
        </p:blipFill>
        <p:spPr bwMode="auto">
          <a:xfrm>
            <a:off x="5595868" y="3716298"/>
            <a:ext cx="2919482" cy="1722967"/>
          </a:xfrm>
          <a:prstGeom prst="rect">
            <a:avLst/>
          </a:prstGeom>
          <a:noFill/>
          <a:ln>
            <a:solidFill>
              <a:schemeClr val="tx1"/>
            </a:solidFill>
          </a:ln>
        </p:spPr>
      </p:pic>
      <p:sp>
        <p:nvSpPr>
          <p:cNvPr id="10" name="テキスト ボックス 9">
            <a:extLst>
              <a:ext uri="{FF2B5EF4-FFF2-40B4-BE49-F238E27FC236}">
                <a16:creationId xmlns:a16="http://schemas.microsoft.com/office/drawing/2014/main" id="{F47FBDC7-5E9A-4665-86FD-069CA08B241B}"/>
              </a:ext>
            </a:extLst>
          </p:cNvPr>
          <p:cNvSpPr txBox="1"/>
          <p:nvPr/>
        </p:nvSpPr>
        <p:spPr>
          <a:xfrm>
            <a:off x="3733014" y="6400413"/>
            <a:ext cx="4471220" cy="307777"/>
          </a:xfrm>
          <a:prstGeom prst="rect">
            <a:avLst/>
          </a:prstGeom>
          <a:noFill/>
          <a:ln>
            <a:solidFill>
              <a:schemeClr val="tx1"/>
            </a:solidFill>
          </a:ln>
        </p:spPr>
        <p:txBody>
          <a:bodyPr wrap="square" rtlCol="0">
            <a:spAutoFit/>
          </a:bodyPr>
          <a:lstStyle/>
          <a:p>
            <a:pPr algn="r"/>
            <a:r>
              <a:rPr lang="en-US" altLang="ja-JP" sz="1400" dirty="0" err="1">
                <a:solidFill>
                  <a:prstClr val="black"/>
                </a:solidFill>
              </a:rPr>
              <a:t>Sách</a:t>
            </a:r>
            <a:r>
              <a:rPr lang="en-US" altLang="ja-JP" sz="1400" dirty="0">
                <a:solidFill>
                  <a:prstClr val="black"/>
                </a:solidFill>
              </a:rPr>
              <a:t> </a:t>
            </a:r>
            <a:r>
              <a:rPr lang="en-US" altLang="ja-JP" sz="1400" dirty="0" err="1">
                <a:solidFill>
                  <a:prstClr val="black"/>
                </a:solidFill>
              </a:rPr>
              <a:t>giáo</a:t>
            </a:r>
            <a:r>
              <a:rPr lang="en-US" altLang="ja-JP" sz="1400" dirty="0">
                <a:solidFill>
                  <a:prstClr val="black"/>
                </a:solidFill>
              </a:rPr>
              <a:t> khoa </a:t>
            </a:r>
            <a:r>
              <a:rPr lang="en-US" altLang="ja-JP" sz="1400" dirty="0" err="1">
                <a:solidFill>
                  <a:prstClr val="black"/>
                </a:solidFill>
              </a:rPr>
              <a:t>trang</a:t>
            </a:r>
            <a:r>
              <a:rPr lang="en-US" altLang="ja-JP" sz="1400" dirty="0">
                <a:solidFill>
                  <a:prstClr val="black"/>
                </a:solidFill>
              </a:rPr>
              <a:t> 143,145 /</a:t>
            </a:r>
            <a:r>
              <a:rPr lang="ja-JP" altLang="en-US" sz="1400" dirty="0">
                <a:solidFill>
                  <a:prstClr val="black"/>
                </a:solidFill>
              </a:rPr>
              <a:t> </a:t>
            </a:r>
            <a:r>
              <a:rPr lang="en-US" altLang="ja-JP" sz="1400" dirty="0" err="1">
                <a:solidFill>
                  <a:prstClr val="black"/>
                </a:solidFill>
              </a:rPr>
              <a:t>Sách</a:t>
            </a:r>
            <a:r>
              <a:rPr lang="en-US" altLang="ja-JP" sz="1400" dirty="0">
                <a:solidFill>
                  <a:prstClr val="black"/>
                </a:solidFill>
              </a:rPr>
              <a:t> </a:t>
            </a:r>
            <a:r>
              <a:rPr lang="en-US" altLang="ja-JP" sz="1400" dirty="0" err="1">
                <a:solidFill>
                  <a:prstClr val="black"/>
                </a:solidFill>
              </a:rPr>
              <a:t>bổ</a:t>
            </a:r>
            <a:r>
              <a:rPr lang="en-US" altLang="ja-JP" sz="1400" dirty="0">
                <a:solidFill>
                  <a:prstClr val="black"/>
                </a:solidFill>
              </a:rPr>
              <a:t> </a:t>
            </a:r>
            <a:r>
              <a:rPr lang="en-US" altLang="ja-JP" sz="1400" dirty="0" err="1">
                <a:solidFill>
                  <a:prstClr val="black"/>
                </a:solidFill>
              </a:rPr>
              <a:t>trợ</a:t>
            </a:r>
            <a:r>
              <a:rPr lang="en-US" altLang="ja-JP" sz="1400" dirty="0">
                <a:solidFill>
                  <a:prstClr val="black"/>
                </a:solidFill>
              </a:rPr>
              <a:t> </a:t>
            </a:r>
            <a:r>
              <a:rPr lang="en-US" altLang="ja-JP" sz="1400" dirty="0" err="1">
                <a:solidFill>
                  <a:prstClr val="black"/>
                </a:solidFill>
              </a:rPr>
              <a:t>trang</a:t>
            </a:r>
            <a:r>
              <a:rPr lang="en-US" altLang="ja-JP" sz="1400" dirty="0">
                <a:solidFill>
                  <a:prstClr val="black"/>
                </a:solidFill>
              </a:rPr>
              <a:t> </a:t>
            </a:r>
            <a:r>
              <a:rPr lang="en-US" altLang="ja-JP" sz="1400" dirty="0" smtClean="0">
                <a:solidFill>
                  <a:prstClr val="black"/>
                </a:solidFill>
                <a:latin typeface="Arial" panose="020B0604020202020204" pitchFamily="34" charset="0"/>
                <a:cs typeface="Arial" panose="020B0604020202020204" pitchFamily="34" charset="0"/>
              </a:rPr>
              <a:t>61~62</a:t>
            </a:r>
            <a:endParaRPr lang="ja-JP" altLang="en-US" sz="1400" dirty="0">
              <a:solidFill>
                <a:prstClr val="black"/>
              </a:solidFill>
              <a:latin typeface="Arial" panose="020B0604020202020204" pitchFamily="34" charset="0"/>
              <a:cs typeface="Arial" panose="020B0604020202020204" pitchFamily="34" charset="0"/>
            </a:endParaRPr>
          </a:p>
        </p:txBody>
      </p:sp>
      <p:sp>
        <p:nvSpPr>
          <p:cNvPr id="12" name="正方形/長方形 11">
            <a:extLst>
              <a:ext uri="{FF2B5EF4-FFF2-40B4-BE49-F238E27FC236}">
                <a16:creationId xmlns:a16="http://schemas.microsoft.com/office/drawing/2014/main" id="{AEB63EF6-618D-4E34-98AC-BBE36B267599}"/>
              </a:ext>
            </a:extLst>
          </p:cNvPr>
          <p:cNvSpPr/>
          <p:nvPr/>
        </p:nvSpPr>
        <p:spPr>
          <a:xfrm>
            <a:off x="5980445" y="1974501"/>
            <a:ext cx="2464011" cy="23757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900" dirty="0" err="1">
                <a:latin typeface="Arial" panose="020B0604020202020204" pitchFamily="34" charset="0"/>
                <a:cs typeface="Arial" panose="020B0604020202020204" pitchFamily="34" charset="0"/>
              </a:rPr>
              <a:t>Hình</a:t>
            </a:r>
            <a:r>
              <a:rPr kumimoji="1" lang="en-US" altLang="ja-JP" sz="900" dirty="0">
                <a:latin typeface="Arial" panose="020B0604020202020204" pitchFamily="34" charset="0"/>
                <a:cs typeface="Arial" panose="020B0604020202020204" pitchFamily="34" charset="0"/>
              </a:rPr>
              <a:t> 4-7    </a:t>
            </a:r>
            <a:r>
              <a:rPr lang="en-US" altLang="ja-JP" sz="900" dirty="0" err="1">
                <a:latin typeface="Arial" panose="020B0604020202020204" pitchFamily="34" charset="0"/>
                <a:cs typeface="Arial" panose="020B0604020202020204" pitchFamily="34" charset="0"/>
              </a:rPr>
              <a:t>Tổng</a:t>
            </a:r>
            <a:r>
              <a:rPr lang="en-US" altLang="ja-JP" sz="900" dirty="0">
                <a:latin typeface="Arial" panose="020B0604020202020204" pitchFamily="34" charset="0"/>
                <a:cs typeface="Arial" panose="020B0604020202020204" pitchFamily="34" charset="0"/>
              </a:rPr>
              <a:t> </a:t>
            </a:r>
            <a:r>
              <a:rPr lang="en-US" altLang="ja-JP" sz="900" dirty="0" err="1">
                <a:latin typeface="Arial" panose="020B0604020202020204" pitchFamily="34" charset="0"/>
                <a:cs typeface="Arial" panose="020B0604020202020204" pitchFamily="34" charset="0"/>
              </a:rPr>
              <a:t>hợp</a:t>
            </a:r>
            <a:r>
              <a:rPr lang="en-US" altLang="ja-JP" sz="900" dirty="0">
                <a:latin typeface="Arial" panose="020B0604020202020204" pitchFamily="34" charset="0"/>
                <a:cs typeface="Arial" panose="020B0604020202020204" pitchFamily="34" charset="0"/>
              </a:rPr>
              <a:t> </a:t>
            </a:r>
            <a:r>
              <a:rPr lang="en-US" altLang="ja-JP" sz="900" dirty="0" err="1">
                <a:latin typeface="Arial" panose="020B0604020202020204" pitchFamily="34" charset="0"/>
                <a:cs typeface="Arial" panose="020B0604020202020204" pitchFamily="34" charset="0"/>
              </a:rPr>
              <a:t>lực</a:t>
            </a:r>
            <a:r>
              <a:rPr kumimoji="1" lang="en-US" altLang="ja-JP" sz="900" dirty="0">
                <a:latin typeface="Arial" panose="020B0604020202020204" pitchFamily="34" charset="0"/>
                <a:cs typeface="Arial" panose="020B0604020202020204" pitchFamily="34" charset="0"/>
              </a:rPr>
              <a:t> ở </a:t>
            </a:r>
            <a:r>
              <a:rPr kumimoji="1" lang="en-US" altLang="ja-JP" sz="900" dirty="0" err="1">
                <a:latin typeface="Arial" panose="020B0604020202020204" pitchFamily="34" charset="0"/>
                <a:cs typeface="Arial" panose="020B0604020202020204" pitchFamily="34" charset="0"/>
              </a:rPr>
              <a:t>trên</a:t>
            </a:r>
            <a:r>
              <a:rPr kumimoji="1" lang="en-US" altLang="ja-JP" sz="900" dirty="0">
                <a:latin typeface="Arial" panose="020B0604020202020204" pitchFamily="34" charset="0"/>
                <a:cs typeface="Arial" panose="020B0604020202020204" pitchFamily="34" charset="0"/>
              </a:rPr>
              <a:t> </a:t>
            </a:r>
            <a:r>
              <a:rPr kumimoji="1" lang="en-US" altLang="ja-JP" sz="900" dirty="0" err="1">
                <a:latin typeface="Arial" panose="020B0604020202020204" pitchFamily="34" charset="0"/>
                <a:cs typeface="Arial" panose="020B0604020202020204" pitchFamily="34" charset="0"/>
              </a:rPr>
              <a:t>đường</a:t>
            </a:r>
            <a:r>
              <a:rPr kumimoji="1" lang="en-US" altLang="ja-JP" sz="900" dirty="0">
                <a:latin typeface="Arial" panose="020B0604020202020204" pitchFamily="34" charset="0"/>
                <a:cs typeface="Arial" panose="020B0604020202020204" pitchFamily="34" charset="0"/>
              </a:rPr>
              <a:t> </a:t>
            </a:r>
            <a:r>
              <a:rPr kumimoji="1" lang="en-US" altLang="ja-JP" sz="900" dirty="0" err="1">
                <a:latin typeface="Arial" panose="020B0604020202020204" pitchFamily="34" charset="0"/>
                <a:cs typeface="Arial" panose="020B0604020202020204" pitchFamily="34" charset="0"/>
              </a:rPr>
              <a:t>thẳng</a:t>
            </a:r>
            <a:endParaRPr kumimoji="1" lang="ja-JP" altLang="en-US" sz="900" dirty="0">
              <a:latin typeface="Arial" panose="020B0604020202020204" pitchFamily="34" charset="0"/>
              <a:cs typeface="Arial" panose="020B0604020202020204" pitchFamily="34" charset="0"/>
            </a:endParaRPr>
          </a:p>
        </p:txBody>
      </p:sp>
      <p:sp>
        <p:nvSpPr>
          <p:cNvPr id="13" name="正方形/長方形 12">
            <a:extLst>
              <a:ext uri="{FF2B5EF4-FFF2-40B4-BE49-F238E27FC236}">
                <a16:creationId xmlns:a16="http://schemas.microsoft.com/office/drawing/2014/main" id="{6FAD9ECB-752D-4B9E-B97C-31E75C95C972}"/>
              </a:ext>
            </a:extLst>
          </p:cNvPr>
          <p:cNvSpPr/>
          <p:nvPr/>
        </p:nvSpPr>
        <p:spPr>
          <a:xfrm>
            <a:off x="5980445" y="3234405"/>
            <a:ext cx="2363339" cy="36266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900" dirty="0" err="1">
                <a:latin typeface="Arial" panose="020B0604020202020204" pitchFamily="34" charset="0"/>
                <a:cs typeface="Arial" panose="020B0604020202020204" pitchFamily="34" charset="0"/>
              </a:rPr>
              <a:t>Hình</a:t>
            </a:r>
            <a:r>
              <a:rPr kumimoji="1" lang="en-US" altLang="ja-JP" sz="900" dirty="0">
                <a:latin typeface="Arial" panose="020B0604020202020204" pitchFamily="34" charset="0"/>
                <a:cs typeface="Arial" panose="020B0604020202020204" pitchFamily="34" charset="0"/>
              </a:rPr>
              <a:t> 4-8    </a:t>
            </a:r>
            <a:r>
              <a:rPr kumimoji="1" lang="en-US" altLang="ja-JP" sz="900" dirty="0" err="1">
                <a:latin typeface="Arial" panose="020B0604020202020204" pitchFamily="34" charset="0"/>
                <a:cs typeface="Arial" panose="020B0604020202020204" pitchFamily="34" charset="0"/>
              </a:rPr>
              <a:t>Quy</a:t>
            </a:r>
            <a:r>
              <a:rPr kumimoji="1" lang="en-US" altLang="ja-JP" sz="900" dirty="0">
                <a:latin typeface="Arial" panose="020B0604020202020204" pitchFamily="34" charset="0"/>
                <a:cs typeface="Arial" panose="020B0604020202020204" pitchFamily="34" charset="0"/>
              </a:rPr>
              <a:t> </a:t>
            </a:r>
            <a:r>
              <a:rPr kumimoji="1" lang="en-US" altLang="ja-JP" sz="900" dirty="0" err="1">
                <a:latin typeface="Arial" panose="020B0604020202020204" pitchFamily="34" charset="0"/>
                <a:cs typeface="Arial" panose="020B0604020202020204" pitchFamily="34" charset="0"/>
              </a:rPr>
              <a:t>tắc</a:t>
            </a:r>
            <a:r>
              <a:rPr kumimoji="1" lang="en-US" altLang="ja-JP" sz="900" dirty="0">
                <a:latin typeface="Arial" panose="020B0604020202020204" pitchFamily="34" charset="0"/>
                <a:cs typeface="Arial" panose="020B0604020202020204" pitchFamily="34" charset="0"/>
              </a:rPr>
              <a:t> </a:t>
            </a:r>
            <a:r>
              <a:rPr kumimoji="1" lang="en-US" altLang="ja-JP" sz="900" dirty="0" err="1">
                <a:latin typeface="Arial" panose="020B0604020202020204" pitchFamily="34" charset="0"/>
                <a:cs typeface="Arial" panose="020B0604020202020204" pitchFamily="34" charset="0"/>
              </a:rPr>
              <a:t>lực</a:t>
            </a:r>
            <a:r>
              <a:rPr kumimoji="1" lang="en-US" altLang="ja-JP" sz="900" dirty="0">
                <a:latin typeface="Arial" panose="020B0604020202020204" pitchFamily="34" charset="0"/>
                <a:cs typeface="Arial" panose="020B0604020202020204" pitchFamily="34" charset="0"/>
              </a:rPr>
              <a:t> </a:t>
            </a:r>
            <a:r>
              <a:rPr kumimoji="1" lang="en-US" altLang="ja-JP" sz="900" dirty="0" err="1">
                <a:latin typeface="Arial" panose="020B0604020202020204" pitchFamily="34" charset="0"/>
                <a:cs typeface="Arial" panose="020B0604020202020204" pitchFamily="34" charset="0"/>
              </a:rPr>
              <a:t>của</a:t>
            </a:r>
            <a:r>
              <a:rPr kumimoji="1" lang="en-US" altLang="ja-JP" sz="900" dirty="0">
                <a:latin typeface="Arial" panose="020B0604020202020204" pitchFamily="34" charset="0"/>
                <a:cs typeface="Arial" panose="020B0604020202020204" pitchFamily="34" charset="0"/>
              </a:rPr>
              <a:t> </a:t>
            </a:r>
            <a:r>
              <a:rPr kumimoji="1" lang="en-US" altLang="ja-JP" sz="900" dirty="0" err="1">
                <a:latin typeface="Arial" panose="020B0604020202020204" pitchFamily="34" charset="0"/>
                <a:cs typeface="Arial" panose="020B0604020202020204" pitchFamily="34" charset="0"/>
              </a:rPr>
              <a:t>hình</a:t>
            </a:r>
            <a:r>
              <a:rPr kumimoji="1" lang="en-US" altLang="ja-JP" sz="900" dirty="0">
                <a:latin typeface="Arial" panose="020B0604020202020204" pitchFamily="34" charset="0"/>
                <a:cs typeface="Arial" panose="020B0604020202020204" pitchFamily="34" charset="0"/>
              </a:rPr>
              <a:t> </a:t>
            </a:r>
            <a:r>
              <a:rPr kumimoji="1" lang="en-US" altLang="ja-JP" sz="900" dirty="0" err="1">
                <a:latin typeface="Arial" panose="020B0604020202020204" pitchFamily="34" charset="0"/>
                <a:cs typeface="Arial" panose="020B0604020202020204" pitchFamily="34" charset="0"/>
              </a:rPr>
              <a:t>bình</a:t>
            </a:r>
            <a:r>
              <a:rPr kumimoji="1" lang="en-US" altLang="ja-JP" sz="900" dirty="0">
                <a:latin typeface="Arial" panose="020B0604020202020204" pitchFamily="34" charset="0"/>
                <a:cs typeface="Arial" panose="020B0604020202020204" pitchFamily="34" charset="0"/>
              </a:rPr>
              <a:t> </a:t>
            </a:r>
            <a:r>
              <a:rPr kumimoji="1" lang="en-US" altLang="ja-JP" sz="900" dirty="0" err="1">
                <a:latin typeface="Arial" panose="020B0604020202020204" pitchFamily="34" charset="0"/>
                <a:cs typeface="Arial" panose="020B0604020202020204" pitchFamily="34" charset="0"/>
              </a:rPr>
              <a:t>hành</a:t>
            </a:r>
            <a:endParaRPr kumimoji="1" lang="ja-JP" altLang="en-US" sz="900" dirty="0">
              <a:latin typeface="Arial" panose="020B0604020202020204" pitchFamily="34" charset="0"/>
              <a:cs typeface="Arial" panose="020B0604020202020204" pitchFamily="34" charset="0"/>
            </a:endParaRPr>
          </a:p>
        </p:txBody>
      </p:sp>
      <p:sp>
        <p:nvSpPr>
          <p:cNvPr id="14" name="正方形/長方形 13">
            <a:extLst>
              <a:ext uri="{FF2B5EF4-FFF2-40B4-BE49-F238E27FC236}">
                <a16:creationId xmlns:a16="http://schemas.microsoft.com/office/drawing/2014/main" id="{AE3D0413-AB73-4F8D-A865-7A378DEEE003}"/>
              </a:ext>
            </a:extLst>
          </p:cNvPr>
          <p:cNvSpPr/>
          <p:nvPr/>
        </p:nvSpPr>
        <p:spPr>
          <a:xfrm>
            <a:off x="5907407" y="5151235"/>
            <a:ext cx="2296827" cy="23562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900" dirty="0" err="1">
                <a:latin typeface="Arial" panose="020B0604020202020204" pitchFamily="34" charset="0"/>
                <a:cs typeface="Arial" panose="020B0604020202020204" pitchFamily="34" charset="0"/>
              </a:rPr>
              <a:t>Hình</a:t>
            </a:r>
            <a:r>
              <a:rPr kumimoji="1" lang="en-US" altLang="ja-JP" sz="900" dirty="0">
                <a:latin typeface="Arial" panose="020B0604020202020204" pitchFamily="34" charset="0"/>
                <a:cs typeface="Arial" panose="020B0604020202020204" pitchFamily="34" charset="0"/>
              </a:rPr>
              <a:t> 4-10    </a:t>
            </a:r>
            <a:r>
              <a:rPr lang="en-US" altLang="ja-JP" sz="900" dirty="0" err="1">
                <a:latin typeface="Arial" panose="020B0604020202020204" pitchFamily="34" charset="0"/>
                <a:cs typeface="Arial" panose="020B0604020202020204" pitchFamily="34" charset="0"/>
              </a:rPr>
              <a:t>Phân</a:t>
            </a:r>
            <a:r>
              <a:rPr lang="en-US" altLang="ja-JP" sz="900" dirty="0">
                <a:latin typeface="Arial" panose="020B0604020202020204" pitchFamily="34" charset="0"/>
                <a:cs typeface="Arial" panose="020B0604020202020204" pitchFamily="34" charset="0"/>
              </a:rPr>
              <a:t> </a:t>
            </a:r>
            <a:r>
              <a:rPr lang="en-US" altLang="ja-JP" sz="900" dirty="0" err="1">
                <a:latin typeface="Arial" panose="020B0604020202020204" pitchFamily="34" charset="0"/>
                <a:cs typeface="Arial" panose="020B0604020202020204" pitchFamily="34" charset="0"/>
              </a:rPr>
              <a:t>tách</a:t>
            </a:r>
            <a:r>
              <a:rPr lang="en-US" altLang="ja-JP" sz="900" dirty="0">
                <a:latin typeface="Arial" panose="020B0604020202020204" pitchFamily="34" charset="0"/>
                <a:cs typeface="Arial" panose="020B0604020202020204" pitchFamily="34" charset="0"/>
              </a:rPr>
              <a:t> </a:t>
            </a:r>
            <a:r>
              <a:rPr lang="en-US" altLang="ja-JP" sz="900" dirty="0" err="1">
                <a:latin typeface="Arial" panose="020B0604020202020204" pitchFamily="34" charset="0"/>
                <a:cs typeface="Arial" panose="020B0604020202020204" pitchFamily="34" charset="0"/>
              </a:rPr>
              <a:t>lực</a:t>
            </a:r>
            <a:r>
              <a:rPr kumimoji="1" lang="en-US" altLang="ja-JP" sz="900" dirty="0">
                <a:latin typeface="Arial" panose="020B0604020202020204" pitchFamily="34" charset="0"/>
                <a:cs typeface="Arial" panose="020B0604020202020204" pitchFamily="34" charset="0"/>
              </a:rPr>
              <a:t> (1)</a:t>
            </a:r>
            <a:endParaRPr kumimoji="1" lang="ja-JP" altLang="en-US" sz="900" dirty="0">
              <a:latin typeface="Arial" panose="020B0604020202020204" pitchFamily="34" charset="0"/>
              <a:cs typeface="Arial" panose="020B0604020202020204" pitchFamily="34" charset="0"/>
            </a:endParaRPr>
          </a:p>
        </p:txBody>
      </p:sp>
      <p:sp>
        <p:nvSpPr>
          <p:cNvPr id="15" name="正方形/長方形 14">
            <a:extLst>
              <a:ext uri="{FF2B5EF4-FFF2-40B4-BE49-F238E27FC236}">
                <a16:creationId xmlns:a16="http://schemas.microsoft.com/office/drawing/2014/main" id="{15E2C27C-636E-47FF-B535-8472D3D76EBA}"/>
              </a:ext>
            </a:extLst>
          </p:cNvPr>
          <p:cNvSpPr/>
          <p:nvPr/>
        </p:nvSpPr>
        <p:spPr>
          <a:xfrm>
            <a:off x="7128646" y="4277012"/>
            <a:ext cx="581625" cy="33371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600" dirty="0" err="1">
                <a:latin typeface="Arial" panose="020B0604020202020204" pitchFamily="34" charset="0"/>
                <a:cs typeface="Arial" panose="020B0604020202020204" pitchFamily="34" charset="0"/>
              </a:rPr>
              <a:t>Hợp</a:t>
            </a:r>
            <a:r>
              <a:rPr lang="en-US" altLang="ja-JP" sz="600" dirty="0">
                <a:latin typeface="Arial" panose="020B0604020202020204" pitchFamily="34" charset="0"/>
                <a:cs typeface="Arial" panose="020B0604020202020204" pitchFamily="34" charset="0"/>
              </a:rPr>
              <a:t> </a:t>
            </a:r>
            <a:r>
              <a:rPr lang="en-US" altLang="ja-JP" sz="600" dirty="0" err="1">
                <a:latin typeface="Arial" panose="020B0604020202020204" pitchFamily="34" charset="0"/>
                <a:cs typeface="Arial" panose="020B0604020202020204" pitchFamily="34" charset="0"/>
              </a:rPr>
              <a:t>lực</a:t>
            </a:r>
            <a:r>
              <a:rPr lang="en-US" altLang="ja-JP" sz="600" dirty="0">
                <a:latin typeface="Arial" panose="020B0604020202020204" pitchFamily="34" charset="0"/>
                <a:cs typeface="Arial" panose="020B0604020202020204" pitchFamily="34" charset="0"/>
              </a:rPr>
              <a:t> R</a:t>
            </a:r>
          </a:p>
          <a:p>
            <a:pPr algn="ctr"/>
            <a:r>
              <a:rPr kumimoji="1" lang="en-US" altLang="ja-JP" sz="600" dirty="0">
                <a:latin typeface="Arial" panose="020B0604020202020204" pitchFamily="34" charset="0"/>
                <a:cs typeface="Arial" panose="020B0604020202020204" pitchFamily="34" charset="0"/>
              </a:rPr>
              <a:t>(</a:t>
            </a:r>
            <a:r>
              <a:rPr kumimoji="1" lang="en-US" altLang="ja-JP" sz="600" dirty="0" err="1">
                <a:latin typeface="Arial" panose="020B0604020202020204" pitchFamily="34" charset="0"/>
                <a:cs typeface="Arial" panose="020B0604020202020204" pitchFamily="34" charset="0"/>
              </a:rPr>
              <a:t>lực</a:t>
            </a:r>
            <a:r>
              <a:rPr kumimoji="1" lang="en-US" altLang="ja-JP" sz="600" dirty="0">
                <a:latin typeface="Arial" panose="020B0604020202020204" pitchFamily="34" charset="0"/>
                <a:cs typeface="Arial" panose="020B0604020202020204" pitchFamily="34" charset="0"/>
              </a:rPr>
              <a:t> </a:t>
            </a:r>
            <a:r>
              <a:rPr kumimoji="1" lang="en-US" altLang="ja-JP" sz="600" dirty="0" err="1">
                <a:latin typeface="Arial" panose="020B0604020202020204" pitchFamily="34" charset="0"/>
                <a:cs typeface="Arial" panose="020B0604020202020204" pitchFamily="34" charset="0"/>
              </a:rPr>
              <a:t>ngược</a:t>
            </a:r>
            <a:r>
              <a:rPr kumimoji="1" lang="en-US" altLang="ja-JP" sz="600" dirty="0">
                <a:latin typeface="Arial" panose="020B0604020202020204" pitchFamily="34" charset="0"/>
                <a:cs typeface="Arial" panose="020B0604020202020204" pitchFamily="34" charset="0"/>
              </a:rPr>
              <a:t> </a:t>
            </a:r>
            <a:r>
              <a:rPr kumimoji="1" lang="en-US" altLang="ja-JP" sz="600" dirty="0" err="1">
                <a:latin typeface="Arial" panose="020B0604020202020204" pitchFamily="34" charset="0"/>
                <a:cs typeface="Arial" panose="020B0604020202020204" pitchFamily="34" charset="0"/>
              </a:rPr>
              <a:t>lại</a:t>
            </a:r>
            <a:r>
              <a:rPr kumimoji="1" lang="en-US" altLang="ja-JP" sz="600" dirty="0">
                <a:latin typeface="Arial" panose="020B0604020202020204" pitchFamily="34" charset="0"/>
                <a:cs typeface="Arial" panose="020B0604020202020204" pitchFamily="34" charset="0"/>
              </a:rPr>
              <a:t> F)</a:t>
            </a:r>
            <a:endParaRPr kumimoji="1" lang="ja-JP" altLang="en-US" sz="600" dirty="0">
              <a:latin typeface="Arial" panose="020B0604020202020204" pitchFamily="34" charset="0"/>
              <a:cs typeface="Arial" panose="020B0604020202020204" pitchFamily="34" charset="0"/>
            </a:endParaRPr>
          </a:p>
        </p:txBody>
      </p:sp>
      <p:sp>
        <p:nvSpPr>
          <p:cNvPr id="16" name="正方形/長方形 15">
            <a:extLst>
              <a:ext uri="{FF2B5EF4-FFF2-40B4-BE49-F238E27FC236}">
                <a16:creationId xmlns:a16="http://schemas.microsoft.com/office/drawing/2014/main" id="{AF51627E-2B7A-4A3D-A80C-425BFF4D8B76}"/>
              </a:ext>
            </a:extLst>
          </p:cNvPr>
          <p:cNvSpPr/>
          <p:nvPr/>
        </p:nvSpPr>
        <p:spPr>
          <a:xfrm rot="20140813">
            <a:off x="7606475" y="3918624"/>
            <a:ext cx="774937" cy="27699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altLang="ja-JP" sz="800" dirty="0" err="1">
                <a:latin typeface="Arial" panose="020B0604020202020204" pitchFamily="34" charset="0"/>
                <a:cs typeface="Arial" panose="020B0604020202020204" pitchFamily="34" charset="0"/>
              </a:rPr>
              <a:t>Thành</a:t>
            </a:r>
            <a:r>
              <a:rPr lang="en-US" altLang="ja-JP" sz="800" dirty="0">
                <a:latin typeface="Arial" panose="020B0604020202020204" pitchFamily="34" charset="0"/>
                <a:cs typeface="Arial" panose="020B0604020202020204" pitchFamily="34" charset="0"/>
              </a:rPr>
              <a:t> </a:t>
            </a:r>
            <a:r>
              <a:rPr lang="en-US" altLang="ja-JP" sz="800" dirty="0" err="1">
                <a:latin typeface="Arial" panose="020B0604020202020204" pitchFamily="34" charset="0"/>
                <a:cs typeface="Arial" panose="020B0604020202020204" pitchFamily="34" charset="0"/>
              </a:rPr>
              <a:t>phần</a:t>
            </a:r>
            <a:r>
              <a:rPr lang="en-US" altLang="ja-JP" sz="800" dirty="0">
                <a:latin typeface="Arial" panose="020B0604020202020204" pitchFamily="34" charset="0"/>
                <a:cs typeface="Arial" panose="020B0604020202020204" pitchFamily="34" charset="0"/>
              </a:rPr>
              <a:t> </a:t>
            </a:r>
            <a:r>
              <a:rPr lang="en-US" altLang="ja-JP" sz="800" dirty="0" err="1">
                <a:latin typeface="Arial" panose="020B0604020202020204" pitchFamily="34" charset="0"/>
                <a:cs typeface="Arial" panose="020B0604020202020204" pitchFamily="34" charset="0"/>
              </a:rPr>
              <a:t>của</a:t>
            </a:r>
            <a:r>
              <a:rPr lang="en-US" altLang="ja-JP" sz="800" dirty="0">
                <a:latin typeface="Arial" panose="020B0604020202020204" pitchFamily="34" charset="0"/>
                <a:cs typeface="Arial" panose="020B0604020202020204" pitchFamily="34" charset="0"/>
              </a:rPr>
              <a:t> </a:t>
            </a:r>
            <a:r>
              <a:rPr lang="en-US" altLang="ja-JP" sz="800" dirty="0" err="1">
                <a:latin typeface="Arial" panose="020B0604020202020204" pitchFamily="34" charset="0"/>
                <a:cs typeface="Arial" panose="020B0604020202020204" pitchFamily="34" charset="0"/>
              </a:rPr>
              <a:t>lực</a:t>
            </a:r>
            <a:r>
              <a:rPr lang="en-US" altLang="ja-JP" sz="800" dirty="0">
                <a:latin typeface="Arial" panose="020B0604020202020204" pitchFamily="34" charset="0"/>
                <a:cs typeface="Arial" panose="020B0604020202020204" pitchFamily="34" charset="0"/>
              </a:rPr>
              <a:t> Fa</a:t>
            </a:r>
            <a:endParaRPr kumimoji="1" lang="ja-JP" altLang="en-US" sz="800" dirty="0">
              <a:latin typeface="Arial" panose="020B0604020202020204" pitchFamily="34" charset="0"/>
              <a:cs typeface="Arial" panose="020B0604020202020204" pitchFamily="34" charset="0"/>
            </a:endParaRPr>
          </a:p>
        </p:txBody>
      </p:sp>
      <p:sp>
        <p:nvSpPr>
          <p:cNvPr id="17" name="正方形/長方形 16">
            <a:extLst>
              <a:ext uri="{FF2B5EF4-FFF2-40B4-BE49-F238E27FC236}">
                <a16:creationId xmlns:a16="http://schemas.microsoft.com/office/drawing/2014/main" id="{3A9E9C8C-AE48-4B5F-B62F-EE1B5CA23A6A}"/>
              </a:ext>
            </a:extLst>
          </p:cNvPr>
          <p:cNvSpPr/>
          <p:nvPr/>
        </p:nvSpPr>
        <p:spPr>
          <a:xfrm rot="1682084">
            <a:off x="7575681" y="4657998"/>
            <a:ext cx="853768" cy="27699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altLang="ja-JP" sz="800" dirty="0" err="1">
                <a:latin typeface="Arial" panose="020B0604020202020204" pitchFamily="34" charset="0"/>
                <a:cs typeface="Arial" panose="020B0604020202020204" pitchFamily="34" charset="0"/>
              </a:rPr>
              <a:t>Thành</a:t>
            </a:r>
            <a:r>
              <a:rPr lang="en-US" altLang="ja-JP" sz="800" dirty="0">
                <a:latin typeface="Arial" panose="020B0604020202020204" pitchFamily="34" charset="0"/>
                <a:cs typeface="Arial" panose="020B0604020202020204" pitchFamily="34" charset="0"/>
              </a:rPr>
              <a:t> </a:t>
            </a:r>
            <a:r>
              <a:rPr lang="en-US" altLang="ja-JP" sz="800" dirty="0" err="1">
                <a:latin typeface="Arial" panose="020B0604020202020204" pitchFamily="34" charset="0"/>
                <a:cs typeface="Arial" panose="020B0604020202020204" pitchFamily="34" charset="0"/>
              </a:rPr>
              <a:t>phần</a:t>
            </a:r>
            <a:r>
              <a:rPr lang="en-US" altLang="ja-JP" sz="800" dirty="0">
                <a:latin typeface="Arial" panose="020B0604020202020204" pitchFamily="34" charset="0"/>
                <a:cs typeface="Arial" panose="020B0604020202020204" pitchFamily="34" charset="0"/>
              </a:rPr>
              <a:t> </a:t>
            </a:r>
            <a:r>
              <a:rPr lang="en-US" altLang="ja-JP" sz="800" dirty="0" err="1">
                <a:latin typeface="Arial" panose="020B0604020202020204" pitchFamily="34" charset="0"/>
                <a:cs typeface="Arial" panose="020B0604020202020204" pitchFamily="34" charset="0"/>
              </a:rPr>
              <a:t>của</a:t>
            </a:r>
            <a:r>
              <a:rPr lang="en-US" altLang="ja-JP" sz="800" dirty="0">
                <a:latin typeface="Arial" panose="020B0604020202020204" pitchFamily="34" charset="0"/>
                <a:cs typeface="Arial" panose="020B0604020202020204" pitchFamily="34" charset="0"/>
              </a:rPr>
              <a:t> </a:t>
            </a:r>
            <a:r>
              <a:rPr lang="en-US" altLang="ja-JP" sz="800" dirty="0" err="1">
                <a:latin typeface="Arial" panose="020B0604020202020204" pitchFamily="34" charset="0"/>
                <a:cs typeface="Arial" panose="020B0604020202020204" pitchFamily="34" charset="0"/>
              </a:rPr>
              <a:t>lực</a:t>
            </a:r>
            <a:r>
              <a:rPr lang="en-US" altLang="ja-JP" sz="800" dirty="0">
                <a:latin typeface="Arial" panose="020B0604020202020204" pitchFamily="34" charset="0"/>
                <a:cs typeface="Arial" panose="020B0604020202020204" pitchFamily="34" charset="0"/>
              </a:rPr>
              <a:t> Fb</a:t>
            </a:r>
            <a:endParaRPr kumimoji="1" lang="ja-JP" alt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350288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590942" y="423406"/>
            <a:ext cx="7886700" cy="547555"/>
          </a:xfrm>
          <a:ln>
            <a:solidFill>
              <a:schemeClr val="tx1"/>
            </a:solidFill>
          </a:ln>
        </p:spPr>
        <p:txBody>
          <a:bodyPr>
            <a:noAutofit/>
          </a:bodyPr>
          <a:lstStyle/>
          <a:p>
            <a:r>
              <a:rPr lang="en-US" altLang="ja-JP" sz="2400" b="1" dirty="0" err="1">
                <a:latin typeface="Arial" panose="020B0604020202020204" pitchFamily="34" charset="0"/>
                <a:ea typeface="Meiryo UI" panose="020B0604030504040204" pitchFamily="50" charset="-128"/>
                <a:cs typeface="Arial" panose="020B0604020202020204" pitchFamily="34" charset="0"/>
              </a:rPr>
              <a:t>Mô</a:t>
            </a:r>
            <a:r>
              <a:rPr lang="en-US" altLang="ja-JP" sz="2400" b="1" dirty="0">
                <a:latin typeface="Arial" panose="020B0604020202020204" pitchFamily="34" charset="0"/>
                <a:ea typeface="Meiryo UI" panose="020B0604030504040204" pitchFamily="50" charset="-128"/>
                <a:cs typeface="Arial" panose="020B0604020202020204" pitchFamily="34" charset="0"/>
              </a:rPr>
              <a:t> men </a:t>
            </a:r>
            <a:r>
              <a:rPr lang="en-US" altLang="ja-JP" sz="2400" b="1" dirty="0" err="1">
                <a:latin typeface="Arial" panose="020B0604020202020204" pitchFamily="34" charset="0"/>
                <a:ea typeface="Meiryo UI" panose="020B0604030504040204" pitchFamily="50" charset="-128"/>
                <a:cs typeface="Arial" panose="020B0604020202020204" pitchFamily="34" charset="0"/>
              </a:rPr>
              <a:t>của</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lực</a:t>
            </a:r>
            <a:r>
              <a:rPr lang="ja-JP" altLang="en-US"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a:latin typeface="Arial" panose="020B0604020202020204" pitchFamily="34" charset="0"/>
                <a:ea typeface="Meiryo UI" panose="020B0604030504040204" pitchFamily="50" charset="-128"/>
                <a:cs typeface="Arial" panose="020B0604020202020204" pitchFamily="34" charset="0"/>
              </a:rPr>
              <a:t>(1) </a:t>
            </a:r>
            <a:r>
              <a:rPr lang="ja-JP" altLang="en-US"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Mô</a:t>
            </a:r>
            <a:r>
              <a:rPr lang="en-US" altLang="ja-JP" sz="2400" b="1" dirty="0">
                <a:latin typeface="Arial" panose="020B0604020202020204" pitchFamily="34" charset="0"/>
                <a:ea typeface="Meiryo UI" panose="020B0604030504040204" pitchFamily="50" charset="-128"/>
                <a:cs typeface="Arial" panose="020B0604020202020204" pitchFamily="34" charset="0"/>
              </a:rPr>
              <a:t> men </a:t>
            </a:r>
            <a:r>
              <a:rPr lang="en-US" altLang="ja-JP" sz="2400" b="1" dirty="0" err="1">
                <a:latin typeface="Arial" panose="020B0604020202020204" pitchFamily="34" charset="0"/>
                <a:ea typeface="Meiryo UI" panose="020B0604030504040204" pitchFamily="50" charset="-128"/>
                <a:cs typeface="Arial" panose="020B0604020202020204" pitchFamily="34" charset="0"/>
              </a:rPr>
              <a:t>của</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lực</a:t>
            </a:r>
            <a:endParaRPr kumimoji="1" lang="ja-JP" altLang="en-US" sz="2400" b="1" dirty="0">
              <a:latin typeface="Arial" panose="020B0604020202020204" pitchFamily="34" charset="0"/>
              <a:ea typeface="Meiryo UI" panose="020B0604030504040204" pitchFamily="50" charset="-128"/>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67</a:t>
            </a:fld>
            <a:endParaRPr lang="ja-JP" altLang="en-US">
              <a:solidFill>
                <a:prstClr val="black">
                  <a:tint val="75000"/>
                </a:prstClr>
              </a:solidFill>
            </a:endParaRPr>
          </a:p>
        </p:txBody>
      </p:sp>
      <p:sp>
        <p:nvSpPr>
          <p:cNvPr id="11" name="コンテンツ プレースホルダー 4"/>
          <p:cNvSpPr txBox="1">
            <a:spLocks/>
          </p:cNvSpPr>
          <p:nvPr/>
        </p:nvSpPr>
        <p:spPr>
          <a:xfrm>
            <a:off x="628649" y="1060131"/>
            <a:ext cx="7886701" cy="1578360"/>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Lực</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quay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vật</a:t>
            </a:r>
            <a:r>
              <a:rPr lang="en-US" altLang="ja-JP" sz="1600"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được</a:t>
            </a:r>
            <a:r>
              <a:rPr lang="en-US" altLang="ja-JP" sz="1600"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u="sng" dirty="0" err="1">
                <a:solidFill>
                  <a:prstClr val="black"/>
                </a:solidFill>
                <a:latin typeface="Arial" panose="020B0604020202020204" pitchFamily="34" charset="0"/>
                <a:ea typeface="Meiryo UI" panose="020B0604030504040204" pitchFamily="50" charset="-128"/>
                <a:cs typeface="Arial" panose="020B0604020202020204" pitchFamily="34" charset="0"/>
              </a:rPr>
              <a:t>gọi</a:t>
            </a:r>
            <a:r>
              <a:rPr lang="en-US" altLang="ja-JP" sz="1600"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u="sng" dirty="0" err="1">
                <a:solidFill>
                  <a:prstClr val="black"/>
                </a:solidFill>
                <a:latin typeface="Arial" panose="020B0604020202020204" pitchFamily="34" charset="0"/>
                <a:ea typeface="Meiryo UI" panose="020B0604030504040204" pitchFamily="50" charset="-128"/>
                <a:cs typeface="Arial" panose="020B0604020202020204" pitchFamily="34" charset="0"/>
              </a:rPr>
              <a:t>là</a:t>
            </a:r>
            <a:r>
              <a:rPr lang="ja-JP" altLang="en-US" sz="1600"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ja-JP" altLang="en-US"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Mô</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men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lực</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ja-JP" altLang="en-US"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độ</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lớn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Mô</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ment</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ja-JP" altLang="en-US"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Ｍ</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này</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không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chỉ</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có</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độ</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lớn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lực</a:t>
            </a:r>
            <a:r>
              <a:rPr lang="ja-JP" altLang="en-US"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(F)</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mà</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còn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liên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quan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đến</a:t>
            </a: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khoảng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cách</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điểm</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bị</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tác</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dụng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lực</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và</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trọng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tâm</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trục</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xoay</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chiều</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dài</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cánh</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tay</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được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biểu</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thị</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như</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dưới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đây</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ja-JP" altLang="en-US"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Mô</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men</a:t>
            </a:r>
            <a:r>
              <a:rPr lang="ja-JP" altLang="en-US"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(M) =</a:t>
            </a:r>
            <a:r>
              <a:rPr lang="ja-JP" altLang="en-US"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lực</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F x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khoảng</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cách</a:t>
            </a:r>
            <a:r>
              <a:rPr lang="ja-JP" altLang="en-US"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(L)</a:t>
            </a:r>
            <a:endParaRPr lang="ja-JP" altLang="en-US" sz="1600" b="1" dirty="0">
              <a:solidFill>
                <a:prstClr val="black"/>
              </a:solidFill>
              <a:latin typeface="Arial" panose="020B0604020202020204" pitchFamily="34" charset="0"/>
              <a:ea typeface="Meiryo UI" panose="020B0604030504040204" pitchFamily="50" charset="-128"/>
              <a:cs typeface="Arial" panose="020B0604020202020204" pitchFamily="34" charset="0"/>
            </a:endParaRPr>
          </a:p>
        </p:txBody>
      </p:sp>
      <p:sp>
        <p:nvSpPr>
          <p:cNvPr id="6" name="テキスト ボックス 5">
            <a:extLst>
              <a:ext uri="{FF2B5EF4-FFF2-40B4-BE49-F238E27FC236}">
                <a16:creationId xmlns:a16="http://schemas.microsoft.com/office/drawing/2014/main" id="{7F139124-96C0-4862-9EBF-BAAF7BE22DD6}"/>
              </a:ext>
            </a:extLst>
          </p:cNvPr>
          <p:cNvSpPr txBox="1"/>
          <p:nvPr/>
        </p:nvSpPr>
        <p:spPr>
          <a:xfrm>
            <a:off x="4374037" y="6434594"/>
            <a:ext cx="3796625" cy="307777"/>
          </a:xfrm>
          <a:prstGeom prst="rect">
            <a:avLst/>
          </a:prstGeom>
          <a:noFill/>
          <a:ln>
            <a:solidFill>
              <a:schemeClr val="tx1"/>
            </a:solidFill>
          </a:ln>
        </p:spPr>
        <p:txBody>
          <a:bodyPr wrap="square" rtlCol="0">
            <a:spAutoFit/>
          </a:bodyPr>
          <a:lstStyle/>
          <a:p>
            <a:pPr algn="r"/>
            <a:r>
              <a:rPr lang="en-US" altLang="ja-JP" sz="1400" dirty="0" err="1">
                <a:solidFill>
                  <a:prstClr val="black"/>
                </a:solidFill>
              </a:rPr>
              <a:t>Sách</a:t>
            </a:r>
            <a:r>
              <a:rPr lang="en-US" altLang="ja-JP" sz="1400" dirty="0">
                <a:solidFill>
                  <a:prstClr val="black"/>
                </a:solidFill>
              </a:rPr>
              <a:t> </a:t>
            </a:r>
            <a:r>
              <a:rPr lang="en-US" altLang="ja-JP" sz="1400" dirty="0" err="1">
                <a:solidFill>
                  <a:prstClr val="black"/>
                </a:solidFill>
              </a:rPr>
              <a:t>giáo</a:t>
            </a:r>
            <a:r>
              <a:rPr lang="en-US" altLang="ja-JP" sz="1400" dirty="0">
                <a:solidFill>
                  <a:prstClr val="black"/>
                </a:solidFill>
              </a:rPr>
              <a:t> </a:t>
            </a:r>
            <a:r>
              <a:rPr lang="en-US" altLang="ja-JP" sz="1400" dirty="0" err="1">
                <a:solidFill>
                  <a:prstClr val="black"/>
                </a:solidFill>
              </a:rPr>
              <a:t>khoa</a:t>
            </a:r>
            <a:r>
              <a:rPr lang="en-US" altLang="ja-JP" sz="1400" dirty="0">
                <a:solidFill>
                  <a:prstClr val="black"/>
                </a:solidFill>
              </a:rPr>
              <a:t> </a:t>
            </a:r>
            <a:r>
              <a:rPr lang="en-US" altLang="ja-JP" sz="1400" dirty="0" err="1">
                <a:solidFill>
                  <a:prstClr val="black"/>
                </a:solidFill>
              </a:rPr>
              <a:t>trang</a:t>
            </a:r>
            <a:r>
              <a:rPr lang="en-US" altLang="ja-JP" sz="1400" dirty="0">
                <a:solidFill>
                  <a:prstClr val="black"/>
                </a:solidFill>
              </a:rPr>
              <a:t> 146 /</a:t>
            </a:r>
            <a:r>
              <a:rPr lang="ja-JP" altLang="en-US" sz="1400" dirty="0">
                <a:solidFill>
                  <a:prstClr val="black"/>
                </a:solidFill>
              </a:rPr>
              <a:t> </a:t>
            </a:r>
            <a:r>
              <a:rPr lang="en-US" altLang="ja-JP" sz="1400" dirty="0" err="1">
                <a:solidFill>
                  <a:prstClr val="black"/>
                </a:solidFill>
              </a:rPr>
              <a:t>Sách</a:t>
            </a:r>
            <a:r>
              <a:rPr lang="en-US" altLang="ja-JP" sz="1400" dirty="0">
                <a:solidFill>
                  <a:prstClr val="black"/>
                </a:solidFill>
              </a:rPr>
              <a:t> </a:t>
            </a:r>
            <a:r>
              <a:rPr lang="en-US" altLang="ja-JP" sz="1400" dirty="0" err="1">
                <a:solidFill>
                  <a:prstClr val="black"/>
                </a:solidFill>
              </a:rPr>
              <a:t>bổ</a:t>
            </a:r>
            <a:r>
              <a:rPr lang="en-US" altLang="ja-JP" sz="1400" dirty="0">
                <a:solidFill>
                  <a:prstClr val="black"/>
                </a:solidFill>
              </a:rPr>
              <a:t> </a:t>
            </a:r>
            <a:r>
              <a:rPr lang="en-US" altLang="ja-JP" sz="1400" dirty="0" err="1">
                <a:solidFill>
                  <a:prstClr val="black"/>
                </a:solidFill>
              </a:rPr>
              <a:t>trợ</a:t>
            </a:r>
            <a:r>
              <a:rPr lang="en-US" altLang="ja-JP" sz="1400" dirty="0">
                <a:solidFill>
                  <a:prstClr val="black"/>
                </a:solidFill>
              </a:rPr>
              <a:t> </a:t>
            </a:r>
            <a:r>
              <a:rPr lang="en-US" altLang="ja-JP" sz="1400" dirty="0" err="1">
                <a:solidFill>
                  <a:prstClr val="black"/>
                </a:solidFill>
              </a:rPr>
              <a:t>trang</a:t>
            </a:r>
            <a:r>
              <a:rPr lang="en-US" altLang="ja-JP" sz="1400" dirty="0">
                <a:solidFill>
                  <a:prstClr val="black"/>
                </a:solidFill>
              </a:rPr>
              <a:t> </a:t>
            </a:r>
            <a:r>
              <a:rPr lang="en-US" altLang="ja-JP" sz="1400" dirty="0" smtClean="0">
                <a:solidFill>
                  <a:prstClr val="black"/>
                </a:solidFill>
              </a:rPr>
              <a:t>62</a:t>
            </a:r>
            <a:endParaRPr lang="ja-JP" altLang="en-US" sz="1400" dirty="0">
              <a:solidFill>
                <a:prstClr val="black"/>
              </a:solidFill>
            </a:endParaRPr>
          </a:p>
        </p:txBody>
      </p:sp>
    </p:spTree>
    <p:extLst>
      <p:ext uri="{BB962C8B-B14F-4D97-AF65-F5344CB8AC3E}">
        <p14:creationId xmlns:p14="http://schemas.microsoft.com/office/powerpoint/2010/main" val="351387583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527059"/>
          </a:xfrm>
          <a:ln>
            <a:solidFill>
              <a:schemeClr val="tx1"/>
            </a:solidFill>
          </a:ln>
        </p:spPr>
        <p:txBody>
          <a:bodyPr>
            <a:noAutofit/>
          </a:bodyPr>
          <a:lstStyle/>
          <a:p>
            <a:r>
              <a:rPr lang="en-US" altLang="ja-JP" sz="2400" b="1" dirty="0" err="1">
                <a:latin typeface="Arial" panose="020B0604020202020204" pitchFamily="34" charset="0"/>
                <a:ea typeface="Meiryo UI" panose="020B0604030504040204" pitchFamily="50" charset="-128"/>
                <a:cs typeface="Arial" panose="020B0604020202020204" pitchFamily="34" charset="0"/>
              </a:rPr>
              <a:t>Mô</a:t>
            </a:r>
            <a:r>
              <a:rPr lang="en-US" altLang="ja-JP" sz="2400" b="1" dirty="0">
                <a:latin typeface="Arial" panose="020B0604020202020204" pitchFamily="34" charset="0"/>
                <a:ea typeface="Meiryo UI" panose="020B0604030504040204" pitchFamily="50" charset="-128"/>
                <a:cs typeface="Arial" panose="020B0604020202020204" pitchFamily="34" charset="0"/>
              </a:rPr>
              <a:t> men </a:t>
            </a:r>
            <a:r>
              <a:rPr lang="en-US" altLang="ja-JP" sz="2400" b="1" dirty="0" err="1">
                <a:latin typeface="Arial" panose="020B0604020202020204" pitchFamily="34" charset="0"/>
                <a:ea typeface="Meiryo UI" panose="020B0604030504040204" pitchFamily="50" charset="-128"/>
                <a:cs typeface="Arial" panose="020B0604020202020204" pitchFamily="34" charset="0"/>
              </a:rPr>
              <a:t>của</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lực</a:t>
            </a:r>
            <a:r>
              <a:rPr lang="en-US" altLang="ja-JP" sz="2400" b="1" dirty="0">
                <a:latin typeface="Arial" panose="020B0604020202020204" pitchFamily="34" charset="0"/>
                <a:ea typeface="Meiryo UI" panose="020B0604030504040204" pitchFamily="50" charset="-128"/>
                <a:cs typeface="Arial" panose="020B0604020202020204" pitchFamily="34" charset="0"/>
              </a:rPr>
              <a:t>(2)</a:t>
            </a:r>
            <a:r>
              <a:rPr lang="ja-JP" altLang="en-US"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Lực</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vặn</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và</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Mô</a:t>
            </a:r>
            <a:r>
              <a:rPr lang="en-US" altLang="ja-JP" sz="2400" b="1" dirty="0">
                <a:latin typeface="Arial" panose="020B0604020202020204" pitchFamily="34" charset="0"/>
                <a:ea typeface="Meiryo UI" panose="020B0604030504040204" pitchFamily="50" charset="-128"/>
                <a:cs typeface="Arial" panose="020B0604020202020204" pitchFamily="34" charset="0"/>
              </a:rPr>
              <a:t> men</a:t>
            </a:r>
            <a:endParaRPr kumimoji="1" lang="ja-JP" altLang="en-US" sz="2400" b="1" dirty="0">
              <a:latin typeface="Arial" panose="020B0604020202020204" pitchFamily="34" charset="0"/>
              <a:ea typeface="Meiryo UI" panose="020B0604030504040204" pitchFamily="50" charset="-128"/>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68</a:t>
            </a:fld>
            <a:endParaRPr lang="ja-JP" altLang="en-US">
              <a:solidFill>
                <a:prstClr val="black">
                  <a:tint val="75000"/>
                </a:prstClr>
              </a:solidFill>
            </a:endParaRPr>
          </a:p>
        </p:txBody>
      </p:sp>
      <p:sp>
        <p:nvSpPr>
          <p:cNvPr id="11" name="コンテンツ プレースホルダー 4"/>
          <p:cNvSpPr txBox="1">
            <a:spLocks/>
          </p:cNvSpPr>
          <p:nvPr/>
        </p:nvSpPr>
        <p:spPr>
          <a:xfrm>
            <a:off x="628649" y="1022425"/>
            <a:ext cx="7886701" cy="4873504"/>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Như</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hình</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bên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phải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cho</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lực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tác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động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đến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điểm</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tác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động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lực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cách</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2L,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điểm</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tác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động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lực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B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cách</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L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từ</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trục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xoay</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O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lần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lượt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là</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Fa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và</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Fb. </a:t>
            </a: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Lần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lượt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từng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Mô</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men (Ma, Mb)</a:t>
            </a: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là</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300"/>
              </a:spcBef>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Ma</a:t>
            </a: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Fa x 2L</a:t>
            </a: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Mb</a:t>
            </a: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Fb x L</a:t>
            </a: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300"/>
              </a:spcBef>
              <a:buNone/>
            </a:pP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có</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thể</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tính</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được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như</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thế</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này</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Nếu</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như</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trong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trường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hợp</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lực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vặn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đai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ốc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lực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00000"/>
              </a:lnSpc>
              <a:spcBef>
                <a:spcPts val="0"/>
              </a:spcBef>
              <a:buNone/>
            </a:pP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xoay</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00000"/>
              </a:lnSpc>
              <a:spcBef>
                <a:spcPts val="0"/>
              </a:spcBef>
              <a:buNone/>
            </a:pP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là</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giống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nhau</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p>
          <a:p>
            <a:pPr marL="0" indent="0">
              <a:lnSpc>
                <a:spcPct val="100000"/>
              </a:lnSpc>
              <a:spcBef>
                <a:spcPts val="300"/>
              </a:spcBef>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Ma</a:t>
            </a: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Mb,</a:t>
            </a: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300"/>
              </a:spcBef>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Fa</a:t>
            </a: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x 2L</a:t>
            </a: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Fb x L</a:t>
            </a: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2Fa</a:t>
            </a: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Fb</a:t>
            </a: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Fa</a:t>
            </a: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Fb</a:t>
            </a: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2</a:t>
            </a: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Nói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cách</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khác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trường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hợp</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lực</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vặn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đai</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ốc</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Mô</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men)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giống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lực</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vặn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Fa ở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điểm</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tại</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nơi</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gấp</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2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lần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chiều</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dài</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cánh</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tay</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bằng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một</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nửa</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lực</a:t>
            </a: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lực</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vặn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Fb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tại</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điểm</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B ở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gần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Tuy</a:t>
            </a: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nhiên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ở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trường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hợp</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này</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khoảng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cách</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di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chuyển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cánh</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tay</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dài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hơn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cho</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dù</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vặn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ở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điểm</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 hay B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lượng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công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đều</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giống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nhau</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p:txBody>
      </p:sp>
      <p:pic>
        <p:nvPicPr>
          <p:cNvPr id="6" name="図 5"/>
          <p:cNvPicPr/>
          <p:nvPr/>
        </p:nvPicPr>
        <p:blipFill>
          <a:blip r:embed="rId3">
            <a:extLst>
              <a:ext uri="{28A0092B-C50C-407E-A947-70E740481C1C}">
                <a14:useLocalDpi xmlns:a14="http://schemas.microsoft.com/office/drawing/2010/main" val="0"/>
              </a:ext>
            </a:extLst>
          </a:blip>
          <a:srcRect/>
          <a:stretch>
            <a:fillRect/>
          </a:stretch>
        </p:blipFill>
        <p:spPr bwMode="auto">
          <a:xfrm>
            <a:off x="5401160" y="1796335"/>
            <a:ext cx="3114190" cy="2181776"/>
          </a:xfrm>
          <a:prstGeom prst="rect">
            <a:avLst/>
          </a:prstGeom>
          <a:noFill/>
          <a:ln>
            <a:solidFill>
              <a:schemeClr val="tx1"/>
            </a:solidFill>
          </a:ln>
        </p:spPr>
      </p:pic>
      <p:sp>
        <p:nvSpPr>
          <p:cNvPr id="8" name="テキスト ボックス 7">
            <a:extLst>
              <a:ext uri="{FF2B5EF4-FFF2-40B4-BE49-F238E27FC236}">
                <a16:creationId xmlns:a16="http://schemas.microsoft.com/office/drawing/2014/main" id="{F05EB4D6-4CF4-4DDD-B746-03E1D1E19C4A}"/>
              </a:ext>
            </a:extLst>
          </p:cNvPr>
          <p:cNvSpPr txBox="1"/>
          <p:nvPr/>
        </p:nvSpPr>
        <p:spPr>
          <a:xfrm>
            <a:off x="4110087" y="6371462"/>
            <a:ext cx="4043599" cy="307777"/>
          </a:xfrm>
          <a:prstGeom prst="rect">
            <a:avLst/>
          </a:prstGeom>
          <a:noFill/>
          <a:ln>
            <a:solidFill>
              <a:schemeClr val="tx1"/>
            </a:solidFill>
          </a:ln>
        </p:spPr>
        <p:txBody>
          <a:bodyPr wrap="square" rtlCol="0">
            <a:spAutoFit/>
          </a:bodyPr>
          <a:lstStyle/>
          <a:p>
            <a:pPr algn="r"/>
            <a:r>
              <a:rPr lang="en-US" altLang="ja-JP" sz="1400" dirty="0" err="1">
                <a:solidFill>
                  <a:prstClr val="black"/>
                </a:solidFill>
              </a:rPr>
              <a:t>Sách</a:t>
            </a:r>
            <a:r>
              <a:rPr lang="en-US" altLang="ja-JP" sz="1400" dirty="0">
                <a:solidFill>
                  <a:prstClr val="black"/>
                </a:solidFill>
              </a:rPr>
              <a:t> </a:t>
            </a:r>
            <a:r>
              <a:rPr lang="en-US" altLang="ja-JP" sz="1400" dirty="0" err="1">
                <a:solidFill>
                  <a:prstClr val="black"/>
                </a:solidFill>
              </a:rPr>
              <a:t>giáo</a:t>
            </a:r>
            <a:r>
              <a:rPr lang="en-US" altLang="ja-JP" sz="1400" dirty="0">
                <a:solidFill>
                  <a:prstClr val="black"/>
                </a:solidFill>
              </a:rPr>
              <a:t> khoa </a:t>
            </a:r>
            <a:r>
              <a:rPr lang="en-US" altLang="ja-JP" sz="1400" dirty="0" err="1">
                <a:solidFill>
                  <a:prstClr val="black"/>
                </a:solidFill>
              </a:rPr>
              <a:t>trang</a:t>
            </a:r>
            <a:r>
              <a:rPr lang="en-US" altLang="ja-JP" sz="1400" dirty="0">
                <a:solidFill>
                  <a:prstClr val="black"/>
                </a:solidFill>
              </a:rPr>
              <a:t> 146 /</a:t>
            </a:r>
            <a:r>
              <a:rPr lang="ja-JP" altLang="en-US" sz="1400" dirty="0">
                <a:solidFill>
                  <a:prstClr val="black"/>
                </a:solidFill>
              </a:rPr>
              <a:t> </a:t>
            </a:r>
            <a:r>
              <a:rPr lang="en-US" altLang="ja-JP" sz="1400" dirty="0" err="1">
                <a:solidFill>
                  <a:prstClr val="black"/>
                </a:solidFill>
              </a:rPr>
              <a:t>Sách</a:t>
            </a:r>
            <a:r>
              <a:rPr lang="en-US" altLang="ja-JP" sz="1400" dirty="0">
                <a:solidFill>
                  <a:prstClr val="black"/>
                </a:solidFill>
              </a:rPr>
              <a:t> </a:t>
            </a:r>
            <a:r>
              <a:rPr lang="en-US" altLang="ja-JP" sz="1400" dirty="0" err="1">
                <a:solidFill>
                  <a:prstClr val="black"/>
                </a:solidFill>
              </a:rPr>
              <a:t>bổ</a:t>
            </a:r>
            <a:r>
              <a:rPr lang="en-US" altLang="ja-JP" sz="1400" dirty="0">
                <a:solidFill>
                  <a:prstClr val="black"/>
                </a:solidFill>
              </a:rPr>
              <a:t> </a:t>
            </a:r>
            <a:r>
              <a:rPr lang="en-US" altLang="ja-JP" sz="1400" dirty="0" err="1">
                <a:solidFill>
                  <a:prstClr val="black"/>
                </a:solidFill>
              </a:rPr>
              <a:t>trợ</a:t>
            </a:r>
            <a:r>
              <a:rPr lang="en-US" altLang="ja-JP" sz="1400" dirty="0">
                <a:solidFill>
                  <a:prstClr val="black"/>
                </a:solidFill>
              </a:rPr>
              <a:t> </a:t>
            </a:r>
            <a:r>
              <a:rPr lang="en-US" altLang="ja-JP" sz="1400" dirty="0" err="1">
                <a:solidFill>
                  <a:prstClr val="black"/>
                </a:solidFill>
              </a:rPr>
              <a:t>trang</a:t>
            </a:r>
            <a:r>
              <a:rPr lang="en-US" altLang="ja-JP" sz="1400" dirty="0">
                <a:solidFill>
                  <a:prstClr val="black"/>
                </a:solidFill>
              </a:rPr>
              <a:t> </a:t>
            </a:r>
            <a:r>
              <a:rPr lang="en-US" altLang="ja-JP" sz="1400" dirty="0" smtClean="0">
                <a:solidFill>
                  <a:prstClr val="black"/>
                </a:solidFill>
                <a:latin typeface="Arial" panose="020B0604020202020204" pitchFamily="34" charset="0"/>
                <a:cs typeface="Arial" panose="020B0604020202020204" pitchFamily="34" charset="0"/>
              </a:rPr>
              <a:t>62-63</a:t>
            </a:r>
            <a:endParaRPr lang="ja-JP" altLang="en-US" sz="1400" dirty="0">
              <a:solidFill>
                <a:prstClr val="black"/>
              </a:solidFill>
              <a:latin typeface="Arial" panose="020B0604020202020204" pitchFamily="34" charset="0"/>
              <a:cs typeface="Arial" panose="020B0604020202020204" pitchFamily="34" charset="0"/>
            </a:endParaRPr>
          </a:p>
        </p:txBody>
      </p:sp>
      <p:sp>
        <p:nvSpPr>
          <p:cNvPr id="9" name="正方形/長方形 8">
            <a:extLst>
              <a:ext uri="{FF2B5EF4-FFF2-40B4-BE49-F238E27FC236}">
                <a16:creationId xmlns:a16="http://schemas.microsoft.com/office/drawing/2014/main" id="{7DFE07D9-7A17-4661-A98B-3F87BD3D906C}"/>
              </a:ext>
            </a:extLst>
          </p:cNvPr>
          <p:cNvSpPr/>
          <p:nvPr/>
        </p:nvSpPr>
        <p:spPr>
          <a:xfrm>
            <a:off x="5646657" y="3574822"/>
            <a:ext cx="2507030" cy="26896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100" dirty="0" err="1">
                <a:latin typeface="Arial" panose="020B0604020202020204" pitchFamily="34" charset="0"/>
                <a:cs typeface="Arial" panose="020B0604020202020204" pitchFamily="34" charset="0"/>
              </a:rPr>
              <a:t>Hình</a:t>
            </a:r>
            <a:r>
              <a:rPr kumimoji="1" lang="en-US" altLang="ja-JP" sz="1100" dirty="0">
                <a:latin typeface="Arial" panose="020B0604020202020204" pitchFamily="34" charset="0"/>
                <a:cs typeface="Arial" panose="020B0604020202020204" pitchFamily="34" charset="0"/>
              </a:rPr>
              <a:t> 4-12    </a:t>
            </a:r>
            <a:r>
              <a:rPr lang="en-US" altLang="ja-JP" sz="1100" dirty="0" err="1">
                <a:latin typeface="Arial" panose="020B0604020202020204" pitchFamily="34" charset="0"/>
                <a:cs typeface="Arial" panose="020B0604020202020204" pitchFamily="34" charset="0"/>
              </a:rPr>
              <a:t>Mô</a:t>
            </a:r>
            <a:r>
              <a:rPr lang="en-US" altLang="ja-JP" sz="1100" dirty="0">
                <a:latin typeface="Arial" panose="020B0604020202020204" pitchFamily="34" charset="0"/>
                <a:cs typeface="Arial" panose="020B0604020202020204" pitchFamily="34" charset="0"/>
              </a:rPr>
              <a:t> men </a:t>
            </a:r>
            <a:r>
              <a:rPr kumimoji="1" lang="en-US" altLang="ja-JP" sz="1100" dirty="0" err="1">
                <a:latin typeface="Arial" panose="020B0604020202020204" pitchFamily="34" charset="0"/>
                <a:cs typeface="Arial" panose="020B0604020202020204" pitchFamily="34" charset="0"/>
              </a:rPr>
              <a:t>và</a:t>
            </a:r>
            <a:r>
              <a:rPr kumimoji="1" lang="en-US" altLang="ja-JP" sz="1100" dirty="0">
                <a:latin typeface="Arial" panose="020B0604020202020204" pitchFamily="34" charset="0"/>
                <a:cs typeface="Arial" panose="020B0604020202020204" pitchFamily="34" charset="0"/>
              </a:rPr>
              <a:t> </a:t>
            </a:r>
            <a:r>
              <a:rPr kumimoji="1" lang="en-US" altLang="ja-JP" sz="1100" dirty="0" err="1">
                <a:latin typeface="Arial" panose="020B0604020202020204" pitchFamily="34" charset="0"/>
                <a:cs typeface="Arial" panose="020B0604020202020204" pitchFamily="34" charset="0"/>
              </a:rPr>
              <a:t>lực</a:t>
            </a:r>
            <a:r>
              <a:rPr kumimoji="1" lang="en-US" altLang="ja-JP" sz="1100" dirty="0">
                <a:latin typeface="Arial" panose="020B0604020202020204" pitchFamily="34" charset="0"/>
                <a:cs typeface="Arial" panose="020B0604020202020204" pitchFamily="34" charset="0"/>
              </a:rPr>
              <a:t> </a:t>
            </a:r>
            <a:r>
              <a:rPr kumimoji="1" lang="en-US" altLang="ja-JP" sz="1100" dirty="0" err="1">
                <a:latin typeface="Arial" panose="020B0604020202020204" pitchFamily="34" charset="0"/>
                <a:cs typeface="Arial" panose="020B0604020202020204" pitchFamily="34" charset="0"/>
              </a:rPr>
              <a:t>vặn</a:t>
            </a:r>
            <a:endParaRPr kumimoji="1" lang="ja-JP" altLang="en-US" sz="1100" dirty="0">
              <a:latin typeface="Arial" panose="020B0604020202020204" pitchFamily="34" charset="0"/>
              <a:cs typeface="Arial" panose="020B0604020202020204" pitchFamily="34" charset="0"/>
            </a:endParaRPr>
          </a:p>
        </p:txBody>
      </p:sp>
      <p:sp>
        <p:nvSpPr>
          <p:cNvPr id="10" name="正方形/長方形 9">
            <a:extLst>
              <a:ext uri="{FF2B5EF4-FFF2-40B4-BE49-F238E27FC236}">
                <a16:creationId xmlns:a16="http://schemas.microsoft.com/office/drawing/2014/main" id="{E3315132-E9B7-4F14-B547-D02A0992A8C2}"/>
              </a:ext>
            </a:extLst>
          </p:cNvPr>
          <p:cNvSpPr/>
          <p:nvPr/>
        </p:nvSpPr>
        <p:spPr>
          <a:xfrm>
            <a:off x="5401160" y="1833370"/>
            <a:ext cx="537727" cy="36306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altLang="ja-JP" sz="800" dirty="0" err="1">
                <a:latin typeface="Arial" panose="020B0604020202020204" pitchFamily="34" charset="0"/>
                <a:cs typeface="Arial" panose="020B0604020202020204" pitchFamily="34" charset="0"/>
              </a:rPr>
              <a:t>Trục</a:t>
            </a:r>
            <a:r>
              <a:rPr lang="en-US" altLang="ja-JP" sz="800" dirty="0">
                <a:latin typeface="Arial" panose="020B0604020202020204" pitchFamily="34" charset="0"/>
                <a:cs typeface="Arial" panose="020B0604020202020204" pitchFamily="34" charset="0"/>
              </a:rPr>
              <a:t> </a:t>
            </a:r>
            <a:r>
              <a:rPr lang="en-US" altLang="ja-JP" sz="800" dirty="0" err="1">
                <a:latin typeface="Arial" panose="020B0604020202020204" pitchFamily="34" charset="0"/>
                <a:cs typeface="Arial" panose="020B0604020202020204" pitchFamily="34" charset="0"/>
              </a:rPr>
              <a:t>xoay</a:t>
            </a:r>
            <a:r>
              <a:rPr lang="en-US" altLang="ja-JP" sz="800" dirty="0">
                <a:latin typeface="Arial" panose="020B0604020202020204" pitchFamily="34" charset="0"/>
                <a:cs typeface="Arial" panose="020B0604020202020204" pitchFamily="34" charset="0"/>
              </a:rPr>
              <a:t> O </a:t>
            </a:r>
            <a:endParaRPr kumimoji="1" lang="ja-JP" altLang="en-US" sz="800" dirty="0">
              <a:latin typeface="Arial" panose="020B0604020202020204" pitchFamily="34" charset="0"/>
              <a:cs typeface="Arial" panose="020B0604020202020204" pitchFamily="34" charset="0"/>
            </a:endParaRPr>
          </a:p>
        </p:txBody>
      </p:sp>
      <p:sp>
        <p:nvSpPr>
          <p:cNvPr id="14" name="正方形/長方形 13">
            <a:extLst>
              <a:ext uri="{FF2B5EF4-FFF2-40B4-BE49-F238E27FC236}">
                <a16:creationId xmlns:a16="http://schemas.microsoft.com/office/drawing/2014/main" id="{E4F07664-56B9-41B5-9905-D9DC32EF7CAF}"/>
              </a:ext>
            </a:extLst>
          </p:cNvPr>
          <p:cNvSpPr/>
          <p:nvPr/>
        </p:nvSpPr>
        <p:spPr>
          <a:xfrm>
            <a:off x="8069344" y="1868610"/>
            <a:ext cx="421645" cy="43023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800" dirty="0" err="1">
                <a:latin typeface="Arial" panose="020B0604020202020204" pitchFamily="34" charset="0"/>
                <a:cs typeface="Arial" panose="020B0604020202020204" pitchFamily="34" charset="0"/>
              </a:rPr>
              <a:t>Điểm</a:t>
            </a:r>
            <a:r>
              <a:rPr lang="en-US" altLang="ja-JP" sz="800" dirty="0">
                <a:latin typeface="Arial" panose="020B0604020202020204" pitchFamily="34" charset="0"/>
                <a:cs typeface="Arial" panose="020B0604020202020204" pitchFamily="34" charset="0"/>
              </a:rPr>
              <a:t> </a:t>
            </a:r>
            <a:r>
              <a:rPr lang="en-US" altLang="ja-JP" sz="800" dirty="0" err="1">
                <a:latin typeface="Arial" panose="020B0604020202020204" pitchFamily="34" charset="0"/>
                <a:cs typeface="Arial" panose="020B0604020202020204" pitchFamily="34" charset="0"/>
              </a:rPr>
              <a:t>tác</a:t>
            </a:r>
            <a:r>
              <a:rPr lang="en-US" altLang="ja-JP" sz="800" dirty="0">
                <a:latin typeface="Arial" panose="020B0604020202020204" pitchFamily="34" charset="0"/>
                <a:cs typeface="Arial" panose="020B0604020202020204" pitchFamily="34" charset="0"/>
              </a:rPr>
              <a:t> </a:t>
            </a:r>
            <a:r>
              <a:rPr lang="en-US" altLang="ja-JP" sz="800" dirty="0" err="1">
                <a:latin typeface="Arial" panose="020B0604020202020204" pitchFamily="34" charset="0"/>
                <a:cs typeface="Arial" panose="020B0604020202020204" pitchFamily="34" charset="0"/>
              </a:rPr>
              <a:t>dụng</a:t>
            </a:r>
            <a:r>
              <a:rPr lang="en-US" altLang="ja-JP" sz="800" dirty="0">
                <a:latin typeface="Arial" panose="020B0604020202020204" pitchFamily="34" charset="0"/>
                <a:cs typeface="Arial" panose="020B0604020202020204" pitchFamily="34" charset="0"/>
              </a:rPr>
              <a:t> </a:t>
            </a:r>
            <a:r>
              <a:rPr lang="en-US" altLang="ja-JP" sz="800" dirty="0" err="1">
                <a:latin typeface="Arial" panose="020B0604020202020204" pitchFamily="34" charset="0"/>
                <a:cs typeface="Arial" panose="020B0604020202020204" pitchFamily="34" charset="0"/>
              </a:rPr>
              <a:t>lực</a:t>
            </a:r>
            <a:endParaRPr kumimoji="1" lang="ja-JP" alt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81534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581515" y="309722"/>
            <a:ext cx="7751141" cy="550613"/>
          </a:xfrm>
          <a:ln>
            <a:solidFill>
              <a:schemeClr val="tx1"/>
            </a:solidFill>
          </a:ln>
        </p:spPr>
        <p:txBody>
          <a:bodyPr>
            <a:noAutofit/>
          </a:bodyPr>
          <a:lstStyle/>
          <a:p>
            <a:r>
              <a:rPr lang="en-US" altLang="ja-JP" sz="2400" b="1" dirty="0" err="1">
                <a:latin typeface="Arial" panose="020B0604020202020204" pitchFamily="34" charset="0"/>
                <a:ea typeface="Meiryo UI" panose="020B0604030504040204" pitchFamily="50" charset="-128"/>
                <a:cs typeface="Arial" panose="020B0604020202020204" pitchFamily="34" charset="0"/>
              </a:rPr>
              <a:t>Mô</a:t>
            </a:r>
            <a:r>
              <a:rPr lang="en-US" altLang="ja-JP" sz="2400" b="1" dirty="0">
                <a:latin typeface="Arial" panose="020B0604020202020204" pitchFamily="34" charset="0"/>
                <a:ea typeface="Meiryo UI" panose="020B0604030504040204" pitchFamily="50" charset="-128"/>
                <a:cs typeface="Arial" panose="020B0604020202020204" pitchFamily="34" charset="0"/>
              </a:rPr>
              <a:t> men </a:t>
            </a:r>
            <a:r>
              <a:rPr lang="en-US" altLang="ja-JP" sz="2400" b="1" dirty="0" err="1">
                <a:latin typeface="Arial" panose="020B0604020202020204" pitchFamily="34" charset="0"/>
                <a:ea typeface="Meiryo UI" panose="020B0604030504040204" pitchFamily="50" charset="-128"/>
                <a:cs typeface="Arial" panose="020B0604020202020204" pitchFamily="34" charset="0"/>
              </a:rPr>
              <a:t>của</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lực</a:t>
            </a:r>
            <a:r>
              <a:rPr lang="en-US" altLang="ja-JP" sz="2400" b="1" dirty="0">
                <a:latin typeface="Arial" panose="020B0604020202020204" pitchFamily="34" charset="0"/>
                <a:ea typeface="Meiryo UI" panose="020B0604030504040204" pitchFamily="50" charset="-128"/>
                <a:cs typeface="Arial" panose="020B0604020202020204" pitchFamily="34" charset="0"/>
              </a:rPr>
              <a:t> (3)</a:t>
            </a:r>
            <a:r>
              <a:rPr lang="ja-JP" altLang="en-US"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Rơi</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và</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Mô</a:t>
            </a:r>
            <a:r>
              <a:rPr lang="en-US" altLang="ja-JP" sz="2400" b="1" dirty="0">
                <a:latin typeface="Arial" panose="020B0604020202020204" pitchFamily="34" charset="0"/>
                <a:ea typeface="Meiryo UI" panose="020B0604030504040204" pitchFamily="50" charset="-128"/>
                <a:cs typeface="Arial" panose="020B0604020202020204" pitchFamily="34" charset="0"/>
              </a:rPr>
              <a:t> men</a:t>
            </a:r>
            <a:endParaRPr kumimoji="1" lang="ja-JP" altLang="en-US" sz="2400" b="1" dirty="0">
              <a:latin typeface="Arial" panose="020B0604020202020204" pitchFamily="34" charset="0"/>
              <a:ea typeface="Meiryo UI" panose="020B0604030504040204" pitchFamily="50" charset="-128"/>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69</a:t>
            </a:fld>
            <a:endParaRPr lang="ja-JP" altLang="en-US">
              <a:solidFill>
                <a:prstClr val="black">
                  <a:tint val="75000"/>
                </a:prstClr>
              </a:solidFill>
            </a:endParaRPr>
          </a:p>
        </p:txBody>
      </p:sp>
      <p:sp>
        <p:nvSpPr>
          <p:cNvPr id="11" name="コンテンツ プレースホルダー 4"/>
          <p:cNvSpPr txBox="1">
            <a:spLocks/>
          </p:cNvSpPr>
          <p:nvPr/>
        </p:nvSpPr>
        <p:spPr>
          <a:xfrm>
            <a:off x="628649" y="896799"/>
            <a:ext cx="7886701" cy="5503614"/>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Giải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thích</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bằng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ví</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dụ</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liên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quan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đến</a:t>
            </a: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moment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và</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ổn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định</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đối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với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rơi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khi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đang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endPar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xe</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nâng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a:t>
            </a:r>
          </a:p>
          <a:p>
            <a:pPr marL="0" indent="0">
              <a:lnSpc>
                <a:spcPct val="100000"/>
              </a:lnSpc>
              <a:spcBef>
                <a:spcPts val="0"/>
              </a:spcBef>
              <a:buNone/>
            </a:pP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Điều</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kiện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a:t>
            </a:r>
          </a:p>
          <a:p>
            <a:pPr marL="0" indent="0">
              <a:lnSpc>
                <a:spcPct val="100000"/>
              </a:lnSpc>
              <a:spcBef>
                <a:spcPts val="0"/>
              </a:spcBef>
              <a:buNone/>
            </a:pP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O</a:t>
            </a: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Điểm</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trụ</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rơi</a:t>
            </a: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vị</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trí</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nhô</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ra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chân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chống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thủy</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lực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W</a:t>
            </a:r>
            <a:r>
              <a:rPr lang="en-US" altLang="ja-JP" sz="1200" baseline="-2000" dirty="0">
                <a:solidFill>
                  <a:prstClr val="black"/>
                </a:solidFill>
                <a:latin typeface="Arial" panose="020B0604020202020204" pitchFamily="34" charset="0"/>
                <a:ea typeface="Meiryo UI" panose="020B0604030504040204" pitchFamily="50" charset="-128"/>
                <a:cs typeface="Arial" panose="020B0604020202020204" pitchFamily="34" charset="0"/>
              </a:rPr>
              <a:t>G</a:t>
            </a: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Trọng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lương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sức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nặng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xe</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khối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lượng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thân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máy</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x g)</a:t>
            </a:r>
            <a:endPar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W</a:t>
            </a: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Toàn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bộ</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trọng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lượng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hoạt</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tải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tại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nền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khối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lượng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chất</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tải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x g)</a:t>
            </a:r>
          </a:p>
          <a:p>
            <a:pPr marL="0" indent="0">
              <a:lnSpc>
                <a:spcPct val="100000"/>
              </a:lnSpc>
              <a:spcBef>
                <a:spcPts val="0"/>
              </a:spcBef>
              <a:buNone/>
            </a:pP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L</a:t>
            </a: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Khoảng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cách</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từ</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điểm</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trụ</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O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đến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vị</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trí</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trọng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tâm</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jyushin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xe</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00000"/>
              </a:lnSpc>
              <a:spcBef>
                <a:spcPts val="0"/>
              </a:spcBef>
              <a:buNone/>
            </a:pP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endPar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ℓ</a:t>
            </a: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Khoảng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cách</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nằm</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ngang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từ</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điểm</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trụ</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O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đến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vị</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trí</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trọng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tâm</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jyushin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00000"/>
              </a:lnSpc>
              <a:spcBef>
                <a:spcPts val="0"/>
              </a:spcBef>
              <a:buNone/>
            </a:pP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xe</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endPar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300"/>
              </a:spcBef>
              <a:buNone/>
            </a:pP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Cho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điểm</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trụ</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O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là</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trục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moment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lực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cho</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xe</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rơi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xuống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là</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00000"/>
              </a:lnSpc>
              <a:spcBef>
                <a:spcPts val="300"/>
              </a:spcBef>
              <a:buNone/>
            </a:pP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moment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rơi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(M</a:t>
            </a:r>
            <a:r>
              <a:rPr lang="en-US" altLang="ja-JP" sz="1200" baseline="-2000" dirty="0">
                <a:solidFill>
                  <a:prstClr val="black"/>
                </a:solidFill>
                <a:latin typeface="Arial" panose="020B0604020202020204" pitchFamily="34" charset="0"/>
                <a:ea typeface="Meiryo UI" panose="020B0604030504040204" pitchFamily="50" charset="-128"/>
                <a:cs typeface="Arial" panose="020B0604020202020204" pitchFamily="34" charset="0"/>
              </a:rPr>
              <a:t>W</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moment (M</a:t>
            </a:r>
            <a:r>
              <a:rPr lang="en-US" altLang="ja-JP" sz="1200" baseline="-2000" dirty="0">
                <a:solidFill>
                  <a:prstClr val="black"/>
                </a:solidFill>
                <a:latin typeface="Arial" panose="020B0604020202020204" pitchFamily="34" charset="0"/>
                <a:ea typeface="Meiryo UI" panose="020B0604030504040204" pitchFamily="50" charset="-128"/>
                <a:cs typeface="Arial" panose="020B0604020202020204" pitchFamily="34" charset="0"/>
              </a:rPr>
              <a:t>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để</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tác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động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cho</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ổn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định</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ngược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lại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với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moment </a:t>
            </a:r>
          </a:p>
          <a:p>
            <a:pPr marL="0" indent="0">
              <a:lnSpc>
                <a:spcPct val="100000"/>
              </a:lnSpc>
              <a:spcBef>
                <a:spcPts val="300"/>
              </a:spcBef>
              <a:buNone/>
            </a:pP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để</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cho</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rơi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có</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thể</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được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tóm</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lại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như</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công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thức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sau</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đây</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endPar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300"/>
              </a:spcBef>
              <a:buNone/>
            </a:pP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Lực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xoay</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rơi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M</a:t>
            </a:r>
            <a:r>
              <a:rPr lang="en-US" altLang="ja-JP" sz="1200" baseline="-2000" dirty="0">
                <a:solidFill>
                  <a:prstClr val="black"/>
                </a:solidFill>
                <a:latin typeface="Arial" panose="020B0604020202020204" pitchFamily="34" charset="0"/>
                <a:ea typeface="Meiryo UI" panose="020B0604030504040204" pitchFamily="50" charset="-128"/>
                <a:cs typeface="Arial" panose="020B0604020202020204" pitchFamily="34" charset="0"/>
              </a:rPr>
              <a:t>W</a:t>
            </a: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W x</a:t>
            </a: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ℓ</a:t>
            </a:r>
          </a:p>
          <a:p>
            <a:pPr marL="0" indent="0">
              <a:lnSpc>
                <a:spcPct val="100000"/>
              </a:lnSpc>
              <a:spcBef>
                <a:spcPts val="0"/>
              </a:spcBef>
              <a:buNone/>
            </a:pP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Lực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xoay</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ổn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định</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M</a:t>
            </a:r>
            <a:r>
              <a:rPr lang="en-US" altLang="ja-JP" sz="1200" baseline="-2000" dirty="0">
                <a:solidFill>
                  <a:prstClr val="black"/>
                </a:solidFill>
                <a:latin typeface="Arial" panose="020B0604020202020204" pitchFamily="34" charset="0"/>
                <a:ea typeface="Meiryo UI" panose="020B0604030504040204" pitchFamily="50" charset="-128"/>
                <a:cs typeface="Arial" panose="020B0604020202020204" pitchFamily="34" charset="0"/>
              </a:rPr>
              <a:t>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 W</a:t>
            </a:r>
            <a:r>
              <a:rPr lang="en-US" altLang="ja-JP" sz="1200" baseline="-2000" dirty="0">
                <a:solidFill>
                  <a:prstClr val="black"/>
                </a:solidFill>
                <a:latin typeface="Arial" panose="020B0604020202020204" pitchFamily="34" charset="0"/>
                <a:ea typeface="Meiryo UI" panose="020B0604030504040204" pitchFamily="50" charset="-128"/>
                <a:cs typeface="Arial" panose="020B0604020202020204" pitchFamily="34" charset="0"/>
              </a:rPr>
              <a:t>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x L</a:t>
            </a:r>
            <a:endPar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300"/>
              </a:spcBef>
              <a:buNone/>
            </a:pP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Nếu</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M</a:t>
            </a:r>
            <a:r>
              <a:rPr lang="en-US" altLang="ja-JP" sz="1200" baseline="-2000" dirty="0">
                <a:solidFill>
                  <a:prstClr val="black"/>
                </a:solidFill>
                <a:latin typeface="Arial" panose="020B0604020202020204" pitchFamily="34" charset="0"/>
                <a:ea typeface="Meiryo UI" panose="020B0604030504040204" pitchFamily="50" charset="-128"/>
                <a:cs typeface="Arial" panose="020B0604020202020204" pitchFamily="34" charset="0"/>
              </a:rPr>
              <a:t>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&gt;M</a:t>
            </a:r>
            <a:r>
              <a:rPr lang="en-US" altLang="ja-JP" sz="1200" baseline="-2000" dirty="0">
                <a:solidFill>
                  <a:prstClr val="black"/>
                </a:solidFill>
                <a:latin typeface="Arial" panose="020B0604020202020204" pitchFamily="34" charset="0"/>
                <a:ea typeface="Meiryo UI" panose="020B0604030504040204" pitchFamily="50" charset="-128"/>
                <a:cs typeface="Arial" panose="020B0604020202020204" pitchFamily="34" charset="0"/>
              </a:rPr>
              <a:t>W</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xe</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đối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với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rơi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là</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ổn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định</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còn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nếu</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00000"/>
              </a:lnSpc>
              <a:spcBef>
                <a:spcPts val="300"/>
              </a:spcBef>
              <a:buNone/>
            </a:pP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M</a:t>
            </a:r>
            <a:r>
              <a:rPr lang="en-US" altLang="ja-JP" sz="1200" baseline="-2000" dirty="0">
                <a:solidFill>
                  <a:prstClr val="black"/>
                </a:solidFill>
                <a:latin typeface="Arial" panose="020B0604020202020204" pitchFamily="34" charset="0"/>
                <a:ea typeface="Meiryo UI" panose="020B0604030504040204" pitchFamily="50" charset="-128"/>
                <a:cs typeface="Arial" panose="020B0604020202020204" pitchFamily="34" charset="0"/>
              </a:rPr>
              <a:t>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&lt;M</a:t>
            </a:r>
            <a:r>
              <a:rPr lang="en-US" altLang="ja-JP" sz="1200" baseline="-2000" dirty="0">
                <a:solidFill>
                  <a:prstClr val="black"/>
                </a:solidFill>
                <a:latin typeface="Arial" panose="020B0604020202020204" pitchFamily="34" charset="0"/>
                <a:ea typeface="Meiryo UI" panose="020B0604030504040204" pitchFamily="50" charset="-128"/>
                <a:cs typeface="Arial" panose="020B0604020202020204" pitchFamily="34" charset="0"/>
              </a:rPr>
              <a:t>W</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sẽ</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rơi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endPar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300"/>
              </a:spcBef>
              <a:buNone/>
            </a:pP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Ngoài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ra,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cho</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dù</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tải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trọng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chất</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hàng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là</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giống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đi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chăng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nữa</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dựa</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vào</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cho</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00000"/>
              </a:lnSpc>
              <a:spcBef>
                <a:spcPts val="300"/>
              </a:spcBef>
              <a:buNone/>
            </a:pP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cần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trục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nâng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ngắn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lại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hay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là</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cho</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dài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ra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khoảng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cách</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đến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trọng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tâm</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jyushin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a:t>
            </a:r>
          </a:p>
          <a:p>
            <a:pPr marL="0" indent="0">
              <a:lnSpc>
                <a:spcPct val="100000"/>
              </a:lnSpc>
              <a:spcBef>
                <a:spcPts val="300"/>
              </a:spcBef>
              <a:buNone/>
            </a:pP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tải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trọng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chất</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hàng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(Q)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sẽ</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dài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hơn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moment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rơi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(M</a:t>
            </a:r>
            <a:r>
              <a:rPr lang="en-US" altLang="ja-JP" sz="1200" baseline="-2000" dirty="0">
                <a:solidFill>
                  <a:prstClr val="black"/>
                </a:solidFill>
                <a:latin typeface="Arial" panose="020B0604020202020204" pitchFamily="34" charset="0"/>
                <a:ea typeface="Meiryo UI" panose="020B0604030504040204" pitchFamily="50" charset="-128"/>
                <a:cs typeface="Arial" panose="020B0604020202020204" pitchFamily="34" charset="0"/>
              </a:rPr>
              <a:t>W</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nguy</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cơ</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rơi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sẽ</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lớn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hơn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endPar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300"/>
              </a:spcBef>
              <a:buNone/>
            </a:pP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Hơn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nữa</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thiết</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bị</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hạn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chế</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tác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động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cần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trục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nâng</a:t>
            </a: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là</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thiết</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bị</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an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toàn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xe</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00000"/>
              </a:lnSpc>
              <a:spcBef>
                <a:spcPts val="300"/>
              </a:spcBef>
              <a:buNone/>
            </a:pP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00000"/>
              </a:lnSpc>
              <a:spcBef>
                <a:spcPts val="300"/>
              </a:spcBef>
              <a:buNone/>
            </a:pP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Là</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thiết</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bị</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tự</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động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phát</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hiện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ra moment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rơi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và</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moment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ổn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định</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00000"/>
              </a:lnSpc>
              <a:spcBef>
                <a:spcPts val="300"/>
              </a:spcBef>
              <a:buNone/>
            </a:pP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hay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cho</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dừng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tác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động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a:t>
            </a:r>
          </a:p>
          <a:p>
            <a:pPr marL="0" indent="0">
              <a:lnSpc>
                <a:spcPct val="100000"/>
              </a:lnSpc>
              <a:spcBef>
                <a:spcPts val="0"/>
              </a:spcBef>
              <a:buNone/>
            </a:pP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Biểu</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thị</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giới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hạn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tác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động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cần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trục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nâng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trong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phạm</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vi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ở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trong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hình</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00000"/>
              </a:lnSpc>
              <a:spcBef>
                <a:spcPts val="0"/>
              </a:spcBef>
              <a:buNone/>
            </a:pP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bên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phải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a:t>
            </a:r>
          </a:p>
        </p:txBody>
      </p:sp>
      <p:pic>
        <p:nvPicPr>
          <p:cNvPr id="6" name="図 5"/>
          <p:cNvPicPr/>
          <p:nvPr/>
        </p:nvPicPr>
        <p:blipFill>
          <a:blip r:embed="rId3">
            <a:extLst>
              <a:ext uri="{28A0092B-C50C-407E-A947-70E740481C1C}">
                <a14:useLocalDpi xmlns:a14="http://schemas.microsoft.com/office/drawing/2010/main" val="0"/>
              </a:ext>
            </a:extLst>
          </a:blip>
          <a:srcRect/>
          <a:stretch>
            <a:fillRect/>
          </a:stretch>
        </p:blipFill>
        <p:spPr bwMode="auto">
          <a:xfrm>
            <a:off x="6457950" y="1123185"/>
            <a:ext cx="2057400" cy="2691812"/>
          </a:xfrm>
          <a:prstGeom prst="rect">
            <a:avLst/>
          </a:prstGeom>
          <a:noFill/>
          <a:ln>
            <a:solidFill>
              <a:schemeClr val="tx1"/>
            </a:solidFill>
          </a:ln>
        </p:spPr>
      </p:pic>
      <p:pic>
        <p:nvPicPr>
          <p:cNvPr id="8" name="図 7"/>
          <p:cNvPicPr/>
          <p:nvPr/>
        </p:nvPicPr>
        <p:blipFill>
          <a:blip r:embed="rId4">
            <a:extLst>
              <a:ext uri="{28A0092B-C50C-407E-A947-70E740481C1C}">
                <a14:useLocalDpi xmlns:a14="http://schemas.microsoft.com/office/drawing/2010/main" val="0"/>
              </a:ext>
            </a:extLst>
          </a:blip>
          <a:srcRect/>
          <a:stretch>
            <a:fillRect/>
          </a:stretch>
        </p:blipFill>
        <p:spPr bwMode="auto">
          <a:xfrm>
            <a:off x="6457950" y="4086789"/>
            <a:ext cx="2057400" cy="1992563"/>
          </a:xfrm>
          <a:prstGeom prst="rect">
            <a:avLst/>
          </a:prstGeom>
          <a:noFill/>
          <a:ln>
            <a:solidFill>
              <a:schemeClr val="tx1"/>
            </a:solidFill>
          </a:ln>
        </p:spPr>
      </p:pic>
      <p:sp>
        <p:nvSpPr>
          <p:cNvPr id="9" name="テキスト ボックス 8">
            <a:extLst>
              <a:ext uri="{FF2B5EF4-FFF2-40B4-BE49-F238E27FC236}">
                <a16:creationId xmlns:a16="http://schemas.microsoft.com/office/drawing/2014/main" id="{2B494981-1557-4839-BC3A-40555433F783}"/>
              </a:ext>
            </a:extLst>
          </p:cNvPr>
          <p:cNvSpPr txBox="1"/>
          <p:nvPr/>
        </p:nvSpPr>
        <p:spPr>
          <a:xfrm>
            <a:off x="4157221" y="6400413"/>
            <a:ext cx="4036688" cy="307777"/>
          </a:xfrm>
          <a:prstGeom prst="rect">
            <a:avLst/>
          </a:prstGeom>
          <a:noFill/>
          <a:ln>
            <a:solidFill>
              <a:schemeClr val="tx1"/>
            </a:solidFill>
          </a:ln>
        </p:spPr>
        <p:txBody>
          <a:bodyPr wrap="square" rtlCol="0">
            <a:spAutoFit/>
          </a:bodyPr>
          <a:lstStyle/>
          <a:p>
            <a:pPr algn="r"/>
            <a:r>
              <a:rPr lang="en-US" altLang="ja-JP" sz="1400" dirty="0" err="1">
                <a:solidFill>
                  <a:prstClr val="black"/>
                </a:solidFill>
              </a:rPr>
              <a:t>Sách</a:t>
            </a:r>
            <a:r>
              <a:rPr lang="en-US" altLang="ja-JP" sz="1400" dirty="0">
                <a:solidFill>
                  <a:prstClr val="black"/>
                </a:solidFill>
              </a:rPr>
              <a:t> </a:t>
            </a:r>
            <a:r>
              <a:rPr lang="en-US" altLang="ja-JP" sz="1400" dirty="0" err="1">
                <a:solidFill>
                  <a:prstClr val="black"/>
                </a:solidFill>
              </a:rPr>
              <a:t>giáo</a:t>
            </a:r>
            <a:r>
              <a:rPr lang="en-US" altLang="ja-JP" sz="1400" dirty="0">
                <a:solidFill>
                  <a:prstClr val="black"/>
                </a:solidFill>
              </a:rPr>
              <a:t> khoa </a:t>
            </a:r>
            <a:r>
              <a:rPr lang="en-US" altLang="ja-JP" sz="1400" dirty="0" err="1">
                <a:solidFill>
                  <a:prstClr val="black"/>
                </a:solidFill>
              </a:rPr>
              <a:t>trang</a:t>
            </a:r>
            <a:r>
              <a:rPr lang="en-US" altLang="ja-JP" sz="1400" dirty="0">
                <a:solidFill>
                  <a:prstClr val="black"/>
                </a:solidFill>
              </a:rPr>
              <a:t> 148 /</a:t>
            </a:r>
            <a:r>
              <a:rPr lang="ja-JP" altLang="en-US" sz="1400" dirty="0">
                <a:solidFill>
                  <a:prstClr val="black"/>
                </a:solidFill>
              </a:rPr>
              <a:t> </a:t>
            </a:r>
            <a:r>
              <a:rPr lang="en-US" altLang="ja-JP" sz="1400" dirty="0" err="1">
                <a:solidFill>
                  <a:prstClr val="black"/>
                </a:solidFill>
              </a:rPr>
              <a:t>Sách</a:t>
            </a:r>
            <a:r>
              <a:rPr lang="en-US" altLang="ja-JP" sz="1400" dirty="0">
                <a:solidFill>
                  <a:prstClr val="black"/>
                </a:solidFill>
              </a:rPr>
              <a:t> </a:t>
            </a:r>
            <a:r>
              <a:rPr lang="en-US" altLang="ja-JP" sz="1400" dirty="0" err="1">
                <a:solidFill>
                  <a:prstClr val="black"/>
                </a:solidFill>
              </a:rPr>
              <a:t>bổ</a:t>
            </a:r>
            <a:r>
              <a:rPr lang="en-US" altLang="ja-JP" sz="1400" dirty="0">
                <a:solidFill>
                  <a:prstClr val="black"/>
                </a:solidFill>
              </a:rPr>
              <a:t> </a:t>
            </a:r>
            <a:r>
              <a:rPr lang="en-US" altLang="ja-JP" sz="1400" dirty="0" err="1">
                <a:solidFill>
                  <a:prstClr val="black"/>
                </a:solidFill>
              </a:rPr>
              <a:t>trợ</a:t>
            </a:r>
            <a:r>
              <a:rPr lang="en-US" altLang="ja-JP" sz="1400" dirty="0">
                <a:solidFill>
                  <a:prstClr val="black"/>
                </a:solidFill>
              </a:rPr>
              <a:t> </a:t>
            </a:r>
            <a:r>
              <a:rPr lang="en-US" altLang="ja-JP" sz="1400" dirty="0" err="1">
                <a:solidFill>
                  <a:prstClr val="black"/>
                </a:solidFill>
              </a:rPr>
              <a:t>trang</a:t>
            </a:r>
            <a:r>
              <a:rPr lang="en-US" altLang="ja-JP" sz="1400" dirty="0">
                <a:solidFill>
                  <a:prstClr val="black"/>
                </a:solidFill>
              </a:rPr>
              <a:t> </a:t>
            </a:r>
            <a:r>
              <a:rPr lang="en-US" altLang="ja-JP" sz="1400" dirty="0" smtClean="0">
                <a:solidFill>
                  <a:prstClr val="black"/>
                </a:solidFill>
                <a:latin typeface="Arial" panose="020B0604020202020204" pitchFamily="34" charset="0"/>
                <a:cs typeface="Arial" panose="020B0604020202020204" pitchFamily="34" charset="0"/>
              </a:rPr>
              <a:t>64~65</a:t>
            </a:r>
            <a:endParaRPr lang="ja-JP" altLang="en-US" sz="1400" dirty="0">
              <a:solidFill>
                <a:prstClr val="black"/>
              </a:solidFill>
              <a:latin typeface="Arial" panose="020B0604020202020204" pitchFamily="34" charset="0"/>
              <a:cs typeface="Arial" panose="020B0604020202020204" pitchFamily="34" charset="0"/>
            </a:endParaRPr>
          </a:p>
        </p:txBody>
      </p:sp>
      <p:sp>
        <p:nvSpPr>
          <p:cNvPr id="10" name="正方形/長方形 9">
            <a:extLst>
              <a:ext uri="{FF2B5EF4-FFF2-40B4-BE49-F238E27FC236}">
                <a16:creationId xmlns:a16="http://schemas.microsoft.com/office/drawing/2014/main" id="{DAE0C1FB-466E-4AFC-8ED9-CC4310ACD44B}"/>
              </a:ext>
            </a:extLst>
          </p:cNvPr>
          <p:cNvSpPr/>
          <p:nvPr/>
        </p:nvSpPr>
        <p:spPr>
          <a:xfrm>
            <a:off x="6457950" y="1498802"/>
            <a:ext cx="962181" cy="26896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800" dirty="0">
                <a:latin typeface="Arial" panose="020B0604020202020204" pitchFamily="34" charset="0"/>
                <a:cs typeface="Arial" panose="020B0604020202020204" pitchFamily="34" charset="0"/>
              </a:rPr>
              <a:t>Moment</a:t>
            </a:r>
            <a:r>
              <a:rPr kumimoji="1" lang="en-US" altLang="ja-JP" sz="800" dirty="0">
                <a:latin typeface="Arial" panose="020B0604020202020204" pitchFamily="34" charset="0"/>
                <a:cs typeface="Arial" panose="020B0604020202020204" pitchFamily="34" charset="0"/>
              </a:rPr>
              <a:t> </a:t>
            </a:r>
            <a:r>
              <a:rPr lang="en-US" altLang="ja-JP" sz="800" dirty="0" err="1">
                <a:latin typeface="Arial" panose="020B0604020202020204" pitchFamily="34" charset="0"/>
                <a:cs typeface="Arial" panose="020B0604020202020204" pitchFamily="34" charset="0"/>
              </a:rPr>
              <a:t>ổn</a:t>
            </a:r>
            <a:r>
              <a:rPr lang="en-US" altLang="ja-JP" sz="800" dirty="0">
                <a:latin typeface="Arial" panose="020B0604020202020204" pitchFamily="34" charset="0"/>
                <a:cs typeface="Arial" panose="020B0604020202020204" pitchFamily="34" charset="0"/>
              </a:rPr>
              <a:t> </a:t>
            </a:r>
            <a:r>
              <a:rPr lang="en-US" altLang="ja-JP" sz="800" dirty="0" err="1">
                <a:latin typeface="Arial" panose="020B0604020202020204" pitchFamily="34" charset="0"/>
                <a:cs typeface="Arial" panose="020B0604020202020204" pitchFamily="34" charset="0"/>
              </a:rPr>
              <a:t>định</a:t>
            </a:r>
            <a:r>
              <a:rPr lang="en-US" altLang="ja-JP" sz="800" dirty="0">
                <a:latin typeface="Arial" panose="020B0604020202020204" pitchFamily="34" charset="0"/>
                <a:cs typeface="Arial" panose="020B0604020202020204" pitchFamily="34" charset="0"/>
              </a:rPr>
              <a:t> (MG)</a:t>
            </a:r>
            <a:endParaRPr kumimoji="1" lang="ja-JP" altLang="en-US" sz="800" dirty="0">
              <a:latin typeface="Arial" panose="020B0604020202020204" pitchFamily="34" charset="0"/>
              <a:cs typeface="Arial" panose="020B0604020202020204" pitchFamily="34" charset="0"/>
            </a:endParaRPr>
          </a:p>
        </p:txBody>
      </p:sp>
      <p:sp>
        <p:nvSpPr>
          <p:cNvPr id="12" name="正方形/長方形 11">
            <a:extLst>
              <a:ext uri="{FF2B5EF4-FFF2-40B4-BE49-F238E27FC236}">
                <a16:creationId xmlns:a16="http://schemas.microsoft.com/office/drawing/2014/main" id="{7EB8ECCA-BA92-4CC2-90E8-B26550270BC7}"/>
              </a:ext>
            </a:extLst>
          </p:cNvPr>
          <p:cNvSpPr/>
          <p:nvPr/>
        </p:nvSpPr>
        <p:spPr>
          <a:xfrm>
            <a:off x="7420131" y="1498802"/>
            <a:ext cx="1020269" cy="14133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800" dirty="0">
                <a:latin typeface="Arial" panose="020B0604020202020204" pitchFamily="34" charset="0"/>
                <a:cs typeface="Arial" panose="020B0604020202020204" pitchFamily="34" charset="0"/>
              </a:rPr>
              <a:t>Moment</a:t>
            </a:r>
            <a:r>
              <a:rPr kumimoji="1" lang="en-US" altLang="ja-JP" sz="800" dirty="0">
                <a:latin typeface="Arial" panose="020B0604020202020204" pitchFamily="34" charset="0"/>
                <a:cs typeface="Arial" panose="020B0604020202020204" pitchFamily="34" charset="0"/>
              </a:rPr>
              <a:t> </a:t>
            </a:r>
            <a:r>
              <a:rPr kumimoji="1" lang="en-US" altLang="ja-JP" sz="800" dirty="0" err="1">
                <a:latin typeface="Arial" panose="020B0604020202020204" pitchFamily="34" charset="0"/>
                <a:cs typeface="Arial" panose="020B0604020202020204" pitchFamily="34" charset="0"/>
              </a:rPr>
              <a:t>rơi</a:t>
            </a:r>
            <a:r>
              <a:rPr lang="en-US" altLang="ja-JP" sz="800" dirty="0">
                <a:latin typeface="Arial" panose="020B0604020202020204" pitchFamily="34" charset="0"/>
                <a:cs typeface="Arial" panose="020B0604020202020204" pitchFamily="34" charset="0"/>
              </a:rPr>
              <a:t> (Mw)</a:t>
            </a:r>
            <a:endParaRPr kumimoji="1" lang="ja-JP" altLang="en-US" sz="800" dirty="0">
              <a:latin typeface="Arial" panose="020B0604020202020204" pitchFamily="34" charset="0"/>
              <a:cs typeface="Arial" panose="020B0604020202020204" pitchFamily="34" charset="0"/>
            </a:endParaRPr>
          </a:p>
        </p:txBody>
      </p:sp>
      <p:sp>
        <p:nvSpPr>
          <p:cNvPr id="13" name="正方形/長方形 12">
            <a:extLst>
              <a:ext uri="{FF2B5EF4-FFF2-40B4-BE49-F238E27FC236}">
                <a16:creationId xmlns:a16="http://schemas.microsoft.com/office/drawing/2014/main" id="{5CB5D182-A07E-412B-ABBA-55DB4EAAA5EA}"/>
              </a:ext>
            </a:extLst>
          </p:cNvPr>
          <p:cNvSpPr/>
          <p:nvPr/>
        </p:nvSpPr>
        <p:spPr>
          <a:xfrm>
            <a:off x="6457951" y="3593776"/>
            <a:ext cx="2057400" cy="19716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800" dirty="0" err="1">
                <a:latin typeface="Arial" panose="020B0604020202020204" pitchFamily="34" charset="0"/>
                <a:cs typeface="Arial" panose="020B0604020202020204" pitchFamily="34" charset="0"/>
              </a:rPr>
              <a:t>Hình</a:t>
            </a:r>
            <a:r>
              <a:rPr lang="en-US" altLang="ja-JP" sz="800" dirty="0">
                <a:latin typeface="Arial" panose="020B0604020202020204" pitchFamily="34" charset="0"/>
                <a:cs typeface="Arial" panose="020B0604020202020204" pitchFamily="34" charset="0"/>
              </a:rPr>
              <a:t> 4-14   Moment </a:t>
            </a:r>
            <a:r>
              <a:rPr lang="en-US" altLang="ja-JP" sz="800" dirty="0" err="1">
                <a:latin typeface="Arial" panose="020B0604020202020204" pitchFamily="34" charset="0"/>
                <a:cs typeface="Arial" panose="020B0604020202020204" pitchFamily="34" charset="0"/>
              </a:rPr>
              <a:t>rơi</a:t>
            </a:r>
            <a:r>
              <a:rPr lang="en-US" altLang="ja-JP" sz="800" dirty="0">
                <a:latin typeface="Arial" panose="020B0604020202020204" pitchFamily="34" charset="0"/>
                <a:cs typeface="Arial" panose="020B0604020202020204" pitchFamily="34" charset="0"/>
              </a:rPr>
              <a:t> </a:t>
            </a:r>
            <a:r>
              <a:rPr lang="en-US" altLang="ja-JP" sz="800" dirty="0" err="1">
                <a:latin typeface="Arial" panose="020B0604020202020204" pitchFamily="34" charset="0"/>
                <a:cs typeface="Arial" panose="020B0604020202020204" pitchFamily="34" charset="0"/>
              </a:rPr>
              <a:t>của</a:t>
            </a:r>
            <a:r>
              <a:rPr lang="en-US" altLang="ja-JP" sz="800" dirty="0">
                <a:latin typeface="Arial" panose="020B0604020202020204" pitchFamily="34" charset="0"/>
                <a:cs typeface="Arial" panose="020B0604020202020204" pitchFamily="34" charset="0"/>
              </a:rPr>
              <a:t> </a:t>
            </a:r>
            <a:r>
              <a:rPr lang="en-US" altLang="ja-JP" sz="800" dirty="0" err="1">
                <a:latin typeface="Arial" panose="020B0604020202020204" pitchFamily="34" charset="0"/>
                <a:cs typeface="Arial" panose="020B0604020202020204" pitchFamily="34" charset="0"/>
              </a:rPr>
              <a:t>xe</a:t>
            </a:r>
            <a:r>
              <a:rPr lang="en-US" altLang="ja-JP" sz="800" dirty="0">
                <a:latin typeface="Arial" panose="020B0604020202020204" pitchFamily="34" charset="0"/>
                <a:cs typeface="Arial" panose="020B0604020202020204" pitchFamily="34" charset="0"/>
              </a:rPr>
              <a:t> </a:t>
            </a:r>
            <a:r>
              <a:rPr lang="en-US" altLang="ja-JP" sz="800" dirty="0" err="1">
                <a:latin typeface="Arial" panose="020B0604020202020204" pitchFamily="34" charset="0"/>
                <a:cs typeface="Arial" panose="020B0604020202020204" pitchFamily="34" charset="0"/>
              </a:rPr>
              <a:t>làm</a:t>
            </a:r>
            <a:r>
              <a:rPr lang="en-US" altLang="ja-JP" sz="800" dirty="0">
                <a:latin typeface="Arial" panose="020B0604020202020204" pitchFamily="34" charset="0"/>
                <a:cs typeface="Arial" panose="020B0604020202020204" pitchFamily="34" charset="0"/>
              </a:rPr>
              <a:t> </a:t>
            </a:r>
            <a:r>
              <a:rPr lang="en-US" altLang="ja-JP" sz="800" dirty="0" err="1">
                <a:latin typeface="Arial" panose="020B0604020202020204" pitchFamily="34" charset="0"/>
                <a:cs typeface="Arial" panose="020B0604020202020204" pitchFamily="34" charset="0"/>
              </a:rPr>
              <a:t>việc</a:t>
            </a:r>
            <a:r>
              <a:rPr lang="en-US" altLang="ja-JP" sz="800" dirty="0">
                <a:latin typeface="Arial" panose="020B0604020202020204" pitchFamily="34" charset="0"/>
                <a:cs typeface="Arial" panose="020B0604020202020204" pitchFamily="34" charset="0"/>
              </a:rPr>
              <a:t> </a:t>
            </a:r>
            <a:r>
              <a:rPr lang="en-US" altLang="ja-JP" sz="800" dirty="0" err="1">
                <a:latin typeface="Arial" panose="020B0604020202020204" pitchFamily="34" charset="0"/>
                <a:cs typeface="Arial" panose="020B0604020202020204" pitchFamily="34" charset="0"/>
              </a:rPr>
              <a:t>trên</a:t>
            </a:r>
            <a:r>
              <a:rPr lang="en-US" altLang="ja-JP" sz="800" dirty="0">
                <a:latin typeface="Arial" panose="020B0604020202020204" pitchFamily="34" charset="0"/>
                <a:cs typeface="Arial" panose="020B0604020202020204" pitchFamily="34" charset="0"/>
              </a:rPr>
              <a:t> </a:t>
            </a:r>
            <a:r>
              <a:rPr lang="en-US" altLang="ja-JP" sz="800" dirty="0" err="1">
                <a:latin typeface="Arial" panose="020B0604020202020204" pitchFamily="34" charset="0"/>
                <a:cs typeface="Arial" panose="020B0604020202020204" pitchFamily="34" charset="0"/>
              </a:rPr>
              <a:t>cao</a:t>
            </a:r>
            <a:endParaRPr kumimoji="1" lang="ja-JP" altLang="en-US" sz="800" dirty="0">
              <a:latin typeface="Arial" panose="020B0604020202020204" pitchFamily="34" charset="0"/>
              <a:cs typeface="Arial" panose="020B0604020202020204" pitchFamily="34" charset="0"/>
            </a:endParaRPr>
          </a:p>
        </p:txBody>
      </p:sp>
      <p:sp>
        <p:nvSpPr>
          <p:cNvPr id="14" name="正方形/長方形 13">
            <a:extLst>
              <a:ext uri="{FF2B5EF4-FFF2-40B4-BE49-F238E27FC236}">
                <a16:creationId xmlns:a16="http://schemas.microsoft.com/office/drawing/2014/main" id="{4B414C20-92D5-4E9F-81AF-F1EE2B80D080}"/>
              </a:ext>
            </a:extLst>
          </p:cNvPr>
          <p:cNvSpPr/>
          <p:nvPr/>
        </p:nvSpPr>
        <p:spPr>
          <a:xfrm>
            <a:off x="6457949" y="4110850"/>
            <a:ext cx="1735960" cy="9861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700" dirty="0" err="1">
                <a:latin typeface="Arial" panose="020B0604020202020204" pitchFamily="34" charset="0"/>
                <a:cs typeface="Arial" panose="020B0604020202020204" pitchFamily="34" charset="0"/>
              </a:rPr>
              <a:t>Chân</a:t>
            </a:r>
            <a:r>
              <a:rPr kumimoji="1" lang="en-US" altLang="ja-JP" sz="700" dirty="0">
                <a:latin typeface="Arial" panose="020B0604020202020204" pitchFamily="34" charset="0"/>
                <a:cs typeface="Arial" panose="020B0604020202020204" pitchFamily="34" charset="0"/>
              </a:rPr>
              <a:t> </a:t>
            </a:r>
            <a:r>
              <a:rPr kumimoji="1" lang="en-US" altLang="ja-JP" sz="700" dirty="0" err="1">
                <a:latin typeface="Arial" panose="020B0604020202020204" pitchFamily="34" charset="0"/>
                <a:cs typeface="Arial" panose="020B0604020202020204" pitchFamily="34" charset="0"/>
              </a:rPr>
              <a:t>chống</a:t>
            </a:r>
            <a:r>
              <a:rPr kumimoji="1" lang="en-US" altLang="ja-JP" sz="700" dirty="0">
                <a:latin typeface="Arial" panose="020B0604020202020204" pitchFamily="34" charset="0"/>
                <a:cs typeface="Arial" panose="020B0604020202020204" pitchFamily="34" charset="0"/>
              </a:rPr>
              <a:t> </a:t>
            </a:r>
            <a:r>
              <a:rPr kumimoji="1" lang="en-US" altLang="ja-JP" sz="700" dirty="0" err="1">
                <a:latin typeface="Arial" panose="020B0604020202020204" pitchFamily="34" charset="0"/>
                <a:cs typeface="Arial" panose="020B0604020202020204" pitchFamily="34" charset="0"/>
              </a:rPr>
              <a:t>thủy</a:t>
            </a:r>
            <a:r>
              <a:rPr kumimoji="1" lang="en-US" altLang="ja-JP" sz="700" dirty="0">
                <a:latin typeface="Arial" panose="020B0604020202020204" pitchFamily="34" charset="0"/>
                <a:cs typeface="Arial" panose="020B0604020202020204" pitchFamily="34" charset="0"/>
              </a:rPr>
              <a:t> </a:t>
            </a:r>
            <a:r>
              <a:rPr kumimoji="1" lang="en-US" altLang="ja-JP" sz="700" dirty="0" err="1">
                <a:latin typeface="Arial" panose="020B0604020202020204" pitchFamily="34" charset="0"/>
                <a:cs typeface="Arial" panose="020B0604020202020204" pitchFamily="34" charset="0"/>
              </a:rPr>
              <a:t>lực</a:t>
            </a:r>
            <a:r>
              <a:rPr kumimoji="1" lang="en-US" altLang="ja-JP" sz="700" dirty="0">
                <a:latin typeface="Arial" panose="020B0604020202020204" pitchFamily="34" charset="0"/>
                <a:cs typeface="Arial" panose="020B0604020202020204" pitchFamily="34" charset="0"/>
              </a:rPr>
              <a:t> </a:t>
            </a:r>
            <a:r>
              <a:rPr kumimoji="1" lang="en-US" altLang="ja-JP" sz="700" dirty="0" err="1">
                <a:latin typeface="Arial" panose="020B0604020202020204" pitchFamily="34" charset="0"/>
                <a:cs typeface="Arial" panose="020B0604020202020204" pitchFamily="34" charset="0"/>
              </a:rPr>
              <a:t>nhô</a:t>
            </a:r>
            <a:r>
              <a:rPr kumimoji="1" lang="en-US" altLang="ja-JP" sz="700" dirty="0">
                <a:latin typeface="Arial" panose="020B0604020202020204" pitchFamily="34" charset="0"/>
                <a:cs typeface="Arial" panose="020B0604020202020204" pitchFamily="34" charset="0"/>
              </a:rPr>
              <a:t> ra </a:t>
            </a:r>
            <a:r>
              <a:rPr kumimoji="1" lang="en-US" altLang="ja-JP" sz="700" dirty="0" err="1">
                <a:latin typeface="Arial" panose="020B0604020202020204" pitchFamily="34" charset="0"/>
                <a:cs typeface="Arial" panose="020B0604020202020204" pitchFamily="34" charset="0"/>
              </a:rPr>
              <a:t>lớn</a:t>
            </a:r>
            <a:r>
              <a:rPr kumimoji="1" lang="en-US" altLang="ja-JP" sz="700" dirty="0">
                <a:latin typeface="Arial" panose="020B0604020202020204" pitchFamily="34" charset="0"/>
                <a:cs typeface="Arial" panose="020B0604020202020204" pitchFamily="34" charset="0"/>
              </a:rPr>
              <a:t> </a:t>
            </a:r>
            <a:r>
              <a:rPr kumimoji="1" lang="en-US" altLang="ja-JP" sz="700" dirty="0" err="1">
                <a:latin typeface="Arial" panose="020B0604020202020204" pitchFamily="34" charset="0"/>
                <a:cs typeface="Arial" panose="020B0604020202020204" pitchFamily="34" charset="0"/>
              </a:rPr>
              <a:t>nhất</a:t>
            </a:r>
            <a:endParaRPr kumimoji="1" lang="ja-JP" altLang="en-US" sz="700" dirty="0">
              <a:latin typeface="Arial" panose="020B0604020202020204" pitchFamily="34" charset="0"/>
              <a:cs typeface="Arial" panose="020B0604020202020204" pitchFamily="34" charset="0"/>
            </a:endParaRPr>
          </a:p>
        </p:txBody>
      </p:sp>
      <p:sp>
        <p:nvSpPr>
          <p:cNvPr id="15" name="正方形/長方形 14">
            <a:extLst>
              <a:ext uri="{FF2B5EF4-FFF2-40B4-BE49-F238E27FC236}">
                <a16:creationId xmlns:a16="http://schemas.microsoft.com/office/drawing/2014/main" id="{5F40F543-84F7-454C-9110-91E3D02C7A6A}"/>
              </a:ext>
            </a:extLst>
          </p:cNvPr>
          <p:cNvSpPr/>
          <p:nvPr/>
        </p:nvSpPr>
        <p:spPr>
          <a:xfrm>
            <a:off x="8034259" y="4496013"/>
            <a:ext cx="458809" cy="54937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altLang="ja-JP" sz="700" dirty="0" err="1">
                <a:latin typeface="Arial" panose="020B0604020202020204" pitchFamily="34" charset="0"/>
                <a:cs typeface="Arial" panose="020B0604020202020204" pitchFamily="34" charset="0"/>
              </a:rPr>
              <a:t>Chiều</a:t>
            </a:r>
            <a:endParaRPr lang="en-US" altLang="ja-JP" sz="700" dirty="0">
              <a:latin typeface="Arial" panose="020B0604020202020204" pitchFamily="34" charset="0"/>
              <a:cs typeface="Arial" panose="020B0604020202020204" pitchFamily="34" charset="0"/>
            </a:endParaRPr>
          </a:p>
          <a:p>
            <a:r>
              <a:rPr lang="en-US" altLang="ja-JP" sz="700" dirty="0" err="1">
                <a:latin typeface="Arial" panose="020B0604020202020204" pitchFamily="34" charset="0"/>
                <a:cs typeface="Arial" panose="020B0604020202020204" pitchFamily="34" charset="0"/>
              </a:rPr>
              <a:t>c</a:t>
            </a:r>
            <a:r>
              <a:rPr kumimoji="1" lang="en-US" altLang="ja-JP" sz="700" dirty="0" err="1">
                <a:latin typeface="Arial" panose="020B0604020202020204" pitchFamily="34" charset="0"/>
                <a:cs typeface="Arial" panose="020B0604020202020204" pitchFamily="34" charset="0"/>
              </a:rPr>
              <a:t>ao</a:t>
            </a:r>
            <a:endParaRPr kumimoji="1" lang="en-US" altLang="ja-JP" sz="700" dirty="0">
              <a:latin typeface="Arial" panose="020B0604020202020204" pitchFamily="34" charset="0"/>
              <a:cs typeface="Arial" panose="020B0604020202020204" pitchFamily="34" charset="0"/>
            </a:endParaRPr>
          </a:p>
          <a:p>
            <a:r>
              <a:rPr lang="en-US" altLang="ja-JP" sz="700" dirty="0" err="1">
                <a:latin typeface="Arial" panose="020B0604020202020204" pitchFamily="34" charset="0"/>
                <a:cs typeface="Arial" panose="020B0604020202020204" pitchFamily="34" charset="0"/>
              </a:rPr>
              <a:t>mặt</a:t>
            </a:r>
            <a:endParaRPr lang="en-US" altLang="ja-JP" sz="700" dirty="0">
              <a:latin typeface="Arial" panose="020B0604020202020204" pitchFamily="34" charset="0"/>
              <a:cs typeface="Arial" panose="020B0604020202020204" pitchFamily="34" charset="0"/>
            </a:endParaRPr>
          </a:p>
          <a:p>
            <a:r>
              <a:rPr lang="en-US" altLang="ja-JP" sz="700" dirty="0" err="1">
                <a:latin typeface="Arial" panose="020B0604020202020204" pitchFamily="34" charset="0"/>
                <a:cs typeface="Arial" panose="020B0604020202020204" pitchFamily="34" charset="0"/>
              </a:rPr>
              <a:t>đất</a:t>
            </a:r>
            <a:endParaRPr kumimoji="1" lang="ja-JP" altLang="en-US" sz="700" dirty="0">
              <a:latin typeface="Arial" panose="020B0604020202020204" pitchFamily="34" charset="0"/>
              <a:cs typeface="Arial" panose="020B0604020202020204" pitchFamily="34" charset="0"/>
            </a:endParaRPr>
          </a:p>
        </p:txBody>
      </p:sp>
      <p:sp>
        <p:nvSpPr>
          <p:cNvPr id="16" name="正方形/長方形 15">
            <a:extLst>
              <a:ext uri="{FF2B5EF4-FFF2-40B4-BE49-F238E27FC236}">
                <a16:creationId xmlns:a16="http://schemas.microsoft.com/office/drawing/2014/main" id="{CF10088C-3FF2-411F-96DF-7040F7D0C1BF}"/>
              </a:ext>
            </a:extLst>
          </p:cNvPr>
          <p:cNvSpPr/>
          <p:nvPr/>
        </p:nvSpPr>
        <p:spPr>
          <a:xfrm>
            <a:off x="7438985" y="5632469"/>
            <a:ext cx="1072937" cy="32873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700" dirty="0" err="1">
                <a:latin typeface="Arial" panose="020B0604020202020204" pitchFamily="34" charset="0"/>
                <a:cs typeface="Arial" panose="020B0604020202020204" pitchFamily="34" charset="0"/>
              </a:rPr>
              <a:t>Giới</a:t>
            </a:r>
            <a:r>
              <a:rPr lang="en-US" altLang="ja-JP" sz="700" dirty="0">
                <a:latin typeface="Arial" panose="020B0604020202020204" pitchFamily="34" charset="0"/>
                <a:cs typeface="Arial" panose="020B0604020202020204" pitchFamily="34" charset="0"/>
              </a:rPr>
              <a:t> </a:t>
            </a:r>
            <a:r>
              <a:rPr lang="en-US" altLang="ja-JP" sz="700" dirty="0" err="1">
                <a:latin typeface="Arial" panose="020B0604020202020204" pitchFamily="34" charset="0"/>
                <a:cs typeface="Arial" panose="020B0604020202020204" pitchFamily="34" charset="0"/>
              </a:rPr>
              <a:t>hạn</a:t>
            </a:r>
            <a:r>
              <a:rPr lang="en-US" altLang="ja-JP" sz="700" dirty="0">
                <a:latin typeface="Arial" panose="020B0604020202020204" pitchFamily="34" charset="0"/>
                <a:cs typeface="Arial" panose="020B0604020202020204" pitchFamily="34" charset="0"/>
              </a:rPr>
              <a:t> </a:t>
            </a:r>
            <a:r>
              <a:rPr lang="en-US" altLang="ja-JP" sz="700" dirty="0" err="1">
                <a:latin typeface="Arial" panose="020B0604020202020204" pitchFamily="34" charset="0"/>
                <a:cs typeface="Arial" panose="020B0604020202020204" pitchFamily="34" charset="0"/>
              </a:rPr>
              <a:t>của</a:t>
            </a:r>
            <a:r>
              <a:rPr lang="en-US" altLang="ja-JP" sz="700" dirty="0">
                <a:latin typeface="Arial" panose="020B0604020202020204" pitchFamily="34" charset="0"/>
                <a:cs typeface="Arial" panose="020B0604020202020204" pitchFamily="34" charset="0"/>
              </a:rPr>
              <a:t> </a:t>
            </a:r>
            <a:r>
              <a:rPr lang="en-US" altLang="ja-JP" sz="700" dirty="0" err="1">
                <a:latin typeface="Arial" panose="020B0604020202020204" pitchFamily="34" charset="0"/>
                <a:cs typeface="Arial" panose="020B0604020202020204" pitchFamily="34" charset="0"/>
              </a:rPr>
              <a:t>tác</a:t>
            </a:r>
            <a:r>
              <a:rPr lang="en-US" altLang="ja-JP" sz="700" dirty="0">
                <a:latin typeface="Arial" panose="020B0604020202020204" pitchFamily="34" charset="0"/>
                <a:cs typeface="Arial" panose="020B0604020202020204" pitchFamily="34" charset="0"/>
              </a:rPr>
              <a:t> </a:t>
            </a:r>
            <a:r>
              <a:rPr lang="en-US" altLang="ja-JP" sz="700" dirty="0" err="1">
                <a:latin typeface="Arial" panose="020B0604020202020204" pitchFamily="34" charset="0"/>
                <a:cs typeface="Arial" panose="020B0604020202020204" pitchFamily="34" charset="0"/>
              </a:rPr>
              <a:t>động</a:t>
            </a:r>
            <a:r>
              <a:rPr lang="en-US" altLang="ja-JP" sz="700" dirty="0">
                <a:latin typeface="Arial" panose="020B0604020202020204" pitchFamily="34" charset="0"/>
                <a:cs typeface="Arial" panose="020B0604020202020204" pitchFamily="34" charset="0"/>
              </a:rPr>
              <a:t> </a:t>
            </a:r>
            <a:r>
              <a:rPr lang="en-US" altLang="ja-JP" sz="700" dirty="0" err="1">
                <a:latin typeface="Arial" panose="020B0604020202020204" pitchFamily="34" charset="0"/>
                <a:cs typeface="Arial" panose="020B0604020202020204" pitchFamily="34" charset="0"/>
              </a:rPr>
              <a:t>của</a:t>
            </a:r>
            <a:r>
              <a:rPr lang="en-US" altLang="ja-JP" sz="700" dirty="0">
                <a:latin typeface="Arial" panose="020B0604020202020204" pitchFamily="34" charset="0"/>
                <a:cs typeface="Arial" panose="020B0604020202020204" pitchFamily="34" charset="0"/>
              </a:rPr>
              <a:t> </a:t>
            </a:r>
            <a:r>
              <a:rPr lang="en-US" altLang="ja-JP" sz="700" dirty="0" err="1">
                <a:latin typeface="Arial" panose="020B0604020202020204" pitchFamily="34" charset="0"/>
                <a:cs typeface="Arial" panose="020B0604020202020204" pitchFamily="34" charset="0"/>
              </a:rPr>
              <a:t>cần</a:t>
            </a:r>
            <a:r>
              <a:rPr lang="en-US" altLang="ja-JP" sz="700" dirty="0">
                <a:latin typeface="Arial" panose="020B0604020202020204" pitchFamily="34" charset="0"/>
                <a:cs typeface="Arial" panose="020B0604020202020204" pitchFamily="34" charset="0"/>
              </a:rPr>
              <a:t> </a:t>
            </a:r>
            <a:r>
              <a:rPr lang="en-US" altLang="ja-JP" sz="700" dirty="0" err="1">
                <a:latin typeface="Arial" panose="020B0604020202020204" pitchFamily="34" charset="0"/>
                <a:cs typeface="Arial" panose="020B0604020202020204" pitchFamily="34" charset="0"/>
              </a:rPr>
              <a:t>trục</a:t>
            </a:r>
            <a:r>
              <a:rPr lang="en-US" altLang="ja-JP" sz="700" dirty="0">
                <a:latin typeface="Arial" panose="020B0604020202020204" pitchFamily="34" charset="0"/>
                <a:cs typeface="Arial" panose="020B0604020202020204" pitchFamily="34" charset="0"/>
              </a:rPr>
              <a:t> </a:t>
            </a:r>
            <a:r>
              <a:rPr lang="en-US" altLang="ja-JP" sz="700" dirty="0" err="1">
                <a:latin typeface="Arial" panose="020B0604020202020204" pitchFamily="34" charset="0"/>
                <a:cs typeface="Arial" panose="020B0604020202020204" pitchFamily="34" charset="0"/>
              </a:rPr>
              <a:t>nâng</a:t>
            </a:r>
            <a:endParaRPr kumimoji="1" lang="ja-JP" altLang="en-US" sz="700" dirty="0">
              <a:latin typeface="Arial" panose="020B0604020202020204" pitchFamily="34" charset="0"/>
              <a:cs typeface="Arial" panose="020B0604020202020204" pitchFamily="34" charset="0"/>
            </a:endParaRPr>
          </a:p>
        </p:txBody>
      </p:sp>
      <p:sp>
        <p:nvSpPr>
          <p:cNvPr id="17" name="正方形/長方形 16">
            <a:extLst>
              <a:ext uri="{FF2B5EF4-FFF2-40B4-BE49-F238E27FC236}">
                <a16:creationId xmlns:a16="http://schemas.microsoft.com/office/drawing/2014/main" id="{F1D99EDF-CE5B-4C1F-AE1A-93CF83849BC6}"/>
              </a:ext>
            </a:extLst>
          </p:cNvPr>
          <p:cNvSpPr/>
          <p:nvPr/>
        </p:nvSpPr>
        <p:spPr>
          <a:xfrm>
            <a:off x="6527567" y="5745278"/>
            <a:ext cx="1006747" cy="16704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700" dirty="0" err="1">
                <a:latin typeface="Arial" panose="020B0604020202020204" pitchFamily="34" charset="0"/>
                <a:cs typeface="Arial" panose="020B0604020202020204" pitchFamily="34" charset="0"/>
              </a:rPr>
              <a:t>Bán</a:t>
            </a:r>
            <a:r>
              <a:rPr lang="en-US" altLang="ja-JP" sz="700" dirty="0">
                <a:latin typeface="Arial" panose="020B0604020202020204" pitchFamily="34" charset="0"/>
                <a:cs typeface="Arial" panose="020B0604020202020204" pitchFamily="34" charset="0"/>
              </a:rPr>
              <a:t> </a:t>
            </a:r>
            <a:r>
              <a:rPr lang="en-US" altLang="ja-JP" sz="700" dirty="0" err="1">
                <a:latin typeface="Arial" panose="020B0604020202020204" pitchFamily="34" charset="0"/>
                <a:cs typeface="Arial" panose="020B0604020202020204" pitchFamily="34" charset="0"/>
              </a:rPr>
              <a:t>kính</a:t>
            </a:r>
            <a:r>
              <a:rPr lang="en-US" altLang="ja-JP" sz="700" dirty="0">
                <a:latin typeface="Arial" panose="020B0604020202020204" pitchFamily="34" charset="0"/>
                <a:cs typeface="Arial" panose="020B0604020202020204" pitchFamily="34" charset="0"/>
              </a:rPr>
              <a:t> </a:t>
            </a:r>
            <a:r>
              <a:rPr lang="en-US" altLang="ja-JP" sz="700" dirty="0" err="1">
                <a:latin typeface="Arial" panose="020B0604020202020204" pitchFamily="34" charset="0"/>
                <a:cs typeface="Arial" panose="020B0604020202020204" pitchFamily="34" charset="0"/>
              </a:rPr>
              <a:t>công</a:t>
            </a:r>
            <a:r>
              <a:rPr lang="en-US" altLang="ja-JP" sz="700" dirty="0">
                <a:latin typeface="Arial" panose="020B0604020202020204" pitchFamily="34" charset="0"/>
                <a:cs typeface="Arial" panose="020B0604020202020204" pitchFamily="34" charset="0"/>
              </a:rPr>
              <a:t> </a:t>
            </a:r>
            <a:r>
              <a:rPr lang="en-US" altLang="ja-JP" sz="700" dirty="0" err="1">
                <a:latin typeface="Arial" panose="020B0604020202020204" pitchFamily="34" charset="0"/>
                <a:cs typeface="Arial" panose="020B0604020202020204" pitchFamily="34" charset="0"/>
              </a:rPr>
              <a:t>việc</a:t>
            </a:r>
            <a:r>
              <a:rPr lang="en-US" altLang="ja-JP" sz="700" dirty="0">
                <a:latin typeface="Arial" panose="020B0604020202020204" pitchFamily="34" charset="0"/>
                <a:cs typeface="Arial" panose="020B0604020202020204" pitchFamily="34" charset="0"/>
              </a:rPr>
              <a:t> (m)</a:t>
            </a:r>
            <a:endParaRPr kumimoji="1" lang="ja-JP" altLang="en-US" sz="700" dirty="0">
              <a:latin typeface="Arial" panose="020B0604020202020204" pitchFamily="34" charset="0"/>
              <a:cs typeface="Arial" panose="020B0604020202020204" pitchFamily="34" charset="0"/>
            </a:endParaRPr>
          </a:p>
        </p:txBody>
      </p:sp>
      <p:sp>
        <p:nvSpPr>
          <p:cNvPr id="18" name="正方形/長方形 17">
            <a:extLst>
              <a:ext uri="{FF2B5EF4-FFF2-40B4-BE49-F238E27FC236}">
                <a16:creationId xmlns:a16="http://schemas.microsoft.com/office/drawing/2014/main" id="{43F8F638-C789-4CE1-8E66-D919FC7933CA}"/>
              </a:ext>
            </a:extLst>
          </p:cNvPr>
          <p:cNvSpPr/>
          <p:nvPr/>
        </p:nvSpPr>
        <p:spPr>
          <a:xfrm>
            <a:off x="6773680" y="5912321"/>
            <a:ext cx="1558976" cy="16053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700" dirty="0" err="1">
                <a:latin typeface="Arial" panose="020B0604020202020204" pitchFamily="34" charset="0"/>
                <a:cs typeface="Arial" panose="020B0604020202020204" pitchFamily="34" charset="0"/>
              </a:rPr>
              <a:t>Hình</a:t>
            </a:r>
            <a:r>
              <a:rPr lang="en-US" altLang="ja-JP" sz="700" dirty="0">
                <a:latin typeface="Arial" panose="020B0604020202020204" pitchFamily="34" charset="0"/>
                <a:cs typeface="Arial" panose="020B0604020202020204" pitchFamily="34" charset="0"/>
              </a:rPr>
              <a:t> 4-15  </a:t>
            </a:r>
            <a:r>
              <a:rPr lang="en-US" altLang="ja-JP" sz="700" dirty="0" err="1">
                <a:latin typeface="Arial" panose="020B0604020202020204" pitchFamily="34" charset="0"/>
                <a:cs typeface="Arial" panose="020B0604020202020204" pitchFamily="34" charset="0"/>
              </a:rPr>
              <a:t>Sơ</a:t>
            </a:r>
            <a:r>
              <a:rPr lang="en-US" altLang="ja-JP" sz="700" dirty="0">
                <a:latin typeface="Arial" panose="020B0604020202020204" pitchFamily="34" charset="0"/>
                <a:cs typeface="Arial" panose="020B0604020202020204" pitchFamily="34" charset="0"/>
              </a:rPr>
              <a:t> </a:t>
            </a:r>
            <a:r>
              <a:rPr lang="en-US" altLang="ja-JP" sz="700" dirty="0" err="1">
                <a:latin typeface="Arial" panose="020B0604020202020204" pitchFamily="34" charset="0"/>
                <a:cs typeface="Arial" panose="020B0604020202020204" pitchFamily="34" charset="0"/>
              </a:rPr>
              <a:t>đồ</a:t>
            </a:r>
            <a:r>
              <a:rPr lang="en-US" altLang="ja-JP" sz="700" dirty="0">
                <a:latin typeface="Arial" panose="020B0604020202020204" pitchFamily="34" charset="0"/>
                <a:cs typeface="Arial" panose="020B0604020202020204" pitchFamily="34" charset="0"/>
              </a:rPr>
              <a:t> </a:t>
            </a:r>
            <a:r>
              <a:rPr lang="en-US" altLang="ja-JP" sz="700" dirty="0" err="1">
                <a:latin typeface="Arial" panose="020B0604020202020204" pitchFamily="34" charset="0"/>
                <a:cs typeface="Arial" panose="020B0604020202020204" pitchFamily="34" charset="0"/>
              </a:rPr>
              <a:t>phạm</a:t>
            </a:r>
            <a:r>
              <a:rPr lang="en-US" altLang="ja-JP" sz="700" dirty="0">
                <a:latin typeface="Arial" panose="020B0604020202020204" pitchFamily="34" charset="0"/>
                <a:cs typeface="Arial" panose="020B0604020202020204" pitchFamily="34" charset="0"/>
              </a:rPr>
              <a:t> vi </a:t>
            </a:r>
            <a:r>
              <a:rPr lang="en-US" altLang="ja-JP" sz="700" dirty="0" err="1">
                <a:latin typeface="Arial" panose="020B0604020202020204" pitchFamily="34" charset="0"/>
                <a:cs typeface="Arial" panose="020B0604020202020204" pitchFamily="34" charset="0"/>
              </a:rPr>
              <a:t>làm</a:t>
            </a:r>
            <a:r>
              <a:rPr lang="en-US" altLang="ja-JP" sz="700" dirty="0">
                <a:latin typeface="Arial" panose="020B0604020202020204" pitchFamily="34" charset="0"/>
                <a:cs typeface="Arial" panose="020B0604020202020204" pitchFamily="34" charset="0"/>
              </a:rPr>
              <a:t> </a:t>
            </a:r>
            <a:r>
              <a:rPr lang="en-US" altLang="ja-JP" sz="700" dirty="0" err="1">
                <a:latin typeface="Arial" panose="020B0604020202020204" pitchFamily="34" charset="0"/>
                <a:cs typeface="Arial" panose="020B0604020202020204" pitchFamily="34" charset="0"/>
              </a:rPr>
              <a:t>việc</a:t>
            </a:r>
            <a:endParaRPr kumimoji="1" lang="ja-JP" altLang="en-US" sz="700" dirty="0">
              <a:latin typeface="Arial" panose="020B0604020202020204" pitchFamily="34" charset="0"/>
              <a:cs typeface="Arial" panose="020B0604020202020204" pitchFamily="34" charset="0"/>
            </a:endParaRPr>
          </a:p>
        </p:txBody>
      </p:sp>
      <p:sp>
        <p:nvSpPr>
          <p:cNvPr id="20" name="正方形/長方形 19">
            <a:extLst>
              <a:ext uri="{FF2B5EF4-FFF2-40B4-BE49-F238E27FC236}">
                <a16:creationId xmlns:a16="http://schemas.microsoft.com/office/drawing/2014/main" id="{DFBDD68F-A424-4BF0-A949-A6EAC9814AFE}"/>
              </a:ext>
            </a:extLst>
          </p:cNvPr>
          <p:cNvSpPr/>
          <p:nvPr/>
        </p:nvSpPr>
        <p:spPr>
          <a:xfrm>
            <a:off x="7626285" y="2933592"/>
            <a:ext cx="889065" cy="31177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800" dirty="0" err="1">
                <a:latin typeface="Arial" panose="020B0604020202020204" pitchFamily="34" charset="0"/>
                <a:cs typeface="Arial" panose="020B0604020202020204" pitchFamily="34" charset="0"/>
              </a:rPr>
              <a:t>Điểm</a:t>
            </a:r>
            <a:r>
              <a:rPr lang="en-US" altLang="ja-JP" sz="800" dirty="0">
                <a:latin typeface="Arial" panose="020B0604020202020204" pitchFamily="34" charset="0"/>
                <a:cs typeface="Arial" panose="020B0604020202020204" pitchFamily="34" charset="0"/>
              </a:rPr>
              <a:t> </a:t>
            </a:r>
            <a:r>
              <a:rPr lang="en-US" altLang="ja-JP" sz="800" dirty="0" err="1">
                <a:latin typeface="Arial" panose="020B0604020202020204" pitchFamily="34" charset="0"/>
                <a:cs typeface="Arial" panose="020B0604020202020204" pitchFamily="34" charset="0"/>
              </a:rPr>
              <a:t>tựa</a:t>
            </a:r>
            <a:r>
              <a:rPr lang="en-US" altLang="ja-JP" sz="800" dirty="0">
                <a:latin typeface="Arial" panose="020B0604020202020204" pitchFamily="34" charset="0"/>
                <a:cs typeface="Arial" panose="020B0604020202020204" pitchFamily="34" charset="0"/>
              </a:rPr>
              <a:t> </a:t>
            </a:r>
            <a:r>
              <a:rPr lang="en-US" altLang="ja-JP" sz="800" dirty="0" err="1">
                <a:latin typeface="Arial" panose="020B0604020202020204" pitchFamily="34" charset="0"/>
                <a:cs typeface="Arial" panose="020B0604020202020204" pitchFamily="34" charset="0"/>
              </a:rPr>
              <a:t>rơi</a:t>
            </a:r>
            <a:r>
              <a:rPr lang="en-US" altLang="ja-JP" sz="800" dirty="0">
                <a:latin typeface="Arial" panose="020B0604020202020204" pitchFamily="34" charset="0"/>
                <a:cs typeface="Arial" panose="020B0604020202020204" pitchFamily="34" charset="0"/>
              </a:rPr>
              <a:t> O</a:t>
            </a:r>
            <a:endParaRPr kumimoji="1" lang="ja-JP" alt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1644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03239" y="254524"/>
            <a:ext cx="9040761" cy="665668"/>
          </a:xfrm>
          <a:ln>
            <a:solidFill>
              <a:schemeClr val="tx1"/>
            </a:solidFill>
          </a:ln>
        </p:spPr>
        <p:txBody>
          <a:bodyPr>
            <a:noAutofit/>
          </a:bodyPr>
          <a:lstStyle/>
          <a:p>
            <a:r>
              <a:rPr lang="vi-VN" altLang="ja-JP" sz="2400" b="1" dirty="0">
                <a:latin typeface="Arial" panose="020B0604020202020204" pitchFamily="34" charset="0"/>
                <a:ea typeface="Meiryo UI" panose="020B0604030504040204" pitchFamily="50" charset="-128"/>
                <a:cs typeface="Arial" panose="020B0604020202020204" pitchFamily="34" charset="0"/>
              </a:rPr>
              <a:t>Các loại xe nâng làm việc trên cao</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a:latin typeface="Arial" panose="020B0604020202020204" pitchFamily="34" charset="0"/>
                <a:ea typeface="Meiryo UI" panose="020B0604030504040204" pitchFamily="50" charset="-128"/>
                <a:cs typeface="Arial" panose="020B0604020202020204" pitchFamily="34" charset="0"/>
              </a:rPr>
              <a:t>~</a:t>
            </a:r>
            <a:r>
              <a:rPr lang="ja-JP" altLang="en-US"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a:latin typeface="Arial" panose="020B0604020202020204" pitchFamily="34" charset="0"/>
                <a:ea typeface="Meiryo UI" panose="020B0604030504040204" pitchFamily="50" charset="-128"/>
                <a:cs typeface="Arial" panose="020B0604020202020204" pitchFamily="34" charset="0"/>
              </a:rPr>
              <a:t>T</a:t>
            </a:r>
            <a:r>
              <a:rPr lang="vi-VN" altLang="ja-JP" sz="2400" b="1" dirty="0">
                <a:latin typeface="Arial" panose="020B0604020202020204" pitchFamily="34" charset="0"/>
                <a:ea typeface="Meiryo UI" panose="020B0604030504040204" pitchFamily="50" charset="-128"/>
                <a:cs typeface="Arial" panose="020B0604020202020204" pitchFamily="34" charset="0"/>
              </a:rPr>
              <a:t>hiết bị làm việc</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a:latin typeface="Meiryo UI" panose="020B0604030504040204" pitchFamily="50" charset="-128"/>
                <a:ea typeface="Meiryo UI" panose="020B0604030504040204" pitchFamily="50" charset="-128"/>
                <a:cs typeface="Arial" panose="020B0604020202020204" pitchFamily="34" charset="0"/>
              </a:rPr>
              <a:t>(3)</a:t>
            </a:r>
            <a:endParaRPr kumimoji="1" lang="ja-JP" altLang="en-US" sz="2400" b="1"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506012" y="6400413"/>
            <a:ext cx="3664650" cy="307777"/>
          </a:xfrm>
          <a:prstGeom prst="rect">
            <a:avLst/>
          </a:prstGeom>
          <a:noFill/>
          <a:ln>
            <a:solidFill>
              <a:schemeClr val="tx1"/>
            </a:solidFill>
          </a:ln>
        </p:spPr>
        <p:txBody>
          <a:bodyPr wrap="square" rtlCol="0">
            <a:spAutoFit/>
          </a:bodyPr>
          <a:lstStyle/>
          <a:p>
            <a:pPr algn="r"/>
            <a:r>
              <a:rPr lang="vi-VN" altLang="ja-JP" sz="1400" dirty="0">
                <a:solidFill>
                  <a:prstClr val="black"/>
                </a:solidFill>
                <a:latin typeface="Arial" panose="020B0604020202020204" pitchFamily="34" charset="0"/>
                <a:cs typeface="Arial" panose="020B0604020202020204" pitchFamily="34" charset="0"/>
              </a:rPr>
              <a:t>Sách giáo khoa trang 6</a:t>
            </a:r>
            <a:r>
              <a:rPr lang="en-US" altLang="ja-JP" sz="1400" dirty="0">
                <a:solidFill>
                  <a:prstClr val="black"/>
                </a:solidFill>
                <a:latin typeface="Arial" panose="020B0604020202020204" pitchFamily="34" charset="0"/>
                <a:cs typeface="Arial" panose="020B0604020202020204" pitchFamily="34" charset="0"/>
              </a:rPr>
              <a:t>/ </a:t>
            </a:r>
            <a:r>
              <a:rPr lang="vi-VN" altLang="ja-JP" sz="1400" dirty="0">
                <a:solidFill>
                  <a:prstClr val="black"/>
                </a:solidFill>
                <a:latin typeface="Arial" panose="020B0604020202020204" pitchFamily="34" charset="0"/>
                <a:cs typeface="Arial" panose="020B0604020202020204" pitchFamily="34" charset="0"/>
              </a:rPr>
              <a:t>Sách bổ trợ trang </a:t>
            </a:r>
            <a:r>
              <a:rPr lang="en-US" altLang="ja-JP" sz="1400" dirty="0" smtClean="0">
                <a:solidFill>
                  <a:prstClr val="black"/>
                </a:solidFill>
                <a:latin typeface="Arial" panose="020B0604020202020204" pitchFamily="34" charset="0"/>
                <a:cs typeface="Arial" panose="020B0604020202020204" pitchFamily="34" charset="0"/>
              </a:rPr>
              <a:t>7</a:t>
            </a:r>
            <a:endParaRPr lang="ja-JP" altLang="en-US" sz="1400" dirty="0">
              <a:solidFill>
                <a:prstClr val="black"/>
              </a:solidFill>
              <a:latin typeface="Arial" panose="020B0604020202020204" pitchFamily="34" charset="0"/>
              <a:cs typeface="Arial" panose="020B0604020202020204" pitchFamily="34" charset="0"/>
            </a:endParaRPr>
          </a:p>
        </p:txBody>
      </p:sp>
      <p:sp>
        <p:nvSpPr>
          <p:cNvPr id="5" name="スライド番号プレースホルダー 4"/>
          <p:cNvSpPr>
            <a:spLocks noGrp="1"/>
          </p:cNvSpPr>
          <p:nvPr>
            <p:ph type="sldNum" sz="quarter" idx="12"/>
          </p:nvPr>
        </p:nvSpPr>
        <p:spPr>
          <a:xfrm>
            <a:off x="6457949" y="6356351"/>
            <a:ext cx="2096115" cy="427907"/>
          </a:xfrm>
        </p:spPr>
        <p:txBody>
          <a:bodyPr/>
          <a:lstStyle/>
          <a:p>
            <a:fld id="{10712B29-8DFD-45C1-BE8F-2E7F44751CDC}" type="slidenum">
              <a:rPr lang="ja-JP" altLang="en-US" smtClean="0">
                <a:solidFill>
                  <a:prstClr val="black">
                    <a:tint val="75000"/>
                  </a:prstClr>
                </a:solidFill>
              </a:rPr>
              <a:pPr/>
              <a:t>7</a:t>
            </a:fld>
            <a:endParaRPr lang="ja-JP" altLang="en-US">
              <a:solidFill>
                <a:prstClr val="black">
                  <a:tint val="75000"/>
                </a:prstClr>
              </a:solidFill>
            </a:endParaRPr>
          </a:p>
        </p:txBody>
      </p:sp>
      <p:sp>
        <p:nvSpPr>
          <p:cNvPr id="11" name="コンテンツ プレースホルダー 4"/>
          <p:cNvSpPr txBox="1">
            <a:spLocks/>
          </p:cNvSpPr>
          <p:nvPr/>
        </p:nvSpPr>
        <p:spPr>
          <a:xfrm>
            <a:off x="628650" y="1077320"/>
            <a:ext cx="7886700" cy="2425233"/>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ja-JP" altLang="en-US" sz="1600" b="1" dirty="0">
                <a:solidFill>
                  <a:prstClr val="black"/>
                </a:solidFill>
                <a:latin typeface="Arial" panose="020B0604020202020204" pitchFamily="34" charset="0"/>
                <a:ea typeface="Meiryo UI" panose="020B0604030504040204" pitchFamily="50" charset="-128"/>
                <a:cs typeface="Arial" panose="020B0604020202020204" pitchFamily="34" charset="0"/>
              </a:rPr>
              <a:t>③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Loại</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c</a:t>
            </a:r>
            <a:r>
              <a:rPr lang="vi-VN"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ần trục nâng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chân</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hỗn</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hợp</a:t>
            </a:r>
            <a:endPar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Cần trục nâng có cả hai chức năng co giãn và gấp khúc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p>
          <a:p>
            <a:pPr marL="0" indent="0">
              <a:lnSpc>
                <a:spcPct val="110000"/>
              </a:lnSpc>
              <a:spcBef>
                <a:spcPts val="0"/>
              </a:spcBef>
              <a:buNone/>
            </a:pP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10000"/>
              </a:lnSpc>
              <a:spcBef>
                <a:spcPts val="0"/>
              </a:spcBef>
              <a:buNone/>
            </a:pP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Đặc trưng chính</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p>
          <a:p>
            <a:pPr marL="0" indent="0">
              <a:lnSpc>
                <a:spcPct val="110000"/>
              </a:lnSpc>
              <a:spcBef>
                <a:spcPts val="0"/>
              </a:spcBef>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Có thể nâng cao, mở rộng phạm vi sàn làm việc vươn tới</a:t>
            </a: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b.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Được sử dụng nhiều ở các công trình xây dựng cần phải thực </a:t>
            </a:r>
          </a:p>
          <a:p>
            <a:pPr marL="0" indent="0">
              <a:lnSpc>
                <a:spcPct val="110000"/>
              </a:lnSpc>
              <a:spcBef>
                <a:spcPts val="0"/>
              </a:spcBef>
              <a:buNone/>
            </a:pP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hiện các thao tác ở nơi cao hoặc ở phạm vi rộng, các thao tác </a:t>
            </a:r>
          </a:p>
          <a:p>
            <a:pPr marL="0" indent="0">
              <a:lnSpc>
                <a:spcPct val="110000"/>
              </a:lnSpc>
              <a:spcBef>
                <a:spcPts val="0"/>
              </a:spcBef>
              <a:buNone/>
            </a:pP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quản lý, bảo trì</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p:txBody>
      </p:sp>
      <p:pic>
        <p:nvPicPr>
          <p:cNvPr id="8" name="図 7"/>
          <p:cNvPicPr/>
          <p:nvPr/>
        </p:nvPicPr>
        <p:blipFill>
          <a:blip r:embed="rId3">
            <a:extLst>
              <a:ext uri="{28A0092B-C50C-407E-A947-70E740481C1C}">
                <a14:useLocalDpi xmlns:a14="http://schemas.microsoft.com/office/drawing/2010/main" val="0"/>
              </a:ext>
            </a:extLst>
          </a:blip>
          <a:srcRect/>
          <a:stretch>
            <a:fillRect/>
          </a:stretch>
        </p:blipFill>
        <p:spPr bwMode="auto">
          <a:xfrm>
            <a:off x="7023100" y="964256"/>
            <a:ext cx="1492250" cy="2474980"/>
          </a:xfrm>
          <a:prstGeom prst="rect">
            <a:avLst/>
          </a:prstGeom>
          <a:noFill/>
          <a:ln>
            <a:solidFill>
              <a:schemeClr val="tx1"/>
            </a:solidFill>
          </a:ln>
        </p:spPr>
      </p:pic>
      <p:sp>
        <p:nvSpPr>
          <p:cNvPr id="2" name="正方形/長方形 1">
            <a:extLst>
              <a:ext uri="{FF2B5EF4-FFF2-40B4-BE49-F238E27FC236}">
                <a16:creationId xmlns:a16="http://schemas.microsoft.com/office/drawing/2014/main" id="{319FB331-BF23-430D-9069-5AD1157F67B7}"/>
              </a:ext>
            </a:extLst>
          </p:cNvPr>
          <p:cNvSpPr/>
          <p:nvPr/>
        </p:nvSpPr>
        <p:spPr>
          <a:xfrm>
            <a:off x="7023100" y="3031439"/>
            <a:ext cx="1492250" cy="407797"/>
          </a:xfrm>
          <a:prstGeom prst="rect">
            <a:avLst/>
          </a:prstGeom>
          <a:ln>
            <a:noFill/>
          </a:ln>
        </p:spPr>
        <p:style>
          <a:lnRef idx="2">
            <a:schemeClr val="accent6"/>
          </a:lnRef>
          <a:fillRef idx="1001">
            <a:schemeClr val="lt1"/>
          </a:fillRef>
          <a:effectRef idx="0">
            <a:schemeClr val="accent6"/>
          </a:effectRef>
          <a:fontRef idx="minor">
            <a:schemeClr val="dk1"/>
          </a:fontRef>
        </p:style>
        <p:txBody>
          <a:bodyPr rtlCol="0" anchor="t"/>
          <a:lstStyle/>
          <a:p>
            <a:pPr algn="ctr"/>
            <a:r>
              <a:rPr kumimoji="1" lang="vi-VN" altLang="ja-JP" sz="1000">
                <a:latin typeface="Arial" panose="020B0604020202020204" pitchFamily="34" charset="0"/>
                <a:cs typeface="Arial" panose="020B0604020202020204" pitchFamily="34" charset="0"/>
              </a:rPr>
              <a:t>Hình 1-8 </a:t>
            </a:r>
            <a:r>
              <a:rPr kumimoji="1" lang="en-US" altLang="ja-JP" sz="1000" err="1">
                <a:latin typeface="Arial" panose="020B0604020202020204" pitchFamily="34" charset="0"/>
                <a:cs typeface="Arial" panose="020B0604020202020204" pitchFamily="34" charset="0"/>
              </a:rPr>
              <a:t>Loại</a:t>
            </a:r>
            <a:r>
              <a:rPr kumimoji="1" lang="en-US" altLang="ja-JP" sz="1000">
                <a:latin typeface="Arial" panose="020B0604020202020204" pitchFamily="34" charset="0"/>
                <a:cs typeface="Arial" panose="020B0604020202020204" pitchFamily="34" charset="0"/>
              </a:rPr>
              <a:t> c</a:t>
            </a:r>
            <a:r>
              <a:rPr kumimoji="1" lang="vi-VN" altLang="ja-JP" sz="1000">
                <a:latin typeface="Arial" panose="020B0604020202020204" pitchFamily="34" charset="0"/>
                <a:cs typeface="Arial" panose="020B0604020202020204" pitchFamily="34" charset="0"/>
              </a:rPr>
              <a:t>ần trục nâng chân hỗn hợp</a:t>
            </a:r>
            <a:endParaRPr kumimoji="1" lang="ja-JP" altLang="en-US"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448517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292412"/>
            <a:ext cx="7886699" cy="591815"/>
          </a:xfrm>
          <a:ln>
            <a:solidFill>
              <a:schemeClr val="tx1"/>
            </a:solidFill>
          </a:ln>
        </p:spPr>
        <p:txBody>
          <a:bodyPr>
            <a:noAutofit/>
          </a:bodyPr>
          <a:lstStyle/>
          <a:p>
            <a:r>
              <a:rPr lang="en-US" altLang="ja-JP" sz="2400" b="1" err="1">
                <a:latin typeface="Arial" panose="020B0604020202020204" pitchFamily="34" charset="0"/>
                <a:ea typeface="Meiryo UI" panose="020B0604030504040204" pitchFamily="50" charset="-128"/>
                <a:cs typeface="Arial" panose="020B0604020202020204" pitchFamily="34" charset="0"/>
              </a:rPr>
              <a:t>Cân</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bằng</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lực</a:t>
            </a:r>
            <a:endParaRPr kumimoji="1" lang="ja-JP" altLang="en-US" sz="2400" b="1">
              <a:latin typeface="Arial" panose="020B0604020202020204" pitchFamily="34" charset="0"/>
              <a:ea typeface="Meiryo UI" panose="020B0604030504040204" pitchFamily="50" charset="-128"/>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70</a:t>
            </a:fld>
            <a:endParaRPr lang="ja-JP" altLang="en-US">
              <a:solidFill>
                <a:prstClr val="black">
                  <a:tint val="75000"/>
                </a:prstClr>
              </a:solidFill>
            </a:endParaRPr>
          </a:p>
        </p:txBody>
      </p:sp>
      <p:sp>
        <p:nvSpPr>
          <p:cNvPr id="11" name="コンテンツ プレースホルダー 4"/>
          <p:cNvSpPr txBox="1">
            <a:spLocks/>
          </p:cNvSpPr>
          <p:nvPr/>
        </p:nvSpPr>
        <p:spPr>
          <a:xfrm>
            <a:off x="628649" y="852738"/>
            <a:ext cx="7886701" cy="5547675"/>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600" b="1" dirty="0">
                <a:solidFill>
                  <a:prstClr val="black"/>
                </a:solidFill>
                <a:latin typeface="Arial" panose="020B0604020202020204" pitchFamily="34" charset="0"/>
                <a:ea typeface="Meiryo UI" panose="020B0604030504040204" pitchFamily="50" charset="-128"/>
                <a:cs typeface="Arial" panose="020B0604020202020204" pitchFamily="34" charset="0"/>
              </a:rPr>
              <a:t>①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Cân</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bằng</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lực</a:t>
            </a:r>
            <a:endPar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Trường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hợp</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ở 1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đồ</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vật</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mà</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bị</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tác</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động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bởi</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nhiều</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lực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đồ</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00000"/>
              </a:lnSpc>
              <a:spcBef>
                <a:spcPts val="0"/>
              </a:spcBef>
              <a:buNone/>
            </a:pP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vật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đó</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khi</a:t>
            </a:r>
            <a:r>
              <a:rPr lang="ja-JP" altLang="en-US"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không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chuyển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động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những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lực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đó</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gọi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là</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ja-JP" altLang="en-US"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cân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00000"/>
              </a:lnSpc>
              <a:spcBef>
                <a:spcPts val="0"/>
              </a:spcBef>
              <a:buNone/>
            </a:pP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bằng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lực</a:t>
            </a:r>
            <a:r>
              <a:rPr lang="ja-JP" altLang="en-US"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Ví</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dụ</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trường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hợp</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treo</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hành</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lý</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bằng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dây</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thừng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hành</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lý</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đứng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00000"/>
              </a:lnSpc>
              <a:spcBef>
                <a:spcPts val="0"/>
              </a:spcBef>
              <a:buNone/>
            </a:pP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yên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điều</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đó</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có</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nghĩa</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là</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trọng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lực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tạo</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ra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bởi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khối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lượng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hành</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00000"/>
              </a:lnSpc>
              <a:spcBef>
                <a:spcPts val="0"/>
              </a:spcBef>
              <a:buNone/>
            </a:pP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lý</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(W = mg)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có</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độ</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lớn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bằng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lực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hướng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lên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(F)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tác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động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lên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dây</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00000"/>
              </a:lnSpc>
              <a:spcBef>
                <a:spcPts val="0"/>
              </a:spcBef>
              <a:buNone/>
            </a:pP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thừng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lực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được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ở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trạng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thái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cân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bằng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p>
          <a:p>
            <a:pPr marL="0" indent="0">
              <a:lnSpc>
                <a:spcPct val="100000"/>
              </a:lnSpc>
              <a:spcBef>
                <a:spcPts val="1200"/>
              </a:spcBef>
              <a:buNone/>
            </a:pPr>
            <a:r>
              <a:rPr lang="ja-JP" altLang="en-US" sz="1600" b="1" dirty="0">
                <a:solidFill>
                  <a:prstClr val="black"/>
                </a:solidFill>
                <a:latin typeface="Arial" panose="020B0604020202020204" pitchFamily="34" charset="0"/>
                <a:ea typeface="Meiryo UI" panose="020B0604030504040204" pitchFamily="50" charset="-128"/>
                <a:cs typeface="Arial" panose="020B0604020202020204" pitchFamily="34" charset="0"/>
              </a:rPr>
              <a:t>②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Cân</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bằng</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lực</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song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song</a:t>
            </a:r>
            <a:endParaRPr lang="ja-JP" altLang="en-US" sz="1600" b="1"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Lực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tác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động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lên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đòn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gánh</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ở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hình</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bên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phải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đứng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yên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điều</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đó</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00000"/>
              </a:lnSpc>
              <a:spcBef>
                <a:spcPts val="0"/>
              </a:spcBef>
              <a:buNone/>
            </a:pP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nghĩa</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là</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Mô</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men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ngược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chiều</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trái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điểm</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tựa</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(Ma)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và</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Mô</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men </a:t>
            </a:r>
          </a:p>
          <a:p>
            <a:pPr marL="0" indent="0">
              <a:lnSpc>
                <a:spcPct val="100000"/>
              </a:lnSpc>
              <a:spcBef>
                <a:spcPts val="0"/>
              </a:spcBef>
              <a:buNone/>
            </a:pP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ngược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chiều</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phải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(Mb)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là</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bằng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nhau</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có</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thể</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biểu</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thị</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bằng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công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00000"/>
              </a:lnSpc>
              <a:spcBef>
                <a:spcPts val="0"/>
              </a:spcBef>
              <a:buNone/>
            </a:pP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thức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sau</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đây</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endPar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Ma = Mb</a:t>
            </a: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Ma =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Wa</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x a</a:t>
            </a: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Mb = Wb x b</a:t>
            </a:r>
          </a:p>
          <a:p>
            <a:pPr marL="0" indent="0">
              <a:lnSpc>
                <a:spcPct val="100000"/>
              </a:lnSpc>
              <a:spcBef>
                <a:spcPts val="0"/>
              </a:spcBef>
              <a:buNone/>
            </a:pP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Hơn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nữa</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ở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bờ</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vai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người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đang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nâng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cái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này</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có</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lực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00000"/>
              </a:lnSpc>
              <a:spcBef>
                <a:spcPts val="0"/>
              </a:spcBef>
              <a:buNone/>
            </a:pP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Wa</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 Wb = p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đang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tác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động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p:txBody>
      </p:sp>
      <p:pic>
        <p:nvPicPr>
          <p:cNvPr id="6" name="図 5"/>
          <p:cNvPicPr/>
          <p:nvPr/>
        </p:nvPicPr>
        <p:blipFill>
          <a:blip r:embed="rId3">
            <a:extLst>
              <a:ext uri="{28A0092B-C50C-407E-A947-70E740481C1C}">
                <a14:useLocalDpi xmlns:a14="http://schemas.microsoft.com/office/drawing/2010/main" val="0"/>
              </a:ext>
            </a:extLst>
          </a:blip>
          <a:srcRect/>
          <a:stretch>
            <a:fillRect/>
          </a:stretch>
        </p:blipFill>
        <p:spPr bwMode="auto">
          <a:xfrm>
            <a:off x="6673013" y="952725"/>
            <a:ext cx="1842337" cy="1872017"/>
          </a:xfrm>
          <a:prstGeom prst="rect">
            <a:avLst/>
          </a:prstGeom>
          <a:noFill/>
          <a:ln>
            <a:solidFill>
              <a:schemeClr val="tx1"/>
            </a:solidFill>
          </a:ln>
        </p:spPr>
      </p:pic>
      <p:pic>
        <p:nvPicPr>
          <p:cNvPr id="8" name="図 7"/>
          <p:cNvPicPr/>
          <p:nvPr/>
        </p:nvPicPr>
        <p:blipFill>
          <a:blip r:embed="rId4">
            <a:extLst>
              <a:ext uri="{28A0092B-C50C-407E-A947-70E740481C1C}">
                <a14:useLocalDpi xmlns:a14="http://schemas.microsoft.com/office/drawing/2010/main" val="0"/>
              </a:ext>
            </a:extLst>
          </a:blip>
          <a:srcRect/>
          <a:stretch>
            <a:fillRect/>
          </a:stretch>
        </p:blipFill>
        <p:spPr bwMode="auto">
          <a:xfrm>
            <a:off x="6709982" y="3429000"/>
            <a:ext cx="1805367" cy="2304746"/>
          </a:xfrm>
          <a:prstGeom prst="rect">
            <a:avLst/>
          </a:prstGeom>
          <a:noFill/>
          <a:ln>
            <a:solidFill>
              <a:schemeClr val="tx1"/>
            </a:solidFill>
          </a:ln>
        </p:spPr>
      </p:pic>
      <p:sp>
        <p:nvSpPr>
          <p:cNvPr id="9" name="テキスト ボックス 8">
            <a:extLst>
              <a:ext uri="{FF2B5EF4-FFF2-40B4-BE49-F238E27FC236}">
                <a16:creationId xmlns:a16="http://schemas.microsoft.com/office/drawing/2014/main" id="{65EC50D6-869D-4956-A36B-77A283E099CC}"/>
              </a:ext>
            </a:extLst>
          </p:cNvPr>
          <p:cNvSpPr txBox="1"/>
          <p:nvPr/>
        </p:nvSpPr>
        <p:spPr>
          <a:xfrm>
            <a:off x="4392891" y="6400413"/>
            <a:ext cx="3777770" cy="307777"/>
          </a:xfrm>
          <a:prstGeom prst="rect">
            <a:avLst/>
          </a:prstGeom>
          <a:noFill/>
          <a:ln>
            <a:solidFill>
              <a:schemeClr val="tx1"/>
            </a:solidFill>
          </a:ln>
        </p:spPr>
        <p:txBody>
          <a:bodyPr wrap="square" rtlCol="0">
            <a:spAutoFit/>
          </a:bodyPr>
          <a:lstStyle/>
          <a:p>
            <a:pPr algn="r"/>
            <a:r>
              <a:rPr lang="en-US" altLang="ja-JP" sz="1400" dirty="0" err="1">
                <a:solidFill>
                  <a:prstClr val="black"/>
                </a:solidFill>
              </a:rPr>
              <a:t>Sách</a:t>
            </a:r>
            <a:r>
              <a:rPr lang="en-US" altLang="ja-JP" sz="1400" dirty="0">
                <a:solidFill>
                  <a:prstClr val="black"/>
                </a:solidFill>
              </a:rPr>
              <a:t> </a:t>
            </a:r>
            <a:r>
              <a:rPr lang="en-US" altLang="ja-JP" sz="1400" dirty="0" err="1">
                <a:solidFill>
                  <a:prstClr val="black"/>
                </a:solidFill>
              </a:rPr>
              <a:t>giáo</a:t>
            </a:r>
            <a:r>
              <a:rPr lang="en-US" altLang="ja-JP" sz="1400" dirty="0">
                <a:solidFill>
                  <a:prstClr val="black"/>
                </a:solidFill>
              </a:rPr>
              <a:t> </a:t>
            </a:r>
            <a:r>
              <a:rPr lang="en-US" altLang="ja-JP" sz="1400" dirty="0" err="1">
                <a:solidFill>
                  <a:prstClr val="black"/>
                </a:solidFill>
              </a:rPr>
              <a:t>khoa</a:t>
            </a:r>
            <a:r>
              <a:rPr lang="en-US" altLang="ja-JP" sz="1400" dirty="0">
                <a:solidFill>
                  <a:prstClr val="black"/>
                </a:solidFill>
              </a:rPr>
              <a:t> </a:t>
            </a:r>
            <a:r>
              <a:rPr lang="en-US" altLang="ja-JP" sz="1400" dirty="0" err="1">
                <a:solidFill>
                  <a:prstClr val="black"/>
                </a:solidFill>
              </a:rPr>
              <a:t>trang</a:t>
            </a:r>
            <a:r>
              <a:rPr lang="en-US" altLang="ja-JP" sz="1400" dirty="0">
                <a:solidFill>
                  <a:prstClr val="black"/>
                </a:solidFill>
              </a:rPr>
              <a:t> 149 /</a:t>
            </a:r>
            <a:r>
              <a:rPr lang="ja-JP" altLang="en-US" sz="1400" dirty="0">
                <a:solidFill>
                  <a:prstClr val="black"/>
                </a:solidFill>
              </a:rPr>
              <a:t> </a:t>
            </a:r>
            <a:r>
              <a:rPr lang="en-US" altLang="ja-JP" sz="1400" dirty="0" err="1">
                <a:solidFill>
                  <a:prstClr val="black"/>
                </a:solidFill>
              </a:rPr>
              <a:t>Sách</a:t>
            </a:r>
            <a:r>
              <a:rPr lang="en-US" altLang="ja-JP" sz="1400" dirty="0">
                <a:solidFill>
                  <a:prstClr val="black"/>
                </a:solidFill>
              </a:rPr>
              <a:t> </a:t>
            </a:r>
            <a:r>
              <a:rPr lang="en-US" altLang="ja-JP" sz="1400" dirty="0" err="1">
                <a:solidFill>
                  <a:prstClr val="black"/>
                </a:solidFill>
              </a:rPr>
              <a:t>bổ</a:t>
            </a:r>
            <a:r>
              <a:rPr lang="en-US" altLang="ja-JP" sz="1400" dirty="0">
                <a:solidFill>
                  <a:prstClr val="black"/>
                </a:solidFill>
              </a:rPr>
              <a:t> </a:t>
            </a:r>
            <a:r>
              <a:rPr lang="en-US" altLang="ja-JP" sz="1400" dirty="0" err="1">
                <a:solidFill>
                  <a:prstClr val="black"/>
                </a:solidFill>
              </a:rPr>
              <a:t>trợ</a:t>
            </a:r>
            <a:r>
              <a:rPr lang="en-US" altLang="ja-JP" sz="1400" dirty="0">
                <a:solidFill>
                  <a:prstClr val="black"/>
                </a:solidFill>
              </a:rPr>
              <a:t> </a:t>
            </a:r>
            <a:r>
              <a:rPr lang="en-US" altLang="ja-JP" sz="1400" dirty="0" err="1">
                <a:solidFill>
                  <a:prstClr val="black"/>
                </a:solidFill>
              </a:rPr>
              <a:t>trang</a:t>
            </a:r>
            <a:r>
              <a:rPr lang="en-US" altLang="ja-JP" sz="1400" dirty="0">
                <a:solidFill>
                  <a:prstClr val="black"/>
                </a:solidFill>
              </a:rPr>
              <a:t> </a:t>
            </a:r>
            <a:r>
              <a:rPr lang="en-US" altLang="ja-JP" sz="1400" dirty="0" smtClean="0">
                <a:solidFill>
                  <a:prstClr val="black"/>
                </a:solidFill>
              </a:rPr>
              <a:t>65</a:t>
            </a:r>
            <a:endParaRPr lang="ja-JP" altLang="en-US" sz="1400" dirty="0">
              <a:solidFill>
                <a:prstClr val="black"/>
              </a:solidFill>
            </a:endParaRPr>
          </a:p>
        </p:txBody>
      </p:sp>
      <p:sp>
        <p:nvSpPr>
          <p:cNvPr id="10" name="正方形/長方形 9">
            <a:extLst>
              <a:ext uri="{FF2B5EF4-FFF2-40B4-BE49-F238E27FC236}">
                <a16:creationId xmlns:a16="http://schemas.microsoft.com/office/drawing/2014/main" id="{B85195E0-FD32-495F-9C5A-6C7E8F0D9C7F}"/>
              </a:ext>
            </a:extLst>
          </p:cNvPr>
          <p:cNvSpPr/>
          <p:nvPr/>
        </p:nvSpPr>
        <p:spPr>
          <a:xfrm>
            <a:off x="6709983" y="1469122"/>
            <a:ext cx="451355" cy="19878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800" dirty="0" err="1">
                <a:latin typeface="Arial" panose="020B0604020202020204" pitchFamily="34" charset="0"/>
                <a:cs typeface="Arial" panose="020B0604020202020204" pitchFamily="34" charset="0"/>
              </a:rPr>
              <a:t>Điểm</a:t>
            </a:r>
            <a:r>
              <a:rPr lang="en-US" altLang="ja-JP" sz="800" dirty="0">
                <a:latin typeface="Arial" panose="020B0604020202020204" pitchFamily="34" charset="0"/>
                <a:cs typeface="Arial" panose="020B0604020202020204" pitchFamily="34" charset="0"/>
              </a:rPr>
              <a:t> </a:t>
            </a:r>
            <a:r>
              <a:rPr lang="en-US" altLang="ja-JP" sz="800" dirty="0" err="1">
                <a:latin typeface="Arial" panose="020B0604020202020204" pitchFamily="34" charset="0"/>
                <a:cs typeface="Arial" panose="020B0604020202020204" pitchFamily="34" charset="0"/>
              </a:rPr>
              <a:t>tác</a:t>
            </a:r>
            <a:r>
              <a:rPr lang="en-US" altLang="ja-JP" sz="800" dirty="0">
                <a:latin typeface="Arial" panose="020B0604020202020204" pitchFamily="34" charset="0"/>
                <a:cs typeface="Arial" panose="020B0604020202020204" pitchFamily="34" charset="0"/>
              </a:rPr>
              <a:t> </a:t>
            </a:r>
            <a:r>
              <a:rPr lang="en-US" altLang="ja-JP" sz="800" dirty="0" err="1">
                <a:latin typeface="Arial" panose="020B0604020202020204" pitchFamily="34" charset="0"/>
                <a:cs typeface="Arial" panose="020B0604020202020204" pitchFamily="34" charset="0"/>
              </a:rPr>
              <a:t>động</a:t>
            </a:r>
            <a:endParaRPr kumimoji="1" lang="ja-JP" altLang="en-US" sz="800" dirty="0">
              <a:latin typeface="Arial" panose="020B0604020202020204" pitchFamily="34" charset="0"/>
              <a:cs typeface="Arial" panose="020B0604020202020204" pitchFamily="34" charset="0"/>
            </a:endParaRPr>
          </a:p>
        </p:txBody>
      </p:sp>
      <p:sp>
        <p:nvSpPr>
          <p:cNvPr id="14" name="正方形/長方形 13">
            <a:extLst>
              <a:ext uri="{FF2B5EF4-FFF2-40B4-BE49-F238E27FC236}">
                <a16:creationId xmlns:a16="http://schemas.microsoft.com/office/drawing/2014/main" id="{12426D14-146C-4D55-B59B-73078936BF6D}"/>
              </a:ext>
            </a:extLst>
          </p:cNvPr>
          <p:cNvSpPr/>
          <p:nvPr/>
        </p:nvSpPr>
        <p:spPr>
          <a:xfrm>
            <a:off x="7362908" y="1401715"/>
            <a:ext cx="890546" cy="19878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800" err="1">
                <a:latin typeface="Arial" panose="020B0604020202020204" pitchFamily="34" charset="0"/>
                <a:cs typeface="Arial" panose="020B0604020202020204" pitchFamily="34" charset="0"/>
              </a:rPr>
              <a:t>Khối</a:t>
            </a:r>
            <a:r>
              <a:rPr kumimoji="1" lang="en-US" altLang="ja-JP" sz="800">
                <a:latin typeface="Arial" panose="020B0604020202020204" pitchFamily="34" charset="0"/>
                <a:cs typeface="Arial" panose="020B0604020202020204" pitchFamily="34" charset="0"/>
              </a:rPr>
              <a:t> </a:t>
            </a:r>
            <a:r>
              <a:rPr kumimoji="1" lang="en-US" altLang="ja-JP" sz="800" err="1">
                <a:latin typeface="Arial" panose="020B0604020202020204" pitchFamily="34" charset="0"/>
                <a:cs typeface="Arial" panose="020B0604020202020204" pitchFamily="34" charset="0"/>
              </a:rPr>
              <a:t>lượng</a:t>
            </a:r>
            <a:r>
              <a:rPr kumimoji="1" lang="en-US" altLang="ja-JP" sz="800">
                <a:latin typeface="Arial" panose="020B0604020202020204" pitchFamily="34" charset="0"/>
                <a:cs typeface="Arial" panose="020B0604020202020204" pitchFamily="34" charset="0"/>
              </a:rPr>
              <a:t> (m)</a:t>
            </a:r>
            <a:endParaRPr kumimoji="1" lang="ja-JP" altLang="en-US" sz="800">
              <a:latin typeface="Arial" panose="020B0604020202020204" pitchFamily="34" charset="0"/>
              <a:cs typeface="Arial" panose="020B0604020202020204" pitchFamily="34" charset="0"/>
            </a:endParaRPr>
          </a:p>
        </p:txBody>
      </p:sp>
      <p:sp>
        <p:nvSpPr>
          <p:cNvPr id="15" name="正方形/長方形 14">
            <a:extLst>
              <a:ext uri="{FF2B5EF4-FFF2-40B4-BE49-F238E27FC236}">
                <a16:creationId xmlns:a16="http://schemas.microsoft.com/office/drawing/2014/main" id="{A94D5D29-733A-4E59-AEED-77241B526F25}"/>
              </a:ext>
            </a:extLst>
          </p:cNvPr>
          <p:cNvSpPr/>
          <p:nvPr/>
        </p:nvSpPr>
        <p:spPr>
          <a:xfrm>
            <a:off x="6709983" y="2496710"/>
            <a:ext cx="1805367" cy="25953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000" err="1">
                <a:latin typeface="Arial" panose="020B0604020202020204" pitchFamily="34" charset="0"/>
                <a:cs typeface="Arial" panose="020B0604020202020204" pitchFamily="34" charset="0"/>
              </a:rPr>
              <a:t>Hình</a:t>
            </a:r>
            <a:r>
              <a:rPr lang="en-US" altLang="ja-JP" sz="1000">
                <a:latin typeface="Arial" panose="020B0604020202020204" pitchFamily="34" charset="0"/>
                <a:cs typeface="Arial" panose="020B0604020202020204" pitchFamily="34" charset="0"/>
              </a:rPr>
              <a:t> 4-16   </a:t>
            </a:r>
            <a:r>
              <a:rPr lang="en-US" altLang="ja-JP" sz="1000" err="1">
                <a:latin typeface="Arial" panose="020B0604020202020204" pitchFamily="34" charset="0"/>
                <a:cs typeface="Arial" panose="020B0604020202020204" pitchFamily="34" charset="0"/>
              </a:rPr>
              <a:t>Cân</a:t>
            </a:r>
            <a:r>
              <a:rPr lang="en-US" altLang="ja-JP" sz="1000">
                <a:latin typeface="Arial" panose="020B0604020202020204" pitchFamily="34" charset="0"/>
                <a:cs typeface="Arial" panose="020B0604020202020204" pitchFamily="34" charset="0"/>
              </a:rPr>
              <a:t> </a:t>
            </a:r>
            <a:r>
              <a:rPr lang="en-US" altLang="ja-JP" sz="1000" err="1">
                <a:latin typeface="Arial" panose="020B0604020202020204" pitchFamily="34" charset="0"/>
                <a:cs typeface="Arial" panose="020B0604020202020204" pitchFamily="34" charset="0"/>
              </a:rPr>
              <a:t>bằng</a:t>
            </a:r>
            <a:r>
              <a:rPr lang="en-US" altLang="ja-JP" sz="1000">
                <a:latin typeface="Arial" panose="020B0604020202020204" pitchFamily="34" charset="0"/>
                <a:cs typeface="Arial" panose="020B0604020202020204" pitchFamily="34" charset="0"/>
              </a:rPr>
              <a:t> </a:t>
            </a:r>
            <a:r>
              <a:rPr lang="en-US" altLang="ja-JP" sz="1000" err="1">
                <a:latin typeface="Arial" panose="020B0604020202020204" pitchFamily="34" charset="0"/>
                <a:cs typeface="Arial" panose="020B0604020202020204" pitchFamily="34" charset="0"/>
              </a:rPr>
              <a:t>lực</a:t>
            </a:r>
            <a:endParaRPr kumimoji="1" lang="ja-JP" altLang="en-US" sz="1000">
              <a:latin typeface="Arial" panose="020B0604020202020204" pitchFamily="34" charset="0"/>
              <a:cs typeface="Arial" panose="020B0604020202020204" pitchFamily="34" charset="0"/>
            </a:endParaRPr>
          </a:p>
        </p:txBody>
      </p:sp>
      <p:sp>
        <p:nvSpPr>
          <p:cNvPr id="17" name="正方形/長方形 16">
            <a:extLst>
              <a:ext uri="{FF2B5EF4-FFF2-40B4-BE49-F238E27FC236}">
                <a16:creationId xmlns:a16="http://schemas.microsoft.com/office/drawing/2014/main" id="{A77ECAB2-1646-4530-89CC-1C060C170DE6}"/>
              </a:ext>
            </a:extLst>
          </p:cNvPr>
          <p:cNvSpPr/>
          <p:nvPr/>
        </p:nvSpPr>
        <p:spPr>
          <a:xfrm>
            <a:off x="6709982" y="5431876"/>
            <a:ext cx="1805367" cy="27699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700" dirty="0" err="1">
                <a:latin typeface="Arial" panose="020B0604020202020204" pitchFamily="34" charset="0"/>
                <a:cs typeface="Arial" panose="020B0604020202020204" pitchFamily="34" charset="0"/>
              </a:rPr>
              <a:t>Hình</a:t>
            </a:r>
            <a:r>
              <a:rPr lang="en-US" altLang="ja-JP" sz="700" dirty="0">
                <a:latin typeface="Arial" panose="020B0604020202020204" pitchFamily="34" charset="0"/>
                <a:cs typeface="Arial" panose="020B0604020202020204" pitchFamily="34" charset="0"/>
              </a:rPr>
              <a:t> 4-18   </a:t>
            </a:r>
            <a:r>
              <a:rPr lang="en-US" altLang="ja-JP" sz="700" dirty="0" err="1">
                <a:latin typeface="Arial" panose="020B0604020202020204" pitchFamily="34" charset="0"/>
                <a:cs typeface="Arial" panose="020B0604020202020204" pitchFamily="34" charset="0"/>
              </a:rPr>
              <a:t>Cân</a:t>
            </a:r>
            <a:r>
              <a:rPr lang="en-US" altLang="ja-JP" sz="700" dirty="0">
                <a:latin typeface="Arial" panose="020B0604020202020204" pitchFamily="34" charset="0"/>
                <a:cs typeface="Arial" panose="020B0604020202020204" pitchFamily="34" charset="0"/>
              </a:rPr>
              <a:t> </a:t>
            </a:r>
            <a:r>
              <a:rPr lang="en-US" altLang="ja-JP" sz="700" dirty="0" err="1">
                <a:latin typeface="Arial" panose="020B0604020202020204" pitchFamily="34" charset="0"/>
                <a:cs typeface="Arial" panose="020B0604020202020204" pitchFamily="34" charset="0"/>
              </a:rPr>
              <a:t>bằng</a:t>
            </a:r>
            <a:r>
              <a:rPr lang="en-US" altLang="ja-JP" sz="700" dirty="0">
                <a:latin typeface="Arial" panose="020B0604020202020204" pitchFamily="34" charset="0"/>
                <a:cs typeface="Arial" panose="020B0604020202020204" pitchFamily="34" charset="0"/>
              </a:rPr>
              <a:t> </a:t>
            </a:r>
            <a:r>
              <a:rPr lang="en-US" altLang="ja-JP" sz="700" dirty="0" err="1">
                <a:latin typeface="Arial" panose="020B0604020202020204" pitchFamily="34" charset="0"/>
                <a:cs typeface="Arial" panose="020B0604020202020204" pitchFamily="34" charset="0"/>
              </a:rPr>
              <a:t>lực</a:t>
            </a:r>
            <a:r>
              <a:rPr lang="en-US" altLang="ja-JP" sz="700" dirty="0">
                <a:latin typeface="Arial" panose="020B0604020202020204" pitchFamily="34" charset="0"/>
                <a:cs typeface="Arial" panose="020B0604020202020204" pitchFamily="34" charset="0"/>
              </a:rPr>
              <a:t> song </a:t>
            </a:r>
            <a:r>
              <a:rPr lang="en-US" altLang="ja-JP" sz="700" dirty="0" err="1">
                <a:latin typeface="Arial" panose="020B0604020202020204" pitchFamily="34" charset="0"/>
                <a:cs typeface="Arial" panose="020B0604020202020204" pitchFamily="34" charset="0"/>
              </a:rPr>
              <a:t>song</a:t>
            </a:r>
            <a:endParaRPr kumimoji="1" lang="ja-JP" altLang="en-US" sz="700" dirty="0">
              <a:latin typeface="Arial" panose="020B0604020202020204" pitchFamily="34" charset="0"/>
              <a:cs typeface="Arial" panose="020B0604020202020204" pitchFamily="34" charset="0"/>
            </a:endParaRPr>
          </a:p>
        </p:txBody>
      </p:sp>
      <p:sp>
        <p:nvSpPr>
          <p:cNvPr id="18" name="正方形/長方形 17">
            <a:extLst>
              <a:ext uri="{FF2B5EF4-FFF2-40B4-BE49-F238E27FC236}">
                <a16:creationId xmlns:a16="http://schemas.microsoft.com/office/drawing/2014/main" id="{5B736787-C490-4474-A4CC-AAD49ACD7DEA}"/>
              </a:ext>
            </a:extLst>
          </p:cNvPr>
          <p:cNvSpPr/>
          <p:nvPr/>
        </p:nvSpPr>
        <p:spPr>
          <a:xfrm>
            <a:off x="7174044" y="5289155"/>
            <a:ext cx="840274" cy="19731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700" err="1">
                <a:latin typeface="Arial" panose="020B0604020202020204" pitchFamily="34" charset="0"/>
                <a:cs typeface="Arial" panose="020B0604020202020204" pitchFamily="34" charset="0"/>
              </a:rPr>
              <a:t>Đòn</a:t>
            </a:r>
            <a:r>
              <a:rPr kumimoji="1" lang="en-US" altLang="ja-JP" sz="700">
                <a:latin typeface="Arial" panose="020B0604020202020204" pitchFamily="34" charset="0"/>
                <a:cs typeface="Arial" panose="020B0604020202020204" pitchFamily="34" charset="0"/>
              </a:rPr>
              <a:t> </a:t>
            </a:r>
            <a:r>
              <a:rPr kumimoji="1" lang="en-US" altLang="ja-JP" sz="700" err="1">
                <a:latin typeface="Arial" panose="020B0604020202020204" pitchFamily="34" charset="0"/>
                <a:cs typeface="Arial" panose="020B0604020202020204" pitchFamily="34" charset="0"/>
              </a:rPr>
              <a:t>gánh</a:t>
            </a:r>
            <a:endParaRPr kumimoji="1" lang="ja-JP" altLang="en-US" sz="700">
              <a:latin typeface="Arial" panose="020B0604020202020204" pitchFamily="34" charset="0"/>
              <a:cs typeface="Arial" panose="020B0604020202020204" pitchFamily="34" charset="0"/>
            </a:endParaRPr>
          </a:p>
        </p:txBody>
      </p:sp>
      <p:sp>
        <p:nvSpPr>
          <p:cNvPr id="19" name="正方形/長方形 18">
            <a:extLst>
              <a:ext uri="{FF2B5EF4-FFF2-40B4-BE49-F238E27FC236}">
                <a16:creationId xmlns:a16="http://schemas.microsoft.com/office/drawing/2014/main" id="{306D52DD-6B24-4872-B79F-33362FB79D77}"/>
              </a:ext>
            </a:extLst>
          </p:cNvPr>
          <p:cNvSpPr/>
          <p:nvPr/>
        </p:nvSpPr>
        <p:spPr>
          <a:xfrm>
            <a:off x="6709983" y="2565208"/>
            <a:ext cx="1805367" cy="25953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000" dirty="0" err="1">
                <a:latin typeface="Arial" panose="020B0604020202020204" pitchFamily="34" charset="0"/>
                <a:cs typeface="Arial" panose="020B0604020202020204" pitchFamily="34" charset="0"/>
              </a:rPr>
              <a:t>Hình</a:t>
            </a:r>
            <a:r>
              <a:rPr lang="en-US" altLang="ja-JP" sz="1000" dirty="0">
                <a:latin typeface="Arial" panose="020B0604020202020204" pitchFamily="34" charset="0"/>
                <a:cs typeface="Arial" panose="020B0604020202020204" pitchFamily="34" charset="0"/>
              </a:rPr>
              <a:t> 4-16   </a:t>
            </a:r>
            <a:r>
              <a:rPr lang="en-US" altLang="ja-JP" sz="1000" dirty="0" err="1">
                <a:latin typeface="Arial" panose="020B0604020202020204" pitchFamily="34" charset="0"/>
                <a:cs typeface="Arial" panose="020B0604020202020204" pitchFamily="34" charset="0"/>
              </a:rPr>
              <a:t>Cân</a:t>
            </a:r>
            <a:r>
              <a:rPr lang="en-US" altLang="ja-JP" sz="1000" dirty="0">
                <a:latin typeface="Arial" panose="020B0604020202020204" pitchFamily="34" charset="0"/>
                <a:cs typeface="Arial" panose="020B0604020202020204" pitchFamily="34" charset="0"/>
              </a:rPr>
              <a:t> </a:t>
            </a:r>
            <a:r>
              <a:rPr lang="en-US" altLang="ja-JP" sz="1000" dirty="0" err="1">
                <a:latin typeface="Arial" panose="020B0604020202020204" pitchFamily="34" charset="0"/>
                <a:cs typeface="Arial" panose="020B0604020202020204" pitchFamily="34" charset="0"/>
              </a:rPr>
              <a:t>bằng</a:t>
            </a:r>
            <a:r>
              <a:rPr lang="en-US" altLang="ja-JP" sz="1000" dirty="0">
                <a:latin typeface="Arial" panose="020B0604020202020204" pitchFamily="34" charset="0"/>
                <a:cs typeface="Arial" panose="020B0604020202020204" pitchFamily="34" charset="0"/>
              </a:rPr>
              <a:t> </a:t>
            </a:r>
            <a:r>
              <a:rPr lang="en-US" altLang="ja-JP" sz="1000" dirty="0" err="1">
                <a:latin typeface="Arial" panose="020B0604020202020204" pitchFamily="34" charset="0"/>
                <a:cs typeface="Arial" panose="020B0604020202020204" pitchFamily="34" charset="0"/>
              </a:rPr>
              <a:t>lực</a:t>
            </a:r>
            <a:endParaRPr kumimoji="1" lang="ja-JP" alt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102171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568128"/>
          </a:xfrm>
          <a:ln>
            <a:solidFill>
              <a:schemeClr val="tx1"/>
            </a:solidFill>
          </a:ln>
        </p:spPr>
        <p:txBody>
          <a:bodyPr>
            <a:noAutofit/>
          </a:bodyPr>
          <a:lstStyle/>
          <a:p>
            <a:r>
              <a:rPr kumimoji="1" lang="en-US" altLang="ja-JP" sz="2400" b="1" err="1">
                <a:latin typeface="Arial" panose="020B0604020202020204" pitchFamily="34" charset="0"/>
                <a:ea typeface="Meiryo UI" panose="020B0604030504040204" pitchFamily="50" charset="-128"/>
                <a:cs typeface="Arial" panose="020B0604020202020204" pitchFamily="34" charset="0"/>
              </a:rPr>
              <a:t>Khối</a:t>
            </a:r>
            <a:r>
              <a:rPr kumimoji="1" lang="en-US" altLang="ja-JP" sz="2400" b="1">
                <a:latin typeface="Arial" panose="020B0604020202020204" pitchFamily="34" charset="0"/>
                <a:ea typeface="Meiryo UI" panose="020B0604030504040204" pitchFamily="50" charset="-128"/>
                <a:cs typeface="Arial" panose="020B0604020202020204" pitchFamily="34" charset="0"/>
              </a:rPr>
              <a:t> </a:t>
            </a:r>
            <a:r>
              <a:rPr kumimoji="1" lang="en-US" altLang="ja-JP" sz="2400" b="1" err="1">
                <a:latin typeface="Arial" panose="020B0604020202020204" pitchFamily="34" charset="0"/>
                <a:ea typeface="Meiryo UI" panose="020B0604030504040204" pitchFamily="50" charset="-128"/>
                <a:cs typeface="Arial" panose="020B0604020202020204" pitchFamily="34" charset="0"/>
              </a:rPr>
              <a:t>lượng</a:t>
            </a:r>
            <a:r>
              <a:rPr kumimoji="1" lang="en-US" altLang="ja-JP" sz="2400" b="1">
                <a:latin typeface="Arial" panose="020B0604020202020204" pitchFamily="34" charset="0"/>
                <a:ea typeface="Meiryo UI" panose="020B0604030504040204" pitchFamily="50" charset="-128"/>
                <a:cs typeface="Arial" panose="020B0604020202020204" pitchFamily="34" charset="0"/>
              </a:rPr>
              <a:t> </a:t>
            </a:r>
            <a:r>
              <a:rPr kumimoji="1" lang="en-US" altLang="ja-JP" sz="2400" b="1" err="1">
                <a:latin typeface="Arial" panose="020B0604020202020204" pitchFamily="34" charset="0"/>
                <a:ea typeface="Meiryo UI" panose="020B0604030504040204" pitchFamily="50" charset="-128"/>
                <a:cs typeface="Arial" panose="020B0604020202020204" pitchFamily="34" charset="0"/>
              </a:rPr>
              <a:t>và</a:t>
            </a:r>
            <a:r>
              <a:rPr kumimoji="1" lang="en-US" altLang="ja-JP" sz="2400" b="1">
                <a:latin typeface="Arial" panose="020B0604020202020204" pitchFamily="34" charset="0"/>
                <a:ea typeface="Meiryo UI" panose="020B0604030504040204" pitchFamily="50" charset="-128"/>
                <a:cs typeface="Arial" panose="020B0604020202020204" pitchFamily="34" charset="0"/>
              </a:rPr>
              <a:t> </a:t>
            </a:r>
            <a:r>
              <a:rPr kumimoji="1" lang="en-US" altLang="ja-JP" sz="2400" b="1" err="1">
                <a:latin typeface="Arial" panose="020B0604020202020204" pitchFamily="34" charset="0"/>
                <a:ea typeface="Meiryo UI" panose="020B0604030504040204" pitchFamily="50" charset="-128"/>
                <a:cs typeface="Arial" panose="020B0604020202020204" pitchFamily="34" charset="0"/>
              </a:rPr>
              <a:t>trọng</a:t>
            </a:r>
            <a:r>
              <a:rPr kumimoji="1" lang="en-US" altLang="ja-JP" sz="2400" b="1">
                <a:latin typeface="Arial" panose="020B0604020202020204" pitchFamily="34" charset="0"/>
                <a:ea typeface="Meiryo UI" panose="020B0604030504040204" pitchFamily="50" charset="-128"/>
                <a:cs typeface="Arial" panose="020B0604020202020204" pitchFamily="34" charset="0"/>
              </a:rPr>
              <a:t> </a:t>
            </a:r>
            <a:r>
              <a:rPr kumimoji="1" lang="en-US" altLang="ja-JP" sz="2400" b="1" err="1">
                <a:latin typeface="Arial" panose="020B0604020202020204" pitchFamily="34" charset="0"/>
                <a:ea typeface="Meiryo UI" panose="020B0604030504040204" pitchFamily="50" charset="-128"/>
                <a:cs typeface="Arial" panose="020B0604020202020204" pitchFamily="34" charset="0"/>
              </a:rPr>
              <a:t>tâm</a:t>
            </a:r>
            <a:r>
              <a:rPr kumimoji="1" lang="en-US" altLang="ja-JP" sz="2400" b="1">
                <a:latin typeface="Arial" panose="020B0604020202020204" pitchFamily="34" charset="0"/>
                <a:ea typeface="Meiryo UI" panose="020B0604030504040204" pitchFamily="50" charset="-128"/>
                <a:cs typeface="Arial" panose="020B0604020202020204" pitchFamily="34" charset="0"/>
              </a:rPr>
              <a:t> (</a:t>
            </a:r>
            <a:r>
              <a:rPr kumimoji="1" lang="en-US" altLang="ja-JP" sz="2400" b="1" err="1">
                <a:latin typeface="Arial" panose="020B0604020202020204" pitchFamily="34" charset="0"/>
                <a:ea typeface="Meiryo UI" panose="020B0604030504040204" pitchFamily="50" charset="-128"/>
                <a:cs typeface="Arial" panose="020B0604020202020204" pitchFamily="34" charset="0"/>
              </a:rPr>
              <a:t>jyushin</a:t>
            </a:r>
            <a:r>
              <a:rPr kumimoji="1" lang="en-US" altLang="ja-JP" sz="2400" b="1">
                <a:latin typeface="Arial" panose="020B0604020202020204" pitchFamily="34" charset="0"/>
                <a:ea typeface="Meiryo UI" panose="020B0604030504040204" pitchFamily="50" charset="-128"/>
                <a:cs typeface="Arial" panose="020B0604020202020204" pitchFamily="34" charset="0"/>
              </a:rPr>
              <a:t>)</a:t>
            </a:r>
            <a:endParaRPr kumimoji="1" lang="ja-JP" altLang="en-US" sz="2400" b="1">
              <a:latin typeface="Arial" panose="020B0604020202020204" pitchFamily="34" charset="0"/>
              <a:ea typeface="Meiryo UI" panose="020B0604030504040204" pitchFamily="50" charset="-128"/>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71</a:t>
            </a:fld>
            <a:endParaRPr lang="ja-JP" altLang="en-US" dirty="0">
              <a:solidFill>
                <a:prstClr val="black">
                  <a:tint val="75000"/>
                </a:prstClr>
              </a:solidFill>
            </a:endParaRPr>
          </a:p>
        </p:txBody>
      </p:sp>
      <p:sp>
        <p:nvSpPr>
          <p:cNvPr id="11" name="コンテンツ プレースホルダー 4"/>
          <p:cNvSpPr txBox="1">
            <a:spLocks/>
          </p:cNvSpPr>
          <p:nvPr/>
        </p:nvSpPr>
        <p:spPr>
          <a:xfrm>
            <a:off x="628649" y="1031852"/>
            <a:ext cx="7886701" cy="1447856"/>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600" b="1" dirty="0">
                <a:solidFill>
                  <a:prstClr val="black"/>
                </a:solidFill>
                <a:latin typeface="Arial" panose="020B0604020202020204" pitchFamily="34" charset="0"/>
                <a:ea typeface="Meiryo UI" panose="020B0604030504040204" pitchFamily="50" charset="-128"/>
                <a:cs typeface="Arial" panose="020B0604020202020204" pitchFamily="34" charset="0"/>
              </a:rPr>
              <a:t>①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Khối</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lượng</a:t>
            </a:r>
            <a:endParaRPr lang="ja-JP" altLang="en-US" sz="1600" b="1"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Khối</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lượng</a:t>
            </a: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vật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là</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cho</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dù</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giống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thể</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tích</a:t>
            </a: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tùy</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vào</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chất</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liệu</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mà</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khác</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nhau</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Ví</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dụ</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chì</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nặng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hơn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sắt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gỗ</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nhẹ</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hơn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nhôm</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endPar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Cái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này</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là</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dựa</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vào</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sự</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khác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nhau</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ja-JP" altLang="en-US"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khối</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lượng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tương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ứng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với</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đơn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vị</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khối</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lượng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(d)</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p:txBody>
      </p:sp>
      <p:sp>
        <p:nvSpPr>
          <p:cNvPr id="6" name="コンテンツ プレースホルダー 4"/>
          <p:cNvSpPr txBox="1">
            <a:spLocks/>
          </p:cNvSpPr>
          <p:nvPr/>
        </p:nvSpPr>
        <p:spPr>
          <a:xfrm>
            <a:off x="628647" y="2479708"/>
            <a:ext cx="7886701" cy="3704666"/>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600" b="1" dirty="0">
                <a:solidFill>
                  <a:prstClr val="black"/>
                </a:solidFill>
                <a:latin typeface="Arial" panose="020B0604020202020204" pitchFamily="34" charset="0"/>
                <a:ea typeface="Meiryo UI" panose="020B0604030504040204" pitchFamily="50" charset="-128"/>
                <a:cs typeface="Arial" panose="020B0604020202020204" pitchFamily="34" charset="0"/>
              </a:rPr>
              <a:t>②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Trọng</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tâm</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jyushin</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a:t>
            </a:r>
          </a:p>
          <a:p>
            <a:pPr marL="0" indent="0">
              <a:lnSpc>
                <a:spcPct val="100000"/>
              </a:lnSpc>
              <a:spcBef>
                <a:spcPts val="0"/>
              </a:spcBef>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Trọng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tâm</a:t>
            </a: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jyushin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là</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ja-JP" altLang="en-US"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khi</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tổng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hợp</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lại</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trọng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lực</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hoạt</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động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từng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bộ</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phận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vật</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thể</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thành</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1,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lực</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đó</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là</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điểm</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hoạt</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động</a:t>
            </a:r>
            <a:r>
              <a:rPr lang="ja-JP" altLang="en-US"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nói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đơn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giản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lại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là</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ja-JP" altLang="en-US"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trung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tâm</a:t>
            </a:r>
            <a:r>
              <a:rPr lang="ja-JP" altLang="en-US"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khối</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lượng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vật</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thể</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600"/>
              </a:spcBef>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Có</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vật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thể</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đặc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biệt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có</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trọng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tâm</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jyushin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vốn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có</a:t>
            </a:r>
            <a:endPar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600"/>
              </a:spcBef>
              <a:buNone/>
            </a:pP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đặc</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thể</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đó</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p>
          <a:p>
            <a:pPr marL="0" indent="0">
              <a:lnSpc>
                <a:spcPct val="100000"/>
              </a:lnSpc>
              <a:spcBef>
                <a:spcPts val="0"/>
              </a:spcBef>
              <a:buNone/>
            </a:pP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Vật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thể</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đó</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không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thay</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đổi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hình</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dáng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cho</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dù</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vị</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trí</a:t>
            </a:r>
            <a:endPar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hay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cách</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đặt</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có</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thay</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đổi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vị</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trí</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trọng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tâm</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00000"/>
              </a:lnSpc>
              <a:spcBef>
                <a:spcPts val="0"/>
              </a:spcBef>
              <a:buNone/>
            </a:pP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jyushin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là</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không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thay</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đổi</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600"/>
              </a:spcBef>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Ngoài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ra,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chưa</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hẳn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là</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có</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ở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trong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vật</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thể</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Vị</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trí</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trọng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tâm</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jyushin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này</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ở</a:t>
            </a: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vị</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trí</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treo</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vật</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thể</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hay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trường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hợp</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xem</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xét</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sự</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rơi</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máy</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móc</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như</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xe</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nâng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r>
              <a:rPr lang="ja-JP" altLang="en-US"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là</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yếu</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tố</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quan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trọng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p:txBody>
      </p:sp>
      <p:pic>
        <p:nvPicPr>
          <p:cNvPr id="8" name="図 7"/>
          <p:cNvPicPr/>
          <p:nvPr/>
        </p:nvPicPr>
        <p:blipFill>
          <a:blip r:embed="rId3">
            <a:extLst>
              <a:ext uri="{28A0092B-C50C-407E-A947-70E740481C1C}">
                <a14:useLocalDpi xmlns:a14="http://schemas.microsoft.com/office/drawing/2010/main" val="0"/>
              </a:ext>
            </a:extLst>
          </a:blip>
          <a:srcRect/>
          <a:stretch>
            <a:fillRect/>
          </a:stretch>
        </p:blipFill>
        <p:spPr bwMode="auto">
          <a:xfrm>
            <a:off x="5740924" y="3429000"/>
            <a:ext cx="2774424" cy="1633194"/>
          </a:xfrm>
          <a:prstGeom prst="rect">
            <a:avLst/>
          </a:prstGeom>
          <a:noFill/>
          <a:ln>
            <a:solidFill>
              <a:schemeClr val="tx1"/>
            </a:solidFill>
          </a:ln>
        </p:spPr>
      </p:pic>
      <p:sp>
        <p:nvSpPr>
          <p:cNvPr id="9" name="テキスト ボックス 8">
            <a:extLst>
              <a:ext uri="{FF2B5EF4-FFF2-40B4-BE49-F238E27FC236}">
                <a16:creationId xmlns:a16="http://schemas.microsoft.com/office/drawing/2014/main" id="{88973012-2475-4B63-85B7-1BAB43763D83}"/>
              </a:ext>
            </a:extLst>
          </p:cNvPr>
          <p:cNvSpPr txBox="1"/>
          <p:nvPr/>
        </p:nvSpPr>
        <p:spPr>
          <a:xfrm>
            <a:off x="4402318" y="6400413"/>
            <a:ext cx="3791591" cy="307777"/>
          </a:xfrm>
          <a:prstGeom prst="rect">
            <a:avLst/>
          </a:prstGeom>
          <a:noFill/>
          <a:ln>
            <a:solidFill>
              <a:schemeClr val="tx1"/>
            </a:solidFill>
          </a:ln>
        </p:spPr>
        <p:txBody>
          <a:bodyPr wrap="square" rtlCol="0">
            <a:spAutoFit/>
          </a:bodyPr>
          <a:lstStyle/>
          <a:p>
            <a:pPr algn="r"/>
            <a:r>
              <a:rPr lang="en-US" altLang="ja-JP" sz="1400" dirty="0" err="1">
                <a:solidFill>
                  <a:prstClr val="black"/>
                </a:solidFill>
              </a:rPr>
              <a:t>Sách</a:t>
            </a:r>
            <a:r>
              <a:rPr lang="en-US" altLang="ja-JP" sz="1400" dirty="0">
                <a:solidFill>
                  <a:prstClr val="black"/>
                </a:solidFill>
              </a:rPr>
              <a:t> </a:t>
            </a:r>
            <a:r>
              <a:rPr lang="en-US" altLang="ja-JP" sz="1400" dirty="0" err="1">
                <a:solidFill>
                  <a:prstClr val="black"/>
                </a:solidFill>
              </a:rPr>
              <a:t>giáo</a:t>
            </a:r>
            <a:r>
              <a:rPr lang="en-US" altLang="ja-JP" sz="1400" dirty="0">
                <a:solidFill>
                  <a:prstClr val="black"/>
                </a:solidFill>
              </a:rPr>
              <a:t> khoa </a:t>
            </a:r>
            <a:r>
              <a:rPr lang="en-US" altLang="ja-JP" sz="1400" dirty="0" err="1">
                <a:solidFill>
                  <a:prstClr val="black"/>
                </a:solidFill>
              </a:rPr>
              <a:t>trang</a:t>
            </a:r>
            <a:r>
              <a:rPr lang="en-US" altLang="ja-JP" sz="1400" dirty="0">
                <a:solidFill>
                  <a:prstClr val="black"/>
                </a:solidFill>
              </a:rPr>
              <a:t> 150 /</a:t>
            </a:r>
            <a:r>
              <a:rPr lang="ja-JP" altLang="en-US" sz="1400" dirty="0">
                <a:solidFill>
                  <a:prstClr val="black"/>
                </a:solidFill>
              </a:rPr>
              <a:t> </a:t>
            </a:r>
            <a:r>
              <a:rPr lang="en-US" altLang="ja-JP" sz="1400" dirty="0" err="1">
                <a:solidFill>
                  <a:prstClr val="black"/>
                </a:solidFill>
              </a:rPr>
              <a:t>Sách</a:t>
            </a:r>
            <a:r>
              <a:rPr lang="en-US" altLang="ja-JP" sz="1400" dirty="0">
                <a:solidFill>
                  <a:prstClr val="black"/>
                </a:solidFill>
              </a:rPr>
              <a:t> </a:t>
            </a:r>
            <a:r>
              <a:rPr lang="en-US" altLang="ja-JP" sz="1400" dirty="0" err="1">
                <a:solidFill>
                  <a:prstClr val="black"/>
                </a:solidFill>
              </a:rPr>
              <a:t>bổ</a:t>
            </a:r>
            <a:r>
              <a:rPr lang="en-US" altLang="ja-JP" sz="1400" dirty="0">
                <a:solidFill>
                  <a:prstClr val="black"/>
                </a:solidFill>
              </a:rPr>
              <a:t> </a:t>
            </a:r>
            <a:r>
              <a:rPr lang="en-US" altLang="ja-JP" sz="1400" dirty="0" err="1">
                <a:solidFill>
                  <a:prstClr val="black"/>
                </a:solidFill>
              </a:rPr>
              <a:t>trợ</a:t>
            </a:r>
            <a:r>
              <a:rPr lang="en-US" altLang="ja-JP" sz="1400" dirty="0">
                <a:solidFill>
                  <a:prstClr val="black"/>
                </a:solidFill>
              </a:rPr>
              <a:t> </a:t>
            </a:r>
            <a:r>
              <a:rPr lang="en-US" altLang="ja-JP" sz="1400" dirty="0" err="1">
                <a:solidFill>
                  <a:prstClr val="black"/>
                </a:solidFill>
              </a:rPr>
              <a:t>trang</a:t>
            </a:r>
            <a:r>
              <a:rPr lang="en-US" altLang="ja-JP" sz="1400" dirty="0">
                <a:solidFill>
                  <a:prstClr val="black"/>
                </a:solidFill>
              </a:rPr>
              <a:t> </a:t>
            </a:r>
            <a:r>
              <a:rPr lang="en-US" altLang="ja-JP" sz="1400" dirty="0" smtClean="0">
                <a:solidFill>
                  <a:prstClr val="black"/>
                </a:solidFill>
              </a:rPr>
              <a:t>66</a:t>
            </a:r>
            <a:endParaRPr lang="ja-JP" altLang="en-US" sz="1400" dirty="0">
              <a:solidFill>
                <a:prstClr val="black"/>
              </a:solidFill>
            </a:endParaRPr>
          </a:p>
        </p:txBody>
      </p:sp>
      <p:sp>
        <p:nvSpPr>
          <p:cNvPr id="10" name="正方形/長方形 9">
            <a:extLst>
              <a:ext uri="{FF2B5EF4-FFF2-40B4-BE49-F238E27FC236}">
                <a16:creationId xmlns:a16="http://schemas.microsoft.com/office/drawing/2014/main" id="{DBF3E1EE-C533-464F-BFE6-BA15A5454548}"/>
              </a:ext>
            </a:extLst>
          </p:cNvPr>
          <p:cNvSpPr/>
          <p:nvPr/>
        </p:nvSpPr>
        <p:spPr>
          <a:xfrm>
            <a:off x="6043044" y="4763201"/>
            <a:ext cx="2252543" cy="26128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900" dirty="0" err="1">
                <a:latin typeface="Arial" panose="020B0604020202020204" pitchFamily="34" charset="0"/>
                <a:cs typeface="Arial" panose="020B0604020202020204" pitchFamily="34" charset="0"/>
              </a:rPr>
              <a:t>Hình</a:t>
            </a:r>
            <a:r>
              <a:rPr lang="en-US" altLang="ja-JP" sz="900" dirty="0">
                <a:latin typeface="Arial" panose="020B0604020202020204" pitchFamily="34" charset="0"/>
                <a:cs typeface="Arial" panose="020B0604020202020204" pitchFamily="34" charset="0"/>
              </a:rPr>
              <a:t> 4-19  </a:t>
            </a:r>
            <a:r>
              <a:rPr lang="en-US" altLang="ja-JP" sz="900" dirty="0" err="1">
                <a:latin typeface="Arial" panose="020B0604020202020204" pitchFamily="34" charset="0"/>
                <a:cs typeface="Arial" panose="020B0604020202020204" pitchFamily="34" charset="0"/>
              </a:rPr>
              <a:t>Vị</a:t>
            </a:r>
            <a:r>
              <a:rPr lang="en-US" altLang="ja-JP" sz="900" dirty="0">
                <a:latin typeface="Arial" panose="020B0604020202020204" pitchFamily="34" charset="0"/>
                <a:cs typeface="Arial" panose="020B0604020202020204" pitchFamily="34" charset="0"/>
              </a:rPr>
              <a:t> </a:t>
            </a:r>
            <a:r>
              <a:rPr lang="en-US" altLang="ja-JP" sz="900" dirty="0" err="1">
                <a:latin typeface="Arial" panose="020B0604020202020204" pitchFamily="34" charset="0"/>
                <a:cs typeface="Arial" panose="020B0604020202020204" pitchFamily="34" charset="0"/>
              </a:rPr>
              <a:t>trí</a:t>
            </a:r>
            <a:r>
              <a:rPr lang="en-US" altLang="ja-JP" sz="900" dirty="0">
                <a:latin typeface="Arial" panose="020B0604020202020204" pitchFamily="34" charset="0"/>
                <a:cs typeface="Arial" panose="020B0604020202020204" pitchFamily="34" charset="0"/>
              </a:rPr>
              <a:t> </a:t>
            </a:r>
            <a:r>
              <a:rPr lang="en-US" altLang="ja-JP" sz="900" dirty="0" err="1">
                <a:latin typeface="Arial" panose="020B0604020202020204" pitchFamily="34" charset="0"/>
                <a:cs typeface="Arial" panose="020B0604020202020204" pitchFamily="34" charset="0"/>
              </a:rPr>
              <a:t>của</a:t>
            </a:r>
            <a:r>
              <a:rPr lang="en-US" altLang="ja-JP" sz="900" dirty="0">
                <a:latin typeface="Arial" panose="020B0604020202020204" pitchFamily="34" charset="0"/>
                <a:cs typeface="Arial" panose="020B0604020202020204" pitchFamily="34" charset="0"/>
              </a:rPr>
              <a:t> </a:t>
            </a:r>
            <a:r>
              <a:rPr lang="en-US" altLang="ja-JP" sz="900" dirty="0" err="1">
                <a:latin typeface="Arial" panose="020B0604020202020204" pitchFamily="34" charset="0"/>
                <a:cs typeface="Arial" panose="020B0604020202020204" pitchFamily="34" charset="0"/>
              </a:rPr>
              <a:t>trọng</a:t>
            </a:r>
            <a:r>
              <a:rPr lang="en-US" altLang="ja-JP" sz="900" dirty="0">
                <a:latin typeface="Arial" panose="020B0604020202020204" pitchFamily="34" charset="0"/>
                <a:cs typeface="Arial" panose="020B0604020202020204" pitchFamily="34" charset="0"/>
              </a:rPr>
              <a:t> </a:t>
            </a:r>
            <a:r>
              <a:rPr lang="en-US" altLang="ja-JP" sz="900" dirty="0" err="1">
                <a:latin typeface="Arial" panose="020B0604020202020204" pitchFamily="34" charset="0"/>
                <a:cs typeface="Arial" panose="020B0604020202020204" pitchFamily="34" charset="0"/>
              </a:rPr>
              <a:t>tâm</a:t>
            </a:r>
            <a:r>
              <a:rPr lang="en-US" altLang="ja-JP" sz="900" dirty="0">
                <a:latin typeface="Arial" panose="020B0604020202020204" pitchFamily="34" charset="0"/>
                <a:cs typeface="Arial" panose="020B0604020202020204" pitchFamily="34" charset="0"/>
              </a:rPr>
              <a:t> (</a:t>
            </a:r>
            <a:r>
              <a:rPr lang="en-US" altLang="ja-JP" sz="900" dirty="0" err="1">
                <a:latin typeface="Arial" panose="020B0604020202020204" pitchFamily="34" charset="0"/>
                <a:cs typeface="Arial" panose="020B0604020202020204" pitchFamily="34" charset="0"/>
              </a:rPr>
              <a:t>jyushin</a:t>
            </a:r>
            <a:r>
              <a:rPr lang="en-US" altLang="ja-JP" sz="900" dirty="0">
                <a:latin typeface="Arial" panose="020B0604020202020204" pitchFamily="34" charset="0"/>
                <a:cs typeface="Arial" panose="020B0604020202020204" pitchFamily="34" charset="0"/>
              </a:rPr>
              <a:t>)</a:t>
            </a:r>
            <a:endParaRPr kumimoji="1" lang="ja-JP" altLang="en-US"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845935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562661" y="365126"/>
            <a:ext cx="7886700" cy="521927"/>
          </a:xfrm>
          <a:ln>
            <a:solidFill>
              <a:schemeClr val="tx1"/>
            </a:solidFill>
          </a:ln>
        </p:spPr>
        <p:txBody>
          <a:bodyPr>
            <a:noAutofit/>
          </a:bodyPr>
          <a:lstStyle/>
          <a:p>
            <a:r>
              <a:rPr lang="en-US" altLang="ja-JP" sz="2100" b="1" err="1">
                <a:latin typeface="Arial" panose="020B0604020202020204" pitchFamily="34" charset="0"/>
                <a:ea typeface="Meiryo UI" panose="020B0604030504040204" pitchFamily="50" charset="-128"/>
                <a:cs typeface="Arial" panose="020B0604020202020204" pitchFamily="34" charset="0"/>
              </a:rPr>
              <a:t>Trọng</a:t>
            </a:r>
            <a:r>
              <a:rPr lang="en-US" altLang="ja-JP" sz="2100" b="1">
                <a:latin typeface="Arial" panose="020B0604020202020204" pitchFamily="34" charset="0"/>
                <a:ea typeface="Meiryo UI" panose="020B0604030504040204" pitchFamily="50" charset="-128"/>
                <a:cs typeface="Arial" panose="020B0604020202020204" pitchFamily="34" charset="0"/>
              </a:rPr>
              <a:t> </a:t>
            </a:r>
            <a:r>
              <a:rPr lang="en-US" altLang="ja-JP" sz="2100" b="1" err="1">
                <a:latin typeface="Arial" panose="020B0604020202020204" pitchFamily="34" charset="0"/>
                <a:ea typeface="Meiryo UI" panose="020B0604030504040204" pitchFamily="50" charset="-128"/>
                <a:cs typeface="Arial" panose="020B0604020202020204" pitchFamily="34" charset="0"/>
              </a:rPr>
              <a:t>tâm</a:t>
            </a:r>
            <a:r>
              <a:rPr lang="en-US" altLang="ja-JP" sz="2100" b="1">
                <a:latin typeface="Arial" panose="020B0604020202020204" pitchFamily="34" charset="0"/>
                <a:ea typeface="Meiryo UI" panose="020B0604030504040204" pitchFamily="50" charset="-128"/>
                <a:cs typeface="Arial" panose="020B0604020202020204" pitchFamily="34" charset="0"/>
              </a:rPr>
              <a:t> (</a:t>
            </a:r>
            <a:r>
              <a:rPr lang="en-US" altLang="ja-JP" sz="2100" b="1" err="1">
                <a:latin typeface="Arial" panose="020B0604020202020204" pitchFamily="34" charset="0"/>
                <a:ea typeface="Meiryo UI" panose="020B0604030504040204" pitchFamily="50" charset="-128"/>
                <a:cs typeface="Arial" panose="020B0604020202020204" pitchFamily="34" charset="0"/>
              </a:rPr>
              <a:t>jyushin</a:t>
            </a:r>
            <a:r>
              <a:rPr lang="en-US" altLang="ja-JP" sz="2100" b="1">
                <a:latin typeface="Arial" panose="020B0604020202020204" pitchFamily="34" charset="0"/>
                <a:ea typeface="Meiryo UI" panose="020B0604030504040204" pitchFamily="50" charset="-128"/>
                <a:cs typeface="Arial" panose="020B0604020202020204" pitchFamily="34" charset="0"/>
              </a:rPr>
              <a:t>) </a:t>
            </a:r>
            <a:r>
              <a:rPr lang="en-US" altLang="ja-JP" sz="2100" b="1" err="1">
                <a:latin typeface="Arial" panose="020B0604020202020204" pitchFamily="34" charset="0"/>
                <a:ea typeface="Meiryo UI" panose="020B0604030504040204" pitchFamily="50" charset="-128"/>
                <a:cs typeface="Arial" panose="020B0604020202020204" pitchFamily="34" charset="0"/>
              </a:rPr>
              <a:t>và</a:t>
            </a:r>
            <a:r>
              <a:rPr lang="en-US" altLang="ja-JP" sz="2100" b="1">
                <a:latin typeface="Arial" panose="020B0604020202020204" pitchFamily="34" charset="0"/>
                <a:ea typeface="Meiryo UI" panose="020B0604030504040204" pitchFamily="50" charset="-128"/>
                <a:cs typeface="Arial" panose="020B0604020202020204" pitchFamily="34" charset="0"/>
              </a:rPr>
              <a:t> </a:t>
            </a:r>
            <a:r>
              <a:rPr lang="en-US" altLang="ja-JP" sz="2100" b="1" err="1">
                <a:latin typeface="Arial" panose="020B0604020202020204" pitchFamily="34" charset="0"/>
                <a:ea typeface="Meiryo UI" panose="020B0604030504040204" pitchFamily="50" charset="-128"/>
                <a:cs typeface="Arial" panose="020B0604020202020204" pitchFamily="34" charset="0"/>
              </a:rPr>
              <a:t>ổn</a:t>
            </a:r>
            <a:r>
              <a:rPr lang="en-US" altLang="ja-JP" sz="2100" b="1">
                <a:latin typeface="Arial" panose="020B0604020202020204" pitchFamily="34" charset="0"/>
                <a:ea typeface="Meiryo UI" panose="020B0604030504040204" pitchFamily="50" charset="-128"/>
                <a:cs typeface="Arial" panose="020B0604020202020204" pitchFamily="34" charset="0"/>
              </a:rPr>
              <a:t> </a:t>
            </a:r>
            <a:r>
              <a:rPr lang="en-US" altLang="ja-JP" sz="2100" b="1" err="1">
                <a:latin typeface="Arial" panose="020B0604020202020204" pitchFamily="34" charset="0"/>
                <a:ea typeface="Meiryo UI" panose="020B0604030504040204" pitchFamily="50" charset="-128"/>
                <a:cs typeface="Arial" panose="020B0604020202020204" pitchFamily="34" charset="0"/>
              </a:rPr>
              <a:t>định</a:t>
            </a:r>
            <a:r>
              <a:rPr lang="ja-JP" altLang="en-US" sz="2100" b="1">
                <a:latin typeface="Arial" panose="020B0604020202020204" pitchFamily="34" charset="0"/>
                <a:ea typeface="Meiryo UI" panose="020B0604030504040204" pitchFamily="50" charset="-128"/>
                <a:cs typeface="Arial" panose="020B0604020202020204" pitchFamily="34" charset="0"/>
              </a:rPr>
              <a:t>（１）　</a:t>
            </a:r>
            <a:r>
              <a:rPr lang="en-US" altLang="ja-JP" sz="2100" b="1" err="1">
                <a:latin typeface="Arial" panose="020B0604020202020204" pitchFamily="34" charset="0"/>
                <a:ea typeface="Meiryo UI" panose="020B0604030504040204" pitchFamily="50" charset="-128"/>
                <a:cs typeface="Arial" panose="020B0604020202020204" pitchFamily="34" charset="0"/>
              </a:rPr>
              <a:t>Ổn</a:t>
            </a:r>
            <a:r>
              <a:rPr lang="en-US" altLang="ja-JP" sz="2100" b="1">
                <a:latin typeface="Arial" panose="020B0604020202020204" pitchFamily="34" charset="0"/>
                <a:ea typeface="Meiryo UI" panose="020B0604030504040204" pitchFamily="50" charset="-128"/>
                <a:cs typeface="Arial" panose="020B0604020202020204" pitchFamily="34" charset="0"/>
              </a:rPr>
              <a:t> </a:t>
            </a:r>
            <a:r>
              <a:rPr lang="en-US" altLang="ja-JP" sz="2100" b="1" err="1">
                <a:latin typeface="Arial" panose="020B0604020202020204" pitchFamily="34" charset="0"/>
                <a:ea typeface="Meiryo UI" panose="020B0604030504040204" pitchFamily="50" charset="-128"/>
                <a:cs typeface="Arial" panose="020B0604020202020204" pitchFamily="34" charset="0"/>
              </a:rPr>
              <a:t>định</a:t>
            </a:r>
            <a:r>
              <a:rPr lang="en-US" altLang="ja-JP" sz="2100" b="1">
                <a:latin typeface="Arial" panose="020B0604020202020204" pitchFamily="34" charset="0"/>
                <a:ea typeface="Meiryo UI" panose="020B0604030504040204" pitchFamily="50" charset="-128"/>
                <a:cs typeface="Arial" panose="020B0604020202020204" pitchFamily="34" charset="0"/>
              </a:rPr>
              <a:t> </a:t>
            </a:r>
            <a:r>
              <a:rPr lang="en-US" altLang="ja-JP" sz="2100" b="1" err="1">
                <a:latin typeface="Arial" panose="020B0604020202020204" pitchFamily="34" charset="0"/>
                <a:ea typeface="Meiryo UI" panose="020B0604030504040204" pitchFamily="50" charset="-128"/>
                <a:cs typeface="Arial" panose="020B0604020202020204" pitchFamily="34" charset="0"/>
              </a:rPr>
              <a:t>của</a:t>
            </a:r>
            <a:r>
              <a:rPr lang="en-US" altLang="ja-JP" sz="2100" b="1">
                <a:latin typeface="Arial" panose="020B0604020202020204" pitchFamily="34" charset="0"/>
                <a:ea typeface="Meiryo UI" panose="020B0604030504040204" pitchFamily="50" charset="-128"/>
                <a:cs typeface="Arial" panose="020B0604020202020204" pitchFamily="34" charset="0"/>
              </a:rPr>
              <a:t> </a:t>
            </a:r>
            <a:r>
              <a:rPr lang="en-US" altLang="ja-JP" sz="2100" b="1" err="1">
                <a:latin typeface="Arial" panose="020B0604020202020204" pitchFamily="34" charset="0"/>
                <a:ea typeface="Meiryo UI" panose="020B0604030504040204" pitchFamily="50" charset="-128"/>
                <a:cs typeface="Arial" panose="020B0604020202020204" pitchFamily="34" charset="0"/>
              </a:rPr>
              <a:t>vật</a:t>
            </a:r>
            <a:r>
              <a:rPr lang="en-US" altLang="ja-JP" sz="2100" b="1">
                <a:latin typeface="Arial" panose="020B0604020202020204" pitchFamily="34" charset="0"/>
                <a:ea typeface="Meiryo UI" panose="020B0604030504040204" pitchFamily="50" charset="-128"/>
                <a:cs typeface="Arial" panose="020B0604020202020204" pitchFamily="34" charset="0"/>
              </a:rPr>
              <a:t> </a:t>
            </a:r>
            <a:r>
              <a:rPr lang="en-US" altLang="ja-JP" sz="2100" b="1" err="1">
                <a:latin typeface="Arial" panose="020B0604020202020204" pitchFamily="34" charset="0"/>
                <a:ea typeface="Meiryo UI" panose="020B0604030504040204" pitchFamily="50" charset="-128"/>
                <a:cs typeface="Arial" panose="020B0604020202020204" pitchFamily="34" charset="0"/>
              </a:rPr>
              <a:t>thể</a:t>
            </a:r>
            <a:endParaRPr kumimoji="1" lang="ja-JP" altLang="en-US" sz="2100" b="1">
              <a:latin typeface="Arial" panose="020B0604020202020204" pitchFamily="34" charset="0"/>
              <a:ea typeface="Meiryo UI" panose="020B0604030504040204" pitchFamily="50" charset="-128"/>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72</a:t>
            </a:fld>
            <a:endParaRPr lang="ja-JP" altLang="en-US">
              <a:solidFill>
                <a:prstClr val="black">
                  <a:tint val="75000"/>
                </a:prstClr>
              </a:solidFill>
            </a:endParaRPr>
          </a:p>
        </p:txBody>
      </p:sp>
      <p:sp>
        <p:nvSpPr>
          <p:cNvPr id="11" name="コンテンツ プレースホルダー 4"/>
          <p:cNvSpPr txBox="1">
            <a:spLocks/>
          </p:cNvSpPr>
          <p:nvPr/>
        </p:nvSpPr>
        <p:spPr>
          <a:xfrm>
            <a:off x="628649" y="1036457"/>
            <a:ext cx="7886701" cy="4885261"/>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Vật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được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đặt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ja-JP" altLang="en-US"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đặt</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vững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vàng</a:t>
            </a:r>
            <a:r>
              <a:rPr lang="ja-JP" altLang="en-US"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có</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nghĩa</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là</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đang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ổn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định</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và</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không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có</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nguy</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cơ</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đổ</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Như</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ở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hình</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bên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phải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đường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đi</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qua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trọng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tâm</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jyushin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00000"/>
              </a:lnSpc>
              <a:spcBef>
                <a:spcPts val="0"/>
              </a:spcBef>
              <a:buNone/>
            </a:pP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vật</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thể</a:t>
            </a: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đó</a:t>
            </a: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trường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hợp</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vật</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thể</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đi</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ngang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qua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mặt</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đáy</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00000"/>
              </a:lnSpc>
              <a:spcBef>
                <a:spcPts val="0"/>
              </a:spcBef>
              <a:buNone/>
            </a:pP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nâng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đỡ</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đặt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vật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thể</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tốt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ổn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định</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nhưng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ngược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lại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00000"/>
              </a:lnSpc>
              <a:spcBef>
                <a:spcPts val="0"/>
              </a:spcBef>
              <a:buNone/>
            </a:pP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trường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hợp</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đường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kẻ</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lệch</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khỏi</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mặt</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đáy</a:t>
            </a: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không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ổn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định</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00000"/>
              </a:lnSpc>
              <a:spcBef>
                <a:spcPts val="0"/>
              </a:spcBef>
              <a:buNone/>
            </a:pP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và</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sẽ</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đổ</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Khi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đặt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vật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thể</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nghiêng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hay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đặt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ở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bề</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mặt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nghiêng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sẽ</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dễ</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đổ</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p>
          <a:p>
            <a:pPr marL="0" indent="0">
              <a:lnSpc>
                <a:spcPct val="100000"/>
              </a:lnSpc>
              <a:spcBef>
                <a:spcPts val="0"/>
              </a:spcBef>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Ngoài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ra,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cho</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dù</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trường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hợp</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đường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này</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qua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mặt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đáy</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chăng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00000"/>
              </a:lnSpc>
              <a:spcBef>
                <a:spcPts val="0"/>
              </a:spcBef>
              <a:buNone/>
            </a:pP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nữa</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vật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thể</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có</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trọng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tâm</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thon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dài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cho</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dù</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chỉ</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hơi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nghiêng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đường</a:t>
            </a:r>
            <a:endPar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này</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cũng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lệch</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khỏi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mặ</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đáy</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và</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có</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nguy</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cơ</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đổ</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p>
          <a:p>
            <a:pPr marL="0" indent="0">
              <a:lnSpc>
                <a:spcPct val="100000"/>
              </a:lnSpc>
              <a:spcBef>
                <a:spcPts val="0"/>
              </a:spcBef>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Ngược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lại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đồ</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vật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càng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có</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mặt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bằng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nguy</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cơ</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đổ</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sẽ</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ít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Như</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hình</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ở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bên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phải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và</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(b)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cho</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dù</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là</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vật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thể</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giống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nhau</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00000"/>
              </a:lnSpc>
              <a:spcBef>
                <a:spcPts val="0"/>
              </a:spcBef>
              <a:buNone/>
            </a:pP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chăng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nữa</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chỉ</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cần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cách</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đặt</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thay</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đổi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diện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tích</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mặt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00000"/>
              </a:lnSpc>
              <a:spcBef>
                <a:spcPts val="0"/>
              </a:spcBef>
              <a:buNone/>
            </a:pP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đáy</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(b)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lớn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hơn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a:t>
            </a: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để</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tỉ</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lệ</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vị</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trí</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trọng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tâm</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thấp</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hơn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00000"/>
              </a:lnSpc>
              <a:spcBef>
                <a:spcPts val="0"/>
              </a:spcBef>
              <a:buNone/>
            </a:pP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tính</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ổn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định</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hơn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p>
          <a:p>
            <a:pPr marL="0" indent="0">
              <a:lnSpc>
                <a:spcPct val="100000"/>
              </a:lnSpc>
              <a:spcBef>
                <a:spcPts val="0"/>
              </a:spcBef>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Nói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cách</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khác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để</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giữ</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vật</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thể</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ở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trạng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thái</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ổn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định</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00000"/>
              </a:lnSpc>
              <a:spcBef>
                <a:spcPts val="0"/>
              </a:spcBef>
              <a:buNone/>
            </a:pP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đặt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vị</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trí</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trọng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tâm</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thấp</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diện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tích</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mặt</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đáy</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rộng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00000"/>
              </a:lnSpc>
              <a:spcBef>
                <a:spcPts val="0"/>
              </a:spcBef>
              <a:buNone/>
            </a:pP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hơn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là</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quan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trọng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p:txBody>
      </p:sp>
      <p:pic>
        <p:nvPicPr>
          <p:cNvPr id="6" name="図 5"/>
          <p:cNvPicPr/>
          <p:nvPr/>
        </p:nvPicPr>
        <p:blipFill>
          <a:blip r:embed="rId3">
            <a:extLst>
              <a:ext uri="{28A0092B-C50C-407E-A947-70E740481C1C}">
                <a14:useLocalDpi xmlns:a14="http://schemas.microsoft.com/office/drawing/2010/main" val="0"/>
              </a:ext>
            </a:extLst>
          </a:blip>
          <a:srcRect/>
          <a:stretch>
            <a:fillRect/>
          </a:stretch>
        </p:blipFill>
        <p:spPr bwMode="auto">
          <a:xfrm>
            <a:off x="6634913" y="1502271"/>
            <a:ext cx="1880437" cy="1533160"/>
          </a:xfrm>
          <a:prstGeom prst="rect">
            <a:avLst/>
          </a:prstGeom>
          <a:noFill/>
          <a:ln>
            <a:solidFill>
              <a:schemeClr val="tx1"/>
            </a:solidFill>
          </a:ln>
        </p:spPr>
      </p:pic>
      <p:pic>
        <p:nvPicPr>
          <p:cNvPr id="8" name="図 7"/>
          <p:cNvPicPr/>
          <p:nvPr/>
        </p:nvPicPr>
        <p:blipFill>
          <a:blip r:embed="rId4">
            <a:extLst>
              <a:ext uri="{28A0092B-C50C-407E-A947-70E740481C1C}">
                <a14:useLocalDpi xmlns:a14="http://schemas.microsoft.com/office/drawing/2010/main" val="0"/>
              </a:ext>
            </a:extLst>
          </a:blip>
          <a:srcRect/>
          <a:stretch>
            <a:fillRect/>
          </a:stretch>
        </p:blipFill>
        <p:spPr bwMode="auto">
          <a:xfrm>
            <a:off x="6282055" y="3652220"/>
            <a:ext cx="2233295" cy="1949450"/>
          </a:xfrm>
          <a:prstGeom prst="rect">
            <a:avLst/>
          </a:prstGeom>
          <a:noFill/>
          <a:ln>
            <a:solidFill>
              <a:schemeClr val="tx1"/>
            </a:solidFill>
          </a:ln>
        </p:spPr>
      </p:pic>
      <p:sp>
        <p:nvSpPr>
          <p:cNvPr id="9" name="テキスト ボックス 8">
            <a:extLst>
              <a:ext uri="{FF2B5EF4-FFF2-40B4-BE49-F238E27FC236}">
                <a16:creationId xmlns:a16="http://schemas.microsoft.com/office/drawing/2014/main" id="{405CC580-3F7E-4CCB-A016-42ED163D6796}"/>
              </a:ext>
            </a:extLst>
          </p:cNvPr>
          <p:cNvSpPr txBox="1"/>
          <p:nvPr/>
        </p:nvSpPr>
        <p:spPr>
          <a:xfrm>
            <a:off x="4147794" y="6400413"/>
            <a:ext cx="4047184" cy="307777"/>
          </a:xfrm>
          <a:prstGeom prst="rect">
            <a:avLst/>
          </a:prstGeom>
          <a:noFill/>
          <a:ln>
            <a:solidFill>
              <a:schemeClr val="tx1"/>
            </a:solidFill>
          </a:ln>
        </p:spPr>
        <p:txBody>
          <a:bodyPr wrap="square" rtlCol="0">
            <a:spAutoFit/>
          </a:bodyPr>
          <a:lstStyle/>
          <a:p>
            <a:pPr algn="r"/>
            <a:r>
              <a:rPr lang="en-US" altLang="ja-JP" sz="1400" dirty="0" err="1">
                <a:solidFill>
                  <a:prstClr val="black"/>
                </a:solidFill>
              </a:rPr>
              <a:t>Sách</a:t>
            </a:r>
            <a:r>
              <a:rPr lang="en-US" altLang="ja-JP" sz="1400" dirty="0">
                <a:solidFill>
                  <a:prstClr val="black"/>
                </a:solidFill>
              </a:rPr>
              <a:t> </a:t>
            </a:r>
            <a:r>
              <a:rPr lang="en-US" altLang="ja-JP" sz="1400" dirty="0" err="1">
                <a:solidFill>
                  <a:prstClr val="black"/>
                </a:solidFill>
              </a:rPr>
              <a:t>giáo</a:t>
            </a:r>
            <a:r>
              <a:rPr lang="en-US" altLang="ja-JP" sz="1400" dirty="0">
                <a:solidFill>
                  <a:prstClr val="black"/>
                </a:solidFill>
              </a:rPr>
              <a:t> </a:t>
            </a:r>
            <a:r>
              <a:rPr lang="en-US" altLang="ja-JP" sz="1400" dirty="0" err="1">
                <a:solidFill>
                  <a:prstClr val="black"/>
                </a:solidFill>
              </a:rPr>
              <a:t>khoa</a:t>
            </a:r>
            <a:r>
              <a:rPr lang="en-US" altLang="ja-JP" sz="1400" dirty="0">
                <a:solidFill>
                  <a:prstClr val="black"/>
                </a:solidFill>
              </a:rPr>
              <a:t> </a:t>
            </a:r>
            <a:r>
              <a:rPr lang="en-US" altLang="ja-JP" sz="1400" dirty="0" err="1">
                <a:solidFill>
                  <a:prstClr val="black"/>
                </a:solidFill>
              </a:rPr>
              <a:t>trang</a:t>
            </a:r>
            <a:r>
              <a:rPr lang="en-US" altLang="ja-JP" sz="1400" dirty="0">
                <a:solidFill>
                  <a:prstClr val="black"/>
                </a:solidFill>
              </a:rPr>
              <a:t> 153 /</a:t>
            </a:r>
            <a:r>
              <a:rPr lang="ja-JP" altLang="en-US" sz="1400" dirty="0">
                <a:solidFill>
                  <a:prstClr val="black"/>
                </a:solidFill>
              </a:rPr>
              <a:t> </a:t>
            </a:r>
            <a:r>
              <a:rPr lang="en-US" altLang="ja-JP" sz="1400" dirty="0" err="1">
                <a:solidFill>
                  <a:prstClr val="black"/>
                </a:solidFill>
              </a:rPr>
              <a:t>Sách</a:t>
            </a:r>
            <a:r>
              <a:rPr lang="en-US" altLang="ja-JP" sz="1400" dirty="0">
                <a:solidFill>
                  <a:prstClr val="black"/>
                </a:solidFill>
              </a:rPr>
              <a:t> </a:t>
            </a:r>
            <a:r>
              <a:rPr lang="en-US" altLang="ja-JP" sz="1400" dirty="0" err="1">
                <a:solidFill>
                  <a:prstClr val="black"/>
                </a:solidFill>
              </a:rPr>
              <a:t>bổ</a:t>
            </a:r>
            <a:r>
              <a:rPr lang="en-US" altLang="ja-JP" sz="1400" dirty="0">
                <a:solidFill>
                  <a:prstClr val="black"/>
                </a:solidFill>
              </a:rPr>
              <a:t> </a:t>
            </a:r>
            <a:r>
              <a:rPr lang="en-US" altLang="ja-JP" sz="1400" dirty="0" err="1">
                <a:solidFill>
                  <a:prstClr val="black"/>
                </a:solidFill>
              </a:rPr>
              <a:t>trợ</a:t>
            </a:r>
            <a:r>
              <a:rPr lang="en-US" altLang="ja-JP" sz="1400" dirty="0">
                <a:solidFill>
                  <a:prstClr val="black"/>
                </a:solidFill>
              </a:rPr>
              <a:t> </a:t>
            </a:r>
            <a:r>
              <a:rPr lang="en-US" altLang="ja-JP" sz="1400" dirty="0" err="1">
                <a:solidFill>
                  <a:prstClr val="black"/>
                </a:solidFill>
              </a:rPr>
              <a:t>trang</a:t>
            </a:r>
            <a:r>
              <a:rPr lang="en-US" altLang="ja-JP" sz="1400" dirty="0">
                <a:solidFill>
                  <a:prstClr val="black"/>
                </a:solidFill>
              </a:rPr>
              <a:t> </a:t>
            </a:r>
            <a:r>
              <a:rPr lang="en-US" altLang="ja-JP" sz="1400" dirty="0" smtClean="0">
                <a:solidFill>
                  <a:prstClr val="black"/>
                </a:solidFill>
              </a:rPr>
              <a:t>66</a:t>
            </a:r>
            <a:r>
              <a:rPr lang="ja-JP" altLang="en-US" sz="1400" dirty="0" smtClean="0">
                <a:solidFill>
                  <a:prstClr val="black"/>
                </a:solidFill>
              </a:rPr>
              <a:t>∼</a:t>
            </a:r>
            <a:r>
              <a:rPr lang="en-US" altLang="ja-JP" sz="1400" dirty="0" smtClean="0">
                <a:solidFill>
                  <a:prstClr val="black"/>
                </a:solidFill>
              </a:rPr>
              <a:t>67</a:t>
            </a:r>
            <a:endParaRPr lang="ja-JP" altLang="en-US" sz="1400" dirty="0">
              <a:solidFill>
                <a:prstClr val="black"/>
              </a:solidFill>
            </a:endParaRPr>
          </a:p>
        </p:txBody>
      </p:sp>
      <p:sp>
        <p:nvSpPr>
          <p:cNvPr id="10" name="正方形/長方形 9">
            <a:extLst>
              <a:ext uri="{FF2B5EF4-FFF2-40B4-BE49-F238E27FC236}">
                <a16:creationId xmlns:a16="http://schemas.microsoft.com/office/drawing/2014/main" id="{855A9E17-BD22-456C-90E8-CFE2EC2F2852}"/>
              </a:ext>
            </a:extLst>
          </p:cNvPr>
          <p:cNvSpPr/>
          <p:nvPr/>
        </p:nvSpPr>
        <p:spPr>
          <a:xfrm>
            <a:off x="6282055" y="5291841"/>
            <a:ext cx="2233295" cy="25953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000" dirty="0" err="1">
                <a:latin typeface="Arial" panose="020B0604020202020204" pitchFamily="34" charset="0"/>
                <a:cs typeface="Arial" panose="020B0604020202020204" pitchFamily="34" charset="0"/>
              </a:rPr>
              <a:t>Hình</a:t>
            </a:r>
            <a:r>
              <a:rPr lang="en-US" altLang="ja-JP" sz="1000" dirty="0">
                <a:latin typeface="Arial" panose="020B0604020202020204" pitchFamily="34" charset="0"/>
                <a:cs typeface="Arial" panose="020B0604020202020204" pitchFamily="34" charset="0"/>
              </a:rPr>
              <a:t> 4-22   </a:t>
            </a:r>
            <a:r>
              <a:rPr lang="en-US" altLang="ja-JP" sz="1000" dirty="0" err="1">
                <a:latin typeface="Arial" panose="020B0604020202020204" pitchFamily="34" charset="0"/>
                <a:cs typeface="Arial" panose="020B0604020202020204" pitchFamily="34" charset="0"/>
              </a:rPr>
              <a:t>Diện</a:t>
            </a:r>
            <a:r>
              <a:rPr lang="en-US" altLang="ja-JP" sz="1000" dirty="0">
                <a:latin typeface="Arial" panose="020B0604020202020204" pitchFamily="34" charset="0"/>
                <a:cs typeface="Arial" panose="020B0604020202020204" pitchFamily="34" charset="0"/>
              </a:rPr>
              <a:t> </a:t>
            </a:r>
            <a:r>
              <a:rPr lang="en-US" altLang="ja-JP" sz="1000" dirty="0" err="1">
                <a:latin typeface="Arial" panose="020B0604020202020204" pitchFamily="34" charset="0"/>
                <a:cs typeface="Arial" panose="020B0604020202020204" pitchFamily="34" charset="0"/>
              </a:rPr>
              <a:t>tích</a:t>
            </a:r>
            <a:r>
              <a:rPr lang="en-US" altLang="ja-JP" sz="1000" dirty="0">
                <a:latin typeface="Arial" panose="020B0604020202020204" pitchFamily="34" charset="0"/>
                <a:cs typeface="Arial" panose="020B0604020202020204" pitchFamily="34" charset="0"/>
              </a:rPr>
              <a:t> </a:t>
            </a:r>
            <a:r>
              <a:rPr lang="en-US" altLang="ja-JP" sz="1000" dirty="0" err="1">
                <a:latin typeface="Arial" panose="020B0604020202020204" pitchFamily="34" charset="0"/>
                <a:cs typeface="Arial" panose="020B0604020202020204" pitchFamily="34" charset="0"/>
              </a:rPr>
              <a:t>đáy</a:t>
            </a:r>
            <a:r>
              <a:rPr lang="en-US" altLang="ja-JP" sz="1000" dirty="0">
                <a:latin typeface="Arial" panose="020B0604020202020204" pitchFamily="34" charset="0"/>
                <a:cs typeface="Arial" panose="020B0604020202020204" pitchFamily="34" charset="0"/>
              </a:rPr>
              <a:t> </a:t>
            </a:r>
            <a:r>
              <a:rPr lang="en-US" altLang="ja-JP" sz="1000" dirty="0" err="1">
                <a:latin typeface="Arial" panose="020B0604020202020204" pitchFamily="34" charset="0"/>
                <a:cs typeface="Arial" panose="020B0604020202020204" pitchFamily="34" charset="0"/>
              </a:rPr>
              <a:t>và</a:t>
            </a:r>
            <a:r>
              <a:rPr lang="en-US" altLang="ja-JP" sz="1000" dirty="0">
                <a:latin typeface="Arial" panose="020B0604020202020204" pitchFamily="34" charset="0"/>
                <a:cs typeface="Arial" panose="020B0604020202020204" pitchFamily="34" charset="0"/>
              </a:rPr>
              <a:t> </a:t>
            </a:r>
            <a:r>
              <a:rPr lang="en-US" altLang="ja-JP" sz="1000" dirty="0" err="1">
                <a:latin typeface="Arial" panose="020B0604020202020204" pitchFamily="34" charset="0"/>
                <a:cs typeface="Arial" panose="020B0604020202020204" pitchFamily="34" charset="0"/>
              </a:rPr>
              <a:t>ổn</a:t>
            </a:r>
            <a:r>
              <a:rPr lang="en-US" altLang="ja-JP" sz="1000" dirty="0">
                <a:latin typeface="Arial" panose="020B0604020202020204" pitchFamily="34" charset="0"/>
                <a:cs typeface="Arial" panose="020B0604020202020204" pitchFamily="34" charset="0"/>
              </a:rPr>
              <a:t> </a:t>
            </a:r>
            <a:r>
              <a:rPr lang="en-US" altLang="ja-JP" sz="1000" dirty="0" err="1">
                <a:latin typeface="Arial" panose="020B0604020202020204" pitchFamily="34" charset="0"/>
                <a:cs typeface="Arial" panose="020B0604020202020204" pitchFamily="34" charset="0"/>
              </a:rPr>
              <a:t>định</a:t>
            </a:r>
            <a:endParaRPr kumimoji="1" lang="ja-JP" altLang="en-US" sz="1000" dirty="0">
              <a:latin typeface="Arial" panose="020B0604020202020204" pitchFamily="34" charset="0"/>
              <a:cs typeface="Arial" panose="020B0604020202020204" pitchFamily="34" charset="0"/>
            </a:endParaRPr>
          </a:p>
        </p:txBody>
      </p:sp>
      <p:sp>
        <p:nvSpPr>
          <p:cNvPr id="12" name="正方形/長方形 11">
            <a:extLst>
              <a:ext uri="{FF2B5EF4-FFF2-40B4-BE49-F238E27FC236}">
                <a16:creationId xmlns:a16="http://schemas.microsoft.com/office/drawing/2014/main" id="{BFD2C489-ABBC-4E98-B773-1B47C6D8C30F}"/>
              </a:ext>
            </a:extLst>
          </p:cNvPr>
          <p:cNvSpPr/>
          <p:nvPr/>
        </p:nvSpPr>
        <p:spPr>
          <a:xfrm>
            <a:off x="6634913" y="2534674"/>
            <a:ext cx="1880437" cy="25953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600" err="1">
                <a:latin typeface="Arial" panose="020B0604020202020204" pitchFamily="34" charset="0"/>
                <a:cs typeface="Arial" panose="020B0604020202020204" pitchFamily="34" charset="0"/>
              </a:rPr>
              <a:t>Hình</a:t>
            </a:r>
            <a:r>
              <a:rPr lang="en-US" altLang="ja-JP" sz="600">
                <a:latin typeface="Arial" panose="020B0604020202020204" pitchFamily="34" charset="0"/>
                <a:cs typeface="Arial" panose="020B0604020202020204" pitchFamily="34" charset="0"/>
              </a:rPr>
              <a:t> 4-21  </a:t>
            </a:r>
            <a:r>
              <a:rPr lang="en-US" altLang="ja-JP" sz="600" err="1">
                <a:latin typeface="Arial" panose="020B0604020202020204" pitchFamily="34" charset="0"/>
                <a:cs typeface="Arial" panose="020B0604020202020204" pitchFamily="34" charset="0"/>
              </a:rPr>
              <a:t>Vị</a:t>
            </a:r>
            <a:r>
              <a:rPr lang="en-US" altLang="ja-JP" sz="600">
                <a:latin typeface="Arial" panose="020B0604020202020204" pitchFamily="34" charset="0"/>
                <a:cs typeface="Arial" panose="020B0604020202020204" pitchFamily="34" charset="0"/>
              </a:rPr>
              <a:t> </a:t>
            </a:r>
            <a:r>
              <a:rPr lang="en-US" altLang="ja-JP" sz="600" err="1">
                <a:latin typeface="Arial" panose="020B0604020202020204" pitchFamily="34" charset="0"/>
                <a:cs typeface="Arial" panose="020B0604020202020204" pitchFamily="34" charset="0"/>
              </a:rPr>
              <a:t>trí</a:t>
            </a:r>
            <a:r>
              <a:rPr lang="en-US" altLang="ja-JP" sz="600">
                <a:latin typeface="Arial" panose="020B0604020202020204" pitchFamily="34" charset="0"/>
                <a:cs typeface="Arial" panose="020B0604020202020204" pitchFamily="34" charset="0"/>
              </a:rPr>
              <a:t> </a:t>
            </a:r>
            <a:r>
              <a:rPr lang="en-US" altLang="ja-JP" sz="600" err="1">
                <a:latin typeface="Arial" panose="020B0604020202020204" pitchFamily="34" charset="0"/>
                <a:cs typeface="Arial" panose="020B0604020202020204" pitchFamily="34" charset="0"/>
              </a:rPr>
              <a:t>trọng</a:t>
            </a:r>
            <a:r>
              <a:rPr lang="en-US" altLang="ja-JP" sz="600">
                <a:latin typeface="Arial" panose="020B0604020202020204" pitchFamily="34" charset="0"/>
                <a:cs typeface="Arial" panose="020B0604020202020204" pitchFamily="34" charset="0"/>
              </a:rPr>
              <a:t> </a:t>
            </a:r>
            <a:r>
              <a:rPr lang="en-US" altLang="ja-JP" sz="600" err="1">
                <a:latin typeface="Arial" panose="020B0604020202020204" pitchFamily="34" charset="0"/>
                <a:cs typeface="Arial" panose="020B0604020202020204" pitchFamily="34" charset="0"/>
              </a:rPr>
              <a:t>tâm</a:t>
            </a:r>
            <a:r>
              <a:rPr lang="en-US" altLang="ja-JP" sz="600">
                <a:latin typeface="Arial" panose="020B0604020202020204" pitchFamily="34" charset="0"/>
                <a:cs typeface="Arial" panose="020B0604020202020204" pitchFamily="34" charset="0"/>
              </a:rPr>
              <a:t> (</a:t>
            </a:r>
            <a:r>
              <a:rPr lang="en-US" altLang="ja-JP" sz="600" err="1">
                <a:latin typeface="Arial" panose="020B0604020202020204" pitchFamily="34" charset="0"/>
                <a:cs typeface="Arial" panose="020B0604020202020204" pitchFamily="34" charset="0"/>
              </a:rPr>
              <a:t>jyushin</a:t>
            </a:r>
            <a:r>
              <a:rPr lang="en-US" altLang="ja-JP" sz="600">
                <a:latin typeface="Arial" panose="020B0604020202020204" pitchFamily="34" charset="0"/>
                <a:cs typeface="Arial" panose="020B0604020202020204" pitchFamily="34" charset="0"/>
              </a:rPr>
              <a:t>) </a:t>
            </a:r>
            <a:r>
              <a:rPr lang="en-US" altLang="ja-JP" sz="600" err="1">
                <a:latin typeface="Arial" panose="020B0604020202020204" pitchFamily="34" charset="0"/>
                <a:cs typeface="Arial" panose="020B0604020202020204" pitchFamily="34" charset="0"/>
              </a:rPr>
              <a:t>và</a:t>
            </a:r>
            <a:r>
              <a:rPr lang="en-US" altLang="ja-JP" sz="600">
                <a:latin typeface="Arial" panose="020B0604020202020204" pitchFamily="34" charset="0"/>
                <a:cs typeface="Arial" panose="020B0604020202020204" pitchFamily="34" charset="0"/>
              </a:rPr>
              <a:t> </a:t>
            </a:r>
            <a:r>
              <a:rPr lang="en-US" altLang="ja-JP" sz="600" err="1">
                <a:latin typeface="Arial" panose="020B0604020202020204" pitchFamily="34" charset="0"/>
                <a:cs typeface="Arial" panose="020B0604020202020204" pitchFamily="34" charset="0"/>
              </a:rPr>
              <a:t>ổn</a:t>
            </a:r>
            <a:r>
              <a:rPr lang="en-US" altLang="ja-JP" sz="600">
                <a:latin typeface="Arial" panose="020B0604020202020204" pitchFamily="34" charset="0"/>
                <a:cs typeface="Arial" panose="020B0604020202020204" pitchFamily="34" charset="0"/>
              </a:rPr>
              <a:t> </a:t>
            </a:r>
            <a:r>
              <a:rPr lang="en-US" altLang="ja-JP" sz="600" err="1">
                <a:latin typeface="Arial" panose="020B0604020202020204" pitchFamily="34" charset="0"/>
                <a:cs typeface="Arial" panose="020B0604020202020204" pitchFamily="34" charset="0"/>
              </a:rPr>
              <a:t>định</a:t>
            </a:r>
            <a:endParaRPr kumimoji="1" lang="ja-JP" altLang="en-US" sz="600">
              <a:latin typeface="Arial" panose="020B0604020202020204" pitchFamily="34" charset="0"/>
              <a:cs typeface="Arial" panose="020B0604020202020204" pitchFamily="34" charset="0"/>
            </a:endParaRPr>
          </a:p>
        </p:txBody>
      </p:sp>
      <p:sp>
        <p:nvSpPr>
          <p:cNvPr id="13" name="正方形/長方形 12">
            <a:extLst>
              <a:ext uri="{FF2B5EF4-FFF2-40B4-BE49-F238E27FC236}">
                <a16:creationId xmlns:a16="http://schemas.microsoft.com/office/drawing/2014/main" id="{AD556CDB-7CE2-4203-ADA9-920A23BBFE55}"/>
              </a:ext>
            </a:extLst>
          </p:cNvPr>
          <p:cNvSpPr/>
          <p:nvPr/>
        </p:nvSpPr>
        <p:spPr>
          <a:xfrm>
            <a:off x="6634913" y="2620653"/>
            <a:ext cx="1880437" cy="39837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900" dirty="0" err="1">
                <a:latin typeface="Arial" panose="020B0604020202020204" pitchFamily="34" charset="0"/>
                <a:cs typeface="Arial" panose="020B0604020202020204" pitchFamily="34" charset="0"/>
              </a:rPr>
              <a:t>Hình</a:t>
            </a:r>
            <a:r>
              <a:rPr lang="en-US" altLang="ja-JP" sz="900" dirty="0">
                <a:latin typeface="Arial" panose="020B0604020202020204" pitchFamily="34" charset="0"/>
                <a:cs typeface="Arial" panose="020B0604020202020204" pitchFamily="34" charset="0"/>
              </a:rPr>
              <a:t> 4-21  </a:t>
            </a:r>
            <a:r>
              <a:rPr lang="en-US" altLang="ja-JP" sz="900" dirty="0" err="1">
                <a:latin typeface="Arial" panose="020B0604020202020204" pitchFamily="34" charset="0"/>
                <a:cs typeface="Arial" panose="020B0604020202020204" pitchFamily="34" charset="0"/>
              </a:rPr>
              <a:t>Vị</a:t>
            </a:r>
            <a:r>
              <a:rPr lang="en-US" altLang="ja-JP" sz="900" dirty="0">
                <a:latin typeface="Arial" panose="020B0604020202020204" pitchFamily="34" charset="0"/>
                <a:cs typeface="Arial" panose="020B0604020202020204" pitchFamily="34" charset="0"/>
              </a:rPr>
              <a:t> </a:t>
            </a:r>
            <a:r>
              <a:rPr lang="en-US" altLang="ja-JP" sz="900" dirty="0" err="1">
                <a:latin typeface="Arial" panose="020B0604020202020204" pitchFamily="34" charset="0"/>
                <a:cs typeface="Arial" panose="020B0604020202020204" pitchFamily="34" charset="0"/>
              </a:rPr>
              <a:t>trí</a:t>
            </a:r>
            <a:r>
              <a:rPr lang="en-US" altLang="ja-JP" sz="900" dirty="0">
                <a:latin typeface="Arial" panose="020B0604020202020204" pitchFamily="34" charset="0"/>
                <a:cs typeface="Arial" panose="020B0604020202020204" pitchFamily="34" charset="0"/>
              </a:rPr>
              <a:t> </a:t>
            </a:r>
            <a:r>
              <a:rPr lang="en-US" altLang="ja-JP" sz="900" dirty="0" err="1">
                <a:latin typeface="Arial" panose="020B0604020202020204" pitchFamily="34" charset="0"/>
                <a:cs typeface="Arial" panose="020B0604020202020204" pitchFamily="34" charset="0"/>
              </a:rPr>
              <a:t>trọng</a:t>
            </a:r>
            <a:r>
              <a:rPr lang="en-US" altLang="ja-JP" sz="900" dirty="0">
                <a:latin typeface="Arial" panose="020B0604020202020204" pitchFamily="34" charset="0"/>
                <a:cs typeface="Arial" panose="020B0604020202020204" pitchFamily="34" charset="0"/>
              </a:rPr>
              <a:t> </a:t>
            </a:r>
            <a:r>
              <a:rPr lang="en-US" altLang="ja-JP" sz="900" dirty="0" err="1">
                <a:latin typeface="Arial" panose="020B0604020202020204" pitchFamily="34" charset="0"/>
                <a:cs typeface="Arial" panose="020B0604020202020204" pitchFamily="34" charset="0"/>
              </a:rPr>
              <a:t>tâm</a:t>
            </a:r>
            <a:r>
              <a:rPr lang="en-US" altLang="ja-JP" sz="900" dirty="0">
                <a:latin typeface="Arial" panose="020B0604020202020204" pitchFamily="34" charset="0"/>
                <a:cs typeface="Arial" panose="020B0604020202020204" pitchFamily="34" charset="0"/>
              </a:rPr>
              <a:t> (</a:t>
            </a:r>
            <a:r>
              <a:rPr lang="en-US" altLang="ja-JP" sz="900" dirty="0" err="1">
                <a:latin typeface="Arial" panose="020B0604020202020204" pitchFamily="34" charset="0"/>
                <a:cs typeface="Arial" panose="020B0604020202020204" pitchFamily="34" charset="0"/>
              </a:rPr>
              <a:t>jyushin</a:t>
            </a:r>
            <a:r>
              <a:rPr lang="en-US" altLang="ja-JP" sz="900" dirty="0">
                <a:latin typeface="Arial" panose="020B0604020202020204" pitchFamily="34" charset="0"/>
                <a:cs typeface="Arial" panose="020B0604020202020204" pitchFamily="34" charset="0"/>
              </a:rPr>
              <a:t>) </a:t>
            </a:r>
            <a:r>
              <a:rPr lang="en-US" altLang="ja-JP" sz="900" dirty="0" err="1">
                <a:latin typeface="Arial" panose="020B0604020202020204" pitchFamily="34" charset="0"/>
                <a:cs typeface="Arial" panose="020B0604020202020204" pitchFamily="34" charset="0"/>
              </a:rPr>
              <a:t>và</a:t>
            </a:r>
            <a:r>
              <a:rPr lang="en-US" altLang="ja-JP" sz="900" dirty="0">
                <a:latin typeface="Arial" panose="020B0604020202020204" pitchFamily="34" charset="0"/>
                <a:cs typeface="Arial" panose="020B0604020202020204" pitchFamily="34" charset="0"/>
              </a:rPr>
              <a:t> </a:t>
            </a:r>
            <a:r>
              <a:rPr lang="en-US" altLang="ja-JP" sz="900" dirty="0" err="1">
                <a:latin typeface="Arial" panose="020B0604020202020204" pitchFamily="34" charset="0"/>
                <a:cs typeface="Arial" panose="020B0604020202020204" pitchFamily="34" charset="0"/>
              </a:rPr>
              <a:t>ổn</a:t>
            </a:r>
            <a:r>
              <a:rPr lang="en-US" altLang="ja-JP" sz="900" dirty="0">
                <a:latin typeface="Arial" panose="020B0604020202020204" pitchFamily="34" charset="0"/>
                <a:cs typeface="Arial" panose="020B0604020202020204" pitchFamily="34" charset="0"/>
              </a:rPr>
              <a:t> </a:t>
            </a:r>
            <a:r>
              <a:rPr lang="en-US" altLang="ja-JP" sz="900" dirty="0" err="1">
                <a:latin typeface="Arial" panose="020B0604020202020204" pitchFamily="34" charset="0"/>
                <a:cs typeface="Arial" panose="020B0604020202020204" pitchFamily="34" charset="0"/>
              </a:rPr>
              <a:t>định</a:t>
            </a:r>
            <a:endParaRPr kumimoji="1" lang="ja-JP" altLang="en-US"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084894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543807" y="164985"/>
            <a:ext cx="7886700" cy="562058"/>
          </a:xfrm>
          <a:ln>
            <a:solidFill>
              <a:schemeClr val="tx1"/>
            </a:solidFill>
          </a:ln>
        </p:spPr>
        <p:txBody>
          <a:bodyPr>
            <a:noAutofit/>
          </a:bodyPr>
          <a:lstStyle/>
          <a:p>
            <a:r>
              <a:rPr lang="en-US" altLang="ja-JP" sz="1600" b="1" dirty="0" err="1">
                <a:latin typeface="Arial" panose="020B0604020202020204" pitchFamily="34" charset="0"/>
                <a:ea typeface="Meiryo UI" panose="020B0604030504040204" pitchFamily="50" charset="-128"/>
                <a:cs typeface="Arial" panose="020B0604020202020204" pitchFamily="34" charset="0"/>
              </a:rPr>
              <a:t>Trọng</a:t>
            </a:r>
            <a:r>
              <a:rPr lang="en-US" altLang="ja-JP" sz="1600" b="1" dirty="0">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latin typeface="Arial" panose="020B0604020202020204" pitchFamily="34" charset="0"/>
                <a:ea typeface="Meiryo UI" panose="020B0604030504040204" pitchFamily="50" charset="-128"/>
                <a:cs typeface="Arial" panose="020B0604020202020204" pitchFamily="34" charset="0"/>
              </a:rPr>
              <a:t>tâm</a:t>
            </a:r>
            <a:r>
              <a:rPr lang="en-US" altLang="ja-JP" sz="1600" b="1" dirty="0">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latin typeface="Arial" panose="020B0604020202020204" pitchFamily="34" charset="0"/>
                <a:ea typeface="Meiryo UI" panose="020B0604030504040204" pitchFamily="50" charset="-128"/>
                <a:cs typeface="Arial" panose="020B0604020202020204" pitchFamily="34" charset="0"/>
              </a:rPr>
              <a:t>jyushin</a:t>
            </a:r>
            <a:r>
              <a:rPr lang="en-US" altLang="ja-JP" sz="1600" b="1" dirty="0">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latin typeface="Arial" panose="020B0604020202020204" pitchFamily="34" charset="0"/>
                <a:ea typeface="Meiryo UI" panose="020B0604030504040204" pitchFamily="50" charset="-128"/>
                <a:cs typeface="Arial" panose="020B0604020202020204" pitchFamily="34" charset="0"/>
              </a:rPr>
              <a:t>và</a:t>
            </a:r>
            <a:r>
              <a:rPr lang="en-US" altLang="ja-JP" sz="1600" b="1" dirty="0">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latin typeface="Arial" panose="020B0604020202020204" pitchFamily="34" charset="0"/>
                <a:ea typeface="Meiryo UI" panose="020B0604030504040204" pitchFamily="50" charset="-128"/>
                <a:cs typeface="Arial" panose="020B0604020202020204" pitchFamily="34" charset="0"/>
              </a:rPr>
              <a:t>ổn</a:t>
            </a:r>
            <a:r>
              <a:rPr lang="en-US" altLang="ja-JP" sz="1600" b="1" dirty="0">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latin typeface="Arial" panose="020B0604020202020204" pitchFamily="34" charset="0"/>
                <a:ea typeface="Meiryo UI" panose="020B0604030504040204" pitchFamily="50" charset="-128"/>
                <a:cs typeface="Arial" panose="020B0604020202020204" pitchFamily="34" charset="0"/>
              </a:rPr>
              <a:t>định</a:t>
            </a:r>
            <a:r>
              <a:rPr lang="en-US" altLang="ja-JP" sz="1600" b="1" dirty="0">
                <a:latin typeface="Arial" panose="020B0604020202020204" pitchFamily="34" charset="0"/>
                <a:ea typeface="Meiryo UI" panose="020B0604030504040204" pitchFamily="50" charset="-128"/>
                <a:cs typeface="Arial" panose="020B0604020202020204" pitchFamily="34" charset="0"/>
              </a:rPr>
              <a:t> (2)</a:t>
            </a:r>
            <a:r>
              <a:rPr lang="ja-JP" altLang="en-US" sz="1600" b="1" dirty="0">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latin typeface="Arial" panose="020B0604020202020204" pitchFamily="34" charset="0"/>
                <a:ea typeface="Meiryo UI" panose="020B0604030504040204" pitchFamily="50" charset="-128"/>
                <a:cs typeface="Arial" panose="020B0604020202020204" pitchFamily="34" charset="0"/>
              </a:rPr>
              <a:t>Ổn</a:t>
            </a:r>
            <a:r>
              <a:rPr lang="en-US" altLang="ja-JP" sz="1600" b="1" dirty="0">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latin typeface="Arial" panose="020B0604020202020204" pitchFamily="34" charset="0"/>
                <a:ea typeface="Meiryo UI" panose="020B0604030504040204" pitchFamily="50" charset="-128"/>
                <a:cs typeface="Arial" panose="020B0604020202020204" pitchFamily="34" charset="0"/>
              </a:rPr>
              <a:t>định</a:t>
            </a:r>
            <a:r>
              <a:rPr lang="en-US" altLang="ja-JP" sz="1600" b="1" dirty="0">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latin typeface="Arial" panose="020B0604020202020204" pitchFamily="34" charset="0"/>
                <a:ea typeface="Meiryo UI" panose="020B0604030504040204" pitchFamily="50" charset="-128"/>
                <a:cs typeface="Arial" panose="020B0604020202020204" pitchFamily="34" charset="0"/>
              </a:rPr>
              <a:t>và</a:t>
            </a:r>
            <a:r>
              <a:rPr lang="en-US" altLang="ja-JP" sz="1600" b="1" dirty="0">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latin typeface="Arial" panose="020B0604020202020204" pitchFamily="34" charset="0"/>
                <a:ea typeface="Meiryo UI" panose="020B0604030504040204" pitchFamily="50" charset="-128"/>
                <a:cs typeface="Arial" panose="020B0604020202020204" pitchFamily="34" charset="0"/>
              </a:rPr>
              <a:t>trọng</a:t>
            </a:r>
            <a:r>
              <a:rPr lang="en-US" altLang="ja-JP" sz="1600" b="1" dirty="0">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latin typeface="Arial" panose="020B0604020202020204" pitchFamily="34" charset="0"/>
                <a:ea typeface="Meiryo UI" panose="020B0604030504040204" pitchFamily="50" charset="-128"/>
                <a:cs typeface="Arial" panose="020B0604020202020204" pitchFamily="34" charset="0"/>
              </a:rPr>
              <a:t>tâm</a:t>
            </a:r>
            <a:r>
              <a:rPr lang="en-US" altLang="ja-JP" sz="1600" b="1" dirty="0">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latin typeface="Arial" panose="020B0604020202020204" pitchFamily="34" charset="0"/>
                <a:ea typeface="Meiryo UI" panose="020B0604030504040204" pitchFamily="50" charset="-128"/>
                <a:cs typeface="Arial" panose="020B0604020202020204" pitchFamily="34" charset="0"/>
              </a:rPr>
              <a:t>jyushin</a:t>
            </a:r>
            <a:r>
              <a:rPr lang="en-US" altLang="ja-JP" sz="1600" b="1" dirty="0">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latin typeface="Arial" panose="020B0604020202020204" pitchFamily="34" charset="0"/>
                <a:ea typeface="Meiryo UI" panose="020B0604030504040204" pitchFamily="50" charset="-128"/>
                <a:cs typeface="Arial" panose="020B0604020202020204" pitchFamily="34" charset="0"/>
              </a:rPr>
              <a:t>của</a:t>
            </a:r>
            <a:r>
              <a:rPr lang="en-US" altLang="ja-JP" sz="1600" b="1" dirty="0">
                <a:latin typeface="Arial" panose="020B0604020202020204" pitchFamily="34" charset="0"/>
                <a:ea typeface="Meiryo UI" panose="020B0604030504040204" pitchFamily="50" charset="-128"/>
                <a:cs typeface="Arial" panose="020B0604020202020204" pitchFamily="34" charset="0"/>
              </a:rPr>
              <a:t> 2 </a:t>
            </a:r>
            <a:r>
              <a:rPr lang="en-US" altLang="ja-JP" sz="1600" b="1" dirty="0" err="1">
                <a:latin typeface="Arial" panose="020B0604020202020204" pitchFamily="34" charset="0"/>
                <a:ea typeface="Meiryo UI" panose="020B0604030504040204" pitchFamily="50" charset="-128"/>
                <a:cs typeface="Arial" panose="020B0604020202020204" pitchFamily="34" charset="0"/>
              </a:rPr>
              <a:t>vật</a:t>
            </a:r>
            <a:r>
              <a:rPr lang="en-US" altLang="ja-JP" sz="1600" b="1" dirty="0">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latin typeface="Arial" panose="020B0604020202020204" pitchFamily="34" charset="0"/>
                <a:ea typeface="Meiryo UI" panose="020B0604030504040204" pitchFamily="50" charset="-128"/>
                <a:cs typeface="Arial" panose="020B0604020202020204" pitchFamily="34" charset="0"/>
              </a:rPr>
              <a:t>thể</a:t>
            </a:r>
            <a:endParaRPr kumimoji="1" lang="ja-JP" altLang="en-US" sz="1600" b="1" dirty="0">
              <a:latin typeface="Arial" panose="020B0604020202020204" pitchFamily="34" charset="0"/>
              <a:ea typeface="Meiryo UI" panose="020B0604030504040204" pitchFamily="50" charset="-128"/>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73</a:t>
            </a:fld>
            <a:endParaRPr lang="ja-JP" altLang="en-US">
              <a:solidFill>
                <a:prstClr val="black">
                  <a:tint val="75000"/>
                </a:prstClr>
              </a:solidFill>
            </a:endParaRPr>
          </a:p>
        </p:txBody>
      </p:sp>
      <p:sp>
        <p:nvSpPr>
          <p:cNvPr id="11" name="コンテンツ プレースホルダー 4"/>
          <p:cNvSpPr txBox="1">
            <a:spLocks/>
          </p:cNvSpPr>
          <p:nvPr/>
        </p:nvSpPr>
        <p:spPr>
          <a:xfrm>
            <a:off x="628649" y="769032"/>
            <a:ext cx="7886701" cy="5669089"/>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Ở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hình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bên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phải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trường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hợp</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ở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sàn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00000"/>
              </a:lnSpc>
              <a:spcBef>
                <a:spcPts val="0"/>
              </a:spcBef>
              <a:buNone/>
            </a:pP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xe</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nâng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khối</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lượng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ｍ</a:t>
            </a:r>
            <a:r>
              <a:rPr lang="ja-JP" altLang="en-US" sz="1400" baseline="-25000" dirty="0">
                <a:solidFill>
                  <a:prstClr val="black"/>
                </a:solidFill>
                <a:latin typeface="Arial" panose="020B0604020202020204" pitchFamily="34" charset="0"/>
                <a:ea typeface="Meiryo UI" panose="020B0604030504040204" pitchFamily="50" charset="-128"/>
                <a:cs typeface="Arial" panose="020B0604020202020204" pitchFamily="34" charset="0"/>
              </a:rPr>
              <a:t>１</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trọng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lượng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Ｗ</a:t>
            </a:r>
            <a:r>
              <a:rPr lang="ja-JP" altLang="en-US" sz="1400" baseline="-25000" dirty="0">
                <a:solidFill>
                  <a:prstClr val="black"/>
                </a:solidFill>
                <a:latin typeface="Arial" panose="020B0604020202020204" pitchFamily="34" charset="0"/>
                <a:ea typeface="Meiryo UI" panose="020B0604030504040204" pitchFamily="50" charset="-128"/>
                <a:cs typeface="Arial" panose="020B0604020202020204" pitchFamily="34" charset="0"/>
              </a:rPr>
              <a:t>１</a:t>
            </a: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＝ｍ</a:t>
            </a:r>
            <a:r>
              <a:rPr lang="ja-JP" altLang="en-US" sz="1400" baseline="-25000" dirty="0">
                <a:solidFill>
                  <a:prstClr val="black"/>
                </a:solidFill>
                <a:latin typeface="Arial" panose="020B0604020202020204" pitchFamily="34" charset="0"/>
                <a:ea typeface="Meiryo UI" panose="020B0604030504040204" pitchFamily="50" charset="-128"/>
                <a:cs typeface="Arial" panose="020B0604020202020204" pitchFamily="34" charset="0"/>
              </a:rPr>
              <a:t>１</a:t>
            </a: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ｇ </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vị</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trí</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trọng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tâm</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jyushin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Ｇ</a:t>
            </a:r>
            <a:r>
              <a:rPr lang="ja-JP" altLang="en-US" sz="1400" baseline="-25000" dirty="0">
                <a:solidFill>
                  <a:prstClr val="black"/>
                </a:solidFill>
                <a:latin typeface="Arial" panose="020B0604020202020204" pitchFamily="34" charset="0"/>
                <a:ea typeface="Meiryo UI" panose="020B0604030504040204" pitchFamily="50" charset="-128"/>
                <a:cs typeface="Arial" panose="020B0604020202020204" pitchFamily="34" charset="0"/>
              </a:rPr>
              <a:t>１</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đặt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để</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00000"/>
              </a:lnSpc>
              <a:spcBef>
                <a:spcPts val="0"/>
              </a:spcBef>
              <a:buNone/>
            </a:pP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người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và</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vật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liệu,v.v</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khối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lượng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00000"/>
              </a:lnSpc>
              <a:spcBef>
                <a:spcPts val="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ｍ</a:t>
            </a:r>
            <a:r>
              <a:rPr lang="ja-JP" altLang="en-US" sz="1400" baseline="-25000" dirty="0">
                <a:solidFill>
                  <a:prstClr val="black"/>
                </a:solidFill>
                <a:latin typeface="Arial" panose="020B0604020202020204" pitchFamily="34" charset="0"/>
                <a:ea typeface="Meiryo UI" panose="020B0604030504040204" pitchFamily="50" charset="-128"/>
                <a:cs typeface="Arial" panose="020B0604020202020204" pitchFamily="34" charset="0"/>
              </a:rPr>
              <a:t>２</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trọng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lượng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Ｗ</a:t>
            </a:r>
            <a:r>
              <a:rPr lang="ja-JP" altLang="en-US" sz="1400" baseline="-25000" dirty="0">
                <a:solidFill>
                  <a:prstClr val="black"/>
                </a:solidFill>
                <a:latin typeface="Arial" panose="020B0604020202020204" pitchFamily="34" charset="0"/>
                <a:ea typeface="Meiryo UI" panose="020B0604030504040204" pitchFamily="50" charset="-128"/>
                <a:cs typeface="Arial" panose="020B0604020202020204" pitchFamily="34" charset="0"/>
              </a:rPr>
              <a:t>２</a:t>
            </a: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＝ｍ</a:t>
            </a:r>
            <a:r>
              <a:rPr lang="ja-JP" altLang="en-US" sz="1400" baseline="-25000" dirty="0">
                <a:solidFill>
                  <a:prstClr val="black"/>
                </a:solidFill>
                <a:latin typeface="Arial" panose="020B0604020202020204" pitchFamily="34" charset="0"/>
                <a:ea typeface="Meiryo UI" panose="020B0604030504040204" pitchFamily="50" charset="-128"/>
                <a:cs typeface="Arial" panose="020B0604020202020204" pitchFamily="34" charset="0"/>
              </a:rPr>
              <a:t>２</a:t>
            </a: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ｇ</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vị</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trí</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trọng</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tâm</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jyushin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Ｇ</a:t>
            </a:r>
            <a:r>
              <a:rPr lang="ja-JP" altLang="en-US" sz="1400" baseline="-25000" dirty="0">
                <a:solidFill>
                  <a:prstClr val="black"/>
                </a:solidFill>
                <a:latin typeface="Arial" panose="020B0604020202020204" pitchFamily="34" charset="0"/>
                <a:ea typeface="Meiryo UI" panose="020B0604030504040204" pitchFamily="50" charset="-128"/>
                <a:cs typeface="Arial" panose="020B0604020202020204" pitchFamily="34" charset="0"/>
              </a:rPr>
              <a:t>２</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sàn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00000"/>
              </a:lnSpc>
              <a:spcBef>
                <a:spcPts val="0"/>
              </a:spcBef>
              <a:buNone/>
            </a:pP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lên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sẽ</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dẫn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đến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vi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trí</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trọng</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tâm</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00000"/>
              </a:lnSpc>
              <a:spcBef>
                <a:spcPts val="0"/>
              </a:spcBef>
              <a:buNone/>
            </a:pP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jyushin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(G)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sẽ</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lên</a:t>
            </a:r>
            <a:r>
              <a:rPr lang="ja-JP" altLang="en-US"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ja-JP" altLang="en-US"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ｈ</a:t>
            </a:r>
            <a:r>
              <a:rPr lang="ja-JP" altLang="en-US" sz="1400" b="1" u="sng" baseline="-25000" dirty="0">
                <a:solidFill>
                  <a:prstClr val="black"/>
                </a:solidFill>
                <a:latin typeface="Arial" panose="020B0604020202020204" pitchFamily="34" charset="0"/>
                <a:ea typeface="Meiryo UI" panose="020B0604030504040204" pitchFamily="50" charset="-128"/>
                <a:cs typeface="Arial" panose="020B0604020202020204" pitchFamily="34" charset="0"/>
              </a:rPr>
              <a:t>ｂ</a:t>
            </a:r>
            <a:r>
              <a:rPr lang="ja-JP" altLang="en-US"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→ｈ</a:t>
            </a:r>
            <a:r>
              <a:rPr lang="ja-JP" altLang="en-US" sz="1400" b="1" u="sng" baseline="-25000" dirty="0">
                <a:solidFill>
                  <a:prstClr val="black"/>
                </a:solidFill>
                <a:latin typeface="Arial" panose="020B0604020202020204" pitchFamily="34" charset="0"/>
                <a:ea typeface="Meiryo UI" panose="020B0604030504040204" pitchFamily="50" charset="-128"/>
                <a:cs typeface="Arial" panose="020B0604020202020204" pitchFamily="34" charset="0"/>
              </a:rPr>
              <a:t>ａ</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Hơn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nữa</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kéo</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dài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cần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trục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nâng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endPar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sàn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bị</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tách</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ra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khỏi</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trung</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tâm</a:t>
            </a:r>
            <a:endPar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xe</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nâng</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sẽ</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dẫn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00000"/>
              </a:lnSpc>
              <a:spcBef>
                <a:spcPts val="0"/>
              </a:spcBef>
              <a:buNone/>
            </a:pP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đến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đường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qua G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sẽ</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gần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đến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điểm</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00000"/>
              </a:lnSpc>
              <a:spcBef>
                <a:spcPts val="0"/>
              </a:spcBef>
              <a:buNone/>
            </a:pP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tựa</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rơi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nâng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đỡ</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xe</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nâng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00000"/>
              </a:lnSpc>
              <a:spcBef>
                <a:spcPts val="0"/>
              </a:spcBef>
              <a:buNone/>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(bánh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xe</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bánh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xích,chân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chống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thủy</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lực,v.v</a:t>
            </a:r>
            <a:r>
              <a:rPr lang="en-US" altLang="ja-JP" sz="140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(ℓ</a:t>
            </a:r>
            <a:r>
              <a:rPr lang="ja-JP" altLang="en-US" sz="1400" baseline="-25000" dirty="0">
                <a:solidFill>
                  <a:prstClr val="black"/>
                </a:solidFill>
                <a:latin typeface="Arial" panose="020B0604020202020204" pitchFamily="34" charset="0"/>
                <a:ea typeface="Meiryo UI" panose="020B0604030504040204" pitchFamily="50" charset="-128"/>
                <a:cs typeface="Arial" panose="020B0604020202020204" pitchFamily="34" charset="0"/>
              </a:rPr>
              <a:t>１</a:t>
            </a: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ℓ</a:t>
            </a:r>
            <a:r>
              <a:rPr lang="ja-JP" altLang="en-US" sz="1400" baseline="-25000" dirty="0">
                <a:solidFill>
                  <a:prstClr val="black"/>
                </a:solidFill>
                <a:latin typeface="Arial" panose="020B0604020202020204" pitchFamily="34" charset="0"/>
                <a:ea typeface="Meiryo UI" panose="020B0604030504040204" pitchFamily="50" charset="-128"/>
                <a:cs typeface="Arial" panose="020B0604020202020204" pitchFamily="34" charset="0"/>
              </a:rPr>
              <a:t>２</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dẫn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đến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trạng</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thái</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không</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ổn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định</a:t>
            </a:r>
            <a:endPar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dễ</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bị</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rơi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p>
          <a:p>
            <a:pPr marL="0" indent="0">
              <a:lnSpc>
                <a:spcPct val="100000"/>
              </a:lnSpc>
              <a:spcBef>
                <a:spcPts val="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chất</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nguyên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vật</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liệu</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có</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khối</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lượng</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00000"/>
              </a:lnSpc>
              <a:spcBef>
                <a:spcPts val="0"/>
              </a:spcBef>
              <a:buNone/>
            </a:pP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lớn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hơn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mức</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được</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quy</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định</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lên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sàn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00000"/>
              </a:lnSpc>
              <a:spcBef>
                <a:spcPts val="0"/>
              </a:spcBef>
              <a:buNone/>
            </a:pP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hay</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khi</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không</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cho</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chân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00000"/>
              </a:lnSpc>
              <a:spcBef>
                <a:spcPts val="0"/>
              </a:spcBef>
              <a:buNone/>
            </a:pP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chống</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thủy</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lực</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nhô</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ra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tối</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đa</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là</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rất</a:t>
            </a: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nguy</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00000"/>
              </a:lnSpc>
              <a:spcBef>
                <a:spcPts val="0"/>
              </a:spcBef>
              <a:buNone/>
            </a:pP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hiểm</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Giống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với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lý</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do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đó</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sử</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dụng</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xe</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nâng</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00000"/>
              </a:lnSpc>
              <a:spcBef>
                <a:spcPts val="0"/>
              </a:spcBef>
              <a:buNone/>
            </a:pP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ở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trạng</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thái</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dốc</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00000"/>
              </a:lnSpc>
              <a:spcBef>
                <a:spcPts val="0"/>
              </a:spcBef>
              <a:buNone/>
            </a:pP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nghiêng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cũng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có</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nguy</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cơ</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rơi</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đổ</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cố</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gắng</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trang</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bị</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ở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mặt</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bằng</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là</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quan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trọng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p:txBody>
      </p:sp>
      <p:pic>
        <p:nvPicPr>
          <p:cNvPr id="9" name="図 8"/>
          <p:cNvPicPr/>
          <p:nvPr/>
        </p:nvPicPr>
        <p:blipFill>
          <a:blip r:embed="rId3">
            <a:extLst>
              <a:ext uri="{28A0092B-C50C-407E-A947-70E740481C1C}">
                <a14:useLocalDpi xmlns:a14="http://schemas.microsoft.com/office/drawing/2010/main" val="0"/>
              </a:ext>
            </a:extLst>
          </a:blip>
          <a:srcRect/>
          <a:stretch>
            <a:fillRect/>
          </a:stretch>
        </p:blipFill>
        <p:spPr bwMode="auto">
          <a:xfrm>
            <a:off x="4072378" y="769032"/>
            <a:ext cx="4720455" cy="2600469"/>
          </a:xfrm>
          <a:prstGeom prst="rect">
            <a:avLst/>
          </a:prstGeom>
          <a:noFill/>
          <a:ln>
            <a:solidFill>
              <a:schemeClr val="tx1"/>
            </a:solidFill>
          </a:ln>
        </p:spPr>
      </p:pic>
      <p:pic>
        <p:nvPicPr>
          <p:cNvPr id="10" name="図 9"/>
          <p:cNvPicPr/>
          <p:nvPr/>
        </p:nvPicPr>
        <p:blipFill>
          <a:blip r:embed="rId4">
            <a:extLst>
              <a:ext uri="{28A0092B-C50C-407E-A947-70E740481C1C}">
                <a14:useLocalDpi xmlns:a14="http://schemas.microsoft.com/office/drawing/2010/main" val="0"/>
              </a:ext>
            </a:extLst>
          </a:blip>
          <a:srcRect/>
          <a:stretch>
            <a:fillRect/>
          </a:stretch>
        </p:blipFill>
        <p:spPr bwMode="auto">
          <a:xfrm>
            <a:off x="4511356" y="3421021"/>
            <a:ext cx="2057400" cy="2375344"/>
          </a:xfrm>
          <a:prstGeom prst="rect">
            <a:avLst/>
          </a:prstGeom>
          <a:noFill/>
          <a:ln>
            <a:solidFill>
              <a:schemeClr val="tx1"/>
            </a:solidFill>
          </a:ln>
        </p:spPr>
      </p:pic>
      <p:pic>
        <p:nvPicPr>
          <p:cNvPr id="12" name="図 11"/>
          <p:cNvPicPr/>
          <p:nvPr/>
        </p:nvPicPr>
        <p:blipFill>
          <a:blip r:embed="rId5">
            <a:extLst>
              <a:ext uri="{28A0092B-C50C-407E-A947-70E740481C1C}">
                <a14:useLocalDpi xmlns:a14="http://schemas.microsoft.com/office/drawing/2010/main" val="0"/>
              </a:ext>
            </a:extLst>
          </a:blip>
          <a:srcRect/>
          <a:stretch>
            <a:fillRect/>
          </a:stretch>
        </p:blipFill>
        <p:spPr bwMode="auto">
          <a:xfrm>
            <a:off x="6676090" y="3421022"/>
            <a:ext cx="1946593" cy="2824795"/>
          </a:xfrm>
          <a:prstGeom prst="rect">
            <a:avLst/>
          </a:prstGeom>
          <a:noFill/>
          <a:ln>
            <a:solidFill>
              <a:schemeClr val="tx1"/>
            </a:solidFill>
          </a:ln>
        </p:spPr>
      </p:pic>
      <p:sp>
        <p:nvSpPr>
          <p:cNvPr id="13" name="テキスト ボックス 12">
            <a:extLst>
              <a:ext uri="{FF2B5EF4-FFF2-40B4-BE49-F238E27FC236}">
                <a16:creationId xmlns:a16="http://schemas.microsoft.com/office/drawing/2014/main" id="{807A93CE-3303-46D2-976F-F9E34B5BDF99}"/>
              </a:ext>
            </a:extLst>
          </p:cNvPr>
          <p:cNvSpPr txBox="1"/>
          <p:nvPr/>
        </p:nvSpPr>
        <p:spPr>
          <a:xfrm>
            <a:off x="3995878" y="6438121"/>
            <a:ext cx="4211912" cy="307777"/>
          </a:xfrm>
          <a:prstGeom prst="rect">
            <a:avLst/>
          </a:prstGeom>
          <a:noFill/>
          <a:ln>
            <a:solidFill>
              <a:schemeClr val="tx1"/>
            </a:solidFill>
          </a:ln>
        </p:spPr>
        <p:txBody>
          <a:bodyPr wrap="square" rtlCol="0">
            <a:spAutoFit/>
          </a:bodyPr>
          <a:lstStyle/>
          <a:p>
            <a:pPr algn="r"/>
            <a:r>
              <a:rPr lang="en-US" altLang="ja-JP" sz="1400" dirty="0" err="1">
                <a:solidFill>
                  <a:prstClr val="black"/>
                </a:solidFill>
              </a:rPr>
              <a:t>Sách</a:t>
            </a:r>
            <a:r>
              <a:rPr lang="en-US" altLang="ja-JP" sz="1400" dirty="0">
                <a:solidFill>
                  <a:prstClr val="black"/>
                </a:solidFill>
              </a:rPr>
              <a:t> </a:t>
            </a:r>
            <a:r>
              <a:rPr lang="en-US" altLang="ja-JP" sz="1400" dirty="0" err="1">
                <a:solidFill>
                  <a:prstClr val="black"/>
                </a:solidFill>
              </a:rPr>
              <a:t>giáo</a:t>
            </a:r>
            <a:r>
              <a:rPr lang="en-US" altLang="ja-JP" sz="1400" dirty="0">
                <a:solidFill>
                  <a:prstClr val="black"/>
                </a:solidFill>
              </a:rPr>
              <a:t> khoa </a:t>
            </a:r>
            <a:r>
              <a:rPr lang="en-US" altLang="ja-JP" sz="1400" dirty="0" err="1">
                <a:solidFill>
                  <a:prstClr val="black"/>
                </a:solidFill>
              </a:rPr>
              <a:t>trang</a:t>
            </a:r>
            <a:r>
              <a:rPr lang="en-US" altLang="ja-JP" sz="1400" dirty="0">
                <a:solidFill>
                  <a:prstClr val="black"/>
                </a:solidFill>
              </a:rPr>
              <a:t> 154 /</a:t>
            </a:r>
            <a:r>
              <a:rPr lang="ja-JP" altLang="en-US" sz="1400" dirty="0">
                <a:solidFill>
                  <a:prstClr val="black"/>
                </a:solidFill>
              </a:rPr>
              <a:t> </a:t>
            </a:r>
            <a:r>
              <a:rPr lang="en-US" altLang="ja-JP" sz="1400" dirty="0" err="1">
                <a:solidFill>
                  <a:prstClr val="black"/>
                </a:solidFill>
              </a:rPr>
              <a:t>Sách</a:t>
            </a:r>
            <a:r>
              <a:rPr lang="en-US" altLang="ja-JP" sz="1400" dirty="0">
                <a:solidFill>
                  <a:prstClr val="black"/>
                </a:solidFill>
              </a:rPr>
              <a:t> </a:t>
            </a:r>
            <a:r>
              <a:rPr lang="en-US" altLang="ja-JP" sz="1400" dirty="0" err="1">
                <a:solidFill>
                  <a:prstClr val="black"/>
                </a:solidFill>
              </a:rPr>
              <a:t>bổ</a:t>
            </a:r>
            <a:r>
              <a:rPr lang="en-US" altLang="ja-JP" sz="1400" dirty="0">
                <a:solidFill>
                  <a:prstClr val="black"/>
                </a:solidFill>
              </a:rPr>
              <a:t> </a:t>
            </a:r>
            <a:r>
              <a:rPr lang="en-US" altLang="ja-JP" sz="1400" dirty="0" err="1">
                <a:solidFill>
                  <a:prstClr val="black"/>
                </a:solidFill>
              </a:rPr>
              <a:t>trợ</a:t>
            </a:r>
            <a:r>
              <a:rPr lang="en-US" altLang="ja-JP" sz="1400" dirty="0">
                <a:solidFill>
                  <a:prstClr val="black"/>
                </a:solidFill>
              </a:rPr>
              <a:t> </a:t>
            </a:r>
            <a:r>
              <a:rPr lang="en-US" altLang="ja-JP" sz="1400" dirty="0" err="1">
                <a:solidFill>
                  <a:prstClr val="black"/>
                </a:solidFill>
              </a:rPr>
              <a:t>trang</a:t>
            </a:r>
            <a:r>
              <a:rPr lang="en-US" altLang="ja-JP" sz="1400" dirty="0">
                <a:solidFill>
                  <a:prstClr val="black"/>
                </a:solidFill>
              </a:rPr>
              <a:t> </a:t>
            </a:r>
            <a:r>
              <a:rPr lang="en-US" altLang="ja-JP" sz="1400" dirty="0" smtClean="0">
                <a:solidFill>
                  <a:prstClr val="black"/>
                </a:solidFill>
                <a:latin typeface="Arial" panose="020B0604020202020204" pitchFamily="34" charset="0"/>
                <a:cs typeface="Arial" panose="020B0604020202020204" pitchFamily="34" charset="0"/>
              </a:rPr>
              <a:t>67~68</a:t>
            </a:r>
            <a:endParaRPr lang="ja-JP" altLang="en-US" sz="1400" dirty="0">
              <a:solidFill>
                <a:prstClr val="black"/>
              </a:solidFill>
              <a:latin typeface="Arial" panose="020B0604020202020204" pitchFamily="34" charset="0"/>
              <a:cs typeface="Arial" panose="020B0604020202020204" pitchFamily="34" charset="0"/>
            </a:endParaRPr>
          </a:p>
        </p:txBody>
      </p:sp>
      <p:sp>
        <p:nvSpPr>
          <p:cNvPr id="14" name="正方形/長方形 13">
            <a:extLst>
              <a:ext uri="{FF2B5EF4-FFF2-40B4-BE49-F238E27FC236}">
                <a16:creationId xmlns:a16="http://schemas.microsoft.com/office/drawing/2014/main" id="{DC8129BC-BC2A-4126-A566-A25E3FC7CB09}"/>
              </a:ext>
            </a:extLst>
          </p:cNvPr>
          <p:cNvSpPr/>
          <p:nvPr/>
        </p:nvSpPr>
        <p:spPr>
          <a:xfrm>
            <a:off x="4415850" y="2168165"/>
            <a:ext cx="1993560" cy="42420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800" dirty="0" err="1">
                <a:latin typeface="Arial" panose="020B0604020202020204" pitchFamily="34" charset="0"/>
                <a:cs typeface="Arial" panose="020B0604020202020204" pitchFamily="34" charset="0"/>
              </a:rPr>
              <a:t>Hình</a:t>
            </a:r>
            <a:r>
              <a:rPr lang="en-US" altLang="ja-JP" sz="800" dirty="0">
                <a:latin typeface="Arial" panose="020B0604020202020204" pitchFamily="34" charset="0"/>
                <a:cs typeface="Arial" panose="020B0604020202020204" pitchFamily="34" charset="0"/>
              </a:rPr>
              <a:t> 4-24  </a:t>
            </a:r>
            <a:r>
              <a:rPr lang="en-US" altLang="ja-JP" sz="800" dirty="0" err="1">
                <a:latin typeface="Arial" panose="020B0604020202020204" pitchFamily="34" charset="0"/>
                <a:cs typeface="Arial" panose="020B0604020202020204" pitchFamily="34" charset="0"/>
              </a:rPr>
              <a:t>Thay</a:t>
            </a:r>
            <a:r>
              <a:rPr lang="en-US" altLang="ja-JP" sz="800" dirty="0">
                <a:latin typeface="Arial" panose="020B0604020202020204" pitchFamily="34" charset="0"/>
                <a:cs typeface="Arial" panose="020B0604020202020204" pitchFamily="34" charset="0"/>
              </a:rPr>
              <a:t> </a:t>
            </a:r>
            <a:r>
              <a:rPr lang="en-US" altLang="ja-JP" sz="800" dirty="0" err="1">
                <a:latin typeface="Arial" panose="020B0604020202020204" pitchFamily="34" charset="0"/>
                <a:cs typeface="Arial" panose="020B0604020202020204" pitchFamily="34" charset="0"/>
              </a:rPr>
              <a:t>đổi</a:t>
            </a:r>
            <a:r>
              <a:rPr lang="en-US" altLang="ja-JP" sz="800" dirty="0">
                <a:latin typeface="Arial" panose="020B0604020202020204" pitchFamily="34" charset="0"/>
                <a:cs typeface="Arial" panose="020B0604020202020204" pitchFamily="34" charset="0"/>
              </a:rPr>
              <a:t> </a:t>
            </a:r>
            <a:r>
              <a:rPr lang="en-US" altLang="ja-JP" sz="800" dirty="0" err="1">
                <a:latin typeface="Arial" panose="020B0604020202020204" pitchFamily="34" charset="0"/>
                <a:cs typeface="Arial" panose="020B0604020202020204" pitchFamily="34" charset="0"/>
              </a:rPr>
              <a:t>vị</a:t>
            </a:r>
            <a:r>
              <a:rPr lang="en-US" altLang="ja-JP" sz="800" dirty="0">
                <a:latin typeface="Arial" panose="020B0604020202020204" pitchFamily="34" charset="0"/>
                <a:cs typeface="Arial" panose="020B0604020202020204" pitchFamily="34" charset="0"/>
              </a:rPr>
              <a:t> </a:t>
            </a:r>
            <a:r>
              <a:rPr lang="en-US" altLang="ja-JP" sz="800" dirty="0" err="1">
                <a:latin typeface="Arial" panose="020B0604020202020204" pitchFamily="34" charset="0"/>
                <a:cs typeface="Arial" panose="020B0604020202020204" pitchFamily="34" charset="0"/>
              </a:rPr>
              <a:t>trí</a:t>
            </a:r>
            <a:r>
              <a:rPr lang="en-US" altLang="ja-JP" sz="800" dirty="0">
                <a:latin typeface="Arial" panose="020B0604020202020204" pitchFamily="34" charset="0"/>
                <a:cs typeface="Arial" panose="020B0604020202020204" pitchFamily="34" charset="0"/>
              </a:rPr>
              <a:t> </a:t>
            </a:r>
            <a:r>
              <a:rPr lang="en-US" altLang="ja-JP" sz="800" dirty="0" err="1">
                <a:latin typeface="Arial" panose="020B0604020202020204" pitchFamily="34" charset="0"/>
                <a:cs typeface="Arial" panose="020B0604020202020204" pitchFamily="34" charset="0"/>
              </a:rPr>
              <a:t>trọng</a:t>
            </a:r>
            <a:r>
              <a:rPr lang="en-US" altLang="ja-JP" sz="800" dirty="0">
                <a:latin typeface="Arial" panose="020B0604020202020204" pitchFamily="34" charset="0"/>
                <a:cs typeface="Arial" panose="020B0604020202020204" pitchFamily="34" charset="0"/>
              </a:rPr>
              <a:t> </a:t>
            </a:r>
            <a:r>
              <a:rPr lang="en-US" altLang="ja-JP" sz="800" dirty="0" err="1">
                <a:latin typeface="Arial" panose="020B0604020202020204" pitchFamily="34" charset="0"/>
                <a:cs typeface="Arial" panose="020B0604020202020204" pitchFamily="34" charset="0"/>
              </a:rPr>
              <a:t>tâm</a:t>
            </a:r>
            <a:r>
              <a:rPr lang="en-US" altLang="ja-JP" sz="800" dirty="0">
                <a:latin typeface="Arial" panose="020B0604020202020204" pitchFamily="34" charset="0"/>
                <a:cs typeface="Arial" panose="020B0604020202020204" pitchFamily="34" charset="0"/>
              </a:rPr>
              <a:t> (</a:t>
            </a:r>
            <a:r>
              <a:rPr lang="en-US" altLang="ja-JP" sz="800" dirty="0" err="1">
                <a:latin typeface="Arial" panose="020B0604020202020204" pitchFamily="34" charset="0"/>
                <a:cs typeface="Arial" panose="020B0604020202020204" pitchFamily="34" charset="0"/>
              </a:rPr>
              <a:t>jyushin</a:t>
            </a:r>
            <a:r>
              <a:rPr lang="en-US" altLang="ja-JP" sz="800" dirty="0">
                <a:latin typeface="Arial" panose="020B0604020202020204" pitchFamily="34" charset="0"/>
                <a:cs typeface="Arial" panose="020B0604020202020204" pitchFamily="34" charset="0"/>
              </a:rPr>
              <a:t>) </a:t>
            </a:r>
            <a:r>
              <a:rPr lang="en-US" altLang="ja-JP" sz="800" dirty="0" err="1">
                <a:latin typeface="Arial" panose="020B0604020202020204" pitchFamily="34" charset="0"/>
                <a:cs typeface="Arial" panose="020B0604020202020204" pitchFamily="34" charset="0"/>
              </a:rPr>
              <a:t>của</a:t>
            </a:r>
            <a:r>
              <a:rPr lang="en-US" altLang="ja-JP" sz="800" dirty="0">
                <a:latin typeface="Arial" panose="020B0604020202020204" pitchFamily="34" charset="0"/>
                <a:cs typeface="Arial" panose="020B0604020202020204" pitchFamily="34" charset="0"/>
              </a:rPr>
              <a:t> </a:t>
            </a:r>
            <a:r>
              <a:rPr lang="en-US" altLang="ja-JP" sz="800" dirty="0" err="1">
                <a:latin typeface="Arial" panose="020B0604020202020204" pitchFamily="34" charset="0"/>
                <a:cs typeface="Arial" panose="020B0604020202020204" pitchFamily="34" charset="0"/>
              </a:rPr>
              <a:t>xe</a:t>
            </a:r>
            <a:r>
              <a:rPr lang="en-US" altLang="ja-JP" sz="800" dirty="0">
                <a:latin typeface="Arial" panose="020B0604020202020204" pitchFamily="34" charset="0"/>
                <a:cs typeface="Arial" panose="020B0604020202020204" pitchFamily="34" charset="0"/>
              </a:rPr>
              <a:t> </a:t>
            </a:r>
            <a:r>
              <a:rPr lang="en-US" altLang="ja-JP" sz="800" dirty="0" err="1">
                <a:latin typeface="Arial" panose="020B0604020202020204" pitchFamily="34" charset="0"/>
                <a:cs typeface="Arial" panose="020B0604020202020204" pitchFamily="34" charset="0"/>
              </a:rPr>
              <a:t>nâng</a:t>
            </a:r>
            <a:r>
              <a:rPr lang="en-US" altLang="ja-JP" sz="800" dirty="0">
                <a:latin typeface="Arial" panose="020B0604020202020204" pitchFamily="34" charset="0"/>
                <a:cs typeface="Arial" panose="020B0604020202020204" pitchFamily="34" charset="0"/>
              </a:rPr>
              <a:t> </a:t>
            </a:r>
            <a:r>
              <a:rPr lang="en-US" altLang="ja-JP" sz="800" dirty="0" err="1">
                <a:latin typeface="Arial" panose="020B0604020202020204" pitchFamily="34" charset="0"/>
                <a:cs typeface="Arial" panose="020B0604020202020204" pitchFamily="34" charset="0"/>
              </a:rPr>
              <a:t>làm</a:t>
            </a:r>
            <a:r>
              <a:rPr lang="en-US" altLang="ja-JP" sz="800" dirty="0">
                <a:latin typeface="Arial" panose="020B0604020202020204" pitchFamily="34" charset="0"/>
                <a:cs typeface="Arial" panose="020B0604020202020204" pitchFamily="34" charset="0"/>
              </a:rPr>
              <a:t> </a:t>
            </a:r>
            <a:r>
              <a:rPr lang="en-US" altLang="ja-JP" sz="800" dirty="0" err="1">
                <a:latin typeface="Arial" panose="020B0604020202020204" pitchFamily="34" charset="0"/>
                <a:cs typeface="Arial" panose="020B0604020202020204" pitchFamily="34" charset="0"/>
              </a:rPr>
              <a:t>việc</a:t>
            </a:r>
            <a:r>
              <a:rPr lang="en-US" altLang="ja-JP" sz="800" dirty="0">
                <a:latin typeface="Arial" panose="020B0604020202020204" pitchFamily="34" charset="0"/>
                <a:cs typeface="Arial" panose="020B0604020202020204" pitchFamily="34" charset="0"/>
              </a:rPr>
              <a:t> </a:t>
            </a:r>
            <a:r>
              <a:rPr lang="en-US" altLang="ja-JP" sz="800" dirty="0" err="1">
                <a:latin typeface="Arial" panose="020B0604020202020204" pitchFamily="34" charset="0"/>
                <a:cs typeface="Arial" panose="020B0604020202020204" pitchFamily="34" charset="0"/>
              </a:rPr>
              <a:t>trên</a:t>
            </a:r>
            <a:r>
              <a:rPr lang="en-US" altLang="ja-JP" sz="800" dirty="0">
                <a:latin typeface="Arial" panose="020B0604020202020204" pitchFamily="34" charset="0"/>
                <a:cs typeface="Arial" panose="020B0604020202020204" pitchFamily="34" charset="0"/>
              </a:rPr>
              <a:t> </a:t>
            </a:r>
            <a:r>
              <a:rPr lang="en-US" altLang="ja-JP" sz="800" dirty="0" err="1">
                <a:latin typeface="Arial" panose="020B0604020202020204" pitchFamily="34" charset="0"/>
                <a:cs typeface="Arial" panose="020B0604020202020204" pitchFamily="34" charset="0"/>
              </a:rPr>
              <a:t>cao</a:t>
            </a:r>
            <a:endParaRPr kumimoji="1" lang="ja-JP" altLang="en-US" sz="800" dirty="0">
              <a:latin typeface="Arial" panose="020B0604020202020204" pitchFamily="34" charset="0"/>
              <a:cs typeface="Arial" panose="020B0604020202020204" pitchFamily="34" charset="0"/>
            </a:endParaRPr>
          </a:p>
        </p:txBody>
      </p:sp>
      <p:sp>
        <p:nvSpPr>
          <p:cNvPr id="15" name="正方形/長方形 14">
            <a:extLst>
              <a:ext uri="{FF2B5EF4-FFF2-40B4-BE49-F238E27FC236}">
                <a16:creationId xmlns:a16="http://schemas.microsoft.com/office/drawing/2014/main" id="{4F57F828-17C0-4503-9DD5-209B4AD24E57}"/>
              </a:ext>
            </a:extLst>
          </p:cNvPr>
          <p:cNvSpPr/>
          <p:nvPr/>
        </p:nvSpPr>
        <p:spPr>
          <a:xfrm>
            <a:off x="4618690" y="5527404"/>
            <a:ext cx="1880437" cy="25953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800" dirty="0" err="1">
                <a:latin typeface="Arial" panose="020B0604020202020204" pitchFamily="34" charset="0"/>
                <a:cs typeface="Arial" panose="020B0604020202020204" pitchFamily="34" charset="0"/>
              </a:rPr>
              <a:t>Hình</a:t>
            </a:r>
            <a:r>
              <a:rPr lang="en-US" altLang="ja-JP" sz="800" dirty="0">
                <a:latin typeface="Arial" panose="020B0604020202020204" pitchFamily="34" charset="0"/>
                <a:cs typeface="Arial" panose="020B0604020202020204" pitchFamily="34" charset="0"/>
              </a:rPr>
              <a:t> 4-25  </a:t>
            </a:r>
            <a:r>
              <a:rPr lang="en-US" altLang="ja-JP" sz="800" dirty="0" err="1">
                <a:latin typeface="Arial" panose="020B0604020202020204" pitchFamily="34" charset="0"/>
                <a:cs typeface="Arial" panose="020B0604020202020204" pitchFamily="34" charset="0"/>
              </a:rPr>
              <a:t>Ổn</a:t>
            </a:r>
            <a:r>
              <a:rPr lang="en-US" altLang="ja-JP" sz="800" dirty="0">
                <a:latin typeface="Arial" panose="020B0604020202020204" pitchFamily="34" charset="0"/>
                <a:cs typeface="Arial" panose="020B0604020202020204" pitchFamily="34" charset="0"/>
              </a:rPr>
              <a:t> </a:t>
            </a:r>
            <a:r>
              <a:rPr lang="en-US" altLang="ja-JP" sz="800" dirty="0" err="1">
                <a:latin typeface="Arial" panose="020B0604020202020204" pitchFamily="34" charset="0"/>
                <a:cs typeface="Arial" panose="020B0604020202020204" pitchFamily="34" charset="0"/>
              </a:rPr>
              <a:t>định</a:t>
            </a:r>
            <a:r>
              <a:rPr lang="en-US" altLang="ja-JP" sz="800" dirty="0">
                <a:latin typeface="Arial" panose="020B0604020202020204" pitchFamily="34" charset="0"/>
                <a:cs typeface="Arial" panose="020B0604020202020204" pitchFamily="34" charset="0"/>
              </a:rPr>
              <a:t> </a:t>
            </a:r>
            <a:r>
              <a:rPr lang="en-US" altLang="ja-JP" sz="800" dirty="0" err="1">
                <a:latin typeface="Arial" panose="020B0604020202020204" pitchFamily="34" charset="0"/>
                <a:cs typeface="Arial" panose="020B0604020202020204" pitchFamily="34" charset="0"/>
              </a:rPr>
              <a:t>của</a:t>
            </a:r>
            <a:r>
              <a:rPr lang="en-US" altLang="ja-JP" sz="800" dirty="0">
                <a:latin typeface="Arial" panose="020B0604020202020204" pitchFamily="34" charset="0"/>
                <a:cs typeface="Arial" panose="020B0604020202020204" pitchFamily="34" charset="0"/>
              </a:rPr>
              <a:t> </a:t>
            </a:r>
            <a:r>
              <a:rPr lang="en-US" altLang="ja-JP" sz="800" dirty="0" err="1">
                <a:latin typeface="Arial" panose="020B0604020202020204" pitchFamily="34" charset="0"/>
                <a:cs typeface="Arial" panose="020B0604020202020204" pitchFamily="34" charset="0"/>
              </a:rPr>
              <a:t>xe</a:t>
            </a:r>
            <a:r>
              <a:rPr lang="en-US" altLang="ja-JP" sz="800" dirty="0">
                <a:latin typeface="Arial" panose="020B0604020202020204" pitchFamily="34" charset="0"/>
                <a:cs typeface="Arial" panose="020B0604020202020204" pitchFamily="34" charset="0"/>
              </a:rPr>
              <a:t> </a:t>
            </a:r>
            <a:r>
              <a:rPr lang="en-US" altLang="ja-JP" sz="800" dirty="0" err="1">
                <a:latin typeface="Arial" panose="020B0604020202020204" pitchFamily="34" charset="0"/>
                <a:cs typeface="Arial" panose="020B0604020202020204" pitchFamily="34" charset="0"/>
              </a:rPr>
              <a:t>nâng</a:t>
            </a:r>
            <a:r>
              <a:rPr lang="en-US" altLang="ja-JP" sz="800" dirty="0">
                <a:latin typeface="Arial" panose="020B0604020202020204" pitchFamily="34" charset="0"/>
                <a:cs typeface="Arial" panose="020B0604020202020204" pitchFamily="34" charset="0"/>
              </a:rPr>
              <a:t> </a:t>
            </a:r>
            <a:r>
              <a:rPr lang="en-US" altLang="ja-JP" sz="800" dirty="0" err="1">
                <a:latin typeface="Arial" panose="020B0604020202020204" pitchFamily="34" charset="0"/>
                <a:cs typeface="Arial" panose="020B0604020202020204" pitchFamily="34" charset="0"/>
              </a:rPr>
              <a:t>làm</a:t>
            </a:r>
            <a:r>
              <a:rPr lang="en-US" altLang="ja-JP" sz="800" dirty="0">
                <a:latin typeface="Arial" panose="020B0604020202020204" pitchFamily="34" charset="0"/>
                <a:cs typeface="Arial" panose="020B0604020202020204" pitchFamily="34" charset="0"/>
              </a:rPr>
              <a:t> </a:t>
            </a:r>
            <a:r>
              <a:rPr lang="en-US" altLang="ja-JP" sz="800" dirty="0" err="1">
                <a:latin typeface="Arial" panose="020B0604020202020204" pitchFamily="34" charset="0"/>
                <a:cs typeface="Arial" panose="020B0604020202020204" pitchFamily="34" charset="0"/>
              </a:rPr>
              <a:t>việc</a:t>
            </a:r>
            <a:r>
              <a:rPr lang="en-US" altLang="ja-JP" sz="800" dirty="0">
                <a:latin typeface="Arial" panose="020B0604020202020204" pitchFamily="34" charset="0"/>
                <a:cs typeface="Arial" panose="020B0604020202020204" pitchFamily="34" charset="0"/>
              </a:rPr>
              <a:t> </a:t>
            </a:r>
            <a:r>
              <a:rPr lang="en-US" altLang="ja-JP" sz="800" dirty="0" err="1">
                <a:latin typeface="Arial" panose="020B0604020202020204" pitchFamily="34" charset="0"/>
                <a:cs typeface="Arial" panose="020B0604020202020204" pitchFamily="34" charset="0"/>
              </a:rPr>
              <a:t>trên</a:t>
            </a:r>
            <a:r>
              <a:rPr lang="en-US" altLang="ja-JP" sz="800" dirty="0">
                <a:latin typeface="Arial" panose="020B0604020202020204" pitchFamily="34" charset="0"/>
                <a:cs typeface="Arial" panose="020B0604020202020204" pitchFamily="34" charset="0"/>
              </a:rPr>
              <a:t> </a:t>
            </a:r>
            <a:r>
              <a:rPr lang="en-US" altLang="ja-JP" sz="800" dirty="0" err="1">
                <a:latin typeface="Arial" panose="020B0604020202020204" pitchFamily="34" charset="0"/>
                <a:cs typeface="Arial" panose="020B0604020202020204" pitchFamily="34" charset="0"/>
              </a:rPr>
              <a:t>cao</a:t>
            </a:r>
            <a:endParaRPr kumimoji="1" lang="ja-JP" altLang="en-US" sz="800" dirty="0">
              <a:latin typeface="Arial" panose="020B0604020202020204" pitchFamily="34" charset="0"/>
              <a:cs typeface="Arial" panose="020B0604020202020204" pitchFamily="34" charset="0"/>
            </a:endParaRPr>
          </a:p>
        </p:txBody>
      </p:sp>
      <p:sp>
        <p:nvSpPr>
          <p:cNvPr id="16" name="正方形/長方形 15">
            <a:extLst>
              <a:ext uri="{FF2B5EF4-FFF2-40B4-BE49-F238E27FC236}">
                <a16:creationId xmlns:a16="http://schemas.microsoft.com/office/drawing/2014/main" id="{0086ECAA-CA62-4722-9A2E-78B39A94BBE3}"/>
              </a:ext>
            </a:extLst>
          </p:cNvPr>
          <p:cNvSpPr/>
          <p:nvPr/>
        </p:nvSpPr>
        <p:spPr>
          <a:xfrm>
            <a:off x="6691307" y="6037741"/>
            <a:ext cx="1911567" cy="20807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700" dirty="0" err="1">
                <a:latin typeface="Arial" panose="020B0604020202020204" pitchFamily="34" charset="0"/>
                <a:cs typeface="Arial" panose="020B0604020202020204" pitchFamily="34" charset="0"/>
              </a:rPr>
              <a:t>Hình</a:t>
            </a:r>
            <a:r>
              <a:rPr lang="en-US" altLang="ja-JP" sz="700" dirty="0">
                <a:latin typeface="Arial" panose="020B0604020202020204" pitchFamily="34" charset="0"/>
                <a:cs typeface="Arial" panose="020B0604020202020204" pitchFamily="34" charset="0"/>
              </a:rPr>
              <a:t> 4-26 </a:t>
            </a:r>
            <a:r>
              <a:rPr lang="en-US" altLang="ja-JP" sz="700" dirty="0" err="1">
                <a:latin typeface="Arial" panose="020B0604020202020204" pitchFamily="34" charset="0"/>
                <a:cs typeface="Arial" panose="020B0604020202020204" pitchFamily="34" charset="0"/>
              </a:rPr>
              <a:t>Ổn</a:t>
            </a:r>
            <a:r>
              <a:rPr lang="en-US" altLang="ja-JP" sz="700" dirty="0">
                <a:latin typeface="Arial" panose="020B0604020202020204" pitchFamily="34" charset="0"/>
                <a:cs typeface="Arial" panose="020B0604020202020204" pitchFamily="34" charset="0"/>
              </a:rPr>
              <a:t> </a:t>
            </a:r>
            <a:r>
              <a:rPr lang="en-US" altLang="ja-JP" sz="700" dirty="0" err="1">
                <a:latin typeface="Arial" panose="020B0604020202020204" pitchFamily="34" charset="0"/>
                <a:cs typeface="Arial" panose="020B0604020202020204" pitchFamily="34" charset="0"/>
              </a:rPr>
              <a:t>định</a:t>
            </a:r>
            <a:r>
              <a:rPr lang="en-US" altLang="ja-JP" sz="700" dirty="0">
                <a:latin typeface="Arial" panose="020B0604020202020204" pitchFamily="34" charset="0"/>
                <a:cs typeface="Arial" panose="020B0604020202020204" pitchFamily="34" charset="0"/>
              </a:rPr>
              <a:t> </a:t>
            </a:r>
            <a:r>
              <a:rPr lang="en-US" altLang="ja-JP" sz="700" dirty="0" err="1">
                <a:latin typeface="Arial" panose="020B0604020202020204" pitchFamily="34" charset="0"/>
                <a:cs typeface="Arial" panose="020B0604020202020204" pitchFamily="34" charset="0"/>
              </a:rPr>
              <a:t>và</a:t>
            </a:r>
            <a:r>
              <a:rPr lang="en-US" altLang="ja-JP" sz="700" dirty="0">
                <a:latin typeface="Arial" panose="020B0604020202020204" pitchFamily="34" charset="0"/>
                <a:cs typeface="Arial" panose="020B0604020202020204" pitchFamily="34" charset="0"/>
              </a:rPr>
              <a:t> </a:t>
            </a:r>
            <a:r>
              <a:rPr lang="en-US" altLang="ja-JP" sz="700" dirty="0" err="1">
                <a:latin typeface="Arial" panose="020B0604020202020204" pitchFamily="34" charset="0"/>
                <a:cs typeface="Arial" panose="020B0604020202020204" pitchFamily="34" charset="0"/>
              </a:rPr>
              <a:t>độ</a:t>
            </a:r>
            <a:r>
              <a:rPr lang="en-US" altLang="ja-JP" sz="700" dirty="0">
                <a:latin typeface="Arial" panose="020B0604020202020204" pitchFamily="34" charset="0"/>
                <a:cs typeface="Arial" panose="020B0604020202020204" pitchFamily="34" charset="0"/>
              </a:rPr>
              <a:t> </a:t>
            </a:r>
            <a:r>
              <a:rPr lang="en-US" altLang="ja-JP" sz="700" dirty="0" err="1">
                <a:latin typeface="Arial" panose="020B0604020202020204" pitchFamily="34" charset="0"/>
                <a:cs typeface="Arial" panose="020B0604020202020204" pitchFamily="34" charset="0"/>
              </a:rPr>
              <a:t>cao</a:t>
            </a:r>
            <a:r>
              <a:rPr lang="en-US" altLang="ja-JP" sz="700" dirty="0">
                <a:latin typeface="Arial" panose="020B0604020202020204" pitchFamily="34" charset="0"/>
                <a:cs typeface="Arial" panose="020B0604020202020204" pitchFamily="34" charset="0"/>
              </a:rPr>
              <a:t>  </a:t>
            </a:r>
            <a:r>
              <a:rPr lang="en-US" altLang="ja-JP" sz="700" dirty="0" err="1">
                <a:latin typeface="Arial" panose="020B0604020202020204" pitchFamily="34" charset="0"/>
                <a:cs typeface="Arial" panose="020B0604020202020204" pitchFamily="34" charset="0"/>
              </a:rPr>
              <a:t>sàn</a:t>
            </a:r>
            <a:r>
              <a:rPr lang="en-US" altLang="ja-JP" sz="700" dirty="0">
                <a:latin typeface="Arial" panose="020B0604020202020204" pitchFamily="34" charset="0"/>
                <a:cs typeface="Arial" panose="020B0604020202020204" pitchFamily="34" charset="0"/>
              </a:rPr>
              <a:t> </a:t>
            </a:r>
            <a:r>
              <a:rPr lang="en-US" altLang="ja-JP" sz="700" dirty="0" err="1">
                <a:latin typeface="Arial" panose="020B0604020202020204" pitchFamily="34" charset="0"/>
                <a:cs typeface="Arial" panose="020B0604020202020204" pitchFamily="34" charset="0"/>
              </a:rPr>
              <a:t>làm</a:t>
            </a:r>
            <a:r>
              <a:rPr lang="en-US" altLang="ja-JP" sz="700" dirty="0">
                <a:latin typeface="Arial" panose="020B0604020202020204" pitchFamily="34" charset="0"/>
                <a:cs typeface="Arial" panose="020B0604020202020204" pitchFamily="34" charset="0"/>
              </a:rPr>
              <a:t> </a:t>
            </a:r>
            <a:r>
              <a:rPr lang="en-US" altLang="ja-JP" sz="700" dirty="0" err="1">
                <a:latin typeface="Arial" panose="020B0604020202020204" pitchFamily="34" charset="0"/>
                <a:cs typeface="Arial" panose="020B0604020202020204" pitchFamily="34" charset="0"/>
              </a:rPr>
              <a:t>việc</a:t>
            </a:r>
            <a:endParaRPr kumimoji="1" lang="ja-JP" altLang="en-US" sz="700" dirty="0">
              <a:latin typeface="Arial" panose="020B0604020202020204" pitchFamily="34" charset="0"/>
              <a:cs typeface="Arial" panose="020B0604020202020204" pitchFamily="34" charset="0"/>
            </a:endParaRPr>
          </a:p>
        </p:txBody>
      </p:sp>
      <p:sp>
        <p:nvSpPr>
          <p:cNvPr id="18" name="正方形/長方形 17">
            <a:extLst>
              <a:ext uri="{FF2B5EF4-FFF2-40B4-BE49-F238E27FC236}">
                <a16:creationId xmlns:a16="http://schemas.microsoft.com/office/drawing/2014/main" id="{5C2FD79C-A64C-4AA0-98F2-C24E4CD6171D}"/>
              </a:ext>
            </a:extLst>
          </p:cNvPr>
          <p:cNvSpPr/>
          <p:nvPr/>
        </p:nvSpPr>
        <p:spPr>
          <a:xfrm>
            <a:off x="6409411" y="806844"/>
            <a:ext cx="2383423" cy="254449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700" dirty="0">
                <a:solidFill>
                  <a:prstClr val="black"/>
                </a:solidFill>
                <a:latin typeface="Arial" panose="020B0604020202020204" pitchFamily="34" charset="0"/>
                <a:ea typeface="Meiryo UI" panose="020B0604030504040204" pitchFamily="50" charset="-128"/>
                <a:cs typeface="Arial" panose="020B0604020202020204" pitchFamily="34" charset="0"/>
              </a:rPr>
              <a:t>ｍ</a:t>
            </a:r>
            <a:r>
              <a:rPr lang="ja-JP" altLang="en-US" sz="700" baseline="-25000" dirty="0">
                <a:solidFill>
                  <a:prstClr val="black"/>
                </a:solidFill>
                <a:latin typeface="Arial" panose="020B0604020202020204" pitchFamily="34" charset="0"/>
                <a:ea typeface="Meiryo UI" panose="020B0604030504040204" pitchFamily="50" charset="-128"/>
                <a:cs typeface="Arial" panose="020B0604020202020204" pitchFamily="34" charset="0"/>
              </a:rPr>
              <a:t>１ </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Khối</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lượng</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xe</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nâng</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r>
              <a:rPr lang="ja-JP" altLang="en-US" sz="700" dirty="0">
                <a:solidFill>
                  <a:prstClr val="black"/>
                </a:solidFill>
                <a:latin typeface="Arial" panose="020B0604020202020204" pitchFamily="34" charset="0"/>
                <a:ea typeface="Meiryo UI" panose="020B0604030504040204" pitchFamily="50" charset="-128"/>
                <a:cs typeface="Arial" panose="020B0604020202020204" pitchFamily="34" charset="0"/>
              </a:rPr>
              <a:t>ｍ</a:t>
            </a:r>
            <a:r>
              <a:rPr lang="ja-JP" altLang="en-US" sz="700" baseline="-25000" dirty="0">
                <a:solidFill>
                  <a:prstClr val="black"/>
                </a:solidFill>
                <a:latin typeface="Arial" panose="020B0604020202020204" pitchFamily="34" charset="0"/>
                <a:ea typeface="Meiryo UI" panose="020B0604030504040204" pitchFamily="50" charset="-128"/>
                <a:cs typeface="Arial" panose="020B0604020202020204" pitchFamily="34" charset="0"/>
              </a:rPr>
              <a:t>２ </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Khối</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lượng</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tải</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trọng</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chất</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hàng</a:t>
            </a:r>
            <a:endPar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r>
              <a:rPr lang="ja-JP" altLang="en-US" sz="700" dirty="0">
                <a:solidFill>
                  <a:prstClr val="black"/>
                </a:solidFill>
                <a:latin typeface="Arial" panose="020B0604020202020204" pitchFamily="34" charset="0"/>
                <a:ea typeface="Meiryo UI" panose="020B0604030504040204" pitchFamily="50" charset="-128"/>
                <a:cs typeface="Arial" panose="020B0604020202020204" pitchFamily="34" charset="0"/>
              </a:rPr>
              <a:t>Ｗ</a:t>
            </a:r>
            <a:r>
              <a:rPr lang="ja-JP" altLang="en-US" sz="700" baseline="-25000" dirty="0">
                <a:solidFill>
                  <a:prstClr val="black"/>
                </a:solidFill>
                <a:latin typeface="Arial" panose="020B0604020202020204" pitchFamily="34" charset="0"/>
                <a:ea typeface="Meiryo UI" panose="020B0604030504040204" pitchFamily="50" charset="-128"/>
                <a:cs typeface="Arial" panose="020B0604020202020204" pitchFamily="34" charset="0"/>
              </a:rPr>
              <a:t>１ </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Trọng</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lượng</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xe</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nâng</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ja-JP" altLang="en-US" sz="700" dirty="0">
                <a:solidFill>
                  <a:prstClr val="black"/>
                </a:solidFill>
                <a:latin typeface="Arial" panose="020B0604020202020204" pitchFamily="34" charset="0"/>
                <a:ea typeface="Meiryo UI" panose="020B0604030504040204" pitchFamily="50" charset="-128"/>
                <a:cs typeface="Arial" panose="020B0604020202020204" pitchFamily="34" charset="0"/>
              </a:rPr>
              <a:t>Ｗ</a:t>
            </a:r>
            <a:r>
              <a:rPr lang="ja-JP" altLang="en-US" sz="700" baseline="-25000" dirty="0">
                <a:solidFill>
                  <a:prstClr val="black"/>
                </a:solidFill>
                <a:latin typeface="Arial" panose="020B0604020202020204" pitchFamily="34" charset="0"/>
                <a:ea typeface="Meiryo UI" panose="020B0604030504040204" pitchFamily="50" charset="-128"/>
                <a:cs typeface="Arial" panose="020B0604020202020204" pitchFamily="34" charset="0"/>
              </a:rPr>
              <a:t>１</a:t>
            </a:r>
            <a:r>
              <a:rPr lang="ja-JP" altLang="en-US" sz="700" dirty="0">
                <a:solidFill>
                  <a:prstClr val="black"/>
                </a:solidFill>
                <a:latin typeface="Arial" panose="020B0604020202020204" pitchFamily="34" charset="0"/>
                <a:ea typeface="Meiryo UI" panose="020B0604030504040204" pitchFamily="50" charset="-128"/>
                <a:cs typeface="Arial" panose="020B0604020202020204" pitchFamily="34" charset="0"/>
              </a:rPr>
              <a:t>＝ｍ</a:t>
            </a:r>
            <a:r>
              <a:rPr lang="ja-JP" altLang="en-US" sz="700" baseline="-25000" dirty="0">
                <a:solidFill>
                  <a:prstClr val="black"/>
                </a:solidFill>
                <a:latin typeface="Arial" panose="020B0604020202020204" pitchFamily="34" charset="0"/>
                <a:ea typeface="Meiryo UI" panose="020B0604030504040204" pitchFamily="50" charset="-128"/>
                <a:cs typeface="Arial" panose="020B0604020202020204" pitchFamily="34" charset="0"/>
              </a:rPr>
              <a:t>１</a:t>
            </a:r>
            <a:r>
              <a:rPr lang="ja-JP" altLang="en-US" sz="700" dirty="0">
                <a:solidFill>
                  <a:prstClr val="black"/>
                </a:solidFill>
                <a:latin typeface="Arial" panose="020B0604020202020204" pitchFamily="34" charset="0"/>
                <a:ea typeface="Meiryo UI" panose="020B0604030504040204" pitchFamily="50" charset="-128"/>
                <a:cs typeface="Arial" panose="020B0604020202020204" pitchFamily="34" charset="0"/>
              </a:rPr>
              <a:t>ｇ </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a:t>
            </a:r>
          </a:p>
          <a:p>
            <a:r>
              <a:rPr lang="ja-JP" altLang="en-US" sz="700" dirty="0">
                <a:solidFill>
                  <a:prstClr val="black"/>
                </a:solidFill>
                <a:latin typeface="Arial" panose="020B0604020202020204" pitchFamily="34" charset="0"/>
                <a:ea typeface="Meiryo UI" panose="020B0604030504040204" pitchFamily="50" charset="-128"/>
                <a:cs typeface="Arial" panose="020B0604020202020204" pitchFamily="34" charset="0"/>
              </a:rPr>
              <a:t>Ｗ</a:t>
            </a:r>
            <a:r>
              <a:rPr lang="ja-JP" altLang="en-US" sz="700" baseline="-25000" dirty="0">
                <a:solidFill>
                  <a:prstClr val="black"/>
                </a:solidFill>
                <a:latin typeface="Arial" panose="020B0604020202020204" pitchFamily="34" charset="0"/>
                <a:ea typeface="Meiryo UI" panose="020B0604030504040204" pitchFamily="50" charset="-128"/>
                <a:cs typeface="Arial" panose="020B0604020202020204" pitchFamily="34" charset="0"/>
              </a:rPr>
              <a:t>２ </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Trọng</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lượng</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tải</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trọng</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chất</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hàng</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ja-JP" altLang="en-US" sz="700" dirty="0">
                <a:solidFill>
                  <a:prstClr val="black"/>
                </a:solidFill>
                <a:latin typeface="Arial" panose="020B0604020202020204" pitchFamily="34" charset="0"/>
                <a:ea typeface="Meiryo UI" panose="020B0604030504040204" pitchFamily="50" charset="-128"/>
                <a:cs typeface="Arial" panose="020B0604020202020204" pitchFamily="34" charset="0"/>
              </a:rPr>
              <a:t>Ｗ</a:t>
            </a:r>
            <a:r>
              <a:rPr lang="ja-JP" altLang="en-US" sz="700" baseline="-25000" dirty="0">
                <a:solidFill>
                  <a:prstClr val="black"/>
                </a:solidFill>
                <a:latin typeface="Arial" panose="020B0604020202020204" pitchFamily="34" charset="0"/>
                <a:ea typeface="Meiryo UI" panose="020B0604030504040204" pitchFamily="50" charset="-128"/>
                <a:cs typeface="Arial" panose="020B0604020202020204" pitchFamily="34" charset="0"/>
              </a:rPr>
              <a:t>２</a:t>
            </a:r>
            <a:r>
              <a:rPr lang="ja-JP" altLang="en-US" sz="700" dirty="0">
                <a:solidFill>
                  <a:prstClr val="black"/>
                </a:solidFill>
                <a:latin typeface="Arial" panose="020B0604020202020204" pitchFamily="34" charset="0"/>
                <a:ea typeface="Meiryo UI" panose="020B0604030504040204" pitchFamily="50" charset="-128"/>
                <a:cs typeface="Arial" panose="020B0604020202020204" pitchFamily="34" charset="0"/>
              </a:rPr>
              <a:t>＝ｍ</a:t>
            </a:r>
            <a:r>
              <a:rPr lang="ja-JP" altLang="en-US" sz="700" baseline="-25000" dirty="0">
                <a:solidFill>
                  <a:prstClr val="black"/>
                </a:solidFill>
                <a:latin typeface="Arial" panose="020B0604020202020204" pitchFamily="34" charset="0"/>
                <a:ea typeface="Meiryo UI" panose="020B0604030504040204" pitchFamily="50" charset="-128"/>
                <a:cs typeface="Arial" panose="020B0604020202020204" pitchFamily="34" charset="0"/>
              </a:rPr>
              <a:t>２</a:t>
            </a:r>
            <a:r>
              <a:rPr lang="ja-JP" altLang="en-US" sz="700" dirty="0">
                <a:solidFill>
                  <a:prstClr val="black"/>
                </a:solidFill>
                <a:latin typeface="Arial" panose="020B0604020202020204" pitchFamily="34" charset="0"/>
                <a:ea typeface="Meiryo UI" panose="020B0604030504040204" pitchFamily="50" charset="-128"/>
                <a:cs typeface="Arial" panose="020B0604020202020204" pitchFamily="34" charset="0"/>
              </a:rPr>
              <a:t>ｇ</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a:t>
            </a:r>
          </a:p>
          <a:p>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G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Vị</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trí</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trọng</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tâm</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jyushin</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toàn</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vật</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thể</a:t>
            </a:r>
            <a:endPar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r>
              <a:rPr lang="ja-JP" altLang="en-US" sz="700" dirty="0">
                <a:solidFill>
                  <a:prstClr val="black"/>
                </a:solidFill>
                <a:latin typeface="Arial" panose="020B0604020202020204" pitchFamily="34" charset="0"/>
                <a:ea typeface="Meiryo UI" panose="020B0604030504040204" pitchFamily="50" charset="-128"/>
                <a:cs typeface="Arial" panose="020B0604020202020204" pitchFamily="34" charset="0"/>
              </a:rPr>
              <a:t>Ｇ</a:t>
            </a:r>
            <a:r>
              <a:rPr lang="ja-JP" altLang="en-US" sz="700" baseline="-25000" dirty="0">
                <a:solidFill>
                  <a:prstClr val="black"/>
                </a:solidFill>
                <a:latin typeface="Arial" panose="020B0604020202020204" pitchFamily="34" charset="0"/>
                <a:ea typeface="Meiryo UI" panose="020B0604030504040204" pitchFamily="50" charset="-128"/>
                <a:cs typeface="Arial" panose="020B0604020202020204" pitchFamily="34" charset="0"/>
              </a:rPr>
              <a:t>１ </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Vị</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trí</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trọng</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tâm</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jyushin</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xe</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nâng</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endPar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r>
              <a:rPr lang="ja-JP" altLang="en-US" sz="700" dirty="0">
                <a:solidFill>
                  <a:prstClr val="black"/>
                </a:solidFill>
                <a:latin typeface="Arial" panose="020B0604020202020204" pitchFamily="34" charset="0"/>
                <a:ea typeface="Meiryo UI" panose="020B0604030504040204" pitchFamily="50" charset="-128"/>
                <a:cs typeface="Arial" panose="020B0604020202020204" pitchFamily="34" charset="0"/>
              </a:rPr>
              <a:t>Ｇ</a:t>
            </a:r>
            <a:r>
              <a:rPr lang="ja-JP" altLang="en-US" sz="700" baseline="-25000" dirty="0">
                <a:solidFill>
                  <a:prstClr val="black"/>
                </a:solidFill>
                <a:latin typeface="Arial" panose="020B0604020202020204" pitchFamily="34" charset="0"/>
                <a:ea typeface="Meiryo UI" panose="020B0604030504040204" pitchFamily="50" charset="-128"/>
                <a:cs typeface="Arial" panose="020B0604020202020204" pitchFamily="34" charset="0"/>
              </a:rPr>
              <a:t>２ </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Vị</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trí</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trọng</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tâm</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jyushin</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tải</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trọng</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chất</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hàng</a:t>
            </a:r>
            <a:endPar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ℓ</a:t>
            </a:r>
            <a:r>
              <a:rPr lang="en-US" altLang="ja-JP" sz="700" baseline="-25000" dirty="0">
                <a:solidFill>
                  <a:prstClr val="black"/>
                </a:solidFill>
                <a:latin typeface="Arial" panose="020B0604020202020204" pitchFamily="34" charset="0"/>
                <a:ea typeface="Meiryo UI" panose="020B0604030504040204" pitchFamily="50" charset="-128"/>
                <a:cs typeface="Arial" panose="020B0604020202020204" pitchFamily="34" charset="0"/>
              </a:rPr>
              <a:t>a</a:t>
            </a:r>
            <a:r>
              <a:rPr lang="ja-JP" altLang="en-US" sz="700" baseline="-250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Khoảng</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cách</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đến</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vị</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trí</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trọng</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tâm</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jyushin</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tải</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trọng</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chất</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hàng</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gần</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sàn</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a:t>
            </a:r>
          </a:p>
          <a:p>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ℓ</a:t>
            </a:r>
            <a:r>
              <a:rPr lang="en-US" altLang="ja-JP" sz="700" baseline="-25000" dirty="0">
                <a:solidFill>
                  <a:prstClr val="black"/>
                </a:solidFill>
                <a:latin typeface="Arial" panose="020B0604020202020204" pitchFamily="34" charset="0"/>
                <a:ea typeface="Meiryo UI" panose="020B0604030504040204" pitchFamily="50" charset="-128"/>
                <a:cs typeface="Arial" panose="020B0604020202020204" pitchFamily="34" charset="0"/>
              </a:rPr>
              <a:t>b     </a:t>
            </a:r>
            <a:r>
              <a:rPr lang="ja-JP" altLang="en-US" sz="700" baseline="-250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Khoảng</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cách</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đến</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vị</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trí</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trọng</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tâm</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jyushin</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tải</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trọng</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chất</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hàng</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xa</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sàn</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a:t>
            </a:r>
          </a:p>
          <a:p>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ℓ</a:t>
            </a:r>
            <a:r>
              <a:rPr lang="en-US" altLang="ja-JP" sz="700" baseline="-25000" dirty="0">
                <a:solidFill>
                  <a:prstClr val="black"/>
                </a:solidFill>
                <a:latin typeface="Arial" panose="020B0604020202020204" pitchFamily="34" charset="0"/>
                <a:ea typeface="Meiryo UI" panose="020B0604030504040204" pitchFamily="50" charset="-128"/>
                <a:cs typeface="Arial" panose="020B0604020202020204" pitchFamily="34" charset="0"/>
              </a:rPr>
              <a:t>G</a:t>
            </a:r>
            <a:r>
              <a:rPr lang="ja-JP" altLang="en-US" sz="700" baseline="-250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Khoảng</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cách</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đến</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vị</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trí</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trọng</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tâm</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jyushin</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xe</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nâng</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endPar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ℓ</a:t>
            </a:r>
            <a:r>
              <a:rPr lang="en-US" altLang="ja-JP" sz="700" baseline="-25000" dirty="0">
                <a:solidFill>
                  <a:prstClr val="black"/>
                </a:solidFill>
                <a:latin typeface="Arial" panose="020B0604020202020204" pitchFamily="34" charset="0"/>
                <a:ea typeface="Meiryo UI" panose="020B0604030504040204" pitchFamily="50" charset="-128"/>
                <a:cs typeface="Arial" panose="020B0604020202020204" pitchFamily="34" charset="0"/>
              </a:rPr>
              <a:t>1</a:t>
            </a:r>
            <a:r>
              <a:rPr lang="ja-JP" altLang="en-US" sz="700" baseline="-250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Khoảng</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cách</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đến</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vị</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trí</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trọng</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tâm</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jyushin</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toàn</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vật</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thể</a:t>
            </a:r>
            <a:endPar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ℓ</a:t>
            </a:r>
            <a:r>
              <a:rPr lang="ja-JP" altLang="en-US" sz="700" baseline="-25000" dirty="0">
                <a:solidFill>
                  <a:prstClr val="black"/>
                </a:solidFill>
                <a:latin typeface="Arial" panose="020B0604020202020204" pitchFamily="34" charset="0"/>
                <a:ea typeface="Meiryo UI" panose="020B0604030504040204" pitchFamily="50" charset="-128"/>
                <a:cs typeface="Arial" panose="020B0604020202020204" pitchFamily="34" charset="0"/>
              </a:rPr>
              <a:t>２    </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Khoảng</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cách</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đến</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vị</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trí</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trọng</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tâm</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jyushin</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toàn</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vật</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thể</a:t>
            </a:r>
            <a:endPar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h</a:t>
            </a:r>
            <a:r>
              <a:rPr lang="en-US" altLang="ja-JP" sz="700" baseline="-25000" dirty="0">
                <a:solidFill>
                  <a:prstClr val="black"/>
                </a:solidFill>
                <a:latin typeface="Arial" panose="020B0604020202020204" pitchFamily="34" charset="0"/>
                <a:ea typeface="Meiryo UI" panose="020B0604030504040204" pitchFamily="50" charset="-128"/>
                <a:cs typeface="Arial" panose="020B0604020202020204" pitchFamily="34" charset="0"/>
              </a:rPr>
              <a:t>a   </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Khoảng</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cách</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đến</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vị</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trí</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trọng</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tâm</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jyushin</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toàn</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vật</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thể</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gần</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sàn</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a:t>
            </a:r>
          </a:p>
          <a:p>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h</a:t>
            </a:r>
            <a:r>
              <a:rPr lang="en-US" altLang="ja-JP" sz="700" baseline="-25000" dirty="0" err="1">
                <a:solidFill>
                  <a:prstClr val="black"/>
                </a:solidFill>
                <a:latin typeface="Arial" panose="020B0604020202020204" pitchFamily="34" charset="0"/>
                <a:ea typeface="Meiryo UI" panose="020B0604030504040204" pitchFamily="50" charset="-128"/>
                <a:cs typeface="Arial" panose="020B0604020202020204" pitchFamily="34" charset="0"/>
              </a:rPr>
              <a:t>b</a:t>
            </a:r>
            <a:r>
              <a:rPr lang="en-US" altLang="ja-JP" sz="700" baseline="-250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a:latin typeface="Arial" panose="020B0604020202020204" pitchFamily="34" charset="0"/>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Khoảng</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cách</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đến</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vị</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trí</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trọng</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tâm</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jyushin</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toàn</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vật</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thể</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xa</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sàn</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7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en-US" altLang="ja-JP" sz="700" dirty="0">
              <a:latin typeface="Arial" panose="020B0604020202020204" pitchFamily="34" charset="0"/>
              <a:cs typeface="Arial" panose="020B0604020202020204" pitchFamily="34" charset="0"/>
            </a:endParaRPr>
          </a:p>
          <a:p>
            <a:endParaRPr kumimoji="1" lang="ja-JP" altLang="en-US" sz="700" dirty="0">
              <a:latin typeface="Arial" panose="020B0604020202020204" pitchFamily="34" charset="0"/>
              <a:cs typeface="Arial" panose="020B0604020202020204" pitchFamily="34" charset="0"/>
            </a:endParaRPr>
          </a:p>
        </p:txBody>
      </p:sp>
      <p:sp>
        <p:nvSpPr>
          <p:cNvPr id="20" name="正方形/長方形 19">
            <a:extLst>
              <a:ext uri="{FF2B5EF4-FFF2-40B4-BE49-F238E27FC236}">
                <a16:creationId xmlns:a16="http://schemas.microsoft.com/office/drawing/2014/main" id="{9AD94C01-0294-4324-A0E6-229C76E5B786}"/>
              </a:ext>
            </a:extLst>
          </p:cNvPr>
          <p:cNvSpPr/>
          <p:nvPr/>
        </p:nvSpPr>
        <p:spPr>
          <a:xfrm>
            <a:off x="4618691" y="4770798"/>
            <a:ext cx="1880437" cy="29036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ℓ</a:t>
            </a:r>
            <a:r>
              <a:rPr lang="en-US" altLang="ja-JP" sz="700" baseline="-25000" dirty="0">
                <a:solidFill>
                  <a:prstClr val="black"/>
                </a:solidFill>
                <a:latin typeface="Arial" panose="020B0604020202020204" pitchFamily="34" charset="0"/>
                <a:ea typeface="Meiryo UI" panose="020B0604030504040204" pitchFamily="50" charset="-128"/>
                <a:cs typeface="Arial" panose="020B0604020202020204" pitchFamily="34" charset="0"/>
              </a:rPr>
              <a:t>T</a:t>
            </a:r>
            <a:r>
              <a:rPr lang="ja-JP" altLang="en-US" sz="700" baseline="-250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kumimoji="1" lang="en-US" altLang="ja-JP" sz="700" dirty="0">
                <a:latin typeface="Arial" panose="020B0604020202020204" pitchFamily="34" charset="0"/>
                <a:cs typeface="Arial" panose="020B0604020202020204" pitchFamily="34" charset="0"/>
              </a:rPr>
              <a:t>: </a:t>
            </a:r>
            <a:r>
              <a:rPr kumimoji="1" lang="en-US" altLang="ja-JP" sz="700" dirty="0" err="1">
                <a:latin typeface="Arial" panose="020B0604020202020204" pitchFamily="34" charset="0"/>
                <a:cs typeface="Arial" panose="020B0604020202020204" pitchFamily="34" charset="0"/>
              </a:rPr>
              <a:t>Khoảng</a:t>
            </a:r>
            <a:r>
              <a:rPr kumimoji="1" lang="en-US" altLang="ja-JP" sz="700" dirty="0">
                <a:latin typeface="Arial" panose="020B0604020202020204" pitchFamily="34" charset="0"/>
                <a:cs typeface="Arial" panose="020B0604020202020204" pitchFamily="34" charset="0"/>
              </a:rPr>
              <a:t> </a:t>
            </a:r>
            <a:r>
              <a:rPr kumimoji="1" lang="en-US" altLang="ja-JP" sz="700" dirty="0" err="1">
                <a:latin typeface="Arial" panose="020B0604020202020204" pitchFamily="34" charset="0"/>
                <a:cs typeface="Arial" panose="020B0604020202020204" pitchFamily="34" charset="0"/>
              </a:rPr>
              <a:t>cách</a:t>
            </a:r>
            <a:r>
              <a:rPr kumimoji="1" lang="en-US" altLang="ja-JP" sz="700" dirty="0">
                <a:latin typeface="Arial" panose="020B0604020202020204" pitchFamily="34" charset="0"/>
                <a:cs typeface="Arial" panose="020B0604020202020204" pitchFamily="34" charset="0"/>
              </a:rPr>
              <a:t> </a:t>
            </a:r>
            <a:r>
              <a:rPr kumimoji="1" lang="en-US" altLang="ja-JP" sz="700" dirty="0" err="1">
                <a:latin typeface="Arial" panose="020B0604020202020204" pitchFamily="34" charset="0"/>
                <a:cs typeface="Arial" panose="020B0604020202020204" pitchFamily="34" charset="0"/>
              </a:rPr>
              <a:t>đến</a:t>
            </a:r>
            <a:r>
              <a:rPr kumimoji="1" lang="en-US" altLang="ja-JP" sz="700" dirty="0">
                <a:latin typeface="Arial" panose="020B0604020202020204" pitchFamily="34" charset="0"/>
                <a:cs typeface="Arial" panose="020B0604020202020204" pitchFamily="34" charset="0"/>
              </a:rPr>
              <a:t> </a:t>
            </a:r>
            <a:r>
              <a:rPr kumimoji="1" lang="en-US" altLang="ja-JP" sz="700" dirty="0" err="1">
                <a:latin typeface="Arial" panose="020B0604020202020204" pitchFamily="34" charset="0"/>
                <a:cs typeface="Arial" panose="020B0604020202020204" pitchFamily="34" charset="0"/>
              </a:rPr>
              <a:t>lốp</a:t>
            </a:r>
            <a:r>
              <a:rPr kumimoji="1" lang="en-US" altLang="ja-JP" sz="700" dirty="0">
                <a:latin typeface="Arial" panose="020B0604020202020204" pitchFamily="34" charset="0"/>
                <a:cs typeface="Arial" panose="020B0604020202020204" pitchFamily="34" charset="0"/>
              </a:rPr>
              <a:t> </a:t>
            </a:r>
            <a:r>
              <a:rPr kumimoji="1" lang="en-US" altLang="ja-JP" sz="700" dirty="0" err="1">
                <a:latin typeface="Arial" panose="020B0604020202020204" pitchFamily="34" charset="0"/>
                <a:cs typeface="Arial" panose="020B0604020202020204" pitchFamily="34" charset="0"/>
              </a:rPr>
              <a:t>xe</a:t>
            </a:r>
            <a:r>
              <a:rPr kumimoji="1" lang="en-US" altLang="ja-JP" sz="700" dirty="0">
                <a:latin typeface="Arial" panose="020B0604020202020204" pitchFamily="34" charset="0"/>
                <a:cs typeface="Arial" panose="020B0604020202020204" pitchFamily="34" charset="0"/>
              </a:rPr>
              <a:t> </a:t>
            </a:r>
          </a:p>
          <a:p>
            <a:pPr algn="ctr"/>
            <a:r>
              <a:rPr lang="en-US" altLang="ja-JP" sz="700" dirty="0">
                <a:solidFill>
                  <a:prstClr val="black"/>
                </a:solidFill>
                <a:latin typeface="Arial" panose="020B0604020202020204" pitchFamily="34" charset="0"/>
                <a:ea typeface="Meiryo UI" panose="020B0604030504040204" pitchFamily="50" charset="-128"/>
                <a:cs typeface="Arial" panose="020B0604020202020204" pitchFamily="34" charset="0"/>
              </a:rPr>
              <a:t>ℓ</a:t>
            </a:r>
            <a:r>
              <a:rPr lang="en-US" altLang="ja-JP" sz="700" baseline="-25000" dirty="0">
                <a:solidFill>
                  <a:prstClr val="black"/>
                </a:solidFill>
                <a:latin typeface="Arial" panose="020B0604020202020204" pitchFamily="34" charset="0"/>
                <a:ea typeface="Meiryo UI" panose="020B0604030504040204" pitchFamily="50" charset="-128"/>
                <a:cs typeface="Arial" panose="020B0604020202020204" pitchFamily="34" charset="0"/>
              </a:rPr>
              <a:t>a </a:t>
            </a:r>
            <a:r>
              <a:rPr kumimoji="1" lang="en-US" altLang="ja-JP" sz="700" dirty="0">
                <a:latin typeface="Arial" panose="020B0604020202020204" pitchFamily="34" charset="0"/>
                <a:cs typeface="Arial" panose="020B0604020202020204" pitchFamily="34" charset="0"/>
              </a:rPr>
              <a:t>:</a:t>
            </a:r>
            <a:r>
              <a:rPr kumimoji="1" lang="en-US" altLang="ja-JP" sz="700" dirty="0" err="1">
                <a:latin typeface="Arial" panose="020B0604020202020204" pitchFamily="34" charset="0"/>
                <a:cs typeface="Arial" panose="020B0604020202020204" pitchFamily="34" charset="0"/>
              </a:rPr>
              <a:t>Khoảng</a:t>
            </a:r>
            <a:r>
              <a:rPr kumimoji="1" lang="en-US" altLang="ja-JP" sz="700" dirty="0">
                <a:latin typeface="Arial" panose="020B0604020202020204" pitchFamily="34" charset="0"/>
                <a:cs typeface="Arial" panose="020B0604020202020204" pitchFamily="34" charset="0"/>
              </a:rPr>
              <a:t> </a:t>
            </a:r>
            <a:r>
              <a:rPr kumimoji="1" lang="en-US" altLang="ja-JP" sz="700" dirty="0" err="1">
                <a:latin typeface="Arial" panose="020B0604020202020204" pitchFamily="34" charset="0"/>
                <a:cs typeface="Arial" panose="020B0604020202020204" pitchFamily="34" charset="0"/>
              </a:rPr>
              <a:t>cách</a:t>
            </a:r>
            <a:r>
              <a:rPr kumimoji="1" lang="en-US" altLang="ja-JP" sz="700" dirty="0">
                <a:latin typeface="Arial" panose="020B0604020202020204" pitchFamily="34" charset="0"/>
                <a:cs typeface="Arial" panose="020B0604020202020204" pitchFamily="34" charset="0"/>
              </a:rPr>
              <a:t> </a:t>
            </a:r>
            <a:r>
              <a:rPr kumimoji="1" lang="en-US" altLang="ja-JP" sz="700" dirty="0" err="1">
                <a:latin typeface="Arial" panose="020B0604020202020204" pitchFamily="34" charset="0"/>
                <a:cs typeface="Arial" panose="020B0604020202020204" pitchFamily="34" charset="0"/>
              </a:rPr>
              <a:t>đến</a:t>
            </a:r>
            <a:r>
              <a:rPr kumimoji="1" lang="en-US" altLang="ja-JP" sz="700" dirty="0">
                <a:latin typeface="Arial" panose="020B0604020202020204" pitchFamily="34" charset="0"/>
                <a:cs typeface="Arial" panose="020B0604020202020204" pitchFamily="34" charset="0"/>
              </a:rPr>
              <a:t> </a:t>
            </a:r>
            <a:r>
              <a:rPr kumimoji="1" lang="en-US" altLang="ja-JP" sz="700" dirty="0" err="1">
                <a:latin typeface="Arial" panose="020B0604020202020204" pitchFamily="34" charset="0"/>
                <a:cs typeface="Arial" panose="020B0604020202020204" pitchFamily="34" charset="0"/>
              </a:rPr>
              <a:t>chân</a:t>
            </a:r>
            <a:r>
              <a:rPr kumimoji="1" lang="en-US" altLang="ja-JP" sz="700" dirty="0">
                <a:latin typeface="Arial" panose="020B0604020202020204" pitchFamily="34" charset="0"/>
                <a:cs typeface="Arial" panose="020B0604020202020204" pitchFamily="34" charset="0"/>
              </a:rPr>
              <a:t> </a:t>
            </a:r>
            <a:r>
              <a:rPr kumimoji="1" lang="en-US" altLang="ja-JP" sz="700" dirty="0" err="1">
                <a:latin typeface="Arial" panose="020B0604020202020204" pitchFamily="34" charset="0"/>
                <a:cs typeface="Arial" panose="020B0604020202020204" pitchFamily="34" charset="0"/>
              </a:rPr>
              <a:t>chống</a:t>
            </a:r>
            <a:r>
              <a:rPr kumimoji="1" lang="en-US" altLang="ja-JP" sz="700" dirty="0">
                <a:latin typeface="Arial" panose="020B0604020202020204" pitchFamily="34" charset="0"/>
                <a:cs typeface="Arial" panose="020B0604020202020204" pitchFamily="34" charset="0"/>
              </a:rPr>
              <a:t> </a:t>
            </a:r>
            <a:r>
              <a:rPr kumimoji="1" lang="en-US" altLang="ja-JP" sz="700" dirty="0" err="1">
                <a:latin typeface="Arial" panose="020B0604020202020204" pitchFamily="34" charset="0"/>
                <a:cs typeface="Arial" panose="020B0604020202020204" pitchFamily="34" charset="0"/>
              </a:rPr>
              <a:t>thủy</a:t>
            </a:r>
            <a:r>
              <a:rPr kumimoji="1" lang="en-US" altLang="ja-JP" sz="700" dirty="0">
                <a:latin typeface="Arial" panose="020B0604020202020204" pitchFamily="34" charset="0"/>
                <a:cs typeface="Arial" panose="020B0604020202020204" pitchFamily="34" charset="0"/>
              </a:rPr>
              <a:t> </a:t>
            </a:r>
            <a:r>
              <a:rPr kumimoji="1" lang="en-US" altLang="ja-JP" sz="700" dirty="0" err="1">
                <a:latin typeface="Arial" panose="020B0604020202020204" pitchFamily="34" charset="0"/>
                <a:cs typeface="Arial" panose="020B0604020202020204" pitchFamily="34" charset="0"/>
              </a:rPr>
              <a:t>lực</a:t>
            </a:r>
            <a:endParaRPr kumimoji="1" lang="en-US" altLang="ja-JP" sz="700" dirty="0">
              <a:latin typeface="Arial" panose="020B0604020202020204" pitchFamily="34" charset="0"/>
              <a:cs typeface="Arial" panose="020B0604020202020204" pitchFamily="34" charset="0"/>
            </a:endParaRPr>
          </a:p>
        </p:txBody>
      </p:sp>
      <p:sp>
        <p:nvSpPr>
          <p:cNvPr id="22" name="正方形/長方形 21">
            <a:extLst>
              <a:ext uri="{FF2B5EF4-FFF2-40B4-BE49-F238E27FC236}">
                <a16:creationId xmlns:a16="http://schemas.microsoft.com/office/drawing/2014/main" id="{355DDBD4-212D-4D01-AB87-B884BACA32A0}"/>
              </a:ext>
            </a:extLst>
          </p:cNvPr>
          <p:cNvSpPr/>
          <p:nvPr/>
        </p:nvSpPr>
        <p:spPr>
          <a:xfrm>
            <a:off x="4511356" y="5061165"/>
            <a:ext cx="2057400" cy="37788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700" dirty="0">
                <a:latin typeface="Arial" panose="020B0604020202020204" pitchFamily="34" charset="0"/>
                <a:cs typeface="Arial" panose="020B0604020202020204" pitchFamily="34" charset="0"/>
              </a:rPr>
              <a:t>※ </a:t>
            </a:r>
            <a:r>
              <a:rPr kumimoji="1" lang="en-US" altLang="ja-JP" sz="700" dirty="0" err="1">
                <a:latin typeface="Arial" panose="020B0604020202020204" pitchFamily="34" charset="0"/>
                <a:cs typeface="Arial" panose="020B0604020202020204" pitchFamily="34" charset="0"/>
              </a:rPr>
              <a:t>Dựa</a:t>
            </a:r>
            <a:r>
              <a:rPr kumimoji="1" lang="en-US" altLang="ja-JP" sz="700" dirty="0">
                <a:latin typeface="Arial" panose="020B0604020202020204" pitchFamily="34" charset="0"/>
                <a:cs typeface="Arial" panose="020B0604020202020204" pitchFamily="34" charset="0"/>
              </a:rPr>
              <a:t> </a:t>
            </a:r>
            <a:r>
              <a:rPr kumimoji="1" lang="en-US" altLang="ja-JP" sz="700" dirty="0" err="1">
                <a:latin typeface="Arial" panose="020B0604020202020204" pitchFamily="34" charset="0"/>
                <a:cs typeface="Arial" panose="020B0604020202020204" pitchFamily="34" charset="0"/>
              </a:rPr>
              <a:t>vào</a:t>
            </a:r>
            <a:r>
              <a:rPr kumimoji="1" lang="en-US" altLang="ja-JP" sz="700" dirty="0">
                <a:latin typeface="Arial" panose="020B0604020202020204" pitchFamily="34" charset="0"/>
                <a:cs typeface="Arial" panose="020B0604020202020204" pitchFamily="34" charset="0"/>
              </a:rPr>
              <a:t> </a:t>
            </a:r>
            <a:r>
              <a:rPr kumimoji="1" lang="en-US" altLang="ja-JP" sz="700" dirty="0" err="1">
                <a:latin typeface="Arial" panose="020B0604020202020204" pitchFamily="34" charset="0"/>
                <a:cs typeface="Arial" panose="020B0604020202020204" pitchFamily="34" charset="0"/>
              </a:rPr>
              <a:t>việc</a:t>
            </a:r>
            <a:r>
              <a:rPr kumimoji="1" lang="en-US" altLang="ja-JP" sz="700" dirty="0">
                <a:latin typeface="Arial" panose="020B0604020202020204" pitchFamily="34" charset="0"/>
                <a:cs typeface="Arial" panose="020B0604020202020204" pitchFamily="34" charset="0"/>
              </a:rPr>
              <a:t> </a:t>
            </a:r>
            <a:r>
              <a:rPr kumimoji="1" lang="en-US" altLang="ja-JP" sz="700" dirty="0" err="1">
                <a:latin typeface="Arial" panose="020B0604020202020204" pitchFamily="34" charset="0"/>
                <a:cs typeface="Arial" panose="020B0604020202020204" pitchFamily="34" charset="0"/>
              </a:rPr>
              <a:t>nhô</a:t>
            </a:r>
            <a:r>
              <a:rPr kumimoji="1" lang="en-US" altLang="ja-JP" sz="700" dirty="0">
                <a:latin typeface="Arial" panose="020B0604020202020204" pitchFamily="34" charset="0"/>
                <a:cs typeface="Arial" panose="020B0604020202020204" pitchFamily="34" charset="0"/>
              </a:rPr>
              <a:t> ra </a:t>
            </a:r>
            <a:r>
              <a:rPr kumimoji="1" lang="en-US" altLang="ja-JP" sz="700" dirty="0" err="1">
                <a:latin typeface="Arial" panose="020B0604020202020204" pitchFamily="34" charset="0"/>
                <a:cs typeface="Arial" panose="020B0604020202020204" pitchFamily="34" charset="0"/>
              </a:rPr>
              <a:t>của</a:t>
            </a:r>
            <a:r>
              <a:rPr kumimoji="1" lang="en-US" altLang="ja-JP" sz="700" dirty="0">
                <a:latin typeface="Arial" panose="020B0604020202020204" pitchFamily="34" charset="0"/>
                <a:cs typeface="Arial" panose="020B0604020202020204" pitchFamily="34" charset="0"/>
              </a:rPr>
              <a:t> </a:t>
            </a:r>
            <a:r>
              <a:rPr kumimoji="1" lang="en-US" altLang="ja-JP" sz="700" dirty="0" err="1">
                <a:latin typeface="Arial" panose="020B0604020202020204" pitchFamily="34" charset="0"/>
                <a:cs typeface="Arial" panose="020B0604020202020204" pitchFamily="34" charset="0"/>
              </a:rPr>
              <a:t>chân</a:t>
            </a:r>
            <a:r>
              <a:rPr kumimoji="1" lang="en-US" altLang="ja-JP" sz="700" dirty="0">
                <a:latin typeface="Arial" panose="020B0604020202020204" pitchFamily="34" charset="0"/>
                <a:cs typeface="Arial" panose="020B0604020202020204" pitchFamily="34" charset="0"/>
              </a:rPr>
              <a:t> </a:t>
            </a:r>
            <a:r>
              <a:rPr kumimoji="1" lang="en-US" altLang="ja-JP" sz="700" dirty="0" err="1">
                <a:latin typeface="Arial" panose="020B0604020202020204" pitchFamily="34" charset="0"/>
                <a:cs typeface="Arial" panose="020B0604020202020204" pitchFamily="34" charset="0"/>
              </a:rPr>
              <a:t>chống</a:t>
            </a:r>
            <a:r>
              <a:rPr kumimoji="1" lang="en-US" altLang="ja-JP" sz="700" dirty="0">
                <a:latin typeface="Arial" panose="020B0604020202020204" pitchFamily="34" charset="0"/>
                <a:cs typeface="Arial" panose="020B0604020202020204" pitchFamily="34" charset="0"/>
              </a:rPr>
              <a:t> </a:t>
            </a:r>
            <a:r>
              <a:rPr kumimoji="1" lang="en-US" altLang="ja-JP" sz="700" dirty="0" err="1">
                <a:latin typeface="Arial" panose="020B0604020202020204" pitchFamily="34" charset="0"/>
                <a:cs typeface="Arial" panose="020B0604020202020204" pitchFamily="34" charset="0"/>
              </a:rPr>
              <a:t>thủy</a:t>
            </a:r>
            <a:r>
              <a:rPr kumimoji="1" lang="en-US" altLang="ja-JP" sz="700" dirty="0">
                <a:latin typeface="Arial" panose="020B0604020202020204" pitchFamily="34" charset="0"/>
                <a:cs typeface="Arial" panose="020B0604020202020204" pitchFamily="34" charset="0"/>
              </a:rPr>
              <a:t> </a:t>
            </a:r>
            <a:r>
              <a:rPr kumimoji="1" lang="en-US" altLang="ja-JP" sz="700" dirty="0" err="1">
                <a:latin typeface="Arial" panose="020B0604020202020204" pitchFamily="34" charset="0"/>
                <a:cs typeface="Arial" panose="020B0604020202020204" pitchFamily="34" charset="0"/>
              </a:rPr>
              <a:t>lực</a:t>
            </a:r>
            <a:r>
              <a:rPr lang="en-US" altLang="ja-JP" sz="700" dirty="0">
                <a:latin typeface="Arial" panose="020B0604020202020204" pitchFamily="34" charset="0"/>
                <a:cs typeface="Arial" panose="020B0604020202020204" pitchFamily="34" charset="0"/>
              </a:rPr>
              <a:t> </a:t>
            </a:r>
            <a:r>
              <a:rPr lang="en-US" altLang="ja-JP" sz="700" dirty="0" err="1">
                <a:latin typeface="Arial" panose="020B0604020202020204" pitchFamily="34" charset="0"/>
                <a:cs typeface="Arial" panose="020B0604020202020204" pitchFamily="34" charset="0"/>
              </a:rPr>
              <a:t>bề</a:t>
            </a:r>
            <a:r>
              <a:rPr lang="en-US" altLang="ja-JP" sz="700" dirty="0">
                <a:latin typeface="Arial" panose="020B0604020202020204" pitchFamily="34" charset="0"/>
                <a:cs typeface="Arial" panose="020B0604020202020204" pitchFamily="34" charset="0"/>
              </a:rPr>
              <a:t> </a:t>
            </a:r>
            <a:r>
              <a:rPr lang="en-US" altLang="ja-JP" sz="700" dirty="0" err="1">
                <a:latin typeface="Arial" panose="020B0604020202020204" pitchFamily="34" charset="0"/>
                <a:cs typeface="Arial" panose="020B0604020202020204" pitchFamily="34" charset="0"/>
              </a:rPr>
              <a:t>mặt</a:t>
            </a:r>
            <a:r>
              <a:rPr lang="en-US" altLang="ja-JP" sz="700" dirty="0">
                <a:latin typeface="Arial" panose="020B0604020202020204" pitchFamily="34" charset="0"/>
                <a:cs typeface="Arial" panose="020B0604020202020204" pitchFamily="34" charset="0"/>
              </a:rPr>
              <a:t> </a:t>
            </a:r>
            <a:r>
              <a:rPr lang="en-US" altLang="ja-JP" sz="700" dirty="0" err="1">
                <a:latin typeface="Arial" panose="020B0604020202020204" pitchFamily="34" charset="0"/>
                <a:cs typeface="Arial" panose="020B0604020202020204" pitchFamily="34" charset="0"/>
              </a:rPr>
              <a:t>đáy</a:t>
            </a:r>
            <a:r>
              <a:rPr lang="en-US" altLang="ja-JP" sz="700" dirty="0">
                <a:latin typeface="Arial" panose="020B0604020202020204" pitchFamily="34" charset="0"/>
                <a:cs typeface="Arial" panose="020B0604020202020204" pitchFamily="34" charset="0"/>
              </a:rPr>
              <a:t> </a:t>
            </a:r>
            <a:r>
              <a:rPr lang="en-US" altLang="ja-JP" sz="700" dirty="0" err="1">
                <a:latin typeface="Arial" panose="020B0604020202020204" pitchFamily="34" charset="0"/>
                <a:cs typeface="Arial" panose="020B0604020202020204" pitchFamily="34" charset="0"/>
              </a:rPr>
              <a:t>mà</a:t>
            </a:r>
            <a:r>
              <a:rPr lang="en-US" altLang="ja-JP" sz="700" dirty="0">
                <a:latin typeface="Arial" panose="020B0604020202020204" pitchFamily="34" charset="0"/>
                <a:cs typeface="Arial" panose="020B0604020202020204" pitchFamily="34" charset="0"/>
              </a:rPr>
              <a:t> </a:t>
            </a:r>
            <a:r>
              <a:rPr lang="en-US" altLang="ja-JP" sz="700" dirty="0" err="1">
                <a:latin typeface="Arial" panose="020B0604020202020204" pitchFamily="34" charset="0"/>
                <a:cs typeface="Arial" panose="020B0604020202020204" pitchFamily="34" charset="0"/>
              </a:rPr>
              <a:t>rộng</a:t>
            </a:r>
            <a:r>
              <a:rPr lang="en-US" altLang="ja-JP" sz="700" dirty="0">
                <a:latin typeface="Arial" panose="020B0604020202020204" pitchFamily="34" charset="0"/>
                <a:cs typeface="Arial" panose="020B0604020202020204" pitchFamily="34" charset="0"/>
              </a:rPr>
              <a:t> </a:t>
            </a:r>
            <a:r>
              <a:rPr lang="en-US" altLang="ja-JP" sz="700" dirty="0" err="1">
                <a:latin typeface="Arial" panose="020B0604020202020204" pitchFamily="34" charset="0"/>
                <a:cs typeface="Arial" panose="020B0604020202020204" pitchFamily="34" charset="0"/>
              </a:rPr>
              <a:t>hơn</a:t>
            </a:r>
            <a:r>
              <a:rPr lang="en-US" altLang="ja-JP" sz="700" dirty="0">
                <a:latin typeface="Arial" panose="020B0604020202020204" pitchFamily="34" charset="0"/>
                <a:cs typeface="Arial" panose="020B0604020202020204" pitchFamily="34" charset="0"/>
              </a:rPr>
              <a:t> </a:t>
            </a:r>
            <a:r>
              <a:rPr lang="en-US" altLang="ja-JP" sz="700" dirty="0" err="1">
                <a:latin typeface="Arial" panose="020B0604020202020204" pitchFamily="34" charset="0"/>
                <a:cs typeface="Arial" panose="020B0604020202020204" pitchFamily="34" charset="0"/>
              </a:rPr>
              <a:t>thì</a:t>
            </a:r>
            <a:r>
              <a:rPr lang="en-US" altLang="ja-JP" sz="700" dirty="0">
                <a:latin typeface="Arial" panose="020B0604020202020204" pitchFamily="34" charset="0"/>
                <a:cs typeface="Arial" panose="020B0604020202020204" pitchFamily="34" charset="0"/>
              </a:rPr>
              <a:t> </a:t>
            </a:r>
            <a:r>
              <a:rPr lang="en-US" altLang="ja-JP" sz="700" dirty="0" err="1">
                <a:latin typeface="Arial" panose="020B0604020202020204" pitchFamily="34" charset="0"/>
                <a:cs typeface="Arial" panose="020B0604020202020204" pitchFamily="34" charset="0"/>
              </a:rPr>
              <a:t>độ</a:t>
            </a:r>
            <a:r>
              <a:rPr lang="en-US" altLang="ja-JP" sz="700" dirty="0">
                <a:latin typeface="Arial" panose="020B0604020202020204" pitchFamily="34" charset="0"/>
                <a:cs typeface="Arial" panose="020B0604020202020204" pitchFamily="34" charset="0"/>
              </a:rPr>
              <a:t> </a:t>
            </a:r>
            <a:r>
              <a:rPr lang="en-US" altLang="ja-JP" sz="700" dirty="0" err="1">
                <a:latin typeface="Arial" panose="020B0604020202020204" pitchFamily="34" charset="0"/>
                <a:cs typeface="Arial" panose="020B0604020202020204" pitchFamily="34" charset="0"/>
              </a:rPr>
              <a:t>ổn</a:t>
            </a:r>
            <a:r>
              <a:rPr lang="en-US" altLang="ja-JP" sz="700" dirty="0">
                <a:latin typeface="Arial" panose="020B0604020202020204" pitchFamily="34" charset="0"/>
                <a:cs typeface="Arial" panose="020B0604020202020204" pitchFamily="34" charset="0"/>
              </a:rPr>
              <a:t> </a:t>
            </a:r>
            <a:r>
              <a:rPr lang="en-US" altLang="ja-JP" sz="700" dirty="0" err="1">
                <a:latin typeface="Arial" panose="020B0604020202020204" pitchFamily="34" charset="0"/>
                <a:cs typeface="Arial" panose="020B0604020202020204" pitchFamily="34" charset="0"/>
              </a:rPr>
              <a:t>định</a:t>
            </a:r>
            <a:r>
              <a:rPr lang="en-US" altLang="ja-JP" sz="700" dirty="0">
                <a:latin typeface="Arial" panose="020B0604020202020204" pitchFamily="34" charset="0"/>
                <a:cs typeface="Arial" panose="020B0604020202020204" pitchFamily="34" charset="0"/>
              </a:rPr>
              <a:t> </a:t>
            </a:r>
            <a:r>
              <a:rPr lang="en-US" altLang="ja-JP" sz="700" dirty="0" err="1">
                <a:latin typeface="Arial" panose="020B0604020202020204" pitchFamily="34" charset="0"/>
                <a:cs typeface="Arial" panose="020B0604020202020204" pitchFamily="34" charset="0"/>
              </a:rPr>
              <a:t>sẽ</a:t>
            </a:r>
            <a:r>
              <a:rPr lang="en-US" altLang="ja-JP" sz="700" dirty="0">
                <a:latin typeface="Arial" panose="020B0604020202020204" pitchFamily="34" charset="0"/>
                <a:cs typeface="Arial" panose="020B0604020202020204" pitchFamily="34" charset="0"/>
              </a:rPr>
              <a:t> </a:t>
            </a:r>
            <a:r>
              <a:rPr lang="en-US" altLang="ja-JP" sz="700" dirty="0" err="1">
                <a:latin typeface="Arial" panose="020B0604020202020204" pitchFamily="34" charset="0"/>
                <a:cs typeface="Arial" panose="020B0604020202020204" pitchFamily="34" charset="0"/>
              </a:rPr>
              <a:t>tăng</a:t>
            </a:r>
            <a:r>
              <a:rPr lang="en-US" altLang="ja-JP" sz="700" dirty="0">
                <a:latin typeface="Arial" panose="020B0604020202020204" pitchFamily="34" charset="0"/>
                <a:cs typeface="Arial" panose="020B0604020202020204" pitchFamily="34" charset="0"/>
              </a:rPr>
              <a:t> </a:t>
            </a:r>
            <a:r>
              <a:rPr lang="en-US" altLang="ja-JP" sz="700" dirty="0" err="1">
                <a:latin typeface="Arial" panose="020B0604020202020204" pitchFamily="34" charset="0"/>
                <a:cs typeface="Arial" panose="020B0604020202020204" pitchFamily="34" charset="0"/>
              </a:rPr>
              <a:t>lên</a:t>
            </a:r>
            <a:endParaRPr kumimoji="1" lang="ja-JP" altLang="en-US" sz="700" dirty="0">
              <a:latin typeface="Arial" panose="020B0604020202020204" pitchFamily="34" charset="0"/>
              <a:cs typeface="Arial" panose="020B0604020202020204" pitchFamily="34" charset="0"/>
            </a:endParaRPr>
          </a:p>
        </p:txBody>
      </p:sp>
      <p:sp>
        <p:nvSpPr>
          <p:cNvPr id="23" name="正方形/長方形 22">
            <a:extLst>
              <a:ext uri="{FF2B5EF4-FFF2-40B4-BE49-F238E27FC236}">
                <a16:creationId xmlns:a16="http://schemas.microsoft.com/office/drawing/2014/main" id="{71B8FF69-F187-4DB4-BEBB-D39BD36357B9}"/>
              </a:ext>
            </a:extLst>
          </p:cNvPr>
          <p:cNvSpPr/>
          <p:nvPr/>
        </p:nvSpPr>
        <p:spPr>
          <a:xfrm>
            <a:off x="7777267" y="3542046"/>
            <a:ext cx="653240" cy="43183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800" dirty="0" err="1">
                <a:latin typeface="Arial" panose="020B0604020202020204" pitchFamily="34" charset="0"/>
                <a:cs typeface="Arial" panose="020B0604020202020204" pitchFamily="34" charset="0"/>
              </a:rPr>
              <a:t>Tải</a:t>
            </a:r>
            <a:r>
              <a:rPr kumimoji="1" lang="en-US" altLang="ja-JP" sz="800" dirty="0">
                <a:latin typeface="Arial" panose="020B0604020202020204" pitchFamily="34" charset="0"/>
                <a:cs typeface="Arial" panose="020B0604020202020204" pitchFamily="34" charset="0"/>
              </a:rPr>
              <a:t> </a:t>
            </a:r>
            <a:r>
              <a:rPr kumimoji="1" lang="en-US" altLang="ja-JP" sz="800" dirty="0" err="1">
                <a:latin typeface="Arial" panose="020B0604020202020204" pitchFamily="34" charset="0"/>
                <a:cs typeface="Arial" panose="020B0604020202020204" pitchFamily="34" charset="0"/>
              </a:rPr>
              <a:t>trọng</a:t>
            </a:r>
            <a:r>
              <a:rPr kumimoji="1" lang="en-US" altLang="ja-JP" sz="800" dirty="0">
                <a:latin typeface="Arial" panose="020B0604020202020204" pitchFamily="34" charset="0"/>
                <a:cs typeface="Arial" panose="020B0604020202020204" pitchFamily="34" charset="0"/>
              </a:rPr>
              <a:t> </a:t>
            </a:r>
            <a:r>
              <a:rPr kumimoji="1" lang="en-US" altLang="ja-JP" sz="800" dirty="0" err="1">
                <a:latin typeface="Arial" panose="020B0604020202020204" pitchFamily="34" charset="0"/>
                <a:cs typeface="Arial" panose="020B0604020202020204" pitchFamily="34" charset="0"/>
              </a:rPr>
              <a:t>chất</a:t>
            </a:r>
            <a:r>
              <a:rPr kumimoji="1" lang="en-US" altLang="ja-JP" sz="800" dirty="0">
                <a:latin typeface="Arial" panose="020B0604020202020204" pitchFamily="34" charset="0"/>
                <a:cs typeface="Arial" panose="020B0604020202020204" pitchFamily="34" charset="0"/>
              </a:rPr>
              <a:t> </a:t>
            </a:r>
            <a:r>
              <a:rPr kumimoji="1" lang="en-US" altLang="ja-JP" sz="800" dirty="0" err="1">
                <a:latin typeface="Arial" panose="020B0604020202020204" pitchFamily="34" charset="0"/>
                <a:cs typeface="Arial" panose="020B0604020202020204" pitchFamily="34" charset="0"/>
              </a:rPr>
              <a:t>hàng</a:t>
            </a:r>
            <a:endParaRPr kumimoji="1" lang="ja-JP" altLang="en-US" sz="800" dirty="0">
              <a:latin typeface="Arial" panose="020B0604020202020204" pitchFamily="34" charset="0"/>
              <a:cs typeface="Arial" panose="020B0604020202020204" pitchFamily="34" charset="0"/>
            </a:endParaRPr>
          </a:p>
        </p:txBody>
      </p:sp>
      <p:sp>
        <p:nvSpPr>
          <p:cNvPr id="24" name="正方形/長方形 23">
            <a:extLst>
              <a:ext uri="{FF2B5EF4-FFF2-40B4-BE49-F238E27FC236}">
                <a16:creationId xmlns:a16="http://schemas.microsoft.com/office/drawing/2014/main" id="{4D299399-8AC8-4EA7-86F2-A905E5C4A354}"/>
              </a:ext>
            </a:extLst>
          </p:cNvPr>
          <p:cNvSpPr/>
          <p:nvPr/>
        </p:nvSpPr>
        <p:spPr>
          <a:xfrm>
            <a:off x="7938392" y="4644318"/>
            <a:ext cx="598189" cy="49922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800" dirty="0" err="1">
                <a:latin typeface="Arial" panose="020B0604020202020204" pitchFamily="34" charset="0"/>
                <a:cs typeface="Arial" panose="020B0604020202020204" pitchFamily="34" charset="0"/>
              </a:rPr>
              <a:t>Tải</a:t>
            </a:r>
            <a:r>
              <a:rPr kumimoji="1" lang="en-US" altLang="ja-JP" sz="800" dirty="0">
                <a:latin typeface="Arial" panose="020B0604020202020204" pitchFamily="34" charset="0"/>
                <a:cs typeface="Arial" panose="020B0604020202020204" pitchFamily="34" charset="0"/>
              </a:rPr>
              <a:t> </a:t>
            </a:r>
            <a:r>
              <a:rPr kumimoji="1" lang="en-US" altLang="ja-JP" sz="800" dirty="0" err="1">
                <a:latin typeface="Arial" panose="020B0604020202020204" pitchFamily="34" charset="0"/>
                <a:cs typeface="Arial" panose="020B0604020202020204" pitchFamily="34" charset="0"/>
              </a:rPr>
              <a:t>trọng</a:t>
            </a:r>
            <a:r>
              <a:rPr kumimoji="1" lang="en-US" altLang="ja-JP" sz="800" dirty="0">
                <a:latin typeface="Arial" panose="020B0604020202020204" pitchFamily="34" charset="0"/>
                <a:cs typeface="Arial" panose="020B0604020202020204" pitchFamily="34" charset="0"/>
              </a:rPr>
              <a:t> </a:t>
            </a:r>
            <a:r>
              <a:rPr kumimoji="1" lang="en-US" altLang="ja-JP" sz="800" dirty="0" err="1">
                <a:latin typeface="Arial" panose="020B0604020202020204" pitchFamily="34" charset="0"/>
                <a:cs typeface="Arial" panose="020B0604020202020204" pitchFamily="34" charset="0"/>
              </a:rPr>
              <a:t>chất</a:t>
            </a:r>
            <a:r>
              <a:rPr kumimoji="1" lang="en-US" altLang="ja-JP" sz="800" dirty="0">
                <a:latin typeface="Arial" panose="020B0604020202020204" pitchFamily="34" charset="0"/>
                <a:cs typeface="Arial" panose="020B0604020202020204" pitchFamily="34" charset="0"/>
              </a:rPr>
              <a:t> </a:t>
            </a:r>
            <a:r>
              <a:rPr kumimoji="1" lang="en-US" altLang="ja-JP" sz="800" dirty="0" err="1">
                <a:latin typeface="Arial" panose="020B0604020202020204" pitchFamily="34" charset="0"/>
                <a:cs typeface="Arial" panose="020B0604020202020204" pitchFamily="34" charset="0"/>
              </a:rPr>
              <a:t>hàng</a:t>
            </a:r>
            <a:endParaRPr kumimoji="1" lang="ja-JP" altLang="en-US" sz="800" dirty="0">
              <a:latin typeface="Arial" panose="020B0604020202020204" pitchFamily="34" charset="0"/>
              <a:cs typeface="Arial" panose="020B0604020202020204" pitchFamily="34" charset="0"/>
            </a:endParaRPr>
          </a:p>
        </p:txBody>
      </p:sp>
      <p:sp>
        <p:nvSpPr>
          <p:cNvPr id="25" name="正方形/長方形 24">
            <a:extLst>
              <a:ext uri="{FF2B5EF4-FFF2-40B4-BE49-F238E27FC236}">
                <a16:creationId xmlns:a16="http://schemas.microsoft.com/office/drawing/2014/main" id="{8D078E3A-08FD-4B62-832B-A7AE6F93FDFD}"/>
              </a:ext>
            </a:extLst>
          </p:cNvPr>
          <p:cNvSpPr/>
          <p:nvPr/>
        </p:nvSpPr>
        <p:spPr>
          <a:xfrm>
            <a:off x="7985092" y="5197517"/>
            <a:ext cx="598189" cy="35098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800" dirty="0" err="1">
                <a:latin typeface="Arial" panose="020B0604020202020204" pitchFamily="34" charset="0"/>
                <a:cs typeface="Arial" panose="020B0604020202020204" pitchFamily="34" charset="0"/>
              </a:rPr>
              <a:t>Góc</a:t>
            </a:r>
            <a:r>
              <a:rPr kumimoji="1" lang="en-US" altLang="ja-JP" sz="800" dirty="0">
                <a:latin typeface="Arial" panose="020B0604020202020204" pitchFamily="34" charset="0"/>
                <a:cs typeface="Arial" panose="020B0604020202020204" pitchFamily="34" charset="0"/>
              </a:rPr>
              <a:t> </a:t>
            </a:r>
            <a:r>
              <a:rPr kumimoji="1" lang="en-US" altLang="ja-JP" sz="800" dirty="0" err="1">
                <a:latin typeface="Arial" panose="020B0604020202020204" pitchFamily="34" charset="0"/>
                <a:cs typeface="Arial" panose="020B0604020202020204" pitchFamily="34" charset="0"/>
              </a:rPr>
              <a:t>nghiêng</a:t>
            </a:r>
            <a:endParaRPr kumimoji="1" lang="ja-JP" altLang="en-US" sz="800" dirty="0">
              <a:latin typeface="Arial" panose="020B0604020202020204" pitchFamily="34" charset="0"/>
              <a:cs typeface="Arial" panose="020B0604020202020204" pitchFamily="34" charset="0"/>
            </a:endParaRPr>
          </a:p>
        </p:txBody>
      </p:sp>
      <p:sp>
        <p:nvSpPr>
          <p:cNvPr id="26" name="正方形/長方形 25">
            <a:extLst>
              <a:ext uri="{FF2B5EF4-FFF2-40B4-BE49-F238E27FC236}">
                <a16:creationId xmlns:a16="http://schemas.microsoft.com/office/drawing/2014/main" id="{F7643527-DC71-4267-93E5-3933DF946822}"/>
              </a:ext>
            </a:extLst>
          </p:cNvPr>
          <p:cNvSpPr/>
          <p:nvPr/>
        </p:nvSpPr>
        <p:spPr>
          <a:xfrm>
            <a:off x="6737830" y="4915981"/>
            <a:ext cx="501138" cy="49922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800" dirty="0" err="1">
                <a:latin typeface="Arial" panose="020B0604020202020204" pitchFamily="34" charset="0"/>
                <a:cs typeface="Arial" panose="020B0604020202020204" pitchFamily="34" charset="0"/>
              </a:rPr>
              <a:t>Điểm</a:t>
            </a:r>
            <a:r>
              <a:rPr lang="en-US" altLang="ja-JP" sz="800" dirty="0">
                <a:latin typeface="Arial" panose="020B0604020202020204" pitchFamily="34" charset="0"/>
                <a:cs typeface="Arial" panose="020B0604020202020204" pitchFamily="34" charset="0"/>
              </a:rPr>
              <a:t> </a:t>
            </a:r>
            <a:r>
              <a:rPr lang="en-US" altLang="ja-JP" sz="800" dirty="0" err="1">
                <a:latin typeface="Arial" panose="020B0604020202020204" pitchFamily="34" charset="0"/>
                <a:cs typeface="Arial" panose="020B0604020202020204" pitchFamily="34" charset="0"/>
              </a:rPr>
              <a:t>tựa</a:t>
            </a:r>
            <a:r>
              <a:rPr lang="en-US" altLang="ja-JP" sz="800" dirty="0">
                <a:latin typeface="Arial" panose="020B0604020202020204" pitchFamily="34" charset="0"/>
                <a:cs typeface="Arial" panose="020B0604020202020204" pitchFamily="34" charset="0"/>
              </a:rPr>
              <a:t> </a:t>
            </a:r>
            <a:r>
              <a:rPr lang="en-US" altLang="ja-JP" sz="800" dirty="0" err="1">
                <a:latin typeface="Arial" panose="020B0604020202020204" pitchFamily="34" charset="0"/>
                <a:cs typeface="Arial" panose="020B0604020202020204" pitchFamily="34" charset="0"/>
              </a:rPr>
              <a:t>rơi</a:t>
            </a:r>
            <a:endParaRPr kumimoji="1" lang="ja-JP" altLang="en-US" sz="800" dirty="0">
              <a:latin typeface="Arial" panose="020B0604020202020204" pitchFamily="34" charset="0"/>
              <a:cs typeface="Arial" panose="020B0604020202020204" pitchFamily="34" charset="0"/>
            </a:endParaRPr>
          </a:p>
        </p:txBody>
      </p:sp>
      <p:sp>
        <p:nvSpPr>
          <p:cNvPr id="27" name="正方形/長方形 26">
            <a:extLst>
              <a:ext uri="{FF2B5EF4-FFF2-40B4-BE49-F238E27FC236}">
                <a16:creationId xmlns:a16="http://schemas.microsoft.com/office/drawing/2014/main" id="{59662990-5CC9-4D93-9011-6F249F308246}"/>
              </a:ext>
            </a:extLst>
          </p:cNvPr>
          <p:cNvSpPr/>
          <p:nvPr/>
        </p:nvSpPr>
        <p:spPr>
          <a:xfrm>
            <a:off x="6676090" y="5581167"/>
            <a:ext cx="1907191" cy="41970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800" dirty="0">
                <a:latin typeface="Arial" panose="020B0604020202020204" pitchFamily="34" charset="0"/>
                <a:cs typeface="Arial" panose="020B0604020202020204" pitchFamily="34" charset="0"/>
              </a:rPr>
              <a:t>※ </a:t>
            </a:r>
            <a:r>
              <a:rPr lang="en-US" altLang="ja-JP" sz="800" dirty="0" err="1">
                <a:latin typeface="Arial" panose="020B0604020202020204" pitchFamily="34" charset="0"/>
                <a:cs typeface="Arial" panose="020B0604020202020204" pitchFamily="34" charset="0"/>
              </a:rPr>
              <a:t>Việc</a:t>
            </a:r>
            <a:r>
              <a:rPr lang="en-US" altLang="ja-JP" sz="800" dirty="0">
                <a:latin typeface="Arial" panose="020B0604020202020204" pitchFamily="34" charset="0"/>
                <a:cs typeface="Arial" panose="020B0604020202020204" pitchFamily="34" charset="0"/>
              </a:rPr>
              <a:t> </a:t>
            </a:r>
            <a:r>
              <a:rPr lang="en-US" altLang="ja-JP" sz="800" dirty="0" err="1">
                <a:latin typeface="Arial" panose="020B0604020202020204" pitchFamily="34" charset="0"/>
                <a:cs typeface="Arial" panose="020B0604020202020204" pitchFamily="34" charset="0"/>
              </a:rPr>
              <a:t>cho</a:t>
            </a:r>
            <a:r>
              <a:rPr lang="en-US" altLang="ja-JP" sz="800" dirty="0">
                <a:latin typeface="Arial" panose="020B0604020202020204" pitchFamily="34" charset="0"/>
                <a:cs typeface="Arial" panose="020B0604020202020204" pitchFamily="34" charset="0"/>
              </a:rPr>
              <a:t> </a:t>
            </a:r>
            <a:r>
              <a:rPr lang="en-US" altLang="ja-JP" sz="800" dirty="0" err="1">
                <a:latin typeface="Arial" panose="020B0604020202020204" pitchFamily="34" charset="0"/>
                <a:cs typeface="Arial" panose="020B0604020202020204" pitchFamily="34" charset="0"/>
              </a:rPr>
              <a:t>sàn</a:t>
            </a:r>
            <a:r>
              <a:rPr lang="en-US" altLang="ja-JP" sz="800" dirty="0">
                <a:latin typeface="Arial" panose="020B0604020202020204" pitchFamily="34" charset="0"/>
                <a:cs typeface="Arial" panose="020B0604020202020204" pitchFamily="34" charset="0"/>
              </a:rPr>
              <a:t> </a:t>
            </a:r>
            <a:r>
              <a:rPr lang="en-US" altLang="ja-JP" sz="800" dirty="0" err="1">
                <a:latin typeface="Arial" panose="020B0604020202020204" pitchFamily="34" charset="0"/>
                <a:cs typeface="Arial" panose="020B0604020202020204" pitchFamily="34" charset="0"/>
              </a:rPr>
              <a:t>làm</a:t>
            </a:r>
            <a:r>
              <a:rPr lang="en-US" altLang="ja-JP" sz="800" dirty="0">
                <a:latin typeface="Arial" panose="020B0604020202020204" pitchFamily="34" charset="0"/>
                <a:cs typeface="Arial" panose="020B0604020202020204" pitchFamily="34" charset="0"/>
              </a:rPr>
              <a:t> </a:t>
            </a:r>
            <a:r>
              <a:rPr lang="en-US" altLang="ja-JP" sz="800" dirty="0" err="1">
                <a:latin typeface="Arial" panose="020B0604020202020204" pitchFamily="34" charset="0"/>
                <a:cs typeface="Arial" panose="020B0604020202020204" pitchFamily="34" charset="0"/>
              </a:rPr>
              <a:t>việc</a:t>
            </a:r>
            <a:r>
              <a:rPr lang="en-US" altLang="ja-JP" sz="800" dirty="0">
                <a:latin typeface="Arial" panose="020B0604020202020204" pitchFamily="34" charset="0"/>
                <a:cs typeface="Arial" panose="020B0604020202020204" pitchFamily="34" charset="0"/>
              </a:rPr>
              <a:t> </a:t>
            </a:r>
            <a:r>
              <a:rPr lang="en-US" altLang="ja-JP" sz="800" dirty="0" err="1">
                <a:latin typeface="Arial" panose="020B0604020202020204" pitchFamily="34" charset="0"/>
                <a:cs typeface="Arial" panose="020B0604020202020204" pitchFamily="34" charset="0"/>
              </a:rPr>
              <a:t>cao</a:t>
            </a:r>
            <a:r>
              <a:rPr lang="en-US" altLang="ja-JP" sz="800" dirty="0">
                <a:latin typeface="Arial" panose="020B0604020202020204" pitchFamily="34" charset="0"/>
                <a:cs typeface="Arial" panose="020B0604020202020204" pitchFamily="34" charset="0"/>
              </a:rPr>
              <a:t> </a:t>
            </a:r>
            <a:r>
              <a:rPr lang="en-US" altLang="ja-JP" sz="800" dirty="0" err="1">
                <a:latin typeface="Arial" panose="020B0604020202020204" pitchFamily="34" charset="0"/>
                <a:cs typeface="Arial" panose="020B0604020202020204" pitchFamily="34" charset="0"/>
              </a:rPr>
              <a:t>hơn</a:t>
            </a:r>
            <a:r>
              <a:rPr lang="en-US" altLang="ja-JP" sz="800" dirty="0">
                <a:latin typeface="Arial" panose="020B0604020202020204" pitchFamily="34" charset="0"/>
                <a:cs typeface="Arial" panose="020B0604020202020204" pitchFamily="34" charset="0"/>
              </a:rPr>
              <a:t> </a:t>
            </a:r>
            <a:r>
              <a:rPr lang="en-US" altLang="ja-JP" sz="800" dirty="0" err="1">
                <a:latin typeface="Arial" panose="020B0604020202020204" pitchFamily="34" charset="0"/>
                <a:cs typeface="Arial" panose="020B0604020202020204" pitchFamily="34" charset="0"/>
              </a:rPr>
              <a:t>và</a:t>
            </a:r>
            <a:r>
              <a:rPr lang="en-US" altLang="ja-JP" sz="800" dirty="0">
                <a:latin typeface="Arial" panose="020B0604020202020204" pitchFamily="34" charset="0"/>
                <a:cs typeface="Arial" panose="020B0604020202020204" pitchFamily="34" charset="0"/>
              </a:rPr>
              <a:t> </a:t>
            </a:r>
            <a:r>
              <a:rPr lang="en-US" altLang="ja-JP" sz="800" dirty="0" err="1">
                <a:latin typeface="Arial" panose="020B0604020202020204" pitchFamily="34" charset="0"/>
                <a:cs typeface="Arial" panose="020B0604020202020204" pitchFamily="34" charset="0"/>
              </a:rPr>
              <a:t>lái</a:t>
            </a:r>
            <a:r>
              <a:rPr lang="en-US" altLang="ja-JP" sz="800" dirty="0">
                <a:latin typeface="Arial" panose="020B0604020202020204" pitchFamily="34" charset="0"/>
                <a:cs typeface="Arial" panose="020B0604020202020204" pitchFamily="34" charset="0"/>
              </a:rPr>
              <a:t> </a:t>
            </a:r>
            <a:r>
              <a:rPr lang="en-US" altLang="ja-JP" sz="800" dirty="0" err="1">
                <a:latin typeface="Arial" panose="020B0604020202020204" pitchFamily="34" charset="0"/>
                <a:cs typeface="Arial" panose="020B0604020202020204" pitchFamily="34" charset="0"/>
              </a:rPr>
              <a:t>xe</a:t>
            </a:r>
            <a:r>
              <a:rPr lang="en-US" altLang="ja-JP" sz="800" dirty="0">
                <a:latin typeface="Arial" panose="020B0604020202020204" pitchFamily="34" charset="0"/>
                <a:cs typeface="Arial" panose="020B0604020202020204" pitchFamily="34" charset="0"/>
              </a:rPr>
              <a:t>, </a:t>
            </a:r>
            <a:r>
              <a:rPr lang="en-US" altLang="ja-JP" sz="800" dirty="0" err="1">
                <a:latin typeface="Arial" panose="020B0604020202020204" pitchFamily="34" charset="0"/>
                <a:cs typeface="Arial" panose="020B0604020202020204" pitchFamily="34" charset="0"/>
              </a:rPr>
              <a:t>vị</a:t>
            </a:r>
            <a:r>
              <a:rPr lang="en-US" altLang="ja-JP" sz="800" dirty="0">
                <a:latin typeface="Arial" panose="020B0604020202020204" pitchFamily="34" charset="0"/>
                <a:cs typeface="Arial" panose="020B0604020202020204" pitchFamily="34" charset="0"/>
              </a:rPr>
              <a:t> </a:t>
            </a:r>
            <a:r>
              <a:rPr lang="en-US" altLang="ja-JP" sz="800" dirty="0" err="1">
                <a:latin typeface="Arial" panose="020B0604020202020204" pitchFamily="34" charset="0"/>
                <a:cs typeface="Arial" panose="020B0604020202020204" pitchFamily="34" charset="0"/>
              </a:rPr>
              <a:t>trí</a:t>
            </a:r>
            <a:r>
              <a:rPr lang="en-US" altLang="ja-JP" sz="800" dirty="0">
                <a:latin typeface="Arial" panose="020B0604020202020204" pitchFamily="34" charset="0"/>
                <a:cs typeface="Arial" panose="020B0604020202020204" pitchFamily="34" charset="0"/>
              </a:rPr>
              <a:t> </a:t>
            </a:r>
            <a:r>
              <a:rPr lang="en-US" altLang="ja-JP" sz="800" dirty="0" err="1">
                <a:latin typeface="Arial" panose="020B0604020202020204" pitchFamily="34" charset="0"/>
                <a:cs typeface="Arial" panose="020B0604020202020204" pitchFamily="34" charset="0"/>
              </a:rPr>
              <a:t>trọng</a:t>
            </a:r>
            <a:r>
              <a:rPr lang="en-US" altLang="ja-JP" sz="800" dirty="0">
                <a:latin typeface="Arial" panose="020B0604020202020204" pitchFamily="34" charset="0"/>
                <a:cs typeface="Arial" panose="020B0604020202020204" pitchFamily="34" charset="0"/>
              </a:rPr>
              <a:t> </a:t>
            </a:r>
            <a:r>
              <a:rPr lang="en-US" altLang="ja-JP" sz="800" dirty="0" err="1">
                <a:latin typeface="Arial" panose="020B0604020202020204" pitchFamily="34" charset="0"/>
                <a:cs typeface="Arial" panose="020B0604020202020204" pitchFamily="34" charset="0"/>
              </a:rPr>
              <a:t>tâm</a:t>
            </a:r>
            <a:r>
              <a:rPr lang="en-US" altLang="ja-JP" sz="800" dirty="0">
                <a:latin typeface="Arial" panose="020B0604020202020204" pitchFamily="34" charset="0"/>
                <a:cs typeface="Arial" panose="020B0604020202020204" pitchFamily="34" charset="0"/>
              </a:rPr>
              <a:t> (</a:t>
            </a:r>
            <a:r>
              <a:rPr lang="en-US" altLang="ja-JP" sz="800" dirty="0" err="1">
                <a:latin typeface="Arial" panose="020B0604020202020204" pitchFamily="34" charset="0"/>
                <a:cs typeface="Arial" panose="020B0604020202020204" pitchFamily="34" charset="0"/>
              </a:rPr>
              <a:t>jyushin</a:t>
            </a:r>
            <a:r>
              <a:rPr lang="en-US" altLang="ja-JP" sz="800" dirty="0">
                <a:latin typeface="Arial" panose="020B0604020202020204" pitchFamily="34" charset="0"/>
                <a:cs typeface="Arial" panose="020B0604020202020204" pitchFamily="34" charset="0"/>
              </a:rPr>
              <a:t>) </a:t>
            </a:r>
            <a:r>
              <a:rPr lang="en-US" altLang="ja-JP" sz="800" dirty="0" err="1">
                <a:latin typeface="Arial" panose="020B0604020202020204" pitchFamily="34" charset="0"/>
                <a:cs typeface="Arial" panose="020B0604020202020204" pitchFamily="34" charset="0"/>
              </a:rPr>
              <a:t>vượt</a:t>
            </a:r>
            <a:r>
              <a:rPr lang="en-US" altLang="ja-JP" sz="800" dirty="0">
                <a:latin typeface="Arial" panose="020B0604020202020204" pitchFamily="34" charset="0"/>
                <a:cs typeface="Arial" panose="020B0604020202020204" pitchFamily="34" charset="0"/>
              </a:rPr>
              <a:t> qua </a:t>
            </a:r>
            <a:r>
              <a:rPr lang="en-US" altLang="ja-JP" sz="800" dirty="0" err="1">
                <a:latin typeface="Arial" panose="020B0604020202020204" pitchFamily="34" charset="0"/>
                <a:cs typeface="Arial" panose="020B0604020202020204" pitchFamily="34" charset="0"/>
              </a:rPr>
              <a:t>điểm</a:t>
            </a:r>
            <a:r>
              <a:rPr lang="en-US" altLang="ja-JP" sz="800" dirty="0">
                <a:latin typeface="Arial" panose="020B0604020202020204" pitchFamily="34" charset="0"/>
                <a:cs typeface="Arial" panose="020B0604020202020204" pitchFamily="34" charset="0"/>
              </a:rPr>
              <a:t> </a:t>
            </a:r>
            <a:r>
              <a:rPr lang="en-US" altLang="ja-JP" sz="800" dirty="0" err="1">
                <a:latin typeface="Arial" panose="020B0604020202020204" pitchFamily="34" charset="0"/>
                <a:cs typeface="Arial" panose="020B0604020202020204" pitchFamily="34" charset="0"/>
              </a:rPr>
              <a:t>tựa</a:t>
            </a:r>
            <a:r>
              <a:rPr lang="en-US" altLang="ja-JP" sz="800" dirty="0">
                <a:latin typeface="Arial" panose="020B0604020202020204" pitchFamily="34" charset="0"/>
                <a:cs typeface="Arial" panose="020B0604020202020204" pitchFamily="34" charset="0"/>
              </a:rPr>
              <a:t> </a:t>
            </a:r>
            <a:r>
              <a:rPr lang="en-US" altLang="ja-JP" sz="800" dirty="0" err="1">
                <a:latin typeface="Arial" panose="020B0604020202020204" pitchFamily="34" charset="0"/>
                <a:cs typeface="Arial" panose="020B0604020202020204" pitchFamily="34" charset="0"/>
              </a:rPr>
              <a:t>rơi</a:t>
            </a:r>
            <a:r>
              <a:rPr lang="en-US" altLang="ja-JP" sz="800" dirty="0">
                <a:latin typeface="Arial" panose="020B0604020202020204" pitchFamily="34" charset="0"/>
                <a:cs typeface="Arial" panose="020B0604020202020204" pitchFamily="34" charset="0"/>
              </a:rPr>
              <a:t> </a:t>
            </a:r>
            <a:r>
              <a:rPr lang="en-US" altLang="ja-JP" sz="800" dirty="0" err="1">
                <a:latin typeface="Arial" panose="020B0604020202020204" pitchFamily="34" charset="0"/>
                <a:cs typeface="Arial" panose="020B0604020202020204" pitchFamily="34" charset="0"/>
              </a:rPr>
              <a:t>tại</a:t>
            </a:r>
            <a:r>
              <a:rPr lang="en-US" altLang="ja-JP" sz="800" dirty="0">
                <a:latin typeface="Arial" panose="020B0604020202020204" pitchFamily="34" charset="0"/>
                <a:cs typeface="Arial" panose="020B0604020202020204" pitchFamily="34" charset="0"/>
              </a:rPr>
              <a:t> </a:t>
            </a:r>
            <a:r>
              <a:rPr lang="en-US" altLang="ja-JP" sz="800" dirty="0" err="1">
                <a:latin typeface="Arial" panose="020B0604020202020204" pitchFamily="34" charset="0"/>
                <a:cs typeface="Arial" panose="020B0604020202020204" pitchFamily="34" charset="0"/>
              </a:rPr>
              <a:t>góc</a:t>
            </a:r>
            <a:r>
              <a:rPr lang="en-US" altLang="ja-JP" sz="800" dirty="0">
                <a:latin typeface="Arial" panose="020B0604020202020204" pitchFamily="34" charset="0"/>
                <a:cs typeface="Arial" panose="020B0604020202020204" pitchFamily="34" charset="0"/>
              </a:rPr>
              <a:t> </a:t>
            </a:r>
            <a:r>
              <a:rPr lang="en-US" altLang="ja-JP" sz="800" dirty="0" err="1">
                <a:latin typeface="Arial" panose="020B0604020202020204" pitchFamily="34" charset="0"/>
                <a:cs typeface="Arial" panose="020B0604020202020204" pitchFamily="34" charset="0"/>
              </a:rPr>
              <a:t>nghiêng</a:t>
            </a:r>
            <a:r>
              <a:rPr lang="en-US" altLang="ja-JP" sz="800" dirty="0">
                <a:latin typeface="Arial" panose="020B0604020202020204" pitchFamily="34" charset="0"/>
                <a:cs typeface="Arial" panose="020B0604020202020204" pitchFamily="34" charset="0"/>
              </a:rPr>
              <a:t> </a:t>
            </a:r>
            <a:r>
              <a:rPr lang="en-US" altLang="ja-JP" sz="800" dirty="0" err="1">
                <a:latin typeface="Arial" panose="020B0604020202020204" pitchFamily="34" charset="0"/>
                <a:cs typeface="Arial" panose="020B0604020202020204" pitchFamily="34" charset="0"/>
              </a:rPr>
              <a:t>nhỏ</a:t>
            </a:r>
            <a:r>
              <a:rPr lang="en-US" altLang="ja-JP" sz="800" dirty="0">
                <a:latin typeface="Arial" panose="020B0604020202020204" pitchFamily="34" charset="0"/>
                <a:cs typeface="Arial" panose="020B0604020202020204" pitchFamily="34" charset="0"/>
              </a:rPr>
              <a:t> </a:t>
            </a:r>
            <a:r>
              <a:rPr lang="en-US" altLang="ja-JP" sz="800" dirty="0" err="1">
                <a:latin typeface="Arial" panose="020B0604020202020204" pitchFamily="34" charset="0"/>
                <a:cs typeface="Arial" panose="020B0604020202020204" pitchFamily="34" charset="0"/>
              </a:rPr>
              <a:t>thì</a:t>
            </a:r>
            <a:r>
              <a:rPr lang="en-US" altLang="ja-JP" sz="800" dirty="0">
                <a:latin typeface="Arial" panose="020B0604020202020204" pitchFamily="34" charset="0"/>
                <a:cs typeface="Arial" panose="020B0604020202020204" pitchFamily="34" charset="0"/>
              </a:rPr>
              <a:t> </a:t>
            </a:r>
            <a:r>
              <a:rPr lang="en-US" altLang="ja-JP" sz="800" dirty="0" err="1">
                <a:latin typeface="Arial" panose="020B0604020202020204" pitchFamily="34" charset="0"/>
                <a:cs typeface="Arial" panose="020B0604020202020204" pitchFamily="34" charset="0"/>
              </a:rPr>
              <a:t>sẽ</a:t>
            </a:r>
            <a:r>
              <a:rPr lang="en-US" altLang="ja-JP" sz="800" dirty="0">
                <a:latin typeface="Arial" panose="020B0604020202020204" pitchFamily="34" charset="0"/>
                <a:cs typeface="Arial" panose="020B0604020202020204" pitchFamily="34" charset="0"/>
              </a:rPr>
              <a:t> </a:t>
            </a:r>
            <a:r>
              <a:rPr lang="en-US" altLang="ja-JP" sz="800" dirty="0" err="1">
                <a:latin typeface="Arial" panose="020B0604020202020204" pitchFamily="34" charset="0"/>
                <a:cs typeface="Arial" panose="020B0604020202020204" pitchFamily="34" charset="0"/>
              </a:rPr>
              <a:t>dấn</a:t>
            </a:r>
            <a:r>
              <a:rPr lang="en-US" altLang="ja-JP" sz="800" dirty="0">
                <a:latin typeface="Arial" panose="020B0604020202020204" pitchFamily="34" charset="0"/>
                <a:cs typeface="Arial" panose="020B0604020202020204" pitchFamily="34" charset="0"/>
              </a:rPr>
              <a:t> </a:t>
            </a:r>
            <a:r>
              <a:rPr lang="en-US" altLang="ja-JP" sz="800" dirty="0" err="1">
                <a:latin typeface="Arial" panose="020B0604020202020204" pitchFamily="34" charset="0"/>
                <a:cs typeface="Arial" panose="020B0604020202020204" pitchFamily="34" charset="0"/>
              </a:rPr>
              <a:t>tới</a:t>
            </a:r>
            <a:r>
              <a:rPr lang="en-US" altLang="ja-JP" sz="800" dirty="0">
                <a:latin typeface="Arial" panose="020B0604020202020204" pitchFamily="34" charset="0"/>
                <a:cs typeface="Arial" panose="020B0604020202020204" pitchFamily="34" charset="0"/>
              </a:rPr>
              <a:t> </a:t>
            </a:r>
            <a:r>
              <a:rPr lang="en-US" altLang="ja-JP" sz="800" dirty="0" err="1">
                <a:latin typeface="Arial" panose="020B0604020202020204" pitchFamily="34" charset="0"/>
                <a:cs typeface="Arial" panose="020B0604020202020204" pitchFamily="34" charset="0"/>
              </a:rPr>
              <a:t>việc</a:t>
            </a:r>
            <a:r>
              <a:rPr lang="en-US" altLang="ja-JP" sz="800" dirty="0">
                <a:latin typeface="Arial" panose="020B0604020202020204" pitchFamily="34" charset="0"/>
                <a:cs typeface="Arial" panose="020B0604020202020204" pitchFamily="34" charset="0"/>
              </a:rPr>
              <a:t> </a:t>
            </a:r>
            <a:r>
              <a:rPr lang="en-US" altLang="ja-JP" sz="800" dirty="0" err="1">
                <a:latin typeface="Arial" panose="020B0604020202020204" pitchFamily="34" charset="0"/>
                <a:cs typeface="Arial" panose="020B0604020202020204" pitchFamily="34" charset="0"/>
              </a:rPr>
              <a:t>rơi</a:t>
            </a:r>
            <a:r>
              <a:rPr lang="en-US" altLang="ja-JP" sz="800" dirty="0">
                <a:latin typeface="Arial" panose="020B0604020202020204" pitchFamily="34" charset="0"/>
                <a:cs typeface="Arial" panose="020B0604020202020204" pitchFamily="34" charset="0"/>
              </a:rPr>
              <a:t> </a:t>
            </a:r>
            <a:r>
              <a:rPr lang="en-US" altLang="ja-JP" sz="800" dirty="0" err="1">
                <a:latin typeface="Arial" panose="020B0604020202020204" pitchFamily="34" charset="0"/>
                <a:cs typeface="Arial" panose="020B0604020202020204" pitchFamily="34" charset="0"/>
              </a:rPr>
              <a:t>đổ</a:t>
            </a:r>
            <a:endParaRPr kumimoji="1" lang="ja-JP" alt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342797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581515" y="365126"/>
            <a:ext cx="7723498" cy="558701"/>
          </a:xfrm>
          <a:ln>
            <a:solidFill>
              <a:schemeClr val="tx1"/>
            </a:solidFill>
          </a:ln>
        </p:spPr>
        <p:txBody>
          <a:bodyPr>
            <a:noAutofit/>
          </a:bodyPr>
          <a:lstStyle/>
          <a:p>
            <a:r>
              <a:rPr kumimoji="1" lang="en-US" altLang="ja-JP" sz="2400" b="1" err="1">
                <a:latin typeface="Arial" panose="020B0604020202020204" pitchFamily="34" charset="0"/>
                <a:ea typeface="Meiryo UI" panose="020B0604030504040204" pitchFamily="50" charset="-128"/>
                <a:cs typeface="Arial" panose="020B0604020202020204" pitchFamily="34" charset="0"/>
              </a:rPr>
              <a:t>Quán</a:t>
            </a:r>
            <a:r>
              <a:rPr kumimoji="1" lang="en-US" altLang="ja-JP" sz="2400" b="1">
                <a:latin typeface="Arial" panose="020B0604020202020204" pitchFamily="34" charset="0"/>
                <a:ea typeface="Meiryo UI" panose="020B0604030504040204" pitchFamily="50" charset="-128"/>
                <a:cs typeface="Arial" panose="020B0604020202020204" pitchFamily="34" charset="0"/>
              </a:rPr>
              <a:t> </a:t>
            </a:r>
            <a:r>
              <a:rPr kumimoji="1" lang="en-US" altLang="ja-JP" sz="2400" b="1" err="1">
                <a:latin typeface="Arial" panose="020B0604020202020204" pitchFamily="34" charset="0"/>
                <a:ea typeface="Meiryo UI" panose="020B0604030504040204" pitchFamily="50" charset="-128"/>
                <a:cs typeface="Arial" panose="020B0604020202020204" pitchFamily="34" charset="0"/>
              </a:rPr>
              <a:t>tính</a:t>
            </a:r>
            <a:endParaRPr kumimoji="1" lang="ja-JP" altLang="en-US" sz="2400" b="1">
              <a:latin typeface="Arial" panose="020B0604020202020204" pitchFamily="34" charset="0"/>
              <a:ea typeface="Meiryo UI" panose="020B0604030504040204" pitchFamily="50" charset="-128"/>
              <a:cs typeface="Arial" panose="020B0604020202020204" pitchFamily="34" charset="0"/>
            </a:endParaRPr>
          </a:p>
        </p:txBody>
      </p:sp>
      <p:sp>
        <p:nvSpPr>
          <p:cNvPr id="5" name="スライド番号プレースホルダー 4"/>
          <p:cNvSpPr>
            <a:spLocks noGrp="1"/>
          </p:cNvSpPr>
          <p:nvPr>
            <p:ph type="sldNum" sz="quarter" idx="12"/>
          </p:nvPr>
        </p:nvSpPr>
        <p:spPr>
          <a:xfrm>
            <a:off x="6457950" y="6379211"/>
            <a:ext cx="2057400" cy="365125"/>
          </a:xfrm>
        </p:spPr>
        <p:txBody>
          <a:bodyPr/>
          <a:lstStyle/>
          <a:p>
            <a:fld id="{10712B29-8DFD-45C1-BE8F-2E7F44751CDC}" type="slidenum">
              <a:rPr lang="ja-JP" altLang="en-US" smtClean="0">
                <a:solidFill>
                  <a:prstClr val="black">
                    <a:tint val="75000"/>
                  </a:prstClr>
                </a:solidFill>
              </a:rPr>
              <a:pPr/>
              <a:t>74</a:t>
            </a:fld>
            <a:endParaRPr lang="ja-JP" altLang="en-US">
              <a:solidFill>
                <a:prstClr val="black">
                  <a:tint val="75000"/>
                </a:prstClr>
              </a:solidFill>
            </a:endParaRPr>
          </a:p>
        </p:txBody>
      </p:sp>
      <p:sp>
        <p:nvSpPr>
          <p:cNvPr id="11" name="コンテンツ プレースホルダー 4"/>
          <p:cNvSpPr txBox="1">
            <a:spLocks/>
          </p:cNvSpPr>
          <p:nvPr/>
        </p:nvSpPr>
        <p:spPr>
          <a:xfrm>
            <a:off x="619222" y="1097836"/>
            <a:ext cx="7886701" cy="2228119"/>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Ở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vật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thể</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nếu</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như</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không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có</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lực</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tác</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động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từ</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bên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ngoài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có</a:t>
            </a: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ja-JP" altLang="en-US"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quán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tính</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đang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đứng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yên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sẽ</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ở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trạng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thái</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đứng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yên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đang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chuyển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động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sẽ</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tiếp</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tục</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chuyển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động</a:t>
            </a:r>
            <a:r>
              <a:rPr lang="ja-JP" altLang="en-US"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Bản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chất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như</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thế</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này</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gọi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là</a:t>
            </a: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ja-JP" altLang="en-US"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quán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tính</a:t>
            </a:r>
            <a:r>
              <a:rPr lang="ja-JP" altLang="en-US"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lực</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xuất</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hiện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và</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tác</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động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lên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vật</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thể</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theo</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quán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tính</a:t>
            </a: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được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gọi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là</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ja-JP" altLang="en-US"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lực</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quán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tính</a:t>
            </a:r>
            <a:r>
              <a:rPr lang="ja-JP" altLang="en-US"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Gia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tốc</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càng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lớn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hay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khối</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lượng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càng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lớn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lực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quán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tính</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càng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lớn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Khi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người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lên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sàn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xe</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nâng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và</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bị</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xoay</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vòng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khi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bị</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dừng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khẩn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cấp</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nếu</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muốn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cho</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xuất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phát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trở</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lại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cho</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dù</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sàn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có</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dừng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chăng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nữa</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con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người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cũng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sẽ</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theo</a:t>
            </a: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quán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tính</a:t>
            </a: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mà</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hồi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chuyển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trở</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lại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endPar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Vì</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vậy</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thao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tác</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đột</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ngột</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là</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nguy</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hiểm</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p:txBody>
      </p:sp>
      <p:pic>
        <p:nvPicPr>
          <p:cNvPr id="6" name="図 5"/>
          <p:cNvPicPr/>
          <p:nvPr/>
        </p:nvPicPr>
        <p:blipFill>
          <a:blip r:embed="rId3">
            <a:extLst>
              <a:ext uri="{28A0092B-C50C-407E-A947-70E740481C1C}">
                <a14:useLocalDpi xmlns:a14="http://schemas.microsoft.com/office/drawing/2010/main" val="0"/>
              </a:ext>
            </a:extLst>
          </a:blip>
          <a:srcRect/>
          <a:stretch>
            <a:fillRect/>
          </a:stretch>
        </p:blipFill>
        <p:spPr bwMode="auto">
          <a:xfrm>
            <a:off x="4257674" y="3564189"/>
            <a:ext cx="4257675" cy="1582846"/>
          </a:xfrm>
          <a:prstGeom prst="rect">
            <a:avLst/>
          </a:prstGeom>
          <a:noFill/>
          <a:ln>
            <a:solidFill>
              <a:schemeClr val="tx1"/>
            </a:solidFill>
          </a:ln>
        </p:spPr>
      </p:pic>
      <p:sp>
        <p:nvSpPr>
          <p:cNvPr id="8" name="テキスト ボックス 7">
            <a:extLst>
              <a:ext uri="{FF2B5EF4-FFF2-40B4-BE49-F238E27FC236}">
                <a16:creationId xmlns:a16="http://schemas.microsoft.com/office/drawing/2014/main" id="{F894A5C7-A322-49C8-8F62-8031BA342F21}"/>
              </a:ext>
            </a:extLst>
          </p:cNvPr>
          <p:cNvSpPr txBox="1"/>
          <p:nvPr/>
        </p:nvSpPr>
        <p:spPr>
          <a:xfrm>
            <a:off x="4572000" y="6423273"/>
            <a:ext cx="3613843" cy="307777"/>
          </a:xfrm>
          <a:prstGeom prst="rect">
            <a:avLst/>
          </a:prstGeom>
          <a:noFill/>
          <a:ln>
            <a:solidFill>
              <a:schemeClr val="tx1"/>
            </a:solidFill>
          </a:ln>
        </p:spPr>
        <p:txBody>
          <a:bodyPr wrap="square" rtlCol="0">
            <a:spAutoFit/>
          </a:bodyPr>
          <a:lstStyle/>
          <a:p>
            <a:pPr algn="r"/>
            <a:r>
              <a:rPr lang="en-US" altLang="ja-JP" sz="1400" dirty="0" err="1">
                <a:solidFill>
                  <a:prstClr val="black"/>
                </a:solidFill>
              </a:rPr>
              <a:t>Sách</a:t>
            </a:r>
            <a:r>
              <a:rPr lang="en-US" altLang="ja-JP" sz="1400" dirty="0">
                <a:solidFill>
                  <a:prstClr val="black"/>
                </a:solidFill>
              </a:rPr>
              <a:t> </a:t>
            </a:r>
            <a:r>
              <a:rPr lang="en-US" altLang="ja-JP" sz="1400" dirty="0" err="1">
                <a:solidFill>
                  <a:prstClr val="black"/>
                </a:solidFill>
              </a:rPr>
              <a:t>giáo</a:t>
            </a:r>
            <a:r>
              <a:rPr lang="en-US" altLang="ja-JP" sz="1400" dirty="0">
                <a:solidFill>
                  <a:prstClr val="black"/>
                </a:solidFill>
              </a:rPr>
              <a:t> </a:t>
            </a:r>
            <a:r>
              <a:rPr lang="en-US" altLang="ja-JP" sz="1400" dirty="0" err="1">
                <a:solidFill>
                  <a:prstClr val="black"/>
                </a:solidFill>
              </a:rPr>
              <a:t>khoa</a:t>
            </a:r>
            <a:r>
              <a:rPr lang="en-US" altLang="ja-JP" sz="1400" dirty="0">
                <a:solidFill>
                  <a:prstClr val="black"/>
                </a:solidFill>
              </a:rPr>
              <a:t> </a:t>
            </a:r>
            <a:r>
              <a:rPr lang="en-US" altLang="ja-JP" sz="1400" dirty="0" err="1">
                <a:solidFill>
                  <a:prstClr val="black"/>
                </a:solidFill>
              </a:rPr>
              <a:t>trang</a:t>
            </a:r>
            <a:r>
              <a:rPr lang="en-US" altLang="ja-JP" sz="1400" dirty="0">
                <a:solidFill>
                  <a:prstClr val="black"/>
                </a:solidFill>
              </a:rPr>
              <a:t> 156 /</a:t>
            </a:r>
            <a:r>
              <a:rPr lang="ja-JP" altLang="en-US" sz="1400" dirty="0">
                <a:solidFill>
                  <a:prstClr val="black"/>
                </a:solidFill>
              </a:rPr>
              <a:t> </a:t>
            </a:r>
            <a:r>
              <a:rPr lang="en-US" altLang="ja-JP" sz="1400" dirty="0" err="1">
                <a:solidFill>
                  <a:prstClr val="black"/>
                </a:solidFill>
              </a:rPr>
              <a:t>Sách</a:t>
            </a:r>
            <a:r>
              <a:rPr lang="en-US" altLang="ja-JP" sz="1400" dirty="0">
                <a:solidFill>
                  <a:prstClr val="black"/>
                </a:solidFill>
              </a:rPr>
              <a:t> </a:t>
            </a:r>
            <a:r>
              <a:rPr lang="en-US" altLang="ja-JP" sz="1400" dirty="0" err="1">
                <a:solidFill>
                  <a:prstClr val="black"/>
                </a:solidFill>
              </a:rPr>
              <a:t>bổ</a:t>
            </a:r>
            <a:r>
              <a:rPr lang="en-US" altLang="ja-JP" sz="1400" dirty="0">
                <a:solidFill>
                  <a:prstClr val="black"/>
                </a:solidFill>
              </a:rPr>
              <a:t> </a:t>
            </a:r>
            <a:r>
              <a:rPr lang="en-US" altLang="ja-JP" sz="1400" dirty="0" err="1">
                <a:solidFill>
                  <a:prstClr val="black"/>
                </a:solidFill>
              </a:rPr>
              <a:t>trợ</a:t>
            </a:r>
            <a:r>
              <a:rPr lang="en-US" altLang="ja-JP" sz="1400" dirty="0">
                <a:solidFill>
                  <a:prstClr val="black"/>
                </a:solidFill>
              </a:rPr>
              <a:t> </a:t>
            </a:r>
            <a:r>
              <a:rPr lang="en-US" altLang="ja-JP" sz="1400" dirty="0" err="1">
                <a:solidFill>
                  <a:prstClr val="black"/>
                </a:solidFill>
              </a:rPr>
              <a:t>trang</a:t>
            </a:r>
            <a:r>
              <a:rPr lang="en-US" altLang="ja-JP" sz="1400" dirty="0">
                <a:solidFill>
                  <a:prstClr val="black"/>
                </a:solidFill>
              </a:rPr>
              <a:t> </a:t>
            </a:r>
            <a:r>
              <a:rPr lang="en-US" altLang="ja-JP" sz="1400" dirty="0" smtClean="0">
                <a:solidFill>
                  <a:prstClr val="black"/>
                </a:solidFill>
              </a:rPr>
              <a:t>69</a:t>
            </a:r>
            <a:endParaRPr lang="ja-JP" altLang="en-US" sz="1400" dirty="0">
              <a:solidFill>
                <a:prstClr val="black"/>
              </a:solidFill>
            </a:endParaRPr>
          </a:p>
        </p:txBody>
      </p:sp>
      <p:sp>
        <p:nvSpPr>
          <p:cNvPr id="7" name="正方形/長方形 6">
            <a:extLst>
              <a:ext uri="{FF2B5EF4-FFF2-40B4-BE49-F238E27FC236}">
                <a16:creationId xmlns:a16="http://schemas.microsoft.com/office/drawing/2014/main" id="{902BC54E-4DE5-4E4C-AB0B-40BF9C49BFC2}"/>
              </a:ext>
            </a:extLst>
          </p:cNvPr>
          <p:cNvSpPr/>
          <p:nvPr/>
        </p:nvSpPr>
        <p:spPr>
          <a:xfrm>
            <a:off x="5253355" y="4801685"/>
            <a:ext cx="2233295" cy="25953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200" dirty="0" err="1">
                <a:latin typeface="Arial" panose="020B0604020202020204" pitchFamily="34" charset="0"/>
                <a:cs typeface="Arial" panose="020B0604020202020204" pitchFamily="34" charset="0"/>
              </a:rPr>
              <a:t>Hình</a:t>
            </a:r>
            <a:r>
              <a:rPr lang="en-US" altLang="ja-JP" sz="1200" dirty="0">
                <a:latin typeface="Arial" panose="020B0604020202020204" pitchFamily="34" charset="0"/>
                <a:cs typeface="Arial" panose="020B0604020202020204" pitchFamily="34" charset="0"/>
              </a:rPr>
              <a:t> 4-27   </a:t>
            </a:r>
            <a:r>
              <a:rPr lang="en-US" altLang="ja-JP" sz="1200" dirty="0" err="1">
                <a:latin typeface="Arial" panose="020B0604020202020204" pitchFamily="34" charset="0"/>
                <a:cs typeface="Arial" panose="020B0604020202020204" pitchFamily="34" charset="0"/>
              </a:rPr>
              <a:t>Lực</a:t>
            </a:r>
            <a:r>
              <a:rPr lang="en-US" altLang="ja-JP" sz="1200" dirty="0">
                <a:latin typeface="Arial" panose="020B0604020202020204" pitchFamily="34" charset="0"/>
                <a:cs typeface="Arial" panose="020B0604020202020204" pitchFamily="34" charset="0"/>
              </a:rPr>
              <a:t> </a:t>
            </a:r>
            <a:r>
              <a:rPr lang="en-US" altLang="ja-JP" sz="1200" dirty="0" err="1">
                <a:latin typeface="Arial" panose="020B0604020202020204" pitchFamily="34" charset="0"/>
                <a:cs typeface="Arial" panose="020B0604020202020204" pitchFamily="34" charset="0"/>
              </a:rPr>
              <a:t>quán</a:t>
            </a:r>
            <a:r>
              <a:rPr lang="en-US" altLang="ja-JP" sz="1200" dirty="0">
                <a:latin typeface="Arial" panose="020B0604020202020204" pitchFamily="34" charset="0"/>
                <a:cs typeface="Arial" panose="020B0604020202020204" pitchFamily="34" charset="0"/>
              </a:rPr>
              <a:t> </a:t>
            </a:r>
            <a:r>
              <a:rPr lang="en-US" altLang="ja-JP" sz="1200" dirty="0" err="1">
                <a:latin typeface="Arial" panose="020B0604020202020204" pitchFamily="34" charset="0"/>
                <a:cs typeface="Arial" panose="020B0604020202020204" pitchFamily="34" charset="0"/>
              </a:rPr>
              <a:t>tính</a:t>
            </a:r>
            <a:endParaRPr kumimoji="1" lang="ja-JP" altLang="en-US" sz="1200" dirty="0">
              <a:latin typeface="Arial" panose="020B0604020202020204" pitchFamily="34" charset="0"/>
              <a:cs typeface="Arial" panose="020B0604020202020204" pitchFamily="34" charset="0"/>
            </a:endParaRPr>
          </a:p>
        </p:txBody>
      </p:sp>
      <p:sp>
        <p:nvSpPr>
          <p:cNvPr id="9" name="正方形/長方形 8">
            <a:extLst>
              <a:ext uri="{FF2B5EF4-FFF2-40B4-BE49-F238E27FC236}">
                <a16:creationId xmlns:a16="http://schemas.microsoft.com/office/drawing/2014/main" id="{D6B86818-99B4-47AE-8739-80C66D0B2A9E}"/>
              </a:ext>
            </a:extLst>
          </p:cNvPr>
          <p:cNvSpPr/>
          <p:nvPr/>
        </p:nvSpPr>
        <p:spPr>
          <a:xfrm>
            <a:off x="5847347" y="3714161"/>
            <a:ext cx="962528" cy="42420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900" dirty="0" err="1">
                <a:latin typeface="Arial" panose="020B0604020202020204" pitchFamily="34" charset="0"/>
                <a:cs typeface="Arial" panose="020B0604020202020204" pitchFamily="34" charset="0"/>
              </a:rPr>
              <a:t>Nếu</a:t>
            </a:r>
            <a:r>
              <a:rPr lang="en-US" altLang="ja-JP" sz="900" dirty="0">
                <a:latin typeface="Arial" panose="020B0604020202020204" pitchFamily="34" charset="0"/>
                <a:cs typeface="Arial" panose="020B0604020202020204" pitchFamily="34" charset="0"/>
              </a:rPr>
              <a:t> </a:t>
            </a:r>
            <a:r>
              <a:rPr lang="en-US" altLang="ja-JP" sz="900" dirty="0" err="1">
                <a:latin typeface="Arial" panose="020B0604020202020204" pitchFamily="34" charset="0"/>
                <a:cs typeface="Arial" panose="020B0604020202020204" pitchFamily="34" charset="0"/>
              </a:rPr>
              <a:t>dùng</a:t>
            </a:r>
            <a:r>
              <a:rPr lang="en-US" altLang="ja-JP" sz="900" dirty="0">
                <a:latin typeface="Arial" panose="020B0604020202020204" pitchFamily="34" charset="0"/>
                <a:cs typeface="Arial" panose="020B0604020202020204" pitchFamily="34" charset="0"/>
              </a:rPr>
              <a:t> </a:t>
            </a:r>
            <a:r>
              <a:rPr lang="en-US" altLang="ja-JP" sz="900" dirty="0" err="1">
                <a:latin typeface="Arial" panose="020B0604020202020204" pitchFamily="34" charset="0"/>
                <a:cs typeface="Arial" panose="020B0604020202020204" pitchFamily="34" charset="0"/>
              </a:rPr>
              <a:t>phanh</a:t>
            </a:r>
            <a:r>
              <a:rPr lang="en-US" altLang="ja-JP" sz="900" dirty="0">
                <a:latin typeface="Arial" panose="020B0604020202020204" pitchFamily="34" charset="0"/>
                <a:cs typeface="Arial" panose="020B0604020202020204" pitchFamily="34" charset="0"/>
              </a:rPr>
              <a:t> </a:t>
            </a:r>
            <a:r>
              <a:rPr lang="en-US" altLang="ja-JP" sz="900" dirty="0" err="1">
                <a:latin typeface="Arial" panose="020B0604020202020204" pitchFamily="34" charset="0"/>
                <a:cs typeface="Arial" panose="020B0604020202020204" pitchFamily="34" charset="0"/>
              </a:rPr>
              <a:t>đột</a:t>
            </a:r>
            <a:r>
              <a:rPr lang="en-US" altLang="ja-JP" sz="900" dirty="0">
                <a:latin typeface="Arial" panose="020B0604020202020204" pitchFamily="34" charset="0"/>
                <a:cs typeface="Arial" panose="020B0604020202020204" pitchFamily="34" charset="0"/>
              </a:rPr>
              <a:t> </a:t>
            </a:r>
            <a:r>
              <a:rPr lang="en-US" altLang="ja-JP" sz="900" dirty="0" err="1">
                <a:latin typeface="Arial" panose="020B0604020202020204" pitchFamily="34" charset="0"/>
                <a:cs typeface="Arial" panose="020B0604020202020204" pitchFamily="34" charset="0"/>
              </a:rPr>
              <a:t>ngột</a:t>
            </a:r>
            <a:r>
              <a:rPr lang="en-US" altLang="ja-JP" sz="900" dirty="0">
                <a:latin typeface="Arial" panose="020B0604020202020204" pitchFamily="34" charset="0"/>
                <a:cs typeface="Arial" panose="020B0604020202020204" pitchFamily="34" charset="0"/>
              </a:rPr>
              <a:t> </a:t>
            </a:r>
            <a:endParaRPr kumimoji="1" lang="ja-JP" altLang="en-US"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673095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780059" cy="558701"/>
          </a:xfrm>
          <a:ln>
            <a:solidFill>
              <a:schemeClr val="tx1"/>
            </a:solidFill>
          </a:ln>
        </p:spPr>
        <p:txBody>
          <a:bodyPr>
            <a:noAutofit/>
          </a:bodyPr>
          <a:lstStyle/>
          <a:p>
            <a:r>
              <a:rPr lang="en-US" altLang="ja-JP" sz="2400" b="1">
                <a:latin typeface="Arial" panose="020B0604020202020204" pitchFamily="34" charset="0"/>
                <a:ea typeface="Meiryo UI" panose="020B0604030504040204" pitchFamily="50" charset="-128"/>
                <a:cs typeface="Arial" panose="020B0604020202020204" pitchFamily="34" charset="0"/>
              </a:rPr>
              <a:t>Ma </a:t>
            </a:r>
            <a:r>
              <a:rPr lang="en-US" altLang="ja-JP" sz="2400" b="1" err="1">
                <a:latin typeface="Arial" panose="020B0604020202020204" pitchFamily="34" charset="0"/>
                <a:ea typeface="Meiryo UI" panose="020B0604030504040204" pitchFamily="50" charset="-128"/>
                <a:cs typeface="Arial" panose="020B0604020202020204" pitchFamily="34" charset="0"/>
              </a:rPr>
              <a:t>sát</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và</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ổn</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định</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của</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xe</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nâng</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làm</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việc</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trên</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cao</a:t>
            </a:r>
            <a:endParaRPr kumimoji="1" lang="ja-JP" altLang="en-US" sz="2400" b="1">
              <a:latin typeface="Arial" panose="020B0604020202020204" pitchFamily="34" charset="0"/>
              <a:ea typeface="Meiryo UI" panose="020B0604030504040204" pitchFamily="50" charset="-128"/>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75</a:t>
            </a:fld>
            <a:endParaRPr lang="ja-JP" altLang="en-US">
              <a:solidFill>
                <a:prstClr val="black">
                  <a:tint val="75000"/>
                </a:prstClr>
              </a:solidFill>
            </a:endParaRPr>
          </a:p>
        </p:txBody>
      </p:sp>
      <p:sp>
        <p:nvSpPr>
          <p:cNvPr id="11" name="コンテンツ プレースホルダー 4"/>
          <p:cNvSpPr txBox="1">
            <a:spLocks/>
          </p:cNvSpPr>
          <p:nvPr/>
        </p:nvSpPr>
        <p:spPr>
          <a:xfrm>
            <a:off x="628649" y="1041279"/>
            <a:ext cx="7886701" cy="3543816"/>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Khi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muốn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dừng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xe</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nâng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ở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mặt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nghiêng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và</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thực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hiện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công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phải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dung</a:t>
            </a:r>
          </a:p>
          <a:p>
            <a:pPr marL="0" indent="0">
              <a:lnSpc>
                <a:spcPct val="100000"/>
              </a:lnSpc>
              <a:spcBef>
                <a:spcPts val="0"/>
              </a:spcBef>
              <a:buNone/>
            </a:pP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phanh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chân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dừng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lại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cài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phanh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tay</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ngoài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ra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dừng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cả</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bánh,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và</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lắp</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đặt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chân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chống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thủy</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lực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30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Suy</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nghĩ</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thử</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về</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ma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sát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ở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đây</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dùng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phanh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chân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để</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giảm</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tốc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độ</a:t>
            </a: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dừng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lại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là</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do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lực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ma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sát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phanh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đã</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hoạt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động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Phanh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tay</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phát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huy</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hiệu</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quả</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cũng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là</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do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lực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ma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sát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đã</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họat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động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Thêm</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vào</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đó</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vì</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là</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lực</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ma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sát</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ở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giữa</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mặt</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đường</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và</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bánh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xe</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hoạt</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động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nên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phanh</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có</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tác</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dụng</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xe</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nâng</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sẽ</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duy</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trì</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ở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trạng</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thái</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dừng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30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Tuy</a:t>
            </a: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nhiên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như</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hình</a:t>
            </a: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4-33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xe</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dừng</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ở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mặt</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nghiêng</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dốc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cho</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dù</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là</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tạm</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thời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đang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dừng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và</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ở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trạng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thái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ổn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định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nếu</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bị</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thêm</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lực</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nào</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đó</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ở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bên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ngoài</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vào</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vượt</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quá</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lực</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ma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sát</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xe</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sẽ</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bị</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trượt</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tự</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do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giống</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như</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vậy</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p>
          <a:p>
            <a:pPr marL="0" indent="0">
              <a:lnSpc>
                <a:spcPct val="100000"/>
              </a:lnSpc>
              <a:spcBef>
                <a:spcPts val="30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Ở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trạng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thái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lắp</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đặt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chân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chống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thủy</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lực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ở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giữa</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mặt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đường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và</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đòn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bẩy</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đế</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đòn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bẩy</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sẽ</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có</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lực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ma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sát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hoạt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động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và</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xe</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nâng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sẽ</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có</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thể</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duy</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trì</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ở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trái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thái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ổn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định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Tuy</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nhiên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giống</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với</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lực</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ma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sát</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hoạt</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động</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giữa</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mặt</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đường</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và</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bánh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xe</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góc</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độ</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mặt</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nghiêng</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lớn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lên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hướng</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lực</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thay</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đổi</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xe</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nâng</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sẽ</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bắt</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đầu</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trượt</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tự</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do</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p>
          <a:p>
            <a:pPr marL="0" indent="0">
              <a:lnSpc>
                <a:spcPct val="100000"/>
              </a:lnSpc>
              <a:spcBef>
                <a:spcPts val="30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Khi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bố</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trí</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xe</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nâng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và</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muốn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thực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hiện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công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vì</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lí</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do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phải</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sử</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dụng</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ở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trong</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góc</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độ</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nghiêng</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đã</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được</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quy</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định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nên</a:t>
            </a: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ma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sát</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và</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ổn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định</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xe</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là</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có</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liên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quan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p:txBody>
      </p:sp>
      <p:pic>
        <p:nvPicPr>
          <p:cNvPr id="6" name="図 5"/>
          <p:cNvPicPr/>
          <p:nvPr/>
        </p:nvPicPr>
        <p:blipFill>
          <a:blip r:embed="rId3">
            <a:extLst>
              <a:ext uri="{28A0092B-C50C-407E-A947-70E740481C1C}">
                <a14:useLocalDpi xmlns:a14="http://schemas.microsoft.com/office/drawing/2010/main" val="0"/>
              </a:ext>
            </a:extLst>
          </a:blip>
          <a:srcRect/>
          <a:stretch>
            <a:fillRect/>
          </a:stretch>
        </p:blipFill>
        <p:spPr bwMode="auto">
          <a:xfrm>
            <a:off x="848438" y="4629157"/>
            <a:ext cx="3346573" cy="1564644"/>
          </a:xfrm>
          <a:prstGeom prst="rect">
            <a:avLst/>
          </a:prstGeom>
          <a:noFill/>
          <a:ln>
            <a:solidFill>
              <a:schemeClr val="tx1"/>
            </a:solidFill>
          </a:ln>
        </p:spPr>
      </p:pic>
      <p:pic>
        <p:nvPicPr>
          <p:cNvPr id="8" name="図 7"/>
          <p:cNvPicPr/>
          <p:nvPr/>
        </p:nvPicPr>
        <p:blipFill>
          <a:blip r:embed="rId4">
            <a:extLst>
              <a:ext uri="{28A0092B-C50C-407E-A947-70E740481C1C}">
                <a14:useLocalDpi xmlns:a14="http://schemas.microsoft.com/office/drawing/2010/main" val="0"/>
              </a:ext>
            </a:extLst>
          </a:blip>
          <a:srcRect/>
          <a:stretch>
            <a:fillRect/>
          </a:stretch>
        </p:blipFill>
        <p:spPr bwMode="auto">
          <a:xfrm>
            <a:off x="4811962" y="4629156"/>
            <a:ext cx="2190417" cy="1564643"/>
          </a:xfrm>
          <a:prstGeom prst="rect">
            <a:avLst/>
          </a:prstGeom>
          <a:noFill/>
          <a:ln>
            <a:solidFill>
              <a:schemeClr val="tx1"/>
            </a:solidFill>
          </a:ln>
        </p:spPr>
      </p:pic>
      <p:sp>
        <p:nvSpPr>
          <p:cNvPr id="9" name="テキスト ボックス 8">
            <a:extLst>
              <a:ext uri="{FF2B5EF4-FFF2-40B4-BE49-F238E27FC236}">
                <a16:creationId xmlns:a16="http://schemas.microsoft.com/office/drawing/2014/main" id="{22C5BEF3-B9D2-44FF-B01D-E4992FA8059E}"/>
              </a:ext>
            </a:extLst>
          </p:cNvPr>
          <p:cNvSpPr txBox="1"/>
          <p:nvPr/>
        </p:nvSpPr>
        <p:spPr>
          <a:xfrm>
            <a:off x="4081806" y="6400413"/>
            <a:ext cx="4088856" cy="307777"/>
          </a:xfrm>
          <a:prstGeom prst="rect">
            <a:avLst/>
          </a:prstGeom>
          <a:noFill/>
          <a:ln>
            <a:solidFill>
              <a:schemeClr val="tx1"/>
            </a:solidFill>
          </a:ln>
        </p:spPr>
        <p:txBody>
          <a:bodyPr wrap="square" rtlCol="0">
            <a:spAutoFit/>
          </a:bodyPr>
          <a:lstStyle/>
          <a:p>
            <a:pPr algn="r"/>
            <a:r>
              <a:rPr lang="en-US" altLang="ja-JP" sz="1400" dirty="0" err="1">
                <a:solidFill>
                  <a:prstClr val="black"/>
                </a:solidFill>
              </a:rPr>
              <a:t>Sách</a:t>
            </a:r>
            <a:r>
              <a:rPr lang="en-US" altLang="ja-JP" sz="1400" dirty="0">
                <a:solidFill>
                  <a:prstClr val="black"/>
                </a:solidFill>
              </a:rPr>
              <a:t> </a:t>
            </a:r>
            <a:r>
              <a:rPr lang="en-US" altLang="ja-JP" sz="1400" dirty="0" err="1">
                <a:solidFill>
                  <a:prstClr val="black"/>
                </a:solidFill>
              </a:rPr>
              <a:t>giáo</a:t>
            </a:r>
            <a:r>
              <a:rPr lang="en-US" altLang="ja-JP" sz="1400" dirty="0">
                <a:solidFill>
                  <a:prstClr val="black"/>
                </a:solidFill>
              </a:rPr>
              <a:t> </a:t>
            </a:r>
            <a:r>
              <a:rPr lang="en-US" altLang="ja-JP" sz="1400" dirty="0" err="1">
                <a:solidFill>
                  <a:prstClr val="black"/>
                </a:solidFill>
              </a:rPr>
              <a:t>khoa</a:t>
            </a:r>
            <a:r>
              <a:rPr lang="en-US" altLang="ja-JP" sz="1400" dirty="0">
                <a:solidFill>
                  <a:prstClr val="black"/>
                </a:solidFill>
              </a:rPr>
              <a:t> </a:t>
            </a:r>
            <a:r>
              <a:rPr lang="en-US" altLang="ja-JP" sz="1400" dirty="0" err="1">
                <a:solidFill>
                  <a:prstClr val="black"/>
                </a:solidFill>
              </a:rPr>
              <a:t>trang</a:t>
            </a:r>
            <a:r>
              <a:rPr lang="en-US" altLang="ja-JP" sz="1400" dirty="0">
                <a:solidFill>
                  <a:prstClr val="black"/>
                </a:solidFill>
              </a:rPr>
              <a:t> 160 /</a:t>
            </a:r>
            <a:r>
              <a:rPr lang="ja-JP" altLang="en-US" sz="1400" dirty="0">
                <a:solidFill>
                  <a:prstClr val="black"/>
                </a:solidFill>
              </a:rPr>
              <a:t> </a:t>
            </a:r>
            <a:r>
              <a:rPr lang="en-US" altLang="ja-JP" sz="1400" dirty="0" err="1">
                <a:solidFill>
                  <a:prstClr val="black"/>
                </a:solidFill>
              </a:rPr>
              <a:t>Sách</a:t>
            </a:r>
            <a:r>
              <a:rPr lang="en-US" altLang="ja-JP" sz="1400" dirty="0">
                <a:solidFill>
                  <a:prstClr val="black"/>
                </a:solidFill>
              </a:rPr>
              <a:t> </a:t>
            </a:r>
            <a:r>
              <a:rPr lang="en-US" altLang="ja-JP" sz="1400" dirty="0" err="1">
                <a:solidFill>
                  <a:prstClr val="black"/>
                </a:solidFill>
              </a:rPr>
              <a:t>bổ</a:t>
            </a:r>
            <a:r>
              <a:rPr lang="en-US" altLang="ja-JP" sz="1400" dirty="0">
                <a:solidFill>
                  <a:prstClr val="black"/>
                </a:solidFill>
              </a:rPr>
              <a:t> </a:t>
            </a:r>
            <a:r>
              <a:rPr lang="en-US" altLang="ja-JP" sz="1400" dirty="0" err="1">
                <a:solidFill>
                  <a:prstClr val="black"/>
                </a:solidFill>
              </a:rPr>
              <a:t>trợ</a:t>
            </a:r>
            <a:r>
              <a:rPr lang="en-US" altLang="ja-JP" sz="1400" dirty="0">
                <a:solidFill>
                  <a:prstClr val="black"/>
                </a:solidFill>
              </a:rPr>
              <a:t> </a:t>
            </a:r>
            <a:r>
              <a:rPr lang="en-US" altLang="ja-JP" sz="1400" dirty="0" err="1">
                <a:solidFill>
                  <a:prstClr val="black"/>
                </a:solidFill>
              </a:rPr>
              <a:t>trang</a:t>
            </a:r>
            <a:r>
              <a:rPr lang="en-US" altLang="ja-JP" sz="1400" dirty="0">
                <a:solidFill>
                  <a:prstClr val="black"/>
                </a:solidFill>
              </a:rPr>
              <a:t> </a:t>
            </a:r>
            <a:r>
              <a:rPr lang="en-US" altLang="ja-JP" sz="1400" dirty="0" smtClean="0">
                <a:solidFill>
                  <a:prstClr val="black"/>
                </a:solidFill>
              </a:rPr>
              <a:t>69</a:t>
            </a:r>
            <a:r>
              <a:rPr lang="ja-JP" altLang="en-US" sz="1400" dirty="0" smtClean="0">
                <a:solidFill>
                  <a:prstClr val="black"/>
                </a:solidFill>
              </a:rPr>
              <a:t>∼</a:t>
            </a:r>
            <a:r>
              <a:rPr lang="en-US" altLang="ja-JP" sz="1400" dirty="0" smtClean="0">
                <a:solidFill>
                  <a:prstClr val="black"/>
                </a:solidFill>
              </a:rPr>
              <a:t>70</a:t>
            </a:r>
            <a:endParaRPr lang="ja-JP" altLang="en-US" sz="1400" dirty="0">
              <a:solidFill>
                <a:prstClr val="black"/>
              </a:solidFill>
            </a:endParaRPr>
          </a:p>
        </p:txBody>
      </p:sp>
      <p:sp>
        <p:nvSpPr>
          <p:cNvPr id="12" name="正方形/長方形 11">
            <a:extLst>
              <a:ext uri="{FF2B5EF4-FFF2-40B4-BE49-F238E27FC236}">
                <a16:creationId xmlns:a16="http://schemas.microsoft.com/office/drawing/2014/main" id="{875DD2EA-1381-4C43-A41F-DC4A9BE47544}"/>
              </a:ext>
            </a:extLst>
          </p:cNvPr>
          <p:cNvSpPr/>
          <p:nvPr/>
        </p:nvSpPr>
        <p:spPr>
          <a:xfrm>
            <a:off x="4878470" y="5828673"/>
            <a:ext cx="2057400" cy="36512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900" dirty="0" err="1">
                <a:latin typeface="Arial" panose="020B0604020202020204" pitchFamily="34" charset="0"/>
                <a:cs typeface="Arial" panose="020B0604020202020204" pitchFamily="34" charset="0"/>
              </a:rPr>
              <a:t>Hình</a:t>
            </a:r>
            <a:r>
              <a:rPr lang="en-US" altLang="ja-JP" sz="900" dirty="0">
                <a:latin typeface="Arial" panose="020B0604020202020204" pitchFamily="34" charset="0"/>
                <a:cs typeface="Arial" panose="020B0604020202020204" pitchFamily="34" charset="0"/>
              </a:rPr>
              <a:t> 4-34   </a:t>
            </a:r>
            <a:r>
              <a:rPr lang="en-US" altLang="ja-JP" sz="900" dirty="0" err="1">
                <a:latin typeface="Arial" panose="020B0604020202020204" pitchFamily="34" charset="0"/>
                <a:cs typeface="Arial" panose="020B0604020202020204" pitchFamily="34" charset="0"/>
              </a:rPr>
              <a:t>Trạng</a:t>
            </a:r>
            <a:r>
              <a:rPr lang="en-US" altLang="ja-JP" sz="900" dirty="0">
                <a:latin typeface="Arial" panose="020B0604020202020204" pitchFamily="34" charset="0"/>
                <a:cs typeface="Arial" panose="020B0604020202020204" pitchFamily="34" charset="0"/>
              </a:rPr>
              <a:t> </a:t>
            </a:r>
            <a:r>
              <a:rPr lang="en-US" altLang="ja-JP" sz="900" dirty="0" err="1">
                <a:latin typeface="Arial" panose="020B0604020202020204" pitchFamily="34" charset="0"/>
                <a:cs typeface="Arial" panose="020B0604020202020204" pitchFamily="34" charset="0"/>
              </a:rPr>
              <a:t>thái</a:t>
            </a:r>
            <a:r>
              <a:rPr lang="en-US" altLang="ja-JP" sz="900" dirty="0">
                <a:latin typeface="Arial" panose="020B0604020202020204" pitchFamily="34" charset="0"/>
                <a:cs typeface="Arial" panose="020B0604020202020204" pitchFamily="34" charset="0"/>
              </a:rPr>
              <a:t> </a:t>
            </a:r>
            <a:r>
              <a:rPr lang="en-US" altLang="ja-JP" sz="900" dirty="0" err="1">
                <a:latin typeface="Arial" panose="020B0604020202020204" pitchFamily="34" charset="0"/>
                <a:cs typeface="Arial" panose="020B0604020202020204" pitchFamily="34" charset="0"/>
              </a:rPr>
              <a:t>lắp</a:t>
            </a:r>
            <a:r>
              <a:rPr lang="en-US" altLang="ja-JP" sz="900" dirty="0">
                <a:latin typeface="Arial" panose="020B0604020202020204" pitchFamily="34" charset="0"/>
                <a:cs typeface="Arial" panose="020B0604020202020204" pitchFamily="34" charset="0"/>
              </a:rPr>
              <a:t> </a:t>
            </a:r>
            <a:r>
              <a:rPr lang="en-US" altLang="ja-JP" sz="900" dirty="0" err="1">
                <a:latin typeface="Arial" panose="020B0604020202020204" pitchFamily="34" charset="0"/>
                <a:cs typeface="Arial" panose="020B0604020202020204" pitchFamily="34" charset="0"/>
              </a:rPr>
              <a:t>đặt</a:t>
            </a:r>
            <a:r>
              <a:rPr lang="en-US" altLang="ja-JP" sz="900" dirty="0">
                <a:latin typeface="Arial" panose="020B0604020202020204" pitchFamily="34" charset="0"/>
                <a:cs typeface="Arial" panose="020B0604020202020204" pitchFamily="34" charset="0"/>
              </a:rPr>
              <a:t> </a:t>
            </a:r>
            <a:r>
              <a:rPr lang="en-US" altLang="ja-JP" sz="900" dirty="0" err="1">
                <a:latin typeface="Arial" panose="020B0604020202020204" pitchFamily="34" charset="0"/>
                <a:cs typeface="Arial" panose="020B0604020202020204" pitchFamily="34" charset="0"/>
              </a:rPr>
              <a:t>của</a:t>
            </a:r>
            <a:r>
              <a:rPr lang="en-US" altLang="ja-JP" sz="900" dirty="0">
                <a:latin typeface="Arial" panose="020B0604020202020204" pitchFamily="34" charset="0"/>
                <a:cs typeface="Arial" panose="020B0604020202020204" pitchFamily="34" charset="0"/>
              </a:rPr>
              <a:t> </a:t>
            </a:r>
            <a:r>
              <a:rPr lang="en-US" altLang="ja-JP" sz="900" dirty="0" err="1">
                <a:latin typeface="Arial" panose="020B0604020202020204" pitchFamily="34" charset="0"/>
                <a:cs typeface="Arial" panose="020B0604020202020204" pitchFamily="34" charset="0"/>
              </a:rPr>
              <a:t>chân</a:t>
            </a:r>
            <a:r>
              <a:rPr lang="en-US" altLang="ja-JP" sz="900" dirty="0">
                <a:latin typeface="Arial" panose="020B0604020202020204" pitchFamily="34" charset="0"/>
                <a:cs typeface="Arial" panose="020B0604020202020204" pitchFamily="34" charset="0"/>
              </a:rPr>
              <a:t> </a:t>
            </a:r>
            <a:r>
              <a:rPr lang="en-US" altLang="ja-JP" sz="900" dirty="0" err="1">
                <a:latin typeface="Arial" panose="020B0604020202020204" pitchFamily="34" charset="0"/>
                <a:cs typeface="Arial" panose="020B0604020202020204" pitchFamily="34" charset="0"/>
              </a:rPr>
              <a:t>chống</a:t>
            </a:r>
            <a:r>
              <a:rPr lang="en-US" altLang="ja-JP" sz="900" dirty="0">
                <a:latin typeface="Arial" panose="020B0604020202020204" pitchFamily="34" charset="0"/>
                <a:cs typeface="Arial" panose="020B0604020202020204" pitchFamily="34" charset="0"/>
              </a:rPr>
              <a:t> </a:t>
            </a:r>
            <a:r>
              <a:rPr lang="en-US" altLang="ja-JP" sz="900" dirty="0" err="1">
                <a:latin typeface="Arial" panose="020B0604020202020204" pitchFamily="34" charset="0"/>
                <a:cs typeface="Arial" panose="020B0604020202020204" pitchFamily="34" charset="0"/>
              </a:rPr>
              <a:t>thủy</a:t>
            </a:r>
            <a:r>
              <a:rPr lang="en-US" altLang="ja-JP" sz="900" dirty="0">
                <a:latin typeface="Arial" panose="020B0604020202020204" pitchFamily="34" charset="0"/>
                <a:cs typeface="Arial" panose="020B0604020202020204" pitchFamily="34" charset="0"/>
              </a:rPr>
              <a:t> </a:t>
            </a:r>
            <a:r>
              <a:rPr lang="en-US" altLang="ja-JP" sz="900" dirty="0" err="1">
                <a:latin typeface="Arial" panose="020B0604020202020204" pitchFamily="34" charset="0"/>
                <a:cs typeface="Arial" panose="020B0604020202020204" pitchFamily="34" charset="0"/>
              </a:rPr>
              <a:t>lực</a:t>
            </a:r>
            <a:endParaRPr kumimoji="1" lang="ja-JP" altLang="en-US" sz="900" dirty="0">
              <a:latin typeface="Arial" panose="020B0604020202020204" pitchFamily="34" charset="0"/>
              <a:cs typeface="Arial" panose="020B0604020202020204" pitchFamily="34" charset="0"/>
            </a:endParaRPr>
          </a:p>
        </p:txBody>
      </p:sp>
      <p:sp>
        <p:nvSpPr>
          <p:cNvPr id="13" name="正方形/長方形 12">
            <a:extLst>
              <a:ext uri="{FF2B5EF4-FFF2-40B4-BE49-F238E27FC236}">
                <a16:creationId xmlns:a16="http://schemas.microsoft.com/office/drawing/2014/main" id="{4B3B8B38-841A-4745-BE0F-ACE771A1939D}"/>
              </a:ext>
            </a:extLst>
          </p:cNvPr>
          <p:cNvSpPr/>
          <p:nvPr/>
        </p:nvSpPr>
        <p:spPr>
          <a:xfrm>
            <a:off x="925534" y="5819246"/>
            <a:ext cx="1552971" cy="36512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800" dirty="0" err="1">
                <a:latin typeface="Arial" panose="020B0604020202020204" pitchFamily="34" charset="0"/>
                <a:cs typeface="Arial" panose="020B0604020202020204" pitchFamily="34" charset="0"/>
              </a:rPr>
              <a:t>Hình</a:t>
            </a:r>
            <a:r>
              <a:rPr lang="en-US" altLang="ja-JP" sz="800" dirty="0">
                <a:latin typeface="Arial" panose="020B0604020202020204" pitchFamily="34" charset="0"/>
                <a:cs typeface="Arial" panose="020B0604020202020204" pitchFamily="34" charset="0"/>
              </a:rPr>
              <a:t> 4-32   </a:t>
            </a:r>
            <a:r>
              <a:rPr lang="en-US" altLang="ja-JP" sz="800" dirty="0" err="1">
                <a:latin typeface="Arial" panose="020B0604020202020204" pitchFamily="34" charset="0"/>
                <a:cs typeface="Arial" panose="020B0604020202020204" pitchFamily="34" charset="0"/>
              </a:rPr>
              <a:t>Trạng</a:t>
            </a:r>
            <a:r>
              <a:rPr lang="en-US" altLang="ja-JP" sz="800" dirty="0">
                <a:latin typeface="Arial" panose="020B0604020202020204" pitchFamily="34" charset="0"/>
                <a:cs typeface="Arial" panose="020B0604020202020204" pitchFamily="34" charset="0"/>
              </a:rPr>
              <a:t> </a:t>
            </a:r>
            <a:r>
              <a:rPr lang="en-US" altLang="ja-JP" sz="800" dirty="0" err="1">
                <a:latin typeface="Arial" panose="020B0604020202020204" pitchFamily="34" charset="0"/>
                <a:cs typeface="Arial" panose="020B0604020202020204" pitchFamily="34" charset="0"/>
              </a:rPr>
              <a:t>thái</a:t>
            </a:r>
            <a:r>
              <a:rPr lang="en-US" altLang="ja-JP" sz="800" dirty="0">
                <a:latin typeface="Arial" panose="020B0604020202020204" pitchFamily="34" charset="0"/>
                <a:cs typeface="Arial" panose="020B0604020202020204" pitchFamily="34" charset="0"/>
              </a:rPr>
              <a:t> </a:t>
            </a:r>
            <a:r>
              <a:rPr lang="en-US" altLang="ja-JP" sz="800" dirty="0" err="1">
                <a:latin typeface="Arial" panose="020B0604020202020204" pitchFamily="34" charset="0"/>
                <a:cs typeface="Arial" panose="020B0604020202020204" pitchFamily="34" charset="0"/>
              </a:rPr>
              <a:t>dừng</a:t>
            </a:r>
            <a:r>
              <a:rPr lang="en-US" altLang="ja-JP" sz="800" dirty="0">
                <a:latin typeface="Arial" panose="020B0604020202020204" pitchFamily="34" charset="0"/>
                <a:cs typeface="Arial" panose="020B0604020202020204" pitchFamily="34" charset="0"/>
              </a:rPr>
              <a:t> </a:t>
            </a:r>
            <a:r>
              <a:rPr lang="en-US" altLang="ja-JP" sz="800" dirty="0" err="1">
                <a:latin typeface="Arial" panose="020B0604020202020204" pitchFamily="34" charset="0"/>
                <a:cs typeface="Arial" panose="020B0604020202020204" pitchFamily="34" charset="0"/>
              </a:rPr>
              <a:t>xe</a:t>
            </a:r>
            <a:r>
              <a:rPr lang="en-US" altLang="ja-JP" sz="800" dirty="0">
                <a:latin typeface="Arial" panose="020B0604020202020204" pitchFamily="34" charset="0"/>
                <a:cs typeface="Arial" panose="020B0604020202020204" pitchFamily="34" charset="0"/>
              </a:rPr>
              <a:t> ở </a:t>
            </a:r>
            <a:r>
              <a:rPr lang="en-US" altLang="ja-JP" sz="800" dirty="0" err="1">
                <a:latin typeface="Arial" panose="020B0604020202020204" pitchFamily="34" charset="0"/>
                <a:cs typeface="Arial" panose="020B0604020202020204" pitchFamily="34" charset="0"/>
              </a:rPr>
              <a:t>mặt</a:t>
            </a:r>
            <a:r>
              <a:rPr lang="en-US" altLang="ja-JP" sz="800" dirty="0">
                <a:latin typeface="Arial" panose="020B0604020202020204" pitchFamily="34" charset="0"/>
                <a:cs typeface="Arial" panose="020B0604020202020204" pitchFamily="34" charset="0"/>
              </a:rPr>
              <a:t> </a:t>
            </a:r>
            <a:r>
              <a:rPr lang="en-US" altLang="ja-JP" sz="800" dirty="0" err="1">
                <a:latin typeface="Arial" panose="020B0604020202020204" pitchFamily="34" charset="0"/>
                <a:cs typeface="Arial" panose="020B0604020202020204" pitchFamily="34" charset="0"/>
              </a:rPr>
              <a:t>nghiêng</a:t>
            </a:r>
            <a:r>
              <a:rPr lang="en-US" altLang="ja-JP" sz="800" dirty="0">
                <a:latin typeface="Arial" panose="020B0604020202020204" pitchFamily="34" charset="0"/>
                <a:cs typeface="Arial" panose="020B0604020202020204" pitchFamily="34" charset="0"/>
              </a:rPr>
              <a:t> </a:t>
            </a:r>
            <a:r>
              <a:rPr lang="en-US" altLang="ja-JP" sz="800" dirty="0" err="1">
                <a:latin typeface="Arial" panose="020B0604020202020204" pitchFamily="34" charset="0"/>
                <a:cs typeface="Arial" panose="020B0604020202020204" pitchFamily="34" charset="0"/>
              </a:rPr>
              <a:t>vừa</a:t>
            </a:r>
            <a:endParaRPr kumimoji="1" lang="ja-JP" altLang="en-US" sz="800" dirty="0">
              <a:latin typeface="Arial" panose="020B0604020202020204" pitchFamily="34" charset="0"/>
              <a:cs typeface="Arial" panose="020B0604020202020204" pitchFamily="34" charset="0"/>
            </a:endParaRPr>
          </a:p>
        </p:txBody>
      </p:sp>
      <p:sp>
        <p:nvSpPr>
          <p:cNvPr id="14" name="正方形/長方形 13">
            <a:extLst>
              <a:ext uri="{FF2B5EF4-FFF2-40B4-BE49-F238E27FC236}">
                <a16:creationId xmlns:a16="http://schemas.microsoft.com/office/drawing/2014/main" id="{6B7A678E-01A2-4CC2-87A0-572A454EE682}"/>
              </a:ext>
            </a:extLst>
          </p:cNvPr>
          <p:cNvSpPr/>
          <p:nvPr/>
        </p:nvSpPr>
        <p:spPr>
          <a:xfrm>
            <a:off x="2642040" y="5828672"/>
            <a:ext cx="1552971" cy="36512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800" dirty="0" err="1">
                <a:latin typeface="Arial" panose="020B0604020202020204" pitchFamily="34" charset="0"/>
                <a:cs typeface="Arial" panose="020B0604020202020204" pitchFamily="34" charset="0"/>
              </a:rPr>
              <a:t>Hình</a:t>
            </a:r>
            <a:r>
              <a:rPr lang="en-US" altLang="ja-JP" sz="800" dirty="0">
                <a:latin typeface="Arial" panose="020B0604020202020204" pitchFamily="34" charset="0"/>
                <a:cs typeface="Arial" panose="020B0604020202020204" pitchFamily="34" charset="0"/>
              </a:rPr>
              <a:t> 4-32   </a:t>
            </a:r>
            <a:r>
              <a:rPr lang="en-US" altLang="ja-JP" sz="800" dirty="0" err="1">
                <a:latin typeface="Arial" panose="020B0604020202020204" pitchFamily="34" charset="0"/>
                <a:cs typeface="Arial" panose="020B0604020202020204" pitchFamily="34" charset="0"/>
              </a:rPr>
              <a:t>Trạng</a:t>
            </a:r>
            <a:r>
              <a:rPr lang="en-US" altLang="ja-JP" sz="800" dirty="0">
                <a:latin typeface="Arial" panose="020B0604020202020204" pitchFamily="34" charset="0"/>
                <a:cs typeface="Arial" panose="020B0604020202020204" pitchFamily="34" charset="0"/>
              </a:rPr>
              <a:t> </a:t>
            </a:r>
            <a:r>
              <a:rPr lang="en-US" altLang="ja-JP" sz="800" dirty="0" err="1">
                <a:latin typeface="Arial" panose="020B0604020202020204" pitchFamily="34" charset="0"/>
                <a:cs typeface="Arial" panose="020B0604020202020204" pitchFamily="34" charset="0"/>
              </a:rPr>
              <a:t>thái</a:t>
            </a:r>
            <a:r>
              <a:rPr lang="en-US" altLang="ja-JP" sz="800" dirty="0">
                <a:latin typeface="Arial" panose="020B0604020202020204" pitchFamily="34" charset="0"/>
                <a:cs typeface="Arial" panose="020B0604020202020204" pitchFamily="34" charset="0"/>
              </a:rPr>
              <a:t> </a:t>
            </a:r>
            <a:r>
              <a:rPr lang="en-US" altLang="ja-JP" sz="800" dirty="0" err="1">
                <a:latin typeface="Arial" panose="020B0604020202020204" pitchFamily="34" charset="0"/>
                <a:cs typeface="Arial" panose="020B0604020202020204" pitchFamily="34" charset="0"/>
              </a:rPr>
              <a:t>dừng</a:t>
            </a:r>
            <a:r>
              <a:rPr lang="en-US" altLang="ja-JP" sz="800" dirty="0">
                <a:latin typeface="Arial" panose="020B0604020202020204" pitchFamily="34" charset="0"/>
                <a:cs typeface="Arial" panose="020B0604020202020204" pitchFamily="34" charset="0"/>
              </a:rPr>
              <a:t> </a:t>
            </a:r>
            <a:r>
              <a:rPr lang="en-US" altLang="ja-JP" sz="800" dirty="0" err="1">
                <a:latin typeface="Arial" panose="020B0604020202020204" pitchFamily="34" charset="0"/>
                <a:cs typeface="Arial" panose="020B0604020202020204" pitchFamily="34" charset="0"/>
              </a:rPr>
              <a:t>xe</a:t>
            </a:r>
            <a:r>
              <a:rPr lang="en-US" altLang="ja-JP" sz="800" dirty="0">
                <a:latin typeface="Arial" panose="020B0604020202020204" pitchFamily="34" charset="0"/>
                <a:cs typeface="Arial" panose="020B0604020202020204" pitchFamily="34" charset="0"/>
              </a:rPr>
              <a:t> ở </a:t>
            </a:r>
            <a:r>
              <a:rPr lang="en-US" altLang="ja-JP" sz="800" dirty="0" err="1">
                <a:latin typeface="Arial" panose="020B0604020202020204" pitchFamily="34" charset="0"/>
                <a:cs typeface="Arial" panose="020B0604020202020204" pitchFamily="34" charset="0"/>
              </a:rPr>
              <a:t>mặt</a:t>
            </a:r>
            <a:r>
              <a:rPr lang="en-US" altLang="ja-JP" sz="800" dirty="0">
                <a:latin typeface="Arial" panose="020B0604020202020204" pitchFamily="34" charset="0"/>
                <a:cs typeface="Arial" panose="020B0604020202020204" pitchFamily="34" charset="0"/>
              </a:rPr>
              <a:t> </a:t>
            </a:r>
            <a:r>
              <a:rPr lang="en-US" altLang="ja-JP" sz="800" dirty="0" err="1">
                <a:latin typeface="Arial" panose="020B0604020202020204" pitchFamily="34" charset="0"/>
                <a:cs typeface="Arial" panose="020B0604020202020204" pitchFamily="34" charset="0"/>
              </a:rPr>
              <a:t>nghiêng</a:t>
            </a:r>
            <a:r>
              <a:rPr lang="en-US" altLang="ja-JP" sz="800" dirty="0">
                <a:latin typeface="Arial" panose="020B0604020202020204" pitchFamily="34" charset="0"/>
                <a:cs typeface="Arial" panose="020B0604020202020204" pitchFamily="34" charset="0"/>
              </a:rPr>
              <a:t> </a:t>
            </a:r>
            <a:r>
              <a:rPr lang="en-US" altLang="ja-JP" sz="800" dirty="0" err="1">
                <a:latin typeface="Arial" panose="020B0604020202020204" pitchFamily="34" charset="0"/>
                <a:cs typeface="Arial" panose="020B0604020202020204" pitchFamily="34" charset="0"/>
              </a:rPr>
              <a:t>dốc</a:t>
            </a:r>
            <a:endParaRPr kumimoji="1" lang="ja-JP" alt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539270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568597"/>
          </a:xfrm>
          <a:ln>
            <a:solidFill>
              <a:schemeClr val="tx1"/>
            </a:solidFill>
          </a:ln>
        </p:spPr>
        <p:txBody>
          <a:bodyPr>
            <a:noAutofit/>
          </a:bodyPr>
          <a:lstStyle/>
          <a:p>
            <a:r>
              <a:rPr kumimoji="1" lang="en-US" altLang="ja-JP" sz="2400" b="1" dirty="0" err="1">
                <a:latin typeface="Arial" panose="020B0604020202020204" pitchFamily="34" charset="0"/>
                <a:ea typeface="Meiryo UI" panose="020B0604030504040204" pitchFamily="50" charset="-128"/>
                <a:cs typeface="Arial" panose="020B0604020202020204" pitchFamily="34" charset="0"/>
              </a:rPr>
              <a:t>Tải</a:t>
            </a:r>
            <a:r>
              <a:rPr kumimoji="1" lang="en-US" altLang="ja-JP" sz="2400" b="1" dirty="0">
                <a:latin typeface="Arial" panose="020B0604020202020204" pitchFamily="34" charset="0"/>
                <a:ea typeface="Meiryo UI" panose="020B0604030504040204" pitchFamily="50" charset="-128"/>
                <a:cs typeface="Arial" panose="020B0604020202020204" pitchFamily="34" charset="0"/>
              </a:rPr>
              <a:t> </a:t>
            </a:r>
            <a:r>
              <a:rPr kumimoji="1" lang="en-US" altLang="ja-JP" sz="2400" b="1" dirty="0" err="1">
                <a:latin typeface="Arial" panose="020B0604020202020204" pitchFamily="34" charset="0"/>
                <a:ea typeface="Meiryo UI" panose="020B0604030504040204" pitchFamily="50" charset="-128"/>
                <a:cs typeface="Arial" panose="020B0604020202020204" pitchFamily="34" charset="0"/>
              </a:rPr>
              <a:t>trọng</a:t>
            </a:r>
            <a:endParaRPr kumimoji="1" lang="ja-JP" altLang="en-US" sz="2400" b="1" dirty="0">
              <a:latin typeface="Arial" panose="020B0604020202020204" pitchFamily="34" charset="0"/>
              <a:ea typeface="Meiryo UI" panose="020B0604030504040204" pitchFamily="50" charset="-128"/>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76</a:t>
            </a:fld>
            <a:endParaRPr lang="ja-JP" altLang="en-US">
              <a:solidFill>
                <a:prstClr val="black">
                  <a:tint val="75000"/>
                </a:prstClr>
              </a:solidFill>
            </a:endParaRPr>
          </a:p>
        </p:txBody>
      </p:sp>
      <p:sp>
        <p:nvSpPr>
          <p:cNvPr id="11" name="コンテンツ プレースホルダー 4"/>
          <p:cNvSpPr txBox="1">
            <a:spLocks/>
          </p:cNvSpPr>
          <p:nvPr/>
        </p:nvSpPr>
        <p:spPr>
          <a:xfrm>
            <a:off x="628649" y="947009"/>
            <a:ext cx="7886701" cy="5163050"/>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Tải</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trọng</a:t>
            </a:r>
            <a:r>
              <a:rPr lang="ja-JP" altLang="en-US"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là</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toàn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bộ</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máy</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móc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và</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kết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cấu</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vật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thể</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hay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là</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một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phần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tiếp</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nhận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lực</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từ</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bên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ngoài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p>
          <a:p>
            <a:pPr marL="0" indent="0">
              <a:lnSpc>
                <a:spcPct val="100000"/>
              </a:lnSpc>
              <a:spcBef>
                <a:spcPts val="600"/>
              </a:spcBef>
              <a:buNone/>
            </a:pPr>
            <a:r>
              <a:rPr lang="ja-JP" altLang="en-US"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①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Phân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loại</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dựa</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vào</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trạng</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thái</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tác</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động</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tải</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trọng</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lực</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400" b="1" u="sng"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Tải</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trọng</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tĩnh</a:t>
            </a: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Là</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tải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trọng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có</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hướng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và</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độ</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lớn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lực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tác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động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lên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vật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thể</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đứng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yên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cố</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định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00000"/>
              </a:lnSpc>
              <a:spcBef>
                <a:spcPts val="0"/>
              </a:spcBef>
              <a:buNone/>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không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lên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quan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đến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thay</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đổi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thời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gian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Tải</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trọng</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động</a:t>
            </a: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có</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2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loại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là</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tải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trọng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lặp</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và</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tải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trọng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va</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đập</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Tải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trọng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lặp</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Giống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với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hướng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tải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trọng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độ</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lớn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đó</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thay</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đổi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theo</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thời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gian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là</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tải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00000"/>
              </a:lnSpc>
              <a:spcBef>
                <a:spcPts val="0"/>
              </a:spcBef>
              <a:buNone/>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trọng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có</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tác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động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lặp</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lại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p>
          <a:p>
            <a:pPr marL="0" indent="0">
              <a:lnSpc>
                <a:spcPct val="100000"/>
              </a:lnSpc>
              <a:spcBef>
                <a:spcPts val="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Tải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trọng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va</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đập</a:t>
            </a: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Là</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tải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trọng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lớn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có</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tác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động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tức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thời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Ví</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dụ</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khi</a:t>
            </a: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dừng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đột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ngột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xoay</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vòng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cần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trục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tải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trọng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ngang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mắc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vào</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cần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trục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là</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tải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trộng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va</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đập</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p>
          <a:p>
            <a:pPr marL="0" indent="0">
              <a:lnSpc>
                <a:spcPct val="100000"/>
              </a:lnSpc>
              <a:spcBef>
                <a:spcPts val="0"/>
              </a:spcBef>
              <a:buNone/>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Tải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trọng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lớn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tác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động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lên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cần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trục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là</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nguyên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nhân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dẫn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đến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máy</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móc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bị</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hư</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hại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trong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tức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thời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②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Phân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loại</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dựa</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vào</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trạng</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thái</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phân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bố</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tải</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trọng</a:t>
            </a:r>
            <a:endParaRPr lang="ja-JP" altLang="en-US" sz="1400" b="1" u="sng"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Dựa</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vào</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trạng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thái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phân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bố</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ngoại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lực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tác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động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lên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vật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thể</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mà</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có</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thể</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chia ra 2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loại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sau</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đây</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Tải</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trọng</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tập</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trung</a:t>
            </a: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Là</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lực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tác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động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tại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1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điểm</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bề</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mặt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vật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thể</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Ví</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dụ</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là</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tải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trọng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tại</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chân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chống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thủy</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lực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hay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lốp</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xe</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xe</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nâng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gây</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nên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00000"/>
              </a:lnSpc>
              <a:spcBef>
                <a:spcPts val="0"/>
              </a:spcBef>
              <a:buNone/>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ở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bề</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mặt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tiếp</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xúc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Tải</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trọng</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phân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bố</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Là</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lực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tác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động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phân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bố</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lên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bề</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mặt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vật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thể</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Ví</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dụ</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là</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tải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trọng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mặt</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bánh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xích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xe</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nâng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lên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nền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Đặc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biệt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ngoại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lực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đó</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ở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bất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kì</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mặt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nào</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cũng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giống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nhau</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gọi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là</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tải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trọng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phân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bố</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đều</a:t>
            </a: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p:txBody>
      </p:sp>
      <p:sp>
        <p:nvSpPr>
          <p:cNvPr id="6" name="テキスト ボックス 5">
            <a:extLst>
              <a:ext uri="{FF2B5EF4-FFF2-40B4-BE49-F238E27FC236}">
                <a16:creationId xmlns:a16="http://schemas.microsoft.com/office/drawing/2014/main" id="{FA00DB0B-6F5C-4FE1-B5CE-82677FBF41BA}"/>
              </a:ext>
            </a:extLst>
          </p:cNvPr>
          <p:cNvSpPr txBox="1"/>
          <p:nvPr/>
        </p:nvSpPr>
        <p:spPr>
          <a:xfrm>
            <a:off x="4138367" y="6400413"/>
            <a:ext cx="4078790" cy="307777"/>
          </a:xfrm>
          <a:prstGeom prst="rect">
            <a:avLst/>
          </a:prstGeom>
          <a:noFill/>
          <a:ln>
            <a:solidFill>
              <a:schemeClr val="tx1"/>
            </a:solidFill>
          </a:ln>
        </p:spPr>
        <p:txBody>
          <a:bodyPr wrap="square" rtlCol="0">
            <a:spAutoFit/>
          </a:bodyPr>
          <a:lstStyle/>
          <a:p>
            <a:pPr algn="r"/>
            <a:r>
              <a:rPr lang="en-US" altLang="ja-JP" sz="1400" dirty="0" err="1">
                <a:solidFill>
                  <a:prstClr val="black"/>
                </a:solidFill>
              </a:rPr>
              <a:t>Sách</a:t>
            </a:r>
            <a:r>
              <a:rPr lang="en-US" altLang="ja-JP" sz="1400" dirty="0">
                <a:solidFill>
                  <a:prstClr val="black"/>
                </a:solidFill>
              </a:rPr>
              <a:t> </a:t>
            </a:r>
            <a:r>
              <a:rPr lang="en-US" altLang="ja-JP" sz="1400" dirty="0" err="1">
                <a:solidFill>
                  <a:prstClr val="black"/>
                </a:solidFill>
              </a:rPr>
              <a:t>giáo</a:t>
            </a:r>
            <a:r>
              <a:rPr lang="en-US" altLang="ja-JP" sz="1400" dirty="0">
                <a:solidFill>
                  <a:prstClr val="black"/>
                </a:solidFill>
              </a:rPr>
              <a:t> </a:t>
            </a:r>
            <a:r>
              <a:rPr lang="en-US" altLang="ja-JP" sz="1400" dirty="0" err="1">
                <a:solidFill>
                  <a:prstClr val="black"/>
                </a:solidFill>
              </a:rPr>
              <a:t>khoa</a:t>
            </a:r>
            <a:r>
              <a:rPr lang="en-US" altLang="ja-JP" sz="1400" dirty="0">
                <a:solidFill>
                  <a:prstClr val="black"/>
                </a:solidFill>
              </a:rPr>
              <a:t> </a:t>
            </a:r>
            <a:r>
              <a:rPr lang="en-US" altLang="ja-JP" sz="1400" dirty="0" err="1">
                <a:solidFill>
                  <a:prstClr val="black"/>
                </a:solidFill>
              </a:rPr>
              <a:t>trang</a:t>
            </a:r>
            <a:r>
              <a:rPr lang="en-US" altLang="ja-JP" sz="1400" dirty="0">
                <a:solidFill>
                  <a:prstClr val="black"/>
                </a:solidFill>
              </a:rPr>
              <a:t> 163, 165 /</a:t>
            </a:r>
            <a:r>
              <a:rPr lang="ja-JP" altLang="en-US" sz="1400" dirty="0">
                <a:solidFill>
                  <a:prstClr val="black"/>
                </a:solidFill>
              </a:rPr>
              <a:t> </a:t>
            </a:r>
            <a:r>
              <a:rPr lang="en-US" altLang="ja-JP" sz="1400" dirty="0" err="1">
                <a:solidFill>
                  <a:prstClr val="black"/>
                </a:solidFill>
              </a:rPr>
              <a:t>Sách</a:t>
            </a:r>
            <a:r>
              <a:rPr lang="en-US" altLang="ja-JP" sz="1400" dirty="0">
                <a:solidFill>
                  <a:prstClr val="black"/>
                </a:solidFill>
              </a:rPr>
              <a:t> </a:t>
            </a:r>
            <a:r>
              <a:rPr lang="en-US" altLang="ja-JP" sz="1400" dirty="0" err="1">
                <a:solidFill>
                  <a:prstClr val="black"/>
                </a:solidFill>
              </a:rPr>
              <a:t>bổ</a:t>
            </a:r>
            <a:r>
              <a:rPr lang="en-US" altLang="ja-JP" sz="1400" dirty="0">
                <a:solidFill>
                  <a:prstClr val="black"/>
                </a:solidFill>
              </a:rPr>
              <a:t> </a:t>
            </a:r>
            <a:r>
              <a:rPr lang="en-US" altLang="ja-JP" sz="1400" dirty="0" err="1">
                <a:solidFill>
                  <a:prstClr val="black"/>
                </a:solidFill>
              </a:rPr>
              <a:t>trợ</a:t>
            </a:r>
            <a:r>
              <a:rPr lang="en-US" altLang="ja-JP" sz="1400" dirty="0">
                <a:solidFill>
                  <a:prstClr val="black"/>
                </a:solidFill>
              </a:rPr>
              <a:t> </a:t>
            </a:r>
            <a:r>
              <a:rPr lang="en-US" altLang="ja-JP" sz="1400" dirty="0" err="1">
                <a:solidFill>
                  <a:prstClr val="black"/>
                </a:solidFill>
              </a:rPr>
              <a:t>trang</a:t>
            </a:r>
            <a:r>
              <a:rPr lang="en-US" altLang="ja-JP" sz="1400" dirty="0">
                <a:solidFill>
                  <a:prstClr val="black"/>
                </a:solidFill>
              </a:rPr>
              <a:t> </a:t>
            </a:r>
            <a:r>
              <a:rPr lang="en-US" altLang="ja-JP" sz="1400" dirty="0" smtClean="0">
                <a:solidFill>
                  <a:prstClr val="black"/>
                </a:solidFill>
              </a:rPr>
              <a:t>71</a:t>
            </a:r>
            <a:endParaRPr lang="ja-JP" altLang="en-US" sz="1400" dirty="0">
              <a:solidFill>
                <a:prstClr val="black"/>
              </a:solidFill>
            </a:endParaRPr>
          </a:p>
        </p:txBody>
      </p:sp>
    </p:spTree>
    <p:extLst>
      <p:ext uri="{BB962C8B-B14F-4D97-AF65-F5344CB8AC3E}">
        <p14:creationId xmlns:p14="http://schemas.microsoft.com/office/powerpoint/2010/main" val="37166984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605835"/>
          </a:xfrm>
          <a:ln>
            <a:solidFill>
              <a:schemeClr val="tx1"/>
            </a:solidFill>
          </a:ln>
        </p:spPr>
        <p:txBody>
          <a:bodyPr>
            <a:noAutofit/>
          </a:bodyPr>
          <a:lstStyle/>
          <a:p>
            <a:r>
              <a:rPr kumimoji="1" lang="en-US" altLang="ja-JP" sz="2400" b="1" err="1">
                <a:latin typeface="Arial" panose="020B0604020202020204" pitchFamily="34" charset="0"/>
                <a:ea typeface="Meiryo UI" panose="020B0604030504040204" pitchFamily="50" charset="-128"/>
                <a:cs typeface="Arial" panose="020B0604020202020204" pitchFamily="34" charset="0"/>
              </a:rPr>
              <a:t>Cường</a:t>
            </a:r>
            <a:r>
              <a:rPr kumimoji="1" lang="en-US" altLang="ja-JP" sz="2400" b="1">
                <a:latin typeface="Arial" panose="020B0604020202020204" pitchFamily="34" charset="0"/>
                <a:ea typeface="Meiryo UI" panose="020B0604030504040204" pitchFamily="50" charset="-128"/>
                <a:cs typeface="Arial" panose="020B0604020202020204" pitchFamily="34" charset="0"/>
              </a:rPr>
              <a:t> </a:t>
            </a:r>
            <a:r>
              <a:rPr kumimoji="1" lang="en-US" altLang="ja-JP" sz="2400" b="1" err="1">
                <a:latin typeface="Arial" panose="020B0604020202020204" pitchFamily="34" charset="0"/>
                <a:ea typeface="Meiryo UI" panose="020B0604030504040204" pitchFamily="50" charset="-128"/>
                <a:cs typeface="Arial" panose="020B0604020202020204" pitchFamily="34" charset="0"/>
              </a:rPr>
              <a:t>độ</a:t>
            </a:r>
            <a:r>
              <a:rPr kumimoji="1" lang="en-US" altLang="ja-JP" sz="2400" b="1">
                <a:latin typeface="Arial" panose="020B0604020202020204" pitchFamily="34" charset="0"/>
                <a:ea typeface="Meiryo UI" panose="020B0604030504040204" pitchFamily="50" charset="-128"/>
                <a:cs typeface="Arial" panose="020B0604020202020204" pitchFamily="34" charset="0"/>
              </a:rPr>
              <a:t> </a:t>
            </a:r>
            <a:r>
              <a:rPr kumimoji="1" lang="en-US" altLang="ja-JP" sz="2400" b="1" err="1">
                <a:latin typeface="Arial" panose="020B0604020202020204" pitchFamily="34" charset="0"/>
                <a:ea typeface="Meiryo UI" panose="020B0604030504040204" pitchFamily="50" charset="-128"/>
                <a:cs typeface="Arial" panose="020B0604020202020204" pitchFamily="34" charset="0"/>
              </a:rPr>
              <a:t>đất</a:t>
            </a:r>
            <a:r>
              <a:rPr kumimoji="1" lang="en-US" altLang="ja-JP" sz="2400" b="1">
                <a:latin typeface="Arial" panose="020B0604020202020204" pitchFamily="34" charset="0"/>
                <a:ea typeface="Meiryo UI" panose="020B0604030504040204" pitchFamily="50" charset="-128"/>
                <a:cs typeface="Arial" panose="020B0604020202020204" pitchFamily="34" charset="0"/>
              </a:rPr>
              <a:t> </a:t>
            </a:r>
            <a:r>
              <a:rPr kumimoji="1" lang="en-US" altLang="ja-JP" sz="2400" b="1" err="1">
                <a:latin typeface="Arial" panose="020B0604020202020204" pitchFamily="34" charset="0"/>
                <a:ea typeface="Meiryo UI" panose="020B0604030504040204" pitchFamily="50" charset="-128"/>
                <a:cs typeface="Arial" panose="020B0604020202020204" pitchFamily="34" charset="0"/>
              </a:rPr>
              <a:t>nền</a:t>
            </a:r>
            <a:endParaRPr kumimoji="1" lang="ja-JP" altLang="en-US" sz="2400" b="1">
              <a:latin typeface="Arial" panose="020B0604020202020204" pitchFamily="34" charset="0"/>
              <a:ea typeface="Meiryo UI" panose="020B0604030504040204" pitchFamily="50" charset="-128"/>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77</a:t>
            </a:fld>
            <a:endParaRPr lang="ja-JP" altLang="en-US">
              <a:solidFill>
                <a:prstClr val="black">
                  <a:tint val="75000"/>
                </a:prstClr>
              </a:solidFill>
            </a:endParaRPr>
          </a:p>
        </p:txBody>
      </p:sp>
      <p:sp>
        <p:nvSpPr>
          <p:cNvPr id="11" name="コンテンツ プレースホルダー 4"/>
          <p:cNvSpPr txBox="1">
            <a:spLocks/>
          </p:cNvSpPr>
          <p:nvPr/>
        </p:nvSpPr>
        <p:spPr>
          <a:xfrm>
            <a:off x="628649" y="1126118"/>
            <a:ext cx="7886701" cy="4584676"/>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Xe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nâng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để</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nâng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năng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suất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dùng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thiết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bị</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nâng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lên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hạ</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xuống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cho</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nền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lên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hay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dùng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cần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trục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hoặc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là</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kết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cấu</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có</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thể</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cho</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bán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kính</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lớn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hơn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thay</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đổi</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vị</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trí</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trọng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tâm</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jyushin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dựa</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vào</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thay</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đổi</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nền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này</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chú</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ý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đầy</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đủ</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đối</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với</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rơi</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đổ</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là</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cần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thiết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300"/>
              </a:spcBef>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Hơn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nữa</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dựa</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vào</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biện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pháp</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đối</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với</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rơi</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đổ</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xe</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nâng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điểm</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tựa</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là</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bánh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xe</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cường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độ</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đất</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nền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lắp</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đặt</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bánh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xích</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hay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chân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chống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thủy</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lực,v.v</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là</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yếu</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tố</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quan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trọng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300"/>
              </a:spcBef>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Đặc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biệt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trường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hợp</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lắp</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đặt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xe</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nâng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ở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nền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chưa</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trải</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lát</a:t>
            </a:r>
            <a:r>
              <a:rPr lang="ja-JP" altLang="en-US"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và</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thực</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hiện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công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vì</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có</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nguy</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cơ</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rơi</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đổ</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do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sự</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lún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nền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nâng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đỡ</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nên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cùng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với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kiểm</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tra</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lực</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nâng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đỡ</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nền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đất</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trước</a:t>
            </a: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và</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bảo</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hộ</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bánh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xe</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và</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chân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chống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thủy</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lực,v.v</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không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bị</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lún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xuống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bằng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tấm</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sắt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là</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quan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trọng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300"/>
              </a:spcBef>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Xe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nâng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dựa</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vào</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tình</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trạng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nội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dung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công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việc,v.v</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mà</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sử</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dụng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trong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thời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gian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tương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đối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ngắn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ở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các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địa</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điểm</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là</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nhiều</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Tuy</a:t>
            </a: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nhiên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cường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độ</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đất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nền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lắp</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đặt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xe</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nâng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kiểm</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tra</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cường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độ</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đó</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là</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khó</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khăn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nhưng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từ</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tình</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trạng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đất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nền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tại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nơi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lắp</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đặt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hay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kết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quả</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điều</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tra</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địa</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chất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nơi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gần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đó,v.v</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để</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ước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tính</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cường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độ</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đất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nền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là</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cần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thiết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p:txBody>
      </p:sp>
      <p:sp>
        <p:nvSpPr>
          <p:cNvPr id="6" name="テキスト ボックス 5">
            <a:extLst>
              <a:ext uri="{FF2B5EF4-FFF2-40B4-BE49-F238E27FC236}">
                <a16:creationId xmlns:a16="http://schemas.microsoft.com/office/drawing/2014/main" id="{CEB51F57-65ED-4E6E-BA4B-B6475B824E4C}"/>
              </a:ext>
            </a:extLst>
          </p:cNvPr>
          <p:cNvSpPr txBox="1"/>
          <p:nvPr/>
        </p:nvSpPr>
        <p:spPr>
          <a:xfrm>
            <a:off x="4506012" y="6356351"/>
            <a:ext cx="3664649" cy="307777"/>
          </a:xfrm>
          <a:prstGeom prst="rect">
            <a:avLst/>
          </a:prstGeom>
          <a:noFill/>
          <a:ln>
            <a:solidFill>
              <a:schemeClr val="tx1"/>
            </a:solidFill>
          </a:ln>
        </p:spPr>
        <p:txBody>
          <a:bodyPr wrap="square" rtlCol="0">
            <a:spAutoFit/>
          </a:bodyPr>
          <a:lstStyle/>
          <a:p>
            <a:pPr algn="r"/>
            <a:r>
              <a:rPr lang="en-US" altLang="ja-JP" sz="1400" dirty="0" err="1">
                <a:solidFill>
                  <a:prstClr val="black"/>
                </a:solidFill>
              </a:rPr>
              <a:t>Sách</a:t>
            </a:r>
            <a:r>
              <a:rPr lang="en-US" altLang="ja-JP" sz="1400" dirty="0">
                <a:solidFill>
                  <a:prstClr val="black"/>
                </a:solidFill>
              </a:rPr>
              <a:t> </a:t>
            </a:r>
            <a:r>
              <a:rPr lang="en-US" altLang="ja-JP" sz="1400" dirty="0" err="1">
                <a:solidFill>
                  <a:prstClr val="black"/>
                </a:solidFill>
              </a:rPr>
              <a:t>giáo</a:t>
            </a:r>
            <a:r>
              <a:rPr lang="en-US" altLang="ja-JP" sz="1400" dirty="0">
                <a:solidFill>
                  <a:prstClr val="black"/>
                </a:solidFill>
              </a:rPr>
              <a:t> </a:t>
            </a:r>
            <a:r>
              <a:rPr lang="en-US" altLang="ja-JP" sz="1400" dirty="0" err="1">
                <a:solidFill>
                  <a:prstClr val="black"/>
                </a:solidFill>
              </a:rPr>
              <a:t>khoa</a:t>
            </a:r>
            <a:r>
              <a:rPr lang="en-US" altLang="ja-JP" sz="1400" dirty="0">
                <a:solidFill>
                  <a:prstClr val="black"/>
                </a:solidFill>
              </a:rPr>
              <a:t> </a:t>
            </a:r>
            <a:r>
              <a:rPr lang="en-US" altLang="ja-JP" sz="1400" dirty="0" err="1">
                <a:solidFill>
                  <a:prstClr val="black"/>
                </a:solidFill>
              </a:rPr>
              <a:t>trang</a:t>
            </a:r>
            <a:r>
              <a:rPr lang="en-US" altLang="ja-JP" sz="1400" dirty="0">
                <a:solidFill>
                  <a:prstClr val="black"/>
                </a:solidFill>
              </a:rPr>
              <a:t> 168 /</a:t>
            </a:r>
            <a:r>
              <a:rPr lang="ja-JP" altLang="en-US" sz="1400" dirty="0">
                <a:solidFill>
                  <a:prstClr val="black"/>
                </a:solidFill>
              </a:rPr>
              <a:t> </a:t>
            </a:r>
            <a:r>
              <a:rPr lang="en-US" altLang="ja-JP" sz="1400" dirty="0" err="1">
                <a:solidFill>
                  <a:prstClr val="black"/>
                </a:solidFill>
              </a:rPr>
              <a:t>Sách</a:t>
            </a:r>
            <a:r>
              <a:rPr lang="en-US" altLang="ja-JP" sz="1400" dirty="0">
                <a:solidFill>
                  <a:prstClr val="black"/>
                </a:solidFill>
              </a:rPr>
              <a:t> </a:t>
            </a:r>
            <a:r>
              <a:rPr lang="en-US" altLang="ja-JP" sz="1400" dirty="0" err="1">
                <a:solidFill>
                  <a:prstClr val="black"/>
                </a:solidFill>
              </a:rPr>
              <a:t>bổ</a:t>
            </a:r>
            <a:r>
              <a:rPr lang="en-US" altLang="ja-JP" sz="1400" dirty="0">
                <a:solidFill>
                  <a:prstClr val="black"/>
                </a:solidFill>
              </a:rPr>
              <a:t> </a:t>
            </a:r>
            <a:r>
              <a:rPr lang="en-US" altLang="ja-JP" sz="1400" dirty="0" err="1">
                <a:solidFill>
                  <a:prstClr val="black"/>
                </a:solidFill>
              </a:rPr>
              <a:t>trợ</a:t>
            </a:r>
            <a:r>
              <a:rPr lang="en-US" altLang="ja-JP" sz="1400" dirty="0">
                <a:solidFill>
                  <a:prstClr val="black"/>
                </a:solidFill>
              </a:rPr>
              <a:t> </a:t>
            </a:r>
            <a:r>
              <a:rPr lang="en-US" altLang="ja-JP" sz="1400" dirty="0" err="1">
                <a:solidFill>
                  <a:prstClr val="black"/>
                </a:solidFill>
              </a:rPr>
              <a:t>trang</a:t>
            </a:r>
            <a:r>
              <a:rPr lang="en-US" altLang="ja-JP" sz="1400" dirty="0">
                <a:solidFill>
                  <a:prstClr val="black"/>
                </a:solidFill>
              </a:rPr>
              <a:t> </a:t>
            </a:r>
            <a:r>
              <a:rPr lang="en-US" altLang="ja-JP" sz="1400" dirty="0" smtClean="0">
                <a:solidFill>
                  <a:prstClr val="black"/>
                </a:solidFill>
              </a:rPr>
              <a:t>72</a:t>
            </a:r>
            <a:endParaRPr lang="ja-JP" altLang="en-US" sz="1400" dirty="0">
              <a:solidFill>
                <a:prstClr val="black"/>
              </a:solidFill>
            </a:endParaRPr>
          </a:p>
        </p:txBody>
      </p:sp>
    </p:spTree>
    <p:extLst>
      <p:ext uri="{BB962C8B-B14F-4D97-AF65-F5344CB8AC3E}">
        <p14:creationId xmlns:p14="http://schemas.microsoft.com/office/powerpoint/2010/main" val="159611727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590942" y="316488"/>
            <a:ext cx="7886700" cy="607339"/>
          </a:xfrm>
          <a:ln>
            <a:solidFill>
              <a:schemeClr val="tx1"/>
            </a:solidFill>
          </a:ln>
        </p:spPr>
        <p:txBody>
          <a:bodyPr>
            <a:noAutofit/>
          </a:bodyPr>
          <a:lstStyle/>
          <a:p>
            <a:r>
              <a:rPr lang="en-US" altLang="ja-JP" sz="2400" b="1" err="1">
                <a:latin typeface="Arial" panose="020B0604020202020204" pitchFamily="34" charset="0"/>
                <a:ea typeface="Meiryo UI" panose="020B0604030504040204" pitchFamily="50" charset="-128"/>
                <a:cs typeface="Arial" panose="020B0604020202020204" pitchFamily="34" charset="0"/>
              </a:rPr>
              <a:t>Áp</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suất</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lắp</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đặt</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khi</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sử</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dụng</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chân</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chống</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thủy</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lực</a:t>
            </a:r>
            <a:endParaRPr kumimoji="1" lang="ja-JP" altLang="en-US" sz="2400" b="1">
              <a:latin typeface="Arial" panose="020B0604020202020204" pitchFamily="34" charset="0"/>
              <a:ea typeface="Meiryo UI" panose="020B0604030504040204" pitchFamily="50" charset="-128"/>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78</a:t>
            </a:fld>
            <a:endParaRPr lang="ja-JP" altLang="en-US">
              <a:solidFill>
                <a:prstClr val="black">
                  <a:tint val="75000"/>
                </a:prstClr>
              </a:solidFill>
            </a:endParaRPr>
          </a:p>
        </p:txBody>
      </p:sp>
      <p:sp>
        <p:nvSpPr>
          <p:cNvPr id="11" name="コンテンツ プレースホルダー 4"/>
          <p:cNvSpPr txBox="1">
            <a:spLocks/>
          </p:cNvSpPr>
          <p:nvPr/>
        </p:nvSpPr>
        <p:spPr>
          <a:xfrm>
            <a:off x="628649" y="1120647"/>
            <a:ext cx="7886701" cy="4683552"/>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Đối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với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rơi</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đổ</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xe</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nâng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đồng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thời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với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cường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độ</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đất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nền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độ</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lớn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tải</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trọng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tác</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động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lên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đất</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nền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áp</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suất</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tiếp</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đất</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cũng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là</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yếu</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tố</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cần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thiết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Áp</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suất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tiếp</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đất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khi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sử</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dụng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chân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chống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thủy</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lực</a:t>
            </a: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Xe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nâng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có</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chân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chống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thủy</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lực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hình</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thức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xe</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tải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dựa</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vào</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hướng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cần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trục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tình</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trạng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nhấp</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nhô</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hay co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giãn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mà</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áp</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suất</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tiếp</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đất</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mắc</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với</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phao</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chân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chống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thủy</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lực</a:t>
            </a: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thay</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đổi</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lớn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hơn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Cái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effectLst>
                  <a:outerShdw blurRad="38100" dist="38100" dir="2700000" algn="tl">
                    <a:srgbClr val="000000">
                      <a:alpha val="43137"/>
                    </a:srgbClr>
                  </a:outerShdw>
                </a:effectLst>
                <a:latin typeface="Arial" panose="020B0604020202020204" pitchFamily="34" charset="0"/>
                <a:ea typeface="Meiryo UI" panose="020B0604030504040204" pitchFamily="50" charset="-128"/>
                <a:cs typeface="Arial" panose="020B0604020202020204" pitchFamily="34" charset="0"/>
              </a:rPr>
              <a:t>phao</a:t>
            </a:r>
            <a:r>
              <a:rPr lang="en-US" altLang="ja-JP" sz="1600" b="1" dirty="0">
                <a:solidFill>
                  <a:prstClr val="black"/>
                </a:solidFill>
                <a:effectLst>
                  <a:outerShdw blurRad="38100" dist="38100" dir="2700000" algn="tl">
                    <a:srgbClr val="000000">
                      <a:alpha val="43137"/>
                    </a:srgbClr>
                  </a:outerShdw>
                </a:effectLst>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effectLst>
                  <a:outerShdw blurRad="38100" dist="38100" dir="2700000" algn="tl">
                    <a:srgbClr val="000000">
                      <a:alpha val="43137"/>
                    </a:srgbClr>
                  </a:outerShdw>
                </a:effectLst>
                <a:latin typeface="Arial" panose="020B0604020202020204" pitchFamily="34" charset="0"/>
                <a:ea typeface="Meiryo UI" panose="020B0604030504040204" pitchFamily="50" charset="-128"/>
                <a:cs typeface="Arial" panose="020B0604020202020204" pitchFamily="34" charset="0"/>
              </a:rPr>
              <a:t>chân</a:t>
            </a:r>
            <a:r>
              <a:rPr lang="en-US" altLang="ja-JP" sz="1600" b="1" dirty="0">
                <a:solidFill>
                  <a:prstClr val="black"/>
                </a:solidFill>
                <a:effectLst>
                  <a:outerShdw blurRad="38100" dist="38100" dir="2700000" algn="tl">
                    <a:srgbClr val="000000">
                      <a:alpha val="43137"/>
                    </a:srgbClr>
                  </a:outerShdw>
                </a:effectLst>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effectLst>
                  <a:outerShdw blurRad="38100" dist="38100" dir="2700000" algn="tl">
                    <a:srgbClr val="000000">
                      <a:alpha val="43137"/>
                    </a:srgbClr>
                  </a:outerShdw>
                </a:effectLst>
                <a:latin typeface="Arial" panose="020B0604020202020204" pitchFamily="34" charset="0"/>
                <a:ea typeface="Meiryo UI" panose="020B0604030504040204" pitchFamily="50" charset="-128"/>
                <a:cs typeface="Arial" panose="020B0604020202020204" pitchFamily="34" charset="0"/>
              </a:rPr>
              <a:t>chống</a:t>
            </a:r>
            <a:r>
              <a:rPr lang="en-US" altLang="ja-JP" sz="1600" b="1" dirty="0">
                <a:solidFill>
                  <a:prstClr val="black"/>
                </a:solidFill>
                <a:effectLst>
                  <a:outerShdw blurRad="38100" dist="38100" dir="2700000" algn="tl">
                    <a:srgbClr val="000000">
                      <a:alpha val="43137"/>
                    </a:srgbClr>
                  </a:outerShdw>
                </a:effectLst>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effectLst>
                  <a:outerShdw blurRad="38100" dist="38100" dir="2700000" algn="tl">
                    <a:srgbClr val="000000">
                      <a:alpha val="43137"/>
                    </a:srgbClr>
                  </a:outerShdw>
                </a:effectLst>
                <a:latin typeface="Arial" panose="020B0604020202020204" pitchFamily="34" charset="0"/>
                <a:ea typeface="Meiryo UI" panose="020B0604030504040204" pitchFamily="50" charset="-128"/>
                <a:cs typeface="Arial" panose="020B0604020202020204" pitchFamily="34" charset="0"/>
              </a:rPr>
              <a:t>thủy</a:t>
            </a:r>
            <a:r>
              <a:rPr lang="en-US" altLang="ja-JP" sz="1600" b="1" dirty="0">
                <a:solidFill>
                  <a:prstClr val="black"/>
                </a:solidFill>
                <a:effectLst>
                  <a:outerShdw blurRad="38100" dist="38100" dir="2700000" algn="tl">
                    <a:srgbClr val="000000">
                      <a:alpha val="43137"/>
                    </a:srgbClr>
                  </a:outerShdw>
                </a:effectLst>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effectLst>
                  <a:outerShdw blurRad="38100" dist="38100" dir="2700000" algn="tl">
                    <a:srgbClr val="000000">
                      <a:alpha val="43137"/>
                    </a:srgbClr>
                  </a:outerShdw>
                </a:effectLst>
                <a:latin typeface="Arial" panose="020B0604020202020204" pitchFamily="34" charset="0"/>
                <a:ea typeface="Meiryo UI" panose="020B0604030504040204" pitchFamily="50" charset="-128"/>
                <a:cs typeface="Arial" panose="020B0604020202020204" pitchFamily="34" charset="0"/>
              </a:rPr>
              <a:t>lực</a:t>
            </a: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này</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lúc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đang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mà</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lún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xuống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cho</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dù</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là</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chỉ</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một</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chút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vị</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trí</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đặt</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mũi</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chân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chống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thủy</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lực</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tại</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sàn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bị</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mở</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rộng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ra</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dẫn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tới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xe</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nâng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bị</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đổ</a:t>
            </a: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rất</a:t>
            </a: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nguy</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hiểm</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Vì</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vậy</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trường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hợp</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lắp</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đặt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ở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nền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không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00000"/>
              </a:lnSpc>
              <a:spcBef>
                <a:spcPts val="0"/>
              </a:spcBef>
              <a:buNone/>
            </a:pP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được</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trải</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lát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cùng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với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kiểm</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tra</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áp</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00000"/>
              </a:lnSpc>
              <a:spcBef>
                <a:spcPts val="0"/>
              </a:spcBef>
              <a:buNone/>
            </a:pP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suất</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tiếp</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đất</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mắc</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vào</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chân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chống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thủy</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lực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00000"/>
              </a:lnSpc>
              <a:spcBef>
                <a:spcPts val="0"/>
              </a:spcBef>
              <a:buNone/>
            </a:pP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bảo</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hộ</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bằng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tấm</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sắt,v.v</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để</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cho</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00000"/>
              </a:lnSpc>
              <a:spcBef>
                <a:spcPts val="0"/>
              </a:spcBef>
              <a:buNone/>
            </a:pP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phân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tán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áp</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suất</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tiếp</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đất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ngăn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chặn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00000"/>
              </a:lnSpc>
              <a:spcBef>
                <a:spcPts val="0"/>
              </a:spcBef>
              <a:buNone/>
            </a:pP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lún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xuống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bất</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đồng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là</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quan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trọng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p:txBody>
      </p:sp>
      <p:pic>
        <p:nvPicPr>
          <p:cNvPr id="2" name="図 1"/>
          <p:cNvPicPr>
            <a:picLocks noChangeAspect="1"/>
          </p:cNvPicPr>
          <p:nvPr/>
        </p:nvPicPr>
        <p:blipFill>
          <a:blip r:embed="rId3"/>
          <a:stretch>
            <a:fillRect/>
          </a:stretch>
        </p:blipFill>
        <p:spPr>
          <a:xfrm>
            <a:off x="5156462" y="3902697"/>
            <a:ext cx="3487917" cy="2408389"/>
          </a:xfrm>
          <a:prstGeom prst="rect">
            <a:avLst/>
          </a:prstGeom>
          <a:ln>
            <a:solidFill>
              <a:schemeClr val="tx1"/>
            </a:solidFill>
          </a:ln>
        </p:spPr>
      </p:pic>
      <p:sp>
        <p:nvSpPr>
          <p:cNvPr id="8" name="テキスト ボックス 7">
            <a:extLst>
              <a:ext uri="{FF2B5EF4-FFF2-40B4-BE49-F238E27FC236}">
                <a16:creationId xmlns:a16="http://schemas.microsoft.com/office/drawing/2014/main" id="{4F8BEEF2-6280-4E19-BD0D-030FF32D60F7}"/>
              </a:ext>
            </a:extLst>
          </p:cNvPr>
          <p:cNvSpPr txBox="1"/>
          <p:nvPr/>
        </p:nvSpPr>
        <p:spPr>
          <a:xfrm>
            <a:off x="4091233" y="6400413"/>
            <a:ext cx="4071680" cy="307777"/>
          </a:xfrm>
          <a:prstGeom prst="rect">
            <a:avLst/>
          </a:prstGeom>
          <a:noFill/>
          <a:ln>
            <a:solidFill>
              <a:schemeClr val="tx1"/>
            </a:solidFill>
          </a:ln>
        </p:spPr>
        <p:txBody>
          <a:bodyPr wrap="square" rtlCol="0">
            <a:spAutoFit/>
          </a:bodyPr>
          <a:lstStyle/>
          <a:p>
            <a:pPr algn="r"/>
            <a:r>
              <a:rPr lang="en-US" altLang="ja-JP" sz="1400" dirty="0" err="1">
                <a:solidFill>
                  <a:prstClr val="black"/>
                </a:solidFill>
              </a:rPr>
              <a:t>Sách</a:t>
            </a:r>
            <a:r>
              <a:rPr lang="en-US" altLang="ja-JP" sz="1400" dirty="0">
                <a:solidFill>
                  <a:prstClr val="black"/>
                </a:solidFill>
              </a:rPr>
              <a:t> </a:t>
            </a:r>
            <a:r>
              <a:rPr lang="en-US" altLang="ja-JP" sz="1400" dirty="0" err="1">
                <a:solidFill>
                  <a:prstClr val="black"/>
                </a:solidFill>
              </a:rPr>
              <a:t>giáo</a:t>
            </a:r>
            <a:r>
              <a:rPr lang="en-US" altLang="ja-JP" sz="1400" dirty="0">
                <a:solidFill>
                  <a:prstClr val="black"/>
                </a:solidFill>
              </a:rPr>
              <a:t> </a:t>
            </a:r>
            <a:r>
              <a:rPr lang="en-US" altLang="ja-JP" sz="1400" dirty="0" err="1">
                <a:solidFill>
                  <a:prstClr val="black"/>
                </a:solidFill>
              </a:rPr>
              <a:t>khoa</a:t>
            </a:r>
            <a:r>
              <a:rPr lang="en-US" altLang="ja-JP" sz="1400" dirty="0">
                <a:solidFill>
                  <a:prstClr val="black"/>
                </a:solidFill>
              </a:rPr>
              <a:t> </a:t>
            </a:r>
            <a:r>
              <a:rPr lang="en-US" altLang="ja-JP" sz="1400" dirty="0" err="1">
                <a:solidFill>
                  <a:prstClr val="black"/>
                </a:solidFill>
              </a:rPr>
              <a:t>trang</a:t>
            </a:r>
            <a:r>
              <a:rPr lang="en-US" altLang="ja-JP" sz="1400" dirty="0">
                <a:solidFill>
                  <a:prstClr val="black"/>
                </a:solidFill>
              </a:rPr>
              <a:t> 169, 171 /</a:t>
            </a:r>
            <a:r>
              <a:rPr lang="ja-JP" altLang="en-US" sz="1400" dirty="0">
                <a:solidFill>
                  <a:prstClr val="black"/>
                </a:solidFill>
              </a:rPr>
              <a:t> </a:t>
            </a:r>
            <a:r>
              <a:rPr lang="en-US" altLang="ja-JP" sz="1400" dirty="0" err="1">
                <a:solidFill>
                  <a:prstClr val="black"/>
                </a:solidFill>
              </a:rPr>
              <a:t>Sách</a:t>
            </a:r>
            <a:r>
              <a:rPr lang="en-US" altLang="ja-JP" sz="1400" dirty="0">
                <a:solidFill>
                  <a:prstClr val="black"/>
                </a:solidFill>
              </a:rPr>
              <a:t> </a:t>
            </a:r>
            <a:r>
              <a:rPr lang="en-US" altLang="ja-JP" sz="1400" dirty="0" err="1">
                <a:solidFill>
                  <a:prstClr val="black"/>
                </a:solidFill>
              </a:rPr>
              <a:t>bổ</a:t>
            </a:r>
            <a:r>
              <a:rPr lang="en-US" altLang="ja-JP" sz="1400" dirty="0">
                <a:solidFill>
                  <a:prstClr val="black"/>
                </a:solidFill>
              </a:rPr>
              <a:t> </a:t>
            </a:r>
            <a:r>
              <a:rPr lang="en-US" altLang="ja-JP" sz="1400" dirty="0" err="1">
                <a:solidFill>
                  <a:prstClr val="black"/>
                </a:solidFill>
              </a:rPr>
              <a:t>trợ</a:t>
            </a:r>
            <a:r>
              <a:rPr lang="en-US" altLang="ja-JP" sz="1400" dirty="0">
                <a:solidFill>
                  <a:prstClr val="black"/>
                </a:solidFill>
              </a:rPr>
              <a:t> </a:t>
            </a:r>
            <a:r>
              <a:rPr lang="en-US" altLang="ja-JP" sz="1400" dirty="0" err="1">
                <a:solidFill>
                  <a:prstClr val="black"/>
                </a:solidFill>
              </a:rPr>
              <a:t>trang</a:t>
            </a:r>
            <a:r>
              <a:rPr lang="en-US" altLang="ja-JP" sz="1400" dirty="0">
                <a:solidFill>
                  <a:prstClr val="black"/>
                </a:solidFill>
              </a:rPr>
              <a:t> </a:t>
            </a:r>
            <a:r>
              <a:rPr lang="en-US" altLang="ja-JP" sz="1400" dirty="0" smtClean="0">
                <a:solidFill>
                  <a:prstClr val="black"/>
                </a:solidFill>
              </a:rPr>
              <a:t>72</a:t>
            </a:r>
            <a:endParaRPr lang="ja-JP" altLang="en-US" sz="1400" dirty="0">
              <a:solidFill>
                <a:prstClr val="black"/>
              </a:solidFill>
            </a:endParaRPr>
          </a:p>
        </p:txBody>
      </p:sp>
      <p:sp>
        <p:nvSpPr>
          <p:cNvPr id="13" name="楕円 12">
            <a:extLst>
              <a:ext uri="{FF2B5EF4-FFF2-40B4-BE49-F238E27FC236}">
                <a16:creationId xmlns:a16="http://schemas.microsoft.com/office/drawing/2014/main" id="{22809840-E346-4E1D-B75F-73B51B236A38}"/>
              </a:ext>
            </a:extLst>
          </p:cNvPr>
          <p:cNvSpPr/>
          <p:nvPr/>
        </p:nvSpPr>
        <p:spPr>
          <a:xfrm>
            <a:off x="6556297" y="3904145"/>
            <a:ext cx="1606616" cy="60186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Thay</a:t>
            </a:r>
            <a:r>
              <a:rPr kumimoji="1" lang="en-US" altLang="ja-JP" sz="8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kumimoji="1" lang="en-US" altLang="ja-JP" sz="8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đổi</a:t>
            </a:r>
            <a:r>
              <a:rPr kumimoji="1" lang="en-US" altLang="ja-JP" sz="8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kumimoji="1" lang="en-US" altLang="ja-JP" sz="8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giá</a:t>
            </a:r>
            <a:r>
              <a:rPr kumimoji="1" lang="en-US" altLang="ja-JP" sz="8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kumimoji="1" lang="en-US" altLang="ja-JP" sz="8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trị</a:t>
            </a:r>
            <a:r>
              <a:rPr kumimoji="1" lang="en-US" altLang="ja-JP" sz="8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kumimoji="1" lang="en-US" altLang="ja-JP" sz="8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tải</a:t>
            </a:r>
            <a:r>
              <a:rPr kumimoji="1" lang="en-US" altLang="ja-JP" sz="8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kumimoji="1" lang="en-US" altLang="ja-JP" sz="8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trọng</a:t>
            </a:r>
            <a:r>
              <a:rPr kumimoji="1" lang="en-US" altLang="ja-JP" sz="8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kumimoji="1" lang="en-US" altLang="ja-JP" sz="8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dựa</a:t>
            </a:r>
            <a:r>
              <a:rPr kumimoji="1" lang="en-US" altLang="ja-JP" sz="8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kumimoji="1" lang="en-US" altLang="ja-JP" sz="8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vào</a:t>
            </a:r>
            <a:r>
              <a:rPr kumimoji="1" lang="en-US" altLang="ja-JP" sz="8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kumimoji="1" lang="en-US" altLang="ja-JP" sz="8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thao</a:t>
            </a:r>
            <a:r>
              <a:rPr kumimoji="1" lang="en-US" altLang="ja-JP" sz="8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kumimoji="1" lang="en-US" altLang="ja-JP" sz="8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tác</a:t>
            </a:r>
            <a:r>
              <a:rPr kumimoji="1" lang="en-US" altLang="ja-JP" sz="8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kumimoji="1" lang="en-US" altLang="ja-JP" sz="8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chân</a:t>
            </a:r>
            <a:r>
              <a:rPr kumimoji="1" lang="en-US" altLang="ja-JP" sz="8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kumimoji="1" lang="en-US" altLang="ja-JP" sz="8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chống</a:t>
            </a:r>
            <a:r>
              <a:rPr kumimoji="1" lang="en-US" altLang="ja-JP" sz="8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kumimoji="1" lang="en-US" altLang="ja-JP" sz="8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thủy</a:t>
            </a:r>
            <a:r>
              <a:rPr kumimoji="1" lang="en-US" altLang="ja-JP" sz="8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kumimoji="1" lang="en-US" altLang="ja-JP" sz="8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lực</a:t>
            </a:r>
            <a:endParaRPr kumimoji="1" lang="ja-JP" altLang="en-US" sz="8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4" name="正方形/長方形 13">
            <a:extLst>
              <a:ext uri="{FF2B5EF4-FFF2-40B4-BE49-F238E27FC236}">
                <a16:creationId xmlns:a16="http://schemas.microsoft.com/office/drawing/2014/main" id="{6BDB2F7F-8801-4269-8B1A-B669DE50FD52}"/>
              </a:ext>
            </a:extLst>
          </p:cNvPr>
          <p:cNvSpPr/>
          <p:nvPr/>
        </p:nvSpPr>
        <p:spPr>
          <a:xfrm>
            <a:off x="6084955" y="5102903"/>
            <a:ext cx="535528" cy="17067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800" dirty="0">
                <a:latin typeface="Arial" panose="020B0604020202020204" pitchFamily="34" charset="0"/>
                <a:cs typeface="Arial" panose="020B0604020202020204" pitchFamily="34" charset="0"/>
              </a:rPr>
              <a:t>Co </a:t>
            </a:r>
            <a:r>
              <a:rPr lang="en-US" altLang="ja-JP" sz="800" dirty="0" err="1">
                <a:latin typeface="Arial" panose="020B0604020202020204" pitchFamily="34" charset="0"/>
                <a:cs typeface="Arial" panose="020B0604020202020204" pitchFamily="34" charset="0"/>
              </a:rPr>
              <a:t>toàn</a:t>
            </a:r>
            <a:r>
              <a:rPr lang="en-US" altLang="ja-JP" sz="800" dirty="0">
                <a:latin typeface="Arial" panose="020B0604020202020204" pitchFamily="34" charset="0"/>
                <a:cs typeface="Arial" panose="020B0604020202020204" pitchFamily="34" charset="0"/>
              </a:rPr>
              <a:t> </a:t>
            </a:r>
            <a:r>
              <a:rPr lang="en-US" altLang="ja-JP" sz="800" dirty="0" err="1">
                <a:latin typeface="Arial" panose="020B0604020202020204" pitchFamily="34" charset="0"/>
                <a:cs typeface="Arial" panose="020B0604020202020204" pitchFamily="34" charset="0"/>
              </a:rPr>
              <a:t>bộ</a:t>
            </a:r>
            <a:r>
              <a:rPr lang="en-US" altLang="ja-JP" sz="800" dirty="0">
                <a:latin typeface="Arial" panose="020B0604020202020204" pitchFamily="34" charset="0"/>
                <a:cs typeface="Arial" panose="020B0604020202020204" pitchFamily="34" charset="0"/>
              </a:rPr>
              <a:t>  </a:t>
            </a:r>
          </a:p>
          <a:p>
            <a:pPr algn="ctr"/>
            <a:endParaRPr lang="en-US" altLang="ja-JP" sz="800" dirty="0">
              <a:latin typeface="Arial" panose="020B0604020202020204" pitchFamily="34" charset="0"/>
              <a:cs typeface="Arial" panose="020B0604020202020204" pitchFamily="34" charset="0"/>
            </a:endParaRPr>
          </a:p>
        </p:txBody>
      </p:sp>
      <p:sp>
        <p:nvSpPr>
          <p:cNvPr id="16" name="正方形/長方形 15">
            <a:extLst>
              <a:ext uri="{FF2B5EF4-FFF2-40B4-BE49-F238E27FC236}">
                <a16:creationId xmlns:a16="http://schemas.microsoft.com/office/drawing/2014/main" id="{16205BE8-F8BC-493E-A04F-FE84B1832977}"/>
              </a:ext>
            </a:extLst>
          </p:cNvPr>
          <p:cNvSpPr/>
          <p:nvPr/>
        </p:nvSpPr>
        <p:spPr>
          <a:xfrm>
            <a:off x="6084957" y="5625086"/>
            <a:ext cx="608070" cy="25453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800" dirty="0" err="1">
                <a:latin typeface="Arial" panose="020B0604020202020204" pitchFamily="34" charset="0"/>
                <a:cs typeface="Arial" panose="020B0604020202020204" pitchFamily="34" charset="0"/>
              </a:rPr>
              <a:t>Kéo</a:t>
            </a:r>
            <a:r>
              <a:rPr lang="en-US" altLang="ja-JP" sz="800" dirty="0">
                <a:latin typeface="Arial" panose="020B0604020202020204" pitchFamily="34" charset="0"/>
                <a:cs typeface="Arial" panose="020B0604020202020204" pitchFamily="34" charset="0"/>
              </a:rPr>
              <a:t> </a:t>
            </a:r>
            <a:r>
              <a:rPr lang="en-US" altLang="ja-JP" sz="800" dirty="0" err="1">
                <a:latin typeface="Arial" panose="020B0604020202020204" pitchFamily="34" charset="0"/>
                <a:cs typeface="Arial" panose="020B0604020202020204" pitchFamily="34" charset="0"/>
              </a:rPr>
              <a:t>toàn</a:t>
            </a:r>
            <a:r>
              <a:rPr lang="en-US" altLang="ja-JP" sz="800" dirty="0">
                <a:latin typeface="Arial" panose="020B0604020202020204" pitchFamily="34" charset="0"/>
                <a:cs typeface="Arial" panose="020B0604020202020204" pitchFamily="34" charset="0"/>
              </a:rPr>
              <a:t> </a:t>
            </a:r>
            <a:r>
              <a:rPr lang="en-US" altLang="ja-JP" sz="800" dirty="0" err="1">
                <a:latin typeface="Arial" panose="020B0604020202020204" pitchFamily="34" charset="0"/>
                <a:cs typeface="Arial" panose="020B0604020202020204" pitchFamily="34" charset="0"/>
              </a:rPr>
              <a:t>bộ</a:t>
            </a:r>
            <a:r>
              <a:rPr lang="en-US" altLang="ja-JP" sz="800" dirty="0">
                <a:latin typeface="Arial" panose="020B0604020202020204" pitchFamily="34" charset="0"/>
                <a:cs typeface="Arial" panose="020B0604020202020204" pitchFamily="34" charset="0"/>
              </a:rPr>
              <a:t>  </a:t>
            </a:r>
          </a:p>
          <a:p>
            <a:pPr algn="ctr"/>
            <a:endParaRPr lang="en-US" altLang="ja-JP" sz="800" dirty="0">
              <a:latin typeface="Arial" panose="020B0604020202020204" pitchFamily="34" charset="0"/>
              <a:cs typeface="Arial" panose="020B0604020202020204" pitchFamily="34" charset="0"/>
            </a:endParaRPr>
          </a:p>
        </p:txBody>
      </p:sp>
      <p:sp>
        <p:nvSpPr>
          <p:cNvPr id="17" name="正方形/長方形 16">
            <a:extLst>
              <a:ext uri="{FF2B5EF4-FFF2-40B4-BE49-F238E27FC236}">
                <a16:creationId xmlns:a16="http://schemas.microsoft.com/office/drawing/2014/main" id="{B07FEA59-7323-45AD-A7C3-BB6A1188CF5C}"/>
              </a:ext>
            </a:extLst>
          </p:cNvPr>
          <p:cNvSpPr/>
          <p:nvPr/>
        </p:nvSpPr>
        <p:spPr>
          <a:xfrm>
            <a:off x="6028398" y="5357387"/>
            <a:ext cx="674058" cy="19228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800" dirty="0" err="1">
                <a:latin typeface="Arial" panose="020B0604020202020204" pitchFamily="34" charset="0"/>
                <a:cs typeface="Arial" panose="020B0604020202020204" pitchFamily="34" charset="0"/>
              </a:rPr>
              <a:t>Kéo</a:t>
            </a:r>
            <a:r>
              <a:rPr lang="en-US" altLang="ja-JP" sz="800" dirty="0">
                <a:latin typeface="Arial" panose="020B0604020202020204" pitchFamily="34" charset="0"/>
                <a:cs typeface="Arial" panose="020B0604020202020204" pitchFamily="34" charset="0"/>
              </a:rPr>
              <a:t> </a:t>
            </a:r>
            <a:r>
              <a:rPr lang="en-US" altLang="ja-JP" sz="800" dirty="0" err="1">
                <a:latin typeface="Arial" panose="020B0604020202020204" pitchFamily="34" charset="0"/>
                <a:cs typeface="Arial" panose="020B0604020202020204" pitchFamily="34" charset="0"/>
              </a:rPr>
              <a:t>giữa</a:t>
            </a:r>
            <a:r>
              <a:rPr lang="en-US" altLang="ja-JP" sz="800" dirty="0">
                <a:latin typeface="Arial" panose="020B0604020202020204" pitchFamily="34" charset="0"/>
                <a:cs typeface="Arial" panose="020B0604020202020204" pitchFamily="34" charset="0"/>
              </a:rPr>
              <a:t>  </a:t>
            </a:r>
          </a:p>
          <a:p>
            <a:pPr algn="ctr"/>
            <a:endParaRPr lang="en-US" altLang="ja-JP"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056570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17766" cy="606425"/>
          </a:xfrm>
          <a:ln>
            <a:solidFill>
              <a:schemeClr val="tx1"/>
            </a:solidFill>
          </a:ln>
        </p:spPr>
        <p:txBody>
          <a:bodyPr>
            <a:noAutofit/>
          </a:bodyPr>
          <a:lstStyle/>
          <a:p>
            <a:r>
              <a:rPr kumimoji="1" lang="en-US" altLang="ja-JP" sz="2400" b="1" dirty="0" err="1">
                <a:latin typeface="Arial" panose="020B0604020202020204" pitchFamily="34" charset="0"/>
                <a:ea typeface="Meiryo UI" panose="020B0604030504040204" pitchFamily="50" charset="-128"/>
                <a:cs typeface="Arial" panose="020B0604020202020204" pitchFamily="34" charset="0"/>
              </a:rPr>
              <a:t>Điện</a:t>
            </a:r>
            <a:r>
              <a:rPr kumimoji="1" lang="en-US" altLang="ja-JP" sz="2400" b="1" dirty="0">
                <a:latin typeface="Arial" panose="020B0604020202020204" pitchFamily="34" charset="0"/>
                <a:ea typeface="Meiryo UI" panose="020B0604030504040204" pitchFamily="50" charset="-128"/>
                <a:cs typeface="Arial" panose="020B0604020202020204" pitchFamily="34" charset="0"/>
              </a:rPr>
              <a:t> </a:t>
            </a:r>
            <a:r>
              <a:rPr kumimoji="1" lang="en-US" altLang="ja-JP" sz="2400" b="1" dirty="0" err="1">
                <a:latin typeface="Arial" panose="020B0604020202020204" pitchFamily="34" charset="0"/>
                <a:ea typeface="Meiryo UI" panose="020B0604030504040204" pitchFamily="50" charset="-128"/>
                <a:cs typeface="Arial" panose="020B0604020202020204" pitchFamily="34" charset="0"/>
              </a:rPr>
              <a:t>giật</a:t>
            </a:r>
            <a:endParaRPr kumimoji="1" lang="ja-JP" altLang="en-US" sz="2400" b="1" dirty="0">
              <a:latin typeface="Arial" panose="020B0604020202020204" pitchFamily="34" charset="0"/>
              <a:ea typeface="Meiryo UI" panose="020B0604030504040204" pitchFamily="50" charset="-128"/>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79</a:t>
            </a:fld>
            <a:endParaRPr lang="ja-JP" altLang="en-US">
              <a:solidFill>
                <a:prstClr val="black">
                  <a:tint val="75000"/>
                </a:prstClr>
              </a:solidFill>
            </a:endParaRPr>
          </a:p>
        </p:txBody>
      </p:sp>
      <p:sp>
        <p:nvSpPr>
          <p:cNvPr id="11" name="コンテンツ プレースホルダー 4"/>
          <p:cNvSpPr txBox="1">
            <a:spLocks/>
          </p:cNvSpPr>
          <p:nvPr/>
        </p:nvSpPr>
        <p:spPr>
          <a:xfrm>
            <a:off x="628649" y="1114968"/>
            <a:ext cx="7886701" cy="5091993"/>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Xe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nâng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thường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được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sử</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dụng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nhiều</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ở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công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trình</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điện</a:t>
            </a: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dây</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mạng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hay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công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trình</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xây</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dựng,v.v</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ở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ngay</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bên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cạnh</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dây</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điện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là</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nhiều</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phòng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tránh</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tai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nạn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điện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giật</a:t>
            </a: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phải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luôn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khắc</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ghi</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trong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lòng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và</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thực</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hiện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công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là</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cần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thiết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p>
          <a:p>
            <a:pPr marL="0" indent="0">
              <a:lnSpc>
                <a:spcPct val="100000"/>
              </a:lnSpc>
              <a:spcBef>
                <a:spcPts val="0"/>
              </a:spcBef>
              <a:buNone/>
            </a:pPr>
            <a:endPar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ja-JP" altLang="en-US"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Điện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giật</a:t>
            </a:r>
            <a:r>
              <a:rPr lang="ja-JP" altLang="en-US"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là</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bị</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tàn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tật</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do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bị</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dòng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điện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truyền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qua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cơ</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thể</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cũng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có</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thể</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gọi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là</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sốc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điện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sốc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do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điện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giật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endPar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Nguyên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nhân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chính</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điện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giật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khi</a:t>
            </a: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sử</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dụng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xe</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nâng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là</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sờ</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chạm</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vào</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đường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dây</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tải</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điện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đường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dây</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cấp</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điện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hay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sử</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dụng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xe</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nâng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không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phù</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hợp</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hay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chập</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điện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do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thiết</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bị</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không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tốt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300"/>
              </a:spcBef>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Đề</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kháng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cơ</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thể</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con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người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đối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với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điện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là</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thấp</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đặc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biệt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trong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trường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hợp</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rò</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rỉ</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ở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nước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dòng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điện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dễ</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chảy</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qua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hơn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nên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tính</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nguy</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hiểm</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cũng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Trường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hợp</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cấp</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độ</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nhẹ</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chỉ</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có</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triệu</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chứng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đau</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hay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bị</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tê</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một</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lúc</a:t>
            </a: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là</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hết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nhưng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cũng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có</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nhiều</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trường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hợp</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cấp</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độ</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nặng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sẽ</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dẫn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tới</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tử</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vong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do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điện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giật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300"/>
              </a:spcBef>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Đặc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biệt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điện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ngang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qua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tim</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sẽ</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cho</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tim</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ngừng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đập</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ngừng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hô</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hấp</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bị</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sốc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hay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các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triệu</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chứng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nghiêm</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trọng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khác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tử</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vong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do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sốc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điện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ngoài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ra,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cũng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có</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trường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hợp</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bị</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hoại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tử</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mô</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hay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bị</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thương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nơi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dòng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điện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chảy</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qua.</a:t>
            </a: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p:txBody>
      </p:sp>
      <p:sp>
        <p:nvSpPr>
          <p:cNvPr id="6" name="テキスト ボックス 5">
            <a:extLst>
              <a:ext uri="{FF2B5EF4-FFF2-40B4-BE49-F238E27FC236}">
                <a16:creationId xmlns:a16="http://schemas.microsoft.com/office/drawing/2014/main" id="{BAE4245A-283E-4662-A8C8-D420888A65AA}"/>
              </a:ext>
            </a:extLst>
          </p:cNvPr>
          <p:cNvSpPr txBox="1"/>
          <p:nvPr/>
        </p:nvSpPr>
        <p:spPr>
          <a:xfrm>
            <a:off x="4034672" y="6400413"/>
            <a:ext cx="4151488" cy="307777"/>
          </a:xfrm>
          <a:prstGeom prst="rect">
            <a:avLst/>
          </a:prstGeom>
          <a:noFill/>
          <a:ln>
            <a:solidFill>
              <a:schemeClr val="tx1"/>
            </a:solidFill>
          </a:ln>
        </p:spPr>
        <p:txBody>
          <a:bodyPr wrap="square" rtlCol="0">
            <a:spAutoFit/>
          </a:bodyPr>
          <a:lstStyle/>
          <a:p>
            <a:pPr algn="r"/>
            <a:r>
              <a:rPr lang="en-US" altLang="ja-JP" sz="1400" dirty="0" err="1">
                <a:solidFill>
                  <a:prstClr val="black"/>
                </a:solidFill>
              </a:rPr>
              <a:t>Sách</a:t>
            </a:r>
            <a:r>
              <a:rPr lang="en-US" altLang="ja-JP" sz="1400" dirty="0">
                <a:solidFill>
                  <a:prstClr val="black"/>
                </a:solidFill>
              </a:rPr>
              <a:t> </a:t>
            </a:r>
            <a:r>
              <a:rPr lang="en-US" altLang="ja-JP" sz="1400" dirty="0" err="1">
                <a:solidFill>
                  <a:prstClr val="black"/>
                </a:solidFill>
              </a:rPr>
              <a:t>giáo</a:t>
            </a:r>
            <a:r>
              <a:rPr lang="en-US" altLang="ja-JP" sz="1400" dirty="0">
                <a:solidFill>
                  <a:prstClr val="black"/>
                </a:solidFill>
              </a:rPr>
              <a:t> </a:t>
            </a:r>
            <a:r>
              <a:rPr lang="en-US" altLang="ja-JP" sz="1400" dirty="0" err="1">
                <a:solidFill>
                  <a:prstClr val="black"/>
                </a:solidFill>
              </a:rPr>
              <a:t>khoa</a:t>
            </a:r>
            <a:r>
              <a:rPr lang="en-US" altLang="ja-JP" sz="1400" dirty="0">
                <a:solidFill>
                  <a:prstClr val="black"/>
                </a:solidFill>
              </a:rPr>
              <a:t> </a:t>
            </a:r>
            <a:r>
              <a:rPr lang="en-US" altLang="ja-JP" sz="1400" dirty="0" err="1">
                <a:solidFill>
                  <a:prstClr val="black"/>
                </a:solidFill>
              </a:rPr>
              <a:t>trang</a:t>
            </a:r>
            <a:r>
              <a:rPr lang="en-US" altLang="ja-JP" sz="1400" dirty="0">
                <a:solidFill>
                  <a:prstClr val="black"/>
                </a:solidFill>
              </a:rPr>
              <a:t> 172, 173 /</a:t>
            </a:r>
            <a:r>
              <a:rPr lang="ja-JP" altLang="en-US" sz="1400" dirty="0">
                <a:solidFill>
                  <a:prstClr val="black"/>
                </a:solidFill>
              </a:rPr>
              <a:t> </a:t>
            </a:r>
            <a:r>
              <a:rPr lang="en-US" altLang="ja-JP" sz="1400" dirty="0" err="1">
                <a:solidFill>
                  <a:prstClr val="black"/>
                </a:solidFill>
              </a:rPr>
              <a:t>Sách</a:t>
            </a:r>
            <a:r>
              <a:rPr lang="en-US" altLang="ja-JP" sz="1400" dirty="0">
                <a:solidFill>
                  <a:prstClr val="black"/>
                </a:solidFill>
              </a:rPr>
              <a:t> </a:t>
            </a:r>
            <a:r>
              <a:rPr lang="en-US" altLang="ja-JP" sz="1400" dirty="0" err="1">
                <a:solidFill>
                  <a:prstClr val="black"/>
                </a:solidFill>
              </a:rPr>
              <a:t>bổ</a:t>
            </a:r>
            <a:r>
              <a:rPr lang="en-US" altLang="ja-JP" sz="1400" dirty="0">
                <a:solidFill>
                  <a:prstClr val="black"/>
                </a:solidFill>
              </a:rPr>
              <a:t> </a:t>
            </a:r>
            <a:r>
              <a:rPr lang="en-US" altLang="ja-JP" sz="1400" dirty="0" err="1">
                <a:solidFill>
                  <a:prstClr val="black"/>
                </a:solidFill>
              </a:rPr>
              <a:t>trợ</a:t>
            </a:r>
            <a:r>
              <a:rPr lang="en-US" altLang="ja-JP" sz="1400" dirty="0">
                <a:solidFill>
                  <a:prstClr val="black"/>
                </a:solidFill>
              </a:rPr>
              <a:t> </a:t>
            </a:r>
            <a:r>
              <a:rPr lang="en-US" altLang="ja-JP" sz="1400" dirty="0" err="1">
                <a:solidFill>
                  <a:prstClr val="black"/>
                </a:solidFill>
              </a:rPr>
              <a:t>trang</a:t>
            </a:r>
            <a:r>
              <a:rPr lang="en-US" altLang="ja-JP" sz="1400" dirty="0">
                <a:solidFill>
                  <a:prstClr val="black"/>
                </a:solidFill>
              </a:rPr>
              <a:t> </a:t>
            </a:r>
            <a:r>
              <a:rPr lang="en-US" altLang="ja-JP" sz="1400" dirty="0" smtClean="0">
                <a:solidFill>
                  <a:prstClr val="black"/>
                </a:solidFill>
              </a:rPr>
              <a:t>73</a:t>
            </a:r>
            <a:endParaRPr lang="ja-JP" altLang="en-US" sz="1400" dirty="0">
              <a:solidFill>
                <a:prstClr val="black"/>
              </a:solidFill>
            </a:endParaRPr>
          </a:p>
        </p:txBody>
      </p:sp>
    </p:spTree>
    <p:extLst>
      <p:ext uri="{BB962C8B-B14F-4D97-AF65-F5344CB8AC3E}">
        <p14:creationId xmlns:p14="http://schemas.microsoft.com/office/powerpoint/2010/main" val="1550567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17988" y="263951"/>
            <a:ext cx="8630652" cy="486444"/>
          </a:xfrm>
          <a:ln>
            <a:solidFill>
              <a:schemeClr val="tx1"/>
            </a:solidFill>
          </a:ln>
        </p:spPr>
        <p:txBody>
          <a:bodyPr>
            <a:noAutofit/>
          </a:bodyPr>
          <a:lstStyle/>
          <a:p>
            <a:r>
              <a:rPr lang="vi-VN" altLang="ja-JP" sz="2400" b="1">
                <a:latin typeface="Arial" panose="020B0604020202020204" pitchFamily="34" charset="0"/>
                <a:ea typeface="Meiryo UI" panose="020B0604030504040204" pitchFamily="50" charset="-128"/>
                <a:cs typeface="Arial" panose="020B0604020202020204" pitchFamily="34" charset="0"/>
              </a:rPr>
              <a:t>Các loại xe nâng làm việc trên cao</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ja-JP" altLang="en-US" sz="2400" b="1">
                <a:latin typeface="Arial" panose="020B0604020202020204" pitchFamily="34" charset="0"/>
                <a:ea typeface="Meiryo UI" panose="020B0604030504040204" pitchFamily="50" charset="-128"/>
                <a:cs typeface="Arial" panose="020B0604020202020204" pitchFamily="34" charset="0"/>
              </a:rPr>
              <a:t> </a:t>
            </a:r>
            <a:r>
              <a:rPr lang="en-US" altLang="ja-JP" sz="2400" b="1">
                <a:latin typeface="Arial" panose="020B0604020202020204" pitchFamily="34" charset="0"/>
                <a:ea typeface="Meiryo UI" panose="020B0604030504040204" pitchFamily="50" charset="-128"/>
                <a:cs typeface="Arial" panose="020B0604020202020204" pitchFamily="34" charset="0"/>
              </a:rPr>
              <a:t>T</a:t>
            </a:r>
            <a:r>
              <a:rPr lang="vi-VN" altLang="ja-JP" sz="2400" b="1">
                <a:latin typeface="Arial" panose="020B0604020202020204" pitchFamily="34" charset="0"/>
                <a:ea typeface="Meiryo UI" panose="020B0604030504040204" pitchFamily="50" charset="-128"/>
                <a:cs typeface="Arial" panose="020B0604020202020204" pitchFamily="34" charset="0"/>
              </a:rPr>
              <a:t>hiết bị làm việc </a:t>
            </a:r>
            <a:r>
              <a:rPr lang="en-US" altLang="ja-JP" sz="2400" b="1">
                <a:latin typeface="Arial" panose="020B0604020202020204" pitchFamily="34" charset="0"/>
                <a:ea typeface="Meiryo UI" panose="020B0604030504040204" pitchFamily="50" charset="-128"/>
                <a:cs typeface="Arial" panose="020B0604020202020204" pitchFamily="34" charset="0"/>
              </a:rPr>
              <a:t>(4)</a:t>
            </a:r>
            <a:endParaRPr kumimoji="1" lang="ja-JP" altLang="en-US" sz="2400" b="1">
              <a:latin typeface="Arial" panose="020B0604020202020204" pitchFamily="34" charset="0"/>
              <a:ea typeface="Meiryo UI" panose="020B0604030504040204" pitchFamily="50" charset="-128"/>
              <a:cs typeface="Arial" panose="020B0604020202020204" pitchFamily="34" charset="0"/>
            </a:endParaRPr>
          </a:p>
        </p:txBody>
      </p:sp>
      <p:sp>
        <p:nvSpPr>
          <p:cNvPr id="7" name="テキスト ボックス 6"/>
          <p:cNvSpPr txBox="1"/>
          <p:nvPr/>
        </p:nvSpPr>
        <p:spPr>
          <a:xfrm>
            <a:off x="4355184" y="6400413"/>
            <a:ext cx="3815478" cy="307777"/>
          </a:xfrm>
          <a:prstGeom prst="rect">
            <a:avLst/>
          </a:prstGeom>
          <a:noFill/>
          <a:ln>
            <a:solidFill>
              <a:schemeClr val="tx1"/>
            </a:solidFill>
          </a:ln>
        </p:spPr>
        <p:txBody>
          <a:bodyPr wrap="square" rtlCol="0">
            <a:spAutoFit/>
          </a:bodyPr>
          <a:lstStyle/>
          <a:p>
            <a:pPr algn="r"/>
            <a:r>
              <a:rPr lang="vi-VN" altLang="ja-JP" sz="1400" dirty="0">
                <a:solidFill>
                  <a:prstClr val="black"/>
                </a:solidFill>
                <a:latin typeface="Arial" panose="020B0604020202020204" pitchFamily="34" charset="0"/>
                <a:cs typeface="Arial" panose="020B0604020202020204" pitchFamily="34" charset="0"/>
              </a:rPr>
              <a:t>Sách giáo khoa trang 6</a:t>
            </a:r>
            <a:r>
              <a:rPr lang="en-US" altLang="ja-JP" sz="1400" dirty="0">
                <a:solidFill>
                  <a:prstClr val="black"/>
                </a:solidFill>
                <a:latin typeface="Arial" panose="020B0604020202020204" pitchFamily="34" charset="0"/>
                <a:cs typeface="Arial" panose="020B0604020202020204" pitchFamily="34" charset="0"/>
              </a:rPr>
              <a:t>/ </a:t>
            </a:r>
            <a:r>
              <a:rPr lang="vi-VN" altLang="ja-JP" sz="1400" dirty="0">
                <a:solidFill>
                  <a:prstClr val="black"/>
                </a:solidFill>
                <a:latin typeface="Arial" panose="020B0604020202020204" pitchFamily="34" charset="0"/>
                <a:cs typeface="Arial" panose="020B0604020202020204" pitchFamily="34" charset="0"/>
              </a:rPr>
              <a:t>Sách bổ trợ trang </a:t>
            </a:r>
            <a:r>
              <a:rPr lang="en-US" altLang="ja-JP" sz="1400" dirty="0">
                <a:solidFill>
                  <a:prstClr val="black"/>
                </a:solidFill>
              </a:rPr>
              <a:t>7</a:t>
            </a:r>
            <a:endParaRPr lang="ja-JP" altLang="en-US" sz="1400" dirty="0">
              <a:solidFill>
                <a:prstClr val="black"/>
              </a:solidFill>
            </a:endParaRPr>
          </a:p>
        </p:txBody>
      </p:sp>
      <p:sp>
        <p:nvSpPr>
          <p:cNvPr id="11" name="コンテンツ プレースホルダー 4"/>
          <p:cNvSpPr txBox="1">
            <a:spLocks/>
          </p:cNvSpPr>
          <p:nvPr/>
        </p:nvSpPr>
        <p:spPr>
          <a:xfrm>
            <a:off x="628650" y="935915"/>
            <a:ext cx="7886700" cy="3805767"/>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ja-JP" altLang="en-US" sz="1600" b="1" dirty="0">
                <a:solidFill>
                  <a:prstClr val="black"/>
                </a:solidFill>
                <a:latin typeface="Arial" panose="020B0604020202020204" pitchFamily="34" charset="0"/>
                <a:ea typeface="Meiryo UI" panose="020B0604030504040204" pitchFamily="50" charset="-128"/>
                <a:cs typeface="Arial" panose="020B0604020202020204" pitchFamily="34" charset="0"/>
              </a:rPr>
              <a:t>④</a:t>
            </a:r>
            <a:r>
              <a:rPr lang="vi-VN"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Loại cần trục nâng hạ theo phương thẳng đứng</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dạng</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cắt</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kéo</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a:t>
            </a:r>
          </a:p>
          <a:p>
            <a:pPr marL="0" indent="0" algn="just">
              <a:lnSpc>
                <a:spcPct val="110000"/>
              </a:lnSpc>
              <a:spcBef>
                <a:spcPts val="0"/>
              </a:spcBef>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Với cấu tạo có thể làm cho sàn làm việc di </a:t>
            </a:r>
          </a:p>
          <a:p>
            <a:pPr marL="0" indent="0" algn="just">
              <a:lnSpc>
                <a:spcPct val="110000"/>
              </a:lnSpc>
              <a:spcBef>
                <a:spcPts val="0"/>
              </a:spcBef>
              <a:buNone/>
            </a:pP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chuyển lên xuống theo phương thẳng đứng</a:t>
            </a:r>
          </a:p>
          <a:p>
            <a:pPr marL="0" indent="0" algn="just">
              <a:lnSpc>
                <a:spcPct val="110000"/>
              </a:lnSpc>
              <a:spcBef>
                <a:spcPts val="0"/>
              </a:spcBef>
              <a:buNone/>
            </a:pP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Có các loại như  xe dạng hình kéo, dạng cột </a:t>
            </a:r>
          </a:p>
          <a:p>
            <a:pPr marL="0" indent="0" algn="just">
              <a:lnSpc>
                <a:spcPct val="110000"/>
              </a:lnSpc>
              <a:spcBef>
                <a:spcPts val="0"/>
              </a:spcBef>
              <a:buNone/>
            </a:pP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thẳng, dạng sigma, dạng chữ X</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p>
          <a:p>
            <a:pPr marL="0" indent="0" algn="just">
              <a:lnSpc>
                <a:spcPct val="110000"/>
              </a:lnSpc>
              <a:spcBef>
                <a:spcPts val="0"/>
              </a:spcBef>
              <a:buNone/>
            </a:pP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Đặc trưng chính</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p>
          <a:p>
            <a:pPr marL="0" indent="0">
              <a:lnSpc>
                <a:spcPct val="110000"/>
              </a:lnSpc>
              <a:spcBef>
                <a:spcPts val="0"/>
              </a:spcBef>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Phạm vi làm việc chỉ giới hạn ở phẩn</a:t>
            </a:r>
          </a:p>
          <a:p>
            <a:pPr marL="0" indent="0">
              <a:lnSpc>
                <a:spcPct val="110000"/>
              </a:lnSpc>
              <a:spcBef>
                <a:spcPts val="0"/>
              </a:spcBef>
              <a:buNone/>
            </a:pP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trên của thiết bị di chuyển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b.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Được sử dụng nhiều khi thi công nội </a:t>
            </a:r>
          </a:p>
          <a:p>
            <a:pPr marL="0" indent="0">
              <a:lnSpc>
                <a:spcPct val="110000"/>
              </a:lnSpc>
              <a:spcBef>
                <a:spcPts val="0"/>
              </a:spcBef>
              <a:buNone/>
            </a:pP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thất, lắp đặt thiết bị...ở các công trình kiến</a:t>
            </a:r>
          </a:p>
          <a:p>
            <a:pPr marL="0" indent="0">
              <a:lnSpc>
                <a:spcPct val="110000"/>
              </a:lnSpc>
              <a:spcBef>
                <a:spcPts val="0"/>
              </a:spcBef>
              <a:buNone/>
            </a:pP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trúc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c.</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Có nhiều xe dạng nhỏ</a:t>
            </a: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p:txBody>
      </p:sp>
      <p:pic>
        <p:nvPicPr>
          <p:cNvPr id="8" name="図 7"/>
          <p:cNvPicPr/>
          <p:nvPr/>
        </p:nvPicPr>
        <p:blipFill>
          <a:blip r:embed="rId3">
            <a:extLst>
              <a:ext uri="{28A0092B-C50C-407E-A947-70E740481C1C}">
                <a14:useLocalDpi xmlns:a14="http://schemas.microsoft.com/office/drawing/2010/main" val="0"/>
              </a:ext>
            </a:extLst>
          </a:blip>
          <a:srcRect/>
          <a:stretch>
            <a:fillRect/>
          </a:stretch>
        </p:blipFill>
        <p:spPr bwMode="auto">
          <a:xfrm>
            <a:off x="4921795" y="1416950"/>
            <a:ext cx="3826844" cy="2900525"/>
          </a:xfrm>
          <a:prstGeom prst="rect">
            <a:avLst/>
          </a:prstGeom>
          <a:noFill/>
          <a:ln>
            <a:solidFill>
              <a:schemeClr val="tx1"/>
            </a:solidFill>
          </a:ln>
        </p:spPr>
      </p:pic>
      <p:sp>
        <p:nvSpPr>
          <p:cNvPr id="2" name="正方形/長方形 1">
            <a:extLst>
              <a:ext uri="{FF2B5EF4-FFF2-40B4-BE49-F238E27FC236}">
                <a16:creationId xmlns:a16="http://schemas.microsoft.com/office/drawing/2014/main" id="{6B45594F-E25B-4ABE-8883-5586401B1210}"/>
              </a:ext>
            </a:extLst>
          </p:cNvPr>
          <p:cNvSpPr/>
          <p:nvPr/>
        </p:nvSpPr>
        <p:spPr>
          <a:xfrm>
            <a:off x="5015808" y="3830143"/>
            <a:ext cx="1044172" cy="20504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vi-VN" altLang="ja-JP" sz="1000">
                <a:latin typeface="Arial" panose="020B0604020202020204" pitchFamily="34" charset="0"/>
                <a:cs typeface="Arial" panose="020B0604020202020204" pitchFamily="34" charset="0"/>
              </a:rPr>
              <a:t>D</a:t>
            </a:r>
            <a:r>
              <a:rPr lang="vi-VN" altLang="ja-JP" sz="1000">
                <a:latin typeface="Arial" panose="020B0604020202020204" pitchFamily="34" charset="0"/>
                <a:cs typeface="Arial" panose="020B0604020202020204" pitchFamily="34" charset="0"/>
              </a:rPr>
              <a:t>ạng hình kéo</a:t>
            </a:r>
            <a:endParaRPr kumimoji="1" lang="ja-JP" altLang="en-US" sz="1000">
              <a:latin typeface="Arial" panose="020B0604020202020204" pitchFamily="34" charset="0"/>
              <a:cs typeface="Arial" panose="020B0604020202020204" pitchFamily="34" charset="0"/>
            </a:endParaRPr>
          </a:p>
        </p:txBody>
      </p:sp>
      <p:sp>
        <p:nvSpPr>
          <p:cNvPr id="9" name="正方形/長方形 8">
            <a:extLst>
              <a:ext uri="{FF2B5EF4-FFF2-40B4-BE49-F238E27FC236}">
                <a16:creationId xmlns:a16="http://schemas.microsoft.com/office/drawing/2014/main" id="{FBF2A706-D938-4A40-AB20-E70764FE35D3}"/>
              </a:ext>
            </a:extLst>
          </p:cNvPr>
          <p:cNvSpPr/>
          <p:nvPr/>
        </p:nvSpPr>
        <p:spPr>
          <a:xfrm>
            <a:off x="6059980" y="3771739"/>
            <a:ext cx="780278" cy="31136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altLang="ja-JP" sz="900">
                <a:latin typeface="Arial" panose="020B0604020202020204" pitchFamily="34" charset="0"/>
                <a:cs typeface="Arial" panose="020B0604020202020204" pitchFamily="34" charset="0"/>
              </a:rPr>
              <a:t>Dạng cột thẳng</a:t>
            </a:r>
            <a:endParaRPr kumimoji="1" lang="ja-JP" altLang="en-US" sz="900">
              <a:latin typeface="Arial" panose="020B0604020202020204" pitchFamily="34" charset="0"/>
              <a:cs typeface="Arial" panose="020B0604020202020204" pitchFamily="34" charset="0"/>
            </a:endParaRPr>
          </a:p>
        </p:txBody>
      </p:sp>
      <p:sp>
        <p:nvSpPr>
          <p:cNvPr id="10" name="正方形/長方形 9">
            <a:extLst>
              <a:ext uri="{FF2B5EF4-FFF2-40B4-BE49-F238E27FC236}">
                <a16:creationId xmlns:a16="http://schemas.microsoft.com/office/drawing/2014/main" id="{A37A06E0-12DE-46A2-9464-4A390415396B}"/>
              </a:ext>
            </a:extLst>
          </p:cNvPr>
          <p:cNvSpPr/>
          <p:nvPr/>
        </p:nvSpPr>
        <p:spPr>
          <a:xfrm>
            <a:off x="6823771" y="3813660"/>
            <a:ext cx="810350" cy="26579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altLang="ja-JP" sz="900">
                <a:latin typeface="Arial" panose="020B0604020202020204" pitchFamily="34" charset="0"/>
                <a:cs typeface="Arial" panose="020B0604020202020204" pitchFamily="34" charset="0"/>
              </a:rPr>
              <a:t>Dạng trục h</a:t>
            </a:r>
            <a:r>
              <a:rPr lang="en-US" altLang="ja-JP" sz="900">
                <a:latin typeface="Arial" panose="020B0604020202020204" pitchFamily="34" charset="0"/>
                <a:cs typeface="Arial" panose="020B0604020202020204" pitchFamily="34" charset="0"/>
              </a:rPr>
              <a:t>ì</a:t>
            </a:r>
            <a:r>
              <a:rPr lang="vi-VN" altLang="ja-JP" sz="900">
                <a:latin typeface="Arial" panose="020B0604020202020204" pitchFamily="34" charset="0"/>
                <a:cs typeface="Arial" panose="020B0604020202020204" pitchFamily="34" charset="0"/>
              </a:rPr>
              <a:t>nh sigma</a:t>
            </a:r>
            <a:endParaRPr kumimoji="1" lang="ja-JP" altLang="en-US" sz="900">
              <a:latin typeface="Arial" panose="020B0604020202020204" pitchFamily="34" charset="0"/>
              <a:cs typeface="Arial" panose="020B0604020202020204" pitchFamily="34" charset="0"/>
            </a:endParaRPr>
          </a:p>
        </p:txBody>
      </p:sp>
      <p:sp>
        <p:nvSpPr>
          <p:cNvPr id="12" name="正方形/長方形 11">
            <a:extLst>
              <a:ext uri="{FF2B5EF4-FFF2-40B4-BE49-F238E27FC236}">
                <a16:creationId xmlns:a16="http://schemas.microsoft.com/office/drawing/2014/main" id="{C314133E-54C0-4BF9-943B-E8B7CB7E8AA5}"/>
              </a:ext>
            </a:extLst>
          </p:cNvPr>
          <p:cNvSpPr/>
          <p:nvPr/>
        </p:nvSpPr>
        <p:spPr>
          <a:xfrm>
            <a:off x="7647100" y="3838795"/>
            <a:ext cx="1029440" cy="2354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vi-VN" altLang="ja-JP" sz="1000">
                <a:latin typeface="Arial" panose="020B0604020202020204" pitchFamily="34" charset="0"/>
                <a:cs typeface="Arial" panose="020B0604020202020204" pitchFamily="34" charset="0"/>
              </a:rPr>
              <a:t>D</a:t>
            </a:r>
            <a:r>
              <a:rPr lang="vi-VN" altLang="ja-JP" sz="1000">
                <a:latin typeface="Arial" panose="020B0604020202020204" pitchFamily="34" charset="0"/>
                <a:cs typeface="Arial" panose="020B0604020202020204" pitchFamily="34" charset="0"/>
              </a:rPr>
              <a:t>ạng chữ X</a:t>
            </a:r>
            <a:endParaRPr kumimoji="1" lang="ja-JP" altLang="en-US" sz="1000">
              <a:latin typeface="Arial" panose="020B0604020202020204" pitchFamily="34" charset="0"/>
              <a:cs typeface="Arial" panose="020B0604020202020204" pitchFamily="34" charset="0"/>
            </a:endParaRPr>
          </a:p>
        </p:txBody>
      </p:sp>
      <p:sp>
        <p:nvSpPr>
          <p:cNvPr id="3" name="正方形/長方形 2">
            <a:extLst>
              <a:ext uri="{FF2B5EF4-FFF2-40B4-BE49-F238E27FC236}">
                <a16:creationId xmlns:a16="http://schemas.microsoft.com/office/drawing/2014/main" id="{101DA5BF-A18C-4B47-A864-FF8193637A37}"/>
              </a:ext>
            </a:extLst>
          </p:cNvPr>
          <p:cNvSpPr/>
          <p:nvPr/>
        </p:nvSpPr>
        <p:spPr>
          <a:xfrm>
            <a:off x="4921795" y="4084820"/>
            <a:ext cx="3826844" cy="2008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ja-JP" sz="1000" dirty="0">
                <a:latin typeface="Arial" panose="020B0604020202020204" pitchFamily="34" charset="0"/>
                <a:cs typeface="Arial" panose="020B0604020202020204" pitchFamily="34" charset="0"/>
              </a:rPr>
              <a:t>T</a:t>
            </a:r>
            <a:r>
              <a:rPr lang="vi-VN" altLang="ja-JP" sz="1000" dirty="0">
                <a:solidFill>
                  <a:schemeClr val="tx1"/>
                </a:solidFill>
                <a:latin typeface="Arial" panose="020B0604020202020204" pitchFamily="34" charset="0"/>
                <a:cs typeface="Arial" panose="020B0604020202020204" pitchFamily="34" charset="0"/>
              </a:rPr>
              <a:t>Hình 1-9  Loại xe có cần trục nâng hạ theo phương thẳng đứng </a:t>
            </a:r>
            <a:endParaRPr kumimoji="1" lang="ja-JP" altLang="en-US" sz="1000" dirty="0">
              <a:latin typeface="Arial" panose="020B0604020202020204" pitchFamily="34" charset="0"/>
              <a:cs typeface="Arial" panose="020B0604020202020204" pitchFamily="34" charset="0"/>
            </a:endParaRPr>
          </a:p>
        </p:txBody>
      </p:sp>
      <p:sp>
        <p:nvSpPr>
          <p:cNvPr id="13" name="スライド番号プレースホルダー 4">
            <a:extLst>
              <a:ext uri="{FF2B5EF4-FFF2-40B4-BE49-F238E27FC236}">
                <a16:creationId xmlns:a16="http://schemas.microsoft.com/office/drawing/2014/main" id="{F42AB022-AA7A-4F21-B1A2-143ECE95A8EE}"/>
              </a:ext>
            </a:extLst>
          </p:cNvPr>
          <p:cNvSpPr>
            <a:spLocks noGrp="1"/>
          </p:cNvSpPr>
          <p:nvPr>
            <p:ph type="sldNum" sz="quarter" idx="12"/>
          </p:nvPr>
        </p:nvSpPr>
        <p:spPr>
          <a:xfrm>
            <a:off x="6457950" y="6356351"/>
            <a:ext cx="2057400" cy="365125"/>
          </a:xfrm>
        </p:spPr>
        <p:txBody>
          <a:bodyPr/>
          <a:lstStyle/>
          <a:p>
            <a:fld id="{10712B29-8DFD-45C1-BE8F-2E7F44751CDC}" type="slidenum">
              <a:rPr lang="ja-JP" altLang="en-US" smtClean="0">
                <a:solidFill>
                  <a:prstClr val="black">
                    <a:tint val="75000"/>
                  </a:prstClr>
                </a:solidFill>
              </a:rPr>
              <a:pPr/>
              <a:t>8</a:t>
            </a:fld>
            <a:endParaRPr lang="ja-JP" altLang="en-US" dirty="0">
              <a:solidFill>
                <a:prstClr val="black">
                  <a:tint val="75000"/>
                </a:prstClr>
              </a:solidFill>
            </a:endParaRPr>
          </a:p>
        </p:txBody>
      </p:sp>
    </p:spTree>
    <p:extLst>
      <p:ext uri="{BB962C8B-B14F-4D97-AF65-F5344CB8AC3E}">
        <p14:creationId xmlns:p14="http://schemas.microsoft.com/office/powerpoint/2010/main" val="65783765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553234" y="327418"/>
            <a:ext cx="7886700" cy="558701"/>
          </a:xfrm>
          <a:ln>
            <a:solidFill>
              <a:schemeClr val="tx1"/>
            </a:solidFill>
          </a:ln>
        </p:spPr>
        <p:txBody>
          <a:bodyPr>
            <a:noAutofit/>
          </a:bodyPr>
          <a:lstStyle/>
          <a:p>
            <a:r>
              <a:rPr lang="en-US" altLang="ja-JP" sz="1900" b="1" err="1">
                <a:latin typeface="Arial" panose="020B0604020202020204" pitchFamily="34" charset="0"/>
                <a:ea typeface="Meiryo UI" panose="020B0604030504040204" pitchFamily="50" charset="-128"/>
                <a:cs typeface="Arial" panose="020B0604020202020204" pitchFamily="34" charset="0"/>
              </a:rPr>
              <a:t>Tính</a:t>
            </a:r>
            <a:r>
              <a:rPr lang="en-US" altLang="ja-JP" sz="1900" b="1">
                <a:latin typeface="Arial" panose="020B0604020202020204" pitchFamily="34" charset="0"/>
                <a:ea typeface="Meiryo UI" panose="020B0604030504040204" pitchFamily="50" charset="-128"/>
                <a:cs typeface="Arial" panose="020B0604020202020204" pitchFamily="34" charset="0"/>
              </a:rPr>
              <a:t> </a:t>
            </a:r>
            <a:r>
              <a:rPr lang="en-US" altLang="ja-JP" sz="1900" b="1" err="1">
                <a:latin typeface="Arial" panose="020B0604020202020204" pitchFamily="34" charset="0"/>
                <a:ea typeface="Meiryo UI" panose="020B0604030504040204" pitchFamily="50" charset="-128"/>
                <a:cs typeface="Arial" panose="020B0604020202020204" pitchFamily="34" charset="0"/>
              </a:rPr>
              <a:t>nguy</a:t>
            </a:r>
            <a:r>
              <a:rPr lang="en-US" altLang="ja-JP" sz="1900" b="1">
                <a:latin typeface="Arial" panose="020B0604020202020204" pitchFamily="34" charset="0"/>
                <a:ea typeface="Meiryo UI" panose="020B0604030504040204" pitchFamily="50" charset="-128"/>
                <a:cs typeface="Arial" panose="020B0604020202020204" pitchFamily="34" charset="0"/>
              </a:rPr>
              <a:t> </a:t>
            </a:r>
            <a:r>
              <a:rPr lang="en-US" altLang="ja-JP" sz="1900" b="1" err="1">
                <a:latin typeface="Arial" panose="020B0604020202020204" pitchFamily="34" charset="0"/>
                <a:ea typeface="Meiryo UI" panose="020B0604030504040204" pitchFamily="50" charset="-128"/>
                <a:cs typeface="Arial" panose="020B0604020202020204" pitchFamily="34" charset="0"/>
              </a:rPr>
              <a:t>hiểm</a:t>
            </a:r>
            <a:r>
              <a:rPr lang="en-US" altLang="ja-JP" sz="1900" b="1">
                <a:latin typeface="Arial" panose="020B0604020202020204" pitchFamily="34" charset="0"/>
                <a:ea typeface="Meiryo UI" panose="020B0604030504040204" pitchFamily="50" charset="-128"/>
                <a:cs typeface="Arial" panose="020B0604020202020204" pitchFamily="34" charset="0"/>
              </a:rPr>
              <a:t> </a:t>
            </a:r>
            <a:r>
              <a:rPr lang="en-US" altLang="ja-JP" sz="1900" b="1" err="1">
                <a:latin typeface="Arial" panose="020B0604020202020204" pitchFamily="34" charset="0"/>
                <a:ea typeface="Meiryo UI" panose="020B0604030504040204" pitchFamily="50" charset="-128"/>
                <a:cs typeface="Arial" panose="020B0604020202020204" pitchFamily="34" charset="0"/>
              </a:rPr>
              <a:t>của</a:t>
            </a:r>
            <a:r>
              <a:rPr lang="en-US" altLang="ja-JP" sz="1900" b="1">
                <a:latin typeface="Arial" panose="020B0604020202020204" pitchFamily="34" charset="0"/>
                <a:ea typeface="Meiryo UI" panose="020B0604030504040204" pitchFamily="50" charset="-128"/>
                <a:cs typeface="Arial" panose="020B0604020202020204" pitchFamily="34" charset="0"/>
              </a:rPr>
              <a:t> </a:t>
            </a:r>
            <a:r>
              <a:rPr lang="en-US" altLang="ja-JP" sz="1900" b="1" err="1">
                <a:latin typeface="Arial" panose="020B0604020202020204" pitchFamily="34" charset="0"/>
                <a:ea typeface="Meiryo UI" panose="020B0604030504040204" pitchFamily="50" charset="-128"/>
                <a:cs typeface="Arial" panose="020B0604020202020204" pitchFamily="34" charset="0"/>
              </a:rPr>
              <a:t>điện</a:t>
            </a:r>
            <a:r>
              <a:rPr lang="en-US" altLang="ja-JP" sz="1900" b="1">
                <a:latin typeface="Arial" panose="020B0604020202020204" pitchFamily="34" charset="0"/>
                <a:ea typeface="Meiryo UI" panose="020B0604030504040204" pitchFamily="50" charset="-128"/>
                <a:cs typeface="Arial" panose="020B0604020202020204" pitchFamily="34" charset="0"/>
              </a:rPr>
              <a:t> </a:t>
            </a:r>
            <a:r>
              <a:rPr lang="en-US" altLang="ja-JP" sz="1900" b="1" err="1">
                <a:latin typeface="Arial" panose="020B0604020202020204" pitchFamily="34" charset="0"/>
                <a:ea typeface="Meiryo UI" panose="020B0604030504040204" pitchFamily="50" charset="-128"/>
                <a:cs typeface="Arial" panose="020B0604020202020204" pitchFamily="34" charset="0"/>
              </a:rPr>
              <a:t>giật</a:t>
            </a:r>
            <a:r>
              <a:rPr lang="en-US" altLang="ja-JP" sz="1900" b="1">
                <a:latin typeface="Arial" panose="020B0604020202020204" pitchFamily="34" charset="0"/>
                <a:ea typeface="Meiryo UI" panose="020B0604030504040204" pitchFamily="50" charset="-128"/>
                <a:cs typeface="Arial" panose="020B0604020202020204" pitchFamily="34" charset="0"/>
              </a:rPr>
              <a:t> </a:t>
            </a:r>
            <a:r>
              <a:rPr lang="en-US" altLang="ja-JP" sz="1900" b="1" err="1">
                <a:latin typeface="Arial" panose="020B0604020202020204" pitchFamily="34" charset="0"/>
                <a:ea typeface="Meiryo UI" panose="020B0604030504040204" pitchFamily="50" charset="-128"/>
                <a:cs typeface="Arial" panose="020B0604020202020204" pitchFamily="34" charset="0"/>
              </a:rPr>
              <a:t>và</a:t>
            </a:r>
            <a:r>
              <a:rPr lang="en-US" altLang="ja-JP" sz="1900" b="1">
                <a:latin typeface="Arial" panose="020B0604020202020204" pitchFamily="34" charset="0"/>
                <a:ea typeface="Meiryo UI" panose="020B0604030504040204" pitchFamily="50" charset="-128"/>
                <a:cs typeface="Arial" panose="020B0604020202020204" pitchFamily="34" charset="0"/>
              </a:rPr>
              <a:t> </a:t>
            </a:r>
            <a:r>
              <a:rPr lang="en-US" altLang="ja-JP" sz="1900" b="1" err="1">
                <a:latin typeface="Arial" panose="020B0604020202020204" pitchFamily="34" charset="0"/>
                <a:ea typeface="Meiryo UI" panose="020B0604030504040204" pitchFamily="50" charset="-128"/>
                <a:cs typeface="Arial" panose="020B0604020202020204" pitchFamily="34" charset="0"/>
              </a:rPr>
              <a:t>ảnh</a:t>
            </a:r>
            <a:r>
              <a:rPr lang="en-US" altLang="ja-JP" sz="1900" b="1">
                <a:latin typeface="Arial" panose="020B0604020202020204" pitchFamily="34" charset="0"/>
                <a:ea typeface="Meiryo UI" panose="020B0604030504040204" pitchFamily="50" charset="-128"/>
                <a:cs typeface="Arial" panose="020B0604020202020204" pitchFamily="34" charset="0"/>
              </a:rPr>
              <a:t> </a:t>
            </a:r>
            <a:r>
              <a:rPr lang="en-US" altLang="ja-JP" sz="1900" b="1" err="1">
                <a:latin typeface="Arial" panose="020B0604020202020204" pitchFamily="34" charset="0"/>
                <a:ea typeface="Meiryo UI" panose="020B0604030504040204" pitchFamily="50" charset="-128"/>
                <a:cs typeface="Arial" panose="020B0604020202020204" pitchFamily="34" charset="0"/>
              </a:rPr>
              <a:t>hưởng</a:t>
            </a:r>
            <a:r>
              <a:rPr lang="en-US" altLang="ja-JP" sz="1900" b="1">
                <a:latin typeface="Arial" panose="020B0604020202020204" pitchFamily="34" charset="0"/>
                <a:ea typeface="Meiryo UI" panose="020B0604030504040204" pitchFamily="50" charset="-128"/>
                <a:cs typeface="Arial" panose="020B0604020202020204" pitchFamily="34" charset="0"/>
              </a:rPr>
              <a:t> </a:t>
            </a:r>
            <a:r>
              <a:rPr lang="en-US" altLang="ja-JP" sz="1900" b="1" err="1">
                <a:latin typeface="Arial" panose="020B0604020202020204" pitchFamily="34" charset="0"/>
                <a:ea typeface="Meiryo UI" panose="020B0604030504040204" pitchFamily="50" charset="-128"/>
                <a:cs typeface="Arial" panose="020B0604020202020204" pitchFamily="34" charset="0"/>
              </a:rPr>
              <a:t>đến</a:t>
            </a:r>
            <a:r>
              <a:rPr lang="en-US" altLang="ja-JP" sz="1900" b="1">
                <a:latin typeface="Arial" panose="020B0604020202020204" pitchFamily="34" charset="0"/>
                <a:ea typeface="Meiryo UI" panose="020B0604030504040204" pitchFamily="50" charset="-128"/>
                <a:cs typeface="Arial" panose="020B0604020202020204" pitchFamily="34" charset="0"/>
              </a:rPr>
              <a:t> </a:t>
            </a:r>
            <a:r>
              <a:rPr lang="en-US" altLang="ja-JP" sz="1900" b="1" err="1">
                <a:latin typeface="Arial" panose="020B0604020202020204" pitchFamily="34" charset="0"/>
                <a:ea typeface="Meiryo UI" panose="020B0604030504040204" pitchFamily="50" charset="-128"/>
                <a:cs typeface="Arial" panose="020B0604020202020204" pitchFamily="34" charset="0"/>
              </a:rPr>
              <a:t>cơ</a:t>
            </a:r>
            <a:r>
              <a:rPr lang="en-US" altLang="ja-JP" sz="1900" b="1">
                <a:latin typeface="Arial" panose="020B0604020202020204" pitchFamily="34" charset="0"/>
                <a:ea typeface="Meiryo UI" panose="020B0604030504040204" pitchFamily="50" charset="-128"/>
                <a:cs typeface="Arial" panose="020B0604020202020204" pitchFamily="34" charset="0"/>
              </a:rPr>
              <a:t> </a:t>
            </a:r>
            <a:r>
              <a:rPr lang="en-US" altLang="ja-JP" sz="1900" b="1" err="1">
                <a:latin typeface="Arial" panose="020B0604020202020204" pitchFamily="34" charset="0"/>
                <a:ea typeface="Meiryo UI" panose="020B0604030504040204" pitchFamily="50" charset="-128"/>
                <a:cs typeface="Arial" panose="020B0604020202020204" pitchFamily="34" charset="0"/>
              </a:rPr>
              <a:t>thể</a:t>
            </a:r>
            <a:r>
              <a:rPr lang="en-US" altLang="ja-JP" sz="1900" b="1">
                <a:latin typeface="Arial" panose="020B0604020202020204" pitchFamily="34" charset="0"/>
                <a:ea typeface="Meiryo UI" panose="020B0604030504040204" pitchFamily="50" charset="-128"/>
                <a:cs typeface="Arial" panose="020B0604020202020204" pitchFamily="34" charset="0"/>
              </a:rPr>
              <a:t> con </a:t>
            </a:r>
            <a:r>
              <a:rPr lang="en-US" altLang="ja-JP" sz="1900" b="1" err="1">
                <a:latin typeface="Arial" panose="020B0604020202020204" pitchFamily="34" charset="0"/>
                <a:ea typeface="Meiryo UI" panose="020B0604030504040204" pitchFamily="50" charset="-128"/>
                <a:cs typeface="Arial" panose="020B0604020202020204" pitchFamily="34" charset="0"/>
              </a:rPr>
              <a:t>người</a:t>
            </a:r>
            <a:endParaRPr kumimoji="1" lang="ja-JP" altLang="en-US" sz="1900" b="1">
              <a:latin typeface="Arial" panose="020B0604020202020204" pitchFamily="34" charset="0"/>
              <a:ea typeface="Meiryo UI" panose="020B0604030504040204" pitchFamily="50" charset="-128"/>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80</a:t>
            </a:fld>
            <a:endParaRPr lang="ja-JP" altLang="en-US">
              <a:solidFill>
                <a:prstClr val="black">
                  <a:tint val="75000"/>
                </a:prstClr>
              </a:solidFill>
            </a:endParaRPr>
          </a:p>
        </p:txBody>
      </p:sp>
      <p:sp>
        <p:nvSpPr>
          <p:cNvPr id="11" name="コンテンツ プレースホルダー 4"/>
          <p:cNvSpPr txBox="1">
            <a:spLocks/>
          </p:cNvSpPr>
          <p:nvPr/>
        </p:nvSpPr>
        <p:spPr>
          <a:xfrm>
            <a:off x="628649" y="956436"/>
            <a:ext cx="7886701" cy="5534388"/>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①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Nguyên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nhân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chính</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quyết</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định</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đến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tính</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nguy</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hiểm</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điện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giật</a:t>
            </a:r>
            <a:endPar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spcAft>
                <a:spcPts val="600"/>
              </a:spcAft>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cơ</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thể</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con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người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bị</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tàn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tật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nặng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hay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nhẹ</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do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bị</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điện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giật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còn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dựa</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vào</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tình</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trạng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lúc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điện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giật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những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nguyên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nhân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chính</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có</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thể</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nêu</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ra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sau</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đây</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lvl="1">
              <a:lnSpc>
                <a:spcPct val="100000"/>
              </a:lnSpc>
              <a:spcBef>
                <a:spcPts val="0"/>
              </a:spcBef>
              <a:buFont typeface="Wingdings" panose="05000000000000000000" pitchFamily="2" charset="2"/>
              <a:buChar char="ü"/>
            </a:pP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Độ</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lớn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dòng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điện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chạy</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qua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và</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số</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lần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kiệt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sức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hàng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tuần</a:t>
            </a: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lvl="1">
              <a:lnSpc>
                <a:spcPct val="100000"/>
              </a:lnSpc>
              <a:spcBef>
                <a:spcPts val="0"/>
              </a:spcBef>
              <a:buFont typeface="Wingdings" panose="05000000000000000000" pitchFamily="2" charset="2"/>
              <a:buChar char="ü"/>
            </a:pP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Thời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gian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dòng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điện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chạy</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qua</a:t>
            </a: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lvl="1">
              <a:lnSpc>
                <a:spcPct val="100000"/>
              </a:lnSpc>
              <a:spcBef>
                <a:spcPts val="0"/>
              </a:spcBef>
              <a:buFont typeface="Wingdings" panose="05000000000000000000" pitchFamily="2" charset="2"/>
              <a:buChar char="ü"/>
            </a:pP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Lộ</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trình</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dòng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điện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chạy</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qua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lộ</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trình</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dòng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điện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chạy</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qua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cơ</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thể</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con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người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lvl="1">
              <a:lnSpc>
                <a:spcPct val="100000"/>
              </a:lnSpc>
              <a:spcBef>
                <a:spcPts val="0"/>
              </a:spcBef>
              <a:buFont typeface="Wingdings" panose="05000000000000000000" pitchFamily="2" charset="2"/>
              <a:buChar char="ü"/>
            </a:pP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Chủng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loại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nguồn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điện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điện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xoay</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chiều</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điện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một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chiều</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v.v</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600"/>
              </a:spcBef>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Thông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thường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dòng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điện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chảy</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qua</a:t>
            </a: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càng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lớn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và</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dòng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điện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đổ</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dồn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vào</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bộ</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phận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quan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trọng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cơ</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thể</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con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người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như</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là</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tim</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hơn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thế</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nữa</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dòng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điện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đó</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chảy</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qua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thời</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gian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càng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dài</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tính</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nguy</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hiểm</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càng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p>
          <a:p>
            <a:pPr marL="0" indent="0">
              <a:lnSpc>
                <a:spcPct val="100000"/>
              </a:lnSpc>
              <a:spcBef>
                <a:spcPts val="600"/>
              </a:spcBef>
              <a:buNone/>
            </a:pPr>
            <a:endPar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②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Ảnh</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hưởng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dòng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điện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đối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với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cơ</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thể</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con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người</a:t>
            </a:r>
            <a:endPar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600"/>
              </a:spcBef>
              <a:buNone/>
            </a:pPr>
            <a:endPar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600"/>
              </a:spcBef>
              <a:buNone/>
            </a:pPr>
            <a:endPar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600"/>
              </a:spcBef>
              <a:buNone/>
            </a:pP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p:txBody>
      </p:sp>
      <p:graphicFrame>
        <p:nvGraphicFramePr>
          <p:cNvPr id="2" name="表 1"/>
          <p:cNvGraphicFramePr>
            <a:graphicFrameLocks noGrp="1"/>
          </p:cNvGraphicFramePr>
          <p:nvPr>
            <p:extLst>
              <p:ext uri="{D42A27DB-BD31-4B8C-83A1-F6EECF244321}">
                <p14:modId xmlns:p14="http://schemas.microsoft.com/office/powerpoint/2010/main" val="1703464761"/>
              </p:ext>
            </p:extLst>
          </p:nvPr>
        </p:nvGraphicFramePr>
        <p:xfrm>
          <a:off x="1062876" y="4441796"/>
          <a:ext cx="6113145" cy="1923764"/>
        </p:xfrm>
        <a:graphic>
          <a:graphicData uri="http://schemas.openxmlformats.org/drawingml/2006/table">
            <a:tbl>
              <a:tblPr firstRow="1" firstCol="1" bandRow="1">
                <a:tableStyleId>{5940675A-B579-460E-94D1-54222C63F5DA}</a:tableStyleId>
              </a:tblPr>
              <a:tblGrid>
                <a:gridCol w="2067560">
                  <a:extLst>
                    <a:ext uri="{9D8B030D-6E8A-4147-A177-3AD203B41FA5}">
                      <a16:colId xmlns:a16="http://schemas.microsoft.com/office/drawing/2014/main" val="20000"/>
                    </a:ext>
                  </a:extLst>
                </a:gridCol>
                <a:gridCol w="4045585">
                  <a:extLst>
                    <a:ext uri="{9D8B030D-6E8A-4147-A177-3AD203B41FA5}">
                      <a16:colId xmlns:a16="http://schemas.microsoft.com/office/drawing/2014/main" val="20001"/>
                    </a:ext>
                  </a:extLst>
                </a:gridCol>
              </a:tblGrid>
              <a:tr h="252894">
                <a:tc>
                  <a:txBody>
                    <a:bodyPr/>
                    <a:lstStyle/>
                    <a:p>
                      <a:pPr algn="ctr">
                        <a:lnSpc>
                          <a:spcPts val="1600"/>
                        </a:lnSpc>
                        <a:spcAft>
                          <a:spcPts val="0"/>
                        </a:spcAft>
                      </a:pPr>
                      <a:r>
                        <a:rPr lang="en-US" altLang="ja-JP" sz="1200" kern="100" err="1">
                          <a:effectLst/>
                          <a:latin typeface="Arial" panose="020B0604020202020204" pitchFamily="34" charset="0"/>
                          <a:ea typeface="Meiryo UI" panose="020B0604030504040204" pitchFamily="50" charset="-128"/>
                          <a:cs typeface="Arial" panose="020B0604020202020204" pitchFamily="34" charset="0"/>
                        </a:rPr>
                        <a:t>Độ</a:t>
                      </a:r>
                      <a:r>
                        <a:rPr lang="en-US" altLang="ja-JP" sz="1200" kern="100">
                          <a:effectLst/>
                          <a:latin typeface="Arial" panose="020B0604020202020204" pitchFamily="34" charset="0"/>
                          <a:ea typeface="Meiryo UI" panose="020B0604030504040204" pitchFamily="50" charset="-128"/>
                          <a:cs typeface="Arial" panose="020B0604020202020204" pitchFamily="34" charset="0"/>
                        </a:rPr>
                        <a:t> </a:t>
                      </a:r>
                      <a:r>
                        <a:rPr lang="en-US" altLang="ja-JP" sz="1200" kern="100" err="1">
                          <a:effectLst/>
                          <a:latin typeface="Arial" panose="020B0604020202020204" pitchFamily="34" charset="0"/>
                          <a:ea typeface="Meiryo UI" panose="020B0604030504040204" pitchFamily="50" charset="-128"/>
                          <a:cs typeface="Arial" panose="020B0604020202020204" pitchFamily="34" charset="0"/>
                        </a:rPr>
                        <a:t>lớn</a:t>
                      </a:r>
                      <a:r>
                        <a:rPr lang="en-US" altLang="ja-JP" sz="1200" kern="100">
                          <a:effectLst/>
                          <a:latin typeface="Arial" panose="020B0604020202020204" pitchFamily="34" charset="0"/>
                          <a:ea typeface="Meiryo UI" panose="020B0604030504040204" pitchFamily="50" charset="-128"/>
                          <a:cs typeface="Arial" panose="020B0604020202020204" pitchFamily="34" charset="0"/>
                        </a:rPr>
                        <a:t> </a:t>
                      </a:r>
                      <a:r>
                        <a:rPr lang="en-US" altLang="ja-JP" sz="1200" kern="100" err="1">
                          <a:effectLst/>
                          <a:latin typeface="Arial" panose="020B0604020202020204" pitchFamily="34" charset="0"/>
                          <a:ea typeface="Meiryo UI" panose="020B0604030504040204" pitchFamily="50" charset="-128"/>
                          <a:cs typeface="Arial" panose="020B0604020202020204" pitchFamily="34" charset="0"/>
                        </a:rPr>
                        <a:t>của</a:t>
                      </a:r>
                      <a:r>
                        <a:rPr lang="en-US" altLang="ja-JP" sz="1200" kern="100">
                          <a:effectLst/>
                          <a:latin typeface="Arial" panose="020B0604020202020204" pitchFamily="34" charset="0"/>
                          <a:ea typeface="Meiryo UI" panose="020B0604030504040204" pitchFamily="50" charset="-128"/>
                          <a:cs typeface="Arial" panose="020B0604020202020204" pitchFamily="34" charset="0"/>
                        </a:rPr>
                        <a:t> </a:t>
                      </a:r>
                      <a:r>
                        <a:rPr lang="en-US" altLang="ja-JP" sz="1200" kern="100" err="1">
                          <a:effectLst/>
                          <a:latin typeface="Arial" panose="020B0604020202020204" pitchFamily="34" charset="0"/>
                          <a:ea typeface="Meiryo UI" panose="020B0604030504040204" pitchFamily="50" charset="-128"/>
                          <a:cs typeface="Arial" panose="020B0604020202020204" pitchFamily="34" charset="0"/>
                        </a:rPr>
                        <a:t>dòng</a:t>
                      </a:r>
                      <a:r>
                        <a:rPr lang="en-US" altLang="ja-JP" sz="1200" kern="100">
                          <a:effectLst/>
                          <a:latin typeface="Arial" panose="020B0604020202020204" pitchFamily="34" charset="0"/>
                          <a:ea typeface="Meiryo UI" panose="020B0604030504040204" pitchFamily="50" charset="-128"/>
                          <a:cs typeface="Arial" panose="020B0604020202020204" pitchFamily="34" charset="0"/>
                        </a:rPr>
                        <a:t> </a:t>
                      </a:r>
                      <a:r>
                        <a:rPr lang="en-US" altLang="ja-JP" sz="1200" kern="100" err="1">
                          <a:effectLst/>
                          <a:latin typeface="Arial" panose="020B0604020202020204" pitchFamily="34" charset="0"/>
                          <a:ea typeface="Meiryo UI" panose="020B0604030504040204" pitchFamily="50" charset="-128"/>
                          <a:cs typeface="Arial" panose="020B0604020202020204" pitchFamily="34" charset="0"/>
                        </a:rPr>
                        <a:t>điện</a:t>
                      </a:r>
                      <a:endParaRPr lang="ja-JP" sz="1200" kern="100">
                        <a:effectLst/>
                        <a:latin typeface="Arial" panose="020B0604020202020204" pitchFamily="34" charset="0"/>
                        <a:ea typeface="Meiryo UI" panose="020B0604030504040204" pitchFamily="50" charset="-128"/>
                        <a:cs typeface="Arial" panose="020B0604020202020204" pitchFamily="34" charset="0"/>
                      </a:endParaRPr>
                    </a:p>
                  </a:txBody>
                  <a:tcPr marL="68580" marR="68580" marT="0" marB="0" anchor="ctr"/>
                </a:tc>
                <a:tc>
                  <a:txBody>
                    <a:bodyPr/>
                    <a:lstStyle/>
                    <a:p>
                      <a:pPr algn="ctr">
                        <a:lnSpc>
                          <a:spcPts val="1600"/>
                        </a:lnSpc>
                        <a:spcAft>
                          <a:spcPts val="0"/>
                        </a:spcAft>
                      </a:pPr>
                      <a:r>
                        <a:rPr lang="en-US" altLang="ja-JP" sz="1200" kern="100" err="1">
                          <a:effectLst/>
                          <a:latin typeface="Arial" panose="020B0604020202020204" pitchFamily="34" charset="0"/>
                          <a:ea typeface="Meiryo UI" panose="020B0604030504040204" pitchFamily="50" charset="-128"/>
                          <a:cs typeface="Arial" panose="020B0604020202020204" pitchFamily="34" charset="0"/>
                        </a:rPr>
                        <a:t>Phản</a:t>
                      </a:r>
                      <a:r>
                        <a:rPr lang="en-US" altLang="ja-JP" sz="1200" kern="100">
                          <a:effectLst/>
                          <a:latin typeface="Arial" panose="020B0604020202020204" pitchFamily="34" charset="0"/>
                          <a:ea typeface="Meiryo UI" panose="020B0604030504040204" pitchFamily="50" charset="-128"/>
                          <a:cs typeface="Arial" panose="020B0604020202020204" pitchFamily="34" charset="0"/>
                        </a:rPr>
                        <a:t> </a:t>
                      </a:r>
                      <a:r>
                        <a:rPr lang="en-US" altLang="ja-JP" sz="1200" kern="100" err="1">
                          <a:effectLst/>
                          <a:latin typeface="Arial" panose="020B0604020202020204" pitchFamily="34" charset="0"/>
                          <a:ea typeface="Meiryo UI" panose="020B0604030504040204" pitchFamily="50" charset="-128"/>
                          <a:cs typeface="Arial" panose="020B0604020202020204" pitchFamily="34" charset="0"/>
                        </a:rPr>
                        <a:t>ứng</a:t>
                      </a:r>
                      <a:r>
                        <a:rPr lang="en-US" altLang="ja-JP" sz="1200" kern="100">
                          <a:effectLst/>
                          <a:latin typeface="Arial" panose="020B0604020202020204" pitchFamily="34" charset="0"/>
                          <a:ea typeface="Meiryo UI" panose="020B0604030504040204" pitchFamily="50" charset="-128"/>
                          <a:cs typeface="Arial" panose="020B0604020202020204" pitchFamily="34" charset="0"/>
                        </a:rPr>
                        <a:t> </a:t>
                      </a:r>
                      <a:r>
                        <a:rPr lang="en-US" altLang="ja-JP" sz="1200" kern="100" err="1">
                          <a:effectLst/>
                          <a:latin typeface="Arial" panose="020B0604020202020204" pitchFamily="34" charset="0"/>
                          <a:ea typeface="Meiryo UI" panose="020B0604030504040204" pitchFamily="50" charset="-128"/>
                          <a:cs typeface="Arial" panose="020B0604020202020204" pitchFamily="34" charset="0"/>
                        </a:rPr>
                        <a:t>của</a:t>
                      </a:r>
                      <a:r>
                        <a:rPr lang="en-US" altLang="ja-JP" sz="1200" kern="100">
                          <a:effectLst/>
                          <a:latin typeface="Arial" panose="020B0604020202020204" pitchFamily="34" charset="0"/>
                          <a:ea typeface="Meiryo UI" panose="020B0604030504040204" pitchFamily="50" charset="-128"/>
                          <a:cs typeface="Arial" panose="020B0604020202020204" pitchFamily="34" charset="0"/>
                        </a:rPr>
                        <a:t> </a:t>
                      </a:r>
                      <a:r>
                        <a:rPr lang="en-US" altLang="ja-JP" sz="1200" kern="100" err="1">
                          <a:effectLst/>
                          <a:latin typeface="Arial" panose="020B0604020202020204" pitchFamily="34" charset="0"/>
                          <a:ea typeface="Meiryo UI" panose="020B0604030504040204" pitchFamily="50" charset="-128"/>
                          <a:cs typeface="Arial" panose="020B0604020202020204" pitchFamily="34" charset="0"/>
                        </a:rPr>
                        <a:t>cơ</a:t>
                      </a:r>
                      <a:r>
                        <a:rPr lang="en-US" altLang="ja-JP" sz="1200" kern="100">
                          <a:effectLst/>
                          <a:latin typeface="Arial" panose="020B0604020202020204" pitchFamily="34" charset="0"/>
                          <a:ea typeface="Meiryo UI" panose="020B0604030504040204" pitchFamily="50" charset="-128"/>
                          <a:cs typeface="Arial" panose="020B0604020202020204" pitchFamily="34" charset="0"/>
                        </a:rPr>
                        <a:t> </a:t>
                      </a:r>
                      <a:r>
                        <a:rPr lang="en-US" altLang="ja-JP" sz="1200" kern="100" err="1">
                          <a:effectLst/>
                          <a:latin typeface="Arial" panose="020B0604020202020204" pitchFamily="34" charset="0"/>
                          <a:ea typeface="Meiryo UI" panose="020B0604030504040204" pitchFamily="50" charset="-128"/>
                          <a:cs typeface="Arial" panose="020B0604020202020204" pitchFamily="34" charset="0"/>
                        </a:rPr>
                        <a:t>thể</a:t>
                      </a:r>
                      <a:r>
                        <a:rPr lang="en-US" altLang="ja-JP" sz="1200" kern="100">
                          <a:effectLst/>
                          <a:latin typeface="Arial" panose="020B0604020202020204" pitchFamily="34" charset="0"/>
                          <a:ea typeface="Meiryo UI" panose="020B0604030504040204" pitchFamily="50" charset="-128"/>
                          <a:cs typeface="Arial" panose="020B0604020202020204" pitchFamily="34" charset="0"/>
                        </a:rPr>
                        <a:t> con </a:t>
                      </a:r>
                      <a:r>
                        <a:rPr lang="en-US" altLang="ja-JP" sz="1200" kern="100" err="1">
                          <a:effectLst/>
                          <a:latin typeface="Arial" panose="020B0604020202020204" pitchFamily="34" charset="0"/>
                          <a:ea typeface="Meiryo UI" panose="020B0604030504040204" pitchFamily="50" charset="-128"/>
                          <a:cs typeface="Arial" panose="020B0604020202020204" pitchFamily="34" charset="0"/>
                        </a:rPr>
                        <a:t>người</a:t>
                      </a:r>
                      <a:endParaRPr lang="ja-JP" sz="1200" kern="100">
                        <a:effectLst/>
                        <a:latin typeface="Arial" panose="020B0604020202020204" pitchFamily="34" charset="0"/>
                        <a:ea typeface="Meiryo UI" panose="020B0604030504040204" pitchFamily="50" charset="-128"/>
                        <a:cs typeface="Arial" panose="020B0604020202020204" pitchFamily="34" charset="0"/>
                      </a:endParaRPr>
                    </a:p>
                  </a:txBody>
                  <a:tcPr marL="68580" marR="68580" marT="0" marB="0" anchor="ctr"/>
                </a:tc>
                <a:extLst>
                  <a:ext uri="{0D108BD9-81ED-4DB2-BD59-A6C34878D82A}">
                    <a16:rowId xmlns:a16="http://schemas.microsoft.com/office/drawing/2014/main" val="10000"/>
                  </a:ext>
                </a:extLst>
              </a:tr>
              <a:tr h="252894">
                <a:tc>
                  <a:txBody>
                    <a:bodyPr/>
                    <a:lstStyle/>
                    <a:p>
                      <a:pPr algn="ctr">
                        <a:lnSpc>
                          <a:spcPts val="1600"/>
                        </a:lnSpc>
                        <a:spcAft>
                          <a:spcPts val="0"/>
                        </a:spcAft>
                      </a:pPr>
                      <a:r>
                        <a:rPr lang="en-US" altLang="ja-JP" sz="1200" kern="100" err="1">
                          <a:effectLst/>
                          <a:latin typeface="Arial" panose="020B0604020202020204" pitchFamily="34" charset="0"/>
                          <a:ea typeface="Meiryo UI" panose="020B0604030504040204" pitchFamily="50" charset="-128"/>
                          <a:cs typeface="Arial" panose="020B0604020202020204" pitchFamily="34" charset="0"/>
                        </a:rPr>
                        <a:t>Mức</a:t>
                      </a:r>
                      <a:r>
                        <a:rPr lang="en-US" altLang="ja-JP" sz="1200" kern="100">
                          <a:effectLst/>
                          <a:latin typeface="Arial" panose="020B0604020202020204" pitchFamily="34" charset="0"/>
                          <a:ea typeface="Meiryo UI" panose="020B0604030504040204" pitchFamily="50" charset="-128"/>
                          <a:cs typeface="Arial" panose="020B0604020202020204" pitchFamily="34" charset="0"/>
                        </a:rPr>
                        <a:t> </a:t>
                      </a:r>
                      <a:r>
                        <a:rPr lang="en-US" altLang="ja-JP" sz="1200" kern="100" err="1">
                          <a:effectLst/>
                          <a:latin typeface="Arial" panose="020B0604020202020204" pitchFamily="34" charset="0"/>
                          <a:ea typeface="Meiryo UI" panose="020B0604030504040204" pitchFamily="50" charset="-128"/>
                          <a:cs typeface="Arial" panose="020B0604020202020204" pitchFamily="34" charset="0"/>
                        </a:rPr>
                        <a:t>độ</a:t>
                      </a:r>
                      <a:r>
                        <a:rPr lang="en-US" altLang="ja-JP" sz="1200" kern="100">
                          <a:effectLst/>
                          <a:latin typeface="Arial" panose="020B0604020202020204" pitchFamily="34" charset="0"/>
                          <a:ea typeface="Meiryo UI" panose="020B0604030504040204" pitchFamily="50" charset="-128"/>
                          <a:cs typeface="Arial" panose="020B0604020202020204" pitchFamily="34" charset="0"/>
                        </a:rPr>
                        <a:t> 1mA</a:t>
                      </a:r>
                      <a:endParaRPr lang="ja-JP" sz="1200" kern="100">
                        <a:effectLst/>
                        <a:latin typeface="Arial" panose="020B0604020202020204" pitchFamily="34" charset="0"/>
                        <a:ea typeface="Meiryo UI" panose="020B0604030504040204" pitchFamily="50" charset="-128"/>
                        <a:cs typeface="Arial" panose="020B0604020202020204" pitchFamily="34" charset="0"/>
                      </a:endParaRPr>
                    </a:p>
                  </a:txBody>
                  <a:tcPr marL="68580" marR="68580" marT="0" marB="0" anchor="ctr"/>
                </a:tc>
                <a:tc>
                  <a:txBody>
                    <a:bodyPr/>
                    <a:lstStyle/>
                    <a:p>
                      <a:pPr algn="l">
                        <a:lnSpc>
                          <a:spcPts val="1600"/>
                        </a:lnSpc>
                        <a:spcAft>
                          <a:spcPts val="0"/>
                        </a:spcAft>
                      </a:pPr>
                      <a:r>
                        <a:rPr lang="en-US" altLang="ja-JP" sz="1200" kern="100" dirty="0">
                          <a:effectLst/>
                          <a:latin typeface="Arial" panose="020B0604020202020204" pitchFamily="34" charset="0"/>
                          <a:ea typeface="Meiryo UI" panose="020B0604030504040204" pitchFamily="50" charset="-128"/>
                          <a:cs typeface="Arial" panose="020B0604020202020204" pitchFamily="34" charset="0"/>
                        </a:rPr>
                        <a:t>Ở </a:t>
                      </a:r>
                      <a:r>
                        <a:rPr lang="en-US" altLang="ja-JP" sz="1200" kern="100" dirty="0" err="1">
                          <a:effectLst/>
                          <a:latin typeface="Arial" panose="020B0604020202020204" pitchFamily="34" charset="0"/>
                          <a:ea typeface="Meiryo UI" panose="020B0604030504040204" pitchFamily="50" charset="-128"/>
                          <a:cs typeface="Arial" panose="020B0604020202020204" pitchFamily="34" charset="0"/>
                        </a:rPr>
                        <a:t>mức</a:t>
                      </a:r>
                      <a:r>
                        <a:rPr lang="en-US" altLang="ja-JP" sz="1200" kern="100" dirty="0">
                          <a:effectLst/>
                          <a:latin typeface="Arial" panose="020B0604020202020204" pitchFamily="34" charset="0"/>
                          <a:ea typeface="Meiryo UI" panose="020B0604030504040204" pitchFamily="50" charset="-128"/>
                          <a:cs typeface="Arial" panose="020B0604020202020204" pitchFamily="34" charset="0"/>
                        </a:rPr>
                        <a:t> </a:t>
                      </a:r>
                      <a:r>
                        <a:rPr lang="en-US" altLang="ja-JP" sz="1200" kern="100" dirty="0" err="1">
                          <a:effectLst/>
                          <a:latin typeface="Arial" panose="020B0604020202020204" pitchFamily="34" charset="0"/>
                          <a:ea typeface="Meiryo UI" panose="020B0604030504040204" pitchFamily="50" charset="-128"/>
                          <a:cs typeface="Arial" panose="020B0604020202020204" pitchFamily="34" charset="0"/>
                        </a:rPr>
                        <a:t>cảm</a:t>
                      </a:r>
                      <a:r>
                        <a:rPr lang="en-US" altLang="ja-JP" sz="1200" kern="100" dirty="0">
                          <a:effectLst/>
                          <a:latin typeface="Arial" panose="020B0604020202020204" pitchFamily="34" charset="0"/>
                          <a:ea typeface="Meiryo UI" panose="020B0604030504040204" pitchFamily="50" charset="-128"/>
                          <a:cs typeface="Arial" panose="020B0604020202020204" pitchFamily="34" charset="0"/>
                        </a:rPr>
                        <a:t> </a:t>
                      </a:r>
                      <a:r>
                        <a:rPr lang="en-US" altLang="ja-JP" sz="1200" kern="100" dirty="0" err="1">
                          <a:effectLst/>
                          <a:latin typeface="Arial" panose="020B0604020202020204" pitchFamily="34" charset="0"/>
                          <a:ea typeface="Meiryo UI" panose="020B0604030504040204" pitchFamily="50" charset="-128"/>
                          <a:cs typeface="Arial" panose="020B0604020202020204" pitchFamily="34" charset="0"/>
                        </a:rPr>
                        <a:t>nhận</a:t>
                      </a:r>
                      <a:r>
                        <a:rPr lang="en-US" altLang="ja-JP" sz="1200" kern="100" dirty="0">
                          <a:effectLst/>
                          <a:latin typeface="Arial" panose="020B0604020202020204" pitchFamily="34" charset="0"/>
                          <a:ea typeface="Meiryo UI" panose="020B0604030504040204" pitchFamily="50" charset="-128"/>
                          <a:cs typeface="Arial" panose="020B0604020202020204" pitchFamily="34" charset="0"/>
                        </a:rPr>
                        <a:t> </a:t>
                      </a:r>
                      <a:r>
                        <a:rPr lang="en-US" altLang="ja-JP" sz="1200" kern="100" dirty="0" err="1">
                          <a:effectLst/>
                          <a:latin typeface="Arial" panose="020B0604020202020204" pitchFamily="34" charset="0"/>
                          <a:ea typeface="Meiryo UI" panose="020B0604030504040204" pitchFamily="50" charset="-128"/>
                          <a:cs typeface="Arial" panose="020B0604020202020204" pitchFamily="34" charset="0"/>
                        </a:rPr>
                        <a:t>được</a:t>
                      </a:r>
                      <a:r>
                        <a:rPr lang="en-US" altLang="ja-JP" sz="1200" kern="100" dirty="0">
                          <a:effectLst/>
                          <a:latin typeface="Arial" panose="020B0604020202020204" pitchFamily="34" charset="0"/>
                          <a:ea typeface="Meiryo UI" panose="020B0604030504040204" pitchFamily="50" charset="-128"/>
                          <a:cs typeface="Arial" panose="020B0604020202020204" pitchFamily="34" charset="0"/>
                        </a:rPr>
                        <a:t> </a:t>
                      </a:r>
                      <a:r>
                        <a:rPr lang="en-US" altLang="ja-JP" sz="1200" kern="100" dirty="0" err="1">
                          <a:effectLst/>
                          <a:latin typeface="Arial" panose="020B0604020202020204" pitchFamily="34" charset="0"/>
                          <a:ea typeface="Meiryo UI" panose="020B0604030504040204" pitchFamily="50" charset="-128"/>
                          <a:cs typeface="Arial" panose="020B0604020202020204" pitchFamily="34" charset="0"/>
                        </a:rPr>
                        <a:t>hơi</a:t>
                      </a:r>
                      <a:r>
                        <a:rPr lang="en-US" altLang="ja-JP" sz="1200" kern="100" dirty="0">
                          <a:effectLst/>
                          <a:latin typeface="Arial" panose="020B0604020202020204" pitchFamily="34" charset="0"/>
                          <a:ea typeface="Meiryo UI" panose="020B0604030504040204" pitchFamily="50" charset="-128"/>
                          <a:cs typeface="Arial" panose="020B0604020202020204" pitchFamily="34" charset="0"/>
                        </a:rPr>
                        <a:t> </a:t>
                      </a:r>
                      <a:r>
                        <a:rPr lang="en-US" altLang="ja-JP" sz="1200" kern="100" dirty="0" err="1">
                          <a:effectLst/>
                          <a:latin typeface="Arial" panose="020B0604020202020204" pitchFamily="34" charset="0"/>
                          <a:ea typeface="Meiryo UI" panose="020B0604030504040204" pitchFamily="50" charset="-128"/>
                          <a:cs typeface="Arial" panose="020B0604020202020204" pitchFamily="34" charset="0"/>
                        </a:rPr>
                        <a:t>tê</a:t>
                      </a:r>
                      <a:r>
                        <a:rPr lang="en-US" altLang="ja-JP" sz="1200" kern="100" dirty="0">
                          <a:effectLst/>
                          <a:latin typeface="Arial" panose="020B0604020202020204" pitchFamily="34" charset="0"/>
                          <a:ea typeface="Meiryo UI" panose="020B0604030504040204" pitchFamily="50" charset="-128"/>
                          <a:cs typeface="Arial" panose="020B0604020202020204" pitchFamily="34" charset="0"/>
                        </a:rPr>
                        <a:t>.</a:t>
                      </a:r>
                      <a:endParaRPr lang="ja-JP" sz="1200" kern="100" dirty="0">
                        <a:effectLst/>
                        <a:latin typeface="Arial" panose="020B0604020202020204" pitchFamily="34" charset="0"/>
                        <a:ea typeface="Meiryo UI" panose="020B0604030504040204" pitchFamily="50" charset="-128"/>
                        <a:cs typeface="Arial" panose="020B0604020202020204" pitchFamily="34" charset="0"/>
                      </a:endParaRPr>
                    </a:p>
                  </a:txBody>
                  <a:tcPr marL="68580" marR="68580" marT="0" marB="0" anchor="ctr"/>
                </a:tc>
                <a:extLst>
                  <a:ext uri="{0D108BD9-81ED-4DB2-BD59-A6C34878D82A}">
                    <a16:rowId xmlns:a16="http://schemas.microsoft.com/office/drawing/2014/main" val="10001"/>
                  </a:ext>
                </a:extLst>
              </a:tr>
              <a:tr h="252894">
                <a:tc>
                  <a:txBody>
                    <a:bodyPr/>
                    <a:lstStyle/>
                    <a:p>
                      <a:pPr algn="ctr">
                        <a:lnSpc>
                          <a:spcPts val="1600"/>
                        </a:lnSpc>
                        <a:spcAft>
                          <a:spcPts val="0"/>
                        </a:spcAft>
                      </a:pPr>
                      <a:r>
                        <a:rPr lang="en-US" altLang="ja-JP" sz="1200" kern="100" err="1">
                          <a:effectLst/>
                          <a:latin typeface="Arial" panose="020B0604020202020204" pitchFamily="34" charset="0"/>
                          <a:ea typeface="Meiryo UI" panose="020B0604030504040204" pitchFamily="50" charset="-128"/>
                          <a:cs typeface="Arial" panose="020B0604020202020204" pitchFamily="34" charset="0"/>
                        </a:rPr>
                        <a:t>Mức</a:t>
                      </a:r>
                      <a:r>
                        <a:rPr lang="en-US" altLang="ja-JP" sz="1200" kern="100">
                          <a:effectLst/>
                          <a:latin typeface="Arial" panose="020B0604020202020204" pitchFamily="34" charset="0"/>
                          <a:ea typeface="Meiryo UI" panose="020B0604030504040204" pitchFamily="50" charset="-128"/>
                          <a:cs typeface="Arial" panose="020B0604020202020204" pitchFamily="34" charset="0"/>
                        </a:rPr>
                        <a:t> </a:t>
                      </a:r>
                      <a:r>
                        <a:rPr lang="en-US" altLang="ja-JP" sz="1200" kern="100" err="1">
                          <a:effectLst/>
                          <a:latin typeface="Arial" panose="020B0604020202020204" pitchFamily="34" charset="0"/>
                          <a:ea typeface="Meiryo UI" panose="020B0604030504040204" pitchFamily="50" charset="-128"/>
                          <a:cs typeface="Arial" panose="020B0604020202020204" pitchFamily="34" charset="0"/>
                        </a:rPr>
                        <a:t>độ</a:t>
                      </a:r>
                      <a:r>
                        <a:rPr lang="en-US" altLang="ja-JP" sz="1200" kern="100">
                          <a:effectLst/>
                          <a:latin typeface="Arial" panose="020B0604020202020204" pitchFamily="34" charset="0"/>
                          <a:ea typeface="Meiryo UI" panose="020B0604030504040204" pitchFamily="50" charset="-128"/>
                          <a:cs typeface="Arial" panose="020B0604020202020204" pitchFamily="34" charset="0"/>
                        </a:rPr>
                        <a:t> 5mA</a:t>
                      </a:r>
                      <a:endParaRPr lang="ja-JP" sz="1200" kern="100">
                        <a:effectLst/>
                        <a:latin typeface="Arial" panose="020B0604020202020204" pitchFamily="34" charset="0"/>
                        <a:ea typeface="Meiryo UI" panose="020B0604030504040204" pitchFamily="50" charset="-128"/>
                        <a:cs typeface="Arial" panose="020B0604020202020204" pitchFamily="34" charset="0"/>
                      </a:endParaRPr>
                    </a:p>
                  </a:txBody>
                  <a:tcPr marL="68580" marR="68580" marT="0" marB="0" anchor="ctr"/>
                </a:tc>
                <a:tc>
                  <a:txBody>
                    <a:bodyPr/>
                    <a:lstStyle/>
                    <a:p>
                      <a:pPr algn="l">
                        <a:lnSpc>
                          <a:spcPts val="1600"/>
                        </a:lnSpc>
                        <a:spcAft>
                          <a:spcPts val="0"/>
                        </a:spcAft>
                      </a:pPr>
                      <a:r>
                        <a:rPr lang="en-US" altLang="ja-JP" sz="1200" kern="100" err="1">
                          <a:effectLst/>
                          <a:latin typeface="Arial" panose="020B0604020202020204" pitchFamily="34" charset="0"/>
                          <a:ea typeface="Meiryo UI" panose="020B0604030504040204" pitchFamily="50" charset="-128"/>
                          <a:cs typeface="Arial" panose="020B0604020202020204" pitchFamily="34" charset="0"/>
                        </a:rPr>
                        <a:t>Khá</a:t>
                      </a:r>
                      <a:r>
                        <a:rPr lang="en-US" altLang="ja-JP" sz="1200" kern="100">
                          <a:effectLst/>
                          <a:latin typeface="Arial" panose="020B0604020202020204" pitchFamily="34" charset="0"/>
                          <a:ea typeface="Meiryo UI" panose="020B0604030504040204" pitchFamily="50" charset="-128"/>
                          <a:cs typeface="Arial" panose="020B0604020202020204" pitchFamily="34" charset="0"/>
                        </a:rPr>
                        <a:t> </a:t>
                      </a:r>
                      <a:r>
                        <a:rPr lang="en-US" altLang="ja-JP" sz="1200" kern="100" err="1">
                          <a:effectLst/>
                          <a:latin typeface="Arial" panose="020B0604020202020204" pitchFamily="34" charset="0"/>
                          <a:ea typeface="Meiryo UI" panose="020B0604030504040204" pitchFamily="50" charset="-128"/>
                          <a:cs typeface="Arial" panose="020B0604020202020204" pitchFamily="34" charset="0"/>
                        </a:rPr>
                        <a:t>đau</a:t>
                      </a:r>
                      <a:r>
                        <a:rPr lang="en-US" altLang="ja-JP" sz="1200" kern="100">
                          <a:effectLst/>
                          <a:latin typeface="Arial" panose="020B0604020202020204" pitchFamily="34" charset="0"/>
                          <a:ea typeface="Meiryo UI" panose="020B0604030504040204" pitchFamily="50" charset="-128"/>
                          <a:cs typeface="Arial" panose="020B0604020202020204" pitchFamily="34" charset="0"/>
                        </a:rPr>
                        <a:t>.</a:t>
                      </a:r>
                      <a:endParaRPr lang="ja-JP" sz="1200" kern="100">
                        <a:effectLst/>
                        <a:latin typeface="Arial" panose="020B0604020202020204" pitchFamily="34" charset="0"/>
                        <a:ea typeface="Meiryo UI" panose="020B0604030504040204" pitchFamily="50" charset="-128"/>
                        <a:cs typeface="Arial" panose="020B0604020202020204" pitchFamily="34" charset="0"/>
                      </a:endParaRPr>
                    </a:p>
                  </a:txBody>
                  <a:tcPr marL="68580" marR="68580" marT="0" marB="0" anchor="ctr"/>
                </a:tc>
                <a:extLst>
                  <a:ext uri="{0D108BD9-81ED-4DB2-BD59-A6C34878D82A}">
                    <a16:rowId xmlns:a16="http://schemas.microsoft.com/office/drawing/2014/main" val="10002"/>
                  </a:ext>
                </a:extLst>
              </a:tr>
              <a:tr h="252894">
                <a:tc>
                  <a:txBody>
                    <a:bodyPr/>
                    <a:lstStyle/>
                    <a:p>
                      <a:pPr algn="ctr">
                        <a:lnSpc>
                          <a:spcPts val="1600"/>
                        </a:lnSpc>
                        <a:spcAft>
                          <a:spcPts val="0"/>
                        </a:spcAft>
                      </a:pPr>
                      <a:r>
                        <a:rPr lang="en-US" altLang="ja-JP" sz="1200" kern="100" err="1">
                          <a:effectLst/>
                          <a:latin typeface="Arial" panose="020B0604020202020204" pitchFamily="34" charset="0"/>
                          <a:ea typeface="Meiryo UI" panose="020B0604030504040204" pitchFamily="50" charset="-128"/>
                          <a:cs typeface="Arial" panose="020B0604020202020204" pitchFamily="34" charset="0"/>
                        </a:rPr>
                        <a:t>Mức</a:t>
                      </a:r>
                      <a:r>
                        <a:rPr lang="en-US" altLang="ja-JP" sz="1200" kern="100">
                          <a:effectLst/>
                          <a:latin typeface="Arial" panose="020B0604020202020204" pitchFamily="34" charset="0"/>
                          <a:ea typeface="Meiryo UI" panose="020B0604030504040204" pitchFamily="50" charset="-128"/>
                          <a:cs typeface="Arial" panose="020B0604020202020204" pitchFamily="34" charset="0"/>
                        </a:rPr>
                        <a:t> </a:t>
                      </a:r>
                      <a:r>
                        <a:rPr lang="en-US" altLang="ja-JP" sz="1200" kern="100" err="1">
                          <a:effectLst/>
                          <a:latin typeface="Arial" panose="020B0604020202020204" pitchFamily="34" charset="0"/>
                          <a:ea typeface="Meiryo UI" panose="020B0604030504040204" pitchFamily="50" charset="-128"/>
                          <a:cs typeface="Arial" panose="020B0604020202020204" pitchFamily="34" charset="0"/>
                        </a:rPr>
                        <a:t>độ</a:t>
                      </a:r>
                      <a:r>
                        <a:rPr lang="en-US" altLang="ja-JP" sz="1200" kern="100">
                          <a:effectLst/>
                          <a:latin typeface="Arial" panose="020B0604020202020204" pitchFamily="34" charset="0"/>
                          <a:ea typeface="Meiryo UI" panose="020B0604030504040204" pitchFamily="50" charset="-128"/>
                          <a:cs typeface="Arial" panose="020B0604020202020204" pitchFamily="34" charset="0"/>
                        </a:rPr>
                        <a:t> 10mA</a:t>
                      </a:r>
                      <a:endParaRPr lang="ja-JP" sz="1200" kern="100">
                        <a:effectLst/>
                        <a:latin typeface="Arial" panose="020B0604020202020204" pitchFamily="34" charset="0"/>
                        <a:ea typeface="Meiryo UI" panose="020B0604030504040204" pitchFamily="50" charset="-128"/>
                        <a:cs typeface="Arial" panose="020B0604020202020204" pitchFamily="34" charset="0"/>
                      </a:endParaRPr>
                    </a:p>
                  </a:txBody>
                  <a:tcPr marL="68580" marR="68580" marT="0" marB="0" anchor="ctr"/>
                </a:tc>
                <a:tc>
                  <a:txBody>
                    <a:bodyPr/>
                    <a:lstStyle/>
                    <a:p>
                      <a:pPr algn="l">
                        <a:lnSpc>
                          <a:spcPts val="1600"/>
                        </a:lnSpc>
                        <a:spcAft>
                          <a:spcPts val="0"/>
                        </a:spcAft>
                      </a:pPr>
                      <a:r>
                        <a:rPr lang="en-US" altLang="ja-JP" sz="1200" kern="100" err="1">
                          <a:effectLst/>
                          <a:latin typeface="Arial" panose="020B0604020202020204" pitchFamily="34" charset="0"/>
                          <a:ea typeface="Meiryo UI" panose="020B0604030504040204" pitchFamily="50" charset="-128"/>
                          <a:cs typeface="Arial" panose="020B0604020202020204" pitchFamily="34" charset="0"/>
                        </a:rPr>
                        <a:t>Cảm</a:t>
                      </a:r>
                      <a:r>
                        <a:rPr lang="en-US" altLang="ja-JP" sz="1200" kern="100">
                          <a:effectLst/>
                          <a:latin typeface="Arial" panose="020B0604020202020204" pitchFamily="34" charset="0"/>
                          <a:ea typeface="Meiryo UI" panose="020B0604030504040204" pitchFamily="50" charset="-128"/>
                          <a:cs typeface="Arial" panose="020B0604020202020204" pitchFamily="34" charset="0"/>
                        </a:rPr>
                        <a:t> </a:t>
                      </a:r>
                      <a:r>
                        <a:rPr lang="en-US" altLang="ja-JP" sz="1200" kern="100" err="1">
                          <a:effectLst/>
                          <a:latin typeface="Arial" panose="020B0604020202020204" pitchFamily="34" charset="0"/>
                          <a:ea typeface="Meiryo UI" panose="020B0604030504040204" pitchFamily="50" charset="-128"/>
                          <a:cs typeface="Arial" panose="020B0604020202020204" pitchFamily="34" charset="0"/>
                        </a:rPr>
                        <a:t>thấy</a:t>
                      </a:r>
                      <a:r>
                        <a:rPr lang="en-US" altLang="ja-JP" sz="1200" kern="100">
                          <a:effectLst/>
                          <a:latin typeface="Arial" panose="020B0604020202020204" pitchFamily="34" charset="0"/>
                          <a:ea typeface="Meiryo UI" panose="020B0604030504040204" pitchFamily="50" charset="-128"/>
                          <a:cs typeface="Arial" panose="020B0604020202020204" pitchFamily="34" charset="0"/>
                        </a:rPr>
                        <a:t> </a:t>
                      </a:r>
                      <a:r>
                        <a:rPr lang="en-US" altLang="ja-JP" sz="1200" kern="100" err="1">
                          <a:effectLst/>
                          <a:latin typeface="Arial" panose="020B0604020202020204" pitchFamily="34" charset="0"/>
                          <a:ea typeface="Meiryo UI" panose="020B0604030504040204" pitchFamily="50" charset="-128"/>
                          <a:cs typeface="Arial" panose="020B0604020202020204" pitchFamily="34" charset="0"/>
                        </a:rPr>
                        <a:t>bừng</a:t>
                      </a:r>
                      <a:r>
                        <a:rPr lang="en-US" altLang="ja-JP" sz="1200" kern="100">
                          <a:effectLst/>
                          <a:latin typeface="Arial" panose="020B0604020202020204" pitchFamily="34" charset="0"/>
                          <a:ea typeface="Meiryo UI" panose="020B0604030504040204" pitchFamily="50" charset="-128"/>
                          <a:cs typeface="Arial" panose="020B0604020202020204" pitchFamily="34" charset="0"/>
                        </a:rPr>
                        <a:t> </a:t>
                      </a:r>
                      <a:r>
                        <a:rPr lang="en-US" altLang="ja-JP" sz="1200" kern="100" err="1">
                          <a:effectLst/>
                          <a:latin typeface="Arial" panose="020B0604020202020204" pitchFamily="34" charset="0"/>
                          <a:ea typeface="Meiryo UI" panose="020B0604030504040204" pitchFamily="50" charset="-128"/>
                          <a:cs typeface="Arial" panose="020B0604020202020204" pitchFamily="34" charset="0"/>
                        </a:rPr>
                        <a:t>bừng</a:t>
                      </a:r>
                      <a:r>
                        <a:rPr lang="en-US" altLang="ja-JP" sz="1200" kern="100">
                          <a:effectLst/>
                          <a:latin typeface="Arial" panose="020B0604020202020204" pitchFamily="34" charset="0"/>
                          <a:ea typeface="Meiryo UI" panose="020B0604030504040204" pitchFamily="50" charset="-128"/>
                          <a:cs typeface="Arial" panose="020B0604020202020204" pitchFamily="34" charset="0"/>
                        </a:rPr>
                        <a:t>, </a:t>
                      </a:r>
                      <a:r>
                        <a:rPr lang="en-US" altLang="ja-JP" sz="1200" kern="100" err="1">
                          <a:effectLst/>
                          <a:latin typeface="Arial" panose="020B0604020202020204" pitchFamily="34" charset="0"/>
                          <a:ea typeface="Meiryo UI" panose="020B0604030504040204" pitchFamily="50" charset="-128"/>
                          <a:cs typeface="Arial" panose="020B0604020202020204" pitchFamily="34" charset="0"/>
                        </a:rPr>
                        <a:t>đến</a:t>
                      </a:r>
                      <a:r>
                        <a:rPr lang="en-US" altLang="ja-JP" sz="1200" kern="100">
                          <a:effectLst/>
                          <a:latin typeface="Arial" panose="020B0604020202020204" pitchFamily="34" charset="0"/>
                          <a:ea typeface="Meiryo UI" panose="020B0604030504040204" pitchFamily="50" charset="-128"/>
                          <a:cs typeface="Arial" panose="020B0604020202020204" pitchFamily="34" charset="0"/>
                        </a:rPr>
                        <a:t> </a:t>
                      </a:r>
                      <a:r>
                        <a:rPr lang="en-US" altLang="ja-JP" sz="1200" kern="100" err="1">
                          <a:effectLst/>
                          <a:latin typeface="Arial" panose="020B0604020202020204" pitchFamily="34" charset="0"/>
                          <a:ea typeface="Meiryo UI" panose="020B0604030504040204" pitchFamily="50" charset="-128"/>
                          <a:cs typeface="Arial" panose="020B0604020202020204" pitchFamily="34" charset="0"/>
                        </a:rPr>
                        <a:t>mức</a:t>
                      </a:r>
                      <a:r>
                        <a:rPr lang="en-US" altLang="ja-JP" sz="1200" kern="100">
                          <a:effectLst/>
                          <a:latin typeface="Arial" panose="020B0604020202020204" pitchFamily="34" charset="0"/>
                          <a:ea typeface="Meiryo UI" panose="020B0604030504040204" pitchFamily="50" charset="-128"/>
                          <a:cs typeface="Arial" panose="020B0604020202020204" pitchFamily="34" charset="0"/>
                        </a:rPr>
                        <a:t> </a:t>
                      </a:r>
                      <a:r>
                        <a:rPr lang="en-US" altLang="ja-JP" sz="1200" kern="100" err="1">
                          <a:effectLst/>
                          <a:latin typeface="Arial" panose="020B0604020202020204" pitchFamily="34" charset="0"/>
                          <a:ea typeface="Meiryo UI" panose="020B0604030504040204" pitchFamily="50" charset="-128"/>
                          <a:cs typeface="Arial" panose="020B0604020202020204" pitchFamily="34" charset="0"/>
                        </a:rPr>
                        <a:t>không</a:t>
                      </a:r>
                      <a:r>
                        <a:rPr lang="en-US" altLang="ja-JP" sz="1200" kern="100">
                          <a:effectLst/>
                          <a:latin typeface="Arial" panose="020B0604020202020204" pitchFamily="34" charset="0"/>
                          <a:ea typeface="Meiryo UI" panose="020B0604030504040204" pitchFamily="50" charset="-128"/>
                          <a:cs typeface="Arial" panose="020B0604020202020204" pitchFamily="34" charset="0"/>
                        </a:rPr>
                        <a:t> </a:t>
                      </a:r>
                      <a:r>
                        <a:rPr lang="en-US" altLang="ja-JP" sz="1200" kern="100" err="1">
                          <a:effectLst/>
                          <a:latin typeface="Arial" panose="020B0604020202020204" pitchFamily="34" charset="0"/>
                          <a:ea typeface="Meiryo UI" panose="020B0604030504040204" pitchFamily="50" charset="-128"/>
                          <a:cs typeface="Arial" panose="020B0604020202020204" pitchFamily="34" charset="0"/>
                        </a:rPr>
                        <a:t>thể</a:t>
                      </a:r>
                      <a:r>
                        <a:rPr lang="en-US" altLang="ja-JP" sz="1200" kern="100">
                          <a:effectLst/>
                          <a:latin typeface="Arial" panose="020B0604020202020204" pitchFamily="34" charset="0"/>
                          <a:ea typeface="Meiryo UI" panose="020B0604030504040204" pitchFamily="50" charset="-128"/>
                          <a:cs typeface="Arial" panose="020B0604020202020204" pitchFamily="34" charset="0"/>
                        </a:rPr>
                        <a:t> </a:t>
                      </a:r>
                      <a:r>
                        <a:rPr lang="en-US" altLang="ja-JP" sz="1200" kern="100" err="1">
                          <a:effectLst/>
                          <a:latin typeface="Arial" panose="020B0604020202020204" pitchFamily="34" charset="0"/>
                          <a:ea typeface="Meiryo UI" panose="020B0604030504040204" pitchFamily="50" charset="-128"/>
                          <a:cs typeface="Arial" panose="020B0604020202020204" pitchFamily="34" charset="0"/>
                        </a:rPr>
                        <a:t>chịu</a:t>
                      </a:r>
                      <a:r>
                        <a:rPr lang="en-US" altLang="ja-JP" sz="1200" kern="100">
                          <a:effectLst/>
                          <a:latin typeface="Arial" panose="020B0604020202020204" pitchFamily="34" charset="0"/>
                          <a:ea typeface="Meiryo UI" panose="020B0604030504040204" pitchFamily="50" charset="-128"/>
                          <a:cs typeface="Arial" panose="020B0604020202020204" pitchFamily="34" charset="0"/>
                        </a:rPr>
                        <a:t> </a:t>
                      </a:r>
                      <a:r>
                        <a:rPr lang="en-US" altLang="ja-JP" sz="1200" kern="100" err="1">
                          <a:effectLst/>
                          <a:latin typeface="Arial" panose="020B0604020202020204" pitchFamily="34" charset="0"/>
                          <a:ea typeface="Meiryo UI" panose="020B0604030504040204" pitchFamily="50" charset="-128"/>
                          <a:cs typeface="Arial" panose="020B0604020202020204" pitchFamily="34" charset="0"/>
                        </a:rPr>
                        <a:t>được</a:t>
                      </a:r>
                      <a:r>
                        <a:rPr lang="en-US" altLang="ja-JP" sz="1200" kern="100">
                          <a:effectLst/>
                          <a:latin typeface="Arial" panose="020B0604020202020204" pitchFamily="34" charset="0"/>
                          <a:ea typeface="Meiryo UI" panose="020B0604030504040204" pitchFamily="50" charset="-128"/>
                          <a:cs typeface="Arial" panose="020B0604020202020204" pitchFamily="34" charset="0"/>
                        </a:rPr>
                        <a:t>.</a:t>
                      </a:r>
                      <a:endParaRPr lang="ja-JP" sz="1200" kern="100">
                        <a:effectLst/>
                        <a:latin typeface="Arial" panose="020B0604020202020204" pitchFamily="34" charset="0"/>
                        <a:ea typeface="Meiryo UI" panose="020B0604030504040204" pitchFamily="50" charset="-128"/>
                        <a:cs typeface="Arial" panose="020B0604020202020204" pitchFamily="34" charset="0"/>
                      </a:endParaRPr>
                    </a:p>
                  </a:txBody>
                  <a:tcPr marL="68580" marR="68580" marT="0" marB="0" anchor="ctr"/>
                </a:tc>
                <a:extLst>
                  <a:ext uri="{0D108BD9-81ED-4DB2-BD59-A6C34878D82A}">
                    <a16:rowId xmlns:a16="http://schemas.microsoft.com/office/drawing/2014/main" val="10003"/>
                  </a:ext>
                </a:extLst>
              </a:tr>
              <a:tr h="252894">
                <a:tc>
                  <a:txBody>
                    <a:bodyPr/>
                    <a:lstStyle/>
                    <a:p>
                      <a:pPr algn="ctr">
                        <a:lnSpc>
                          <a:spcPts val="1600"/>
                        </a:lnSpc>
                        <a:spcAft>
                          <a:spcPts val="0"/>
                        </a:spcAft>
                      </a:pPr>
                      <a:r>
                        <a:rPr lang="en-US" altLang="ja-JP" sz="1200" kern="100" err="1">
                          <a:effectLst/>
                          <a:latin typeface="Arial" panose="020B0604020202020204" pitchFamily="34" charset="0"/>
                          <a:ea typeface="Meiryo UI" panose="020B0604030504040204" pitchFamily="50" charset="-128"/>
                          <a:cs typeface="Arial" panose="020B0604020202020204" pitchFamily="34" charset="0"/>
                        </a:rPr>
                        <a:t>Mức</a:t>
                      </a:r>
                      <a:r>
                        <a:rPr lang="en-US" altLang="ja-JP" sz="1200" kern="100">
                          <a:effectLst/>
                          <a:latin typeface="Arial" panose="020B0604020202020204" pitchFamily="34" charset="0"/>
                          <a:ea typeface="Meiryo UI" panose="020B0604030504040204" pitchFamily="50" charset="-128"/>
                          <a:cs typeface="Arial" panose="020B0604020202020204" pitchFamily="34" charset="0"/>
                        </a:rPr>
                        <a:t> </a:t>
                      </a:r>
                      <a:r>
                        <a:rPr lang="en-US" altLang="ja-JP" sz="1200" kern="100" err="1">
                          <a:effectLst/>
                          <a:latin typeface="Arial" panose="020B0604020202020204" pitchFamily="34" charset="0"/>
                          <a:ea typeface="Meiryo UI" panose="020B0604030504040204" pitchFamily="50" charset="-128"/>
                          <a:cs typeface="Arial" panose="020B0604020202020204" pitchFamily="34" charset="0"/>
                        </a:rPr>
                        <a:t>độ</a:t>
                      </a:r>
                      <a:r>
                        <a:rPr lang="en-US" altLang="ja-JP" sz="1200" kern="100">
                          <a:effectLst/>
                          <a:latin typeface="Arial" panose="020B0604020202020204" pitchFamily="34" charset="0"/>
                          <a:ea typeface="Meiryo UI" panose="020B0604030504040204" pitchFamily="50" charset="-128"/>
                          <a:cs typeface="Arial" panose="020B0604020202020204" pitchFamily="34" charset="0"/>
                        </a:rPr>
                        <a:t> 20mA</a:t>
                      </a:r>
                      <a:endParaRPr lang="ja-JP" sz="1200" kern="100">
                        <a:effectLst/>
                        <a:latin typeface="Arial" panose="020B0604020202020204" pitchFamily="34" charset="0"/>
                        <a:ea typeface="Meiryo UI" panose="020B0604030504040204" pitchFamily="50" charset="-128"/>
                        <a:cs typeface="Arial" panose="020B0604020202020204" pitchFamily="34" charset="0"/>
                      </a:endParaRPr>
                    </a:p>
                  </a:txBody>
                  <a:tcPr marL="68580" marR="68580" marT="0" marB="0" anchor="ctr"/>
                </a:tc>
                <a:tc>
                  <a:txBody>
                    <a:bodyPr/>
                    <a:lstStyle/>
                    <a:p>
                      <a:pPr algn="l">
                        <a:lnSpc>
                          <a:spcPts val="1600"/>
                        </a:lnSpc>
                        <a:spcAft>
                          <a:spcPts val="0"/>
                        </a:spcAft>
                      </a:pPr>
                      <a:r>
                        <a:rPr lang="en-US" altLang="ja-JP" sz="1200" kern="100" dirty="0" err="1">
                          <a:effectLst/>
                          <a:latin typeface="Arial" panose="020B0604020202020204" pitchFamily="34" charset="0"/>
                          <a:ea typeface="Meiryo UI" panose="020B0604030504040204" pitchFamily="50" charset="-128"/>
                          <a:cs typeface="Arial" panose="020B0604020202020204" pitchFamily="34" charset="0"/>
                        </a:rPr>
                        <a:t>Cơ</a:t>
                      </a:r>
                      <a:r>
                        <a:rPr lang="en-US" altLang="ja-JP" sz="1200" kern="100" dirty="0">
                          <a:effectLst/>
                          <a:latin typeface="Arial" panose="020B0604020202020204" pitchFamily="34" charset="0"/>
                          <a:ea typeface="Meiryo UI" panose="020B0604030504040204" pitchFamily="50" charset="-128"/>
                          <a:cs typeface="Arial" panose="020B0604020202020204" pitchFamily="34" charset="0"/>
                        </a:rPr>
                        <a:t> </a:t>
                      </a:r>
                      <a:r>
                        <a:rPr lang="en-US" altLang="ja-JP" sz="1200" kern="100" dirty="0" err="1">
                          <a:effectLst/>
                          <a:latin typeface="Arial" panose="020B0604020202020204" pitchFamily="34" charset="0"/>
                          <a:ea typeface="Meiryo UI" panose="020B0604030504040204" pitchFamily="50" charset="-128"/>
                          <a:cs typeface="Arial" panose="020B0604020202020204" pitchFamily="34" charset="0"/>
                        </a:rPr>
                        <a:t>bắp</a:t>
                      </a:r>
                      <a:r>
                        <a:rPr lang="en-US" altLang="ja-JP" sz="1200" kern="100" dirty="0">
                          <a:effectLst/>
                          <a:latin typeface="Arial" panose="020B0604020202020204" pitchFamily="34" charset="0"/>
                          <a:ea typeface="Meiryo UI" panose="020B0604030504040204" pitchFamily="50" charset="-128"/>
                          <a:cs typeface="Arial" panose="020B0604020202020204" pitchFamily="34" charset="0"/>
                        </a:rPr>
                        <a:t> co </a:t>
                      </a:r>
                      <a:r>
                        <a:rPr lang="en-US" altLang="ja-JP" sz="1200" kern="100" dirty="0" err="1">
                          <a:effectLst/>
                          <a:latin typeface="Arial" panose="020B0604020202020204" pitchFamily="34" charset="0"/>
                          <a:ea typeface="Meiryo UI" panose="020B0604030504040204" pitchFamily="50" charset="-128"/>
                          <a:cs typeface="Arial" panose="020B0604020202020204" pitchFamily="34" charset="0"/>
                        </a:rPr>
                        <a:t>cứng</a:t>
                      </a:r>
                      <a:r>
                        <a:rPr lang="en-US" altLang="ja-JP" sz="1200" kern="100" dirty="0">
                          <a:effectLst/>
                          <a:latin typeface="Arial" panose="020B0604020202020204" pitchFamily="34" charset="0"/>
                          <a:ea typeface="Meiryo UI" panose="020B0604030504040204" pitchFamily="50" charset="-128"/>
                          <a:cs typeface="Arial" panose="020B0604020202020204" pitchFamily="34" charset="0"/>
                        </a:rPr>
                        <a:t> </a:t>
                      </a:r>
                      <a:r>
                        <a:rPr lang="en-US" altLang="ja-JP" sz="1200" kern="100" dirty="0" err="1">
                          <a:effectLst/>
                          <a:latin typeface="Arial" panose="020B0604020202020204" pitchFamily="34" charset="0"/>
                          <a:ea typeface="Meiryo UI" panose="020B0604030504040204" pitchFamily="50" charset="-128"/>
                          <a:cs typeface="Arial" panose="020B0604020202020204" pitchFamily="34" charset="0"/>
                        </a:rPr>
                        <a:t>dữ</a:t>
                      </a:r>
                      <a:r>
                        <a:rPr lang="en-US" altLang="ja-JP" sz="1200" kern="100" dirty="0">
                          <a:effectLst/>
                          <a:latin typeface="Arial" panose="020B0604020202020204" pitchFamily="34" charset="0"/>
                          <a:ea typeface="Meiryo UI" panose="020B0604030504040204" pitchFamily="50" charset="-128"/>
                          <a:cs typeface="Arial" panose="020B0604020202020204" pitchFamily="34" charset="0"/>
                        </a:rPr>
                        <a:t> </a:t>
                      </a:r>
                      <a:r>
                        <a:rPr lang="en-US" altLang="ja-JP" sz="1200" kern="100" dirty="0" err="1">
                          <a:effectLst/>
                          <a:latin typeface="Arial" panose="020B0604020202020204" pitchFamily="34" charset="0"/>
                          <a:ea typeface="Meiryo UI" panose="020B0604030504040204" pitchFamily="50" charset="-128"/>
                          <a:cs typeface="Arial" panose="020B0604020202020204" pitchFamily="34" charset="0"/>
                        </a:rPr>
                        <a:t>đội</a:t>
                      </a:r>
                      <a:r>
                        <a:rPr lang="en-US" altLang="ja-JP" sz="1200" kern="100" dirty="0">
                          <a:effectLst/>
                          <a:latin typeface="Arial" panose="020B0604020202020204" pitchFamily="34" charset="0"/>
                          <a:ea typeface="Meiryo UI" panose="020B0604030504040204" pitchFamily="50" charset="-128"/>
                          <a:cs typeface="Arial" panose="020B0604020202020204" pitchFamily="34" charset="0"/>
                        </a:rPr>
                        <a:t>, </a:t>
                      </a:r>
                      <a:r>
                        <a:rPr lang="en-US" altLang="ja-JP" sz="1200" kern="100" dirty="0" err="1">
                          <a:effectLst/>
                          <a:latin typeface="Arial" panose="020B0604020202020204" pitchFamily="34" charset="0"/>
                          <a:ea typeface="Meiryo UI" panose="020B0604030504040204" pitchFamily="50" charset="-128"/>
                          <a:cs typeface="Arial" panose="020B0604020202020204" pitchFamily="34" charset="0"/>
                        </a:rPr>
                        <a:t>tiếp</a:t>
                      </a:r>
                      <a:r>
                        <a:rPr lang="en-US" altLang="ja-JP" sz="1200" kern="100" dirty="0">
                          <a:effectLst/>
                          <a:latin typeface="Arial" panose="020B0604020202020204" pitchFamily="34" charset="0"/>
                          <a:ea typeface="Meiryo UI" panose="020B0604030504040204" pitchFamily="50" charset="-128"/>
                          <a:cs typeface="Arial" panose="020B0604020202020204" pitchFamily="34" charset="0"/>
                        </a:rPr>
                        <a:t> </a:t>
                      </a:r>
                      <a:r>
                        <a:rPr lang="en-US" altLang="ja-JP" sz="1200" kern="100" dirty="0" err="1">
                          <a:effectLst/>
                          <a:latin typeface="Arial" panose="020B0604020202020204" pitchFamily="34" charset="0"/>
                          <a:ea typeface="Meiryo UI" panose="020B0604030504040204" pitchFamily="50" charset="-128"/>
                          <a:cs typeface="Arial" panose="020B0604020202020204" pitchFamily="34" charset="0"/>
                        </a:rPr>
                        <a:t>tục</a:t>
                      </a:r>
                      <a:r>
                        <a:rPr lang="en-US" altLang="ja-JP" sz="1200" kern="100" dirty="0">
                          <a:effectLst/>
                          <a:latin typeface="Arial" panose="020B0604020202020204" pitchFamily="34" charset="0"/>
                          <a:ea typeface="Meiryo UI" panose="020B0604030504040204" pitchFamily="50" charset="-128"/>
                          <a:cs typeface="Arial" panose="020B0604020202020204" pitchFamily="34" charset="0"/>
                        </a:rPr>
                        <a:t> </a:t>
                      </a:r>
                      <a:r>
                        <a:rPr lang="en-US" altLang="ja-JP" sz="1200" kern="100" dirty="0" err="1">
                          <a:effectLst/>
                          <a:latin typeface="Arial" panose="020B0604020202020204" pitchFamily="34" charset="0"/>
                          <a:ea typeface="Meiryo UI" panose="020B0604030504040204" pitchFamily="50" charset="-128"/>
                          <a:cs typeface="Arial" panose="020B0604020202020204" pitchFamily="34" charset="0"/>
                        </a:rPr>
                        <a:t>đến</a:t>
                      </a:r>
                      <a:r>
                        <a:rPr lang="en-US" altLang="ja-JP" sz="1200" kern="100" dirty="0">
                          <a:effectLst/>
                          <a:latin typeface="Arial" panose="020B0604020202020204" pitchFamily="34" charset="0"/>
                          <a:ea typeface="Meiryo UI" panose="020B0604030504040204" pitchFamily="50" charset="-128"/>
                          <a:cs typeface="Arial" panose="020B0604020202020204" pitchFamily="34" charset="0"/>
                        </a:rPr>
                        <a:t> </a:t>
                      </a:r>
                      <a:r>
                        <a:rPr lang="en-US" altLang="ja-JP" sz="1200" kern="100" dirty="0" err="1">
                          <a:effectLst/>
                          <a:latin typeface="Arial" panose="020B0604020202020204" pitchFamily="34" charset="0"/>
                          <a:ea typeface="Meiryo UI" panose="020B0604030504040204" pitchFamily="50" charset="-128"/>
                          <a:cs typeface="Arial" panose="020B0604020202020204" pitchFamily="34" charset="0"/>
                        </a:rPr>
                        <a:t>hô</a:t>
                      </a:r>
                      <a:r>
                        <a:rPr lang="en-US" altLang="ja-JP" sz="1200" kern="100" dirty="0">
                          <a:effectLst/>
                          <a:latin typeface="Arial" panose="020B0604020202020204" pitchFamily="34" charset="0"/>
                          <a:ea typeface="Meiryo UI" panose="020B0604030504040204" pitchFamily="50" charset="-128"/>
                          <a:cs typeface="Arial" panose="020B0604020202020204" pitchFamily="34" charset="0"/>
                        </a:rPr>
                        <a:t> </a:t>
                      </a:r>
                      <a:r>
                        <a:rPr lang="en-US" altLang="ja-JP" sz="1200" kern="100" dirty="0" err="1">
                          <a:effectLst/>
                          <a:latin typeface="Arial" panose="020B0604020202020204" pitchFamily="34" charset="0"/>
                          <a:ea typeface="Meiryo UI" panose="020B0604030504040204" pitchFamily="50" charset="-128"/>
                          <a:cs typeface="Arial" panose="020B0604020202020204" pitchFamily="34" charset="0"/>
                        </a:rPr>
                        <a:t>hấp</a:t>
                      </a:r>
                      <a:r>
                        <a:rPr lang="en-US" altLang="ja-JP" sz="1200" kern="100" dirty="0">
                          <a:effectLst/>
                          <a:latin typeface="Arial" panose="020B0604020202020204" pitchFamily="34" charset="0"/>
                          <a:ea typeface="Meiryo UI" panose="020B0604030504040204" pitchFamily="50" charset="-128"/>
                          <a:cs typeface="Arial" panose="020B0604020202020204" pitchFamily="34" charset="0"/>
                        </a:rPr>
                        <a:t> </a:t>
                      </a:r>
                      <a:r>
                        <a:rPr lang="en-US" altLang="ja-JP" sz="1200" kern="100" dirty="0" err="1">
                          <a:effectLst/>
                          <a:latin typeface="Arial" panose="020B0604020202020204" pitchFamily="34" charset="0"/>
                          <a:ea typeface="Meiryo UI" panose="020B0604030504040204" pitchFamily="50" charset="-128"/>
                          <a:cs typeface="Arial" panose="020B0604020202020204" pitchFamily="34" charset="0"/>
                        </a:rPr>
                        <a:t>cũng</a:t>
                      </a:r>
                      <a:r>
                        <a:rPr lang="en-US" altLang="ja-JP" sz="1200" kern="100" dirty="0">
                          <a:effectLst/>
                          <a:latin typeface="Arial" panose="020B0604020202020204" pitchFamily="34" charset="0"/>
                          <a:ea typeface="Meiryo UI" panose="020B0604030504040204" pitchFamily="50" charset="-128"/>
                          <a:cs typeface="Arial" panose="020B0604020202020204" pitchFamily="34" charset="0"/>
                        </a:rPr>
                        <a:t> </a:t>
                      </a:r>
                      <a:r>
                        <a:rPr lang="en-US" altLang="ja-JP" sz="1200" kern="100" dirty="0" err="1">
                          <a:effectLst/>
                          <a:latin typeface="Arial" panose="020B0604020202020204" pitchFamily="34" charset="0"/>
                          <a:ea typeface="Meiryo UI" panose="020B0604030504040204" pitchFamily="50" charset="-128"/>
                          <a:cs typeface="Arial" panose="020B0604020202020204" pitchFamily="34" charset="0"/>
                        </a:rPr>
                        <a:t>khó</a:t>
                      </a:r>
                      <a:r>
                        <a:rPr lang="en-US" altLang="ja-JP" sz="1200" kern="100" dirty="0">
                          <a:effectLst/>
                          <a:latin typeface="Arial" panose="020B0604020202020204" pitchFamily="34" charset="0"/>
                          <a:ea typeface="Meiryo UI" panose="020B0604030504040204" pitchFamily="50" charset="-128"/>
                          <a:cs typeface="Arial" panose="020B0604020202020204" pitchFamily="34" charset="0"/>
                        </a:rPr>
                        <a:t> </a:t>
                      </a:r>
                      <a:r>
                        <a:rPr lang="en-US" altLang="ja-JP" sz="1200" kern="100" dirty="0" err="1">
                          <a:effectLst/>
                          <a:latin typeface="Arial" panose="020B0604020202020204" pitchFamily="34" charset="0"/>
                          <a:ea typeface="Meiryo UI" panose="020B0604030504040204" pitchFamily="50" charset="-128"/>
                          <a:cs typeface="Arial" panose="020B0604020202020204" pitchFamily="34" charset="0"/>
                        </a:rPr>
                        <a:t>khăn</a:t>
                      </a:r>
                      <a:r>
                        <a:rPr lang="en-US" altLang="ja-JP" sz="1200" kern="100" dirty="0">
                          <a:effectLst/>
                          <a:latin typeface="Arial" panose="020B0604020202020204" pitchFamily="34" charset="0"/>
                          <a:ea typeface="Meiryo UI" panose="020B0604030504040204" pitchFamily="50" charset="-128"/>
                          <a:cs typeface="Arial" panose="020B0604020202020204" pitchFamily="34" charset="0"/>
                        </a:rPr>
                        <a:t> </a:t>
                      </a:r>
                      <a:r>
                        <a:rPr lang="en-US" altLang="ja-JP" sz="1200" kern="100" dirty="0" err="1">
                          <a:effectLst/>
                          <a:latin typeface="Arial" panose="020B0604020202020204" pitchFamily="34" charset="0"/>
                          <a:ea typeface="Meiryo UI" panose="020B0604030504040204" pitchFamily="50" charset="-128"/>
                          <a:cs typeface="Arial" panose="020B0604020202020204" pitchFamily="34" charset="0"/>
                        </a:rPr>
                        <a:t>thì</a:t>
                      </a:r>
                      <a:r>
                        <a:rPr lang="en-US" altLang="ja-JP" sz="1200" kern="100" dirty="0">
                          <a:effectLst/>
                          <a:latin typeface="Arial" panose="020B0604020202020204" pitchFamily="34" charset="0"/>
                          <a:ea typeface="Meiryo UI" panose="020B0604030504040204" pitchFamily="50" charset="-128"/>
                          <a:cs typeface="Arial" panose="020B0604020202020204" pitchFamily="34" charset="0"/>
                        </a:rPr>
                        <a:t> </a:t>
                      </a:r>
                      <a:r>
                        <a:rPr lang="en-US" altLang="ja-JP" sz="1200" kern="100" dirty="0" err="1">
                          <a:effectLst/>
                          <a:latin typeface="Arial" panose="020B0604020202020204" pitchFamily="34" charset="0"/>
                          <a:ea typeface="Meiryo UI" panose="020B0604030504040204" pitchFamily="50" charset="-128"/>
                          <a:cs typeface="Arial" panose="020B0604020202020204" pitchFamily="34" charset="0"/>
                        </a:rPr>
                        <a:t>sẽ</a:t>
                      </a:r>
                      <a:r>
                        <a:rPr lang="en-US" altLang="ja-JP" sz="1200" kern="100" dirty="0">
                          <a:effectLst/>
                          <a:latin typeface="Arial" panose="020B0604020202020204" pitchFamily="34" charset="0"/>
                          <a:ea typeface="Meiryo UI" panose="020B0604030504040204" pitchFamily="50" charset="-128"/>
                          <a:cs typeface="Arial" panose="020B0604020202020204" pitchFamily="34" charset="0"/>
                        </a:rPr>
                        <a:t> </a:t>
                      </a:r>
                      <a:r>
                        <a:rPr lang="en-US" altLang="ja-JP" sz="1200" kern="100" dirty="0" err="1">
                          <a:effectLst/>
                          <a:latin typeface="Arial" panose="020B0604020202020204" pitchFamily="34" charset="0"/>
                          <a:ea typeface="Meiryo UI" panose="020B0604030504040204" pitchFamily="50" charset="-128"/>
                          <a:cs typeface="Arial" panose="020B0604020202020204" pitchFamily="34" charset="0"/>
                        </a:rPr>
                        <a:t>dẫn</a:t>
                      </a:r>
                      <a:r>
                        <a:rPr lang="en-US" altLang="ja-JP" sz="1200" kern="100" dirty="0">
                          <a:effectLst/>
                          <a:latin typeface="Arial" panose="020B0604020202020204" pitchFamily="34" charset="0"/>
                          <a:ea typeface="Meiryo UI" panose="020B0604030504040204" pitchFamily="50" charset="-128"/>
                          <a:cs typeface="Arial" panose="020B0604020202020204" pitchFamily="34" charset="0"/>
                        </a:rPr>
                        <a:t> </a:t>
                      </a:r>
                      <a:r>
                        <a:rPr lang="en-US" altLang="ja-JP" sz="1200" kern="100" dirty="0" err="1">
                          <a:effectLst/>
                          <a:latin typeface="Arial" panose="020B0604020202020204" pitchFamily="34" charset="0"/>
                          <a:ea typeface="Meiryo UI" panose="020B0604030504040204" pitchFamily="50" charset="-128"/>
                          <a:cs typeface="Arial" panose="020B0604020202020204" pitchFamily="34" charset="0"/>
                        </a:rPr>
                        <a:t>đến</a:t>
                      </a:r>
                      <a:r>
                        <a:rPr lang="en-US" altLang="ja-JP" sz="1200" kern="100" dirty="0">
                          <a:effectLst/>
                          <a:latin typeface="Arial" panose="020B0604020202020204" pitchFamily="34" charset="0"/>
                          <a:ea typeface="Meiryo UI" panose="020B0604030504040204" pitchFamily="50" charset="-128"/>
                          <a:cs typeface="Arial" panose="020B0604020202020204" pitchFamily="34" charset="0"/>
                        </a:rPr>
                        <a:t> </a:t>
                      </a:r>
                      <a:r>
                        <a:rPr lang="en-US" altLang="ja-JP" sz="1200" kern="100" dirty="0" err="1">
                          <a:effectLst/>
                          <a:latin typeface="Arial" panose="020B0604020202020204" pitchFamily="34" charset="0"/>
                          <a:ea typeface="Meiryo UI" panose="020B0604030504040204" pitchFamily="50" charset="-128"/>
                          <a:cs typeface="Arial" panose="020B0604020202020204" pitchFamily="34" charset="0"/>
                        </a:rPr>
                        <a:t>tử</a:t>
                      </a:r>
                      <a:r>
                        <a:rPr lang="en-US" altLang="ja-JP" sz="1200" kern="100" dirty="0">
                          <a:effectLst/>
                          <a:latin typeface="Arial" panose="020B0604020202020204" pitchFamily="34" charset="0"/>
                          <a:ea typeface="Meiryo UI" panose="020B0604030504040204" pitchFamily="50" charset="-128"/>
                          <a:cs typeface="Arial" panose="020B0604020202020204" pitchFamily="34" charset="0"/>
                        </a:rPr>
                        <a:t> </a:t>
                      </a:r>
                      <a:r>
                        <a:rPr lang="en-US" altLang="ja-JP" sz="1200" kern="100" dirty="0" err="1">
                          <a:effectLst/>
                          <a:latin typeface="Arial" panose="020B0604020202020204" pitchFamily="34" charset="0"/>
                          <a:ea typeface="Meiryo UI" panose="020B0604030504040204" pitchFamily="50" charset="-128"/>
                          <a:cs typeface="Arial" panose="020B0604020202020204" pitchFamily="34" charset="0"/>
                        </a:rPr>
                        <a:t>vong</a:t>
                      </a:r>
                      <a:r>
                        <a:rPr lang="en-US" altLang="ja-JP" sz="1200" kern="100" dirty="0">
                          <a:effectLst/>
                          <a:latin typeface="Arial" panose="020B0604020202020204" pitchFamily="34" charset="0"/>
                          <a:ea typeface="Meiryo UI" panose="020B0604030504040204" pitchFamily="50" charset="-128"/>
                          <a:cs typeface="Arial" panose="020B0604020202020204" pitchFamily="34" charset="0"/>
                        </a:rPr>
                        <a:t>.</a:t>
                      </a:r>
                      <a:endParaRPr lang="ja-JP" sz="1200" kern="100" dirty="0">
                        <a:effectLst/>
                        <a:latin typeface="Arial" panose="020B0604020202020204" pitchFamily="34" charset="0"/>
                        <a:ea typeface="Meiryo UI" panose="020B0604030504040204" pitchFamily="50" charset="-128"/>
                        <a:cs typeface="Arial" panose="020B0604020202020204" pitchFamily="34" charset="0"/>
                      </a:endParaRPr>
                    </a:p>
                  </a:txBody>
                  <a:tcPr marL="68580" marR="68580" marT="0" marB="0" anchor="ctr"/>
                </a:tc>
                <a:extLst>
                  <a:ext uri="{0D108BD9-81ED-4DB2-BD59-A6C34878D82A}">
                    <a16:rowId xmlns:a16="http://schemas.microsoft.com/office/drawing/2014/main" val="10004"/>
                  </a:ext>
                </a:extLst>
              </a:tr>
              <a:tr h="252894">
                <a:tc>
                  <a:txBody>
                    <a:bodyPr/>
                    <a:lstStyle/>
                    <a:p>
                      <a:pPr algn="ctr">
                        <a:lnSpc>
                          <a:spcPts val="1600"/>
                        </a:lnSpc>
                        <a:spcAft>
                          <a:spcPts val="0"/>
                        </a:spcAft>
                      </a:pPr>
                      <a:r>
                        <a:rPr lang="en-US" altLang="ja-JP" sz="1200" kern="100" err="1">
                          <a:effectLst/>
                          <a:latin typeface="Arial" panose="020B0604020202020204" pitchFamily="34" charset="0"/>
                          <a:ea typeface="Meiryo UI" panose="020B0604030504040204" pitchFamily="50" charset="-128"/>
                          <a:cs typeface="Arial" panose="020B0604020202020204" pitchFamily="34" charset="0"/>
                        </a:rPr>
                        <a:t>Mức</a:t>
                      </a:r>
                      <a:r>
                        <a:rPr lang="en-US" altLang="ja-JP" sz="1200" kern="100">
                          <a:effectLst/>
                          <a:latin typeface="Arial" panose="020B0604020202020204" pitchFamily="34" charset="0"/>
                          <a:ea typeface="Meiryo UI" panose="020B0604030504040204" pitchFamily="50" charset="-128"/>
                          <a:cs typeface="Arial" panose="020B0604020202020204" pitchFamily="34" charset="0"/>
                        </a:rPr>
                        <a:t> </a:t>
                      </a:r>
                      <a:r>
                        <a:rPr lang="en-US" altLang="ja-JP" sz="1200" kern="100" err="1">
                          <a:effectLst/>
                          <a:latin typeface="Arial" panose="020B0604020202020204" pitchFamily="34" charset="0"/>
                          <a:ea typeface="Meiryo UI" panose="020B0604030504040204" pitchFamily="50" charset="-128"/>
                          <a:cs typeface="Arial" panose="020B0604020202020204" pitchFamily="34" charset="0"/>
                        </a:rPr>
                        <a:t>độ</a:t>
                      </a:r>
                      <a:r>
                        <a:rPr lang="en-US" altLang="ja-JP" sz="1200" kern="100">
                          <a:effectLst/>
                          <a:latin typeface="Arial" panose="020B0604020202020204" pitchFamily="34" charset="0"/>
                          <a:ea typeface="Meiryo UI" panose="020B0604030504040204" pitchFamily="50" charset="-128"/>
                          <a:cs typeface="Arial" panose="020B0604020202020204" pitchFamily="34" charset="0"/>
                        </a:rPr>
                        <a:t> 50mA</a:t>
                      </a:r>
                      <a:endParaRPr lang="ja-JP" sz="1200" kern="100">
                        <a:effectLst/>
                        <a:latin typeface="Arial" panose="020B0604020202020204" pitchFamily="34" charset="0"/>
                        <a:ea typeface="Meiryo UI" panose="020B0604030504040204" pitchFamily="50" charset="-128"/>
                        <a:cs typeface="Arial" panose="020B0604020202020204" pitchFamily="34" charset="0"/>
                      </a:endParaRPr>
                    </a:p>
                  </a:txBody>
                  <a:tcPr marL="68580" marR="68580" marT="0" marB="0" anchor="ctr"/>
                </a:tc>
                <a:tc>
                  <a:txBody>
                    <a:bodyPr/>
                    <a:lstStyle/>
                    <a:p>
                      <a:pPr algn="l">
                        <a:lnSpc>
                          <a:spcPts val="1600"/>
                        </a:lnSpc>
                        <a:spcAft>
                          <a:spcPts val="0"/>
                        </a:spcAft>
                      </a:pPr>
                      <a:r>
                        <a:rPr lang="en-US" altLang="ja-JP" sz="1200" kern="100" dirty="0" err="1">
                          <a:effectLst/>
                          <a:latin typeface="Arial" panose="020B0604020202020204" pitchFamily="34" charset="0"/>
                          <a:ea typeface="Meiryo UI" panose="020B0604030504040204" pitchFamily="50" charset="-128"/>
                          <a:cs typeface="Arial" panose="020B0604020202020204" pitchFamily="34" charset="0"/>
                        </a:rPr>
                        <a:t>Chỉ</a:t>
                      </a:r>
                      <a:r>
                        <a:rPr lang="en-US" altLang="ja-JP" sz="1200" kern="100" dirty="0">
                          <a:effectLst/>
                          <a:latin typeface="Arial" panose="020B0604020202020204" pitchFamily="34" charset="0"/>
                          <a:ea typeface="Meiryo UI" panose="020B0604030504040204" pitchFamily="50" charset="-128"/>
                          <a:cs typeface="Arial" panose="020B0604020202020204" pitchFamily="34" charset="0"/>
                        </a:rPr>
                        <a:t> </a:t>
                      </a:r>
                      <a:r>
                        <a:rPr lang="en-US" altLang="ja-JP" sz="1200" kern="100" dirty="0" err="1">
                          <a:effectLst/>
                          <a:latin typeface="Arial" panose="020B0604020202020204" pitchFamily="34" charset="0"/>
                          <a:ea typeface="Meiryo UI" panose="020B0604030504040204" pitchFamily="50" charset="-128"/>
                          <a:cs typeface="Arial" panose="020B0604020202020204" pitchFamily="34" charset="0"/>
                        </a:rPr>
                        <a:t>thời</a:t>
                      </a:r>
                      <a:r>
                        <a:rPr lang="en-US" altLang="ja-JP" sz="1200" kern="100" dirty="0">
                          <a:effectLst/>
                          <a:latin typeface="Arial" panose="020B0604020202020204" pitchFamily="34" charset="0"/>
                          <a:ea typeface="Meiryo UI" panose="020B0604030504040204" pitchFamily="50" charset="-128"/>
                          <a:cs typeface="Arial" panose="020B0604020202020204" pitchFamily="34" charset="0"/>
                        </a:rPr>
                        <a:t> </a:t>
                      </a:r>
                      <a:r>
                        <a:rPr lang="en-US" altLang="ja-JP" sz="1200" kern="100" dirty="0" err="1">
                          <a:effectLst/>
                          <a:latin typeface="Arial" panose="020B0604020202020204" pitchFamily="34" charset="0"/>
                          <a:ea typeface="Meiryo UI" panose="020B0604030504040204" pitchFamily="50" charset="-128"/>
                          <a:cs typeface="Arial" panose="020B0604020202020204" pitchFamily="34" charset="0"/>
                        </a:rPr>
                        <a:t>gian</a:t>
                      </a:r>
                      <a:r>
                        <a:rPr lang="en-US" altLang="ja-JP" sz="1200" kern="100" dirty="0">
                          <a:effectLst/>
                          <a:latin typeface="Arial" panose="020B0604020202020204" pitchFamily="34" charset="0"/>
                          <a:ea typeface="Meiryo UI" panose="020B0604030504040204" pitchFamily="50" charset="-128"/>
                          <a:cs typeface="Arial" panose="020B0604020202020204" pitchFamily="34" charset="0"/>
                        </a:rPr>
                        <a:t> </a:t>
                      </a:r>
                      <a:r>
                        <a:rPr lang="en-US" altLang="ja-JP" sz="1200" kern="100" dirty="0" err="1">
                          <a:effectLst/>
                          <a:latin typeface="Arial" panose="020B0604020202020204" pitchFamily="34" charset="0"/>
                          <a:ea typeface="Meiryo UI" panose="020B0604030504040204" pitchFamily="50" charset="-128"/>
                          <a:cs typeface="Arial" panose="020B0604020202020204" pitchFamily="34" charset="0"/>
                        </a:rPr>
                        <a:t>ngắn</a:t>
                      </a:r>
                      <a:r>
                        <a:rPr lang="en-US" altLang="ja-JP" sz="1200" kern="100" dirty="0">
                          <a:effectLst/>
                          <a:latin typeface="Arial" panose="020B0604020202020204" pitchFamily="34" charset="0"/>
                          <a:ea typeface="Meiryo UI" panose="020B0604030504040204" pitchFamily="50" charset="-128"/>
                          <a:cs typeface="Arial" panose="020B0604020202020204" pitchFamily="34" charset="0"/>
                        </a:rPr>
                        <a:t> </a:t>
                      </a:r>
                      <a:r>
                        <a:rPr lang="en-US" altLang="ja-JP" sz="1200" kern="100" dirty="0" err="1">
                          <a:effectLst/>
                          <a:latin typeface="Arial" panose="020B0604020202020204" pitchFamily="34" charset="0"/>
                          <a:ea typeface="Meiryo UI" panose="020B0604030504040204" pitchFamily="50" charset="-128"/>
                          <a:cs typeface="Arial" panose="020B0604020202020204" pitchFamily="34" charset="0"/>
                        </a:rPr>
                        <a:t>thì</a:t>
                      </a:r>
                      <a:r>
                        <a:rPr lang="en-US" altLang="ja-JP" sz="1200" kern="100" dirty="0">
                          <a:effectLst/>
                          <a:latin typeface="Arial" panose="020B0604020202020204" pitchFamily="34" charset="0"/>
                          <a:ea typeface="Meiryo UI" panose="020B0604030504040204" pitchFamily="50" charset="-128"/>
                          <a:cs typeface="Arial" panose="020B0604020202020204" pitchFamily="34" charset="0"/>
                        </a:rPr>
                        <a:t> </a:t>
                      </a:r>
                      <a:r>
                        <a:rPr lang="en-US" altLang="ja-JP" sz="1200" kern="100" dirty="0" err="1">
                          <a:effectLst/>
                          <a:latin typeface="Arial" panose="020B0604020202020204" pitchFamily="34" charset="0"/>
                          <a:ea typeface="Meiryo UI" panose="020B0604030504040204" pitchFamily="50" charset="-128"/>
                          <a:cs typeface="Arial" panose="020B0604020202020204" pitchFamily="34" charset="0"/>
                        </a:rPr>
                        <a:t>cũng</a:t>
                      </a:r>
                      <a:r>
                        <a:rPr lang="en-US" altLang="ja-JP" sz="1200" kern="100" dirty="0">
                          <a:effectLst/>
                          <a:latin typeface="Arial" panose="020B0604020202020204" pitchFamily="34" charset="0"/>
                          <a:ea typeface="Meiryo UI" panose="020B0604030504040204" pitchFamily="50" charset="-128"/>
                          <a:cs typeface="Arial" panose="020B0604020202020204" pitchFamily="34" charset="0"/>
                        </a:rPr>
                        <a:t> </a:t>
                      </a:r>
                      <a:r>
                        <a:rPr lang="en-US" altLang="ja-JP" sz="1200" kern="100" dirty="0" err="1">
                          <a:effectLst/>
                          <a:latin typeface="Arial" panose="020B0604020202020204" pitchFamily="34" charset="0"/>
                          <a:ea typeface="Meiryo UI" panose="020B0604030504040204" pitchFamily="50" charset="-128"/>
                          <a:cs typeface="Arial" panose="020B0604020202020204" pitchFamily="34" charset="0"/>
                        </a:rPr>
                        <a:t>ảnh</a:t>
                      </a:r>
                      <a:r>
                        <a:rPr lang="en-US" altLang="ja-JP" sz="1200" kern="100" dirty="0">
                          <a:effectLst/>
                          <a:latin typeface="Arial" panose="020B0604020202020204" pitchFamily="34" charset="0"/>
                          <a:ea typeface="Meiryo UI" panose="020B0604030504040204" pitchFamily="50" charset="-128"/>
                          <a:cs typeface="Arial" panose="020B0604020202020204" pitchFamily="34" charset="0"/>
                        </a:rPr>
                        <a:t> </a:t>
                      </a:r>
                      <a:r>
                        <a:rPr lang="en-US" altLang="ja-JP" sz="1200" kern="100" dirty="0" err="1">
                          <a:effectLst/>
                          <a:latin typeface="Arial" panose="020B0604020202020204" pitchFamily="34" charset="0"/>
                          <a:ea typeface="Meiryo UI" panose="020B0604030504040204" pitchFamily="50" charset="-128"/>
                          <a:cs typeface="Arial" panose="020B0604020202020204" pitchFamily="34" charset="0"/>
                        </a:rPr>
                        <a:t>hưởng</a:t>
                      </a:r>
                      <a:r>
                        <a:rPr lang="en-US" altLang="ja-JP" sz="1200" kern="100" dirty="0">
                          <a:effectLst/>
                          <a:latin typeface="Arial" panose="020B0604020202020204" pitchFamily="34" charset="0"/>
                          <a:ea typeface="Meiryo UI" panose="020B0604030504040204" pitchFamily="50" charset="-128"/>
                          <a:cs typeface="Arial" panose="020B0604020202020204" pitchFamily="34" charset="0"/>
                        </a:rPr>
                        <a:t> </a:t>
                      </a:r>
                      <a:r>
                        <a:rPr lang="en-US" altLang="ja-JP" sz="1200" kern="100" dirty="0" err="1">
                          <a:effectLst/>
                          <a:latin typeface="Arial" panose="020B0604020202020204" pitchFamily="34" charset="0"/>
                          <a:ea typeface="Meiryo UI" panose="020B0604030504040204" pitchFamily="50" charset="-128"/>
                          <a:cs typeface="Arial" panose="020B0604020202020204" pitchFamily="34" charset="0"/>
                        </a:rPr>
                        <a:t>đến</a:t>
                      </a:r>
                      <a:r>
                        <a:rPr lang="en-US" altLang="ja-JP" sz="1200" kern="100" dirty="0">
                          <a:effectLst/>
                          <a:latin typeface="Arial" panose="020B0604020202020204" pitchFamily="34" charset="0"/>
                          <a:ea typeface="Meiryo UI" panose="020B0604030504040204" pitchFamily="50" charset="-128"/>
                          <a:cs typeface="Arial" panose="020B0604020202020204" pitchFamily="34" charset="0"/>
                        </a:rPr>
                        <a:t> </a:t>
                      </a:r>
                      <a:r>
                        <a:rPr lang="en-US" altLang="ja-JP" sz="1200" kern="100" dirty="0" err="1">
                          <a:effectLst/>
                          <a:latin typeface="Arial" panose="020B0604020202020204" pitchFamily="34" charset="0"/>
                          <a:ea typeface="Meiryo UI" panose="020B0604030504040204" pitchFamily="50" charset="-128"/>
                          <a:cs typeface="Arial" panose="020B0604020202020204" pitchFamily="34" charset="0"/>
                        </a:rPr>
                        <a:t>tính</a:t>
                      </a:r>
                      <a:r>
                        <a:rPr lang="en-US" altLang="ja-JP" sz="1200" kern="100" dirty="0">
                          <a:effectLst/>
                          <a:latin typeface="Arial" panose="020B0604020202020204" pitchFamily="34" charset="0"/>
                          <a:ea typeface="Meiryo UI" panose="020B0604030504040204" pitchFamily="50" charset="-128"/>
                          <a:cs typeface="Arial" panose="020B0604020202020204" pitchFamily="34" charset="0"/>
                        </a:rPr>
                        <a:t> </a:t>
                      </a:r>
                      <a:r>
                        <a:rPr lang="en-US" altLang="ja-JP" sz="1200" kern="100" dirty="0" err="1">
                          <a:effectLst/>
                          <a:latin typeface="Arial" panose="020B0604020202020204" pitchFamily="34" charset="0"/>
                          <a:ea typeface="Meiryo UI" panose="020B0604030504040204" pitchFamily="50" charset="-128"/>
                          <a:cs typeface="Arial" panose="020B0604020202020204" pitchFamily="34" charset="0"/>
                        </a:rPr>
                        <a:t>mạng</a:t>
                      </a:r>
                      <a:r>
                        <a:rPr lang="en-US" altLang="ja-JP" sz="1200" kern="100" dirty="0">
                          <a:effectLst/>
                          <a:latin typeface="Arial" panose="020B0604020202020204" pitchFamily="34" charset="0"/>
                          <a:ea typeface="Meiryo UI" panose="020B0604030504040204" pitchFamily="50" charset="-128"/>
                          <a:cs typeface="Arial" panose="020B0604020202020204" pitchFamily="34" charset="0"/>
                        </a:rPr>
                        <a:t>.</a:t>
                      </a:r>
                      <a:endParaRPr lang="ja-JP" sz="1200" kern="100" dirty="0">
                        <a:effectLst/>
                        <a:latin typeface="Arial" panose="020B0604020202020204" pitchFamily="34" charset="0"/>
                        <a:ea typeface="Meiryo UI" panose="020B0604030504040204" pitchFamily="50" charset="-128"/>
                        <a:cs typeface="Arial" panose="020B0604020202020204" pitchFamily="34" charset="0"/>
                      </a:endParaRPr>
                    </a:p>
                  </a:txBody>
                  <a:tcPr marL="68580" marR="68580" marT="0" marB="0" anchor="ctr"/>
                </a:tc>
                <a:extLst>
                  <a:ext uri="{0D108BD9-81ED-4DB2-BD59-A6C34878D82A}">
                    <a16:rowId xmlns:a16="http://schemas.microsoft.com/office/drawing/2014/main" val="10005"/>
                  </a:ext>
                </a:extLst>
              </a:tr>
              <a:tr h="252894">
                <a:tc>
                  <a:txBody>
                    <a:bodyPr/>
                    <a:lstStyle/>
                    <a:p>
                      <a:pPr algn="ctr">
                        <a:lnSpc>
                          <a:spcPts val="1600"/>
                        </a:lnSpc>
                        <a:spcAft>
                          <a:spcPts val="0"/>
                        </a:spcAft>
                      </a:pPr>
                      <a:r>
                        <a:rPr lang="en-US" altLang="ja-JP" sz="1200" kern="100" err="1">
                          <a:effectLst/>
                          <a:latin typeface="Arial" panose="020B0604020202020204" pitchFamily="34" charset="0"/>
                          <a:ea typeface="Meiryo UI" panose="020B0604030504040204" pitchFamily="50" charset="-128"/>
                          <a:cs typeface="Arial" panose="020B0604020202020204" pitchFamily="34" charset="0"/>
                        </a:rPr>
                        <a:t>Mức</a:t>
                      </a:r>
                      <a:r>
                        <a:rPr lang="en-US" altLang="ja-JP" sz="1200" kern="100">
                          <a:effectLst/>
                          <a:latin typeface="Arial" panose="020B0604020202020204" pitchFamily="34" charset="0"/>
                          <a:ea typeface="Meiryo UI" panose="020B0604030504040204" pitchFamily="50" charset="-128"/>
                          <a:cs typeface="Arial" panose="020B0604020202020204" pitchFamily="34" charset="0"/>
                        </a:rPr>
                        <a:t> </a:t>
                      </a:r>
                      <a:r>
                        <a:rPr lang="en-US" altLang="ja-JP" sz="1200" kern="100" err="1">
                          <a:effectLst/>
                          <a:latin typeface="Arial" panose="020B0604020202020204" pitchFamily="34" charset="0"/>
                          <a:ea typeface="Meiryo UI" panose="020B0604030504040204" pitchFamily="50" charset="-128"/>
                          <a:cs typeface="Arial" panose="020B0604020202020204" pitchFamily="34" charset="0"/>
                        </a:rPr>
                        <a:t>độ</a:t>
                      </a:r>
                      <a:r>
                        <a:rPr lang="en-US" altLang="ja-JP" sz="1200" kern="100">
                          <a:effectLst/>
                          <a:latin typeface="Arial" panose="020B0604020202020204" pitchFamily="34" charset="0"/>
                          <a:ea typeface="Meiryo UI" panose="020B0604030504040204" pitchFamily="50" charset="-128"/>
                          <a:cs typeface="Arial" panose="020B0604020202020204" pitchFamily="34" charset="0"/>
                        </a:rPr>
                        <a:t> 100mA</a:t>
                      </a:r>
                      <a:endParaRPr lang="ja-JP" sz="1200" kern="100">
                        <a:effectLst/>
                        <a:latin typeface="Arial" panose="020B0604020202020204" pitchFamily="34" charset="0"/>
                        <a:ea typeface="Meiryo UI" panose="020B0604030504040204" pitchFamily="50" charset="-128"/>
                        <a:cs typeface="Arial" panose="020B0604020202020204" pitchFamily="34" charset="0"/>
                      </a:endParaRPr>
                    </a:p>
                  </a:txBody>
                  <a:tcPr marL="68580" marR="68580" marT="0" marB="0" anchor="ctr"/>
                </a:tc>
                <a:tc>
                  <a:txBody>
                    <a:bodyPr/>
                    <a:lstStyle/>
                    <a:p>
                      <a:pPr algn="l">
                        <a:lnSpc>
                          <a:spcPts val="1600"/>
                        </a:lnSpc>
                        <a:spcAft>
                          <a:spcPts val="0"/>
                        </a:spcAft>
                      </a:pPr>
                      <a:r>
                        <a:rPr lang="en-US" altLang="ja-JP" sz="1200" kern="100" dirty="0" err="1">
                          <a:effectLst/>
                          <a:latin typeface="Arial" panose="020B0604020202020204" pitchFamily="34" charset="0"/>
                          <a:ea typeface="Meiryo UI" panose="020B0604030504040204" pitchFamily="50" charset="-128"/>
                          <a:cs typeface="Arial" panose="020B0604020202020204" pitchFamily="34" charset="0"/>
                        </a:rPr>
                        <a:t>Xảy</a:t>
                      </a:r>
                      <a:r>
                        <a:rPr lang="en-US" altLang="ja-JP" sz="1200" kern="100" dirty="0">
                          <a:effectLst/>
                          <a:latin typeface="Arial" panose="020B0604020202020204" pitchFamily="34" charset="0"/>
                          <a:ea typeface="Meiryo UI" panose="020B0604030504040204" pitchFamily="50" charset="-128"/>
                          <a:cs typeface="Arial" panose="020B0604020202020204" pitchFamily="34" charset="0"/>
                        </a:rPr>
                        <a:t> ra </a:t>
                      </a:r>
                      <a:r>
                        <a:rPr lang="en-US" altLang="ja-JP" sz="1200" kern="100" dirty="0" err="1">
                          <a:effectLst/>
                          <a:latin typeface="Arial" panose="020B0604020202020204" pitchFamily="34" charset="0"/>
                          <a:ea typeface="Meiryo UI" panose="020B0604030504040204" pitchFamily="50" charset="-128"/>
                          <a:cs typeface="Arial" panose="020B0604020202020204" pitchFamily="34" charset="0"/>
                        </a:rPr>
                        <a:t>nguy</a:t>
                      </a:r>
                      <a:r>
                        <a:rPr lang="en-US" altLang="ja-JP" sz="1200" kern="100" dirty="0">
                          <a:effectLst/>
                          <a:latin typeface="Arial" panose="020B0604020202020204" pitchFamily="34" charset="0"/>
                          <a:ea typeface="Meiryo UI" panose="020B0604030504040204" pitchFamily="50" charset="-128"/>
                          <a:cs typeface="Arial" panose="020B0604020202020204" pitchFamily="34" charset="0"/>
                        </a:rPr>
                        <a:t> </a:t>
                      </a:r>
                      <a:r>
                        <a:rPr lang="en-US" altLang="ja-JP" sz="1200" kern="100" dirty="0" err="1">
                          <a:effectLst/>
                          <a:latin typeface="Arial" panose="020B0604020202020204" pitchFamily="34" charset="0"/>
                          <a:ea typeface="Meiryo UI" panose="020B0604030504040204" pitchFamily="50" charset="-128"/>
                          <a:cs typeface="Arial" panose="020B0604020202020204" pitchFamily="34" charset="0"/>
                        </a:rPr>
                        <a:t>hại</a:t>
                      </a:r>
                      <a:r>
                        <a:rPr lang="en-US" altLang="ja-JP" sz="1200" kern="100" dirty="0">
                          <a:effectLst/>
                          <a:latin typeface="Arial" panose="020B0604020202020204" pitchFamily="34" charset="0"/>
                          <a:ea typeface="Meiryo UI" panose="020B0604030504040204" pitchFamily="50" charset="-128"/>
                          <a:cs typeface="Arial" panose="020B0604020202020204" pitchFamily="34" charset="0"/>
                        </a:rPr>
                        <a:t> </a:t>
                      </a:r>
                      <a:r>
                        <a:rPr lang="en-US" altLang="ja-JP" sz="1200" kern="100" dirty="0" err="1">
                          <a:effectLst/>
                          <a:latin typeface="Arial" panose="020B0604020202020204" pitchFamily="34" charset="0"/>
                          <a:ea typeface="Meiryo UI" panose="020B0604030504040204" pitchFamily="50" charset="-128"/>
                          <a:cs typeface="Arial" panose="020B0604020202020204" pitchFamily="34" charset="0"/>
                        </a:rPr>
                        <a:t>chết</a:t>
                      </a:r>
                      <a:r>
                        <a:rPr lang="en-US" altLang="ja-JP" sz="1200" kern="100" dirty="0">
                          <a:effectLst/>
                          <a:latin typeface="Arial" panose="020B0604020202020204" pitchFamily="34" charset="0"/>
                          <a:ea typeface="Meiryo UI" panose="020B0604030504040204" pitchFamily="50" charset="-128"/>
                          <a:cs typeface="Arial" panose="020B0604020202020204" pitchFamily="34" charset="0"/>
                        </a:rPr>
                        <a:t> </a:t>
                      </a:r>
                      <a:r>
                        <a:rPr lang="en-US" altLang="ja-JP" sz="1200" kern="100" dirty="0" err="1">
                          <a:effectLst/>
                          <a:latin typeface="Arial" panose="020B0604020202020204" pitchFamily="34" charset="0"/>
                          <a:ea typeface="Meiryo UI" panose="020B0604030504040204" pitchFamily="50" charset="-128"/>
                          <a:cs typeface="Arial" panose="020B0604020202020204" pitchFamily="34" charset="0"/>
                        </a:rPr>
                        <a:t>người</a:t>
                      </a:r>
                      <a:r>
                        <a:rPr lang="en-US" altLang="ja-JP" sz="1200" kern="100" dirty="0">
                          <a:effectLst/>
                          <a:latin typeface="Arial" panose="020B0604020202020204" pitchFamily="34" charset="0"/>
                          <a:ea typeface="Meiryo UI" panose="020B0604030504040204" pitchFamily="50" charset="-128"/>
                          <a:cs typeface="Arial" panose="020B0604020202020204" pitchFamily="34" charset="0"/>
                        </a:rPr>
                        <a:t>.</a:t>
                      </a:r>
                      <a:endParaRPr lang="ja-JP" sz="1200" kern="100" dirty="0">
                        <a:effectLst/>
                        <a:latin typeface="Arial" panose="020B0604020202020204" pitchFamily="34" charset="0"/>
                        <a:ea typeface="Meiryo UI" panose="020B0604030504040204" pitchFamily="50" charset="-128"/>
                        <a:cs typeface="Arial" panose="020B0604020202020204" pitchFamily="34" charset="0"/>
                      </a:endParaRPr>
                    </a:p>
                  </a:txBody>
                  <a:tcPr marL="68580" marR="68580" marT="0" marB="0" anchor="ctr"/>
                </a:tc>
                <a:extLst>
                  <a:ext uri="{0D108BD9-81ED-4DB2-BD59-A6C34878D82A}">
                    <a16:rowId xmlns:a16="http://schemas.microsoft.com/office/drawing/2014/main" val="10006"/>
                  </a:ext>
                </a:extLst>
              </a:tr>
            </a:tbl>
          </a:graphicData>
        </a:graphic>
      </p:graphicFrame>
      <p:sp>
        <p:nvSpPr>
          <p:cNvPr id="8" name="テキスト ボックス 7">
            <a:extLst>
              <a:ext uri="{FF2B5EF4-FFF2-40B4-BE49-F238E27FC236}">
                <a16:creationId xmlns:a16="http://schemas.microsoft.com/office/drawing/2014/main" id="{D47D10B3-B3D0-4E5E-BAC8-4512F88C7DE2}"/>
              </a:ext>
            </a:extLst>
          </p:cNvPr>
          <p:cNvSpPr txBox="1"/>
          <p:nvPr/>
        </p:nvSpPr>
        <p:spPr>
          <a:xfrm>
            <a:off x="4166646" y="6400413"/>
            <a:ext cx="4031881" cy="307777"/>
          </a:xfrm>
          <a:prstGeom prst="rect">
            <a:avLst/>
          </a:prstGeom>
          <a:noFill/>
          <a:ln>
            <a:solidFill>
              <a:schemeClr val="tx1"/>
            </a:solidFill>
          </a:ln>
        </p:spPr>
        <p:txBody>
          <a:bodyPr wrap="square" rtlCol="0">
            <a:spAutoFit/>
          </a:bodyPr>
          <a:lstStyle/>
          <a:p>
            <a:pPr algn="r"/>
            <a:r>
              <a:rPr lang="en-US" altLang="ja-JP" sz="1400" dirty="0" err="1">
                <a:solidFill>
                  <a:prstClr val="black"/>
                </a:solidFill>
              </a:rPr>
              <a:t>Sách</a:t>
            </a:r>
            <a:r>
              <a:rPr lang="en-US" altLang="ja-JP" sz="1400" dirty="0">
                <a:solidFill>
                  <a:prstClr val="black"/>
                </a:solidFill>
              </a:rPr>
              <a:t> </a:t>
            </a:r>
            <a:r>
              <a:rPr lang="en-US" altLang="ja-JP" sz="1400" dirty="0" err="1">
                <a:solidFill>
                  <a:prstClr val="black"/>
                </a:solidFill>
              </a:rPr>
              <a:t>giáo</a:t>
            </a:r>
            <a:r>
              <a:rPr lang="en-US" altLang="ja-JP" sz="1400" dirty="0">
                <a:solidFill>
                  <a:prstClr val="black"/>
                </a:solidFill>
              </a:rPr>
              <a:t> </a:t>
            </a:r>
            <a:r>
              <a:rPr lang="en-US" altLang="ja-JP" sz="1400" dirty="0" err="1">
                <a:solidFill>
                  <a:prstClr val="black"/>
                </a:solidFill>
              </a:rPr>
              <a:t>khoa</a:t>
            </a:r>
            <a:r>
              <a:rPr lang="en-US" altLang="ja-JP" sz="1400" dirty="0">
                <a:solidFill>
                  <a:prstClr val="black"/>
                </a:solidFill>
              </a:rPr>
              <a:t> </a:t>
            </a:r>
            <a:r>
              <a:rPr lang="en-US" altLang="ja-JP" sz="1400" dirty="0" err="1">
                <a:solidFill>
                  <a:prstClr val="black"/>
                </a:solidFill>
              </a:rPr>
              <a:t>trang</a:t>
            </a:r>
            <a:r>
              <a:rPr lang="en-US" altLang="ja-JP" sz="1400" dirty="0">
                <a:solidFill>
                  <a:prstClr val="black"/>
                </a:solidFill>
              </a:rPr>
              <a:t> 174 /</a:t>
            </a:r>
            <a:r>
              <a:rPr lang="ja-JP" altLang="en-US" sz="1400" dirty="0">
                <a:solidFill>
                  <a:prstClr val="black"/>
                </a:solidFill>
              </a:rPr>
              <a:t> </a:t>
            </a:r>
            <a:r>
              <a:rPr lang="en-US" altLang="ja-JP" sz="1400" dirty="0" err="1">
                <a:solidFill>
                  <a:prstClr val="black"/>
                </a:solidFill>
              </a:rPr>
              <a:t>Sách</a:t>
            </a:r>
            <a:r>
              <a:rPr lang="en-US" altLang="ja-JP" sz="1400" dirty="0">
                <a:solidFill>
                  <a:prstClr val="black"/>
                </a:solidFill>
              </a:rPr>
              <a:t> </a:t>
            </a:r>
            <a:r>
              <a:rPr lang="en-US" altLang="ja-JP" sz="1400" dirty="0" err="1">
                <a:solidFill>
                  <a:prstClr val="black"/>
                </a:solidFill>
              </a:rPr>
              <a:t>bổ</a:t>
            </a:r>
            <a:r>
              <a:rPr lang="en-US" altLang="ja-JP" sz="1400" dirty="0">
                <a:solidFill>
                  <a:prstClr val="black"/>
                </a:solidFill>
              </a:rPr>
              <a:t> </a:t>
            </a:r>
            <a:r>
              <a:rPr lang="en-US" altLang="ja-JP" sz="1400" dirty="0" err="1">
                <a:solidFill>
                  <a:prstClr val="black"/>
                </a:solidFill>
              </a:rPr>
              <a:t>trợ</a:t>
            </a:r>
            <a:r>
              <a:rPr lang="en-US" altLang="ja-JP" sz="1400" dirty="0">
                <a:solidFill>
                  <a:prstClr val="black"/>
                </a:solidFill>
              </a:rPr>
              <a:t> </a:t>
            </a:r>
            <a:r>
              <a:rPr lang="en-US" altLang="ja-JP" sz="1400" dirty="0" err="1">
                <a:solidFill>
                  <a:prstClr val="black"/>
                </a:solidFill>
              </a:rPr>
              <a:t>trang</a:t>
            </a:r>
            <a:r>
              <a:rPr lang="en-US" altLang="ja-JP" sz="1400" dirty="0">
                <a:solidFill>
                  <a:prstClr val="black"/>
                </a:solidFill>
              </a:rPr>
              <a:t> </a:t>
            </a:r>
            <a:r>
              <a:rPr lang="en-US" altLang="ja-JP" sz="1400" dirty="0" smtClean="0">
                <a:solidFill>
                  <a:prstClr val="black"/>
                </a:solidFill>
              </a:rPr>
              <a:t>73</a:t>
            </a:r>
            <a:r>
              <a:rPr lang="ja-JP" altLang="en-US" sz="1400" dirty="0" smtClean="0">
                <a:solidFill>
                  <a:prstClr val="black"/>
                </a:solidFill>
              </a:rPr>
              <a:t>∼</a:t>
            </a:r>
            <a:r>
              <a:rPr lang="en-US" altLang="ja-JP" sz="1400" dirty="0" smtClean="0">
                <a:solidFill>
                  <a:prstClr val="black"/>
                </a:solidFill>
              </a:rPr>
              <a:t>74</a:t>
            </a:r>
            <a:endParaRPr lang="ja-JP" altLang="en-US" sz="1400" dirty="0">
              <a:solidFill>
                <a:prstClr val="black"/>
              </a:solidFill>
            </a:endParaRPr>
          </a:p>
        </p:txBody>
      </p:sp>
    </p:spTree>
    <p:extLst>
      <p:ext uri="{BB962C8B-B14F-4D97-AF65-F5344CB8AC3E}">
        <p14:creationId xmlns:p14="http://schemas.microsoft.com/office/powerpoint/2010/main" val="391277384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273376"/>
            <a:ext cx="7886700" cy="593888"/>
          </a:xfrm>
          <a:ln>
            <a:solidFill>
              <a:schemeClr val="tx1"/>
            </a:solidFill>
          </a:ln>
        </p:spPr>
        <p:txBody>
          <a:bodyPr>
            <a:noAutofit/>
          </a:bodyPr>
          <a:lstStyle/>
          <a:p>
            <a:r>
              <a:rPr lang="en-US" altLang="ja-JP" sz="1800" b="1" dirty="0" err="1">
                <a:latin typeface="Arial" panose="020B0604020202020204" pitchFamily="34" charset="0"/>
                <a:ea typeface="Meiryo UI" panose="020B0604030504040204" pitchFamily="50" charset="-128"/>
                <a:cs typeface="Arial" panose="020B0604020202020204" pitchFamily="34" charset="0"/>
              </a:rPr>
              <a:t>Các</a:t>
            </a:r>
            <a:r>
              <a:rPr lang="en-US" altLang="ja-JP" sz="1800" b="1" dirty="0">
                <a:latin typeface="Arial" panose="020B0604020202020204" pitchFamily="34" charset="0"/>
                <a:ea typeface="Meiryo UI" panose="020B0604030504040204" pitchFamily="50" charset="-128"/>
                <a:cs typeface="Arial" panose="020B0604020202020204" pitchFamily="34" charset="0"/>
              </a:rPr>
              <a:t> </a:t>
            </a:r>
            <a:r>
              <a:rPr lang="en-US" altLang="ja-JP" sz="1800" b="1" dirty="0" err="1">
                <a:latin typeface="Arial" panose="020B0604020202020204" pitchFamily="34" charset="0"/>
                <a:ea typeface="Meiryo UI" panose="020B0604030504040204" pitchFamily="50" charset="-128"/>
                <a:cs typeface="Arial" panose="020B0604020202020204" pitchFamily="34" charset="0"/>
              </a:rPr>
              <a:t>mục</a:t>
            </a:r>
            <a:r>
              <a:rPr lang="en-US" altLang="ja-JP" sz="1800" b="1" dirty="0">
                <a:latin typeface="Arial" panose="020B0604020202020204" pitchFamily="34" charset="0"/>
                <a:ea typeface="Meiryo UI" panose="020B0604030504040204" pitchFamily="50" charset="-128"/>
                <a:cs typeface="Arial" panose="020B0604020202020204" pitchFamily="34" charset="0"/>
              </a:rPr>
              <a:t> </a:t>
            </a:r>
            <a:r>
              <a:rPr lang="en-US" altLang="ja-JP" sz="1800" b="1" dirty="0" err="1">
                <a:latin typeface="Arial" panose="020B0604020202020204" pitchFamily="34" charset="0"/>
                <a:ea typeface="Meiryo UI" panose="020B0604030504040204" pitchFamily="50" charset="-128"/>
                <a:cs typeface="Arial" panose="020B0604020202020204" pitchFamily="34" charset="0"/>
              </a:rPr>
              <a:t>lưu</a:t>
            </a:r>
            <a:r>
              <a:rPr lang="en-US" altLang="ja-JP" sz="1800" b="1" dirty="0">
                <a:latin typeface="Arial" panose="020B0604020202020204" pitchFamily="34" charset="0"/>
                <a:ea typeface="Meiryo UI" panose="020B0604030504040204" pitchFamily="50" charset="-128"/>
                <a:cs typeface="Arial" panose="020B0604020202020204" pitchFamily="34" charset="0"/>
              </a:rPr>
              <a:t> ý </a:t>
            </a:r>
            <a:r>
              <a:rPr lang="en-US" altLang="ja-JP" sz="1800" b="1" dirty="0" err="1">
                <a:latin typeface="Arial" panose="020B0604020202020204" pitchFamily="34" charset="0"/>
                <a:ea typeface="Meiryo UI" panose="020B0604030504040204" pitchFamily="50" charset="-128"/>
                <a:cs typeface="Arial" panose="020B0604020202020204" pitchFamily="34" charset="0"/>
              </a:rPr>
              <a:t>khi</a:t>
            </a:r>
            <a:r>
              <a:rPr lang="en-US" altLang="ja-JP" sz="1800" b="1" dirty="0">
                <a:latin typeface="Arial" panose="020B0604020202020204" pitchFamily="34" charset="0"/>
                <a:ea typeface="Meiryo UI" panose="020B0604030504040204" pitchFamily="50" charset="-128"/>
                <a:cs typeface="Arial" panose="020B0604020202020204" pitchFamily="34" charset="0"/>
              </a:rPr>
              <a:t> </a:t>
            </a:r>
            <a:r>
              <a:rPr lang="en-US" altLang="ja-JP" sz="1800" b="1" dirty="0" err="1">
                <a:latin typeface="Arial" panose="020B0604020202020204" pitchFamily="34" charset="0"/>
                <a:ea typeface="Meiryo UI" panose="020B0604030504040204" pitchFamily="50" charset="-128"/>
                <a:cs typeface="Arial" panose="020B0604020202020204" pitchFamily="34" charset="0"/>
              </a:rPr>
              <a:t>làm</a:t>
            </a:r>
            <a:r>
              <a:rPr lang="en-US" altLang="ja-JP" sz="1800" b="1" dirty="0">
                <a:latin typeface="Arial" panose="020B0604020202020204" pitchFamily="34" charset="0"/>
                <a:ea typeface="Meiryo UI" panose="020B0604030504040204" pitchFamily="50" charset="-128"/>
                <a:cs typeface="Arial" panose="020B0604020202020204" pitchFamily="34" charset="0"/>
              </a:rPr>
              <a:t> </a:t>
            </a:r>
            <a:r>
              <a:rPr lang="en-US" altLang="ja-JP" sz="1800" b="1" dirty="0" err="1">
                <a:latin typeface="Arial" panose="020B0604020202020204" pitchFamily="34" charset="0"/>
                <a:ea typeface="Meiryo UI" panose="020B0604030504040204" pitchFamily="50" charset="-128"/>
                <a:cs typeface="Arial" panose="020B0604020202020204" pitchFamily="34" charset="0"/>
              </a:rPr>
              <a:t>việc</a:t>
            </a:r>
            <a:r>
              <a:rPr lang="en-US" altLang="ja-JP" sz="1800" b="1" dirty="0">
                <a:latin typeface="Arial" panose="020B0604020202020204" pitchFamily="34" charset="0"/>
                <a:ea typeface="Meiryo UI" panose="020B0604030504040204" pitchFamily="50" charset="-128"/>
                <a:cs typeface="Arial" panose="020B0604020202020204" pitchFamily="34" charset="0"/>
              </a:rPr>
              <a:t> ở </a:t>
            </a:r>
            <a:r>
              <a:rPr lang="en-US" altLang="ja-JP" sz="1800" b="1" dirty="0" err="1">
                <a:latin typeface="Arial" panose="020B0604020202020204" pitchFamily="34" charset="0"/>
                <a:ea typeface="Meiryo UI" panose="020B0604030504040204" pitchFamily="50" charset="-128"/>
                <a:cs typeface="Arial" panose="020B0604020202020204" pitchFamily="34" charset="0"/>
              </a:rPr>
              <a:t>gần</a:t>
            </a:r>
            <a:r>
              <a:rPr lang="en-US" altLang="ja-JP" sz="1800" b="1" dirty="0">
                <a:latin typeface="Arial" panose="020B0604020202020204" pitchFamily="34" charset="0"/>
                <a:ea typeface="Meiryo UI" panose="020B0604030504040204" pitchFamily="50" charset="-128"/>
                <a:cs typeface="Arial" panose="020B0604020202020204" pitchFamily="34" charset="0"/>
              </a:rPr>
              <a:t> </a:t>
            </a:r>
            <a:r>
              <a:rPr lang="en-US" altLang="ja-JP" sz="1800" b="1" dirty="0" err="1">
                <a:latin typeface="Arial" panose="020B0604020202020204" pitchFamily="34" charset="0"/>
                <a:ea typeface="Meiryo UI" panose="020B0604030504040204" pitchFamily="50" charset="-128"/>
                <a:cs typeface="Arial" panose="020B0604020202020204" pitchFamily="34" charset="0"/>
              </a:rPr>
              <a:t>nơi</a:t>
            </a:r>
            <a:r>
              <a:rPr lang="en-US" altLang="ja-JP" sz="1800" b="1" dirty="0">
                <a:latin typeface="Arial" panose="020B0604020202020204" pitchFamily="34" charset="0"/>
                <a:ea typeface="Meiryo UI" panose="020B0604030504040204" pitchFamily="50" charset="-128"/>
                <a:cs typeface="Arial" panose="020B0604020202020204" pitchFamily="34" charset="0"/>
              </a:rPr>
              <a:t> </a:t>
            </a:r>
            <a:r>
              <a:rPr lang="en-US" altLang="ja-JP" sz="1800" b="1" dirty="0" err="1">
                <a:latin typeface="Arial" panose="020B0604020202020204" pitchFamily="34" charset="0"/>
                <a:ea typeface="Meiryo UI" panose="020B0604030504040204" pitchFamily="50" charset="-128"/>
                <a:cs typeface="Arial" panose="020B0604020202020204" pitchFamily="34" charset="0"/>
              </a:rPr>
              <a:t>có</a:t>
            </a:r>
            <a:r>
              <a:rPr lang="en-US" altLang="ja-JP" sz="1800" b="1" dirty="0">
                <a:latin typeface="Arial" panose="020B0604020202020204" pitchFamily="34" charset="0"/>
                <a:ea typeface="Meiryo UI" panose="020B0604030504040204" pitchFamily="50" charset="-128"/>
                <a:cs typeface="Arial" panose="020B0604020202020204" pitchFamily="34" charset="0"/>
              </a:rPr>
              <a:t> </a:t>
            </a:r>
            <a:r>
              <a:rPr lang="en-US" altLang="ja-JP" sz="1800" b="1" dirty="0" err="1">
                <a:latin typeface="Arial" panose="020B0604020202020204" pitchFamily="34" charset="0"/>
                <a:ea typeface="Meiryo UI" panose="020B0604030504040204" pitchFamily="50" charset="-128"/>
                <a:cs typeface="Arial" panose="020B0604020202020204" pitchFamily="34" charset="0"/>
              </a:rPr>
              <a:t>đường</a:t>
            </a:r>
            <a:r>
              <a:rPr lang="en-US" altLang="ja-JP" sz="1800" b="1" dirty="0">
                <a:latin typeface="Arial" panose="020B0604020202020204" pitchFamily="34" charset="0"/>
                <a:ea typeface="Meiryo UI" panose="020B0604030504040204" pitchFamily="50" charset="-128"/>
                <a:cs typeface="Arial" panose="020B0604020202020204" pitchFamily="34" charset="0"/>
              </a:rPr>
              <a:t> </a:t>
            </a:r>
            <a:r>
              <a:rPr lang="en-US" altLang="ja-JP" sz="1800" b="1" dirty="0" err="1">
                <a:latin typeface="Arial" panose="020B0604020202020204" pitchFamily="34" charset="0"/>
                <a:ea typeface="Meiryo UI" panose="020B0604030504040204" pitchFamily="50" charset="-128"/>
                <a:cs typeface="Arial" panose="020B0604020202020204" pitchFamily="34" charset="0"/>
              </a:rPr>
              <a:t>dây</a:t>
            </a:r>
            <a:r>
              <a:rPr lang="en-US" altLang="ja-JP" sz="1800" b="1" dirty="0">
                <a:latin typeface="Arial" panose="020B0604020202020204" pitchFamily="34" charset="0"/>
                <a:ea typeface="Meiryo UI" panose="020B0604030504040204" pitchFamily="50" charset="-128"/>
                <a:cs typeface="Arial" panose="020B0604020202020204" pitchFamily="34" charset="0"/>
              </a:rPr>
              <a:t> </a:t>
            </a:r>
            <a:r>
              <a:rPr lang="en-US" altLang="ja-JP" sz="1800" b="1" dirty="0" err="1">
                <a:latin typeface="Arial" panose="020B0604020202020204" pitchFamily="34" charset="0"/>
                <a:ea typeface="Meiryo UI" panose="020B0604030504040204" pitchFamily="50" charset="-128"/>
                <a:cs typeface="Arial" panose="020B0604020202020204" pitchFamily="34" charset="0"/>
              </a:rPr>
              <a:t>điện</a:t>
            </a:r>
            <a:r>
              <a:rPr lang="en-US" altLang="ja-JP" sz="1800" b="1" dirty="0">
                <a:latin typeface="Arial" panose="020B0604020202020204" pitchFamily="34" charset="0"/>
                <a:ea typeface="Meiryo UI" panose="020B0604030504040204" pitchFamily="50" charset="-128"/>
                <a:cs typeface="Arial" panose="020B0604020202020204" pitchFamily="34" charset="0"/>
              </a:rPr>
              <a:t> </a:t>
            </a:r>
            <a:r>
              <a:rPr lang="en-US" altLang="ja-JP" sz="1800" b="1" dirty="0" err="1">
                <a:latin typeface="Arial" panose="020B0604020202020204" pitchFamily="34" charset="0"/>
                <a:ea typeface="Meiryo UI" panose="020B0604030504040204" pitchFamily="50" charset="-128"/>
                <a:cs typeface="Arial" panose="020B0604020202020204" pitchFamily="34" charset="0"/>
              </a:rPr>
              <a:t>trên</a:t>
            </a:r>
            <a:r>
              <a:rPr lang="en-US" altLang="ja-JP" sz="1800" b="1" dirty="0">
                <a:latin typeface="Arial" panose="020B0604020202020204" pitchFamily="34" charset="0"/>
                <a:ea typeface="Meiryo UI" panose="020B0604030504040204" pitchFamily="50" charset="-128"/>
                <a:cs typeface="Arial" panose="020B0604020202020204" pitchFamily="34" charset="0"/>
              </a:rPr>
              <a:t> </a:t>
            </a:r>
            <a:r>
              <a:rPr lang="en-US" altLang="ja-JP" sz="1800" b="1" dirty="0" err="1">
                <a:latin typeface="Arial" panose="020B0604020202020204" pitchFamily="34" charset="0"/>
                <a:ea typeface="Meiryo UI" panose="020B0604030504040204" pitchFamily="50" charset="-128"/>
                <a:cs typeface="Arial" panose="020B0604020202020204" pitchFamily="34" charset="0"/>
              </a:rPr>
              <a:t>không</a:t>
            </a:r>
            <a:endParaRPr kumimoji="1" lang="ja-JP" altLang="en-US" sz="1800" b="1" dirty="0">
              <a:latin typeface="Arial" panose="020B0604020202020204" pitchFamily="34" charset="0"/>
              <a:ea typeface="Meiryo UI" panose="020B0604030504040204" pitchFamily="50" charset="-128"/>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81</a:t>
            </a:fld>
            <a:endParaRPr lang="ja-JP" altLang="en-US">
              <a:solidFill>
                <a:prstClr val="black">
                  <a:tint val="75000"/>
                </a:prstClr>
              </a:solidFill>
            </a:endParaRPr>
          </a:p>
        </p:txBody>
      </p:sp>
      <p:sp>
        <p:nvSpPr>
          <p:cNvPr id="11" name="コンテンツ プレースホルダー 4"/>
          <p:cNvSpPr txBox="1">
            <a:spLocks/>
          </p:cNvSpPr>
          <p:nvPr/>
        </p:nvSpPr>
        <p:spPr>
          <a:xfrm>
            <a:off x="628649" y="947007"/>
            <a:ext cx="7886701" cy="5490327"/>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Khi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mà</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có</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sử</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dụng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xe</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nâng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những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tai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nạn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điện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giật</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khi</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sờ</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chạm</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phải</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đường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dây</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cung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cấp</a:t>
            </a:r>
            <a:r>
              <a:rPr lang="ja-JP" altLang="en-US"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tải</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điện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không</a:t>
            </a: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là</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phát</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sinh</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rất</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nhiều</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Đặc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biệt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trường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hợp</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đường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dây</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tải</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điện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áp</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cho</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dù</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là</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người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hay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chân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chống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thủy</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lực,v.v</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xe</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nâng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không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trực</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tiếp</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tiếp</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xúc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nhưng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vì</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chỉ</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cần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ở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gần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nguồn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điện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là</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đã</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có</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tính</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nguy</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hiểm</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về</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điện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giật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nên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cùng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với</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không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lại</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gần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trong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khoảng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cách</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đã</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được</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quy</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định</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cự</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li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khoảng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cách</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nhỏ</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nhất</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còn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thiết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lập</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các</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biện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pháp</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bảo</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vệ</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cần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thiết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sắp</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xếp</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người</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giám</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sát</a:t>
            </a: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và</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thực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hiện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công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là</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rất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quan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trọng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Ngoài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ra,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vào</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mùa</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hè</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phần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cơ</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thể</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lộ</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ra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nhiều</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và</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ra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nhiều</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mồ</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hôi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nên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tai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nạn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liên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quan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đến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điện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giật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cũng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nhiều</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lên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600"/>
              </a:spcBef>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Tại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nơi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gần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đường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dây</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điện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không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hay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mạch</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điện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sạc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máy</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móc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chạy</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bằng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điện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ở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trường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hợp</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thực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hiện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công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công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trình</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xây</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dựng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tháo</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gỡ</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kiểm</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tra</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sửa</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chữa</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sơn,v.v</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sử</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dụng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xe</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nâng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và</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thực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hiện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công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sẽ</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tiếp</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xúc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với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mạch</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điện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sạc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hay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là</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trường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hợp</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điện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giật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do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tiếp</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xúc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gần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thiết</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lập</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các</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biện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pháp</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sau</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đây</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là</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cần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thiết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bên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an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ninh</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điều</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349)</a:t>
            </a: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600"/>
              </a:spcBef>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ja-JP" altLang="en-US" sz="1600" b="1" dirty="0">
                <a:solidFill>
                  <a:prstClr val="black"/>
                </a:solidFill>
                <a:latin typeface="Arial" panose="020B0604020202020204" pitchFamily="34" charset="0"/>
                <a:ea typeface="Meiryo UI" panose="020B0604030504040204" pitchFamily="50" charset="-128"/>
                <a:cs typeface="Arial" panose="020B0604020202020204" pitchFamily="34" charset="0"/>
              </a:rPr>
              <a:t>①　</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Di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dời</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mạch</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điện</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sạc</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đến</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nơi</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phù</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hợp</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ja-JP" altLang="en-US"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00000"/>
              </a:lnSpc>
              <a:spcBef>
                <a:spcPts val="0"/>
              </a:spcBef>
              <a:buNone/>
            </a:pPr>
            <a:r>
              <a:rPr lang="ja-JP" altLang="en-US" sz="1600" b="1" dirty="0">
                <a:solidFill>
                  <a:prstClr val="black"/>
                </a:solidFill>
                <a:latin typeface="Arial" panose="020B0604020202020204" pitchFamily="34" charset="0"/>
                <a:ea typeface="Meiryo UI" panose="020B0604030504040204" pitchFamily="50" charset="-128"/>
                <a:cs typeface="Arial" panose="020B0604020202020204" pitchFamily="34" charset="0"/>
              </a:rPr>
              <a:t>　　②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Dùng</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hàng</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rào</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phòng</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tránh</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nhiễm</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điện</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600" b="1"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600" b="1" dirty="0">
                <a:solidFill>
                  <a:prstClr val="black"/>
                </a:solidFill>
                <a:latin typeface="Arial" panose="020B0604020202020204" pitchFamily="34" charset="0"/>
                <a:ea typeface="Meiryo UI" panose="020B0604030504040204" pitchFamily="50" charset="-128"/>
                <a:cs typeface="Arial" panose="020B0604020202020204" pitchFamily="34" charset="0"/>
              </a:rPr>
              <a:t>　　③　</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Trang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bị</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thiết</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bị</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bảo</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vệ</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cách</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điện</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phù</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hợp</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cho</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mạch</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điện</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sạc</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600" b="1"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600" b="1" dirty="0">
                <a:solidFill>
                  <a:prstClr val="black"/>
                </a:solidFill>
                <a:latin typeface="Arial" panose="020B0604020202020204" pitchFamily="34" charset="0"/>
                <a:ea typeface="Meiryo UI" panose="020B0604030504040204" pitchFamily="50" charset="-128"/>
                <a:cs typeface="Arial" panose="020B0604020202020204" pitchFamily="34" charset="0"/>
              </a:rPr>
              <a:t>　　④　</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Khi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gặp</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khó</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khăn</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trong</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các</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biện</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pháp</a:t>
            </a:r>
            <a:r>
              <a:rPr lang="ja-JP" altLang="en-US" sz="1600" b="1" dirty="0">
                <a:solidFill>
                  <a:prstClr val="black"/>
                </a:solidFill>
                <a:latin typeface="Arial" panose="020B0604020202020204" pitchFamily="34" charset="0"/>
                <a:ea typeface="Meiryo UI" panose="020B0604030504040204" pitchFamily="50" charset="-128"/>
                <a:cs typeface="Arial" panose="020B0604020202020204" pitchFamily="34" charset="0"/>
              </a:rPr>
              <a:t> ①</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ja-JP" altLang="en-US" sz="1600" b="1" dirty="0">
                <a:solidFill>
                  <a:prstClr val="black"/>
                </a:solidFill>
                <a:latin typeface="Arial" panose="020B0604020202020204" pitchFamily="34" charset="0"/>
                <a:ea typeface="Meiryo UI" panose="020B0604030504040204" pitchFamily="50" charset="-128"/>
                <a:cs typeface="Arial" panose="020B0604020202020204" pitchFamily="34" charset="0"/>
              </a:rPr>
              <a:t>③ </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ở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hãy</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sắp</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xếp</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00000"/>
              </a:lnSpc>
              <a:spcBef>
                <a:spcPts val="0"/>
              </a:spcBef>
              <a:buNone/>
            </a:pP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người</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giám</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sát</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công</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600" b="1" dirty="0">
              <a:solidFill>
                <a:prstClr val="black"/>
              </a:solidFill>
              <a:latin typeface="Arial" panose="020B0604020202020204" pitchFamily="34" charset="0"/>
              <a:ea typeface="Meiryo UI" panose="020B0604030504040204" pitchFamily="50" charset="-128"/>
              <a:cs typeface="Arial" panose="020B0604020202020204" pitchFamily="34" charset="0"/>
            </a:endParaRPr>
          </a:p>
        </p:txBody>
      </p:sp>
      <p:sp>
        <p:nvSpPr>
          <p:cNvPr id="6" name="テキスト ボックス 5">
            <a:extLst>
              <a:ext uri="{FF2B5EF4-FFF2-40B4-BE49-F238E27FC236}">
                <a16:creationId xmlns:a16="http://schemas.microsoft.com/office/drawing/2014/main" id="{C1B5F263-8538-4676-B261-1B0734A4C4C6}"/>
              </a:ext>
            </a:extLst>
          </p:cNvPr>
          <p:cNvSpPr txBox="1"/>
          <p:nvPr/>
        </p:nvSpPr>
        <p:spPr>
          <a:xfrm>
            <a:off x="4496586" y="6400413"/>
            <a:ext cx="3674075" cy="307777"/>
          </a:xfrm>
          <a:prstGeom prst="rect">
            <a:avLst/>
          </a:prstGeom>
          <a:noFill/>
          <a:ln>
            <a:solidFill>
              <a:schemeClr val="tx1"/>
            </a:solidFill>
          </a:ln>
        </p:spPr>
        <p:txBody>
          <a:bodyPr wrap="square" rtlCol="0">
            <a:spAutoFit/>
          </a:bodyPr>
          <a:lstStyle/>
          <a:p>
            <a:pPr algn="r"/>
            <a:r>
              <a:rPr lang="en-US" altLang="ja-JP" sz="1400" dirty="0" err="1">
                <a:solidFill>
                  <a:prstClr val="black"/>
                </a:solidFill>
              </a:rPr>
              <a:t>Sách</a:t>
            </a:r>
            <a:r>
              <a:rPr lang="en-US" altLang="ja-JP" sz="1400" dirty="0">
                <a:solidFill>
                  <a:prstClr val="black"/>
                </a:solidFill>
              </a:rPr>
              <a:t> </a:t>
            </a:r>
            <a:r>
              <a:rPr lang="en-US" altLang="ja-JP" sz="1400" dirty="0" err="1">
                <a:solidFill>
                  <a:prstClr val="black"/>
                </a:solidFill>
              </a:rPr>
              <a:t>giáo</a:t>
            </a:r>
            <a:r>
              <a:rPr lang="en-US" altLang="ja-JP" sz="1400" dirty="0">
                <a:solidFill>
                  <a:prstClr val="black"/>
                </a:solidFill>
              </a:rPr>
              <a:t> </a:t>
            </a:r>
            <a:r>
              <a:rPr lang="en-US" altLang="ja-JP" sz="1400" dirty="0" err="1">
                <a:solidFill>
                  <a:prstClr val="black"/>
                </a:solidFill>
              </a:rPr>
              <a:t>khoa</a:t>
            </a:r>
            <a:r>
              <a:rPr lang="en-US" altLang="ja-JP" sz="1400" dirty="0">
                <a:solidFill>
                  <a:prstClr val="black"/>
                </a:solidFill>
              </a:rPr>
              <a:t> </a:t>
            </a:r>
            <a:r>
              <a:rPr lang="en-US" altLang="ja-JP" sz="1400" dirty="0" err="1">
                <a:solidFill>
                  <a:prstClr val="black"/>
                </a:solidFill>
              </a:rPr>
              <a:t>trang</a:t>
            </a:r>
            <a:r>
              <a:rPr lang="en-US" altLang="ja-JP" sz="1400" dirty="0">
                <a:solidFill>
                  <a:prstClr val="black"/>
                </a:solidFill>
              </a:rPr>
              <a:t> 174 /</a:t>
            </a:r>
            <a:r>
              <a:rPr lang="ja-JP" altLang="en-US" sz="1400" dirty="0">
                <a:solidFill>
                  <a:prstClr val="black"/>
                </a:solidFill>
              </a:rPr>
              <a:t> </a:t>
            </a:r>
            <a:r>
              <a:rPr lang="en-US" altLang="ja-JP" sz="1400" dirty="0" err="1">
                <a:solidFill>
                  <a:prstClr val="black"/>
                </a:solidFill>
              </a:rPr>
              <a:t>Sách</a:t>
            </a:r>
            <a:r>
              <a:rPr lang="en-US" altLang="ja-JP" sz="1400" dirty="0">
                <a:solidFill>
                  <a:prstClr val="black"/>
                </a:solidFill>
              </a:rPr>
              <a:t> </a:t>
            </a:r>
            <a:r>
              <a:rPr lang="en-US" altLang="ja-JP" sz="1400" dirty="0" err="1">
                <a:solidFill>
                  <a:prstClr val="black"/>
                </a:solidFill>
              </a:rPr>
              <a:t>bổ</a:t>
            </a:r>
            <a:r>
              <a:rPr lang="en-US" altLang="ja-JP" sz="1400" dirty="0">
                <a:solidFill>
                  <a:prstClr val="black"/>
                </a:solidFill>
              </a:rPr>
              <a:t> </a:t>
            </a:r>
            <a:r>
              <a:rPr lang="en-US" altLang="ja-JP" sz="1400" dirty="0" err="1">
                <a:solidFill>
                  <a:prstClr val="black"/>
                </a:solidFill>
              </a:rPr>
              <a:t>trợ</a:t>
            </a:r>
            <a:r>
              <a:rPr lang="en-US" altLang="ja-JP" sz="1400" dirty="0">
                <a:solidFill>
                  <a:prstClr val="black"/>
                </a:solidFill>
              </a:rPr>
              <a:t> </a:t>
            </a:r>
            <a:r>
              <a:rPr lang="en-US" altLang="ja-JP" sz="1400" dirty="0" err="1">
                <a:solidFill>
                  <a:prstClr val="black"/>
                </a:solidFill>
              </a:rPr>
              <a:t>trang</a:t>
            </a:r>
            <a:r>
              <a:rPr lang="en-US" altLang="ja-JP" sz="1400" dirty="0">
                <a:solidFill>
                  <a:prstClr val="black"/>
                </a:solidFill>
              </a:rPr>
              <a:t> </a:t>
            </a:r>
            <a:r>
              <a:rPr lang="en-US" altLang="ja-JP" sz="1400" dirty="0" smtClean="0">
                <a:solidFill>
                  <a:prstClr val="black"/>
                </a:solidFill>
              </a:rPr>
              <a:t>74</a:t>
            </a:r>
            <a:endParaRPr lang="ja-JP" altLang="en-US" sz="1400" dirty="0">
              <a:solidFill>
                <a:prstClr val="black"/>
              </a:solidFill>
            </a:endParaRPr>
          </a:p>
        </p:txBody>
      </p:sp>
    </p:spTree>
    <p:extLst>
      <p:ext uri="{BB962C8B-B14F-4D97-AF65-F5344CB8AC3E}">
        <p14:creationId xmlns:p14="http://schemas.microsoft.com/office/powerpoint/2010/main" val="227634940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299137"/>
            <a:ext cx="7886700" cy="549274"/>
          </a:xfrm>
          <a:ln>
            <a:solidFill>
              <a:schemeClr val="tx1"/>
            </a:solidFill>
          </a:ln>
        </p:spPr>
        <p:txBody>
          <a:bodyPr>
            <a:noAutofit/>
          </a:bodyPr>
          <a:lstStyle/>
          <a:p>
            <a:r>
              <a:rPr lang="en-US" altLang="ja-JP" sz="2300" b="1" err="1">
                <a:latin typeface="Arial" panose="020B0604020202020204" pitchFamily="34" charset="0"/>
                <a:ea typeface="Meiryo UI" panose="020B0604030504040204" pitchFamily="50" charset="-128"/>
                <a:cs typeface="Arial" panose="020B0604020202020204" pitchFamily="34" charset="0"/>
              </a:rPr>
              <a:t>Các</a:t>
            </a:r>
            <a:r>
              <a:rPr lang="en-US" altLang="ja-JP" sz="2300" b="1">
                <a:latin typeface="Arial" panose="020B0604020202020204" pitchFamily="34" charset="0"/>
                <a:ea typeface="Meiryo UI" panose="020B0604030504040204" pitchFamily="50" charset="-128"/>
                <a:cs typeface="Arial" panose="020B0604020202020204" pitchFamily="34" charset="0"/>
              </a:rPr>
              <a:t> </a:t>
            </a:r>
            <a:r>
              <a:rPr lang="en-US" altLang="ja-JP" sz="2300" b="1" err="1">
                <a:latin typeface="Arial" panose="020B0604020202020204" pitchFamily="34" charset="0"/>
                <a:ea typeface="Meiryo UI" panose="020B0604030504040204" pitchFamily="50" charset="-128"/>
                <a:cs typeface="Arial" panose="020B0604020202020204" pitchFamily="34" charset="0"/>
              </a:rPr>
              <a:t>mục</a:t>
            </a:r>
            <a:r>
              <a:rPr lang="en-US" altLang="ja-JP" sz="2300" b="1">
                <a:latin typeface="Arial" panose="020B0604020202020204" pitchFamily="34" charset="0"/>
                <a:ea typeface="Meiryo UI" panose="020B0604030504040204" pitchFamily="50" charset="-128"/>
                <a:cs typeface="Arial" panose="020B0604020202020204" pitchFamily="34" charset="0"/>
              </a:rPr>
              <a:t> </a:t>
            </a:r>
            <a:r>
              <a:rPr lang="en-US" altLang="ja-JP" sz="2300" b="1" err="1">
                <a:latin typeface="Arial" panose="020B0604020202020204" pitchFamily="34" charset="0"/>
                <a:ea typeface="Meiryo UI" panose="020B0604030504040204" pitchFamily="50" charset="-128"/>
                <a:cs typeface="Arial" panose="020B0604020202020204" pitchFamily="34" charset="0"/>
              </a:rPr>
              <a:t>cơ</a:t>
            </a:r>
            <a:r>
              <a:rPr lang="en-US" altLang="ja-JP" sz="2300" b="1">
                <a:latin typeface="Arial" panose="020B0604020202020204" pitchFamily="34" charset="0"/>
                <a:ea typeface="Meiryo UI" panose="020B0604030504040204" pitchFamily="50" charset="-128"/>
                <a:cs typeface="Arial" panose="020B0604020202020204" pitchFamily="34" charset="0"/>
              </a:rPr>
              <a:t> </a:t>
            </a:r>
            <a:r>
              <a:rPr lang="en-US" altLang="ja-JP" sz="2300" b="1" err="1">
                <a:latin typeface="Arial" panose="020B0604020202020204" pitchFamily="34" charset="0"/>
                <a:ea typeface="Meiryo UI" panose="020B0604030504040204" pitchFamily="50" charset="-128"/>
                <a:cs typeface="Arial" panose="020B0604020202020204" pitchFamily="34" charset="0"/>
              </a:rPr>
              <a:t>bản</a:t>
            </a:r>
            <a:r>
              <a:rPr lang="en-US" altLang="ja-JP" sz="2300" b="1">
                <a:latin typeface="Arial" panose="020B0604020202020204" pitchFamily="34" charset="0"/>
                <a:ea typeface="Meiryo UI" panose="020B0604030504040204" pitchFamily="50" charset="-128"/>
                <a:cs typeface="Arial" panose="020B0604020202020204" pitchFamily="34" charset="0"/>
              </a:rPr>
              <a:t> </a:t>
            </a:r>
            <a:r>
              <a:rPr lang="en-US" altLang="ja-JP" sz="2300" b="1" err="1">
                <a:latin typeface="Arial" panose="020B0604020202020204" pitchFamily="34" charset="0"/>
                <a:ea typeface="Meiryo UI" panose="020B0604030504040204" pitchFamily="50" charset="-128"/>
                <a:cs typeface="Arial" panose="020B0604020202020204" pitchFamily="34" charset="0"/>
              </a:rPr>
              <a:t>của</a:t>
            </a:r>
            <a:r>
              <a:rPr lang="en-US" altLang="ja-JP" sz="2300" b="1">
                <a:latin typeface="Arial" panose="020B0604020202020204" pitchFamily="34" charset="0"/>
                <a:ea typeface="Meiryo UI" panose="020B0604030504040204" pitchFamily="50" charset="-128"/>
                <a:cs typeface="Arial" panose="020B0604020202020204" pitchFamily="34" charset="0"/>
              </a:rPr>
              <a:t> </a:t>
            </a:r>
            <a:r>
              <a:rPr lang="en-US" altLang="ja-JP" sz="2300" b="1" err="1">
                <a:latin typeface="Arial" panose="020B0604020202020204" pitchFamily="34" charset="0"/>
                <a:ea typeface="Meiryo UI" panose="020B0604030504040204" pitchFamily="50" charset="-128"/>
                <a:cs typeface="Arial" panose="020B0604020202020204" pitchFamily="34" charset="0"/>
              </a:rPr>
              <a:t>biện</a:t>
            </a:r>
            <a:r>
              <a:rPr lang="en-US" altLang="ja-JP" sz="2300" b="1">
                <a:latin typeface="Arial" panose="020B0604020202020204" pitchFamily="34" charset="0"/>
                <a:ea typeface="Meiryo UI" panose="020B0604030504040204" pitchFamily="50" charset="-128"/>
                <a:cs typeface="Arial" panose="020B0604020202020204" pitchFamily="34" charset="0"/>
              </a:rPr>
              <a:t> </a:t>
            </a:r>
            <a:r>
              <a:rPr lang="en-US" altLang="ja-JP" sz="2300" b="1" err="1">
                <a:latin typeface="Arial" panose="020B0604020202020204" pitchFamily="34" charset="0"/>
                <a:ea typeface="Meiryo UI" panose="020B0604030504040204" pitchFamily="50" charset="-128"/>
                <a:cs typeface="Arial" panose="020B0604020202020204" pitchFamily="34" charset="0"/>
              </a:rPr>
              <a:t>pháp</a:t>
            </a:r>
            <a:r>
              <a:rPr lang="en-US" altLang="ja-JP" sz="2300" b="1">
                <a:latin typeface="Arial" panose="020B0604020202020204" pitchFamily="34" charset="0"/>
                <a:ea typeface="Meiryo UI" panose="020B0604030504040204" pitchFamily="50" charset="-128"/>
                <a:cs typeface="Arial" panose="020B0604020202020204" pitchFamily="34" charset="0"/>
              </a:rPr>
              <a:t> </a:t>
            </a:r>
            <a:r>
              <a:rPr lang="en-US" altLang="ja-JP" sz="2300" b="1" err="1">
                <a:latin typeface="Arial" panose="020B0604020202020204" pitchFamily="34" charset="0"/>
                <a:ea typeface="Meiryo UI" panose="020B0604030504040204" pitchFamily="50" charset="-128"/>
                <a:cs typeface="Arial" panose="020B0604020202020204" pitchFamily="34" charset="0"/>
              </a:rPr>
              <a:t>phòng</a:t>
            </a:r>
            <a:r>
              <a:rPr lang="en-US" altLang="ja-JP" sz="2300" b="1">
                <a:latin typeface="Arial" panose="020B0604020202020204" pitchFamily="34" charset="0"/>
                <a:ea typeface="Meiryo UI" panose="020B0604030504040204" pitchFamily="50" charset="-128"/>
                <a:cs typeface="Arial" panose="020B0604020202020204" pitchFamily="34" charset="0"/>
              </a:rPr>
              <a:t> </a:t>
            </a:r>
            <a:r>
              <a:rPr lang="en-US" altLang="ja-JP" sz="2300" b="1" err="1">
                <a:latin typeface="Arial" panose="020B0604020202020204" pitchFamily="34" charset="0"/>
                <a:ea typeface="Meiryo UI" panose="020B0604030504040204" pitchFamily="50" charset="-128"/>
                <a:cs typeface="Arial" panose="020B0604020202020204" pitchFamily="34" charset="0"/>
              </a:rPr>
              <a:t>tránh</a:t>
            </a:r>
            <a:r>
              <a:rPr lang="en-US" altLang="ja-JP" sz="2300" b="1">
                <a:latin typeface="Arial" panose="020B0604020202020204" pitchFamily="34" charset="0"/>
                <a:ea typeface="Meiryo UI" panose="020B0604030504040204" pitchFamily="50" charset="-128"/>
                <a:cs typeface="Arial" panose="020B0604020202020204" pitchFamily="34" charset="0"/>
              </a:rPr>
              <a:t> </a:t>
            </a:r>
            <a:r>
              <a:rPr lang="en-US" altLang="ja-JP" sz="2300" b="1" err="1">
                <a:latin typeface="Arial" panose="020B0604020202020204" pitchFamily="34" charset="0"/>
                <a:ea typeface="Meiryo UI" panose="020B0604030504040204" pitchFamily="50" charset="-128"/>
                <a:cs typeface="Arial" panose="020B0604020202020204" pitchFamily="34" charset="0"/>
              </a:rPr>
              <a:t>nhiễm</a:t>
            </a:r>
            <a:r>
              <a:rPr lang="en-US" altLang="ja-JP" sz="2300" b="1">
                <a:latin typeface="Arial" panose="020B0604020202020204" pitchFamily="34" charset="0"/>
                <a:ea typeface="Meiryo UI" panose="020B0604030504040204" pitchFamily="50" charset="-128"/>
                <a:cs typeface="Arial" panose="020B0604020202020204" pitchFamily="34" charset="0"/>
              </a:rPr>
              <a:t> </a:t>
            </a:r>
            <a:r>
              <a:rPr lang="en-US" altLang="ja-JP" sz="2300" b="1" err="1">
                <a:latin typeface="Arial" panose="020B0604020202020204" pitchFamily="34" charset="0"/>
                <a:ea typeface="Meiryo UI" panose="020B0604030504040204" pitchFamily="50" charset="-128"/>
                <a:cs typeface="Arial" panose="020B0604020202020204" pitchFamily="34" charset="0"/>
              </a:rPr>
              <a:t>điện</a:t>
            </a:r>
            <a:endParaRPr kumimoji="1" lang="ja-JP" altLang="en-US" sz="2300" b="1">
              <a:latin typeface="Arial" panose="020B0604020202020204" pitchFamily="34" charset="0"/>
              <a:ea typeface="Meiryo UI" panose="020B0604030504040204" pitchFamily="50" charset="-128"/>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82</a:t>
            </a:fld>
            <a:endParaRPr lang="ja-JP" altLang="en-US">
              <a:solidFill>
                <a:prstClr val="black">
                  <a:tint val="75000"/>
                </a:prstClr>
              </a:solidFill>
            </a:endParaRPr>
          </a:p>
        </p:txBody>
      </p:sp>
      <p:sp>
        <p:nvSpPr>
          <p:cNvPr id="11" name="コンテンツ プレースホルダー 4"/>
          <p:cNvSpPr txBox="1">
            <a:spLocks/>
          </p:cNvSpPr>
          <p:nvPr/>
        </p:nvSpPr>
        <p:spPr>
          <a:xfrm>
            <a:off x="628650" y="850919"/>
            <a:ext cx="7886701" cy="3829704"/>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Các</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mục</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cơ</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bản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biện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pháp</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phòng</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tránh</a:t>
            </a: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đối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với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nguy</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cơ</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nhiễm</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điện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trong</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trường</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hợp</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thực</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hiện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công</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ở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gần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nơi</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có</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đường</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dây</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tải</a:t>
            </a:r>
            <a:r>
              <a:rPr lang="ja-JP" altLang="en-US"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cung</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cấp</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điện</a:t>
            </a: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như</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sau</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đây</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400" b="1" dirty="0" err="1">
                <a:latin typeface="Arial" panose="020B0604020202020204" pitchFamily="34" charset="0"/>
                <a:ea typeface="Meiryo UI" panose="020B0604030504040204" pitchFamily="50" charset="-128"/>
                <a:cs typeface="Arial" panose="020B0604020202020204" pitchFamily="34" charset="0"/>
              </a:rPr>
              <a:t>Các</a:t>
            </a:r>
            <a:r>
              <a:rPr lang="en-US" altLang="ja-JP" sz="1400" b="1" dirty="0">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latin typeface="Arial" panose="020B0604020202020204" pitchFamily="34" charset="0"/>
                <a:ea typeface="Meiryo UI" panose="020B0604030504040204" pitchFamily="50" charset="-128"/>
                <a:cs typeface="Arial" panose="020B0604020202020204" pitchFamily="34" charset="0"/>
              </a:rPr>
              <a:t>mục</a:t>
            </a:r>
            <a:r>
              <a:rPr lang="en-US" altLang="ja-JP" sz="1400" b="1" dirty="0">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latin typeface="Arial" panose="020B0604020202020204" pitchFamily="34" charset="0"/>
                <a:ea typeface="Meiryo UI" panose="020B0604030504040204" pitchFamily="50" charset="-128"/>
                <a:cs typeface="Arial" panose="020B0604020202020204" pitchFamily="34" charset="0"/>
              </a:rPr>
              <a:t>cơ</a:t>
            </a:r>
            <a:r>
              <a:rPr lang="en-US" altLang="ja-JP" sz="1400" b="1" dirty="0">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latin typeface="Arial" panose="020B0604020202020204" pitchFamily="34" charset="0"/>
                <a:ea typeface="Meiryo UI" panose="020B0604030504040204" pitchFamily="50" charset="-128"/>
                <a:cs typeface="Arial" panose="020B0604020202020204" pitchFamily="34" charset="0"/>
              </a:rPr>
              <a:t>bản</a:t>
            </a:r>
            <a:r>
              <a:rPr lang="en-US" altLang="ja-JP" sz="1400" b="1" dirty="0">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latin typeface="Arial" panose="020B0604020202020204" pitchFamily="34" charset="0"/>
                <a:ea typeface="Meiryo UI" panose="020B0604030504040204" pitchFamily="50" charset="-128"/>
                <a:cs typeface="Arial" panose="020B0604020202020204" pitchFamily="34" charset="0"/>
              </a:rPr>
              <a:t>của</a:t>
            </a:r>
            <a:r>
              <a:rPr lang="en-US" altLang="ja-JP" sz="1400" b="1" dirty="0">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latin typeface="Arial" panose="020B0604020202020204" pitchFamily="34" charset="0"/>
                <a:ea typeface="Meiryo UI" panose="020B0604030504040204" pitchFamily="50" charset="-128"/>
                <a:cs typeface="Arial" panose="020B0604020202020204" pitchFamily="34" charset="0"/>
              </a:rPr>
              <a:t>biện</a:t>
            </a:r>
            <a:r>
              <a:rPr lang="en-US" altLang="ja-JP" sz="1400" b="1" dirty="0">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latin typeface="Arial" panose="020B0604020202020204" pitchFamily="34" charset="0"/>
                <a:ea typeface="Meiryo UI" panose="020B0604030504040204" pitchFamily="50" charset="-128"/>
                <a:cs typeface="Arial" panose="020B0604020202020204" pitchFamily="34" charset="0"/>
              </a:rPr>
              <a:t>pháp</a:t>
            </a:r>
            <a:r>
              <a:rPr lang="en-US" altLang="ja-JP" sz="1400" b="1" dirty="0">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latin typeface="Arial" panose="020B0604020202020204" pitchFamily="34" charset="0"/>
                <a:ea typeface="Meiryo UI" panose="020B0604030504040204" pitchFamily="50" charset="-128"/>
                <a:cs typeface="Arial" panose="020B0604020202020204" pitchFamily="34" charset="0"/>
              </a:rPr>
              <a:t>phòng</a:t>
            </a:r>
            <a:r>
              <a:rPr lang="en-US" altLang="ja-JP" sz="1400" b="1" dirty="0">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latin typeface="Arial" panose="020B0604020202020204" pitchFamily="34" charset="0"/>
                <a:ea typeface="Meiryo UI" panose="020B0604030504040204" pitchFamily="50" charset="-128"/>
                <a:cs typeface="Arial" panose="020B0604020202020204" pitchFamily="34" charset="0"/>
              </a:rPr>
              <a:t>tránh</a:t>
            </a:r>
            <a:r>
              <a:rPr lang="en-US" altLang="ja-JP" sz="1400" b="1" dirty="0">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latin typeface="Arial" panose="020B0604020202020204" pitchFamily="34" charset="0"/>
                <a:ea typeface="Meiryo UI" panose="020B0604030504040204" pitchFamily="50" charset="-128"/>
                <a:cs typeface="Arial" panose="020B0604020202020204" pitchFamily="34" charset="0"/>
              </a:rPr>
              <a:t>nhiễm</a:t>
            </a:r>
            <a:r>
              <a:rPr lang="en-US" altLang="ja-JP" sz="1400" b="1" dirty="0">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latin typeface="Arial" panose="020B0604020202020204" pitchFamily="34" charset="0"/>
                <a:ea typeface="Meiryo UI" panose="020B0604030504040204" pitchFamily="50" charset="-128"/>
                <a:cs typeface="Arial" panose="020B0604020202020204" pitchFamily="34" charset="0"/>
              </a:rPr>
              <a:t>điện</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a:t>
            </a:r>
          </a:p>
          <a:p>
            <a:pPr marL="0" indent="0">
              <a:lnSpc>
                <a:spcPct val="100000"/>
              </a:lnSpc>
              <a:spcBef>
                <a:spcPts val="600"/>
              </a:spcBef>
              <a:buNone/>
            </a:pPr>
            <a:r>
              <a:rPr lang="ja-JP" altLang="en-US"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①</a:t>
            </a:r>
            <a:r>
              <a:rPr lang="ja-JP" altLang="en-US"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Trao</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đổi</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trước</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với</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công</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ty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điện</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lực</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ja-JP" altLang="en-US"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00000"/>
              </a:lnSpc>
              <a:spcBef>
                <a:spcPts val="0"/>
              </a:spcBef>
              <a:buNone/>
            </a:pPr>
            <a:r>
              <a:rPr lang="ja-JP" altLang="en-US" sz="1400" b="1" dirty="0">
                <a:solidFill>
                  <a:prstClr val="black"/>
                </a:solidFill>
                <a:latin typeface="Arial" panose="020B0604020202020204" pitchFamily="34" charset="0"/>
                <a:ea typeface="Meiryo UI" panose="020B0604030504040204" pitchFamily="50" charset="-128"/>
                <a:cs typeface="Arial" panose="020B0604020202020204" pitchFamily="34" charset="0"/>
              </a:rPr>
              <a:t>　　②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Duy</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trì</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khoảng</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cách</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an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toàn</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đối</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với</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các</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loại</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đường</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dây</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truyền</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tải</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điện</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cự</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li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khoảng</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00000"/>
              </a:lnSpc>
              <a:spcBef>
                <a:spcPts val="0"/>
              </a:spcBef>
              <a:buNone/>
            </a:pP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cách</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an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toàn</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tham</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khảo</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bảng</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4-8).</a:t>
            </a:r>
            <a:endParaRPr lang="ja-JP" altLang="en-US" sz="1400" b="1"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400" b="1" dirty="0">
                <a:solidFill>
                  <a:prstClr val="black"/>
                </a:solidFill>
                <a:latin typeface="Arial" panose="020B0604020202020204" pitchFamily="34" charset="0"/>
                <a:ea typeface="Meiryo UI" panose="020B0604030504040204" pitchFamily="50" charset="-128"/>
                <a:cs typeface="Arial" panose="020B0604020202020204" pitchFamily="34" charset="0"/>
              </a:rPr>
              <a:t>　　③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Sắp</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xếp</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người</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phụ</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trách</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quan</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sát</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ja-JP" altLang="en-US"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00000"/>
              </a:lnSpc>
              <a:spcBef>
                <a:spcPts val="0"/>
              </a:spcBef>
              <a:buNone/>
            </a:pPr>
            <a:r>
              <a:rPr lang="ja-JP" altLang="en-US" sz="1400" b="1" dirty="0">
                <a:solidFill>
                  <a:prstClr val="black"/>
                </a:solidFill>
                <a:latin typeface="Arial" panose="020B0604020202020204" pitchFamily="34" charset="0"/>
                <a:ea typeface="Meiryo UI" panose="020B0604030504040204" pitchFamily="50" charset="-128"/>
                <a:cs typeface="Arial" panose="020B0604020202020204" pitchFamily="34" charset="0"/>
              </a:rPr>
              <a:t>　　④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Bàn</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bạc</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trước</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về</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kế</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hoạch</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ja-JP" altLang="en-US"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endPar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400" b="1" dirty="0">
                <a:solidFill>
                  <a:prstClr val="black"/>
                </a:solidFill>
                <a:latin typeface="Arial" panose="020B0604020202020204" pitchFamily="34" charset="0"/>
                <a:ea typeface="Meiryo UI" panose="020B0604030504040204" pitchFamily="50" charset="-128"/>
                <a:cs typeface="Arial" panose="020B0604020202020204" pitchFamily="34" charset="0"/>
              </a:rPr>
              <a:t>　　⑤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Phổ</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biến</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thông</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tin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về</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trình</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tự</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công</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đối</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với</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người</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có</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liên</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quan</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400" b="1"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400" b="1" dirty="0">
                <a:solidFill>
                  <a:prstClr val="black"/>
                </a:solidFill>
                <a:latin typeface="Arial" panose="020B0604020202020204" pitchFamily="34" charset="0"/>
                <a:ea typeface="Meiryo UI" panose="020B0604030504040204" pitchFamily="50" charset="-128"/>
                <a:cs typeface="Arial" panose="020B0604020202020204" pitchFamily="34" charset="0"/>
              </a:rPr>
              <a:t>　　⑥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Bảo</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vệ</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mạch</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điện</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sạc</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trong</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trường</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hợp</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cần</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thiết</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ja-JP" altLang="en-US"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endPar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Hơn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nữa</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trường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hợp</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thực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hiện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công</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sử</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dụng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mạch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điện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sạc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để</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bảo</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trì</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sửa</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chữa,v.v</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mạch</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điện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sạc</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điện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áp</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thấp</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phải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cho</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nhân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viên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đó</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mặc</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thiết</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bị</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bảo</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hộ</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cách</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điện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hoặc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là</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sử</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dụng</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dụng</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cụ</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dùng</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cho</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công</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sửa</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chữa</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điện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bên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an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ninh</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điều</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346)</a:t>
            </a:r>
            <a:endParaRPr lang="ja-JP" altLang="en-US" sz="1400" b="1" u="sng"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60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Ngoài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ra, </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ở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nơi</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tiếp</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xúc</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gần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mạch</a:t>
            </a:r>
            <a:r>
              <a:rPr lang="ja-JP" altLang="en-US"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điện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sạc</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điện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áp</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thấp</a:t>
            </a: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trường</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hợp</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thực</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hiện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công</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ở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công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trình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điện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bảo</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trì</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sửa</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chữa</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sơn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v.v..</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tại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mạch</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điện</a:t>
            </a: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hay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nơi</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duy</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trì</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mạch</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điện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đó</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ở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mạch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điện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đó</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biện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pháp</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như</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là</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trang</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bị</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dụng</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cụ</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bảo</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vệ</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cách</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điện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là</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cần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thiết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Luật</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an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ninh</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điều</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347)</a:t>
            </a:r>
            <a:endParaRPr lang="ja-JP" altLang="en-US" sz="1400" b="1" dirty="0">
              <a:solidFill>
                <a:prstClr val="black"/>
              </a:solidFill>
              <a:latin typeface="Arial" panose="020B0604020202020204" pitchFamily="34" charset="0"/>
              <a:ea typeface="Meiryo UI" panose="020B0604030504040204" pitchFamily="50" charset="-128"/>
              <a:cs typeface="Arial" panose="020B0604020202020204" pitchFamily="34" charset="0"/>
            </a:endParaRPr>
          </a:p>
        </p:txBody>
      </p:sp>
      <p:sp>
        <p:nvSpPr>
          <p:cNvPr id="6" name="コンテンツ プレースホルダー 4"/>
          <p:cNvSpPr txBox="1">
            <a:spLocks/>
          </p:cNvSpPr>
          <p:nvPr/>
        </p:nvSpPr>
        <p:spPr>
          <a:xfrm>
            <a:off x="434783" y="4678106"/>
            <a:ext cx="8274431" cy="1722307"/>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68288" indent="-268288">
              <a:lnSpc>
                <a:spcPct val="100000"/>
              </a:lnSpc>
              <a:spcBef>
                <a:spcPts val="0"/>
              </a:spcBef>
              <a:buNone/>
            </a:pP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1</a:t>
            </a:r>
            <a:r>
              <a:rPr lang="ja-JP" altLang="en-US"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Thiết</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bị</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bảo</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hộ</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cách</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điện</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Tùy</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thuộc</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vào</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người</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làm</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mà</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có</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vật</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phòng</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tránh</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tai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nạn</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nhiễm</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điện</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như</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là</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mũ</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an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toàn</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điện</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găng</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tay</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cao</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su</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dùng</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cho</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điện</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giày</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cao</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su</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dài</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cách</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điện</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tay</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áo</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cao</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su</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dùng</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cho</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điện,v.v</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endParaRPr lang="ja-JP" altLang="en-US"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endParaRPr>
          </a:p>
          <a:p>
            <a:pPr marL="268288" indent="-268288">
              <a:lnSpc>
                <a:spcPct val="100000"/>
              </a:lnSpc>
              <a:spcBef>
                <a:spcPts val="0"/>
              </a:spcBef>
              <a:buNone/>
            </a:pP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a:t>
            </a:r>
            <a:r>
              <a:rPr lang="ja-JP" altLang="en-US"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2</a:t>
            </a:r>
            <a:r>
              <a:rPr lang="ja-JP" altLang="en-US"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Giáp</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cách</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điện</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Là</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dụng</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cụ</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dùng</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để</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che</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phần</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sạc</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điện</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ngăn</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chặn</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nhiễm</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điện</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khi</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thực</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hiện</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công</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việc</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ở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công</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trình</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điện</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hay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sử</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dụng</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mạch</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điện</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sạc</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như</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là</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tấm</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cách</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điện</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bọc</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cách</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điện</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ống</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cao</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su</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cách</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điện</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v.v</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a:t>
            </a:r>
            <a:endParaRPr lang="ja-JP" altLang="en-US"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endParaRPr>
          </a:p>
          <a:p>
            <a:pPr marL="268288" indent="-268288">
              <a:lnSpc>
                <a:spcPct val="100000"/>
              </a:lnSpc>
              <a:spcBef>
                <a:spcPts val="0"/>
              </a:spcBef>
              <a:buNone/>
            </a:pP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a:t>
            </a:r>
            <a:r>
              <a:rPr lang="ja-JP" altLang="en-US"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3</a:t>
            </a:r>
            <a:r>
              <a:rPr lang="ja-JP" altLang="en-US"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Thiết</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bị</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phòng</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chống</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cách</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điện</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dùng</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để</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phòng</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chống</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nhiễm</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điện</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cho</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nhân</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viên</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khi</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tiếp</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xúc</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chạm</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phải</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vật</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thể</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kim</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loại</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xây</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dựng</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trong</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trường</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hợp</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thực</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hiện</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công</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việc</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ở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gần</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nơi</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tiếp</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xúc</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với</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phần</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sạc</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điện</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cao</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áp</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ở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công</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trình</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xây</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dựng</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trang</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bị</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đường</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ống</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bảo</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vệ</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xây</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dựng</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ở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phần</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sạc</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điện</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cao</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áp</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tấm</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bảo</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hộ</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dùng</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cho</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xây</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 </a:t>
            </a:r>
            <a:r>
              <a:rPr lang="en-US" altLang="ja-JP" sz="1200" b="1" dirty="0" err="1">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dựng</a:t>
            </a:r>
            <a:r>
              <a:rPr lang="en-US" altLang="ja-JP" sz="1200" b="1" dirty="0">
                <a:solidFill>
                  <a:schemeClr val="accent1">
                    <a:lumMod val="75000"/>
                  </a:schemeClr>
                </a:solidFill>
                <a:latin typeface="Arial" panose="020B0604020202020204" pitchFamily="34" charset="0"/>
                <a:ea typeface="Meiryo UI" panose="020B0604030504040204" pitchFamily="50" charset="-128"/>
                <a:cs typeface="Arial" panose="020B0604020202020204" pitchFamily="34" charset="0"/>
              </a:rPr>
              <a:t>.</a:t>
            </a:r>
            <a:endParaRPr lang="ja-JP" altLang="en-US" sz="1400" b="1" dirty="0">
              <a:solidFill>
                <a:prstClr val="black"/>
              </a:solidFill>
              <a:latin typeface="Arial" panose="020B0604020202020204" pitchFamily="34" charset="0"/>
              <a:ea typeface="Meiryo UI" panose="020B0604030504040204" pitchFamily="50" charset="-128"/>
              <a:cs typeface="Arial" panose="020B0604020202020204" pitchFamily="34" charset="0"/>
            </a:endParaRPr>
          </a:p>
        </p:txBody>
      </p:sp>
      <p:sp>
        <p:nvSpPr>
          <p:cNvPr id="8" name="テキスト ボックス 7">
            <a:extLst>
              <a:ext uri="{FF2B5EF4-FFF2-40B4-BE49-F238E27FC236}">
                <a16:creationId xmlns:a16="http://schemas.microsoft.com/office/drawing/2014/main" id="{25F4BA24-0421-4230-8828-A6BD28EAE557}"/>
              </a:ext>
            </a:extLst>
          </p:cNvPr>
          <p:cNvSpPr txBox="1"/>
          <p:nvPr/>
        </p:nvSpPr>
        <p:spPr>
          <a:xfrm>
            <a:off x="4233798" y="6400413"/>
            <a:ext cx="3936864" cy="307777"/>
          </a:xfrm>
          <a:prstGeom prst="rect">
            <a:avLst/>
          </a:prstGeom>
          <a:noFill/>
          <a:ln>
            <a:solidFill>
              <a:schemeClr val="tx1"/>
            </a:solidFill>
          </a:ln>
        </p:spPr>
        <p:txBody>
          <a:bodyPr wrap="square" rtlCol="0">
            <a:spAutoFit/>
          </a:bodyPr>
          <a:lstStyle/>
          <a:p>
            <a:pPr algn="r"/>
            <a:r>
              <a:rPr lang="en-US" altLang="ja-JP" sz="1400" dirty="0" err="1">
                <a:solidFill>
                  <a:prstClr val="black"/>
                </a:solidFill>
              </a:rPr>
              <a:t>Sách</a:t>
            </a:r>
            <a:r>
              <a:rPr lang="en-US" altLang="ja-JP" sz="1400" dirty="0">
                <a:solidFill>
                  <a:prstClr val="black"/>
                </a:solidFill>
              </a:rPr>
              <a:t> </a:t>
            </a:r>
            <a:r>
              <a:rPr lang="en-US" altLang="ja-JP" sz="1400" dirty="0" err="1">
                <a:solidFill>
                  <a:prstClr val="black"/>
                </a:solidFill>
              </a:rPr>
              <a:t>giáo</a:t>
            </a:r>
            <a:r>
              <a:rPr lang="en-US" altLang="ja-JP" sz="1400" dirty="0">
                <a:solidFill>
                  <a:prstClr val="black"/>
                </a:solidFill>
              </a:rPr>
              <a:t> </a:t>
            </a:r>
            <a:r>
              <a:rPr lang="en-US" altLang="ja-JP" sz="1400" dirty="0" err="1">
                <a:solidFill>
                  <a:prstClr val="black"/>
                </a:solidFill>
              </a:rPr>
              <a:t>khoa</a:t>
            </a:r>
            <a:r>
              <a:rPr lang="en-US" altLang="ja-JP" sz="1400" dirty="0">
                <a:solidFill>
                  <a:prstClr val="black"/>
                </a:solidFill>
              </a:rPr>
              <a:t> </a:t>
            </a:r>
            <a:r>
              <a:rPr lang="en-US" altLang="ja-JP" sz="1400" dirty="0" err="1">
                <a:solidFill>
                  <a:prstClr val="black"/>
                </a:solidFill>
              </a:rPr>
              <a:t>trang</a:t>
            </a:r>
            <a:r>
              <a:rPr lang="en-US" altLang="ja-JP" sz="1400" dirty="0">
                <a:solidFill>
                  <a:prstClr val="black"/>
                </a:solidFill>
              </a:rPr>
              <a:t> 174 /</a:t>
            </a:r>
            <a:r>
              <a:rPr lang="ja-JP" altLang="en-US" sz="1400" dirty="0">
                <a:solidFill>
                  <a:prstClr val="black"/>
                </a:solidFill>
              </a:rPr>
              <a:t> </a:t>
            </a:r>
            <a:r>
              <a:rPr lang="en-US" altLang="ja-JP" sz="1400" dirty="0" err="1">
                <a:solidFill>
                  <a:prstClr val="black"/>
                </a:solidFill>
              </a:rPr>
              <a:t>Sách</a:t>
            </a:r>
            <a:r>
              <a:rPr lang="en-US" altLang="ja-JP" sz="1400" dirty="0">
                <a:solidFill>
                  <a:prstClr val="black"/>
                </a:solidFill>
              </a:rPr>
              <a:t> </a:t>
            </a:r>
            <a:r>
              <a:rPr lang="en-US" altLang="ja-JP" sz="1400" dirty="0" err="1">
                <a:solidFill>
                  <a:prstClr val="black"/>
                </a:solidFill>
              </a:rPr>
              <a:t>bổ</a:t>
            </a:r>
            <a:r>
              <a:rPr lang="en-US" altLang="ja-JP" sz="1400" dirty="0">
                <a:solidFill>
                  <a:prstClr val="black"/>
                </a:solidFill>
              </a:rPr>
              <a:t> </a:t>
            </a:r>
            <a:r>
              <a:rPr lang="en-US" altLang="ja-JP" sz="1400" dirty="0" err="1">
                <a:solidFill>
                  <a:prstClr val="black"/>
                </a:solidFill>
              </a:rPr>
              <a:t>trợ</a:t>
            </a:r>
            <a:r>
              <a:rPr lang="en-US" altLang="ja-JP" sz="1400" dirty="0">
                <a:solidFill>
                  <a:prstClr val="black"/>
                </a:solidFill>
              </a:rPr>
              <a:t> </a:t>
            </a:r>
            <a:r>
              <a:rPr lang="en-US" altLang="ja-JP" sz="1400" dirty="0" err="1">
                <a:solidFill>
                  <a:prstClr val="black"/>
                </a:solidFill>
              </a:rPr>
              <a:t>trang</a:t>
            </a:r>
            <a:r>
              <a:rPr lang="en-US" altLang="ja-JP" sz="1400" dirty="0">
                <a:solidFill>
                  <a:prstClr val="black"/>
                </a:solidFill>
              </a:rPr>
              <a:t> </a:t>
            </a:r>
            <a:r>
              <a:rPr lang="en-US" altLang="ja-JP" sz="1400" dirty="0" smtClean="0">
                <a:solidFill>
                  <a:prstClr val="black"/>
                </a:solidFill>
              </a:rPr>
              <a:t>74-75</a:t>
            </a:r>
            <a:endParaRPr lang="ja-JP" altLang="en-US" sz="1400" dirty="0">
              <a:solidFill>
                <a:prstClr val="black"/>
              </a:solidFill>
            </a:endParaRPr>
          </a:p>
        </p:txBody>
      </p:sp>
    </p:spTree>
    <p:extLst>
      <p:ext uri="{BB962C8B-B14F-4D97-AF65-F5344CB8AC3E}">
        <p14:creationId xmlns:p14="http://schemas.microsoft.com/office/powerpoint/2010/main" val="117073691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653616"/>
          </a:xfrm>
          <a:ln>
            <a:solidFill>
              <a:schemeClr val="tx1"/>
            </a:solidFill>
          </a:ln>
        </p:spPr>
        <p:txBody>
          <a:bodyPr>
            <a:noAutofit/>
          </a:bodyPr>
          <a:lstStyle/>
          <a:p>
            <a:r>
              <a:rPr lang="en-US" altLang="ja-JP" sz="2100" b="1" dirty="0" err="1">
                <a:latin typeface="Arial" panose="020B0604020202020204" pitchFamily="34" charset="0"/>
                <a:ea typeface="Meiryo UI" panose="020B0604030504040204" pitchFamily="50" charset="-128"/>
                <a:cs typeface="Arial" panose="020B0604020202020204" pitchFamily="34" charset="0"/>
              </a:rPr>
              <a:t>Cự</a:t>
            </a:r>
            <a:r>
              <a:rPr lang="en-US" altLang="ja-JP" sz="2100" b="1" dirty="0">
                <a:latin typeface="Arial" panose="020B0604020202020204" pitchFamily="34" charset="0"/>
                <a:ea typeface="Meiryo UI" panose="020B0604030504040204" pitchFamily="50" charset="-128"/>
                <a:cs typeface="Arial" panose="020B0604020202020204" pitchFamily="34" charset="0"/>
              </a:rPr>
              <a:t> li </a:t>
            </a:r>
            <a:r>
              <a:rPr lang="en-US" altLang="ja-JP" sz="2100" b="1" dirty="0" err="1">
                <a:latin typeface="Arial" panose="020B0604020202020204" pitchFamily="34" charset="0"/>
                <a:ea typeface="Meiryo UI" panose="020B0604030504040204" pitchFamily="50" charset="-128"/>
                <a:cs typeface="Arial" panose="020B0604020202020204" pitchFamily="34" charset="0"/>
              </a:rPr>
              <a:t>khoảng</a:t>
            </a:r>
            <a:r>
              <a:rPr lang="en-US" altLang="ja-JP" sz="2100" b="1" dirty="0">
                <a:latin typeface="Arial" panose="020B0604020202020204" pitchFamily="34" charset="0"/>
                <a:ea typeface="Meiryo UI" panose="020B0604030504040204" pitchFamily="50" charset="-128"/>
                <a:cs typeface="Arial" panose="020B0604020202020204" pitchFamily="34" charset="0"/>
              </a:rPr>
              <a:t> </a:t>
            </a:r>
            <a:r>
              <a:rPr lang="en-US" altLang="ja-JP" sz="2100" b="1" dirty="0" err="1">
                <a:latin typeface="Arial" panose="020B0604020202020204" pitchFamily="34" charset="0"/>
                <a:ea typeface="Meiryo UI" panose="020B0604030504040204" pitchFamily="50" charset="-128"/>
                <a:cs typeface="Arial" panose="020B0604020202020204" pitchFamily="34" charset="0"/>
              </a:rPr>
              <a:t>cách</a:t>
            </a:r>
            <a:r>
              <a:rPr lang="en-US" altLang="ja-JP" sz="2100" b="1" dirty="0">
                <a:latin typeface="Arial" panose="020B0604020202020204" pitchFamily="34" charset="0"/>
                <a:ea typeface="Meiryo UI" panose="020B0604030504040204" pitchFamily="50" charset="-128"/>
                <a:cs typeface="Arial" panose="020B0604020202020204" pitchFamily="34" charset="0"/>
              </a:rPr>
              <a:t> an </a:t>
            </a:r>
            <a:r>
              <a:rPr lang="en-US" altLang="ja-JP" sz="2100" b="1" dirty="0" err="1">
                <a:latin typeface="Arial" panose="020B0604020202020204" pitchFamily="34" charset="0"/>
                <a:ea typeface="Meiryo UI" panose="020B0604030504040204" pitchFamily="50" charset="-128"/>
                <a:cs typeface="Arial" panose="020B0604020202020204" pitchFamily="34" charset="0"/>
              </a:rPr>
              <a:t>toàn</a:t>
            </a:r>
            <a:r>
              <a:rPr lang="en-US" altLang="ja-JP" sz="2100" b="1" dirty="0">
                <a:latin typeface="Arial" panose="020B0604020202020204" pitchFamily="34" charset="0"/>
                <a:ea typeface="Meiryo UI" panose="020B0604030504040204" pitchFamily="50" charset="-128"/>
                <a:cs typeface="Arial" panose="020B0604020202020204" pitchFamily="34" charset="0"/>
              </a:rPr>
              <a:t> </a:t>
            </a:r>
            <a:r>
              <a:rPr lang="en-US" altLang="ja-JP" sz="2100" b="1" dirty="0" err="1">
                <a:latin typeface="Arial" panose="020B0604020202020204" pitchFamily="34" charset="0"/>
                <a:ea typeface="Meiryo UI" panose="020B0604030504040204" pitchFamily="50" charset="-128"/>
                <a:cs typeface="Arial" panose="020B0604020202020204" pitchFamily="34" charset="0"/>
              </a:rPr>
              <a:t>từ</a:t>
            </a:r>
            <a:r>
              <a:rPr lang="en-US" altLang="ja-JP" sz="2100" b="1" dirty="0">
                <a:latin typeface="Arial" panose="020B0604020202020204" pitchFamily="34" charset="0"/>
                <a:ea typeface="Meiryo UI" panose="020B0604030504040204" pitchFamily="50" charset="-128"/>
                <a:cs typeface="Arial" panose="020B0604020202020204" pitchFamily="34" charset="0"/>
              </a:rPr>
              <a:t> </a:t>
            </a:r>
            <a:r>
              <a:rPr lang="en-US" altLang="ja-JP" sz="2100" b="1" dirty="0" err="1">
                <a:latin typeface="Arial" panose="020B0604020202020204" pitchFamily="34" charset="0"/>
                <a:ea typeface="Meiryo UI" panose="020B0604030504040204" pitchFamily="50" charset="-128"/>
                <a:cs typeface="Arial" panose="020B0604020202020204" pitchFamily="34" charset="0"/>
              </a:rPr>
              <a:t>đường</a:t>
            </a:r>
            <a:r>
              <a:rPr lang="en-US" altLang="ja-JP" sz="2100" b="1" dirty="0">
                <a:latin typeface="Arial" panose="020B0604020202020204" pitchFamily="34" charset="0"/>
                <a:ea typeface="Meiryo UI" panose="020B0604030504040204" pitchFamily="50" charset="-128"/>
                <a:cs typeface="Arial" panose="020B0604020202020204" pitchFamily="34" charset="0"/>
              </a:rPr>
              <a:t> </a:t>
            </a:r>
            <a:r>
              <a:rPr lang="en-US" altLang="ja-JP" sz="2100" b="1" dirty="0" err="1">
                <a:latin typeface="Arial" panose="020B0604020202020204" pitchFamily="34" charset="0"/>
                <a:ea typeface="Meiryo UI" panose="020B0604030504040204" pitchFamily="50" charset="-128"/>
                <a:cs typeface="Arial" panose="020B0604020202020204" pitchFamily="34" charset="0"/>
              </a:rPr>
              <a:t>dây</a:t>
            </a:r>
            <a:r>
              <a:rPr lang="en-US" altLang="ja-JP" sz="2100" b="1" dirty="0">
                <a:latin typeface="Arial" panose="020B0604020202020204" pitchFamily="34" charset="0"/>
                <a:ea typeface="Meiryo UI" panose="020B0604030504040204" pitchFamily="50" charset="-128"/>
                <a:cs typeface="Arial" panose="020B0604020202020204" pitchFamily="34" charset="0"/>
              </a:rPr>
              <a:t> </a:t>
            </a:r>
            <a:r>
              <a:rPr lang="en-US" altLang="ja-JP" sz="2100" b="1" dirty="0" err="1">
                <a:latin typeface="Arial" panose="020B0604020202020204" pitchFamily="34" charset="0"/>
                <a:ea typeface="Meiryo UI" panose="020B0604030504040204" pitchFamily="50" charset="-128"/>
                <a:cs typeface="Arial" panose="020B0604020202020204" pitchFamily="34" charset="0"/>
              </a:rPr>
              <a:t>tải</a:t>
            </a:r>
            <a:r>
              <a:rPr lang="ja-JP" altLang="en-US" sz="2100" b="1" dirty="0">
                <a:latin typeface="Arial" panose="020B0604020202020204" pitchFamily="34" charset="0"/>
                <a:ea typeface="Meiryo UI" panose="020B0604030504040204" pitchFamily="50" charset="-128"/>
                <a:cs typeface="Arial" panose="020B0604020202020204" pitchFamily="34" charset="0"/>
              </a:rPr>
              <a:t>・</a:t>
            </a:r>
            <a:r>
              <a:rPr lang="en-US" altLang="ja-JP" sz="2100" b="1" dirty="0" err="1">
                <a:latin typeface="Arial" panose="020B0604020202020204" pitchFamily="34" charset="0"/>
                <a:ea typeface="Meiryo UI" panose="020B0604030504040204" pitchFamily="50" charset="-128"/>
                <a:cs typeface="Arial" panose="020B0604020202020204" pitchFamily="34" charset="0"/>
              </a:rPr>
              <a:t>cung</a:t>
            </a:r>
            <a:r>
              <a:rPr lang="en-US" altLang="ja-JP" sz="2100" b="1" dirty="0">
                <a:latin typeface="Arial" panose="020B0604020202020204" pitchFamily="34" charset="0"/>
                <a:ea typeface="Meiryo UI" panose="020B0604030504040204" pitchFamily="50" charset="-128"/>
                <a:cs typeface="Arial" panose="020B0604020202020204" pitchFamily="34" charset="0"/>
              </a:rPr>
              <a:t> </a:t>
            </a:r>
            <a:r>
              <a:rPr lang="en-US" altLang="ja-JP" sz="2100" b="1" dirty="0" err="1">
                <a:latin typeface="Arial" panose="020B0604020202020204" pitchFamily="34" charset="0"/>
                <a:ea typeface="Meiryo UI" panose="020B0604030504040204" pitchFamily="50" charset="-128"/>
                <a:cs typeface="Arial" panose="020B0604020202020204" pitchFamily="34" charset="0"/>
              </a:rPr>
              <a:t>cấp</a:t>
            </a:r>
            <a:r>
              <a:rPr lang="en-US" altLang="ja-JP" sz="2100" b="1" dirty="0">
                <a:latin typeface="Arial" panose="020B0604020202020204" pitchFamily="34" charset="0"/>
                <a:ea typeface="Meiryo UI" panose="020B0604030504040204" pitchFamily="50" charset="-128"/>
                <a:cs typeface="Arial" panose="020B0604020202020204" pitchFamily="34" charset="0"/>
              </a:rPr>
              <a:t> </a:t>
            </a:r>
            <a:r>
              <a:rPr lang="en-US" altLang="ja-JP" sz="2100" b="1" dirty="0" err="1">
                <a:latin typeface="Arial" panose="020B0604020202020204" pitchFamily="34" charset="0"/>
                <a:ea typeface="Meiryo UI" panose="020B0604030504040204" pitchFamily="50" charset="-128"/>
                <a:cs typeface="Arial" panose="020B0604020202020204" pitchFamily="34" charset="0"/>
              </a:rPr>
              <a:t>điện</a:t>
            </a:r>
            <a:endParaRPr kumimoji="1" lang="ja-JP" altLang="en-US" sz="2100" b="1" dirty="0">
              <a:latin typeface="Arial" panose="020B0604020202020204" pitchFamily="34" charset="0"/>
              <a:ea typeface="Meiryo UI" panose="020B0604030504040204" pitchFamily="50" charset="-128"/>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83</a:t>
            </a:fld>
            <a:endParaRPr lang="ja-JP" altLang="en-US">
              <a:solidFill>
                <a:prstClr val="black">
                  <a:tint val="75000"/>
                </a:prstClr>
              </a:solidFill>
            </a:endParaRPr>
          </a:p>
        </p:txBody>
      </p:sp>
      <p:sp>
        <p:nvSpPr>
          <p:cNvPr id="2" name="正方形/長方形 1"/>
          <p:cNvSpPr/>
          <p:nvPr/>
        </p:nvSpPr>
        <p:spPr>
          <a:xfrm>
            <a:off x="1553385" y="1157076"/>
            <a:ext cx="6383984" cy="369332"/>
          </a:xfrm>
          <a:prstGeom prst="rect">
            <a:avLst/>
          </a:prstGeom>
        </p:spPr>
        <p:txBody>
          <a:bodyPr wrap="square">
            <a:spAutoFit/>
          </a:bodyPr>
          <a:lstStyle/>
          <a:p>
            <a:r>
              <a:rPr lang="en-US" altLang="ja-JP" dirty="0" err="1">
                <a:latin typeface="Arial" panose="020B0604020202020204" pitchFamily="34" charset="0"/>
                <a:ea typeface="Meiryo UI" panose="020B0604030504040204" pitchFamily="50" charset="-128"/>
                <a:cs typeface="Arial" panose="020B0604020202020204" pitchFamily="34" charset="0"/>
              </a:rPr>
              <a:t>Cự</a:t>
            </a:r>
            <a:r>
              <a:rPr lang="en-US" altLang="ja-JP" dirty="0">
                <a:latin typeface="Arial" panose="020B0604020202020204" pitchFamily="34" charset="0"/>
                <a:ea typeface="Meiryo UI" panose="020B0604030504040204" pitchFamily="50" charset="-128"/>
                <a:cs typeface="Arial" panose="020B0604020202020204" pitchFamily="34" charset="0"/>
              </a:rPr>
              <a:t> li </a:t>
            </a:r>
            <a:r>
              <a:rPr lang="en-US" altLang="ja-JP" dirty="0" err="1">
                <a:latin typeface="Arial" panose="020B0604020202020204" pitchFamily="34" charset="0"/>
                <a:ea typeface="Meiryo UI" panose="020B0604030504040204" pitchFamily="50" charset="-128"/>
                <a:cs typeface="Arial" panose="020B0604020202020204" pitchFamily="34" charset="0"/>
              </a:rPr>
              <a:t>khoảng</a:t>
            </a:r>
            <a:r>
              <a:rPr lang="en-US" altLang="ja-JP" dirty="0">
                <a:latin typeface="Arial" panose="020B0604020202020204" pitchFamily="34" charset="0"/>
                <a:ea typeface="Meiryo UI" panose="020B0604030504040204" pitchFamily="50" charset="-128"/>
                <a:cs typeface="Arial" panose="020B0604020202020204" pitchFamily="34" charset="0"/>
              </a:rPr>
              <a:t> </a:t>
            </a:r>
            <a:r>
              <a:rPr lang="en-US" altLang="ja-JP" dirty="0" err="1">
                <a:latin typeface="Arial" panose="020B0604020202020204" pitchFamily="34" charset="0"/>
                <a:ea typeface="Meiryo UI" panose="020B0604030504040204" pitchFamily="50" charset="-128"/>
                <a:cs typeface="Arial" panose="020B0604020202020204" pitchFamily="34" charset="0"/>
              </a:rPr>
              <a:t>cách</a:t>
            </a:r>
            <a:r>
              <a:rPr lang="en-US" altLang="ja-JP" dirty="0">
                <a:latin typeface="Arial" panose="020B0604020202020204" pitchFamily="34" charset="0"/>
                <a:ea typeface="Meiryo UI" panose="020B0604030504040204" pitchFamily="50" charset="-128"/>
                <a:cs typeface="Arial" panose="020B0604020202020204" pitchFamily="34" charset="0"/>
              </a:rPr>
              <a:t> an </a:t>
            </a:r>
            <a:r>
              <a:rPr lang="en-US" altLang="ja-JP" dirty="0" err="1">
                <a:latin typeface="Arial" panose="020B0604020202020204" pitchFamily="34" charset="0"/>
                <a:ea typeface="Meiryo UI" panose="020B0604030504040204" pitchFamily="50" charset="-128"/>
                <a:cs typeface="Arial" panose="020B0604020202020204" pitchFamily="34" charset="0"/>
              </a:rPr>
              <a:t>toàn</a:t>
            </a:r>
            <a:r>
              <a:rPr lang="en-US" altLang="ja-JP" dirty="0">
                <a:latin typeface="Arial" panose="020B0604020202020204" pitchFamily="34" charset="0"/>
                <a:ea typeface="Meiryo UI" panose="020B0604030504040204" pitchFamily="50" charset="-128"/>
                <a:cs typeface="Arial" panose="020B0604020202020204" pitchFamily="34" charset="0"/>
              </a:rPr>
              <a:t> </a:t>
            </a:r>
            <a:r>
              <a:rPr lang="en-US" altLang="ja-JP" dirty="0" err="1">
                <a:latin typeface="Arial" panose="020B0604020202020204" pitchFamily="34" charset="0"/>
                <a:ea typeface="Meiryo UI" panose="020B0604030504040204" pitchFamily="50" charset="-128"/>
                <a:cs typeface="Arial" panose="020B0604020202020204" pitchFamily="34" charset="0"/>
              </a:rPr>
              <a:t>từ</a:t>
            </a:r>
            <a:r>
              <a:rPr lang="en-US" altLang="ja-JP" dirty="0">
                <a:latin typeface="Arial" panose="020B0604020202020204" pitchFamily="34" charset="0"/>
                <a:ea typeface="Meiryo UI" panose="020B0604030504040204" pitchFamily="50" charset="-128"/>
                <a:cs typeface="Arial" panose="020B0604020202020204" pitchFamily="34" charset="0"/>
              </a:rPr>
              <a:t> </a:t>
            </a:r>
            <a:r>
              <a:rPr lang="en-US" altLang="ja-JP" dirty="0" err="1">
                <a:latin typeface="Arial" panose="020B0604020202020204" pitchFamily="34" charset="0"/>
                <a:ea typeface="Meiryo UI" panose="020B0604030504040204" pitchFamily="50" charset="-128"/>
                <a:cs typeface="Arial" panose="020B0604020202020204" pitchFamily="34" charset="0"/>
              </a:rPr>
              <a:t>đường</a:t>
            </a:r>
            <a:r>
              <a:rPr lang="en-US" altLang="ja-JP" dirty="0">
                <a:latin typeface="Arial" panose="020B0604020202020204" pitchFamily="34" charset="0"/>
                <a:ea typeface="Meiryo UI" panose="020B0604030504040204" pitchFamily="50" charset="-128"/>
                <a:cs typeface="Arial" panose="020B0604020202020204" pitchFamily="34" charset="0"/>
              </a:rPr>
              <a:t> </a:t>
            </a:r>
            <a:r>
              <a:rPr lang="en-US" altLang="ja-JP" dirty="0" err="1">
                <a:latin typeface="Arial" panose="020B0604020202020204" pitchFamily="34" charset="0"/>
                <a:ea typeface="Meiryo UI" panose="020B0604030504040204" pitchFamily="50" charset="-128"/>
                <a:cs typeface="Arial" panose="020B0604020202020204" pitchFamily="34" charset="0"/>
              </a:rPr>
              <a:t>dây</a:t>
            </a:r>
            <a:r>
              <a:rPr lang="en-US" altLang="ja-JP" dirty="0">
                <a:latin typeface="Arial" panose="020B0604020202020204" pitchFamily="34" charset="0"/>
                <a:ea typeface="Meiryo UI" panose="020B0604030504040204" pitchFamily="50" charset="-128"/>
                <a:cs typeface="Arial" panose="020B0604020202020204" pitchFamily="34" charset="0"/>
              </a:rPr>
              <a:t> </a:t>
            </a:r>
            <a:r>
              <a:rPr lang="en-US" altLang="ja-JP" dirty="0" err="1">
                <a:latin typeface="Arial" panose="020B0604020202020204" pitchFamily="34" charset="0"/>
                <a:ea typeface="Meiryo UI" panose="020B0604030504040204" pitchFamily="50" charset="-128"/>
                <a:cs typeface="Arial" panose="020B0604020202020204" pitchFamily="34" charset="0"/>
              </a:rPr>
              <a:t>tải</a:t>
            </a:r>
            <a:r>
              <a:rPr lang="ja-JP" altLang="en-US" dirty="0">
                <a:latin typeface="Arial" panose="020B0604020202020204" pitchFamily="34" charset="0"/>
                <a:ea typeface="Meiryo UI" panose="020B0604030504040204" pitchFamily="50" charset="-128"/>
                <a:cs typeface="Arial" panose="020B0604020202020204" pitchFamily="34" charset="0"/>
              </a:rPr>
              <a:t>・</a:t>
            </a:r>
            <a:r>
              <a:rPr lang="en-US" altLang="ja-JP" dirty="0" err="1">
                <a:latin typeface="Arial" panose="020B0604020202020204" pitchFamily="34" charset="0"/>
                <a:ea typeface="Meiryo UI" panose="020B0604030504040204" pitchFamily="50" charset="-128"/>
                <a:cs typeface="Arial" panose="020B0604020202020204" pitchFamily="34" charset="0"/>
              </a:rPr>
              <a:t>cung</a:t>
            </a:r>
            <a:r>
              <a:rPr lang="en-US" altLang="ja-JP" dirty="0">
                <a:latin typeface="Arial" panose="020B0604020202020204" pitchFamily="34" charset="0"/>
                <a:ea typeface="Meiryo UI" panose="020B0604030504040204" pitchFamily="50" charset="-128"/>
                <a:cs typeface="Arial" panose="020B0604020202020204" pitchFamily="34" charset="0"/>
              </a:rPr>
              <a:t> </a:t>
            </a:r>
            <a:r>
              <a:rPr lang="en-US" altLang="ja-JP" dirty="0" err="1">
                <a:latin typeface="Arial" panose="020B0604020202020204" pitchFamily="34" charset="0"/>
                <a:ea typeface="Meiryo UI" panose="020B0604030504040204" pitchFamily="50" charset="-128"/>
                <a:cs typeface="Arial" panose="020B0604020202020204" pitchFamily="34" charset="0"/>
              </a:rPr>
              <a:t>cấp</a:t>
            </a:r>
            <a:r>
              <a:rPr lang="en-US" altLang="ja-JP" dirty="0">
                <a:latin typeface="Arial" panose="020B0604020202020204" pitchFamily="34" charset="0"/>
                <a:ea typeface="Meiryo UI" panose="020B0604030504040204" pitchFamily="50" charset="-128"/>
                <a:cs typeface="Arial" panose="020B0604020202020204" pitchFamily="34" charset="0"/>
              </a:rPr>
              <a:t> </a:t>
            </a:r>
            <a:r>
              <a:rPr lang="en-US" altLang="ja-JP" dirty="0" err="1">
                <a:latin typeface="Arial" panose="020B0604020202020204" pitchFamily="34" charset="0"/>
                <a:ea typeface="Meiryo UI" panose="020B0604030504040204" pitchFamily="50" charset="-128"/>
                <a:cs typeface="Arial" panose="020B0604020202020204" pitchFamily="34" charset="0"/>
              </a:rPr>
              <a:t>điện</a:t>
            </a:r>
            <a:endParaRPr lang="ja-JP" altLang="en-US" dirty="0">
              <a:latin typeface="Arial" panose="020B0604020202020204" pitchFamily="34" charset="0"/>
              <a:ea typeface="Meiryo UI" panose="020B0604030504040204" pitchFamily="50" charset="-128"/>
              <a:cs typeface="Arial" panose="020B0604020202020204" pitchFamily="34" charset="0"/>
            </a:endParaRPr>
          </a:p>
        </p:txBody>
      </p:sp>
      <p:graphicFrame>
        <p:nvGraphicFramePr>
          <p:cNvPr id="3" name="表 2"/>
          <p:cNvGraphicFramePr>
            <a:graphicFrameLocks noGrp="1"/>
          </p:cNvGraphicFramePr>
          <p:nvPr>
            <p:extLst>
              <p:ext uri="{D42A27DB-BD31-4B8C-83A1-F6EECF244321}">
                <p14:modId xmlns:p14="http://schemas.microsoft.com/office/powerpoint/2010/main" val="3328690974"/>
              </p:ext>
            </p:extLst>
          </p:nvPr>
        </p:nvGraphicFramePr>
        <p:xfrm>
          <a:off x="741226" y="1624737"/>
          <a:ext cx="7774124" cy="3739199"/>
        </p:xfrm>
        <a:graphic>
          <a:graphicData uri="http://schemas.openxmlformats.org/drawingml/2006/table">
            <a:tbl>
              <a:tblPr firstRow="1" firstCol="1" bandRow="1">
                <a:tableStyleId>{5940675A-B579-460E-94D1-54222C63F5DA}</a:tableStyleId>
              </a:tblPr>
              <a:tblGrid>
                <a:gridCol w="1943531">
                  <a:extLst>
                    <a:ext uri="{9D8B030D-6E8A-4147-A177-3AD203B41FA5}">
                      <a16:colId xmlns:a16="http://schemas.microsoft.com/office/drawing/2014/main" val="20000"/>
                    </a:ext>
                  </a:extLst>
                </a:gridCol>
                <a:gridCol w="1943531">
                  <a:extLst>
                    <a:ext uri="{9D8B030D-6E8A-4147-A177-3AD203B41FA5}">
                      <a16:colId xmlns:a16="http://schemas.microsoft.com/office/drawing/2014/main" val="20001"/>
                    </a:ext>
                  </a:extLst>
                </a:gridCol>
                <a:gridCol w="1943531">
                  <a:extLst>
                    <a:ext uri="{9D8B030D-6E8A-4147-A177-3AD203B41FA5}">
                      <a16:colId xmlns:a16="http://schemas.microsoft.com/office/drawing/2014/main" val="20002"/>
                    </a:ext>
                  </a:extLst>
                </a:gridCol>
                <a:gridCol w="1943531">
                  <a:extLst>
                    <a:ext uri="{9D8B030D-6E8A-4147-A177-3AD203B41FA5}">
                      <a16:colId xmlns:a16="http://schemas.microsoft.com/office/drawing/2014/main" val="20003"/>
                    </a:ext>
                  </a:extLst>
                </a:gridCol>
              </a:tblGrid>
              <a:tr h="514624">
                <a:tc rowSpan="2">
                  <a:txBody>
                    <a:bodyPr/>
                    <a:lstStyle/>
                    <a:p>
                      <a:pPr algn="ctr">
                        <a:lnSpc>
                          <a:spcPts val="1600"/>
                        </a:lnSpc>
                        <a:spcAft>
                          <a:spcPts val="0"/>
                        </a:spcAft>
                      </a:pPr>
                      <a:r>
                        <a:rPr lang="en-US" altLang="ja-JP" sz="1600" kern="100" err="1">
                          <a:effectLst/>
                          <a:latin typeface="Arial" panose="020B0604020202020204" pitchFamily="34" charset="0"/>
                          <a:ea typeface="Meiryo UI" panose="020B0604030504040204" pitchFamily="50" charset="-128"/>
                          <a:cs typeface="Arial" panose="020B0604020202020204" pitchFamily="34" charset="0"/>
                        </a:rPr>
                        <a:t>Mạch</a:t>
                      </a:r>
                      <a:r>
                        <a:rPr lang="en-US" altLang="ja-JP" sz="1600" kern="100">
                          <a:effectLst/>
                          <a:latin typeface="Arial" panose="020B0604020202020204" pitchFamily="34" charset="0"/>
                          <a:ea typeface="Meiryo UI" panose="020B0604030504040204" pitchFamily="50" charset="-128"/>
                          <a:cs typeface="Arial" panose="020B0604020202020204" pitchFamily="34" charset="0"/>
                        </a:rPr>
                        <a:t> </a:t>
                      </a:r>
                      <a:r>
                        <a:rPr lang="en-US" altLang="ja-JP" sz="1600" kern="100" err="1">
                          <a:effectLst/>
                          <a:latin typeface="Arial" panose="020B0604020202020204" pitchFamily="34" charset="0"/>
                          <a:ea typeface="Meiryo UI" panose="020B0604030504040204" pitchFamily="50" charset="-128"/>
                          <a:cs typeface="Arial" panose="020B0604020202020204" pitchFamily="34" charset="0"/>
                        </a:rPr>
                        <a:t>điện</a:t>
                      </a:r>
                      <a:endParaRPr lang="ja-JP" sz="1600" kern="100">
                        <a:effectLst/>
                        <a:latin typeface="Arial" panose="020B0604020202020204" pitchFamily="34" charset="0"/>
                        <a:ea typeface="Meiryo UI" panose="020B0604030504040204" pitchFamily="50" charset="-128"/>
                        <a:cs typeface="Arial" panose="020B0604020202020204" pitchFamily="34" charset="0"/>
                      </a:endParaRPr>
                    </a:p>
                  </a:txBody>
                  <a:tcPr marL="68580" marR="68580" marT="0" marB="0" anchor="ctr"/>
                </a:tc>
                <a:tc rowSpan="2">
                  <a:txBody>
                    <a:bodyPr/>
                    <a:lstStyle/>
                    <a:p>
                      <a:pPr algn="ctr">
                        <a:lnSpc>
                          <a:spcPts val="1600"/>
                        </a:lnSpc>
                        <a:spcAft>
                          <a:spcPts val="0"/>
                        </a:spcAft>
                      </a:pPr>
                      <a:r>
                        <a:rPr lang="en-US" altLang="ja-JP" sz="1600" kern="100" err="1">
                          <a:effectLst/>
                          <a:latin typeface="Arial" panose="020B0604020202020204" pitchFamily="34" charset="0"/>
                          <a:cs typeface="Arial" panose="020B0604020202020204" pitchFamily="34" charset="0"/>
                        </a:rPr>
                        <a:t>Áp</a:t>
                      </a:r>
                      <a:r>
                        <a:rPr lang="en-US" altLang="ja-JP" sz="1600" kern="100">
                          <a:effectLst/>
                          <a:latin typeface="Arial" panose="020B0604020202020204" pitchFamily="34" charset="0"/>
                          <a:cs typeface="Arial" panose="020B0604020202020204" pitchFamily="34" charset="0"/>
                        </a:rPr>
                        <a:t> </a:t>
                      </a:r>
                      <a:r>
                        <a:rPr lang="en-US" altLang="ja-JP" sz="1600" kern="100" err="1">
                          <a:effectLst/>
                          <a:latin typeface="Arial" panose="020B0604020202020204" pitchFamily="34" charset="0"/>
                          <a:cs typeface="Arial" panose="020B0604020202020204" pitchFamily="34" charset="0"/>
                        </a:rPr>
                        <a:t>suất</a:t>
                      </a:r>
                      <a:r>
                        <a:rPr lang="en-US" altLang="ja-JP" sz="1600" kern="100">
                          <a:effectLst/>
                          <a:latin typeface="Arial" panose="020B0604020202020204" pitchFamily="34" charset="0"/>
                          <a:cs typeface="Arial" panose="020B0604020202020204" pitchFamily="34" charset="0"/>
                        </a:rPr>
                        <a:t> </a:t>
                      </a:r>
                      <a:r>
                        <a:rPr lang="en-US" altLang="ja-JP" sz="1600" kern="100" err="1">
                          <a:effectLst/>
                          <a:latin typeface="Arial" panose="020B0604020202020204" pitchFamily="34" charset="0"/>
                          <a:cs typeface="Arial" panose="020B0604020202020204" pitchFamily="34" charset="0"/>
                        </a:rPr>
                        <a:t>tải</a:t>
                      </a:r>
                      <a:r>
                        <a:rPr lang="en-US" altLang="ja-JP" sz="1600" kern="100">
                          <a:effectLst/>
                          <a:latin typeface="Arial" panose="020B0604020202020204" pitchFamily="34" charset="0"/>
                          <a:cs typeface="Arial" panose="020B0604020202020204" pitchFamily="34" charset="0"/>
                        </a:rPr>
                        <a:t> </a:t>
                      </a:r>
                      <a:r>
                        <a:rPr lang="en-US" altLang="ja-JP" sz="1600" kern="100" err="1">
                          <a:effectLst/>
                          <a:latin typeface="Arial" panose="020B0604020202020204" pitchFamily="34" charset="0"/>
                          <a:cs typeface="Arial" panose="020B0604020202020204" pitchFamily="34" charset="0"/>
                        </a:rPr>
                        <a:t>điện</a:t>
                      </a:r>
                      <a:r>
                        <a:rPr lang="en-US" altLang="ja-JP" sz="1600" kern="100">
                          <a:effectLst/>
                          <a:latin typeface="Arial" panose="020B0604020202020204" pitchFamily="34" charset="0"/>
                          <a:cs typeface="Arial" panose="020B0604020202020204" pitchFamily="34" charset="0"/>
                        </a:rPr>
                        <a:t> (V)</a:t>
                      </a:r>
                      <a:endParaRPr lang="ja-JP" sz="1600" kern="100">
                        <a:effectLst/>
                        <a:latin typeface="Arial" panose="020B0604020202020204" pitchFamily="34" charset="0"/>
                        <a:ea typeface="Meiryo UI" panose="020B0604030504040204" pitchFamily="50" charset="-128"/>
                        <a:cs typeface="Arial" panose="020B0604020202020204" pitchFamily="34" charset="0"/>
                      </a:endParaRPr>
                    </a:p>
                  </a:txBody>
                  <a:tcPr marL="68580" marR="68580" marT="0" marB="0" anchor="ctr"/>
                </a:tc>
                <a:tc gridSpan="2">
                  <a:txBody>
                    <a:bodyPr/>
                    <a:lstStyle/>
                    <a:p>
                      <a:pPr algn="ctr">
                        <a:lnSpc>
                          <a:spcPts val="1600"/>
                        </a:lnSpc>
                        <a:spcAft>
                          <a:spcPts val="0"/>
                        </a:spcAft>
                      </a:pPr>
                      <a:r>
                        <a:rPr lang="en-US" altLang="ja-JP" sz="1600" kern="100" dirty="0" err="1">
                          <a:effectLst/>
                          <a:latin typeface="Arial" panose="020B0604020202020204" pitchFamily="34" charset="0"/>
                          <a:cs typeface="Arial" panose="020B0604020202020204" pitchFamily="34" charset="0"/>
                        </a:rPr>
                        <a:t>Cự</a:t>
                      </a:r>
                      <a:r>
                        <a:rPr lang="en-US" altLang="ja-JP" sz="1600" kern="100" dirty="0">
                          <a:effectLst/>
                          <a:latin typeface="Arial" panose="020B0604020202020204" pitchFamily="34" charset="0"/>
                          <a:cs typeface="Arial" panose="020B0604020202020204" pitchFamily="34" charset="0"/>
                        </a:rPr>
                        <a:t> li </a:t>
                      </a:r>
                      <a:r>
                        <a:rPr lang="en-US" altLang="ja-JP" sz="1600" kern="100" dirty="0" err="1">
                          <a:effectLst/>
                          <a:latin typeface="Arial" panose="020B0604020202020204" pitchFamily="34" charset="0"/>
                          <a:cs typeface="Arial" panose="020B0604020202020204" pitchFamily="34" charset="0"/>
                        </a:rPr>
                        <a:t>hoảng</a:t>
                      </a:r>
                      <a:r>
                        <a:rPr lang="en-US" altLang="ja-JP" sz="1600" kern="100" dirty="0">
                          <a:effectLst/>
                          <a:latin typeface="Arial" panose="020B0604020202020204" pitchFamily="34" charset="0"/>
                          <a:cs typeface="Arial" panose="020B0604020202020204" pitchFamily="34" charset="0"/>
                        </a:rPr>
                        <a:t> </a:t>
                      </a:r>
                      <a:r>
                        <a:rPr lang="en-US" altLang="ja-JP" sz="1600" kern="100" dirty="0" err="1">
                          <a:effectLst/>
                          <a:latin typeface="Arial" panose="020B0604020202020204" pitchFamily="34" charset="0"/>
                          <a:cs typeface="Arial" panose="020B0604020202020204" pitchFamily="34" charset="0"/>
                        </a:rPr>
                        <a:t>cách</a:t>
                      </a:r>
                      <a:r>
                        <a:rPr lang="en-US" altLang="ja-JP" sz="1600" kern="100" dirty="0">
                          <a:effectLst/>
                          <a:latin typeface="Arial" panose="020B0604020202020204" pitchFamily="34" charset="0"/>
                          <a:cs typeface="Arial" panose="020B0604020202020204" pitchFamily="34" charset="0"/>
                        </a:rPr>
                        <a:t> </a:t>
                      </a:r>
                      <a:r>
                        <a:rPr lang="en-US" altLang="ja-JP" sz="1600" kern="100" dirty="0" err="1">
                          <a:effectLst/>
                          <a:latin typeface="Arial" panose="020B0604020202020204" pitchFamily="34" charset="0"/>
                          <a:cs typeface="Arial" panose="020B0604020202020204" pitchFamily="34" charset="0"/>
                        </a:rPr>
                        <a:t>nhỏ</a:t>
                      </a:r>
                      <a:r>
                        <a:rPr lang="en-US" altLang="ja-JP" sz="1600" kern="100" dirty="0">
                          <a:effectLst/>
                          <a:latin typeface="Arial" panose="020B0604020202020204" pitchFamily="34" charset="0"/>
                          <a:cs typeface="Arial" panose="020B0604020202020204" pitchFamily="34" charset="0"/>
                        </a:rPr>
                        <a:t> </a:t>
                      </a:r>
                      <a:r>
                        <a:rPr lang="en-US" altLang="ja-JP" sz="1600" kern="100" dirty="0" err="1">
                          <a:effectLst/>
                          <a:latin typeface="Arial" panose="020B0604020202020204" pitchFamily="34" charset="0"/>
                          <a:cs typeface="Arial" panose="020B0604020202020204" pitchFamily="34" charset="0"/>
                        </a:rPr>
                        <a:t>nhất</a:t>
                      </a:r>
                      <a:r>
                        <a:rPr lang="en-US" altLang="ja-JP" sz="1600" kern="100" dirty="0">
                          <a:effectLst/>
                          <a:latin typeface="Arial" panose="020B0604020202020204" pitchFamily="34" charset="0"/>
                          <a:cs typeface="Arial" panose="020B0604020202020204" pitchFamily="34" charset="0"/>
                        </a:rPr>
                        <a:t> (m)</a:t>
                      </a:r>
                      <a:endParaRPr lang="ja-JP" sz="1600" kern="100" dirty="0">
                        <a:effectLst/>
                        <a:latin typeface="Arial" panose="020B0604020202020204" pitchFamily="34" charset="0"/>
                        <a:ea typeface="Meiryo UI" panose="020B0604030504040204" pitchFamily="50" charset="-128"/>
                        <a:cs typeface="Arial" panose="020B0604020202020204" pitchFamily="34" charset="0"/>
                      </a:endParaRPr>
                    </a:p>
                  </a:txBody>
                  <a:tcPr marL="68580" marR="68580" marT="0" marB="0" anchor="ctr"/>
                </a:tc>
                <a:tc hMerge="1">
                  <a:txBody>
                    <a:bodyPr/>
                    <a:lstStyle/>
                    <a:p>
                      <a:endParaRPr kumimoji="1" lang="ja-JP" altLang="en-US"/>
                    </a:p>
                  </a:txBody>
                  <a:tcPr/>
                </a:tc>
                <a:extLst>
                  <a:ext uri="{0D108BD9-81ED-4DB2-BD59-A6C34878D82A}">
                    <a16:rowId xmlns:a16="http://schemas.microsoft.com/office/drawing/2014/main" val="10000"/>
                  </a:ext>
                </a:extLst>
              </a:tr>
              <a:tr h="669148">
                <a:tc vMerge="1">
                  <a:txBody>
                    <a:bodyPr/>
                    <a:lstStyle/>
                    <a:p>
                      <a:endParaRPr kumimoji="1" lang="ja-JP" altLang="en-US"/>
                    </a:p>
                  </a:txBody>
                  <a:tcPr/>
                </a:tc>
                <a:tc vMerge="1">
                  <a:txBody>
                    <a:bodyPr/>
                    <a:lstStyle/>
                    <a:p>
                      <a:endParaRPr kumimoji="1" lang="ja-JP" altLang="en-US"/>
                    </a:p>
                  </a:txBody>
                  <a:tcPr/>
                </a:tc>
                <a:tc>
                  <a:txBody>
                    <a:bodyPr/>
                    <a:lstStyle/>
                    <a:p>
                      <a:pPr algn="ctr">
                        <a:lnSpc>
                          <a:spcPts val="1600"/>
                        </a:lnSpc>
                        <a:spcAft>
                          <a:spcPts val="0"/>
                        </a:spcAft>
                      </a:pPr>
                      <a:r>
                        <a:rPr lang="en-US" altLang="ja-JP" sz="1600" kern="100" err="1">
                          <a:effectLst/>
                          <a:latin typeface="Arial" panose="020B0604020202020204" pitchFamily="34" charset="0"/>
                          <a:cs typeface="Arial" panose="020B0604020202020204" pitchFamily="34" charset="0"/>
                        </a:rPr>
                        <a:t>Thông</a:t>
                      </a:r>
                      <a:r>
                        <a:rPr lang="en-US" altLang="ja-JP" sz="1600" kern="100">
                          <a:effectLst/>
                          <a:latin typeface="Arial" panose="020B0604020202020204" pitchFamily="34" charset="0"/>
                          <a:cs typeface="Arial" panose="020B0604020202020204" pitchFamily="34" charset="0"/>
                        </a:rPr>
                        <a:t> </a:t>
                      </a:r>
                      <a:r>
                        <a:rPr lang="en-US" altLang="ja-JP" sz="1600" kern="100" err="1">
                          <a:effectLst/>
                          <a:latin typeface="Arial" panose="020B0604020202020204" pitchFamily="34" charset="0"/>
                          <a:cs typeface="Arial" panose="020B0604020202020204" pitchFamily="34" charset="0"/>
                        </a:rPr>
                        <a:t>tư</a:t>
                      </a:r>
                      <a:r>
                        <a:rPr lang="en-US" altLang="ja-JP" sz="1600" kern="100">
                          <a:effectLst/>
                          <a:latin typeface="Arial" panose="020B0604020202020204" pitchFamily="34" charset="0"/>
                          <a:cs typeface="Arial" panose="020B0604020202020204" pitchFamily="34" charset="0"/>
                        </a:rPr>
                        <a:t> </a:t>
                      </a:r>
                      <a:r>
                        <a:rPr lang="en-US" altLang="ja-JP" sz="1600" kern="100" err="1">
                          <a:effectLst/>
                          <a:latin typeface="Arial" panose="020B0604020202020204" pitchFamily="34" charset="0"/>
                          <a:cs typeface="Arial" panose="020B0604020202020204" pitchFamily="34" charset="0"/>
                        </a:rPr>
                        <a:t>bộ</a:t>
                      </a:r>
                      <a:r>
                        <a:rPr lang="en-US" altLang="ja-JP" sz="1600" kern="100">
                          <a:effectLst/>
                          <a:latin typeface="Arial" panose="020B0604020202020204" pitchFamily="34" charset="0"/>
                          <a:cs typeface="Arial" panose="020B0604020202020204" pitchFamily="34" charset="0"/>
                        </a:rPr>
                        <a:t> </a:t>
                      </a:r>
                      <a:r>
                        <a:rPr lang="en-US" altLang="ja-JP" sz="1600" kern="100" err="1">
                          <a:effectLst/>
                          <a:latin typeface="Arial" panose="020B0604020202020204" pitchFamily="34" charset="0"/>
                          <a:cs typeface="Arial" panose="020B0604020202020204" pitchFamily="34" charset="0"/>
                        </a:rPr>
                        <a:t>lao</a:t>
                      </a:r>
                      <a:r>
                        <a:rPr lang="en-US" altLang="ja-JP" sz="1600" kern="100">
                          <a:effectLst/>
                          <a:latin typeface="Arial" panose="020B0604020202020204" pitchFamily="34" charset="0"/>
                          <a:cs typeface="Arial" panose="020B0604020202020204" pitchFamily="34" charset="0"/>
                        </a:rPr>
                        <a:t> </a:t>
                      </a:r>
                      <a:r>
                        <a:rPr lang="en-US" altLang="ja-JP" sz="1600" kern="100" err="1">
                          <a:effectLst/>
                          <a:latin typeface="Arial" panose="020B0604020202020204" pitchFamily="34" charset="0"/>
                          <a:cs typeface="Arial" panose="020B0604020202020204" pitchFamily="34" charset="0"/>
                        </a:rPr>
                        <a:t>động</a:t>
                      </a:r>
                      <a:r>
                        <a:rPr lang="en-US" altLang="ja-JP" sz="1600" kern="100">
                          <a:effectLst/>
                          <a:latin typeface="Arial" panose="020B0604020202020204" pitchFamily="34" charset="0"/>
                          <a:cs typeface="Arial" panose="020B0604020202020204" pitchFamily="34" charset="0"/>
                        </a:rPr>
                        <a:t> </a:t>
                      </a:r>
                      <a:r>
                        <a:rPr lang="ja-JP" sz="1600" kern="100">
                          <a:effectLst/>
                          <a:latin typeface="Arial" panose="020B0604020202020204" pitchFamily="34" charset="0"/>
                          <a:cs typeface="Arial" panose="020B0604020202020204" pitchFamily="34" charset="0"/>
                        </a:rPr>
                        <a:t>※</a:t>
                      </a:r>
                      <a:endParaRPr lang="ja-JP" sz="1600" kern="100">
                        <a:effectLst/>
                        <a:latin typeface="Arial" panose="020B0604020202020204" pitchFamily="34" charset="0"/>
                        <a:ea typeface="Meiryo UI" panose="020B0604030504040204" pitchFamily="50" charset="-128"/>
                        <a:cs typeface="Arial" panose="020B0604020202020204" pitchFamily="34" charset="0"/>
                      </a:endParaRPr>
                    </a:p>
                  </a:txBody>
                  <a:tcPr marL="68580" marR="68580" marT="0" marB="0" anchor="ctr"/>
                </a:tc>
                <a:tc>
                  <a:txBody>
                    <a:bodyPr/>
                    <a:lstStyle/>
                    <a:p>
                      <a:pPr algn="ctr">
                        <a:lnSpc>
                          <a:spcPts val="1600"/>
                        </a:lnSpc>
                        <a:spcAft>
                          <a:spcPts val="0"/>
                        </a:spcAft>
                      </a:pPr>
                      <a:r>
                        <a:rPr lang="en-US" altLang="ja-JP" sz="1600" kern="100" err="1">
                          <a:effectLst/>
                          <a:latin typeface="Arial" panose="020B0604020202020204" pitchFamily="34" charset="0"/>
                          <a:cs typeface="Arial" panose="020B0604020202020204" pitchFamily="34" charset="0"/>
                        </a:rPr>
                        <a:t>Mục</a:t>
                      </a:r>
                      <a:r>
                        <a:rPr lang="en-US" altLang="ja-JP" sz="1600" kern="100">
                          <a:effectLst/>
                          <a:latin typeface="Arial" panose="020B0604020202020204" pitchFamily="34" charset="0"/>
                          <a:cs typeface="Arial" panose="020B0604020202020204" pitchFamily="34" charset="0"/>
                        </a:rPr>
                        <a:t> </a:t>
                      </a:r>
                      <a:r>
                        <a:rPr lang="en-US" altLang="ja-JP" sz="1600" kern="100" err="1">
                          <a:effectLst/>
                          <a:latin typeface="Arial" panose="020B0604020202020204" pitchFamily="34" charset="0"/>
                          <a:cs typeface="Arial" panose="020B0604020202020204" pitchFamily="34" charset="0"/>
                        </a:rPr>
                        <a:t>tiêu</a:t>
                      </a:r>
                      <a:r>
                        <a:rPr lang="en-US" altLang="ja-JP" sz="1600" kern="100">
                          <a:effectLst/>
                          <a:latin typeface="Arial" panose="020B0604020202020204" pitchFamily="34" charset="0"/>
                          <a:cs typeface="Arial" panose="020B0604020202020204" pitchFamily="34" charset="0"/>
                        </a:rPr>
                        <a:t> </a:t>
                      </a:r>
                      <a:r>
                        <a:rPr lang="en-US" altLang="ja-JP" sz="1600" kern="100" err="1">
                          <a:effectLst/>
                          <a:latin typeface="Arial" panose="020B0604020202020204" pitchFamily="34" charset="0"/>
                          <a:cs typeface="Arial" panose="020B0604020202020204" pitchFamily="34" charset="0"/>
                        </a:rPr>
                        <a:t>của</a:t>
                      </a:r>
                      <a:r>
                        <a:rPr lang="en-US" altLang="ja-JP" sz="1600" kern="100">
                          <a:effectLst/>
                          <a:latin typeface="Arial" panose="020B0604020202020204" pitchFamily="34" charset="0"/>
                          <a:cs typeface="Arial" panose="020B0604020202020204" pitchFamily="34" charset="0"/>
                        </a:rPr>
                        <a:t> </a:t>
                      </a:r>
                      <a:r>
                        <a:rPr lang="en-US" altLang="ja-JP" sz="1600" kern="100" err="1">
                          <a:effectLst/>
                          <a:latin typeface="Arial" panose="020B0604020202020204" pitchFamily="34" charset="0"/>
                          <a:cs typeface="Arial" panose="020B0604020202020204" pitchFamily="34" charset="0"/>
                        </a:rPr>
                        <a:t>công</a:t>
                      </a:r>
                      <a:r>
                        <a:rPr lang="en-US" altLang="ja-JP" sz="1600" kern="100">
                          <a:effectLst/>
                          <a:latin typeface="Arial" panose="020B0604020202020204" pitchFamily="34" charset="0"/>
                          <a:cs typeface="Arial" panose="020B0604020202020204" pitchFamily="34" charset="0"/>
                        </a:rPr>
                        <a:t> ty </a:t>
                      </a:r>
                      <a:r>
                        <a:rPr lang="en-US" altLang="ja-JP" sz="1600" kern="100" err="1">
                          <a:effectLst/>
                          <a:latin typeface="Arial" panose="020B0604020202020204" pitchFamily="34" charset="0"/>
                          <a:cs typeface="Arial" panose="020B0604020202020204" pitchFamily="34" charset="0"/>
                        </a:rPr>
                        <a:t>điện</a:t>
                      </a:r>
                      <a:r>
                        <a:rPr lang="en-US" altLang="ja-JP" sz="1600" kern="100">
                          <a:effectLst/>
                          <a:latin typeface="Arial" panose="020B0604020202020204" pitchFamily="34" charset="0"/>
                          <a:cs typeface="Arial" panose="020B0604020202020204" pitchFamily="34" charset="0"/>
                        </a:rPr>
                        <a:t> </a:t>
                      </a:r>
                      <a:r>
                        <a:rPr lang="en-US" altLang="ja-JP" sz="1600" kern="100" err="1">
                          <a:effectLst/>
                          <a:latin typeface="Arial" panose="020B0604020202020204" pitchFamily="34" charset="0"/>
                          <a:cs typeface="Arial" panose="020B0604020202020204" pitchFamily="34" charset="0"/>
                        </a:rPr>
                        <a:t>lực</a:t>
                      </a:r>
                      <a:endParaRPr lang="ja-JP" sz="1600" kern="100">
                        <a:effectLst/>
                        <a:latin typeface="Arial" panose="020B0604020202020204" pitchFamily="34" charset="0"/>
                        <a:ea typeface="Meiryo UI" panose="020B0604030504040204" pitchFamily="50" charset="-128"/>
                        <a:cs typeface="Arial" panose="020B0604020202020204" pitchFamily="34" charset="0"/>
                      </a:endParaRPr>
                    </a:p>
                  </a:txBody>
                  <a:tcPr marL="68580" marR="68580" marT="0" marB="0" anchor="ctr"/>
                </a:tc>
                <a:extLst>
                  <a:ext uri="{0D108BD9-81ED-4DB2-BD59-A6C34878D82A}">
                    <a16:rowId xmlns:a16="http://schemas.microsoft.com/office/drawing/2014/main" val="10001"/>
                  </a:ext>
                </a:extLst>
              </a:tr>
              <a:tr h="365061">
                <a:tc rowSpan="2">
                  <a:txBody>
                    <a:bodyPr/>
                    <a:lstStyle/>
                    <a:p>
                      <a:pPr algn="ctr">
                        <a:lnSpc>
                          <a:spcPts val="1600"/>
                        </a:lnSpc>
                        <a:spcAft>
                          <a:spcPts val="0"/>
                        </a:spcAft>
                      </a:pPr>
                      <a:r>
                        <a:rPr lang="en-US" altLang="ja-JP" sz="1600" kern="100" err="1">
                          <a:effectLst/>
                          <a:latin typeface="Arial" panose="020B0604020202020204" pitchFamily="34" charset="0"/>
                          <a:ea typeface="Meiryo UI" panose="020B0604030504040204" pitchFamily="50" charset="-128"/>
                          <a:cs typeface="Arial" panose="020B0604020202020204" pitchFamily="34" charset="0"/>
                        </a:rPr>
                        <a:t>Đường</a:t>
                      </a:r>
                      <a:r>
                        <a:rPr lang="en-US" altLang="ja-JP" sz="1600" kern="100">
                          <a:effectLst/>
                          <a:latin typeface="Arial" panose="020B0604020202020204" pitchFamily="34" charset="0"/>
                          <a:ea typeface="Meiryo UI" panose="020B0604030504040204" pitchFamily="50" charset="-128"/>
                          <a:cs typeface="Arial" panose="020B0604020202020204" pitchFamily="34" charset="0"/>
                        </a:rPr>
                        <a:t> </a:t>
                      </a:r>
                      <a:r>
                        <a:rPr lang="en-US" altLang="ja-JP" sz="1600" kern="100" err="1">
                          <a:effectLst/>
                          <a:latin typeface="Arial" panose="020B0604020202020204" pitchFamily="34" charset="0"/>
                          <a:ea typeface="Meiryo UI" panose="020B0604030504040204" pitchFamily="50" charset="-128"/>
                          <a:cs typeface="Arial" panose="020B0604020202020204" pitchFamily="34" charset="0"/>
                        </a:rPr>
                        <a:t>dây</a:t>
                      </a:r>
                      <a:r>
                        <a:rPr lang="en-US" altLang="ja-JP" sz="1600" kern="100">
                          <a:effectLst/>
                          <a:latin typeface="Arial" panose="020B0604020202020204" pitchFamily="34" charset="0"/>
                          <a:ea typeface="Meiryo UI" panose="020B0604030504040204" pitchFamily="50" charset="-128"/>
                          <a:cs typeface="Arial" panose="020B0604020202020204" pitchFamily="34" charset="0"/>
                        </a:rPr>
                        <a:t> </a:t>
                      </a:r>
                      <a:r>
                        <a:rPr lang="en-US" altLang="ja-JP" sz="1600" kern="100" err="1">
                          <a:effectLst/>
                          <a:latin typeface="Arial" panose="020B0604020202020204" pitchFamily="34" charset="0"/>
                          <a:ea typeface="Meiryo UI" panose="020B0604030504040204" pitchFamily="50" charset="-128"/>
                          <a:cs typeface="Arial" panose="020B0604020202020204" pitchFamily="34" charset="0"/>
                        </a:rPr>
                        <a:t>cung</a:t>
                      </a:r>
                      <a:r>
                        <a:rPr lang="en-US" altLang="ja-JP" sz="1600" kern="100">
                          <a:effectLst/>
                          <a:latin typeface="Arial" panose="020B0604020202020204" pitchFamily="34" charset="0"/>
                          <a:ea typeface="Meiryo UI" panose="020B0604030504040204" pitchFamily="50" charset="-128"/>
                          <a:cs typeface="Arial" panose="020B0604020202020204" pitchFamily="34" charset="0"/>
                        </a:rPr>
                        <a:t> </a:t>
                      </a:r>
                      <a:r>
                        <a:rPr lang="en-US" altLang="ja-JP" sz="1600" kern="100" err="1">
                          <a:effectLst/>
                          <a:latin typeface="Arial" panose="020B0604020202020204" pitchFamily="34" charset="0"/>
                          <a:ea typeface="Meiryo UI" panose="020B0604030504040204" pitchFamily="50" charset="-128"/>
                          <a:cs typeface="Arial" panose="020B0604020202020204" pitchFamily="34" charset="0"/>
                        </a:rPr>
                        <a:t>cấp</a:t>
                      </a:r>
                      <a:r>
                        <a:rPr lang="en-US" altLang="ja-JP" sz="1600" kern="100">
                          <a:effectLst/>
                          <a:latin typeface="Arial" panose="020B0604020202020204" pitchFamily="34" charset="0"/>
                          <a:ea typeface="Meiryo UI" panose="020B0604030504040204" pitchFamily="50" charset="-128"/>
                          <a:cs typeface="Arial" panose="020B0604020202020204" pitchFamily="34" charset="0"/>
                        </a:rPr>
                        <a:t> </a:t>
                      </a:r>
                      <a:r>
                        <a:rPr lang="en-US" altLang="ja-JP" sz="1600" kern="100" err="1">
                          <a:effectLst/>
                          <a:latin typeface="Arial" panose="020B0604020202020204" pitchFamily="34" charset="0"/>
                          <a:ea typeface="Meiryo UI" panose="020B0604030504040204" pitchFamily="50" charset="-128"/>
                          <a:cs typeface="Arial" panose="020B0604020202020204" pitchFamily="34" charset="0"/>
                        </a:rPr>
                        <a:t>điện</a:t>
                      </a:r>
                      <a:endParaRPr lang="ja-JP" sz="1600" kern="100">
                        <a:effectLst/>
                        <a:latin typeface="Arial" panose="020B0604020202020204" pitchFamily="34" charset="0"/>
                        <a:ea typeface="Meiryo UI" panose="020B0604030504040204" pitchFamily="50" charset="-128"/>
                        <a:cs typeface="Arial" panose="020B0604020202020204" pitchFamily="34" charset="0"/>
                      </a:endParaRPr>
                    </a:p>
                  </a:txBody>
                  <a:tcPr marL="68580" marR="68580" marT="0" marB="0" anchor="ctr"/>
                </a:tc>
                <a:tc>
                  <a:txBody>
                    <a:bodyPr/>
                    <a:lstStyle/>
                    <a:p>
                      <a:pPr algn="r">
                        <a:lnSpc>
                          <a:spcPts val="1600"/>
                        </a:lnSpc>
                        <a:spcAft>
                          <a:spcPts val="0"/>
                        </a:spcAft>
                      </a:pPr>
                      <a:r>
                        <a:rPr lang="en-US" sz="1600" kern="100" err="1">
                          <a:effectLst/>
                          <a:latin typeface="Arial" panose="020B0604020202020204" pitchFamily="34" charset="0"/>
                          <a:cs typeface="Arial" panose="020B0604020202020204" pitchFamily="34" charset="0"/>
                        </a:rPr>
                        <a:t>Dưới</a:t>
                      </a:r>
                      <a:r>
                        <a:rPr lang="en-US" sz="1600" kern="100">
                          <a:effectLst/>
                          <a:latin typeface="Arial" panose="020B0604020202020204" pitchFamily="34" charset="0"/>
                          <a:cs typeface="Arial" panose="020B0604020202020204" pitchFamily="34" charset="0"/>
                        </a:rPr>
                        <a:t> 100</a:t>
                      </a:r>
                      <a:r>
                        <a:rPr lang="ja-JP" sz="1600" kern="100">
                          <a:effectLst/>
                          <a:latin typeface="Arial" panose="020B0604020202020204" pitchFamily="34" charset="0"/>
                          <a:cs typeface="Arial" panose="020B0604020202020204" pitchFamily="34" charset="0"/>
                        </a:rPr>
                        <a:t>・</a:t>
                      </a:r>
                      <a:r>
                        <a:rPr lang="en-US" sz="1600" kern="100">
                          <a:effectLst/>
                          <a:latin typeface="Arial" panose="020B0604020202020204" pitchFamily="34" charset="0"/>
                          <a:cs typeface="Arial" panose="020B0604020202020204" pitchFamily="34" charset="0"/>
                        </a:rPr>
                        <a:t>200</a:t>
                      </a:r>
                      <a:endParaRPr lang="ja-JP" sz="1600" kern="100">
                        <a:effectLst/>
                        <a:latin typeface="Arial" panose="020B0604020202020204" pitchFamily="34" charset="0"/>
                        <a:ea typeface="Meiryo UI" panose="020B0604030504040204" pitchFamily="50" charset="-128"/>
                        <a:cs typeface="Arial" panose="020B0604020202020204" pitchFamily="34" charset="0"/>
                      </a:endParaRPr>
                    </a:p>
                  </a:txBody>
                  <a:tcPr marL="68580" marR="68580" marT="0" marB="0" anchor="ctr"/>
                </a:tc>
                <a:tc>
                  <a:txBody>
                    <a:bodyPr/>
                    <a:lstStyle/>
                    <a:p>
                      <a:pPr algn="r">
                        <a:lnSpc>
                          <a:spcPts val="1600"/>
                        </a:lnSpc>
                        <a:spcAft>
                          <a:spcPts val="0"/>
                        </a:spcAft>
                      </a:pPr>
                      <a:r>
                        <a:rPr lang="en-US" sz="1600" kern="100" err="1">
                          <a:effectLst/>
                          <a:latin typeface="Arial" panose="020B0604020202020204" pitchFamily="34" charset="0"/>
                          <a:cs typeface="Arial" panose="020B0604020202020204" pitchFamily="34" charset="0"/>
                        </a:rPr>
                        <a:t>Trên</a:t>
                      </a:r>
                      <a:r>
                        <a:rPr lang="en-US" sz="1600" kern="100">
                          <a:effectLst/>
                          <a:latin typeface="Arial" panose="020B0604020202020204" pitchFamily="34" charset="0"/>
                          <a:cs typeface="Arial" panose="020B0604020202020204" pitchFamily="34" charset="0"/>
                        </a:rPr>
                        <a:t> 1.0</a:t>
                      </a:r>
                      <a:endParaRPr lang="ja-JP" sz="1600" kern="100">
                        <a:effectLst/>
                        <a:latin typeface="Arial" panose="020B0604020202020204" pitchFamily="34" charset="0"/>
                        <a:ea typeface="Meiryo UI" panose="020B0604030504040204" pitchFamily="50" charset="-128"/>
                        <a:cs typeface="Arial" panose="020B0604020202020204" pitchFamily="34" charset="0"/>
                      </a:endParaRPr>
                    </a:p>
                  </a:txBody>
                  <a:tcPr marL="68580" marR="68580" marT="0" marB="0" anchor="ctr"/>
                </a:tc>
                <a:tc>
                  <a:txBody>
                    <a:bodyPr/>
                    <a:lstStyle/>
                    <a:p>
                      <a:pPr algn="r">
                        <a:lnSpc>
                          <a:spcPts val="1600"/>
                        </a:lnSpc>
                        <a:spcAft>
                          <a:spcPts val="0"/>
                        </a:spcAft>
                      </a:pPr>
                      <a:r>
                        <a:rPr lang="en-US" altLang="ja-JP" sz="1600" kern="100" err="1">
                          <a:effectLst/>
                          <a:latin typeface="Arial" panose="020B0604020202020204" pitchFamily="34" charset="0"/>
                          <a:cs typeface="Arial" panose="020B0604020202020204" pitchFamily="34" charset="0"/>
                        </a:rPr>
                        <a:t>Trên</a:t>
                      </a:r>
                      <a:r>
                        <a:rPr lang="en-US" altLang="ja-JP" sz="1600" kern="100">
                          <a:effectLst/>
                          <a:latin typeface="Arial" panose="020B0604020202020204" pitchFamily="34" charset="0"/>
                          <a:cs typeface="Arial" panose="020B0604020202020204" pitchFamily="34" charset="0"/>
                        </a:rPr>
                        <a:t> </a:t>
                      </a:r>
                      <a:r>
                        <a:rPr lang="en-US" sz="1600" kern="100">
                          <a:effectLst/>
                          <a:latin typeface="Arial" panose="020B0604020202020204" pitchFamily="34" charset="0"/>
                          <a:cs typeface="Arial" panose="020B0604020202020204" pitchFamily="34" charset="0"/>
                        </a:rPr>
                        <a:t>1.0</a:t>
                      </a:r>
                      <a:endParaRPr lang="ja-JP" sz="1600" kern="100">
                        <a:effectLst/>
                        <a:latin typeface="Arial" panose="020B0604020202020204" pitchFamily="34" charset="0"/>
                        <a:ea typeface="Meiryo UI" panose="020B0604030504040204" pitchFamily="50" charset="-128"/>
                        <a:cs typeface="Arial" panose="020B0604020202020204" pitchFamily="34" charset="0"/>
                      </a:endParaRPr>
                    </a:p>
                  </a:txBody>
                  <a:tcPr marL="68580" marR="68580" marT="0" marB="0" anchor="ctr"/>
                </a:tc>
                <a:extLst>
                  <a:ext uri="{0D108BD9-81ED-4DB2-BD59-A6C34878D82A}">
                    <a16:rowId xmlns:a16="http://schemas.microsoft.com/office/drawing/2014/main" val="10002"/>
                  </a:ext>
                </a:extLst>
              </a:tr>
              <a:tr h="365061">
                <a:tc vMerge="1">
                  <a:txBody>
                    <a:bodyPr/>
                    <a:lstStyle/>
                    <a:p>
                      <a:endParaRPr kumimoji="1" lang="ja-JP" altLang="en-US"/>
                    </a:p>
                  </a:txBody>
                  <a:tcPr/>
                </a:tc>
                <a:tc>
                  <a:txBody>
                    <a:bodyPr/>
                    <a:lstStyle/>
                    <a:p>
                      <a:pPr algn="r">
                        <a:lnSpc>
                          <a:spcPts val="1600"/>
                        </a:lnSpc>
                        <a:spcAft>
                          <a:spcPts val="0"/>
                        </a:spcAft>
                      </a:pPr>
                      <a:r>
                        <a:rPr lang="en-US" sz="1600" kern="100">
                          <a:effectLst/>
                          <a:latin typeface="Arial" panose="020B0604020202020204" pitchFamily="34" charset="0"/>
                          <a:cs typeface="Arial" panose="020B0604020202020204" pitchFamily="34" charset="0"/>
                        </a:rPr>
                        <a:t>6,600</a:t>
                      </a:r>
                      <a:endParaRPr lang="ja-JP" sz="1600" kern="100">
                        <a:effectLst/>
                        <a:latin typeface="Arial" panose="020B0604020202020204" pitchFamily="34" charset="0"/>
                        <a:ea typeface="Meiryo UI" panose="020B0604030504040204" pitchFamily="50" charset="-128"/>
                        <a:cs typeface="Arial" panose="020B0604020202020204" pitchFamily="34" charset="0"/>
                      </a:endParaRPr>
                    </a:p>
                  </a:txBody>
                  <a:tcPr marL="68580" marR="68580" marT="0" marB="0" anchor="ctr"/>
                </a:tc>
                <a:tc>
                  <a:txBody>
                    <a:bodyPr/>
                    <a:lstStyle/>
                    <a:p>
                      <a:pPr algn="r">
                        <a:lnSpc>
                          <a:spcPts val="1600"/>
                        </a:lnSpc>
                        <a:spcAft>
                          <a:spcPts val="0"/>
                        </a:spcAft>
                      </a:pPr>
                      <a:r>
                        <a:rPr lang="en-US" altLang="ja-JP" sz="1600" kern="100" err="1">
                          <a:effectLst/>
                          <a:latin typeface="Arial" panose="020B0604020202020204" pitchFamily="34" charset="0"/>
                          <a:cs typeface="Arial" panose="020B0604020202020204" pitchFamily="34" charset="0"/>
                        </a:rPr>
                        <a:t>Trên</a:t>
                      </a:r>
                      <a:r>
                        <a:rPr lang="en-US" altLang="ja-JP" sz="1600" kern="100">
                          <a:effectLst/>
                          <a:latin typeface="Arial" panose="020B0604020202020204" pitchFamily="34" charset="0"/>
                          <a:cs typeface="Arial" panose="020B0604020202020204" pitchFamily="34" charset="0"/>
                        </a:rPr>
                        <a:t> </a:t>
                      </a:r>
                      <a:r>
                        <a:rPr lang="en-US" sz="1600" kern="100">
                          <a:effectLst/>
                          <a:latin typeface="Arial" panose="020B0604020202020204" pitchFamily="34" charset="0"/>
                          <a:cs typeface="Arial" panose="020B0604020202020204" pitchFamily="34" charset="0"/>
                        </a:rPr>
                        <a:t>1.2</a:t>
                      </a:r>
                      <a:endParaRPr lang="ja-JP" sz="1600" kern="100">
                        <a:effectLst/>
                        <a:latin typeface="Arial" panose="020B0604020202020204" pitchFamily="34" charset="0"/>
                        <a:ea typeface="Meiryo UI" panose="020B0604030504040204" pitchFamily="50" charset="-128"/>
                        <a:cs typeface="Arial" panose="020B0604020202020204" pitchFamily="34" charset="0"/>
                      </a:endParaRPr>
                    </a:p>
                  </a:txBody>
                  <a:tcPr marL="68580" marR="68580" marT="0" marB="0" anchor="ctr"/>
                </a:tc>
                <a:tc>
                  <a:txBody>
                    <a:bodyPr/>
                    <a:lstStyle/>
                    <a:p>
                      <a:pPr algn="r">
                        <a:lnSpc>
                          <a:spcPts val="1600"/>
                        </a:lnSpc>
                        <a:spcAft>
                          <a:spcPts val="0"/>
                        </a:spcAft>
                      </a:pPr>
                      <a:r>
                        <a:rPr lang="en-US" altLang="ja-JP" sz="1600" kern="100" err="1">
                          <a:effectLst/>
                          <a:latin typeface="Arial" panose="020B0604020202020204" pitchFamily="34" charset="0"/>
                          <a:cs typeface="Arial" panose="020B0604020202020204" pitchFamily="34" charset="0"/>
                        </a:rPr>
                        <a:t>Trên</a:t>
                      </a:r>
                      <a:r>
                        <a:rPr lang="en-US" altLang="ja-JP" sz="1600" kern="100">
                          <a:effectLst/>
                          <a:latin typeface="Arial" panose="020B0604020202020204" pitchFamily="34" charset="0"/>
                          <a:cs typeface="Arial" panose="020B0604020202020204" pitchFamily="34" charset="0"/>
                        </a:rPr>
                        <a:t> </a:t>
                      </a:r>
                      <a:r>
                        <a:rPr lang="en-US" sz="1600" kern="100">
                          <a:effectLst/>
                          <a:latin typeface="Arial" panose="020B0604020202020204" pitchFamily="34" charset="0"/>
                          <a:cs typeface="Arial" panose="020B0604020202020204" pitchFamily="34" charset="0"/>
                        </a:rPr>
                        <a:t>2.0</a:t>
                      </a:r>
                      <a:endParaRPr lang="ja-JP" sz="1600" kern="100">
                        <a:effectLst/>
                        <a:latin typeface="Arial" panose="020B0604020202020204" pitchFamily="34" charset="0"/>
                        <a:ea typeface="Meiryo UI" panose="020B0604030504040204" pitchFamily="50" charset="-128"/>
                        <a:cs typeface="Arial" panose="020B0604020202020204" pitchFamily="34" charset="0"/>
                      </a:endParaRPr>
                    </a:p>
                  </a:txBody>
                  <a:tcPr marL="68580" marR="68580" marT="0" marB="0" anchor="ctr"/>
                </a:tc>
                <a:extLst>
                  <a:ext uri="{0D108BD9-81ED-4DB2-BD59-A6C34878D82A}">
                    <a16:rowId xmlns:a16="http://schemas.microsoft.com/office/drawing/2014/main" val="10003"/>
                  </a:ext>
                </a:extLst>
              </a:tr>
              <a:tr h="365061">
                <a:tc rowSpan="5">
                  <a:txBody>
                    <a:bodyPr/>
                    <a:lstStyle/>
                    <a:p>
                      <a:pPr algn="ctr">
                        <a:lnSpc>
                          <a:spcPts val="1600"/>
                        </a:lnSpc>
                        <a:spcAft>
                          <a:spcPts val="0"/>
                        </a:spcAft>
                      </a:pPr>
                      <a:r>
                        <a:rPr lang="en-US" altLang="ja-JP" sz="1600" kern="100" err="1">
                          <a:effectLst/>
                          <a:latin typeface="Arial" panose="020B0604020202020204" pitchFamily="34" charset="0"/>
                          <a:ea typeface="Meiryo UI" panose="020B0604030504040204" pitchFamily="50" charset="-128"/>
                          <a:cs typeface="Arial" panose="020B0604020202020204" pitchFamily="34" charset="0"/>
                        </a:rPr>
                        <a:t>Đường</a:t>
                      </a:r>
                      <a:r>
                        <a:rPr lang="en-US" altLang="ja-JP" sz="1600" kern="100">
                          <a:effectLst/>
                          <a:latin typeface="Arial" panose="020B0604020202020204" pitchFamily="34" charset="0"/>
                          <a:ea typeface="Meiryo UI" panose="020B0604030504040204" pitchFamily="50" charset="-128"/>
                          <a:cs typeface="Arial" panose="020B0604020202020204" pitchFamily="34" charset="0"/>
                        </a:rPr>
                        <a:t> </a:t>
                      </a:r>
                      <a:r>
                        <a:rPr lang="en-US" altLang="ja-JP" sz="1600" kern="100" err="1">
                          <a:effectLst/>
                          <a:latin typeface="Arial" panose="020B0604020202020204" pitchFamily="34" charset="0"/>
                          <a:ea typeface="Meiryo UI" panose="020B0604030504040204" pitchFamily="50" charset="-128"/>
                          <a:cs typeface="Arial" panose="020B0604020202020204" pitchFamily="34" charset="0"/>
                        </a:rPr>
                        <a:t>dây</a:t>
                      </a:r>
                      <a:r>
                        <a:rPr lang="en-US" altLang="ja-JP" sz="1600" kern="100">
                          <a:effectLst/>
                          <a:latin typeface="Arial" panose="020B0604020202020204" pitchFamily="34" charset="0"/>
                          <a:ea typeface="Meiryo UI" panose="020B0604030504040204" pitchFamily="50" charset="-128"/>
                          <a:cs typeface="Arial" panose="020B0604020202020204" pitchFamily="34" charset="0"/>
                        </a:rPr>
                        <a:t> </a:t>
                      </a:r>
                    </a:p>
                    <a:p>
                      <a:pPr algn="ctr">
                        <a:lnSpc>
                          <a:spcPts val="1600"/>
                        </a:lnSpc>
                        <a:spcAft>
                          <a:spcPts val="0"/>
                        </a:spcAft>
                      </a:pPr>
                      <a:r>
                        <a:rPr lang="en-US" altLang="ja-JP" sz="1600" kern="100" err="1">
                          <a:effectLst/>
                          <a:latin typeface="Arial" panose="020B0604020202020204" pitchFamily="34" charset="0"/>
                          <a:ea typeface="Meiryo UI" panose="020B0604030504040204" pitchFamily="50" charset="-128"/>
                          <a:cs typeface="Arial" panose="020B0604020202020204" pitchFamily="34" charset="0"/>
                        </a:rPr>
                        <a:t>tải</a:t>
                      </a:r>
                      <a:r>
                        <a:rPr lang="en-US" altLang="ja-JP" sz="1600" kern="100">
                          <a:effectLst/>
                          <a:latin typeface="Arial" panose="020B0604020202020204" pitchFamily="34" charset="0"/>
                          <a:ea typeface="Meiryo UI" panose="020B0604030504040204" pitchFamily="50" charset="-128"/>
                          <a:cs typeface="Arial" panose="020B0604020202020204" pitchFamily="34" charset="0"/>
                        </a:rPr>
                        <a:t> </a:t>
                      </a:r>
                      <a:r>
                        <a:rPr lang="en-US" altLang="ja-JP" sz="1600" kern="100" err="1">
                          <a:effectLst/>
                          <a:latin typeface="Arial" panose="020B0604020202020204" pitchFamily="34" charset="0"/>
                          <a:ea typeface="Meiryo UI" panose="020B0604030504040204" pitchFamily="50" charset="-128"/>
                          <a:cs typeface="Arial" panose="020B0604020202020204" pitchFamily="34" charset="0"/>
                        </a:rPr>
                        <a:t>điện</a:t>
                      </a:r>
                      <a:endParaRPr lang="ja-JP" sz="1600" kern="100">
                        <a:effectLst/>
                        <a:latin typeface="Arial" panose="020B0604020202020204" pitchFamily="34" charset="0"/>
                        <a:ea typeface="Meiryo UI" panose="020B0604030504040204" pitchFamily="50" charset="-128"/>
                        <a:cs typeface="Arial" panose="020B0604020202020204" pitchFamily="34" charset="0"/>
                      </a:endParaRPr>
                    </a:p>
                  </a:txBody>
                  <a:tcPr marL="68580" marR="68580" marT="0" marB="0" anchor="ctr"/>
                </a:tc>
                <a:tc>
                  <a:txBody>
                    <a:bodyPr/>
                    <a:lstStyle/>
                    <a:p>
                      <a:pPr algn="r">
                        <a:lnSpc>
                          <a:spcPts val="1600"/>
                        </a:lnSpc>
                        <a:spcAft>
                          <a:spcPts val="0"/>
                        </a:spcAft>
                      </a:pPr>
                      <a:r>
                        <a:rPr lang="en-US" sz="1600" kern="100">
                          <a:effectLst/>
                          <a:latin typeface="Arial" panose="020B0604020202020204" pitchFamily="34" charset="0"/>
                          <a:cs typeface="Arial" panose="020B0604020202020204" pitchFamily="34" charset="0"/>
                        </a:rPr>
                        <a:t>22,000</a:t>
                      </a:r>
                      <a:endParaRPr lang="ja-JP" sz="1600" kern="100">
                        <a:effectLst/>
                        <a:latin typeface="Arial" panose="020B0604020202020204" pitchFamily="34" charset="0"/>
                        <a:ea typeface="Meiryo UI" panose="020B0604030504040204" pitchFamily="50" charset="-128"/>
                        <a:cs typeface="Arial" panose="020B0604020202020204" pitchFamily="34" charset="0"/>
                      </a:endParaRPr>
                    </a:p>
                  </a:txBody>
                  <a:tcPr marL="68580" marR="68580" marT="0" marB="0" anchor="ctr"/>
                </a:tc>
                <a:tc>
                  <a:txBody>
                    <a:bodyPr/>
                    <a:lstStyle/>
                    <a:p>
                      <a:pPr algn="r">
                        <a:lnSpc>
                          <a:spcPts val="1600"/>
                        </a:lnSpc>
                        <a:spcAft>
                          <a:spcPts val="0"/>
                        </a:spcAft>
                      </a:pPr>
                      <a:r>
                        <a:rPr lang="en-US" altLang="ja-JP" sz="1600" kern="100" err="1">
                          <a:effectLst/>
                          <a:latin typeface="Arial" panose="020B0604020202020204" pitchFamily="34" charset="0"/>
                          <a:cs typeface="Arial" panose="020B0604020202020204" pitchFamily="34" charset="0"/>
                        </a:rPr>
                        <a:t>Trên</a:t>
                      </a:r>
                      <a:r>
                        <a:rPr lang="en-US" altLang="ja-JP" sz="1600" kern="100">
                          <a:effectLst/>
                          <a:latin typeface="Arial" panose="020B0604020202020204" pitchFamily="34" charset="0"/>
                          <a:cs typeface="Arial" panose="020B0604020202020204" pitchFamily="34" charset="0"/>
                        </a:rPr>
                        <a:t> </a:t>
                      </a:r>
                      <a:r>
                        <a:rPr lang="en-US" sz="1600" kern="100">
                          <a:effectLst/>
                          <a:latin typeface="Arial" panose="020B0604020202020204" pitchFamily="34" charset="0"/>
                          <a:cs typeface="Arial" panose="020B0604020202020204" pitchFamily="34" charset="0"/>
                        </a:rPr>
                        <a:t>2.0</a:t>
                      </a:r>
                      <a:endParaRPr lang="ja-JP" sz="1600" kern="100">
                        <a:effectLst/>
                        <a:latin typeface="Arial" panose="020B0604020202020204" pitchFamily="34" charset="0"/>
                        <a:ea typeface="Meiryo UI" panose="020B0604030504040204" pitchFamily="50" charset="-128"/>
                        <a:cs typeface="Arial" panose="020B0604020202020204" pitchFamily="34" charset="0"/>
                      </a:endParaRPr>
                    </a:p>
                  </a:txBody>
                  <a:tcPr marL="68580" marR="68580" marT="0" marB="0" anchor="ctr"/>
                </a:tc>
                <a:tc>
                  <a:txBody>
                    <a:bodyPr/>
                    <a:lstStyle/>
                    <a:p>
                      <a:pPr algn="r">
                        <a:lnSpc>
                          <a:spcPts val="1600"/>
                        </a:lnSpc>
                        <a:spcAft>
                          <a:spcPts val="0"/>
                        </a:spcAft>
                      </a:pPr>
                      <a:r>
                        <a:rPr lang="en-US" altLang="ja-JP" sz="1600" kern="100" err="1">
                          <a:effectLst/>
                          <a:latin typeface="Arial" panose="020B0604020202020204" pitchFamily="34" charset="0"/>
                          <a:cs typeface="Arial" panose="020B0604020202020204" pitchFamily="34" charset="0"/>
                        </a:rPr>
                        <a:t>Trên</a:t>
                      </a:r>
                      <a:r>
                        <a:rPr lang="en-US" altLang="ja-JP" sz="1600" kern="100">
                          <a:effectLst/>
                          <a:latin typeface="Arial" panose="020B0604020202020204" pitchFamily="34" charset="0"/>
                          <a:cs typeface="Arial" panose="020B0604020202020204" pitchFamily="34" charset="0"/>
                        </a:rPr>
                        <a:t> </a:t>
                      </a:r>
                      <a:r>
                        <a:rPr lang="en-US" sz="1600" kern="100">
                          <a:effectLst/>
                          <a:latin typeface="Arial" panose="020B0604020202020204" pitchFamily="34" charset="0"/>
                          <a:cs typeface="Arial" panose="020B0604020202020204" pitchFamily="34" charset="0"/>
                        </a:rPr>
                        <a:t>3.0</a:t>
                      </a:r>
                      <a:endParaRPr lang="ja-JP" sz="1600" kern="100">
                        <a:effectLst/>
                        <a:latin typeface="Arial" panose="020B0604020202020204" pitchFamily="34" charset="0"/>
                        <a:ea typeface="Meiryo UI" panose="020B0604030504040204" pitchFamily="50" charset="-128"/>
                        <a:cs typeface="Arial" panose="020B0604020202020204" pitchFamily="34" charset="0"/>
                      </a:endParaRPr>
                    </a:p>
                  </a:txBody>
                  <a:tcPr marL="68580" marR="68580" marT="0" marB="0" anchor="ctr"/>
                </a:tc>
                <a:extLst>
                  <a:ext uri="{0D108BD9-81ED-4DB2-BD59-A6C34878D82A}">
                    <a16:rowId xmlns:a16="http://schemas.microsoft.com/office/drawing/2014/main" val="10004"/>
                  </a:ext>
                </a:extLst>
              </a:tr>
              <a:tr h="365061">
                <a:tc vMerge="1">
                  <a:txBody>
                    <a:bodyPr/>
                    <a:lstStyle/>
                    <a:p>
                      <a:endParaRPr kumimoji="1" lang="ja-JP" altLang="en-US"/>
                    </a:p>
                  </a:txBody>
                  <a:tcPr/>
                </a:tc>
                <a:tc>
                  <a:txBody>
                    <a:bodyPr/>
                    <a:lstStyle/>
                    <a:p>
                      <a:pPr algn="r">
                        <a:lnSpc>
                          <a:spcPts val="1600"/>
                        </a:lnSpc>
                        <a:spcAft>
                          <a:spcPts val="0"/>
                        </a:spcAft>
                      </a:pPr>
                      <a:r>
                        <a:rPr lang="en-US" sz="1600" kern="100">
                          <a:effectLst/>
                          <a:latin typeface="Arial" panose="020B0604020202020204" pitchFamily="34" charset="0"/>
                          <a:cs typeface="Arial" panose="020B0604020202020204" pitchFamily="34" charset="0"/>
                        </a:rPr>
                        <a:t>66,000</a:t>
                      </a:r>
                      <a:endParaRPr lang="ja-JP" sz="1600" kern="100">
                        <a:effectLst/>
                        <a:latin typeface="Arial" panose="020B0604020202020204" pitchFamily="34" charset="0"/>
                        <a:ea typeface="Meiryo UI" panose="020B0604030504040204" pitchFamily="50" charset="-128"/>
                        <a:cs typeface="Arial" panose="020B0604020202020204" pitchFamily="34" charset="0"/>
                      </a:endParaRPr>
                    </a:p>
                  </a:txBody>
                  <a:tcPr marL="68580" marR="68580" marT="0" marB="0" anchor="ctr"/>
                </a:tc>
                <a:tc>
                  <a:txBody>
                    <a:bodyPr/>
                    <a:lstStyle/>
                    <a:p>
                      <a:pPr algn="r">
                        <a:lnSpc>
                          <a:spcPts val="1600"/>
                        </a:lnSpc>
                        <a:spcAft>
                          <a:spcPts val="0"/>
                        </a:spcAft>
                      </a:pPr>
                      <a:r>
                        <a:rPr lang="en-US" altLang="ja-JP" sz="1600" kern="100" err="1">
                          <a:effectLst/>
                          <a:latin typeface="Arial" panose="020B0604020202020204" pitchFamily="34" charset="0"/>
                          <a:cs typeface="Arial" panose="020B0604020202020204" pitchFamily="34" charset="0"/>
                        </a:rPr>
                        <a:t>Trên</a:t>
                      </a:r>
                      <a:r>
                        <a:rPr lang="en-US" altLang="ja-JP" sz="1600" kern="100">
                          <a:effectLst/>
                          <a:latin typeface="Arial" panose="020B0604020202020204" pitchFamily="34" charset="0"/>
                          <a:cs typeface="Arial" panose="020B0604020202020204" pitchFamily="34" charset="0"/>
                        </a:rPr>
                        <a:t> </a:t>
                      </a:r>
                      <a:r>
                        <a:rPr lang="en-US" sz="1600" kern="100">
                          <a:effectLst/>
                          <a:latin typeface="Arial" panose="020B0604020202020204" pitchFamily="34" charset="0"/>
                          <a:cs typeface="Arial" panose="020B0604020202020204" pitchFamily="34" charset="0"/>
                        </a:rPr>
                        <a:t>2.2</a:t>
                      </a:r>
                      <a:endParaRPr lang="ja-JP" sz="1600" kern="100">
                        <a:effectLst/>
                        <a:latin typeface="Arial" panose="020B0604020202020204" pitchFamily="34" charset="0"/>
                        <a:ea typeface="Meiryo UI" panose="020B0604030504040204" pitchFamily="50" charset="-128"/>
                        <a:cs typeface="Arial" panose="020B0604020202020204" pitchFamily="34" charset="0"/>
                      </a:endParaRPr>
                    </a:p>
                  </a:txBody>
                  <a:tcPr marL="68580" marR="68580" marT="0" marB="0" anchor="ctr"/>
                </a:tc>
                <a:tc>
                  <a:txBody>
                    <a:bodyPr/>
                    <a:lstStyle/>
                    <a:p>
                      <a:pPr algn="r">
                        <a:lnSpc>
                          <a:spcPts val="1600"/>
                        </a:lnSpc>
                        <a:spcAft>
                          <a:spcPts val="0"/>
                        </a:spcAft>
                      </a:pPr>
                      <a:r>
                        <a:rPr lang="en-US" altLang="ja-JP" sz="1600" kern="100" err="1">
                          <a:effectLst/>
                          <a:latin typeface="Arial" panose="020B0604020202020204" pitchFamily="34" charset="0"/>
                          <a:cs typeface="Arial" panose="020B0604020202020204" pitchFamily="34" charset="0"/>
                        </a:rPr>
                        <a:t>Trên</a:t>
                      </a:r>
                      <a:r>
                        <a:rPr lang="en-US" altLang="ja-JP" sz="1600" kern="100">
                          <a:effectLst/>
                          <a:latin typeface="Arial" panose="020B0604020202020204" pitchFamily="34" charset="0"/>
                          <a:cs typeface="Arial" panose="020B0604020202020204" pitchFamily="34" charset="0"/>
                        </a:rPr>
                        <a:t> </a:t>
                      </a:r>
                      <a:r>
                        <a:rPr lang="en-US" sz="1600" kern="100">
                          <a:effectLst/>
                          <a:latin typeface="Arial" panose="020B0604020202020204" pitchFamily="34" charset="0"/>
                          <a:cs typeface="Arial" panose="020B0604020202020204" pitchFamily="34" charset="0"/>
                        </a:rPr>
                        <a:t>4.0</a:t>
                      </a:r>
                      <a:endParaRPr lang="ja-JP" sz="1600" kern="100">
                        <a:effectLst/>
                        <a:latin typeface="Arial" panose="020B0604020202020204" pitchFamily="34" charset="0"/>
                        <a:ea typeface="Meiryo UI" panose="020B0604030504040204" pitchFamily="50" charset="-128"/>
                        <a:cs typeface="Arial" panose="020B0604020202020204" pitchFamily="34" charset="0"/>
                      </a:endParaRPr>
                    </a:p>
                  </a:txBody>
                  <a:tcPr marL="68580" marR="68580" marT="0" marB="0" anchor="ctr"/>
                </a:tc>
                <a:extLst>
                  <a:ext uri="{0D108BD9-81ED-4DB2-BD59-A6C34878D82A}">
                    <a16:rowId xmlns:a16="http://schemas.microsoft.com/office/drawing/2014/main" val="10005"/>
                  </a:ext>
                </a:extLst>
              </a:tr>
              <a:tr h="365061">
                <a:tc vMerge="1">
                  <a:txBody>
                    <a:bodyPr/>
                    <a:lstStyle/>
                    <a:p>
                      <a:endParaRPr kumimoji="1" lang="ja-JP" altLang="en-US"/>
                    </a:p>
                  </a:txBody>
                  <a:tcPr/>
                </a:tc>
                <a:tc>
                  <a:txBody>
                    <a:bodyPr/>
                    <a:lstStyle/>
                    <a:p>
                      <a:pPr algn="r">
                        <a:lnSpc>
                          <a:spcPts val="1600"/>
                        </a:lnSpc>
                        <a:spcAft>
                          <a:spcPts val="0"/>
                        </a:spcAft>
                      </a:pPr>
                      <a:r>
                        <a:rPr lang="en-US" sz="1600" kern="100">
                          <a:effectLst/>
                          <a:latin typeface="Arial" panose="020B0604020202020204" pitchFamily="34" charset="0"/>
                          <a:cs typeface="Arial" panose="020B0604020202020204" pitchFamily="34" charset="0"/>
                        </a:rPr>
                        <a:t>154,000</a:t>
                      </a:r>
                      <a:endParaRPr lang="ja-JP" sz="1600" kern="100">
                        <a:effectLst/>
                        <a:latin typeface="Arial" panose="020B0604020202020204" pitchFamily="34" charset="0"/>
                        <a:ea typeface="Meiryo UI" panose="020B0604030504040204" pitchFamily="50" charset="-128"/>
                        <a:cs typeface="Arial" panose="020B0604020202020204" pitchFamily="34" charset="0"/>
                      </a:endParaRPr>
                    </a:p>
                  </a:txBody>
                  <a:tcPr marL="68580" marR="68580" marT="0" marB="0" anchor="ctr"/>
                </a:tc>
                <a:tc>
                  <a:txBody>
                    <a:bodyPr/>
                    <a:lstStyle/>
                    <a:p>
                      <a:pPr algn="r">
                        <a:lnSpc>
                          <a:spcPts val="1600"/>
                        </a:lnSpc>
                        <a:spcAft>
                          <a:spcPts val="0"/>
                        </a:spcAft>
                      </a:pPr>
                      <a:r>
                        <a:rPr lang="en-US" altLang="ja-JP" sz="1600" kern="100" err="1">
                          <a:effectLst/>
                          <a:latin typeface="Arial" panose="020B0604020202020204" pitchFamily="34" charset="0"/>
                          <a:cs typeface="Arial" panose="020B0604020202020204" pitchFamily="34" charset="0"/>
                        </a:rPr>
                        <a:t>Trên</a:t>
                      </a:r>
                      <a:r>
                        <a:rPr lang="en-US" altLang="ja-JP" sz="1600" kern="100">
                          <a:effectLst/>
                          <a:latin typeface="Arial" panose="020B0604020202020204" pitchFamily="34" charset="0"/>
                          <a:cs typeface="Arial" panose="020B0604020202020204" pitchFamily="34" charset="0"/>
                        </a:rPr>
                        <a:t> </a:t>
                      </a:r>
                      <a:r>
                        <a:rPr lang="en-US" sz="1600" kern="100">
                          <a:effectLst/>
                          <a:latin typeface="Arial" panose="020B0604020202020204" pitchFamily="34" charset="0"/>
                          <a:cs typeface="Arial" panose="020B0604020202020204" pitchFamily="34" charset="0"/>
                        </a:rPr>
                        <a:t>4.0</a:t>
                      </a:r>
                      <a:endParaRPr lang="ja-JP" sz="1600" kern="100">
                        <a:effectLst/>
                        <a:latin typeface="Arial" panose="020B0604020202020204" pitchFamily="34" charset="0"/>
                        <a:ea typeface="Meiryo UI" panose="020B0604030504040204" pitchFamily="50" charset="-128"/>
                        <a:cs typeface="Arial" panose="020B0604020202020204" pitchFamily="34" charset="0"/>
                      </a:endParaRPr>
                    </a:p>
                  </a:txBody>
                  <a:tcPr marL="68580" marR="68580" marT="0" marB="0" anchor="ctr"/>
                </a:tc>
                <a:tc>
                  <a:txBody>
                    <a:bodyPr/>
                    <a:lstStyle/>
                    <a:p>
                      <a:pPr algn="r">
                        <a:lnSpc>
                          <a:spcPts val="1600"/>
                        </a:lnSpc>
                        <a:spcAft>
                          <a:spcPts val="0"/>
                        </a:spcAft>
                      </a:pPr>
                      <a:r>
                        <a:rPr lang="en-US" altLang="ja-JP" sz="1600" kern="100" err="1">
                          <a:effectLst/>
                          <a:latin typeface="Arial" panose="020B0604020202020204" pitchFamily="34" charset="0"/>
                          <a:cs typeface="Arial" panose="020B0604020202020204" pitchFamily="34" charset="0"/>
                        </a:rPr>
                        <a:t>Trên</a:t>
                      </a:r>
                      <a:r>
                        <a:rPr lang="en-US" altLang="ja-JP" sz="1600" kern="100">
                          <a:effectLst/>
                          <a:latin typeface="Arial" panose="020B0604020202020204" pitchFamily="34" charset="0"/>
                          <a:cs typeface="Arial" panose="020B0604020202020204" pitchFamily="34" charset="0"/>
                        </a:rPr>
                        <a:t> </a:t>
                      </a:r>
                      <a:r>
                        <a:rPr lang="en-US" sz="1600" kern="100">
                          <a:effectLst/>
                          <a:latin typeface="Arial" panose="020B0604020202020204" pitchFamily="34" charset="0"/>
                          <a:cs typeface="Arial" panose="020B0604020202020204" pitchFamily="34" charset="0"/>
                        </a:rPr>
                        <a:t>5.0</a:t>
                      </a:r>
                      <a:endParaRPr lang="ja-JP" sz="1600" kern="100">
                        <a:effectLst/>
                        <a:latin typeface="Arial" panose="020B0604020202020204" pitchFamily="34" charset="0"/>
                        <a:ea typeface="Meiryo UI" panose="020B0604030504040204" pitchFamily="50" charset="-128"/>
                        <a:cs typeface="Arial" panose="020B0604020202020204" pitchFamily="34" charset="0"/>
                      </a:endParaRPr>
                    </a:p>
                  </a:txBody>
                  <a:tcPr marL="68580" marR="68580" marT="0" marB="0" anchor="ctr"/>
                </a:tc>
                <a:extLst>
                  <a:ext uri="{0D108BD9-81ED-4DB2-BD59-A6C34878D82A}">
                    <a16:rowId xmlns:a16="http://schemas.microsoft.com/office/drawing/2014/main" val="10006"/>
                  </a:ext>
                </a:extLst>
              </a:tr>
              <a:tr h="365061">
                <a:tc vMerge="1">
                  <a:txBody>
                    <a:bodyPr/>
                    <a:lstStyle/>
                    <a:p>
                      <a:endParaRPr kumimoji="1" lang="ja-JP" altLang="en-US"/>
                    </a:p>
                  </a:txBody>
                  <a:tcPr/>
                </a:tc>
                <a:tc>
                  <a:txBody>
                    <a:bodyPr/>
                    <a:lstStyle/>
                    <a:p>
                      <a:pPr algn="r">
                        <a:lnSpc>
                          <a:spcPts val="1600"/>
                        </a:lnSpc>
                        <a:spcAft>
                          <a:spcPts val="0"/>
                        </a:spcAft>
                      </a:pPr>
                      <a:r>
                        <a:rPr lang="en-US" sz="1600" kern="100">
                          <a:effectLst/>
                          <a:latin typeface="Arial" panose="020B0604020202020204" pitchFamily="34" charset="0"/>
                          <a:cs typeface="Arial" panose="020B0604020202020204" pitchFamily="34" charset="0"/>
                        </a:rPr>
                        <a:t>275,000</a:t>
                      </a:r>
                      <a:endParaRPr lang="ja-JP" sz="1600" kern="100">
                        <a:effectLst/>
                        <a:latin typeface="Arial" panose="020B0604020202020204" pitchFamily="34" charset="0"/>
                        <a:ea typeface="Meiryo UI" panose="020B0604030504040204" pitchFamily="50" charset="-128"/>
                        <a:cs typeface="Arial" panose="020B0604020202020204" pitchFamily="34" charset="0"/>
                      </a:endParaRPr>
                    </a:p>
                  </a:txBody>
                  <a:tcPr marL="68580" marR="68580" marT="0" marB="0" anchor="ctr"/>
                </a:tc>
                <a:tc>
                  <a:txBody>
                    <a:bodyPr/>
                    <a:lstStyle/>
                    <a:p>
                      <a:pPr algn="r">
                        <a:lnSpc>
                          <a:spcPts val="1600"/>
                        </a:lnSpc>
                        <a:spcAft>
                          <a:spcPts val="0"/>
                        </a:spcAft>
                      </a:pPr>
                      <a:r>
                        <a:rPr lang="en-US" altLang="ja-JP" sz="1600" kern="100" err="1">
                          <a:effectLst/>
                          <a:latin typeface="Arial" panose="020B0604020202020204" pitchFamily="34" charset="0"/>
                          <a:cs typeface="Arial" panose="020B0604020202020204" pitchFamily="34" charset="0"/>
                        </a:rPr>
                        <a:t>Trên</a:t>
                      </a:r>
                      <a:r>
                        <a:rPr lang="en-US" altLang="ja-JP" sz="1600" kern="100">
                          <a:effectLst/>
                          <a:latin typeface="Arial" panose="020B0604020202020204" pitchFamily="34" charset="0"/>
                          <a:cs typeface="Arial" panose="020B0604020202020204" pitchFamily="34" charset="0"/>
                        </a:rPr>
                        <a:t> </a:t>
                      </a:r>
                      <a:r>
                        <a:rPr lang="en-US" sz="1600" kern="100">
                          <a:effectLst/>
                          <a:latin typeface="Arial" panose="020B0604020202020204" pitchFamily="34" charset="0"/>
                          <a:cs typeface="Arial" panose="020B0604020202020204" pitchFamily="34" charset="0"/>
                        </a:rPr>
                        <a:t>6.4</a:t>
                      </a:r>
                      <a:endParaRPr lang="ja-JP" sz="1600" kern="100">
                        <a:effectLst/>
                        <a:latin typeface="Arial" panose="020B0604020202020204" pitchFamily="34" charset="0"/>
                        <a:ea typeface="Meiryo UI" panose="020B0604030504040204" pitchFamily="50" charset="-128"/>
                        <a:cs typeface="Arial" panose="020B0604020202020204" pitchFamily="34" charset="0"/>
                      </a:endParaRPr>
                    </a:p>
                  </a:txBody>
                  <a:tcPr marL="68580" marR="68580" marT="0" marB="0" anchor="ctr"/>
                </a:tc>
                <a:tc>
                  <a:txBody>
                    <a:bodyPr/>
                    <a:lstStyle/>
                    <a:p>
                      <a:pPr algn="r">
                        <a:lnSpc>
                          <a:spcPts val="1600"/>
                        </a:lnSpc>
                        <a:spcAft>
                          <a:spcPts val="0"/>
                        </a:spcAft>
                      </a:pPr>
                      <a:r>
                        <a:rPr lang="en-US" altLang="ja-JP" sz="1600" kern="100" err="1">
                          <a:effectLst/>
                          <a:latin typeface="Arial" panose="020B0604020202020204" pitchFamily="34" charset="0"/>
                          <a:cs typeface="Arial" panose="020B0604020202020204" pitchFamily="34" charset="0"/>
                        </a:rPr>
                        <a:t>Trên</a:t>
                      </a:r>
                      <a:r>
                        <a:rPr lang="en-US" altLang="ja-JP" sz="1600" kern="100">
                          <a:effectLst/>
                          <a:latin typeface="Arial" panose="020B0604020202020204" pitchFamily="34" charset="0"/>
                          <a:cs typeface="Arial" panose="020B0604020202020204" pitchFamily="34" charset="0"/>
                        </a:rPr>
                        <a:t> </a:t>
                      </a:r>
                      <a:r>
                        <a:rPr lang="en-US" sz="1600" kern="100">
                          <a:effectLst/>
                          <a:latin typeface="Arial" panose="020B0604020202020204" pitchFamily="34" charset="0"/>
                          <a:cs typeface="Arial" panose="020B0604020202020204" pitchFamily="34" charset="0"/>
                        </a:rPr>
                        <a:t>7.0</a:t>
                      </a:r>
                      <a:endParaRPr lang="ja-JP" sz="1600" kern="100">
                        <a:effectLst/>
                        <a:latin typeface="Arial" panose="020B0604020202020204" pitchFamily="34" charset="0"/>
                        <a:ea typeface="Meiryo UI" panose="020B0604030504040204" pitchFamily="50" charset="-128"/>
                        <a:cs typeface="Arial" panose="020B0604020202020204" pitchFamily="34" charset="0"/>
                      </a:endParaRPr>
                    </a:p>
                  </a:txBody>
                  <a:tcPr marL="68580" marR="68580" marT="0" marB="0" anchor="ctr"/>
                </a:tc>
                <a:extLst>
                  <a:ext uri="{0D108BD9-81ED-4DB2-BD59-A6C34878D82A}">
                    <a16:rowId xmlns:a16="http://schemas.microsoft.com/office/drawing/2014/main" val="10007"/>
                  </a:ext>
                </a:extLst>
              </a:tr>
              <a:tr h="365061">
                <a:tc vMerge="1">
                  <a:txBody>
                    <a:bodyPr/>
                    <a:lstStyle/>
                    <a:p>
                      <a:endParaRPr kumimoji="1" lang="ja-JP" altLang="en-US"/>
                    </a:p>
                  </a:txBody>
                  <a:tcPr/>
                </a:tc>
                <a:tc>
                  <a:txBody>
                    <a:bodyPr/>
                    <a:lstStyle/>
                    <a:p>
                      <a:pPr algn="r">
                        <a:lnSpc>
                          <a:spcPts val="1600"/>
                        </a:lnSpc>
                        <a:spcAft>
                          <a:spcPts val="0"/>
                        </a:spcAft>
                      </a:pPr>
                      <a:r>
                        <a:rPr lang="en-US" sz="1600" kern="100">
                          <a:effectLst/>
                          <a:latin typeface="Arial" panose="020B0604020202020204" pitchFamily="34" charset="0"/>
                          <a:cs typeface="Arial" panose="020B0604020202020204" pitchFamily="34" charset="0"/>
                        </a:rPr>
                        <a:t>500,000</a:t>
                      </a:r>
                      <a:endParaRPr lang="ja-JP" sz="1600" kern="100">
                        <a:effectLst/>
                        <a:latin typeface="Arial" panose="020B0604020202020204" pitchFamily="34" charset="0"/>
                        <a:ea typeface="Meiryo UI" panose="020B0604030504040204" pitchFamily="50" charset="-128"/>
                        <a:cs typeface="Arial" panose="020B0604020202020204" pitchFamily="34" charset="0"/>
                      </a:endParaRPr>
                    </a:p>
                  </a:txBody>
                  <a:tcPr marL="68580" marR="68580" marT="0" marB="0" anchor="ctr"/>
                </a:tc>
                <a:tc>
                  <a:txBody>
                    <a:bodyPr/>
                    <a:lstStyle/>
                    <a:p>
                      <a:pPr algn="r">
                        <a:lnSpc>
                          <a:spcPts val="1600"/>
                        </a:lnSpc>
                        <a:spcAft>
                          <a:spcPts val="0"/>
                        </a:spcAft>
                      </a:pPr>
                      <a:r>
                        <a:rPr lang="en-US" altLang="ja-JP" sz="1600" kern="100" err="1">
                          <a:effectLst/>
                          <a:latin typeface="Arial" panose="020B0604020202020204" pitchFamily="34" charset="0"/>
                          <a:cs typeface="Arial" panose="020B0604020202020204" pitchFamily="34" charset="0"/>
                        </a:rPr>
                        <a:t>Trên</a:t>
                      </a:r>
                      <a:r>
                        <a:rPr lang="en-US" altLang="ja-JP" sz="1600" kern="100">
                          <a:effectLst/>
                          <a:latin typeface="Arial" panose="020B0604020202020204" pitchFamily="34" charset="0"/>
                          <a:cs typeface="Arial" panose="020B0604020202020204" pitchFamily="34" charset="0"/>
                        </a:rPr>
                        <a:t> </a:t>
                      </a:r>
                      <a:r>
                        <a:rPr lang="en-US" sz="1600" kern="100">
                          <a:effectLst/>
                          <a:latin typeface="Arial" panose="020B0604020202020204" pitchFamily="34" charset="0"/>
                          <a:cs typeface="Arial" panose="020B0604020202020204" pitchFamily="34" charset="0"/>
                        </a:rPr>
                        <a:t>10.8</a:t>
                      </a:r>
                      <a:endParaRPr lang="ja-JP" sz="1600" kern="100">
                        <a:effectLst/>
                        <a:latin typeface="Arial" panose="020B0604020202020204" pitchFamily="34" charset="0"/>
                        <a:ea typeface="Meiryo UI" panose="020B0604030504040204" pitchFamily="50" charset="-128"/>
                        <a:cs typeface="Arial" panose="020B0604020202020204" pitchFamily="34" charset="0"/>
                      </a:endParaRPr>
                    </a:p>
                  </a:txBody>
                  <a:tcPr marL="68580" marR="68580" marT="0" marB="0" anchor="ctr"/>
                </a:tc>
                <a:tc>
                  <a:txBody>
                    <a:bodyPr/>
                    <a:lstStyle/>
                    <a:p>
                      <a:pPr algn="r">
                        <a:lnSpc>
                          <a:spcPts val="1600"/>
                        </a:lnSpc>
                        <a:spcAft>
                          <a:spcPts val="0"/>
                        </a:spcAft>
                      </a:pPr>
                      <a:r>
                        <a:rPr lang="en-US" altLang="ja-JP" sz="1600" kern="100" dirty="0" err="1">
                          <a:effectLst/>
                          <a:latin typeface="Arial" panose="020B0604020202020204" pitchFamily="34" charset="0"/>
                          <a:cs typeface="Arial" panose="020B0604020202020204" pitchFamily="34" charset="0"/>
                        </a:rPr>
                        <a:t>Trên</a:t>
                      </a:r>
                      <a:r>
                        <a:rPr lang="en-US" altLang="ja-JP" sz="1600" kern="100" dirty="0">
                          <a:effectLst/>
                          <a:latin typeface="Arial" panose="020B0604020202020204" pitchFamily="34" charset="0"/>
                          <a:cs typeface="Arial" panose="020B0604020202020204" pitchFamily="34" charset="0"/>
                        </a:rPr>
                        <a:t> </a:t>
                      </a:r>
                      <a:r>
                        <a:rPr lang="en-US" sz="1600" kern="100" dirty="0">
                          <a:effectLst/>
                          <a:latin typeface="Arial" panose="020B0604020202020204" pitchFamily="34" charset="0"/>
                          <a:cs typeface="Arial" panose="020B0604020202020204" pitchFamily="34" charset="0"/>
                        </a:rPr>
                        <a:t>11.0</a:t>
                      </a:r>
                      <a:endParaRPr lang="ja-JP" sz="1600" kern="100" dirty="0">
                        <a:effectLst/>
                        <a:latin typeface="Arial" panose="020B0604020202020204" pitchFamily="34" charset="0"/>
                        <a:ea typeface="Meiryo UI" panose="020B0604030504040204" pitchFamily="50" charset="-128"/>
                        <a:cs typeface="Arial" panose="020B0604020202020204" pitchFamily="34" charset="0"/>
                      </a:endParaRPr>
                    </a:p>
                  </a:txBody>
                  <a:tcPr marL="68580" marR="68580" marT="0" marB="0" anchor="ctr"/>
                </a:tc>
                <a:extLst>
                  <a:ext uri="{0D108BD9-81ED-4DB2-BD59-A6C34878D82A}">
                    <a16:rowId xmlns:a16="http://schemas.microsoft.com/office/drawing/2014/main" val="10008"/>
                  </a:ext>
                </a:extLst>
              </a:tr>
            </a:tbl>
          </a:graphicData>
        </a:graphic>
      </p:graphicFrame>
      <p:sp>
        <p:nvSpPr>
          <p:cNvPr id="8" name="テキスト ボックス 7">
            <a:extLst>
              <a:ext uri="{FF2B5EF4-FFF2-40B4-BE49-F238E27FC236}">
                <a16:creationId xmlns:a16="http://schemas.microsoft.com/office/drawing/2014/main" id="{2D6BC248-F152-46F4-B528-BB1701DF2AE9}"/>
              </a:ext>
            </a:extLst>
          </p:cNvPr>
          <p:cNvSpPr txBox="1"/>
          <p:nvPr/>
        </p:nvSpPr>
        <p:spPr>
          <a:xfrm>
            <a:off x="4402318" y="6400413"/>
            <a:ext cx="3768344" cy="307777"/>
          </a:xfrm>
          <a:prstGeom prst="rect">
            <a:avLst/>
          </a:prstGeom>
          <a:noFill/>
          <a:ln>
            <a:solidFill>
              <a:schemeClr val="tx1"/>
            </a:solidFill>
          </a:ln>
        </p:spPr>
        <p:txBody>
          <a:bodyPr wrap="square" rtlCol="0">
            <a:spAutoFit/>
          </a:bodyPr>
          <a:lstStyle/>
          <a:p>
            <a:pPr algn="r"/>
            <a:r>
              <a:rPr lang="en-US" altLang="ja-JP" sz="1400" dirty="0" err="1">
                <a:solidFill>
                  <a:prstClr val="black"/>
                </a:solidFill>
              </a:rPr>
              <a:t>Sách</a:t>
            </a:r>
            <a:r>
              <a:rPr lang="en-US" altLang="ja-JP" sz="1400" dirty="0">
                <a:solidFill>
                  <a:prstClr val="black"/>
                </a:solidFill>
              </a:rPr>
              <a:t> </a:t>
            </a:r>
            <a:r>
              <a:rPr lang="en-US" altLang="ja-JP" sz="1400" dirty="0" err="1">
                <a:solidFill>
                  <a:prstClr val="black"/>
                </a:solidFill>
              </a:rPr>
              <a:t>giáo</a:t>
            </a:r>
            <a:r>
              <a:rPr lang="en-US" altLang="ja-JP" sz="1400" dirty="0">
                <a:solidFill>
                  <a:prstClr val="black"/>
                </a:solidFill>
              </a:rPr>
              <a:t> </a:t>
            </a:r>
            <a:r>
              <a:rPr lang="en-US" altLang="ja-JP" sz="1400" dirty="0" err="1">
                <a:solidFill>
                  <a:prstClr val="black"/>
                </a:solidFill>
              </a:rPr>
              <a:t>khoa</a:t>
            </a:r>
            <a:r>
              <a:rPr lang="en-US" altLang="ja-JP" sz="1400" dirty="0">
                <a:solidFill>
                  <a:prstClr val="black"/>
                </a:solidFill>
              </a:rPr>
              <a:t> </a:t>
            </a:r>
            <a:r>
              <a:rPr lang="en-US" altLang="ja-JP" sz="1400" dirty="0" err="1">
                <a:solidFill>
                  <a:prstClr val="black"/>
                </a:solidFill>
              </a:rPr>
              <a:t>trang</a:t>
            </a:r>
            <a:r>
              <a:rPr lang="en-US" altLang="ja-JP" sz="1400" dirty="0">
                <a:solidFill>
                  <a:prstClr val="black"/>
                </a:solidFill>
              </a:rPr>
              <a:t> 176 /</a:t>
            </a:r>
            <a:r>
              <a:rPr lang="ja-JP" altLang="en-US" sz="1400" dirty="0">
                <a:solidFill>
                  <a:prstClr val="black"/>
                </a:solidFill>
              </a:rPr>
              <a:t> </a:t>
            </a:r>
            <a:r>
              <a:rPr lang="en-US" altLang="ja-JP" sz="1400" dirty="0" err="1">
                <a:solidFill>
                  <a:prstClr val="black"/>
                </a:solidFill>
              </a:rPr>
              <a:t>Sách</a:t>
            </a:r>
            <a:r>
              <a:rPr lang="en-US" altLang="ja-JP" sz="1400" dirty="0">
                <a:solidFill>
                  <a:prstClr val="black"/>
                </a:solidFill>
              </a:rPr>
              <a:t> </a:t>
            </a:r>
            <a:r>
              <a:rPr lang="en-US" altLang="ja-JP" sz="1400" dirty="0" err="1">
                <a:solidFill>
                  <a:prstClr val="black"/>
                </a:solidFill>
              </a:rPr>
              <a:t>bổ</a:t>
            </a:r>
            <a:r>
              <a:rPr lang="en-US" altLang="ja-JP" sz="1400" dirty="0">
                <a:solidFill>
                  <a:prstClr val="black"/>
                </a:solidFill>
              </a:rPr>
              <a:t> </a:t>
            </a:r>
            <a:r>
              <a:rPr lang="en-US" altLang="ja-JP" sz="1400" dirty="0" err="1">
                <a:solidFill>
                  <a:prstClr val="black"/>
                </a:solidFill>
              </a:rPr>
              <a:t>trợ</a:t>
            </a:r>
            <a:r>
              <a:rPr lang="en-US" altLang="ja-JP" sz="1400" dirty="0">
                <a:solidFill>
                  <a:prstClr val="black"/>
                </a:solidFill>
              </a:rPr>
              <a:t> </a:t>
            </a:r>
            <a:r>
              <a:rPr lang="en-US" altLang="ja-JP" sz="1400" dirty="0" err="1">
                <a:solidFill>
                  <a:prstClr val="black"/>
                </a:solidFill>
              </a:rPr>
              <a:t>trang</a:t>
            </a:r>
            <a:r>
              <a:rPr lang="en-US" altLang="ja-JP" sz="1400" dirty="0">
                <a:solidFill>
                  <a:prstClr val="black"/>
                </a:solidFill>
              </a:rPr>
              <a:t> </a:t>
            </a:r>
            <a:r>
              <a:rPr lang="en-US" altLang="ja-JP" sz="1400" dirty="0" smtClean="0">
                <a:solidFill>
                  <a:prstClr val="black"/>
                </a:solidFill>
              </a:rPr>
              <a:t>75</a:t>
            </a:r>
            <a:endParaRPr lang="ja-JP" altLang="en-US" sz="1400" dirty="0">
              <a:solidFill>
                <a:prstClr val="black"/>
              </a:solidFill>
            </a:endParaRPr>
          </a:p>
        </p:txBody>
      </p:sp>
    </p:spTree>
    <p:extLst>
      <p:ext uri="{BB962C8B-B14F-4D97-AF65-F5344CB8AC3E}">
        <p14:creationId xmlns:p14="http://schemas.microsoft.com/office/powerpoint/2010/main" val="57069103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414674"/>
            <a:ext cx="7772400" cy="558496"/>
          </a:xfrm>
        </p:spPr>
        <p:txBody>
          <a:bodyPr>
            <a:normAutofit/>
          </a:bodyPr>
          <a:lstStyle/>
          <a:p>
            <a:r>
              <a:rPr lang="en-US" altLang="ja-JP" sz="3200" b="1" dirty="0" err="1">
                <a:latin typeface="Arial" panose="020B0604020202020204" pitchFamily="34" charset="0"/>
                <a:ea typeface="+mn-ea"/>
                <a:cs typeface="Arial" panose="020B0604020202020204" pitchFamily="34" charset="0"/>
              </a:rPr>
              <a:t>Chương</a:t>
            </a:r>
            <a:r>
              <a:rPr lang="en-US" altLang="ja-JP" sz="3200" b="1" dirty="0">
                <a:latin typeface="Arial" panose="020B0604020202020204" pitchFamily="34" charset="0"/>
                <a:ea typeface="+mn-ea"/>
                <a:cs typeface="Arial" panose="020B0604020202020204" pitchFamily="34" charset="0"/>
              </a:rPr>
              <a:t> 5 </a:t>
            </a:r>
            <a:r>
              <a:rPr kumimoji="1" lang="ja-JP" altLang="en-US" sz="3200" b="1" dirty="0">
                <a:latin typeface="Arial" panose="020B0604020202020204" pitchFamily="34" charset="0"/>
                <a:ea typeface="+mn-ea"/>
                <a:cs typeface="Arial" panose="020B0604020202020204" pitchFamily="34" charset="0"/>
              </a:rPr>
              <a:t>　</a:t>
            </a:r>
            <a:r>
              <a:rPr kumimoji="1" lang="en-US" altLang="ja-JP" sz="3200" b="1" dirty="0" err="1">
                <a:latin typeface="Arial" panose="020B0604020202020204" pitchFamily="34" charset="0"/>
                <a:ea typeface="+mn-ea"/>
                <a:cs typeface="Arial" panose="020B0604020202020204" pitchFamily="34" charset="0"/>
              </a:rPr>
              <a:t>Pháp</a:t>
            </a:r>
            <a:r>
              <a:rPr kumimoji="1" lang="en-US" altLang="ja-JP" sz="3200" b="1" dirty="0">
                <a:latin typeface="Arial" panose="020B0604020202020204" pitchFamily="34" charset="0"/>
                <a:ea typeface="+mn-ea"/>
                <a:cs typeface="Arial" panose="020B0604020202020204" pitchFamily="34" charset="0"/>
              </a:rPr>
              <a:t> </a:t>
            </a:r>
            <a:r>
              <a:rPr kumimoji="1" lang="en-US" altLang="ja-JP" sz="3200" b="1" dirty="0" err="1">
                <a:latin typeface="Arial" panose="020B0604020202020204" pitchFamily="34" charset="0"/>
                <a:ea typeface="+mn-ea"/>
                <a:cs typeface="Arial" panose="020B0604020202020204" pitchFamily="34" charset="0"/>
              </a:rPr>
              <a:t>lệnh</a:t>
            </a:r>
            <a:r>
              <a:rPr kumimoji="1" lang="en-US" altLang="ja-JP" sz="3200" b="1" dirty="0">
                <a:latin typeface="Arial" panose="020B0604020202020204" pitchFamily="34" charset="0"/>
                <a:ea typeface="+mn-ea"/>
                <a:cs typeface="Arial" panose="020B0604020202020204" pitchFamily="34" charset="0"/>
              </a:rPr>
              <a:t> </a:t>
            </a:r>
            <a:r>
              <a:rPr kumimoji="1" lang="en-US" altLang="ja-JP" sz="3200" b="1" dirty="0" err="1">
                <a:latin typeface="Arial" panose="020B0604020202020204" pitchFamily="34" charset="0"/>
                <a:ea typeface="+mn-ea"/>
                <a:cs typeface="Arial" panose="020B0604020202020204" pitchFamily="34" charset="0"/>
              </a:rPr>
              <a:t>liên</a:t>
            </a:r>
            <a:r>
              <a:rPr kumimoji="1" lang="en-US" altLang="ja-JP" sz="3200" b="1" dirty="0">
                <a:latin typeface="Arial" panose="020B0604020202020204" pitchFamily="34" charset="0"/>
                <a:ea typeface="+mn-ea"/>
                <a:cs typeface="Arial" panose="020B0604020202020204" pitchFamily="34" charset="0"/>
              </a:rPr>
              <a:t> </a:t>
            </a:r>
            <a:r>
              <a:rPr kumimoji="1" lang="en-US" altLang="ja-JP" sz="3200" b="1" dirty="0" err="1">
                <a:latin typeface="Arial" panose="020B0604020202020204" pitchFamily="34" charset="0"/>
                <a:ea typeface="+mn-ea"/>
                <a:cs typeface="Arial" panose="020B0604020202020204" pitchFamily="34" charset="0"/>
              </a:rPr>
              <a:t>quan</a:t>
            </a:r>
            <a:endParaRPr kumimoji="1" lang="ja-JP" altLang="en-US" sz="3200" b="1" dirty="0">
              <a:latin typeface="Arial" panose="020B0604020202020204" pitchFamily="34" charset="0"/>
              <a:ea typeface="+mn-ea"/>
              <a:cs typeface="Arial" panose="020B0604020202020204" pitchFamily="34" charset="0"/>
            </a:endParaRPr>
          </a:p>
        </p:txBody>
      </p:sp>
      <p:sp>
        <p:nvSpPr>
          <p:cNvPr id="3" name="スライド番号プレースホルダー 2"/>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84</a:t>
            </a:fld>
            <a:endParaRPr lang="ja-JP" altLang="en-US">
              <a:solidFill>
                <a:prstClr val="black">
                  <a:tint val="75000"/>
                </a:prstClr>
              </a:solidFill>
            </a:endParaRPr>
          </a:p>
        </p:txBody>
      </p:sp>
    </p:spTree>
    <p:extLst>
      <p:ext uri="{BB962C8B-B14F-4D97-AF65-F5344CB8AC3E}">
        <p14:creationId xmlns:p14="http://schemas.microsoft.com/office/powerpoint/2010/main" val="164908180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770632" cy="596408"/>
          </a:xfrm>
          <a:ln>
            <a:solidFill>
              <a:schemeClr val="tx1"/>
            </a:solidFill>
          </a:ln>
        </p:spPr>
        <p:txBody>
          <a:bodyPr>
            <a:noAutofit/>
          </a:bodyPr>
          <a:lstStyle/>
          <a:p>
            <a:r>
              <a:rPr lang="en-US" altLang="ja-JP" sz="2400" b="1" err="1">
                <a:latin typeface="Arial" panose="020B0604020202020204" pitchFamily="34" charset="0"/>
                <a:ea typeface="Meiryo UI" panose="020B0604030504040204" pitchFamily="50" charset="-128"/>
                <a:cs typeface="Arial" panose="020B0604020202020204" pitchFamily="34" charset="0"/>
              </a:rPr>
              <a:t>Pháp</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lệnh</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liên</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quan</a:t>
            </a:r>
            <a:r>
              <a:rPr lang="en-US" altLang="ja-JP" sz="2400" b="1">
                <a:latin typeface="Arial" panose="020B0604020202020204" pitchFamily="34" charset="0"/>
                <a:ea typeface="Meiryo UI" panose="020B0604030504040204" pitchFamily="50" charset="-128"/>
                <a:cs typeface="Arial" panose="020B0604020202020204" pitchFamily="34" charset="0"/>
              </a:rPr>
              <a:t> (1)</a:t>
            </a:r>
            <a:endParaRPr kumimoji="1" lang="ja-JP" altLang="en-US" sz="2400" b="1">
              <a:latin typeface="Arial" panose="020B0604020202020204" pitchFamily="34" charset="0"/>
              <a:ea typeface="Meiryo UI" panose="020B0604030504040204" pitchFamily="50" charset="-128"/>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85</a:t>
            </a:fld>
            <a:endParaRPr lang="ja-JP" altLang="en-US">
              <a:solidFill>
                <a:prstClr val="black">
                  <a:tint val="75000"/>
                </a:prstClr>
              </a:solidFill>
            </a:endParaRPr>
          </a:p>
        </p:txBody>
      </p:sp>
      <p:sp>
        <p:nvSpPr>
          <p:cNvPr id="8" name="コンテンツ プレースホルダー 4"/>
          <p:cNvSpPr txBox="1">
            <a:spLocks/>
          </p:cNvSpPr>
          <p:nvPr/>
        </p:nvSpPr>
        <p:spPr>
          <a:xfrm>
            <a:off x="628649" y="1069554"/>
            <a:ext cx="7886701" cy="5029588"/>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buFont typeface="Wingdings" panose="05000000000000000000" pitchFamily="2" charset="2"/>
              <a:buChar char="ü"/>
            </a:pP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Các</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mục</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người</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lao</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động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phải</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tuân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thủ</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bên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an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ninh</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liên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quan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điều</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29)</a:t>
            </a:r>
          </a:p>
          <a:p>
            <a:pPr marL="0" indent="0">
              <a:lnSpc>
                <a:spcPct val="100000"/>
              </a:lnSpc>
              <a:spcBef>
                <a:spcPts val="0"/>
              </a:spcBef>
              <a:buFont typeface="Arial" panose="020B0604020202020204" pitchFamily="34" charset="0"/>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Đối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với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trang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bị</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an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toàn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người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lao</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động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cần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tuân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thủ</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những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mục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sau</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đây</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00000"/>
              </a:lnSpc>
              <a:spcBef>
                <a:spcPts val="0"/>
              </a:spcBef>
              <a:buFont typeface="Arial" panose="020B0604020202020204" pitchFamily="34" charset="0"/>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①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Không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được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tháo</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trang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bị</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an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toàn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hay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mất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chức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năng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đó</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②　</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Khi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cần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thiết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phải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tháo</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trang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bị</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an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toàn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hay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mất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chức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năng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đó</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tạm</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thời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p>
          <a:p>
            <a:pPr marL="0" indent="0">
              <a:lnSpc>
                <a:spcPct val="100000"/>
              </a:lnSpc>
              <a:spcBef>
                <a:spcPts val="0"/>
              </a:spcBef>
              <a:buFont typeface="Arial" panose="020B0604020202020204" pitchFamily="34" charset="0"/>
              <a:buNone/>
            </a:pP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trước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đó</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phải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nhận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được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sự</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cho</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phép</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nhà</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kinh</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doanh</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00000"/>
              </a:lnSpc>
              <a:spcBef>
                <a:spcPts val="0"/>
              </a:spcBef>
              <a:buFont typeface="Arial" panose="020B0604020202020204" pitchFamily="34" charset="0"/>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③　</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Khi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nhận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được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sự</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cho</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phép</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và</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tháo</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trang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bị</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an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toàn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hay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mất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chức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năng</a:t>
            </a:r>
            <a:endPar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đó</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sau</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khi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sự</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cần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thiết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đó</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không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còn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ngay</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lập</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tức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phải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cho</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nó</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quay</a:t>
            </a:r>
          </a:p>
          <a:p>
            <a:pPr marL="0" indent="0">
              <a:lnSpc>
                <a:spcPct val="100000"/>
              </a:lnSpc>
              <a:spcBef>
                <a:spcPts val="0"/>
              </a:spcBef>
              <a:buFont typeface="Arial" panose="020B0604020202020204" pitchFamily="34" charset="0"/>
              <a:buNone/>
            </a:pP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về</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hiện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trạng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ban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đầu</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00000"/>
              </a:lnSpc>
              <a:spcBef>
                <a:spcPts val="0"/>
              </a:spcBef>
              <a:buFont typeface="Arial" panose="020B0604020202020204" pitchFamily="34" charset="0"/>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④　</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Khi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phát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hiện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ra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thiết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bị</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an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toàn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bị</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rời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ra, hay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chức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năng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đó</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bị</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mất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hãy</a:t>
            </a:r>
            <a:endPar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nhanh</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chóng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đệ</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trình</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với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nhà</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kinh</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doanh</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về</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đó</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endPar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endPar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a:lnSpc>
                <a:spcPct val="100000"/>
              </a:lnSpc>
              <a:spcBef>
                <a:spcPts val="0"/>
              </a:spcBef>
              <a:buFont typeface="Wingdings" panose="05000000000000000000" pitchFamily="2" charset="2"/>
              <a:buChar char="ü"/>
            </a:pP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Công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cần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thiết</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về</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giáo</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dục</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đặc</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biệt</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bên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an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ninh</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liên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quan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điều</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36)</a:t>
            </a:r>
            <a:endParaRPr lang="ja-JP" altLang="en-US" sz="1600" u="sng"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Khi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nhà</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kinh</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doanh</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để</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người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lao</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động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trực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tiếp</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công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sau</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đây</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phải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00000"/>
              </a:lnSpc>
              <a:spcBef>
                <a:spcPts val="0"/>
              </a:spcBef>
              <a:buFont typeface="Arial" panose="020B0604020202020204" pitchFamily="34" charset="0"/>
              <a:buNone/>
            </a:pP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thực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hiện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giáo</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dục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đặc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biệt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5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⑩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Lái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xe</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nâng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với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chiều</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sàn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chưa</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đầy</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10m</a:t>
            </a: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717550" indent="-717550">
              <a:lnSpc>
                <a:spcPct val="100000"/>
              </a:lnSpc>
              <a:spcBef>
                <a:spcPts val="0"/>
              </a:spcBef>
              <a:buFont typeface="Arial" panose="020B0604020202020204" pitchFamily="34" charset="0"/>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㊶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Công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liên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quan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đến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sử</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dụng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dây</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đai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an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toàn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dùng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để</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hạn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chế</a:t>
            </a:r>
            <a:endPar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717550" indent="-717550">
              <a:lnSpc>
                <a:spcPct val="100000"/>
              </a:lnSpc>
              <a:spcBef>
                <a:spcPts val="0"/>
              </a:spcBef>
              <a:buFont typeface="Arial" panose="020B0604020202020204" pitchFamily="34" charset="0"/>
              <a:buNone/>
            </a:pP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rơi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xuống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khi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lắp</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đặt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sàn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ở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nơi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có</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độ</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2m</a:t>
            </a:r>
          </a:p>
          <a:p>
            <a:pPr marL="717550" indent="-717550">
              <a:lnSpc>
                <a:spcPct val="100000"/>
              </a:lnSpc>
              <a:spcBef>
                <a:spcPts val="0"/>
              </a:spcBef>
              <a:buFont typeface="Arial" panose="020B0604020202020204" pitchFamily="34" charset="0"/>
              <a:buNone/>
            </a:pP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gặp</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khó</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khăn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p:txBody>
      </p:sp>
      <p:sp>
        <p:nvSpPr>
          <p:cNvPr id="6" name="テキスト ボックス 5">
            <a:extLst>
              <a:ext uri="{FF2B5EF4-FFF2-40B4-BE49-F238E27FC236}">
                <a16:creationId xmlns:a16="http://schemas.microsoft.com/office/drawing/2014/main" id="{31608D42-9365-41EA-A9DA-736AC9517EA7}"/>
              </a:ext>
            </a:extLst>
          </p:cNvPr>
          <p:cNvSpPr txBox="1"/>
          <p:nvPr/>
        </p:nvSpPr>
        <p:spPr>
          <a:xfrm>
            <a:off x="4044098" y="6400413"/>
            <a:ext cx="4149811" cy="307777"/>
          </a:xfrm>
          <a:prstGeom prst="rect">
            <a:avLst/>
          </a:prstGeom>
          <a:noFill/>
          <a:ln>
            <a:solidFill>
              <a:schemeClr val="tx1"/>
            </a:solidFill>
          </a:ln>
        </p:spPr>
        <p:txBody>
          <a:bodyPr wrap="square" rtlCol="0">
            <a:spAutoFit/>
          </a:bodyPr>
          <a:lstStyle/>
          <a:p>
            <a:pPr algn="r"/>
            <a:r>
              <a:rPr lang="en-US" altLang="ja-JP" sz="1400" dirty="0" err="1">
                <a:solidFill>
                  <a:prstClr val="black"/>
                </a:solidFill>
              </a:rPr>
              <a:t>Sách</a:t>
            </a:r>
            <a:r>
              <a:rPr lang="en-US" altLang="ja-JP" sz="1400" dirty="0">
                <a:solidFill>
                  <a:prstClr val="black"/>
                </a:solidFill>
              </a:rPr>
              <a:t> </a:t>
            </a:r>
            <a:r>
              <a:rPr lang="en-US" altLang="ja-JP" sz="1400" dirty="0" err="1">
                <a:solidFill>
                  <a:prstClr val="black"/>
                </a:solidFill>
              </a:rPr>
              <a:t>giáo</a:t>
            </a:r>
            <a:r>
              <a:rPr lang="en-US" altLang="ja-JP" sz="1400" dirty="0">
                <a:solidFill>
                  <a:prstClr val="black"/>
                </a:solidFill>
              </a:rPr>
              <a:t> </a:t>
            </a:r>
            <a:r>
              <a:rPr lang="en-US" altLang="ja-JP" sz="1400" dirty="0" err="1">
                <a:solidFill>
                  <a:prstClr val="black"/>
                </a:solidFill>
              </a:rPr>
              <a:t>khoa</a:t>
            </a:r>
            <a:r>
              <a:rPr lang="en-US" altLang="ja-JP" sz="1400" dirty="0">
                <a:solidFill>
                  <a:prstClr val="black"/>
                </a:solidFill>
              </a:rPr>
              <a:t> </a:t>
            </a:r>
            <a:r>
              <a:rPr lang="en-US" altLang="ja-JP" sz="1400" dirty="0" err="1">
                <a:solidFill>
                  <a:prstClr val="black"/>
                </a:solidFill>
              </a:rPr>
              <a:t>trang</a:t>
            </a:r>
            <a:r>
              <a:rPr lang="en-US" altLang="ja-JP" sz="1400" dirty="0">
                <a:solidFill>
                  <a:prstClr val="black"/>
                </a:solidFill>
              </a:rPr>
              <a:t> 189, 190 /</a:t>
            </a:r>
            <a:r>
              <a:rPr lang="ja-JP" altLang="en-US" sz="1400" dirty="0">
                <a:solidFill>
                  <a:prstClr val="black"/>
                </a:solidFill>
              </a:rPr>
              <a:t> </a:t>
            </a:r>
            <a:r>
              <a:rPr lang="en-US" altLang="ja-JP" sz="1400" dirty="0" err="1">
                <a:solidFill>
                  <a:prstClr val="black"/>
                </a:solidFill>
              </a:rPr>
              <a:t>Sách</a:t>
            </a:r>
            <a:r>
              <a:rPr lang="en-US" altLang="ja-JP" sz="1400" dirty="0">
                <a:solidFill>
                  <a:prstClr val="black"/>
                </a:solidFill>
              </a:rPr>
              <a:t> </a:t>
            </a:r>
            <a:r>
              <a:rPr lang="en-US" altLang="ja-JP" sz="1400" dirty="0" err="1">
                <a:solidFill>
                  <a:prstClr val="black"/>
                </a:solidFill>
              </a:rPr>
              <a:t>bổ</a:t>
            </a:r>
            <a:r>
              <a:rPr lang="en-US" altLang="ja-JP" sz="1400" dirty="0">
                <a:solidFill>
                  <a:prstClr val="black"/>
                </a:solidFill>
              </a:rPr>
              <a:t> </a:t>
            </a:r>
            <a:r>
              <a:rPr lang="en-US" altLang="ja-JP" sz="1400" dirty="0" err="1">
                <a:solidFill>
                  <a:prstClr val="black"/>
                </a:solidFill>
              </a:rPr>
              <a:t>trợ</a:t>
            </a:r>
            <a:r>
              <a:rPr lang="en-US" altLang="ja-JP" sz="1400" dirty="0">
                <a:solidFill>
                  <a:prstClr val="black"/>
                </a:solidFill>
              </a:rPr>
              <a:t> </a:t>
            </a:r>
            <a:r>
              <a:rPr lang="en-US" altLang="ja-JP" sz="1400" dirty="0" err="1">
                <a:solidFill>
                  <a:prstClr val="black"/>
                </a:solidFill>
              </a:rPr>
              <a:t>trang</a:t>
            </a:r>
            <a:r>
              <a:rPr lang="en-US" altLang="ja-JP" sz="1400" dirty="0">
                <a:solidFill>
                  <a:prstClr val="black"/>
                </a:solidFill>
              </a:rPr>
              <a:t> </a:t>
            </a:r>
            <a:r>
              <a:rPr lang="en-US" altLang="ja-JP" sz="1400" dirty="0" smtClean="0">
                <a:solidFill>
                  <a:prstClr val="black"/>
                </a:solidFill>
              </a:rPr>
              <a:t>76</a:t>
            </a:r>
            <a:endParaRPr lang="ja-JP" altLang="en-US" sz="1400" dirty="0">
              <a:solidFill>
                <a:prstClr val="black"/>
              </a:solidFill>
            </a:endParaRPr>
          </a:p>
        </p:txBody>
      </p:sp>
    </p:spTree>
    <p:extLst>
      <p:ext uri="{BB962C8B-B14F-4D97-AF65-F5344CB8AC3E}">
        <p14:creationId xmlns:p14="http://schemas.microsoft.com/office/powerpoint/2010/main" val="38610435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577554"/>
          </a:xfrm>
          <a:ln>
            <a:solidFill>
              <a:schemeClr val="tx1"/>
            </a:solidFill>
          </a:ln>
        </p:spPr>
        <p:txBody>
          <a:bodyPr>
            <a:noAutofit/>
          </a:bodyPr>
          <a:lstStyle/>
          <a:p>
            <a:r>
              <a:rPr lang="en-US" altLang="ja-JP" sz="2400" b="1" err="1">
                <a:latin typeface="Arial" panose="020B0604020202020204" pitchFamily="34" charset="0"/>
                <a:ea typeface="Meiryo UI" panose="020B0604030504040204" pitchFamily="50" charset="-128"/>
                <a:cs typeface="Arial" panose="020B0604020202020204" pitchFamily="34" charset="0"/>
              </a:rPr>
              <a:t>Pháp</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lệnh</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liên</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quan</a:t>
            </a:r>
            <a:r>
              <a:rPr lang="en-US" altLang="ja-JP" sz="2400" b="1">
                <a:latin typeface="Arial" panose="020B0604020202020204" pitchFamily="34" charset="0"/>
                <a:ea typeface="Meiryo UI" panose="020B0604030504040204" pitchFamily="50" charset="-128"/>
                <a:cs typeface="Arial" panose="020B0604020202020204" pitchFamily="34" charset="0"/>
              </a:rPr>
              <a:t> (2)</a:t>
            </a:r>
            <a:endParaRPr kumimoji="1" lang="ja-JP" altLang="en-US" sz="2400" b="1">
              <a:latin typeface="Arial" panose="020B0604020202020204" pitchFamily="34" charset="0"/>
              <a:ea typeface="Meiryo UI" panose="020B0604030504040204" pitchFamily="50" charset="-128"/>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86</a:t>
            </a:fld>
            <a:endParaRPr lang="ja-JP" altLang="en-US">
              <a:solidFill>
                <a:prstClr val="black">
                  <a:tint val="75000"/>
                </a:prstClr>
              </a:solidFill>
            </a:endParaRPr>
          </a:p>
        </p:txBody>
      </p:sp>
      <p:sp>
        <p:nvSpPr>
          <p:cNvPr id="8" name="コンテンツ プレースホルダー 4"/>
          <p:cNvSpPr txBox="1">
            <a:spLocks/>
          </p:cNvSpPr>
          <p:nvPr/>
        </p:nvSpPr>
        <p:spPr>
          <a:xfrm>
            <a:off x="628649" y="1012997"/>
            <a:ext cx="7886701" cy="4746784"/>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buFont typeface="Wingdings" panose="05000000000000000000" pitchFamily="2" charset="2"/>
              <a:buChar char="ü"/>
            </a:pP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Bằng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cấp</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đối</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với</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hạn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chế</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bên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an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ninh</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liên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quan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điều</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41)</a:t>
            </a:r>
            <a:endParaRPr lang="ja-JP" altLang="en-US" sz="1600" b="1" u="sng"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Người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có</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thể</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lái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xe</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nâng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trừ</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lái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xe</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chạy</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mặt</a:t>
            </a:r>
            <a:endPar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đường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với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độ</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sàn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10m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là</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người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được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nêu</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dưới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đây</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①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Người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đã</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kết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thúc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khóa</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học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kĩ</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năng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lái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xe</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nâng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②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Ngoài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ra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người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được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quyết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định</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bởi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bộ</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trưởng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bộ</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lao</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động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phúc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lợi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xã</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hội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endPar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a:lnSpc>
                <a:spcPct val="100000"/>
              </a:lnSpc>
              <a:spcBef>
                <a:spcPts val="0"/>
              </a:spcBef>
              <a:buFont typeface="Wingdings" panose="05000000000000000000" pitchFamily="2" charset="2"/>
              <a:buChar char="ü"/>
            </a:pP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Cấp</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lại</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bằng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hoàn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thành</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khóa</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học</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kĩ</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năng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bên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an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ninh</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liên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quan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điều</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82)</a:t>
            </a:r>
            <a:r>
              <a:rPr lang="ja-JP" altLang="en-US"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endPar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①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Người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đã</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được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cấp</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bằng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hoàn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thành</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khóa</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học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kĩ</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năng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khi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mất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bằng</a:t>
            </a:r>
            <a:endPar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hoàn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thành</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khóa</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học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kĩ</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năng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hay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bị</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hư</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hại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sẽ</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nộp</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tờ</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đăng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kí</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cấp</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lại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bằng</a:t>
            </a:r>
            <a:endPar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hoàn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thành</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khoá</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học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kĩ</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năng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biểu</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mẫu</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mục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số</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18)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cho</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cơ</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quan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đăng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kí</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giáo</a:t>
            </a:r>
            <a:endPar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dục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đã</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nhận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sự</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cấp</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bằng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hoàn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thành</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khóa</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học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kĩ</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năng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và</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nhận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sự</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cấp</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lại</a:t>
            </a:r>
            <a:endPar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bằng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hoàn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thành</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khóa</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học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kĩ</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năng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00000"/>
              </a:lnSpc>
              <a:spcBef>
                <a:spcPts val="0"/>
              </a:spcBef>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②　</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Khi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người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đã</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nhận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sự</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cấp</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bằng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hoàn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thành</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khóa</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học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kĩ</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năng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mà</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đã</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thay</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đổi</a:t>
            </a:r>
            <a:endPar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tên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phải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nộp</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bản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đăng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ký</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thay</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thế</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bằng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hoàn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thành</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khóa</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học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kĩ</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năng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biểu</a:t>
            </a:r>
            <a:endPar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mẫu</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mục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số</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18)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cho</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cơ</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quan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đăng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kí</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giáo</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dục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đã</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nhận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sự</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cấp</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bằng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hoàn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00000"/>
              </a:lnSpc>
              <a:spcBef>
                <a:spcPts val="0"/>
              </a:spcBef>
              <a:buNone/>
            </a:pP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thành</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khóa</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học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kĩ</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năng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và</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nhận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lại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bản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thay</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thế</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bằng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hoàn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thành</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khóa</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học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kĩ</a:t>
            </a:r>
            <a:endPar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năng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p:txBody>
      </p:sp>
      <p:sp>
        <p:nvSpPr>
          <p:cNvPr id="6" name="テキスト ボックス 5">
            <a:extLst>
              <a:ext uri="{FF2B5EF4-FFF2-40B4-BE49-F238E27FC236}">
                <a16:creationId xmlns:a16="http://schemas.microsoft.com/office/drawing/2014/main" id="{23EE5ECA-4B8D-4E60-A0AC-D9625E3669DB}"/>
              </a:ext>
            </a:extLst>
          </p:cNvPr>
          <p:cNvSpPr txBox="1"/>
          <p:nvPr/>
        </p:nvSpPr>
        <p:spPr>
          <a:xfrm>
            <a:off x="3685880" y="6400413"/>
            <a:ext cx="4461535" cy="307777"/>
          </a:xfrm>
          <a:prstGeom prst="rect">
            <a:avLst/>
          </a:prstGeom>
          <a:noFill/>
          <a:ln>
            <a:solidFill>
              <a:schemeClr val="tx1"/>
            </a:solidFill>
          </a:ln>
        </p:spPr>
        <p:txBody>
          <a:bodyPr wrap="square" rtlCol="0">
            <a:spAutoFit/>
          </a:bodyPr>
          <a:lstStyle/>
          <a:p>
            <a:pPr algn="r"/>
            <a:r>
              <a:rPr lang="en-US" altLang="ja-JP" sz="1400" dirty="0" err="1">
                <a:solidFill>
                  <a:prstClr val="black"/>
                </a:solidFill>
              </a:rPr>
              <a:t>Sách</a:t>
            </a:r>
            <a:r>
              <a:rPr lang="en-US" altLang="ja-JP" sz="1400" dirty="0">
                <a:solidFill>
                  <a:prstClr val="black"/>
                </a:solidFill>
              </a:rPr>
              <a:t> </a:t>
            </a:r>
            <a:r>
              <a:rPr lang="en-US" altLang="ja-JP" sz="1400" dirty="0" err="1">
                <a:solidFill>
                  <a:prstClr val="black"/>
                </a:solidFill>
              </a:rPr>
              <a:t>giáo</a:t>
            </a:r>
            <a:r>
              <a:rPr lang="en-US" altLang="ja-JP" sz="1400" dirty="0">
                <a:solidFill>
                  <a:prstClr val="black"/>
                </a:solidFill>
              </a:rPr>
              <a:t> </a:t>
            </a:r>
            <a:r>
              <a:rPr lang="en-US" altLang="ja-JP" sz="1400" dirty="0" err="1">
                <a:solidFill>
                  <a:prstClr val="black"/>
                </a:solidFill>
              </a:rPr>
              <a:t>khoa</a:t>
            </a:r>
            <a:r>
              <a:rPr lang="en-US" altLang="ja-JP" sz="1400" dirty="0">
                <a:solidFill>
                  <a:prstClr val="black"/>
                </a:solidFill>
              </a:rPr>
              <a:t> </a:t>
            </a:r>
            <a:r>
              <a:rPr lang="en-US" altLang="ja-JP" sz="1400" dirty="0" err="1">
                <a:solidFill>
                  <a:prstClr val="black"/>
                </a:solidFill>
              </a:rPr>
              <a:t>trang</a:t>
            </a:r>
            <a:r>
              <a:rPr lang="en-US" altLang="ja-JP" sz="1400" dirty="0">
                <a:solidFill>
                  <a:prstClr val="black"/>
                </a:solidFill>
              </a:rPr>
              <a:t> 191, 192 /</a:t>
            </a:r>
            <a:r>
              <a:rPr lang="ja-JP" altLang="en-US" sz="1400" dirty="0">
                <a:solidFill>
                  <a:prstClr val="black"/>
                </a:solidFill>
              </a:rPr>
              <a:t> </a:t>
            </a:r>
            <a:r>
              <a:rPr lang="en-US" altLang="ja-JP" sz="1400" dirty="0" err="1">
                <a:solidFill>
                  <a:prstClr val="black"/>
                </a:solidFill>
              </a:rPr>
              <a:t>Sách</a:t>
            </a:r>
            <a:r>
              <a:rPr lang="en-US" altLang="ja-JP" sz="1400" dirty="0">
                <a:solidFill>
                  <a:prstClr val="black"/>
                </a:solidFill>
              </a:rPr>
              <a:t> </a:t>
            </a:r>
            <a:r>
              <a:rPr lang="en-US" altLang="ja-JP" sz="1400" dirty="0" err="1">
                <a:solidFill>
                  <a:prstClr val="black"/>
                </a:solidFill>
              </a:rPr>
              <a:t>bổ</a:t>
            </a:r>
            <a:r>
              <a:rPr lang="en-US" altLang="ja-JP" sz="1400" dirty="0">
                <a:solidFill>
                  <a:prstClr val="black"/>
                </a:solidFill>
              </a:rPr>
              <a:t> </a:t>
            </a:r>
            <a:r>
              <a:rPr lang="en-US" altLang="ja-JP" sz="1400" dirty="0" err="1">
                <a:solidFill>
                  <a:prstClr val="black"/>
                </a:solidFill>
              </a:rPr>
              <a:t>trợ</a:t>
            </a:r>
            <a:r>
              <a:rPr lang="en-US" altLang="ja-JP" sz="1400" dirty="0">
                <a:solidFill>
                  <a:prstClr val="black"/>
                </a:solidFill>
              </a:rPr>
              <a:t> </a:t>
            </a:r>
            <a:r>
              <a:rPr lang="en-US" altLang="ja-JP" sz="1400" dirty="0" err="1">
                <a:solidFill>
                  <a:prstClr val="black"/>
                </a:solidFill>
              </a:rPr>
              <a:t>trang</a:t>
            </a:r>
            <a:r>
              <a:rPr lang="en-US" altLang="ja-JP" sz="1400" dirty="0">
                <a:solidFill>
                  <a:prstClr val="black"/>
                </a:solidFill>
              </a:rPr>
              <a:t> </a:t>
            </a:r>
            <a:r>
              <a:rPr lang="en-US" altLang="ja-JP" sz="1400" dirty="0" smtClean="0">
                <a:solidFill>
                  <a:prstClr val="black"/>
                </a:solidFill>
              </a:rPr>
              <a:t>76</a:t>
            </a:r>
            <a:r>
              <a:rPr lang="ja-JP" altLang="en-US" sz="1400" dirty="0" smtClean="0">
                <a:solidFill>
                  <a:prstClr val="black"/>
                </a:solidFill>
              </a:rPr>
              <a:t>∼</a:t>
            </a:r>
            <a:r>
              <a:rPr lang="en-US" altLang="ja-JP" sz="1400" dirty="0" smtClean="0">
                <a:solidFill>
                  <a:prstClr val="black"/>
                </a:solidFill>
              </a:rPr>
              <a:t>77</a:t>
            </a:r>
            <a:endParaRPr lang="ja-JP" altLang="en-US" sz="1400" dirty="0">
              <a:solidFill>
                <a:prstClr val="black"/>
              </a:solidFill>
            </a:endParaRPr>
          </a:p>
        </p:txBody>
      </p:sp>
    </p:spTree>
    <p:extLst>
      <p:ext uri="{BB962C8B-B14F-4D97-AF65-F5344CB8AC3E}">
        <p14:creationId xmlns:p14="http://schemas.microsoft.com/office/powerpoint/2010/main" val="210514265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08564"/>
            <a:ext cx="7886700" cy="577554"/>
          </a:xfrm>
          <a:ln>
            <a:solidFill>
              <a:schemeClr val="tx1"/>
            </a:solidFill>
          </a:ln>
        </p:spPr>
        <p:txBody>
          <a:bodyPr>
            <a:noAutofit/>
          </a:bodyPr>
          <a:lstStyle/>
          <a:p>
            <a:r>
              <a:rPr lang="en-US" altLang="ja-JP" sz="2400" b="1" err="1">
                <a:latin typeface="Arial" panose="020B0604020202020204" pitchFamily="34" charset="0"/>
                <a:ea typeface="Meiryo UI" panose="020B0604030504040204" pitchFamily="50" charset="-128"/>
                <a:cs typeface="Arial" panose="020B0604020202020204" pitchFamily="34" charset="0"/>
              </a:rPr>
              <a:t>Pháp</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lệnh</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liên</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quan</a:t>
            </a:r>
            <a:r>
              <a:rPr lang="en-US" altLang="ja-JP" sz="2400" b="1">
                <a:latin typeface="Arial" panose="020B0604020202020204" pitchFamily="34" charset="0"/>
                <a:ea typeface="Meiryo UI" panose="020B0604030504040204" pitchFamily="50" charset="-128"/>
                <a:cs typeface="Arial" panose="020B0604020202020204" pitchFamily="34" charset="0"/>
              </a:rPr>
              <a:t> (3)</a:t>
            </a:r>
            <a:endParaRPr kumimoji="1" lang="ja-JP" altLang="en-US" sz="2400" b="1">
              <a:latin typeface="Arial" panose="020B0604020202020204" pitchFamily="34" charset="0"/>
              <a:ea typeface="Meiryo UI" panose="020B0604030504040204" pitchFamily="50" charset="-128"/>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87</a:t>
            </a:fld>
            <a:endParaRPr lang="ja-JP" altLang="en-US" dirty="0">
              <a:solidFill>
                <a:prstClr val="black">
                  <a:tint val="75000"/>
                </a:prstClr>
              </a:solidFill>
            </a:endParaRPr>
          </a:p>
        </p:txBody>
      </p:sp>
      <p:sp>
        <p:nvSpPr>
          <p:cNvPr id="8" name="コンテンツ プレースホルダー 4"/>
          <p:cNvSpPr txBox="1">
            <a:spLocks/>
          </p:cNvSpPr>
          <p:nvPr/>
        </p:nvSpPr>
        <p:spPr>
          <a:xfrm>
            <a:off x="628649" y="994140"/>
            <a:ext cx="7886701" cy="4961209"/>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spcAft>
                <a:spcPts val="600"/>
              </a:spcAft>
              <a:buNone/>
            </a:pP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Các</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mục</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cần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phải</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quản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lý</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khi</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thực</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hiện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công</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bằng</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xe</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nâng</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endParaRPr lang="ja-JP" altLang="en-US" sz="1400" b="1" u="sng"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(1)</a:t>
            </a:r>
            <a:r>
              <a:rPr lang="ja-JP" altLang="en-US"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Kế</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hoạch</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công</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bên</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an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ninh</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liên</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quan</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số</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9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điều</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194)</a:t>
            </a:r>
            <a:r>
              <a:rPr lang="ja-JP" altLang="en-US"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00000"/>
              </a:lnSpc>
              <a:spcBef>
                <a:spcPts val="300"/>
              </a:spcBef>
              <a:buNone/>
            </a:pPr>
            <a:r>
              <a:rPr lang="ja-JP" altLang="en-US" sz="12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① </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Khi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nhà</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kinh</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doanh</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sử</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dụng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xe</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nâng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để</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thực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hiện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công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phải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quyết</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định</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kế</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hoạch</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tương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ứng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với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tình</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trạng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nơi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thích</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hợp</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chủng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loại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hay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chức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năng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xe</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nâng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thích</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hợp</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phải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thực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hiện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công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theo</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kế</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hoach</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thích</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hợp</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00000"/>
              </a:lnSpc>
              <a:spcBef>
                <a:spcPts val="0"/>
              </a:spcBef>
              <a:buNone/>
            </a:pP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②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Về</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kế</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hoạch</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phải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được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biểu</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thị</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cách</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thức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dựa</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vào</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xe</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nâng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phù</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hợp</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00000"/>
              </a:lnSpc>
              <a:spcBef>
                <a:spcPts val="0"/>
              </a:spcBef>
              <a:buNone/>
            </a:pP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③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Về</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nhà</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kinh</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doanh</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khi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đã</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quyết</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định</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kế</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hoạch</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phải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phổ</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biến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cho</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người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lao</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động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có</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liên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quan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về</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cách</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thức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dựa</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theo</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xe</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nâng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thích</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hợp</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300"/>
              </a:spcBef>
              <a:buNone/>
            </a:pP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(2)</a:t>
            </a:r>
            <a:r>
              <a:rPr lang="ja-JP" altLang="en-US"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Người</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chỉ</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huy</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thi</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công</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bên</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an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ninh</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liên</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quan</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số</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10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điều</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194)</a:t>
            </a:r>
            <a:r>
              <a:rPr lang="ja-JP" altLang="en-US"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00000"/>
              </a:lnSpc>
              <a:spcBef>
                <a:spcPts val="0"/>
              </a:spcBef>
              <a:buNone/>
            </a:pP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Về</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nhà</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kinh</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doanh</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khi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thực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hiện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công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mà</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có</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sử</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dụng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xe</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nâng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phải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quyết</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định</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người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chỉ</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huy</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thi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công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thích</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hợp</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và</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người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đó</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phải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thực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hiện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chỉ</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huy</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thi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công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dựa</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vào</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kế</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hoạch</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(1).</a:t>
            </a: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00000"/>
              </a:lnSpc>
              <a:spcBef>
                <a:spcPts val="300"/>
              </a:spcBef>
              <a:buNone/>
            </a:pP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(3)</a:t>
            </a:r>
            <a:r>
              <a:rPr lang="ja-JP" altLang="en-US"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Đề</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phòng</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sự</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rơi</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đổ</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bên</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an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ninh</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liên</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quan</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số</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11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điều</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194)</a:t>
            </a:r>
            <a:r>
              <a:rPr lang="ja-JP" altLang="en-US"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endParaRPr lang="ja-JP" altLang="en-US" sz="1200" b="1"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Về</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nhà</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kinh</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doanh</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khi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thực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hiện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công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mà</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có</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sử</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dụng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xe</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nâng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để</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phòng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tránh</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nguy</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hiểm</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xe</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nâng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đổ</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hay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là</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người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lao</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động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bị</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rơi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xuống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cần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cho</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chân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chống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thủy</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lực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nhô</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ra,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phòng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tránh</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sự</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lún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xuống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không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đồng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đều</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đất</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nền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để</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phòng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tránh</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sự</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sụt</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lở</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lề</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đường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cần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thiết</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lập</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biện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pháp</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cần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thiết</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00000"/>
              </a:lnSpc>
              <a:spcBef>
                <a:spcPts val="300"/>
              </a:spcBef>
              <a:buNone/>
            </a:pP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(4)</a:t>
            </a:r>
            <a:r>
              <a:rPr lang="ja-JP" altLang="en-US"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Hiệu</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lệnh</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bên</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an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ninh</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liên</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quan</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số</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12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điều</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194)</a:t>
            </a:r>
            <a:r>
              <a:rPr lang="ja-JP" altLang="en-US"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00000"/>
              </a:lnSpc>
              <a:spcBef>
                <a:spcPts val="0"/>
              </a:spcBef>
              <a:buNone/>
            </a:pP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Về</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nhà</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kinh</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doanh</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trong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trường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hợp</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thực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hiện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công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mà</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sử</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dụng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xe</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00000"/>
              </a:lnSpc>
              <a:spcBef>
                <a:spcPts val="0"/>
              </a:spcBef>
              <a:buNone/>
            </a:pP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nâng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khi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thao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tác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sàn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ở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nơi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khác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với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sàn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00000"/>
              </a:lnSpc>
              <a:spcBef>
                <a:spcPts val="0"/>
              </a:spcBef>
              <a:buNone/>
            </a:pP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để</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sự</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liên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lạc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giữa</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người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lao</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động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ở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sàn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và</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người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thao </a:t>
            </a:r>
          </a:p>
          <a:p>
            <a:pPr marL="0" indent="0">
              <a:lnSpc>
                <a:spcPct val="100000"/>
              </a:lnSpc>
              <a:spcBef>
                <a:spcPts val="0"/>
              </a:spcBef>
              <a:buNone/>
            </a:pP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tác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sàn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ở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nơi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khác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với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sàn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được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chính</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xác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cần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quyết</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00000"/>
              </a:lnSpc>
              <a:spcBef>
                <a:spcPts val="0"/>
              </a:spcBef>
              <a:buNone/>
            </a:pP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định</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dấu</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hiệu</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nhất</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định</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và</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bổ</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nhiệm</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người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thích</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hợp</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thực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hiện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dấu</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hiệu</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00000"/>
              </a:lnSpc>
              <a:spcBef>
                <a:spcPts val="0"/>
              </a:spcBef>
              <a:buNone/>
            </a:pP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và</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cần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phải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thiết</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lập</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trang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bị</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cần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thiết</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cho</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người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đó</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endParaRPr>
          </a:p>
        </p:txBody>
      </p:sp>
      <p:pic>
        <p:nvPicPr>
          <p:cNvPr id="2" name="図 1"/>
          <p:cNvPicPr>
            <a:picLocks noChangeAspect="1"/>
          </p:cNvPicPr>
          <p:nvPr/>
        </p:nvPicPr>
        <p:blipFill>
          <a:blip r:embed="rId3"/>
          <a:stretch>
            <a:fillRect/>
          </a:stretch>
        </p:blipFill>
        <p:spPr>
          <a:xfrm>
            <a:off x="5929952" y="4033841"/>
            <a:ext cx="2585398" cy="2349570"/>
          </a:xfrm>
          <a:prstGeom prst="rect">
            <a:avLst/>
          </a:prstGeom>
          <a:ln>
            <a:solidFill>
              <a:schemeClr val="tx1"/>
            </a:solidFill>
          </a:ln>
        </p:spPr>
      </p:pic>
      <p:sp>
        <p:nvSpPr>
          <p:cNvPr id="9" name="テキスト ボックス 8">
            <a:extLst>
              <a:ext uri="{FF2B5EF4-FFF2-40B4-BE49-F238E27FC236}">
                <a16:creationId xmlns:a16="http://schemas.microsoft.com/office/drawing/2014/main" id="{24B78C0D-E6E0-442A-A71A-528F4FA2912B}"/>
              </a:ext>
            </a:extLst>
          </p:cNvPr>
          <p:cNvSpPr txBox="1"/>
          <p:nvPr/>
        </p:nvSpPr>
        <p:spPr>
          <a:xfrm>
            <a:off x="4166649" y="6438121"/>
            <a:ext cx="4030617" cy="307777"/>
          </a:xfrm>
          <a:prstGeom prst="rect">
            <a:avLst/>
          </a:prstGeom>
          <a:noFill/>
          <a:ln>
            <a:solidFill>
              <a:schemeClr val="tx1"/>
            </a:solidFill>
          </a:ln>
        </p:spPr>
        <p:txBody>
          <a:bodyPr wrap="square" rtlCol="0">
            <a:spAutoFit/>
          </a:bodyPr>
          <a:lstStyle/>
          <a:p>
            <a:pPr algn="r"/>
            <a:r>
              <a:rPr lang="en-US" altLang="ja-JP" sz="1400" dirty="0" err="1">
                <a:solidFill>
                  <a:prstClr val="black"/>
                </a:solidFill>
              </a:rPr>
              <a:t>Sách</a:t>
            </a:r>
            <a:r>
              <a:rPr lang="en-US" altLang="ja-JP" sz="1400" dirty="0">
                <a:solidFill>
                  <a:prstClr val="black"/>
                </a:solidFill>
              </a:rPr>
              <a:t> </a:t>
            </a:r>
            <a:r>
              <a:rPr lang="en-US" altLang="ja-JP" sz="1400" dirty="0" err="1">
                <a:solidFill>
                  <a:prstClr val="black"/>
                </a:solidFill>
              </a:rPr>
              <a:t>giáo</a:t>
            </a:r>
            <a:r>
              <a:rPr lang="en-US" altLang="ja-JP" sz="1400" dirty="0">
                <a:solidFill>
                  <a:prstClr val="black"/>
                </a:solidFill>
              </a:rPr>
              <a:t> khoa </a:t>
            </a:r>
            <a:r>
              <a:rPr lang="en-US" altLang="ja-JP" sz="1400" dirty="0" err="1">
                <a:solidFill>
                  <a:prstClr val="black"/>
                </a:solidFill>
              </a:rPr>
              <a:t>trang</a:t>
            </a:r>
            <a:r>
              <a:rPr lang="en-US" altLang="ja-JP" sz="1400" dirty="0">
                <a:solidFill>
                  <a:prstClr val="black"/>
                </a:solidFill>
              </a:rPr>
              <a:t> 194, /</a:t>
            </a:r>
            <a:r>
              <a:rPr lang="ja-JP" altLang="en-US" sz="1400" dirty="0">
                <a:solidFill>
                  <a:prstClr val="black"/>
                </a:solidFill>
              </a:rPr>
              <a:t> </a:t>
            </a:r>
            <a:r>
              <a:rPr lang="en-US" altLang="ja-JP" sz="1400" dirty="0" err="1">
                <a:solidFill>
                  <a:prstClr val="black"/>
                </a:solidFill>
              </a:rPr>
              <a:t>Sách</a:t>
            </a:r>
            <a:r>
              <a:rPr lang="en-US" altLang="ja-JP" sz="1400" dirty="0">
                <a:solidFill>
                  <a:prstClr val="black"/>
                </a:solidFill>
              </a:rPr>
              <a:t> </a:t>
            </a:r>
            <a:r>
              <a:rPr lang="en-US" altLang="ja-JP" sz="1400" dirty="0" err="1">
                <a:solidFill>
                  <a:prstClr val="black"/>
                </a:solidFill>
              </a:rPr>
              <a:t>bổ</a:t>
            </a:r>
            <a:r>
              <a:rPr lang="en-US" altLang="ja-JP" sz="1400" dirty="0">
                <a:solidFill>
                  <a:prstClr val="black"/>
                </a:solidFill>
              </a:rPr>
              <a:t> </a:t>
            </a:r>
            <a:r>
              <a:rPr lang="en-US" altLang="ja-JP" sz="1400" dirty="0" err="1">
                <a:solidFill>
                  <a:prstClr val="black"/>
                </a:solidFill>
              </a:rPr>
              <a:t>trợ</a:t>
            </a:r>
            <a:r>
              <a:rPr lang="en-US" altLang="ja-JP" sz="1400" dirty="0">
                <a:solidFill>
                  <a:prstClr val="black"/>
                </a:solidFill>
              </a:rPr>
              <a:t> </a:t>
            </a:r>
            <a:r>
              <a:rPr lang="en-US" altLang="ja-JP" sz="1400" dirty="0" err="1">
                <a:solidFill>
                  <a:prstClr val="black"/>
                </a:solidFill>
              </a:rPr>
              <a:t>trang</a:t>
            </a:r>
            <a:r>
              <a:rPr lang="en-US" altLang="ja-JP" sz="1400" dirty="0">
                <a:solidFill>
                  <a:prstClr val="black"/>
                </a:solidFill>
              </a:rPr>
              <a:t> </a:t>
            </a:r>
            <a:r>
              <a:rPr lang="en-US" altLang="ja-JP" sz="1400" dirty="0" smtClean="0">
                <a:solidFill>
                  <a:prstClr val="black"/>
                </a:solidFill>
              </a:rPr>
              <a:t>77</a:t>
            </a:r>
            <a:r>
              <a:rPr lang="en-US" altLang="ja-JP" sz="1400" dirty="0" smtClean="0">
                <a:solidFill>
                  <a:prstClr val="black"/>
                </a:solidFill>
                <a:latin typeface="Arial" panose="020B0604020202020204" pitchFamily="34" charset="0"/>
                <a:cs typeface="Arial" panose="020B0604020202020204" pitchFamily="34" charset="0"/>
              </a:rPr>
              <a:t>~</a:t>
            </a:r>
            <a:r>
              <a:rPr lang="en-US" altLang="ja-JP" sz="1400" dirty="0" smtClean="0">
                <a:solidFill>
                  <a:prstClr val="black"/>
                </a:solidFill>
              </a:rPr>
              <a:t>78</a:t>
            </a:r>
            <a:endParaRPr lang="ja-JP" altLang="en-US" sz="1400" dirty="0">
              <a:solidFill>
                <a:prstClr val="black"/>
              </a:solidFill>
            </a:endParaRPr>
          </a:p>
        </p:txBody>
      </p:sp>
      <p:sp>
        <p:nvSpPr>
          <p:cNvPr id="7" name="正方形/長方形 6">
            <a:extLst>
              <a:ext uri="{FF2B5EF4-FFF2-40B4-BE49-F238E27FC236}">
                <a16:creationId xmlns:a16="http://schemas.microsoft.com/office/drawing/2014/main" id="{AA6CC3B0-BE6E-4DEC-81B9-C476A22B59E0}"/>
              </a:ext>
            </a:extLst>
          </p:cNvPr>
          <p:cNvSpPr/>
          <p:nvPr/>
        </p:nvSpPr>
        <p:spPr>
          <a:xfrm>
            <a:off x="5929952" y="6137242"/>
            <a:ext cx="2585398" cy="24616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900" dirty="0" err="1">
                <a:latin typeface="Arial" panose="020B0604020202020204" pitchFamily="34" charset="0"/>
                <a:cs typeface="Arial" panose="020B0604020202020204" pitchFamily="34" charset="0"/>
              </a:rPr>
              <a:t>Thiết</a:t>
            </a:r>
            <a:r>
              <a:rPr lang="en-US" altLang="ja-JP" sz="900" dirty="0">
                <a:latin typeface="Arial" panose="020B0604020202020204" pitchFamily="34" charset="0"/>
                <a:cs typeface="Arial" panose="020B0604020202020204" pitchFamily="34" charset="0"/>
              </a:rPr>
              <a:t> </a:t>
            </a:r>
            <a:r>
              <a:rPr lang="en-US" altLang="ja-JP" sz="900" dirty="0" err="1">
                <a:latin typeface="Arial" panose="020B0604020202020204" pitchFamily="34" charset="0"/>
                <a:cs typeface="Arial" panose="020B0604020202020204" pitchFamily="34" charset="0"/>
              </a:rPr>
              <a:t>lập</a:t>
            </a:r>
            <a:r>
              <a:rPr lang="en-US" altLang="ja-JP" sz="900" dirty="0">
                <a:latin typeface="Arial" panose="020B0604020202020204" pitchFamily="34" charset="0"/>
                <a:cs typeface="Arial" panose="020B0604020202020204" pitchFamily="34" charset="0"/>
              </a:rPr>
              <a:t> </a:t>
            </a:r>
            <a:r>
              <a:rPr lang="en-US" altLang="ja-JP" sz="900" dirty="0" err="1">
                <a:latin typeface="Arial" panose="020B0604020202020204" pitchFamily="34" charset="0"/>
                <a:cs typeface="Arial" panose="020B0604020202020204" pitchFamily="34" charset="0"/>
              </a:rPr>
              <a:t>trang</a:t>
            </a:r>
            <a:r>
              <a:rPr lang="en-US" altLang="ja-JP" sz="900" dirty="0">
                <a:latin typeface="Arial" panose="020B0604020202020204" pitchFamily="34" charset="0"/>
                <a:cs typeface="Arial" panose="020B0604020202020204" pitchFamily="34" charset="0"/>
              </a:rPr>
              <a:t> </a:t>
            </a:r>
            <a:r>
              <a:rPr lang="en-US" altLang="ja-JP" sz="900" dirty="0" err="1">
                <a:latin typeface="Arial" panose="020B0604020202020204" pitchFamily="34" charset="0"/>
                <a:cs typeface="Arial" panose="020B0604020202020204" pitchFamily="34" charset="0"/>
              </a:rPr>
              <a:t>bị</a:t>
            </a:r>
            <a:r>
              <a:rPr lang="en-US" altLang="ja-JP" sz="900" dirty="0">
                <a:latin typeface="Arial" panose="020B0604020202020204" pitchFamily="34" charset="0"/>
                <a:cs typeface="Arial" panose="020B0604020202020204" pitchFamily="34" charset="0"/>
              </a:rPr>
              <a:t> </a:t>
            </a:r>
            <a:r>
              <a:rPr lang="en-US" altLang="ja-JP" sz="900" dirty="0" err="1">
                <a:latin typeface="Arial" panose="020B0604020202020204" pitchFamily="34" charset="0"/>
                <a:cs typeface="Arial" panose="020B0604020202020204" pitchFamily="34" charset="0"/>
              </a:rPr>
              <a:t>để</a:t>
            </a:r>
            <a:r>
              <a:rPr lang="en-US" altLang="ja-JP" sz="900" dirty="0">
                <a:latin typeface="Arial" panose="020B0604020202020204" pitchFamily="34" charset="0"/>
                <a:cs typeface="Arial" panose="020B0604020202020204" pitchFamily="34" charset="0"/>
              </a:rPr>
              <a:t> </a:t>
            </a:r>
            <a:r>
              <a:rPr lang="en-US" altLang="ja-JP" sz="900" dirty="0" err="1">
                <a:latin typeface="Arial" panose="020B0604020202020204" pitchFamily="34" charset="0"/>
                <a:cs typeface="Arial" panose="020B0604020202020204" pitchFamily="34" charset="0"/>
              </a:rPr>
              <a:t>phòng</a:t>
            </a:r>
            <a:r>
              <a:rPr lang="en-US" altLang="ja-JP" sz="900" dirty="0">
                <a:latin typeface="Arial" panose="020B0604020202020204" pitchFamily="34" charset="0"/>
                <a:cs typeface="Arial" panose="020B0604020202020204" pitchFamily="34" charset="0"/>
              </a:rPr>
              <a:t> </a:t>
            </a:r>
            <a:r>
              <a:rPr lang="en-US" altLang="ja-JP" sz="900" dirty="0" err="1">
                <a:latin typeface="Arial" panose="020B0604020202020204" pitchFamily="34" charset="0"/>
                <a:cs typeface="Arial" panose="020B0604020202020204" pitchFamily="34" charset="0"/>
              </a:rPr>
              <a:t>tránh</a:t>
            </a:r>
            <a:r>
              <a:rPr lang="en-US" altLang="ja-JP" sz="900" dirty="0">
                <a:latin typeface="Arial" panose="020B0604020202020204" pitchFamily="34" charset="0"/>
                <a:cs typeface="Arial" panose="020B0604020202020204" pitchFamily="34" charset="0"/>
              </a:rPr>
              <a:t> </a:t>
            </a:r>
            <a:r>
              <a:rPr lang="en-US" altLang="ja-JP" sz="900" dirty="0" err="1">
                <a:latin typeface="Arial" panose="020B0604020202020204" pitchFamily="34" charset="0"/>
                <a:cs typeface="Arial" panose="020B0604020202020204" pitchFamily="34" charset="0"/>
              </a:rPr>
              <a:t>sự</a:t>
            </a:r>
            <a:r>
              <a:rPr lang="en-US" altLang="ja-JP" sz="900" dirty="0">
                <a:latin typeface="Arial" panose="020B0604020202020204" pitchFamily="34" charset="0"/>
                <a:cs typeface="Arial" panose="020B0604020202020204" pitchFamily="34" charset="0"/>
              </a:rPr>
              <a:t> </a:t>
            </a:r>
            <a:r>
              <a:rPr lang="en-US" altLang="ja-JP" sz="900" dirty="0" err="1">
                <a:latin typeface="Arial" panose="020B0604020202020204" pitchFamily="34" charset="0"/>
                <a:cs typeface="Arial" panose="020B0604020202020204" pitchFamily="34" charset="0"/>
              </a:rPr>
              <a:t>đổ</a:t>
            </a:r>
            <a:r>
              <a:rPr lang="en-US" altLang="ja-JP" sz="900" dirty="0">
                <a:latin typeface="Arial" panose="020B0604020202020204" pitchFamily="34" charset="0"/>
                <a:cs typeface="Arial" panose="020B0604020202020204" pitchFamily="34" charset="0"/>
              </a:rPr>
              <a:t> </a:t>
            </a:r>
            <a:r>
              <a:rPr lang="en-US" altLang="ja-JP" sz="900" dirty="0" err="1">
                <a:latin typeface="Arial" panose="020B0604020202020204" pitchFamily="34" charset="0"/>
                <a:cs typeface="Arial" panose="020B0604020202020204" pitchFamily="34" charset="0"/>
              </a:rPr>
              <a:t>khi</a:t>
            </a:r>
            <a:r>
              <a:rPr lang="en-US" altLang="ja-JP" sz="900" dirty="0">
                <a:latin typeface="Arial" panose="020B0604020202020204" pitchFamily="34" charset="0"/>
                <a:cs typeface="Arial" panose="020B0604020202020204" pitchFamily="34" charset="0"/>
              </a:rPr>
              <a:t> </a:t>
            </a:r>
            <a:r>
              <a:rPr lang="en-US" altLang="ja-JP" sz="900" dirty="0" err="1">
                <a:latin typeface="Arial" panose="020B0604020202020204" pitchFamily="34" charset="0"/>
                <a:cs typeface="Arial" panose="020B0604020202020204" pitchFamily="34" charset="0"/>
              </a:rPr>
              <a:t>làm</a:t>
            </a:r>
            <a:r>
              <a:rPr lang="en-US" altLang="ja-JP" sz="900" dirty="0">
                <a:latin typeface="Arial" panose="020B0604020202020204" pitchFamily="34" charset="0"/>
                <a:cs typeface="Arial" panose="020B0604020202020204" pitchFamily="34" charset="0"/>
              </a:rPr>
              <a:t> </a:t>
            </a:r>
            <a:r>
              <a:rPr lang="en-US" altLang="ja-JP" sz="900" dirty="0" err="1">
                <a:latin typeface="Arial" panose="020B0604020202020204" pitchFamily="34" charset="0"/>
                <a:cs typeface="Arial" panose="020B0604020202020204" pitchFamily="34" charset="0"/>
              </a:rPr>
              <a:t>việc</a:t>
            </a:r>
            <a:r>
              <a:rPr lang="en-US" altLang="ja-JP" sz="900" dirty="0">
                <a:latin typeface="Arial" panose="020B0604020202020204" pitchFamily="34" charset="0"/>
                <a:cs typeface="Arial" panose="020B0604020202020204" pitchFamily="34" charset="0"/>
              </a:rPr>
              <a:t> </a:t>
            </a:r>
            <a:r>
              <a:rPr lang="en-US" altLang="ja-JP" sz="900" dirty="0" err="1">
                <a:latin typeface="Arial" panose="020B0604020202020204" pitchFamily="34" charset="0"/>
                <a:cs typeface="Arial" panose="020B0604020202020204" pitchFamily="34" charset="0"/>
              </a:rPr>
              <a:t>tại</a:t>
            </a:r>
            <a:r>
              <a:rPr lang="en-US" altLang="ja-JP" sz="900" dirty="0">
                <a:latin typeface="Arial" panose="020B0604020202020204" pitchFamily="34" charset="0"/>
                <a:cs typeface="Arial" panose="020B0604020202020204" pitchFamily="34" charset="0"/>
              </a:rPr>
              <a:t> </a:t>
            </a:r>
            <a:r>
              <a:rPr lang="en-US" altLang="ja-JP" sz="900" dirty="0" err="1">
                <a:latin typeface="Arial" panose="020B0604020202020204" pitchFamily="34" charset="0"/>
                <a:cs typeface="Arial" panose="020B0604020202020204" pitchFamily="34" charset="0"/>
              </a:rPr>
              <a:t>địa</a:t>
            </a:r>
            <a:r>
              <a:rPr lang="en-US" altLang="ja-JP" sz="900" dirty="0">
                <a:latin typeface="Arial" panose="020B0604020202020204" pitchFamily="34" charset="0"/>
                <a:cs typeface="Arial" panose="020B0604020202020204" pitchFamily="34" charset="0"/>
              </a:rPr>
              <a:t> </a:t>
            </a:r>
            <a:r>
              <a:rPr lang="en-US" altLang="ja-JP" sz="900" dirty="0" err="1">
                <a:latin typeface="Arial" panose="020B0604020202020204" pitchFamily="34" charset="0"/>
                <a:cs typeface="Arial" panose="020B0604020202020204" pitchFamily="34" charset="0"/>
              </a:rPr>
              <a:t>hình</a:t>
            </a:r>
            <a:r>
              <a:rPr lang="en-US" altLang="ja-JP" sz="900" dirty="0">
                <a:latin typeface="Arial" panose="020B0604020202020204" pitchFamily="34" charset="0"/>
                <a:cs typeface="Arial" panose="020B0604020202020204" pitchFamily="34" charset="0"/>
              </a:rPr>
              <a:t> </a:t>
            </a:r>
            <a:r>
              <a:rPr lang="en-US" altLang="ja-JP" sz="900" dirty="0" err="1">
                <a:latin typeface="Arial" panose="020B0604020202020204" pitchFamily="34" charset="0"/>
                <a:cs typeface="Arial" panose="020B0604020202020204" pitchFamily="34" charset="0"/>
              </a:rPr>
              <a:t>gồ</a:t>
            </a:r>
            <a:r>
              <a:rPr lang="en-US" altLang="ja-JP" sz="900" dirty="0">
                <a:latin typeface="Arial" panose="020B0604020202020204" pitchFamily="34" charset="0"/>
                <a:cs typeface="Arial" panose="020B0604020202020204" pitchFamily="34" charset="0"/>
              </a:rPr>
              <a:t> </a:t>
            </a:r>
            <a:r>
              <a:rPr lang="en-US" altLang="ja-JP" sz="900" dirty="0" err="1">
                <a:latin typeface="Arial" panose="020B0604020202020204" pitchFamily="34" charset="0"/>
                <a:cs typeface="Arial" panose="020B0604020202020204" pitchFamily="34" charset="0"/>
              </a:rPr>
              <a:t>ghề</a:t>
            </a:r>
            <a:r>
              <a:rPr lang="en-US" altLang="ja-JP" sz="900" dirty="0">
                <a:latin typeface="Arial" panose="020B0604020202020204" pitchFamily="34" charset="0"/>
                <a:cs typeface="Arial" panose="020B0604020202020204" pitchFamily="34" charset="0"/>
              </a:rPr>
              <a:t>  </a:t>
            </a:r>
          </a:p>
          <a:p>
            <a:pPr algn="ctr"/>
            <a:endParaRPr lang="en-US" altLang="ja-JP"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55179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568128"/>
          </a:xfrm>
          <a:ln>
            <a:solidFill>
              <a:schemeClr val="tx1"/>
            </a:solidFill>
          </a:ln>
        </p:spPr>
        <p:txBody>
          <a:bodyPr>
            <a:noAutofit/>
          </a:bodyPr>
          <a:lstStyle/>
          <a:p>
            <a:r>
              <a:rPr lang="en-US" altLang="ja-JP" sz="2400" b="1" err="1">
                <a:latin typeface="Arial" panose="020B0604020202020204" pitchFamily="34" charset="0"/>
                <a:ea typeface="Meiryo UI" panose="020B0604030504040204" pitchFamily="50" charset="-128"/>
                <a:cs typeface="Arial" panose="020B0604020202020204" pitchFamily="34" charset="0"/>
              </a:rPr>
              <a:t>Pháp</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lệnh</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liên</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quan</a:t>
            </a:r>
            <a:r>
              <a:rPr lang="en-US" altLang="ja-JP" sz="2400" b="1">
                <a:latin typeface="Arial" panose="020B0604020202020204" pitchFamily="34" charset="0"/>
                <a:ea typeface="Meiryo UI" panose="020B0604030504040204" pitchFamily="50" charset="-128"/>
                <a:cs typeface="Arial" panose="020B0604020202020204" pitchFamily="34" charset="0"/>
              </a:rPr>
              <a:t> (4)</a:t>
            </a:r>
            <a:endParaRPr kumimoji="1" lang="ja-JP" altLang="en-US" sz="2400" b="1">
              <a:latin typeface="Arial" panose="020B0604020202020204" pitchFamily="34" charset="0"/>
              <a:ea typeface="Meiryo UI" panose="020B0604030504040204" pitchFamily="50" charset="-128"/>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88</a:t>
            </a:fld>
            <a:endParaRPr lang="ja-JP" altLang="en-US">
              <a:solidFill>
                <a:prstClr val="black">
                  <a:tint val="75000"/>
                </a:prstClr>
              </a:solidFill>
            </a:endParaRPr>
          </a:p>
        </p:txBody>
      </p:sp>
      <p:sp>
        <p:nvSpPr>
          <p:cNvPr id="8" name="コンテンツ プレースホルダー 4"/>
          <p:cNvSpPr txBox="1">
            <a:spLocks/>
          </p:cNvSpPr>
          <p:nvPr/>
        </p:nvSpPr>
        <p:spPr>
          <a:xfrm>
            <a:off x="628649" y="1050701"/>
            <a:ext cx="7886701" cy="5308220"/>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spcAft>
                <a:spcPts val="300"/>
              </a:spcAft>
              <a:buNone/>
            </a:pP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Các</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mục</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cần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phải</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quản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lý</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khi</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lái</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xe</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nâng</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400" b="1" dirty="0" err="1">
                <a:solidFill>
                  <a:prstClr val="black"/>
                </a:solidFill>
                <a:latin typeface="Arial" panose="020B0604020202020204" pitchFamily="34" charset="0"/>
                <a:ea typeface="Meiryo UI" panose="020B0604030504040204" pitchFamily="50" charset="-128"/>
                <a:cs typeface="Arial" panose="020B0604020202020204" pitchFamily="34" charset="0"/>
              </a:rPr>
              <a:t>phần</a:t>
            </a:r>
            <a:r>
              <a:rPr lang="en-US" altLang="ja-JP" sz="1400" b="1" dirty="0">
                <a:solidFill>
                  <a:prstClr val="black"/>
                </a:solidFill>
                <a:latin typeface="Arial" panose="020B0604020202020204" pitchFamily="34" charset="0"/>
                <a:ea typeface="Meiryo UI" panose="020B0604030504040204" pitchFamily="50" charset="-128"/>
                <a:cs typeface="Arial" panose="020B0604020202020204" pitchFamily="34" charset="0"/>
              </a:rPr>
              <a:t> 1)</a:t>
            </a:r>
            <a:endParaRPr lang="ja-JP" altLang="en-US" sz="1400" b="1"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600"/>
              </a:spcBef>
              <a:buNone/>
            </a:pP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(1)</a:t>
            </a:r>
            <a:r>
              <a:rPr lang="ja-JP" altLang="en-US"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Trang</a:t>
            </a:r>
            <a:r>
              <a:rPr lang="ja-JP" altLang="en-US"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bị</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trong</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trường</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hợp</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tách</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khỏi</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vị</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trí</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lái</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xe</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bên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an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ninh</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liên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quan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số</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13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điều</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194)</a:t>
            </a:r>
            <a:r>
              <a:rPr lang="ja-JP" altLang="en-US"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①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Về</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nhà</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kinh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doanh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khi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tài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xế</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lái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xe</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nâng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tách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khỏi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vị</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trí</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lái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xe</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trừ</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trường</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hợp</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người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lao</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động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lên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sàn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và</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thực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hiện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công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hay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đang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muốn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thực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hiện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công</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cần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phải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thiết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lập</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trang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bị</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thích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hợp</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cho</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tài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xế</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lái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xe</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như</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sau</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đây</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a:t>
            </a: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Đặt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sàn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ở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vị</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trí</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hạ</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xuống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thấp</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nhất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(b)</a:t>
            </a: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Dừng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động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cơ</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và</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để</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giữ</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ở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trạng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thái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dừng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cần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thiết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lập</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trang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bị</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phòng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tránh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xe</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nâng</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chạy</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tự</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do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như</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là</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xác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thực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là</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đã</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dùng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phanh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②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Về</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tài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xế</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lái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xe</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nâng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khi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tách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ra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khỏi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vị</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trí</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lái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xe</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để</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xe</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nâng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chạy</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cần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thiết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lập</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trang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bị</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đã</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được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nêu</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ở </a:t>
            </a:r>
            <a:r>
              <a:rPr lang="ja-JP" altLang="ja-JP" sz="1050" b="0" i="0" dirty="0">
                <a:solidFill>
                  <a:srgbClr val="000000"/>
                </a:solidFill>
                <a:effectLst/>
                <a:ea typeface="Meiryo UI" panose="020B0604030504040204" pitchFamily="50" charset="-128"/>
              </a:rPr>
              <a:t>①</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③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Về</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nhà</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kinh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doanh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ở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trường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hợp</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người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lao</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động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lên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sàn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xe</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nâng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và</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thực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hiện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công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hay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muốn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thực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hiện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công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khi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tài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xế</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lái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xe</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rời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khỏi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vị</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trí</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lái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xe</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để</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cho</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xe</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chạy</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cần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phải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thiết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lập</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trang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bị</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để</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xác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thực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rằng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đã</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cài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phanh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để</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giữ</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xe</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nâng</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ở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trạng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thái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dừng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thích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hợp</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00000"/>
              </a:lnSpc>
              <a:spcBef>
                <a:spcPts val="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④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Về</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tài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xế</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lái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xe</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nâng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khi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tách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khỏi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vị</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trí</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lái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xe</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để</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cho</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xe</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nâng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chạy</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cần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thiết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lập</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trang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bị</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ở </a:t>
            </a: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③</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300"/>
              </a:spcBef>
              <a:buNone/>
            </a:pP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(2)</a:t>
            </a:r>
            <a:r>
              <a:rPr lang="ja-JP" altLang="en-US"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Hạn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chế</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lên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xe</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bên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an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ninh</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liên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quan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số</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15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điều</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194)</a:t>
            </a:r>
            <a:r>
              <a:rPr lang="ja-JP" altLang="en-US"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00000"/>
              </a:lnSpc>
              <a:spcBef>
                <a:spcPts val="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Về</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nhà</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kinh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doanh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khi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thực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hiện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công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sử</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dụng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xe</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nâng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không</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được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cho</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người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lao</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động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ngồi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ngoài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chỗ</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ghế</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ngồi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xe</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hay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sàn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00000"/>
              </a:lnSpc>
              <a:spcBef>
                <a:spcPts val="300"/>
              </a:spcBef>
              <a:buNone/>
            </a:pP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(3)</a:t>
            </a:r>
            <a:r>
              <a:rPr lang="ja-JP" altLang="en-US"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Hạn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chế</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sử</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dụng</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bên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an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ninh</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liên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quan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số</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16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điều</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194)</a:t>
            </a: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180975" indent="-180975">
              <a:lnSpc>
                <a:spcPct val="100000"/>
              </a:lnSpc>
              <a:spcBef>
                <a:spcPts val="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Về</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nhà</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kinh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doanh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đối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với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xe</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nâng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không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được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sử</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dụng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quá</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khả</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năng</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180975" indent="-180975">
              <a:lnSpc>
                <a:spcPct val="100000"/>
              </a:lnSpc>
              <a:spcBef>
                <a:spcPts val="0"/>
              </a:spcBef>
              <a:buNone/>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tải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trọng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chất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hàng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là</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tải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trọng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lớn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nhất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có</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thể</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chất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đồ</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hay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người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lên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sàn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dựa</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theo</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180975" indent="-180975">
              <a:lnSpc>
                <a:spcPct val="100000"/>
              </a:lnSpc>
              <a:spcBef>
                <a:spcPts val="0"/>
              </a:spcBef>
              <a:buNone/>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cấu</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trúc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và</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vật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liệu</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xe</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nâng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p>
        </p:txBody>
      </p:sp>
      <p:sp>
        <p:nvSpPr>
          <p:cNvPr id="6" name="テキスト ボックス 5">
            <a:extLst>
              <a:ext uri="{FF2B5EF4-FFF2-40B4-BE49-F238E27FC236}">
                <a16:creationId xmlns:a16="http://schemas.microsoft.com/office/drawing/2014/main" id="{175EBC69-5DE2-4F9E-8CF9-02FCA9D95ADB}"/>
              </a:ext>
            </a:extLst>
          </p:cNvPr>
          <p:cNvSpPr txBox="1"/>
          <p:nvPr/>
        </p:nvSpPr>
        <p:spPr>
          <a:xfrm>
            <a:off x="4072379" y="6400413"/>
            <a:ext cx="4082784" cy="307777"/>
          </a:xfrm>
          <a:prstGeom prst="rect">
            <a:avLst/>
          </a:prstGeom>
          <a:noFill/>
          <a:ln>
            <a:solidFill>
              <a:schemeClr val="tx1"/>
            </a:solidFill>
          </a:ln>
        </p:spPr>
        <p:txBody>
          <a:bodyPr wrap="square" rtlCol="0">
            <a:spAutoFit/>
          </a:bodyPr>
          <a:lstStyle/>
          <a:p>
            <a:pPr algn="r"/>
            <a:r>
              <a:rPr lang="en-US" altLang="ja-JP" sz="1400" dirty="0" err="1">
                <a:solidFill>
                  <a:prstClr val="black"/>
                </a:solidFill>
              </a:rPr>
              <a:t>Sách</a:t>
            </a:r>
            <a:r>
              <a:rPr lang="en-US" altLang="ja-JP" sz="1400" dirty="0">
                <a:solidFill>
                  <a:prstClr val="black"/>
                </a:solidFill>
              </a:rPr>
              <a:t> </a:t>
            </a:r>
            <a:r>
              <a:rPr lang="en-US" altLang="ja-JP" sz="1400" dirty="0" err="1">
                <a:solidFill>
                  <a:prstClr val="black"/>
                </a:solidFill>
              </a:rPr>
              <a:t>giáo</a:t>
            </a:r>
            <a:r>
              <a:rPr lang="en-US" altLang="ja-JP" sz="1400" dirty="0">
                <a:solidFill>
                  <a:prstClr val="black"/>
                </a:solidFill>
              </a:rPr>
              <a:t> </a:t>
            </a:r>
            <a:r>
              <a:rPr lang="en-US" altLang="ja-JP" sz="1400" dirty="0" err="1">
                <a:solidFill>
                  <a:prstClr val="black"/>
                </a:solidFill>
              </a:rPr>
              <a:t>khoa</a:t>
            </a:r>
            <a:r>
              <a:rPr lang="en-US" altLang="ja-JP" sz="1400" dirty="0">
                <a:solidFill>
                  <a:prstClr val="black"/>
                </a:solidFill>
              </a:rPr>
              <a:t> </a:t>
            </a:r>
            <a:r>
              <a:rPr lang="en-US" altLang="ja-JP" sz="1400" dirty="0" err="1">
                <a:solidFill>
                  <a:prstClr val="black"/>
                </a:solidFill>
              </a:rPr>
              <a:t>trang</a:t>
            </a:r>
            <a:r>
              <a:rPr lang="en-US" altLang="ja-JP" sz="1400" dirty="0">
                <a:solidFill>
                  <a:prstClr val="black"/>
                </a:solidFill>
              </a:rPr>
              <a:t> 195 </a:t>
            </a:r>
            <a:r>
              <a:rPr lang="ja-JP" altLang="en-US" sz="1400" dirty="0">
                <a:solidFill>
                  <a:prstClr val="black"/>
                </a:solidFill>
              </a:rPr>
              <a:t>∼ </a:t>
            </a:r>
            <a:r>
              <a:rPr lang="en-US" altLang="ja-JP" sz="1400" dirty="0">
                <a:solidFill>
                  <a:prstClr val="black"/>
                </a:solidFill>
              </a:rPr>
              <a:t>197 /</a:t>
            </a:r>
            <a:r>
              <a:rPr lang="ja-JP" altLang="en-US" sz="1400" dirty="0">
                <a:solidFill>
                  <a:prstClr val="black"/>
                </a:solidFill>
              </a:rPr>
              <a:t> </a:t>
            </a:r>
            <a:r>
              <a:rPr lang="en-US" altLang="ja-JP" sz="1400" dirty="0" err="1">
                <a:solidFill>
                  <a:prstClr val="black"/>
                </a:solidFill>
              </a:rPr>
              <a:t>Sách</a:t>
            </a:r>
            <a:r>
              <a:rPr lang="en-US" altLang="ja-JP" sz="1400" dirty="0">
                <a:solidFill>
                  <a:prstClr val="black"/>
                </a:solidFill>
              </a:rPr>
              <a:t> </a:t>
            </a:r>
            <a:r>
              <a:rPr lang="en-US" altLang="ja-JP" sz="1400" dirty="0" err="1">
                <a:solidFill>
                  <a:prstClr val="black"/>
                </a:solidFill>
              </a:rPr>
              <a:t>bổ</a:t>
            </a:r>
            <a:r>
              <a:rPr lang="en-US" altLang="ja-JP" sz="1400" dirty="0">
                <a:solidFill>
                  <a:prstClr val="black"/>
                </a:solidFill>
              </a:rPr>
              <a:t> </a:t>
            </a:r>
            <a:r>
              <a:rPr lang="en-US" altLang="ja-JP" sz="1400" dirty="0" err="1">
                <a:solidFill>
                  <a:prstClr val="black"/>
                </a:solidFill>
              </a:rPr>
              <a:t>trợ</a:t>
            </a:r>
            <a:r>
              <a:rPr lang="en-US" altLang="ja-JP" sz="1400" dirty="0">
                <a:solidFill>
                  <a:prstClr val="black"/>
                </a:solidFill>
              </a:rPr>
              <a:t> </a:t>
            </a:r>
            <a:r>
              <a:rPr lang="en-US" altLang="ja-JP" sz="1400" dirty="0" err="1">
                <a:solidFill>
                  <a:prstClr val="black"/>
                </a:solidFill>
              </a:rPr>
              <a:t>trang</a:t>
            </a:r>
            <a:r>
              <a:rPr lang="en-US" altLang="ja-JP" sz="1400" dirty="0">
                <a:solidFill>
                  <a:prstClr val="black"/>
                </a:solidFill>
              </a:rPr>
              <a:t> </a:t>
            </a:r>
            <a:r>
              <a:rPr lang="en-US" altLang="ja-JP" sz="1400" dirty="0" smtClean="0">
                <a:solidFill>
                  <a:prstClr val="black"/>
                </a:solidFill>
              </a:rPr>
              <a:t>78</a:t>
            </a:r>
            <a:endParaRPr lang="ja-JP" altLang="en-US" sz="1400" dirty="0">
              <a:solidFill>
                <a:prstClr val="black"/>
              </a:solidFill>
            </a:endParaRPr>
          </a:p>
        </p:txBody>
      </p:sp>
    </p:spTree>
    <p:extLst>
      <p:ext uri="{BB962C8B-B14F-4D97-AF65-F5344CB8AC3E}">
        <p14:creationId xmlns:p14="http://schemas.microsoft.com/office/powerpoint/2010/main" val="75958290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528025"/>
          </a:xfrm>
          <a:ln>
            <a:solidFill>
              <a:schemeClr val="tx1"/>
            </a:solidFill>
          </a:ln>
        </p:spPr>
        <p:txBody>
          <a:bodyPr>
            <a:noAutofit/>
          </a:bodyPr>
          <a:lstStyle/>
          <a:p>
            <a:r>
              <a:rPr lang="en-US" altLang="ja-JP" sz="2400" b="1" err="1">
                <a:latin typeface="Arial" panose="020B0604020202020204" pitchFamily="34" charset="0"/>
                <a:ea typeface="Meiryo UI" panose="020B0604030504040204" pitchFamily="50" charset="-128"/>
                <a:cs typeface="Arial" panose="020B0604020202020204" pitchFamily="34" charset="0"/>
              </a:rPr>
              <a:t>Pháp</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lệnh</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liên</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quan</a:t>
            </a:r>
            <a:r>
              <a:rPr lang="en-US" altLang="ja-JP" sz="2400" b="1">
                <a:latin typeface="Arial" panose="020B0604020202020204" pitchFamily="34" charset="0"/>
                <a:ea typeface="Meiryo UI" panose="020B0604030504040204" pitchFamily="50" charset="-128"/>
                <a:cs typeface="Arial" panose="020B0604020202020204" pitchFamily="34" charset="0"/>
              </a:rPr>
              <a:t> (5)</a:t>
            </a:r>
            <a:endParaRPr kumimoji="1" lang="ja-JP" altLang="en-US" sz="2400" b="1">
              <a:latin typeface="Arial" panose="020B0604020202020204" pitchFamily="34" charset="0"/>
              <a:ea typeface="Meiryo UI" panose="020B0604030504040204" pitchFamily="50" charset="-128"/>
              <a:cs typeface="Arial" panose="020B0604020202020204" pitchFamily="34" charset="0"/>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89</a:t>
            </a:fld>
            <a:endParaRPr lang="ja-JP" altLang="en-US">
              <a:solidFill>
                <a:prstClr val="black">
                  <a:tint val="75000"/>
                </a:prstClr>
              </a:solidFill>
            </a:endParaRPr>
          </a:p>
        </p:txBody>
      </p:sp>
      <p:sp>
        <p:nvSpPr>
          <p:cNvPr id="8" name="コンテンツ プレースホルダー 4"/>
          <p:cNvSpPr txBox="1">
            <a:spLocks/>
          </p:cNvSpPr>
          <p:nvPr/>
        </p:nvSpPr>
        <p:spPr>
          <a:xfrm>
            <a:off x="628649" y="959139"/>
            <a:ext cx="7886701" cy="5441273"/>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spcAft>
                <a:spcPts val="300"/>
              </a:spcAft>
              <a:buNone/>
            </a:pPr>
            <a:r>
              <a:rPr lang="en-US" altLang="ja-JP" sz="18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Các</a:t>
            </a:r>
            <a:r>
              <a:rPr lang="en-US" altLang="ja-JP" sz="18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mục</a:t>
            </a:r>
            <a:r>
              <a:rPr lang="en-US" altLang="ja-JP" sz="18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cần</a:t>
            </a:r>
            <a:r>
              <a:rPr lang="en-US" altLang="ja-JP" sz="18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phải</a:t>
            </a:r>
            <a:r>
              <a:rPr lang="en-US" altLang="ja-JP" sz="18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quản</a:t>
            </a:r>
            <a:r>
              <a:rPr lang="en-US" altLang="ja-JP" sz="18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lý</a:t>
            </a:r>
            <a:r>
              <a:rPr lang="en-US" altLang="ja-JP" sz="18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khi</a:t>
            </a:r>
            <a:r>
              <a:rPr lang="en-US" altLang="ja-JP" sz="18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lái</a:t>
            </a:r>
            <a:r>
              <a:rPr lang="en-US" altLang="ja-JP" sz="18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xe</a:t>
            </a:r>
            <a:r>
              <a:rPr lang="en-US" altLang="ja-JP" sz="18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nâng</a:t>
            </a:r>
            <a:r>
              <a:rPr lang="en-US" altLang="ja-JP" sz="18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8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8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18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r>
              <a:rPr lang="ja-JP" altLang="en-US" sz="18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800" b="1"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800" b="1" dirty="0" err="1">
                <a:solidFill>
                  <a:prstClr val="black"/>
                </a:solidFill>
                <a:latin typeface="Arial" panose="020B0604020202020204" pitchFamily="34" charset="0"/>
                <a:ea typeface="Meiryo UI" panose="020B0604030504040204" pitchFamily="50" charset="-128"/>
                <a:cs typeface="Arial" panose="020B0604020202020204" pitchFamily="34" charset="0"/>
              </a:rPr>
              <a:t>phần</a:t>
            </a:r>
            <a:r>
              <a:rPr lang="en-US" altLang="ja-JP" sz="1800" b="1" dirty="0">
                <a:solidFill>
                  <a:prstClr val="black"/>
                </a:solidFill>
                <a:latin typeface="Arial" panose="020B0604020202020204" pitchFamily="34" charset="0"/>
                <a:ea typeface="Meiryo UI" panose="020B0604030504040204" pitchFamily="50" charset="-128"/>
                <a:cs typeface="Arial" panose="020B0604020202020204" pitchFamily="34" charset="0"/>
              </a:rPr>
              <a:t> 2)</a:t>
            </a:r>
            <a:endParaRPr lang="ja-JP" altLang="en-US" sz="1800" b="1"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600"/>
              </a:spcBef>
              <a:buFont typeface="Arial" panose="020B0604020202020204" pitchFamily="34" charset="0"/>
              <a:buNone/>
            </a:pP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(4)</a:t>
            </a:r>
            <a:r>
              <a:rPr lang="ja-JP" altLang="en-US"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Hạn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chế</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sử</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dụng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ngoài</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mục</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đích</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sử</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dụng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chủ</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yếu</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bên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an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ninh</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liên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quan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số</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17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điều</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194)</a:t>
            </a:r>
            <a:endParaRPr lang="ja-JP" altLang="en-US" sz="1600" b="1" u="sng"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180975" indent="-180975">
              <a:lnSpc>
                <a:spcPct val="100000"/>
              </a:lnSpc>
              <a:spcBef>
                <a:spcPts val="0"/>
              </a:spcBef>
              <a:buFont typeface="Arial" panose="020B0604020202020204" pitchFamily="34" charset="0"/>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Về</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nhà</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kinh</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doanh</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không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được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sử</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dụng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ngoài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mục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đích</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chủ</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yếu</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xe</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nâng</a:t>
            </a:r>
            <a:endPar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180975" indent="-180975">
              <a:lnSpc>
                <a:spcPct val="100000"/>
              </a:lnSpc>
              <a:spcBef>
                <a:spcPts val="0"/>
              </a:spcBef>
              <a:buFont typeface="Arial" panose="020B0604020202020204" pitchFamily="34" charset="0"/>
              <a:buNone/>
            </a:pP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như</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là</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nâng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treo</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hàng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lên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Tuy</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nhiên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khi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có</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nguy</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hiểm</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có</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thể</a:t>
            </a:r>
            <a:endPar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180975" indent="-180975">
              <a:lnSpc>
                <a:spcPct val="100000"/>
              </a:lnSpc>
              <a:spcBef>
                <a:spcPts val="0"/>
              </a:spcBef>
              <a:buFont typeface="Arial" panose="020B0604020202020204" pitchFamily="34" charset="0"/>
              <a:buNone/>
            </a:pP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gây</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hại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cho</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người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lao</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động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không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hạn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chế</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00000"/>
              </a:lnSpc>
              <a:spcBef>
                <a:spcPts val="600"/>
              </a:spcBef>
              <a:buFont typeface="Arial" panose="020B0604020202020204" pitchFamily="34" charset="0"/>
              <a:buNone/>
            </a:pP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(5)</a:t>
            </a:r>
            <a:r>
              <a:rPr lang="ja-JP" altLang="en-US"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Sử</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dụng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dụng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cụ</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có</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tính</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năng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cần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thiết</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để</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hạn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chế</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rơi</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từ</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bên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an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ninh</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liên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quan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số</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22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số</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194)</a:t>
            </a: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①　</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Về</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nhà</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kinh</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doanh</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khi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sử</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dụng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xe</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nâng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ngoại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trừ</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sàn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endPar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có</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nắp</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bảo</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vệ</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có</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cấu</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trúc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nâng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lên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hoặc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hạ</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xuống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thẳng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đứng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với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mặt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tiếp</a:t>
            </a:r>
            <a:endPar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xúc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và</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thực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hiện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dùng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tính</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năng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cần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00000"/>
              </a:lnSpc>
              <a:spcBef>
                <a:spcPts val="0"/>
              </a:spcBef>
              <a:buFont typeface="Arial" panose="020B0604020202020204" pitchFamily="34" charset="0"/>
              <a:buNone/>
            </a:pP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thiết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để</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hạn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chế</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rơi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từ</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và</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00000"/>
              </a:lnSpc>
              <a:spcBef>
                <a:spcPts val="0"/>
              </a:spcBef>
              <a:buFont typeface="Arial" panose="020B0604020202020204" pitchFamily="34" charset="0"/>
              <a:buNone/>
            </a:pP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phải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cho</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người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lao</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động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ở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công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cụ</a:t>
            </a:r>
            <a:endPar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sàn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xe</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nâng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endPar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sử</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dụng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dụng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cụ</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có</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tính</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năng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cần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00000"/>
              </a:lnSpc>
              <a:spcBef>
                <a:spcPts val="0"/>
              </a:spcBef>
              <a:buFont typeface="Arial" panose="020B0604020202020204" pitchFamily="34" charset="0"/>
              <a:buNone/>
            </a:pP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thiết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để</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hạn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chế</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rơi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từ</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00000"/>
              </a:lnSpc>
              <a:spcBef>
                <a:spcPts val="0"/>
              </a:spcBef>
              <a:buFont typeface="Arial" panose="020B0604020202020204" pitchFamily="34" charset="0"/>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②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Người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lao</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động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ở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công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cụ</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sàn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00000"/>
              </a:lnSpc>
              <a:spcBef>
                <a:spcPts val="0"/>
              </a:spcBef>
              <a:buFont typeface="Arial" panose="020B0604020202020204" pitchFamily="34" charset="0"/>
              <a:buNone/>
            </a:pP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xe</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nâng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00000"/>
              </a:lnSpc>
              <a:spcBef>
                <a:spcPts val="0"/>
              </a:spcBef>
              <a:buFont typeface="Arial" panose="020B0604020202020204" pitchFamily="34" charset="0"/>
              <a:buNone/>
            </a:pP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phải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sử</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dụng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dụng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cụ</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có</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tính</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năng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cần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00000"/>
              </a:lnSpc>
              <a:spcBef>
                <a:spcPts val="0"/>
              </a:spcBef>
              <a:buFont typeface="Arial" panose="020B0604020202020204" pitchFamily="34" charset="0"/>
              <a:buNone/>
            </a:pP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thiết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để</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hạn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chế</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rơi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từ</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p:txBody>
      </p:sp>
      <p:pic>
        <p:nvPicPr>
          <p:cNvPr id="2" name="図 1"/>
          <p:cNvPicPr>
            <a:picLocks noChangeAspect="1"/>
          </p:cNvPicPr>
          <p:nvPr/>
        </p:nvPicPr>
        <p:blipFill>
          <a:blip r:embed="rId3"/>
          <a:stretch>
            <a:fillRect/>
          </a:stretch>
        </p:blipFill>
        <p:spPr>
          <a:xfrm>
            <a:off x="5179103" y="3848940"/>
            <a:ext cx="3336248" cy="2320488"/>
          </a:xfrm>
          <a:prstGeom prst="rect">
            <a:avLst/>
          </a:prstGeom>
          <a:ln>
            <a:solidFill>
              <a:schemeClr val="tx1"/>
            </a:solidFill>
          </a:ln>
        </p:spPr>
      </p:pic>
      <p:sp>
        <p:nvSpPr>
          <p:cNvPr id="10" name="テキスト ボックス 9">
            <a:extLst>
              <a:ext uri="{FF2B5EF4-FFF2-40B4-BE49-F238E27FC236}">
                <a16:creationId xmlns:a16="http://schemas.microsoft.com/office/drawing/2014/main" id="{9E4BFF3C-25B3-4B0C-98CB-9CBD4696B43A}"/>
              </a:ext>
            </a:extLst>
          </p:cNvPr>
          <p:cNvSpPr txBox="1"/>
          <p:nvPr/>
        </p:nvSpPr>
        <p:spPr>
          <a:xfrm>
            <a:off x="3742441" y="6400413"/>
            <a:ext cx="4428221" cy="307777"/>
          </a:xfrm>
          <a:prstGeom prst="rect">
            <a:avLst/>
          </a:prstGeom>
          <a:noFill/>
          <a:ln>
            <a:solidFill>
              <a:schemeClr val="tx1"/>
            </a:solidFill>
          </a:ln>
        </p:spPr>
        <p:txBody>
          <a:bodyPr wrap="square" rtlCol="0">
            <a:spAutoFit/>
          </a:bodyPr>
          <a:lstStyle/>
          <a:p>
            <a:pPr algn="r"/>
            <a:r>
              <a:rPr lang="en-US" altLang="ja-JP" sz="1400" dirty="0" err="1">
                <a:solidFill>
                  <a:prstClr val="black"/>
                </a:solidFill>
              </a:rPr>
              <a:t>Sách</a:t>
            </a:r>
            <a:r>
              <a:rPr lang="en-US" altLang="ja-JP" sz="1400" dirty="0">
                <a:solidFill>
                  <a:prstClr val="black"/>
                </a:solidFill>
              </a:rPr>
              <a:t> </a:t>
            </a:r>
            <a:r>
              <a:rPr lang="en-US" altLang="ja-JP" sz="1400" dirty="0" err="1">
                <a:solidFill>
                  <a:prstClr val="black"/>
                </a:solidFill>
              </a:rPr>
              <a:t>giáo</a:t>
            </a:r>
            <a:r>
              <a:rPr lang="en-US" altLang="ja-JP" sz="1400" dirty="0">
                <a:solidFill>
                  <a:prstClr val="black"/>
                </a:solidFill>
              </a:rPr>
              <a:t> khoa </a:t>
            </a:r>
            <a:r>
              <a:rPr lang="en-US" altLang="ja-JP" sz="1400" dirty="0" err="1">
                <a:solidFill>
                  <a:prstClr val="black"/>
                </a:solidFill>
              </a:rPr>
              <a:t>trang</a:t>
            </a:r>
            <a:r>
              <a:rPr lang="en-US" altLang="ja-JP" sz="1400" dirty="0">
                <a:solidFill>
                  <a:prstClr val="black"/>
                </a:solidFill>
              </a:rPr>
              <a:t> 195</a:t>
            </a:r>
            <a:r>
              <a:rPr lang="ja-JP" altLang="en-US" sz="1400" dirty="0">
                <a:solidFill>
                  <a:prstClr val="black"/>
                </a:solidFill>
              </a:rPr>
              <a:t> </a:t>
            </a:r>
            <a:r>
              <a:rPr lang="en-US" altLang="ja-JP" sz="1400" dirty="0">
                <a:solidFill>
                  <a:prstClr val="black"/>
                </a:solidFill>
                <a:latin typeface="Arial" panose="020B0604020202020204" pitchFamily="34" charset="0"/>
                <a:cs typeface="Arial" panose="020B0604020202020204" pitchFamily="34" charset="0"/>
              </a:rPr>
              <a:t>~</a:t>
            </a:r>
            <a:r>
              <a:rPr lang="ja-JP" altLang="en-US" sz="1400" dirty="0">
                <a:solidFill>
                  <a:prstClr val="black"/>
                </a:solidFill>
              </a:rPr>
              <a:t> </a:t>
            </a:r>
            <a:r>
              <a:rPr lang="en-US" altLang="ja-JP" sz="1400" dirty="0">
                <a:solidFill>
                  <a:prstClr val="black"/>
                </a:solidFill>
              </a:rPr>
              <a:t>197 /</a:t>
            </a:r>
            <a:r>
              <a:rPr lang="ja-JP" altLang="en-US" sz="1400" dirty="0">
                <a:solidFill>
                  <a:prstClr val="black"/>
                </a:solidFill>
              </a:rPr>
              <a:t> </a:t>
            </a:r>
            <a:r>
              <a:rPr lang="en-US" altLang="ja-JP" sz="1400" dirty="0" err="1">
                <a:solidFill>
                  <a:prstClr val="black"/>
                </a:solidFill>
              </a:rPr>
              <a:t>Sách</a:t>
            </a:r>
            <a:r>
              <a:rPr lang="en-US" altLang="ja-JP" sz="1400" dirty="0">
                <a:solidFill>
                  <a:prstClr val="black"/>
                </a:solidFill>
              </a:rPr>
              <a:t> </a:t>
            </a:r>
            <a:r>
              <a:rPr lang="en-US" altLang="ja-JP" sz="1400" dirty="0" err="1">
                <a:solidFill>
                  <a:prstClr val="black"/>
                </a:solidFill>
              </a:rPr>
              <a:t>bổ</a:t>
            </a:r>
            <a:r>
              <a:rPr lang="en-US" altLang="ja-JP" sz="1400" dirty="0">
                <a:solidFill>
                  <a:prstClr val="black"/>
                </a:solidFill>
              </a:rPr>
              <a:t> </a:t>
            </a:r>
            <a:r>
              <a:rPr lang="en-US" altLang="ja-JP" sz="1400" dirty="0" err="1">
                <a:solidFill>
                  <a:prstClr val="black"/>
                </a:solidFill>
              </a:rPr>
              <a:t>trợ</a:t>
            </a:r>
            <a:r>
              <a:rPr lang="en-US" altLang="ja-JP" sz="1400" dirty="0">
                <a:solidFill>
                  <a:prstClr val="black"/>
                </a:solidFill>
              </a:rPr>
              <a:t> </a:t>
            </a:r>
            <a:r>
              <a:rPr lang="en-US" altLang="ja-JP" sz="1400" dirty="0" err="1">
                <a:solidFill>
                  <a:prstClr val="black"/>
                </a:solidFill>
              </a:rPr>
              <a:t>trang</a:t>
            </a:r>
            <a:r>
              <a:rPr lang="en-US" altLang="ja-JP" sz="1400" dirty="0">
                <a:solidFill>
                  <a:prstClr val="black"/>
                </a:solidFill>
              </a:rPr>
              <a:t> </a:t>
            </a:r>
            <a:r>
              <a:rPr lang="en-US" altLang="ja-JP" sz="1400" dirty="0" smtClean="0">
                <a:solidFill>
                  <a:prstClr val="black"/>
                </a:solidFill>
                <a:latin typeface="Arial" panose="020B0604020202020204" pitchFamily="34" charset="0"/>
                <a:cs typeface="Arial" panose="020B0604020202020204" pitchFamily="34" charset="0"/>
              </a:rPr>
              <a:t>79</a:t>
            </a:r>
            <a:endParaRPr lang="ja-JP" altLang="en-US" sz="1400" dirty="0">
              <a:solidFill>
                <a:prstClr val="black"/>
              </a:solidFill>
              <a:latin typeface="Arial" panose="020B0604020202020204" pitchFamily="34" charset="0"/>
              <a:cs typeface="Arial" panose="020B0604020202020204" pitchFamily="34" charset="0"/>
            </a:endParaRPr>
          </a:p>
        </p:txBody>
      </p:sp>
      <p:sp>
        <p:nvSpPr>
          <p:cNvPr id="7" name="正方形/長方形 6">
            <a:extLst>
              <a:ext uri="{FF2B5EF4-FFF2-40B4-BE49-F238E27FC236}">
                <a16:creationId xmlns:a16="http://schemas.microsoft.com/office/drawing/2014/main" id="{E5E58C64-C15E-42FD-9257-EB245C964A00}"/>
              </a:ext>
            </a:extLst>
          </p:cNvPr>
          <p:cNvSpPr/>
          <p:nvPr/>
        </p:nvSpPr>
        <p:spPr>
          <a:xfrm>
            <a:off x="5179103" y="4309672"/>
            <a:ext cx="928048" cy="20986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000" err="1">
                <a:latin typeface="Arial" panose="020B0604020202020204" pitchFamily="34" charset="0"/>
                <a:cs typeface="Arial" panose="020B0604020202020204" pitchFamily="34" charset="0"/>
              </a:rPr>
              <a:t>Mũ</a:t>
            </a:r>
            <a:r>
              <a:rPr lang="en-US" altLang="ja-JP" sz="1000">
                <a:latin typeface="Arial" panose="020B0604020202020204" pitchFamily="34" charset="0"/>
                <a:cs typeface="Arial" panose="020B0604020202020204" pitchFamily="34" charset="0"/>
              </a:rPr>
              <a:t> </a:t>
            </a:r>
            <a:r>
              <a:rPr lang="en-US" altLang="ja-JP" sz="1000" err="1">
                <a:latin typeface="Arial" panose="020B0604020202020204" pitchFamily="34" charset="0"/>
                <a:cs typeface="Arial" panose="020B0604020202020204" pitchFamily="34" charset="0"/>
              </a:rPr>
              <a:t>bảo</a:t>
            </a:r>
            <a:r>
              <a:rPr lang="en-US" altLang="ja-JP" sz="1000">
                <a:latin typeface="Arial" panose="020B0604020202020204" pitchFamily="34" charset="0"/>
                <a:cs typeface="Arial" panose="020B0604020202020204" pitchFamily="34" charset="0"/>
              </a:rPr>
              <a:t> </a:t>
            </a:r>
            <a:r>
              <a:rPr lang="en-US" altLang="ja-JP" sz="1000" err="1">
                <a:latin typeface="Arial" panose="020B0604020202020204" pitchFamily="34" charset="0"/>
                <a:cs typeface="Arial" panose="020B0604020202020204" pitchFamily="34" charset="0"/>
              </a:rPr>
              <a:t>hộ</a:t>
            </a:r>
            <a:endParaRPr lang="en-US" altLang="ja-JP" sz="1000">
              <a:latin typeface="Arial" panose="020B0604020202020204" pitchFamily="34" charset="0"/>
              <a:cs typeface="Arial" panose="020B0604020202020204" pitchFamily="34" charset="0"/>
            </a:endParaRPr>
          </a:p>
        </p:txBody>
      </p:sp>
      <p:sp>
        <p:nvSpPr>
          <p:cNvPr id="9" name="正方形/長方形 8">
            <a:extLst>
              <a:ext uri="{FF2B5EF4-FFF2-40B4-BE49-F238E27FC236}">
                <a16:creationId xmlns:a16="http://schemas.microsoft.com/office/drawing/2014/main" id="{17B3ED70-91E2-4C5F-A84C-E7BA54D684C3}"/>
              </a:ext>
            </a:extLst>
          </p:cNvPr>
          <p:cNvSpPr/>
          <p:nvPr/>
        </p:nvSpPr>
        <p:spPr>
          <a:xfrm>
            <a:off x="5179102" y="4851816"/>
            <a:ext cx="996845" cy="78448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000" dirty="0" err="1">
                <a:latin typeface="Arial" panose="020B0604020202020204" pitchFamily="34" charset="0"/>
                <a:cs typeface="Arial" panose="020B0604020202020204" pitchFamily="34" charset="0"/>
              </a:rPr>
              <a:t>Dụng</a:t>
            </a:r>
            <a:r>
              <a:rPr lang="en-US" altLang="ja-JP" sz="1000" dirty="0">
                <a:latin typeface="Arial" panose="020B0604020202020204" pitchFamily="34" charset="0"/>
                <a:cs typeface="Arial" panose="020B0604020202020204" pitchFamily="34" charset="0"/>
              </a:rPr>
              <a:t> </a:t>
            </a:r>
            <a:r>
              <a:rPr lang="en-US" altLang="ja-JP" sz="1000" dirty="0" err="1">
                <a:latin typeface="Arial" panose="020B0604020202020204" pitchFamily="34" charset="0"/>
                <a:cs typeface="Arial" panose="020B0604020202020204" pitchFamily="34" charset="0"/>
              </a:rPr>
              <a:t>cụ</a:t>
            </a:r>
            <a:r>
              <a:rPr lang="en-US" altLang="ja-JP" sz="1000" dirty="0">
                <a:latin typeface="Arial" panose="020B0604020202020204" pitchFamily="34" charset="0"/>
                <a:cs typeface="Arial" panose="020B0604020202020204" pitchFamily="34" charset="0"/>
              </a:rPr>
              <a:t> </a:t>
            </a:r>
            <a:r>
              <a:rPr lang="en-US" altLang="ja-JP" sz="1000" dirty="0" err="1">
                <a:latin typeface="Arial" panose="020B0604020202020204" pitchFamily="34" charset="0"/>
                <a:cs typeface="Arial" panose="020B0604020202020204" pitchFamily="34" charset="0"/>
              </a:rPr>
              <a:t>có</a:t>
            </a:r>
            <a:r>
              <a:rPr lang="en-US" altLang="ja-JP" sz="1000" dirty="0">
                <a:latin typeface="Arial" panose="020B0604020202020204" pitchFamily="34" charset="0"/>
                <a:cs typeface="Arial" panose="020B0604020202020204" pitchFamily="34" charset="0"/>
              </a:rPr>
              <a:t> </a:t>
            </a:r>
            <a:r>
              <a:rPr lang="en-US" altLang="ja-JP" sz="1000" dirty="0" err="1">
                <a:latin typeface="Arial" panose="020B0604020202020204" pitchFamily="34" charset="0"/>
                <a:cs typeface="Arial" panose="020B0604020202020204" pitchFamily="34" charset="0"/>
              </a:rPr>
              <a:t>tính</a:t>
            </a:r>
            <a:r>
              <a:rPr lang="en-US" altLang="ja-JP" sz="1000" dirty="0">
                <a:latin typeface="Arial" panose="020B0604020202020204" pitchFamily="34" charset="0"/>
                <a:cs typeface="Arial" panose="020B0604020202020204" pitchFamily="34" charset="0"/>
              </a:rPr>
              <a:t> </a:t>
            </a:r>
            <a:r>
              <a:rPr lang="en-US" altLang="ja-JP" sz="1000" dirty="0" err="1">
                <a:latin typeface="Arial" panose="020B0604020202020204" pitchFamily="34" charset="0"/>
                <a:cs typeface="Arial" panose="020B0604020202020204" pitchFamily="34" charset="0"/>
              </a:rPr>
              <a:t>năng</a:t>
            </a:r>
            <a:r>
              <a:rPr lang="en-US" altLang="ja-JP" sz="1000" dirty="0">
                <a:latin typeface="Arial" panose="020B0604020202020204" pitchFamily="34" charset="0"/>
                <a:cs typeface="Arial" panose="020B0604020202020204" pitchFamily="34" charset="0"/>
              </a:rPr>
              <a:t> </a:t>
            </a:r>
            <a:r>
              <a:rPr lang="en-US" altLang="ja-JP" sz="1000" dirty="0" err="1">
                <a:latin typeface="Arial" panose="020B0604020202020204" pitchFamily="34" charset="0"/>
                <a:cs typeface="Arial" panose="020B0604020202020204" pitchFamily="34" charset="0"/>
              </a:rPr>
              <a:t>cần</a:t>
            </a:r>
            <a:r>
              <a:rPr lang="en-US" altLang="ja-JP" sz="1000" dirty="0">
                <a:latin typeface="Arial" panose="020B0604020202020204" pitchFamily="34" charset="0"/>
                <a:cs typeface="Arial" panose="020B0604020202020204" pitchFamily="34" charset="0"/>
              </a:rPr>
              <a:t> </a:t>
            </a:r>
            <a:r>
              <a:rPr lang="en-US" altLang="ja-JP" sz="1000" dirty="0" err="1">
                <a:latin typeface="Arial" panose="020B0604020202020204" pitchFamily="34" charset="0"/>
                <a:cs typeface="Arial" panose="020B0604020202020204" pitchFamily="34" charset="0"/>
              </a:rPr>
              <a:t>thiết</a:t>
            </a:r>
            <a:r>
              <a:rPr lang="en-US" altLang="ja-JP" sz="1000" dirty="0">
                <a:latin typeface="Arial" panose="020B0604020202020204" pitchFamily="34" charset="0"/>
                <a:cs typeface="Arial" panose="020B0604020202020204" pitchFamily="34" charset="0"/>
              </a:rPr>
              <a:t> </a:t>
            </a:r>
            <a:r>
              <a:rPr lang="en-US" altLang="ja-JP" sz="1000" dirty="0" err="1">
                <a:latin typeface="Arial" panose="020B0604020202020204" pitchFamily="34" charset="0"/>
                <a:cs typeface="Arial" panose="020B0604020202020204" pitchFamily="34" charset="0"/>
              </a:rPr>
              <a:t>để</a:t>
            </a:r>
            <a:r>
              <a:rPr lang="en-US" altLang="ja-JP" sz="1000" dirty="0">
                <a:latin typeface="Arial" panose="020B0604020202020204" pitchFamily="34" charset="0"/>
                <a:cs typeface="Arial" panose="020B0604020202020204" pitchFamily="34" charset="0"/>
              </a:rPr>
              <a:t> </a:t>
            </a:r>
            <a:r>
              <a:rPr lang="en-US" altLang="ja-JP" sz="1000" dirty="0" err="1">
                <a:latin typeface="Arial" panose="020B0604020202020204" pitchFamily="34" charset="0"/>
                <a:cs typeface="Arial" panose="020B0604020202020204" pitchFamily="34" charset="0"/>
              </a:rPr>
              <a:t>hạn</a:t>
            </a:r>
            <a:r>
              <a:rPr lang="en-US" altLang="ja-JP" sz="1000" dirty="0">
                <a:latin typeface="Arial" panose="020B0604020202020204" pitchFamily="34" charset="0"/>
                <a:cs typeface="Arial" panose="020B0604020202020204" pitchFamily="34" charset="0"/>
              </a:rPr>
              <a:t> </a:t>
            </a:r>
            <a:r>
              <a:rPr lang="en-US" altLang="ja-JP" sz="1000" dirty="0" err="1">
                <a:latin typeface="Arial" panose="020B0604020202020204" pitchFamily="34" charset="0"/>
                <a:cs typeface="Arial" panose="020B0604020202020204" pitchFamily="34" charset="0"/>
              </a:rPr>
              <a:t>chế</a:t>
            </a:r>
            <a:r>
              <a:rPr lang="en-US" altLang="ja-JP" sz="1000" dirty="0">
                <a:latin typeface="Arial" panose="020B0604020202020204" pitchFamily="34" charset="0"/>
                <a:cs typeface="Arial" panose="020B0604020202020204" pitchFamily="34" charset="0"/>
              </a:rPr>
              <a:t> </a:t>
            </a:r>
            <a:r>
              <a:rPr lang="en-US" altLang="ja-JP" sz="1000" dirty="0" err="1">
                <a:latin typeface="Arial" panose="020B0604020202020204" pitchFamily="34" charset="0"/>
                <a:cs typeface="Arial" panose="020B0604020202020204" pitchFamily="34" charset="0"/>
              </a:rPr>
              <a:t>việc</a:t>
            </a:r>
            <a:r>
              <a:rPr lang="en-US" altLang="ja-JP" sz="1000" dirty="0">
                <a:latin typeface="Arial" panose="020B0604020202020204" pitchFamily="34" charset="0"/>
                <a:cs typeface="Arial" panose="020B0604020202020204" pitchFamily="34" charset="0"/>
              </a:rPr>
              <a:t> </a:t>
            </a:r>
            <a:r>
              <a:rPr lang="en-US" altLang="ja-JP" sz="1000" dirty="0" err="1">
                <a:latin typeface="Arial" panose="020B0604020202020204" pitchFamily="34" charset="0"/>
                <a:cs typeface="Arial" panose="020B0604020202020204" pitchFamily="34" charset="0"/>
              </a:rPr>
              <a:t>rơi</a:t>
            </a:r>
            <a:r>
              <a:rPr lang="en-US" altLang="ja-JP" sz="1000" dirty="0">
                <a:latin typeface="Arial" panose="020B0604020202020204" pitchFamily="34" charset="0"/>
                <a:cs typeface="Arial" panose="020B0604020202020204" pitchFamily="34" charset="0"/>
              </a:rPr>
              <a:t> </a:t>
            </a:r>
            <a:r>
              <a:rPr lang="en-US" altLang="ja-JP" sz="1000" dirty="0" err="1">
                <a:latin typeface="Arial" panose="020B0604020202020204" pitchFamily="34" charset="0"/>
                <a:cs typeface="Arial" panose="020B0604020202020204" pitchFamily="34" charset="0"/>
              </a:rPr>
              <a:t>từ</a:t>
            </a:r>
            <a:r>
              <a:rPr lang="en-US" altLang="ja-JP" sz="1000" dirty="0">
                <a:latin typeface="Arial" panose="020B0604020202020204" pitchFamily="34" charset="0"/>
                <a:cs typeface="Arial" panose="020B0604020202020204" pitchFamily="34" charset="0"/>
              </a:rPr>
              <a:t> </a:t>
            </a:r>
            <a:r>
              <a:rPr lang="en-US" altLang="ja-JP" sz="1000" dirty="0" err="1">
                <a:latin typeface="Arial" panose="020B0604020202020204" pitchFamily="34" charset="0"/>
                <a:cs typeface="Arial" panose="020B0604020202020204" pitchFamily="34" charset="0"/>
              </a:rPr>
              <a:t>trên</a:t>
            </a:r>
            <a:r>
              <a:rPr lang="en-US" altLang="ja-JP" sz="1000" dirty="0">
                <a:latin typeface="Arial" panose="020B0604020202020204" pitchFamily="34" charset="0"/>
                <a:cs typeface="Arial" panose="020B0604020202020204" pitchFamily="34" charset="0"/>
              </a:rPr>
              <a:t> </a:t>
            </a:r>
            <a:r>
              <a:rPr lang="en-US" altLang="ja-JP" sz="1000" dirty="0" err="1">
                <a:latin typeface="Arial" panose="020B0604020202020204" pitchFamily="34" charset="0"/>
                <a:cs typeface="Arial" panose="020B0604020202020204" pitchFamily="34" charset="0"/>
              </a:rPr>
              <a:t>cao</a:t>
            </a:r>
            <a:endParaRPr lang="en-US" altLang="ja-JP"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5004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1275" y="291228"/>
            <a:ext cx="8704774" cy="618847"/>
          </a:xfrm>
          <a:ln>
            <a:solidFill>
              <a:schemeClr val="tx1"/>
            </a:solidFill>
          </a:ln>
        </p:spPr>
        <p:txBody>
          <a:bodyPr>
            <a:noAutofit/>
          </a:bodyPr>
          <a:lstStyle/>
          <a:p>
            <a:r>
              <a:rPr lang="vi-VN" altLang="ja-JP" sz="2400" b="1">
                <a:latin typeface="Arial" panose="020B0604020202020204" pitchFamily="34" charset="0"/>
                <a:ea typeface="Meiryo UI" panose="020B0604030504040204" pitchFamily="50" charset="-128"/>
                <a:cs typeface="Arial" panose="020B0604020202020204" pitchFamily="34" charset="0"/>
              </a:rPr>
              <a:t>Các loại xe nâng làm việc trên cao</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ja-JP" altLang="en-US" sz="2400" b="1">
                <a:latin typeface="Arial" panose="020B0604020202020204" pitchFamily="34" charset="0"/>
                <a:ea typeface="Meiryo UI" panose="020B0604030504040204" pitchFamily="50" charset="-128"/>
                <a:cs typeface="Arial" panose="020B0604020202020204" pitchFamily="34" charset="0"/>
              </a:rPr>
              <a:t> </a:t>
            </a:r>
            <a:r>
              <a:rPr lang="en-US" altLang="ja-JP" sz="2400" b="1">
                <a:latin typeface="Arial" panose="020B0604020202020204" pitchFamily="34" charset="0"/>
                <a:ea typeface="Meiryo UI" panose="020B0604030504040204" pitchFamily="50" charset="-128"/>
                <a:cs typeface="Arial" panose="020B0604020202020204" pitchFamily="34" charset="0"/>
              </a:rPr>
              <a:t>T</a:t>
            </a:r>
            <a:r>
              <a:rPr lang="vi-VN" altLang="ja-JP" sz="2400" b="1">
                <a:latin typeface="Arial" panose="020B0604020202020204" pitchFamily="34" charset="0"/>
                <a:ea typeface="Meiryo UI" panose="020B0604030504040204" pitchFamily="50" charset="-128"/>
                <a:cs typeface="Arial" panose="020B0604020202020204" pitchFamily="34" charset="0"/>
              </a:rPr>
              <a:t>hiết bị di chuyển</a:t>
            </a:r>
            <a:r>
              <a:rPr lang="en-US" altLang="ja-JP" sz="2000" b="1">
                <a:latin typeface="Arial" panose="020B0604020202020204" pitchFamily="34" charset="0"/>
                <a:ea typeface="Meiryo UI" panose="020B0604030504040204" pitchFamily="50" charset="-128"/>
                <a:cs typeface="Arial" panose="020B0604020202020204" pitchFamily="34" charset="0"/>
              </a:rPr>
              <a:t> (1)</a:t>
            </a:r>
            <a:endParaRPr kumimoji="1" lang="ja-JP" altLang="en-US" sz="2400" b="1">
              <a:latin typeface="Arial" panose="020B0604020202020204" pitchFamily="34" charset="0"/>
              <a:ea typeface="Meiryo UI" panose="020B0604030504040204" pitchFamily="50" charset="-128"/>
              <a:cs typeface="Arial" panose="020B0604020202020204" pitchFamily="34" charset="0"/>
            </a:endParaRPr>
          </a:p>
        </p:txBody>
      </p:sp>
      <p:sp>
        <p:nvSpPr>
          <p:cNvPr id="7" name="テキスト ボックス 6"/>
          <p:cNvSpPr txBox="1"/>
          <p:nvPr/>
        </p:nvSpPr>
        <p:spPr>
          <a:xfrm>
            <a:off x="4298623" y="6410920"/>
            <a:ext cx="3872039" cy="307777"/>
          </a:xfrm>
          <a:prstGeom prst="rect">
            <a:avLst/>
          </a:prstGeom>
          <a:noFill/>
          <a:ln>
            <a:solidFill>
              <a:schemeClr val="tx1"/>
            </a:solidFill>
          </a:ln>
        </p:spPr>
        <p:txBody>
          <a:bodyPr wrap="square" rtlCol="0">
            <a:spAutoFit/>
          </a:bodyPr>
          <a:lstStyle/>
          <a:p>
            <a:pPr algn="r"/>
            <a:r>
              <a:rPr lang="vi-VN" altLang="ja-JP" sz="1400" dirty="0">
                <a:solidFill>
                  <a:prstClr val="black"/>
                </a:solidFill>
                <a:latin typeface="Arial" panose="020B0604020202020204" pitchFamily="34" charset="0"/>
                <a:cs typeface="Arial" panose="020B0604020202020204" pitchFamily="34" charset="0"/>
              </a:rPr>
              <a:t>Sách giáo khoa trang 7</a:t>
            </a:r>
            <a:r>
              <a:rPr lang="en-US" altLang="ja-JP" sz="1400" dirty="0">
                <a:solidFill>
                  <a:prstClr val="black"/>
                </a:solidFill>
                <a:latin typeface="Arial" panose="020B0604020202020204" pitchFamily="34" charset="0"/>
                <a:cs typeface="Arial" panose="020B0604020202020204" pitchFamily="34" charset="0"/>
              </a:rPr>
              <a:t>/ </a:t>
            </a:r>
            <a:r>
              <a:rPr lang="vi-VN" altLang="ja-JP" sz="1400" dirty="0">
                <a:solidFill>
                  <a:prstClr val="black"/>
                </a:solidFill>
                <a:latin typeface="Arial" panose="020B0604020202020204" pitchFamily="34" charset="0"/>
                <a:cs typeface="Arial" panose="020B0604020202020204" pitchFamily="34" charset="0"/>
              </a:rPr>
              <a:t>Sách bổ trợ trang </a:t>
            </a:r>
            <a:r>
              <a:rPr lang="en-US" altLang="ja-JP" sz="1400" dirty="0" smtClean="0">
                <a:solidFill>
                  <a:prstClr val="black"/>
                </a:solidFill>
                <a:latin typeface="Arial" panose="020B0604020202020204" pitchFamily="34" charset="0"/>
                <a:cs typeface="Arial" panose="020B0604020202020204" pitchFamily="34" charset="0"/>
              </a:rPr>
              <a:t>8</a:t>
            </a:r>
            <a:endParaRPr lang="ja-JP" altLang="en-US" sz="1400" dirty="0">
              <a:solidFill>
                <a:prstClr val="black"/>
              </a:solidFill>
              <a:latin typeface="Arial" panose="020B0604020202020204" pitchFamily="34" charset="0"/>
              <a:cs typeface="Arial" panose="020B0604020202020204" pitchFamily="34" charset="0"/>
            </a:endParaRPr>
          </a:p>
        </p:txBody>
      </p:sp>
      <p:sp>
        <p:nvSpPr>
          <p:cNvPr id="11" name="コンテンツ プレースホルダー 4"/>
          <p:cNvSpPr txBox="1">
            <a:spLocks/>
          </p:cNvSpPr>
          <p:nvPr/>
        </p:nvSpPr>
        <p:spPr>
          <a:xfrm>
            <a:off x="628650" y="994907"/>
            <a:ext cx="7886700" cy="5066527"/>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spcBef>
                <a:spcPts val="0"/>
              </a:spcBef>
              <a:buNone/>
            </a:pPr>
            <a:r>
              <a:rPr lang="ja-JP" altLang="en-US" sz="1600" b="1" dirty="0">
                <a:solidFill>
                  <a:prstClr val="black"/>
                </a:solidFill>
                <a:latin typeface="Arial" panose="020B0604020202020204" pitchFamily="34" charset="0"/>
                <a:ea typeface="Meiryo UI" panose="020B0604030504040204" pitchFamily="50" charset="-128"/>
                <a:cs typeface="Arial" panose="020B0604020202020204" pitchFamily="34" charset="0"/>
              </a:rPr>
              <a:t>①　</a:t>
            </a:r>
            <a:r>
              <a:rPr lang="vi-VN"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Loại xe tải</a:t>
            </a:r>
            <a:endParaRPr lang="ja-JP" altLang="en-US" sz="1600" b="1"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Vì là loại được gắn vào xe tải, có thể chạy trên đường thường nên </a:t>
            </a:r>
            <a:endPar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có nhiều</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tính cơ động, dễ dàng di chuyển đến nơi làm việc.Loại xe tải</a:t>
            </a:r>
            <a:endPar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có hai loại</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loại gắn thiết bị làm việc lên xe tải bình thường</a:t>
            </a:r>
            <a:endPar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và</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loại gắn thiết bị làm việc lên xe đẩy của cần cẩu loại lớn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Đặc trưng chính</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p>
          <a:p>
            <a:pPr marL="0" indent="0">
              <a:lnSpc>
                <a:spcPct val="110000"/>
              </a:lnSpc>
              <a:spcBef>
                <a:spcPts val="0"/>
              </a:spcBef>
              <a:buNone/>
            </a:pP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Có thể chạy trên xa lộ</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b.</a:t>
            </a: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Có thể di chuyển nhanh chóng</a:t>
            </a:r>
          </a:p>
          <a:p>
            <a:pPr marL="0" indent="0">
              <a:lnSpc>
                <a:spcPct val="110000"/>
              </a:lnSpc>
              <a:spcBef>
                <a:spcPts val="0"/>
              </a:spcBef>
              <a:buNone/>
            </a:pP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đến nơi làm việc, có tính cơ động</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c.</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Được sử dụng nhiều trong các thao tác</a:t>
            </a:r>
          </a:p>
          <a:p>
            <a:pPr marL="0" indent="0">
              <a:lnSpc>
                <a:spcPct val="110000"/>
              </a:lnSpc>
              <a:spcBef>
                <a:spcPts val="0"/>
              </a:spcBef>
              <a:buNone/>
            </a:pP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ở xa </a:t>
            </a:r>
            <a:r>
              <a:rPr lang="en-US" altLang="ja-JP" sz="1600" dirty="0" err="1">
                <a:solidFill>
                  <a:prstClr val="black"/>
                </a:solidFill>
                <a:latin typeface="Arial" panose="020B0604020202020204" pitchFamily="34" charset="0"/>
                <a:ea typeface="Meiryo UI" panose="020B0604030504040204" pitchFamily="50" charset="-128"/>
                <a:cs typeface="Arial" panose="020B0604020202020204" pitchFamily="34" charset="0"/>
              </a:rPr>
              <a:t>lộ</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thao tác trong thời gian</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ngắn, </a:t>
            </a:r>
            <a:endPar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thao</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tác kiểm tra, bảo trì</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,v</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v</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p>
          <a:p>
            <a:pPr marL="0" indent="0">
              <a:lnSpc>
                <a:spcPct val="110000"/>
              </a:lnSpc>
              <a:spcBef>
                <a:spcPts val="0"/>
              </a:spcBef>
              <a:buNone/>
            </a:pP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Sử dụng  ở nơi làm việc có thời gian thi công </a:t>
            </a:r>
          </a:p>
          <a:p>
            <a:pPr marL="0" indent="0">
              <a:lnSpc>
                <a:spcPct val="110000"/>
              </a:lnSpc>
              <a:spcBef>
                <a:spcPts val="0"/>
              </a:spcBef>
              <a:buNone/>
            </a:pP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ngắn, công trình điện, truyền thông, thao tác gắn </a:t>
            </a:r>
          </a:p>
          <a:p>
            <a:pPr marL="0" indent="0">
              <a:lnSpc>
                <a:spcPct val="110000"/>
              </a:lnSpc>
              <a:spcBef>
                <a:spcPts val="0"/>
              </a:spcBef>
              <a:buNone/>
            </a:pP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bảng hiệu, thao tác bảo trì đèn đường, đèn giao</a:t>
            </a:r>
            <a:endPar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 thông, thao tác tỉa cành cây</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,v</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v</a:t>
            </a:r>
            <a:r>
              <a:rPr lang="vi-VN" altLang="ja-JP" sz="16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10000"/>
              </a:lnSpc>
              <a:spcBef>
                <a:spcPts val="0"/>
              </a:spcBef>
              <a:buNone/>
            </a:pPr>
            <a:r>
              <a:rPr lang="ja-JP" altLang="en-US" sz="1600" dirty="0">
                <a:solidFill>
                  <a:prstClr val="black"/>
                </a:solidFill>
                <a:latin typeface="Arial" panose="020B0604020202020204" pitchFamily="34" charset="0"/>
                <a:ea typeface="Meiryo UI" panose="020B0604030504040204" pitchFamily="50" charset="-128"/>
                <a:cs typeface="Arial" panose="020B0604020202020204" pitchFamily="34" charset="0"/>
              </a:rPr>
              <a:t>　　</a:t>
            </a:r>
          </a:p>
        </p:txBody>
      </p:sp>
      <p:pic>
        <p:nvPicPr>
          <p:cNvPr id="9" name="図 8"/>
          <p:cNvPicPr/>
          <p:nvPr/>
        </p:nvPicPr>
        <p:blipFill>
          <a:blip r:embed="rId3">
            <a:extLst>
              <a:ext uri="{28A0092B-C50C-407E-A947-70E740481C1C}">
                <a14:useLocalDpi xmlns:a14="http://schemas.microsoft.com/office/drawing/2010/main" val="0"/>
              </a:ext>
            </a:extLst>
          </a:blip>
          <a:srcRect/>
          <a:stretch>
            <a:fillRect/>
          </a:stretch>
        </p:blipFill>
        <p:spPr bwMode="auto">
          <a:xfrm>
            <a:off x="7211200" y="1079972"/>
            <a:ext cx="1652072" cy="3092450"/>
          </a:xfrm>
          <a:prstGeom prst="rect">
            <a:avLst/>
          </a:prstGeom>
          <a:noFill/>
          <a:ln>
            <a:solidFill>
              <a:schemeClr val="tx1"/>
            </a:solidFill>
          </a:ln>
        </p:spPr>
      </p:pic>
      <p:pic>
        <p:nvPicPr>
          <p:cNvPr id="10" name="図 9"/>
          <p:cNvPicPr/>
          <p:nvPr/>
        </p:nvPicPr>
        <p:blipFill>
          <a:blip r:embed="rId4">
            <a:extLst>
              <a:ext uri="{28A0092B-C50C-407E-A947-70E740481C1C}">
                <a14:useLocalDpi xmlns:a14="http://schemas.microsoft.com/office/drawing/2010/main" val="0"/>
              </a:ext>
            </a:extLst>
          </a:blip>
          <a:srcRect/>
          <a:stretch>
            <a:fillRect/>
          </a:stretch>
        </p:blipFill>
        <p:spPr bwMode="auto">
          <a:xfrm>
            <a:off x="4883264" y="2564091"/>
            <a:ext cx="2159000" cy="1791093"/>
          </a:xfrm>
          <a:prstGeom prst="rect">
            <a:avLst/>
          </a:prstGeom>
          <a:noFill/>
          <a:ln>
            <a:solidFill>
              <a:schemeClr val="tx1"/>
            </a:solidFill>
          </a:ln>
        </p:spPr>
      </p:pic>
      <p:sp>
        <p:nvSpPr>
          <p:cNvPr id="2" name="正方形/長方形 1">
            <a:extLst>
              <a:ext uri="{FF2B5EF4-FFF2-40B4-BE49-F238E27FC236}">
                <a16:creationId xmlns:a16="http://schemas.microsoft.com/office/drawing/2014/main" id="{BF70F031-622E-400F-9E82-3289C5888945}"/>
              </a:ext>
            </a:extLst>
          </p:cNvPr>
          <p:cNvSpPr/>
          <p:nvPr/>
        </p:nvSpPr>
        <p:spPr>
          <a:xfrm>
            <a:off x="4941763" y="2643644"/>
            <a:ext cx="1473958" cy="20154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vi-VN" altLang="ja-JP" sz="1000">
                <a:latin typeface="Arial" panose="020B0604020202020204" pitchFamily="34" charset="0"/>
                <a:cs typeface="Arial" panose="020B0604020202020204" pitchFamily="34" charset="0"/>
              </a:rPr>
              <a:t>Cabin lái xe</a:t>
            </a:r>
            <a:endParaRPr kumimoji="1" lang="ja-JP" altLang="en-US" sz="1000">
              <a:latin typeface="Arial" panose="020B0604020202020204" pitchFamily="34" charset="0"/>
              <a:cs typeface="Arial" panose="020B0604020202020204" pitchFamily="34" charset="0"/>
            </a:endParaRPr>
          </a:p>
        </p:txBody>
      </p:sp>
      <p:sp>
        <p:nvSpPr>
          <p:cNvPr id="12" name="正方形/長方形 11">
            <a:extLst>
              <a:ext uri="{FF2B5EF4-FFF2-40B4-BE49-F238E27FC236}">
                <a16:creationId xmlns:a16="http://schemas.microsoft.com/office/drawing/2014/main" id="{C47AED5F-17A1-4225-B1EC-A9AB032AD679}"/>
              </a:ext>
            </a:extLst>
          </p:cNvPr>
          <p:cNvSpPr/>
          <p:nvPr/>
        </p:nvSpPr>
        <p:spPr>
          <a:xfrm>
            <a:off x="5678742" y="3138301"/>
            <a:ext cx="1026401" cy="20154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vi-VN" altLang="ja-JP" sz="1000">
                <a:latin typeface="Arial" panose="020B0604020202020204" pitchFamily="34" charset="0"/>
                <a:cs typeface="Arial" panose="020B0604020202020204" pitchFamily="34" charset="0"/>
              </a:rPr>
              <a:t>Khung xe </a:t>
            </a:r>
            <a:endParaRPr kumimoji="1" lang="ja-JP" altLang="en-US" sz="1000">
              <a:latin typeface="Arial" panose="020B0604020202020204" pitchFamily="34" charset="0"/>
              <a:cs typeface="Arial" panose="020B0604020202020204" pitchFamily="34" charset="0"/>
            </a:endParaRPr>
          </a:p>
        </p:txBody>
      </p:sp>
      <p:sp>
        <p:nvSpPr>
          <p:cNvPr id="13" name="正方形/長方形 12">
            <a:extLst>
              <a:ext uri="{FF2B5EF4-FFF2-40B4-BE49-F238E27FC236}">
                <a16:creationId xmlns:a16="http://schemas.microsoft.com/office/drawing/2014/main" id="{D05BA3D1-F52B-4E4F-9A34-0391DDE1D248}"/>
              </a:ext>
            </a:extLst>
          </p:cNvPr>
          <p:cNvSpPr/>
          <p:nvPr/>
        </p:nvSpPr>
        <p:spPr>
          <a:xfrm>
            <a:off x="5231186" y="3984530"/>
            <a:ext cx="1473957" cy="31945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vi-VN" altLang="ja-JP" sz="1000">
                <a:latin typeface="Arial" panose="020B0604020202020204" pitchFamily="34" charset="0"/>
                <a:cs typeface="Arial" panose="020B0604020202020204" pitchFamily="34" charset="0"/>
              </a:rPr>
              <a:t>Hình 1-10   Loại xe tải</a:t>
            </a:r>
            <a:endParaRPr kumimoji="1" lang="ja-JP" altLang="en-US" sz="1000">
              <a:latin typeface="Arial" panose="020B0604020202020204" pitchFamily="34" charset="0"/>
              <a:cs typeface="Arial" panose="020B0604020202020204" pitchFamily="34" charset="0"/>
            </a:endParaRPr>
          </a:p>
        </p:txBody>
      </p:sp>
      <p:sp>
        <p:nvSpPr>
          <p:cNvPr id="14" name="スライド番号プレースホルダー 4">
            <a:extLst>
              <a:ext uri="{FF2B5EF4-FFF2-40B4-BE49-F238E27FC236}">
                <a16:creationId xmlns:a16="http://schemas.microsoft.com/office/drawing/2014/main" id="{10F69117-C562-42B3-829B-799230BCFDD7}"/>
              </a:ext>
            </a:extLst>
          </p:cNvPr>
          <p:cNvSpPr>
            <a:spLocks noGrp="1"/>
          </p:cNvSpPr>
          <p:nvPr>
            <p:ph type="sldNum" sz="quarter" idx="12"/>
          </p:nvPr>
        </p:nvSpPr>
        <p:spPr>
          <a:xfrm>
            <a:off x="6457950" y="6356351"/>
            <a:ext cx="2057400" cy="365125"/>
          </a:xfrm>
        </p:spPr>
        <p:txBody>
          <a:bodyPr/>
          <a:lstStyle/>
          <a:p>
            <a:fld id="{10712B29-8DFD-45C1-BE8F-2E7F44751CDC}" type="slidenum">
              <a:rPr lang="ja-JP" altLang="en-US" smtClean="0">
                <a:solidFill>
                  <a:prstClr val="black">
                    <a:tint val="75000"/>
                  </a:prstClr>
                </a:solidFill>
              </a:rPr>
              <a:pPr/>
              <a:t>9</a:t>
            </a:fld>
            <a:endParaRPr lang="ja-JP" altLang="en-US" dirty="0">
              <a:solidFill>
                <a:prstClr val="black">
                  <a:tint val="75000"/>
                </a:prstClr>
              </a:solidFill>
            </a:endParaRPr>
          </a:p>
        </p:txBody>
      </p:sp>
    </p:spTree>
    <p:extLst>
      <p:ext uri="{BB962C8B-B14F-4D97-AF65-F5344CB8AC3E}">
        <p14:creationId xmlns:p14="http://schemas.microsoft.com/office/powerpoint/2010/main" val="62229017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270856"/>
            <a:ext cx="7886700" cy="572454"/>
          </a:xfrm>
          <a:ln>
            <a:solidFill>
              <a:schemeClr val="tx1"/>
            </a:solidFill>
          </a:ln>
        </p:spPr>
        <p:txBody>
          <a:bodyPr>
            <a:noAutofit/>
          </a:bodyPr>
          <a:lstStyle/>
          <a:p>
            <a:r>
              <a:rPr lang="en-US" altLang="ja-JP" sz="2400" b="1" err="1">
                <a:latin typeface="Arial" panose="020B0604020202020204" pitchFamily="34" charset="0"/>
                <a:ea typeface="Meiryo UI" panose="020B0604030504040204" pitchFamily="50" charset="-128"/>
                <a:cs typeface="Arial" panose="020B0604020202020204" pitchFamily="34" charset="0"/>
              </a:rPr>
              <a:t>Pháp</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lệnh</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liên</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quan</a:t>
            </a:r>
            <a:r>
              <a:rPr lang="en-US" altLang="ja-JP" sz="2400" b="1">
                <a:latin typeface="Arial" panose="020B0604020202020204" pitchFamily="34" charset="0"/>
                <a:ea typeface="Meiryo UI" panose="020B0604030504040204" pitchFamily="50" charset="-128"/>
                <a:cs typeface="Arial" panose="020B0604020202020204" pitchFamily="34" charset="0"/>
              </a:rPr>
              <a:t> (6)</a:t>
            </a:r>
            <a:endParaRPr kumimoji="1" lang="ja-JP" altLang="en-US" sz="2400" b="1">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90</a:t>
            </a:fld>
            <a:endParaRPr lang="ja-JP" altLang="en-US">
              <a:solidFill>
                <a:prstClr val="black">
                  <a:tint val="75000"/>
                </a:prstClr>
              </a:solidFill>
            </a:endParaRPr>
          </a:p>
        </p:txBody>
      </p:sp>
      <p:sp>
        <p:nvSpPr>
          <p:cNvPr id="8" name="コンテンツ プレースホルダー 4"/>
          <p:cNvSpPr txBox="1">
            <a:spLocks/>
          </p:cNvSpPr>
          <p:nvPr/>
        </p:nvSpPr>
        <p:spPr>
          <a:xfrm>
            <a:off x="628649" y="852737"/>
            <a:ext cx="7886701" cy="5053387"/>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Các</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mục</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liên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quan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đến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chủ</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động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kiểm</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tra</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xe</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nâng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phần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1)</a:t>
            </a:r>
            <a:r>
              <a:rPr lang="ja-JP" altLang="en-US"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endPar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endParaRPr lang="ja-JP" altLang="en-US" sz="1200" b="1"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(1)</a:t>
            </a:r>
            <a:r>
              <a:rPr lang="ja-JP" altLang="en-US"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Chủ</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động</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kiểm</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tra</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định</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kì</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bên</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an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ninh</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liên</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quan</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số</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23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điều</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194,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số</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24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điều</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194)</a:t>
            </a:r>
            <a:r>
              <a:rPr lang="ja-JP" altLang="en-US"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endParaRPr lang="ja-JP" altLang="en-US" sz="1200" b="1"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2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①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Về</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nhà</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kinh</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doanh</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đổi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với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xe</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nâng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cần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phải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chủ</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động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kiểm</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tra</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định</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kì</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trong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1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năm</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1</a:t>
            </a:r>
          </a:p>
          <a:p>
            <a:pPr marL="0" indent="0">
              <a:lnSpc>
                <a:spcPct val="100000"/>
              </a:lnSpc>
              <a:spcBef>
                <a:spcPts val="0"/>
              </a:spcBef>
              <a:buNone/>
            </a:pP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lần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a:t>
            </a:r>
          </a:p>
          <a:p>
            <a:pPr marL="0" indent="0">
              <a:lnSpc>
                <a:spcPct val="100000"/>
              </a:lnSpc>
              <a:spcBef>
                <a:spcPts val="0"/>
              </a:spcBef>
              <a:buNone/>
            </a:pP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Tuy</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nhiên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đối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với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xe</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nâng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không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sử</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dụng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thời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gian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quá</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1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năm</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thời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gian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sử</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dụng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không</a:t>
            </a:r>
            <a:endPar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tương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ứng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không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nằm</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trong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diện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này</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00000"/>
              </a:lnSpc>
              <a:spcBef>
                <a:spcPts val="0"/>
              </a:spcBef>
              <a:buNone/>
            </a:pP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②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Về</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nhà</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kinh</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doanh</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đối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với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xe</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nâng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định</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kì</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trong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1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năm</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1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lần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phải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chủ</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động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thực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hiện</a:t>
            </a:r>
            <a:endPar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kiểm</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tra</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các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mục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sau</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đây</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endPar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Tuy</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nhiên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đối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với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xe</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nâng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không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sử</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dụng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thời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gian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quá</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1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tháng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thời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gian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sử</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dụng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không</a:t>
            </a:r>
            <a:endPar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tương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ứng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không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nằm</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trong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diện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này</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00000"/>
              </a:lnSpc>
              <a:spcBef>
                <a:spcPts val="0"/>
              </a:spcBef>
              <a:buNone/>
            </a:pP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(a)</a:t>
            </a: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Thiết</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bị</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phanh</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bộ</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ly</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hợp</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và</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thiết</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bị</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thao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tác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có</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bất</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thường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hay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không</a:t>
            </a:r>
            <a:endPar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(b)</a:t>
            </a: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Thiết</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bị</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và</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thiết</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bị</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thủy</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lực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có</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bất</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thường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hay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không</a:t>
            </a:r>
            <a:endPar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(c)</a:t>
            </a: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Thiết</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bị</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an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toàn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có</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bất</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thường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hay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không</a:t>
            </a:r>
            <a:endPar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③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Về</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nhà</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kinh</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doanh</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đối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với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xe</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nâng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không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sử</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dụng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thời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gian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hơn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1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tháng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khi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bắt</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đầu</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sử</a:t>
            </a:r>
            <a:endPar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dụng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lại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phải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chủ</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động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kiểm</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tra</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các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mục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đã</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nêu</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ở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mục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②</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endParaRPr lang="ja-JP" altLang="en-US" sz="1200" b="1"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(2)</a:t>
            </a:r>
            <a:r>
              <a:rPr lang="ja-JP" altLang="en-US"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Ghi</a:t>
            </a:r>
            <a:r>
              <a:rPr lang="ja-JP" altLang="en-US"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chép</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chủ</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động</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kiểm</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tra</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định</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kì</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bên</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an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ninh</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liên</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quan</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số</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25 </a:t>
            </a:r>
            <a:r>
              <a:rPr lang="en-US" altLang="ja-JP" sz="12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điều</a:t>
            </a:r>
            <a:r>
              <a:rPr lang="en-US" altLang="ja-JP"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194)</a:t>
            </a:r>
            <a:r>
              <a:rPr lang="ja-JP" altLang="en-US" sz="12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00000"/>
              </a:lnSpc>
              <a:spcBef>
                <a:spcPts val="0"/>
              </a:spcBef>
              <a:buNone/>
            </a:pP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Về</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nhà</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kinh</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doanh</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khi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đã</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chủ</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động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thực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hiện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kiểm</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tra</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cần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ghi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chép</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lại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các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mục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sau</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đây</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và</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lưu</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giữ</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trong</a:t>
            </a:r>
            <a:endPar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vòng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3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năm</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00000"/>
              </a:lnSpc>
              <a:spcBef>
                <a:spcPts val="0"/>
              </a:spcBef>
              <a:buNone/>
            </a:pP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①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Ngày</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tháng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năm</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kiểm</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tra</a:t>
            </a:r>
            <a:endPar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②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Cách</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thức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kiểm</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tra</a:t>
            </a:r>
            <a:endPar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③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Nơi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kiểm</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tra</a:t>
            </a:r>
            <a:endPar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④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Kết</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quả</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kiểm</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tra</a:t>
            </a:r>
            <a:endPar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⑤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Họ</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và</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tên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người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đã</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thực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hiện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kiểm</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tra</a:t>
            </a:r>
            <a:endPar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⑥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Đối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với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kết</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quả</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kiểm</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tra</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đã</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thiết</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lập</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trang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bị</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sửa</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chữa</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nào</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nội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dung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đó</a:t>
            </a:r>
            <a:endPar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endParaRPr>
          </a:p>
        </p:txBody>
      </p:sp>
      <p:sp>
        <p:nvSpPr>
          <p:cNvPr id="10" name="テキスト ボックス 9">
            <a:extLst>
              <a:ext uri="{FF2B5EF4-FFF2-40B4-BE49-F238E27FC236}">
                <a16:creationId xmlns:a16="http://schemas.microsoft.com/office/drawing/2014/main" id="{CD327B80-9E47-46F5-BB49-BD66C4A4FD81}"/>
              </a:ext>
            </a:extLst>
          </p:cNvPr>
          <p:cNvSpPr txBox="1"/>
          <p:nvPr/>
        </p:nvSpPr>
        <p:spPr>
          <a:xfrm>
            <a:off x="3751868" y="6400413"/>
            <a:ext cx="4426544" cy="307777"/>
          </a:xfrm>
          <a:prstGeom prst="rect">
            <a:avLst/>
          </a:prstGeom>
          <a:noFill/>
          <a:ln>
            <a:solidFill>
              <a:schemeClr val="tx1"/>
            </a:solidFill>
          </a:ln>
        </p:spPr>
        <p:txBody>
          <a:bodyPr wrap="square" rtlCol="0">
            <a:spAutoFit/>
          </a:bodyPr>
          <a:lstStyle/>
          <a:p>
            <a:pPr algn="r"/>
            <a:r>
              <a:rPr lang="en-US" altLang="ja-JP" sz="1400" dirty="0" err="1">
                <a:solidFill>
                  <a:prstClr val="black"/>
                </a:solidFill>
              </a:rPr>
              <a:t>Sách</a:t>
            </a:r>
            <a:r>
              <a:rPr lang="en-US" altLang="ja-JP" sz="1400" dirty="0">
                <a:solidFill>
                  <a:prstClr val="black"/>
                </a:solidFill>
              </a:rPr>
              <a:t> </a:t>
            </a:r>
            <a:r>
              <a:rPr lang="en-US" altLang="ja-JP" sz="1400" dirty="0" err="1">
                <a:solidFill>
                  <a:prstClr val="black"/>
                </a:solidFill>
              </a:rPr>
              <a:t>giáo</a:t>
            </a:r>
            <a:r>
              <a:rPr lang="en-US" altLang="ja-JP" sz="1400" dirty="0">
                <a:solidFill>
                  <a:prstClr val="black"/>
                </a:solidFill>
              </a:rPr>
              <a:t> khoa </a:t>
            </a:r>
            <a:r>
              <a:rPr lang="en-US" altLang="ja-JP" sz="1400" dirty="0" err="1">
                <a:solidFill>
                  <a:prstClr val="black"/>
                </a:solidFill>
              </a:rPr>
              <a:t>trang</a:t>
            </a:r>
            <a:r>
              <a:rPr lang="en-US" altLang="ja-JP" sz="1400" dirty="0">
                <a:solidFill>
                  <a:prstClr val="black"/>
                </a:solidFill>
              </a:rPr>
              <a:t> 197, 198 /</a:t>
            </a:r>
            <a:r>
              <a:rPr lang="ja-JP" altLang="en-US" sz="1400" dirty="0">
                <a:solidFill>
                  <a:prstClr val="black"/>
                </a:solidFill>
              </a:rPr>
              <a:t> </a:t>
            </a:r>
            <a:r>
              <a:rPr lang="en-US" altLang="ja-JP" sz="1400" dirty="0" err="1">
                <a:solidFill>
                  <a:prstClr val="black"/>
                </a:solidFill>
              </a:rPr>
              <a:t>Sách</a:t>
            </a:r>
            <a:r>
              <a:rPr lang="en-US" altLang="ja-JP" sz="1400" dirty="0">
                <a:solidFill>
                  <a:prstClr val="black"/>
                </a:solidFill>
              </a:rPr>
              <a:t> </a:t>
            </a:r>
            <a:r>
              <a:rPr lang="en-US" altLang="ja-JP" sz="1400" dirty="0" err="1">
                <a:solidFill>
                  <a:prstClr val="black"/>
                </a:solidFill>
              </a:rPr>
              <a:t>bổ</a:t>
            </a:r>
            <a:r>
              <a:rPr lang="en-US" altLang="ja-JP" sz="1400" dirty="0">
                <a:solidFill>
                  <a:prstClr val="black"/>
                </a:solidFill>
              </a:rPr>
              <a:t> </a:t>
            </a:r>
            <a:r>
              <a:rPr lang="en-US" altLang="ja-JP" sz="1400" dirty="0" err="1">
                <a:solidFill>
                  <a:prstClr val="black"/>
                </a:solidFill>
              </a:rPr>
              <a:t>trợ</a:t>
            </a:r>
            <a:r>
              <a:rPr lang="en-US" altLang="ja-JP" sz="1400" dirty="0">
                <a:solidFill>
                  <a:prstClr val="black"/>
                </a:solidFill>
              </a:rPr>
              <a:t> </a:t>
            </a:r>
            <a:r>
              <a:rPr lang="en-US" altLang="ja-JP" sz="1400" dirty="0" err="1">
                <a:solidFill>
                  <a:prstClr val="black"/>
                </a:solidFill>
              </a:rPr>
              <a:t>trang</a:t>
            </a:r>
            <a:r>
              <a:rPr lang="en-US" altLang="ja-JP" sz="1400" dirty="0">
                <a:solidFill>
                  <a:prstClr val="black"/>
                </a:solidFill>
              </a:rPr>
              <a:t> </a:t>
            </a:r>
            <a:r>
              <a:rPr lang="en-US" altLang="ja-JP" sz="1400" dirty="0" smtClean="0">
                <a:solidFill>
                  <a:prstClr val="black"/>
                </a:solidFill>
                <a:latin typeface="Arial" panose="020B0604020202020204" pitchFamily="34" charset="0"/>
                <a:cs typeface="Arial" panose="020B0604020202020204" pitchFamily="34" charset="0"/>
              </a:rPr>
              <a:t>79-80</a:t>
            </a:r>
            <a:endParaRPr lang="ja-JP" altLang="en-US" sz="14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379042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27418"/>
            <a:ext cx="7886700" cy="487611"/>
          </a:xfrm>
          <a:ln>
            <a:solidFill>
              <a:schemeClr val="tx1"/>
            </a:solidFill>
          </a:ln>
        </p:spPr>
        <p:txBody>
          <a:bodyPr>
            <a:noAutofit/>
          </a:bodyPr>
          <a:lstStyle/>
          <a:p>
            <a:r>
              <a:rPr lang="en-US" altLang="ja-JP" sz="2400" b="1" dirty="0" err="1">
                <a:latin typeface="Arial" panose="020B0604020202020204" pitchFamily="34" charset="0"/>
                <a:ea typeface="Meiryo UI" panose="020B0604030504040204" pitchFamily="50" charset="-128"/>
                <a:cs typeface="Arial" panose="020B0604020202020204" pitchFamily="34" charset="0"/>
              </a:rPr>
              <a:t>Pháp</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lệnh</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liên</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quan</a:t>
            </a:r>
            <a:r>
              <a:rPr lang="en-US" altLang="ja-JP" sz="2400" b="1" dirty="0">
                <a:latin typeface="Arial" panose="020B0604020202020204" pitchFamily="34" charset="0"/>
                <a:ea typeface="Meiryo UI" panose="020B0604030504040204" pitchFamily="50" charset="-128"/>
                <a:cs typeface="Arial" panose="020B0604020202020204" pitchFamily="34" charset="0"/>
              </a:rPr>
              <a:t> (7)</a:t>
            </a:r>
            <a:endParaRPr kumimoji="1" lang="ja-JP" altLang="en-US" sz="2400" b="1"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91</a:t>
            </a:fld>
            <a:endParaRPr lang="ja-JP" altLang="en-US">
              <a:solidFill>
                <a:prstClr val="black">
                  <a:tint val="75000"/>
                </a:prstClr>
              </a:solidFill>
            </a:endParaRPr>
          </a:p>
        </p:txBody>
      </p:sp>
      <p:sp>
        <p:nvSpPr>
          <p:cNvPr id="8" name="コンテンツ プレースホルダー 4"/>
          <p:cNvSpPr txBox="1">
            <a:spLocks/>
          </p:cNvSpPr>
          <p:nvPr/>
        </p:nvSpPr>
        <p:spPr>
          <a:xfrm>
            <a:off x="628649" y="852737"/>
            <a:ext cx="7886701" cy="5390666"/>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Các</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mục</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liên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quan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đến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chủ</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động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kiểm</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tra</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xe</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nâng</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phần</a:t>
            </a:r>
            <a:r>
              <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2)</a:t>
            </a:r>
            <a:r>
              <a:rPr lang="ja-JP" altLang="en-US" sz="16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endParaRPr lang="en-US" altLang="ja-JP" sz="1600" b="1" u="sng"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endParaRPr lang="ja-JP" altLang="en-US" sz="1200" b="1"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(3)</a:t>
            </a:r>
            <a:r>
              <a:rPr lang="ja-JP" altLang="en-US"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Chủ</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động</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kiểm</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tra</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chỉ</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định</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bên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an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ninh</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liên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quan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số</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26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điều</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194)</a:t>
            </a:r>
            <a:r>
              <a:rPr lang="ja-JP" altLang="en-US"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00000"/>
              </a:lnSpc>
              <a:spcBef>
                <a:spcPts val="0"/>
              </a:spcBef>
              <a:buFont typeface="Arial" panose="020B0604020202020204" pitchFamily="34" charset="0"/>
              <a:buNone/>
            </a:pPr>
            <a:r>
              <a:rPr lang="ja-JP" altLang="en-US" sz="12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①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Về</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chủ</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động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kiểm</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tra</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chỉ</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định</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liên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quan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đến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xe</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nâng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là</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chủ</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động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kiểm</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tra</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phần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(1)</a:t>
            </a: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①.</a:t>
            </a:r>
            <a:endPar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②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Về</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quy</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định</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luật</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vệ</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sinh</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an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toàn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lao</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động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chương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24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mục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số</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2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điều</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151,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áp</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dụng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đối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với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người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lao</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động</a:t>
            </a:r>
            <a:endPar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có</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bằng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cấp</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được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ban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hành</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bởi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pháp</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lệnh</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bộ</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y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tế</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lao</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động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và</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phúc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lợi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mục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2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điều</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45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liên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quan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đến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xe</a:t>
            </a:r>
            <a:endPar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nâng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Đối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với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trường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hợp</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này</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trong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quy</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định</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luật</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vệ</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sinh</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an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toàn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lao</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động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chương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24</a:t>
            </a:r>
          </a:p>
          <a:p>
            <a:pPr marL="0" indent="0">
              <a:lnSpc>
                <a:spcPct val="100000"/>
              </a:lnSpc>
              <a:spcBef>
                <a:spcPts val="0"/>
              </a:spcBef>
              <a:buFont typeface="Arial" panose="020B0604020202020204" pitchFamily="34" charset="0"/>
              <a:buNone/>
            </a:pP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mục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2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số</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①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điều</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151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có</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ghi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xe</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nâng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hàng</a:t>
            </a: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là</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thay</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thế</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xe</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nâng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hàng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00000"/>
              </a:lnSpc>
              <a:spcBef>
                <a:spcPts val="0"/>
              </a:spcBef>
              <a:buFont typeface="Arial" panose="020B0604020202020204" pitchFamily="34" charset="0"/>
              <a:buNone/>
            </a:pP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③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Về</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nhà</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kinh</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doanh</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đối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với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xe</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nâng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được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dùng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để</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vận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hành</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giới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hạn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với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xe</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được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áp</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dụng</a:t>
            </a:r>
            <a:endPar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tại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mục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1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điều</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48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luật</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giao</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thông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đường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bộ</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ở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trường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hợp</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đã</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thực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hiện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kiểm</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tra</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theo</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quy</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định</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cùng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mục</a:t>
            </a:r>
            <a:endPar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đó</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đối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với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phần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đã</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thực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hiện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kiểm</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tra</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tương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ứng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thực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hiện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chủ</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động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kiểm</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tra</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mục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(1) ①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là</a:t>
            </a:r>
            <a:endPar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không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cần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thiết</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00000"/>
              </a:lnSpc>
              <a:spcBef>
                <a:spcPts val="0"/>
              </a:spcBef>
              <a:buFont typeface="Arial" panose="020B0604020202020204" pitchFamily="34" charset="0"/>
              <a:buNone/>
            </a:pP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④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Đổi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với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áp</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dụng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quy</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định</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(2)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tại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trường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hợp</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đã</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thực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hiện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00000"/>
              </a:lnSpc>
              <a:spcBef>
                <a:spcPts val="0"/>
              </a:spcBef>
              <a:buFont typeface="Arial" panose="020B0604020202020204" pitchFamily="34" charset="0"/>
              <a:buNone/>
            </a:pP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chủ</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động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kiểm</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tra</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chỉ</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định</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đối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với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xe</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nâng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00000"/>
              </a:lnSpc>
              <a:spcBef>
                <a:spcPts val="0"/>
              </a:spcBef>
              <a:buFont typeface="Arial" panose="020B0604020202020204" pitchFamily="34" charset="0"/>
              <a:buNone/>
            </a:pP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với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cơ</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sở</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kiểm</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tra</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tên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người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đã</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thực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hiện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kiểm</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tra</a:t>
            </a: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ở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mục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(2) ⑤,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sẽ</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là</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tên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cơ</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sở</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kiểm</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tra</a:t>
            </a: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⑤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Về</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nhà</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kinh</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doanh</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khi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đã</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thực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hiện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chủ</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động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kiểm</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tra</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liên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00000"/>
              </a:lnSpc>
              <a:spcBef>
                <a:spcPts val="0"/>
              </a:spcBef>
              <a:buFont typeface="Arial" panose="020B0604020202020204" pitchFamily="34" charset="0"/>
              <a:buNone/>
            </a:pP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quan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đến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xe</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nâng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tại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nơi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dễ</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nhìn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xe</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00000"/>
              </a:lnSpc>
              <a:spcBef>
                <a:spcPts val="0"/>
              </a:spcBef>
              <a:buFont typeface="Arial" panose="020B0604020202020204" pitchFamily="34" charset="0"/>
              <a:buNone/>
            </a:pP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nâng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phải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dán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phù</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hiệu</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kiểm</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tra</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ghi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rõ</a:t>
            </a:r>
            <a:endPar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ràng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tháng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năm</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đã</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thực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hiện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chủ</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động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kiểm</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tra</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chỉ</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định</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p>
          <a:p>
            <a:pPr marL="0" indent="0">
              <a:lnSpc>
                <a:spcPct val="100000"/>
              </a:lnSpc>
              <a:spcBef>
                <a:spcPts val="0"/>
              </a:spcBef>
              <a:buFont typeface="Arial" panose="020B0604020202020204" pitchFamily="34" charset="0"/>
              <a:buNone/>
            </a:pPr>
            <a:endPar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(4)</a:t>
            </a:r>
            <a:r>
              <a:rPr lang="ja-JP" altLang="en-US"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Kiểm</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tra</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trước</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khi</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bắt</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đầu</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công</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bên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an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ninh</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liên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quan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số</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27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điều</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194)</a:t>
            </a:r>
            <a:endParaRPr lang="ja-JP" altLang="en-US" sz="1400" b="1" u="sng"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Về</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nhà</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kinh</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doanh</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khi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sử</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dụng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xe</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nâng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để</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thực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hiện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công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trước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ngày</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bắt</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đầu</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công</a:t>
            </a:r>
            <a:endPar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đó</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phải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thực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hiện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kiểm</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tra</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đối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với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chức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năng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thiết</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bị</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phanh</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thiết</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bị</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thao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tác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và</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thiết</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bị</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endPar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(5)</a:t>
            </a:r>
            <a:r>
              <a:rPr lang="ja-JP" altLang="en-US"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Sửa</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chữa,v.v</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bên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an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ninh</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liên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số</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28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điều</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194)</a:t>
            </a:r>
            <a:endParaRPr lang="ja-JP" altLang="en-US" sz="1400" b="1" u="sng"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r>
              <a:rPr lang="ja-JP" altLang="en-US" sz="12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Về</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nhà</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kinh</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doanh</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đối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với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trường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hợp</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đã</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thực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hiện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kiểm</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tra</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ở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mục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chủ</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động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kiểm</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tra</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(1) ①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hoặc</a:t>
            </a: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là</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② </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hay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là</a:t>
            </a:r>
            <a:endPar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(4),</a:t>
            </a: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khi</a:t>
            </a:r>
            <a:r>
              <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nhận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thấy</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có</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điều</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bất</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thường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ngay</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lập</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tức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phải</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sửa</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chữa</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hoặc</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là</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thiết</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lập</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trang</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bị</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cần</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200" dirty="0" err="1">
                <a:solidFill>
                  <a:prstClr val="black"/>
                </a:solidFill>
                <a:latin typeface="Arial" panose="020B0604020202020204" pitchFamily="34" charset="0"/>
                <a:ea typeface="Meiryo UI" panose="020B0604030504040204" pitchFamily="50" charset="-128"/>
                <a:cs typeface="Arial" panose="020B0604020202020204" pitchFamily="34" charset="0"/>
              </a:rPr>
              <a:t>thiết</a:t>
            </a:r>
            <a:r>
              <a:rPr lang="en-US" altLang="ja-JP" sz="12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200" dirty="0">
              <a:solidFill>
                <a:prstClr val="black"/>
              </a:solidFill>
              <a:latin typeface="Arial" panose="020B0604020202020204" pitchFamily="34" charset="0"/>
              <a:ea typeface="Meiryo UI" panose="020B0604030504040204" pitchFamily="50" charset="-128"/>
              <a:cs typeface="Arial" panose="020B0604020202020204" pitchFamily="34" charset="0"/>
            </a:endParaRPr>
          </a:p>
        </p:txBody>
      </p:sp>
      <p:pic>
        <p:nvPicPr>
          <p:cNvPr id="2" name="図 1"/>
          <p:cNvPicPr>
            <a:picLocks noChangeAspect="1"/>
          </p:cNvPicPr>
          <p:nvPr/>
        </p:nvPicPr>
        <p:blipFill>
          <a:blip r:embed="rId3"/>
          <a:stretch>
            <a:fillRect/>
          </a:stretch>
        </p:blipFill>
        <p:spPr>
          <a:xfrm>
            <a:off x="5213023" y="3063710"/>
            <a:ext cx="3302327" cy="1725105"/>
          </a:xfrm>
          <a:prstGeom prst="rect">
            <a:avLst/>
          </a:prstGeom>
          <a:ln>
            <a:solidFill>
              <a:schemeClr val="tx1"/>
            </a:solidFill>
          </a:ln>
        </p:spPr>
      </p:pic>
      <p:sp>
        <p:nvSpPr>
          <p:cNvPr id="9" name="テキスト ボックス 8">
            <a:extLst>
              <a:ext uri="{FF2B5EF4-FFF2-40B4-BE49-F238E27FC236}">
                <a16:creationId xmlns:a16="http://schemas.microsoft.com/office/drawing/2014/main" id="{C645917E-675F-416B-A379-F2A9438349D1}"/>
              </a:ext>
            </a:extLst>
          </p:cNvPr>
          <p:cNvSpPr txBox="1"/>
          <p:nvPr/>
        </p:nvSpPr>
        <p:spPr>
          <a:xfrm>
            <a:off x="4308953" y="6400413"/>
            <a:ext cx="3861708" cy="307777"/>
          </a:xfrm>
          <a:prstGeom prst="rect">
            <a:avLst/>
          </a:prstGeom>
          <a:noFill/>
          <a:ln>
            <a:solidFill>
              <a:schemeClr val="tx1"/>
            </a:solidFill>
          </a:ln>
        </p:spPr>
        <p:txBody>
          <a:bodyPr wrap="square" rtlCol="0">
            <a:spAutoFit/>
          </a:bodyPr>
          <a:lstStyle/>
          <a:p>
            <a:pPr algn="r"/>
            <a:r>
              <a:rPr lang="en-US" altLang="ja-JP" sz="1400" dirty="0" err="1">
                <a:solidFill>
                  <a:prstClr val="black"/>
                </a:solidFill>
              </a:rPr>
              <a:t>Sách</a:t>
            </a:r>
            <a:r>
              <a:rPr lang="en-US" altLang="ja-JP" sz="1400" dirty="0">
                <a:solidFill>
                  <a:prstClr val="black"/>
                </a:solidFill>
              </a:rPr>
              <a:t> </a:t>
            </a:r>
            <a:r>
              <a:rPr lang="en-US" altLang="ja-JP" sz="1400" dirty="0" err="1">
                <a:solidFill>
                  <a:prstClr val="black"/>
                </a:solidFill>
              </a:rPr>
              <a:t>giáo</a:t>
            </a:r>
            <a:r>
              <a:rPr lang="en-US" altLang="ja-JP" sz="1400" dirty="0">
                <a:solidFill>
                  <a:prstClr val="black"/>
                </a:solidFill>
              </a:rPr>
              <a:t> khoa </a:t>
            </a:r>
            <a:r>
              <a:rPr lang="en-US" altLang="ja-JP" sz="1400" dirty="0" err="1">
                <a:solidFill>
                  <a:prstClr val="black"/>
                </a:solidFill>
              </a:rPr>
              <a:t>trang</a:t>
            </a:r>
            <a:r>
              <a:rPr lang="en-US" altLang="ja-JP" sz="1400" dirty="0">
                <a:solidFill>
                  <a:prstClr val="black"/>
                </a:solidFill>
              </a:rPr>
              <a:t> 199/</a:t>
            </a:r>
            <a:r>
              <a:rPr lang="ja-JP" altLang="en-US" sz="1400" dirty="0">
                <a:solidFill>
                  <a:prstClr val="black"/>
                </a:solidFill>
              </a:rPr>
              <a:t> </a:t>
            </a:r>
            <a:r>
              <a:rPr lang="en-US" altLang="ja-JP" sz="1400" dirty="0" err="1">
                <a:solidFill>
                  <a:prstClr val="black"/>
                </a:solidFill>
              </a:rPr>
              <a:t>Sách</a:t>
            </a:r>
            <a:r>
              <a:rPr lang="en-US" altLang="ja-JP" sz="1400" dirty="0">
                <a:solidFill>
                  <a:prstClr val="black"/>
                </a:solidFill>
              </a:rPr>
              <a:t> </a:t>
            </a:r>
            <a:r>
              <a:rPr lang="en-US" altLang="ja-JP" sz="1400" dirty="0" err="1">
                <a:solidFill>
                  <a:prstClr val="black"/>
                </a:solidFill>
              </a:rPr>
              <a:t>bổ</a:t>
            </a:r>
            <a:r>
              <a:rPr lang="en-US" altLang="ja-JP" sz="1400" dirty="0">
                <a:solidFill>
                  <a:prstClr val="black"/>
                </a:solidFill>
              </a:rPr>
              <a:t> </a:t>
            </a:r>
            <a:r>
              <a:rPr lang="en-US" altLang="ja-JP" sz="1400" dirty="0" err="1">
                <a:solidFill>
                  <a:prstClr val="black"/>
                </a:solidFill>
              </a:rPr>
              <a:t>trợ</a:t>
            </a:r>
            <a:r>
              <a:rPr lang="en-US" altLang="ja-JP" sz="1400" dirty="0">
                <a:solidFill>
                  <a:prstClr val="black"/>
                </a:solidFill>
              </a:rPr>
              <a:t> </a:t>
            </a:r>
            <a:r>
              <a:rPr lang="en-US" altLang="ja-JP" sz="1400" dirty="0" err="1">
                <a:solidFill>
                  <a:prstClr val="black"/>
                </a:solidFill>
              </a:rPr>
              <a:t>trang</a:t>
            </a:r>
            <a:r>
              <a:rPr lang="en-US" altLang="ja-JP" sz="1400" dirty="0">
                <a:solidFill>
                  <a:prstClr val="black"/>
                </a:solidFill>
              </a:rPr>
              <a:t> </a:t>
            </a:r>
            <a:r>
              <a:rPr lang="en-US" altLang="ja-JP" sz="1400" dirty="0" smtClean="0">
                <a:solidFill>
                  <a:prstClr val="black"/>
                </a:solidFill>
              </a:rPr>
              <a:t>80-81</a:t>
            </a:r>
            <a:endParaRPr lang="ja-JP" altLang="en-US" sz="1400" dirty="0">
              <a:solidFill>
                <a:prstClr val="black"/>
              </a:solidFill>
            </a:endParaRPr>
          </a:p>
        </p:txBody>
      </p:sp>
    </p:spTree>
    <p:extLst>
      <p:ext uri="{BB962C8B-B14F-4D97-AF65-F5344CB8AC3E}">
        <p14:creationId xmlns:p14="http://schemas.microsoft.com/office/powerpoint/2010/main" val="351383771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17991"/>
            <a:ext cx="7886700" cy="487609"/>
          </a:xfrm>
          <a:ln>
            <a:solidFill>
              <a:schemeClr val="tx1"/>
            </a:solidFill>
          </a:ln>
        </p:spPr>
        <p:txBody>
          <a:bodyPr>
            <a:noAutofit/>
          </a:bodyPr>
          <a:lstStyle/>
          <a:p>
            <a:r>
              <a:rPr lang="en-US" altLang="ja-JP" sz="2400" b="1" dirty="0" err="1">
                <a:latin typeface="Arial" panose="020B0604020202020204" pitchFamily="34" charset="0"/>
                <a:ea typeface="Meiryo UI" panose="020B0604030504040204" pitchFamily="50" charset="-128"/>
                <a:cs typeface="Arial" panose="020B0604020202020204" pitchFamily="34" charset="0"/>
              </a:rPr>
              <a:t>Pháp</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lệnh</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liên</a:t>
            </a:r>
            <a:r>
              <a:rPr lang="en-US" altLang="ja-JP" sz="2400" b="1" dirty="0">
                <a:latin typeface="Arial" panose="020B0604020202020204" pitchFamily="34" charset="0"/>
                <a:ea typeface="Meiryo UI" panose="020B0604030504040204" pitchFamily="50" charset="-128"/>
                <a:cs typeface="Arial" panose="020B0604020202020204" pitchFamily="34" charset="0"/>
              </a:rPr>
              <a:t> </a:t>
            </a:r>
            <a:r>
              <a:rPr lang="en-US" altLang="ja-JP" sz="2400" b="1" dirty="0" err="1">
                <a:latin typeface="Arial" panose="020B0604020202020204" pitchFamily="34" charset="0"/>
                <a:ea typeface="Meiryo UI" panose="020B0604030504040204" pitchFamily="50" charset="-128"/>
                <a:cs typeface="Arial" panose="020B0604020202020204" pitchFamily="34" charset="0"/>
              </a:rPr>
              <a:t>quan</a:t>
            </a:r>
            <a:r>
              <a:rPr lang="en-US" altLang="ja-JP" sz="2400" b="1" dirty="0">
                <a:latin typeface="Arial" panose="020B0604020202020204" pitchFamily="34" charset="0"/>
                <a:ea typeface="Meiryo UI" panose="020B0604030504040204" pitchFamily="50" charset="-128"/>
                <a:cs typeface="Arial" panose="020B0604020202020204" pitchFamily="34" charset="0"/>
              </a:rPr>
              <a:t> (8)</a:t>
            </a:r>
            <a:endParaRPr kumimoji="1" lang="ja-JP" altLang="en-US" sz="2400" b="1"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92</a:t>
            </a:fld>
            <a:endParaRPr lang="ja-JP" altLang="en-US">
              <a:solidFill>
                <a:prstClr val="black">
                  <a:tint val="75000"/>
                </a:prstClr>
              </a:solidFill>
            </a:endParaRPr>
          </a:p>
        </p:txBody>
      </p:sp>
      <p:sp>
        <p:nvSpPr>
          <p:cNvPr id="8" name="コンテンツ プレースホルダー 4"/>
          <p:cNvSpPr txBox="1">
            <a:spLocks/>
          </p:cNvSpPr>
          <p:nvPr/>
        </p:nvSpPr>
        <p:spPr>
          <a:xfrm>
            <a:off x="628649" y="852737"/>
            <a:ext cx="7886701" cy="5503612"/>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Các</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mục</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liên</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quan</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đến</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hạn</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chế</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nguy</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hiểm</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đối</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với</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sự</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rơi</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xuống</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té</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nhào</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xuống,v.v</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phần</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1)</a:t>
            </a:r>
          </a:p>
          <a:p>
            <a:pPr marL="0" indent="0">
              <a:lnSpc>
                <a:spcPct val="100000"/>
              </a:lnSpc>
              <a:spcBef>
                <a:spcPts val="0"/>
              </a:spcBef>
              <a:buNone/>
            </a:pPr>
            <a:endParaRPr lang="ja-JP" altLang="en-US" sz="1400" b="1"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(1)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Lắp</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đặt</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sàn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v.v</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bên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an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ninh</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liên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quan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điều</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518)</a:t>
            </a:r>
            <a:endParaRPr lang="ja-JP" altLang="en-US" sz="1400" b="1" u="sng"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①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Về</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nhà</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kinh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doanh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khi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có</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nguy</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cơ</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xuất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hiện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nguy</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hiểm</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rơi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xuống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đối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với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người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lao</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động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ở</a:t>
            </a:r>
          </a:p>
          <a:p>
            <a:pPr marL="0" indent="0">
              <a:lnSpc>
                <a:spcPct val="100000"/>
              </a:lnSpc>
              <a:spcBef>
                <a:spcPts val="0"/>
              </a:spcBef>
              <a:buNone/>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trường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hợp</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thực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hiện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công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tại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nơi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có</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độ</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2m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ngoại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trừ</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cạnh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sàn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p>
          <a:p>
            <a:pPr marL="0" indent="0">
              <a:lnSpc>
                <a:spcPct val="100000"/>
              </a:lnSpc>
              <a:spcBef>
                <a:spcPts val="0"/>
              </a:spcBef>
              <a:buNone/>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bộ</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phận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mở</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cửa</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v.v</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phải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thiết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lập</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sàn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với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cách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thức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lắp</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thêm</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giàn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giáo,v.v</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②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Về</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nhà</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kinh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doanh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khi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có</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khó</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khăn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trong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thiết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lập</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sàn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với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quy</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định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mục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①</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p>
          <a:p>
            <a:pPr marL="0" indent="0">
              <a:lnSpc>
                <a:spcPct val="100000"/>
              </a:lnSpc>
              <a:spcBef>
                <a:spcPts val="0"/>
              </a:spcBef>
              <a:buNone/>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phải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thiết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lập</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trang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bị</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để</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ngăn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chặn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nguy</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cơ</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xuất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hiện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nguy</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hiểm</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rơi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xuống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đối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với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người</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lao</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động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như</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là</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giăng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lưới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cho</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người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lao</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động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sử</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dụng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dụng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cụ</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có</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tính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năng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cần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thiết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để</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hạn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chế</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rơi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từ</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cao,v.v</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(2)</a:t>
            </a:r>
            <a:r>
              <a:rPr lang="ja-JP" altLang="en-US"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Hàng</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rào</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v.v..</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bộ</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phận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mở</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cửa,v.v</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bên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an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ninh</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liên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quan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điều</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519)</a:t>
            </a:r>
            <a:endParaRPr lang="ja-JP" altLang="en-US" sz="1400" b="1" u="sng"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①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Về</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nhà</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kinh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doanh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ở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nơi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có</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nguy</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cơ</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xuất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hiệm</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nguy</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hiểm</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rơi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xuống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đối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với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người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lao</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động</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ở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cạnh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bộ</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phận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mở</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cửa,v.v</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sàn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có</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độ</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2m,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phải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thiết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lập</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hàng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rào</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p>
          <a:p>
            <a:pPr marL="0" indent="0">
              <a:lnSpc>
                <a:spcPct val="100000"/>
              </a:lnSpc>
              <a:spcBef>
                <a:spcPts val="0"/>
              </a:spcBef>
              <a:buNone/>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tay</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cầm</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che</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chắn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②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Về</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nhà</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kinh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doanh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dựa</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vào</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quy</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định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①</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khi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khó</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khăn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trong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thiết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lập</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hàng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rào,v.v</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hay</a:t>
            </a:r>
          </a:p>
          <a:p>
            <a:pPr marL="0" indent="0">
              <a:lnSpc>
                <a:spcPct val="100000"/>
              </a:lnSpc>
              <a:spcBef>
                <a:spcPts val="0"/>
              </a:spcBef>
              <a:buNone/>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là</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khi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tháo</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hàng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rào</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tạm</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thời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khi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công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cần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thiết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phải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thiết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lập</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trang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bị</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để</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ngăn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chặn</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nguy</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hiểm</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đối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với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người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lao</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động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như</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là</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giăng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lưới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cho</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người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lao</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động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sử</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dụng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dụng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cụ</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có</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tính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năng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cần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thiết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để</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hạn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chế</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rơi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từ</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cao,v.v</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endParaRPr lang="ja-JP" altLang="en-US" sz="1400" b="1"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(3)</a:t>
            </a:r>
            <a:r>
              <a:rPr lang="ja-JP" altLang="en-US"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Sử</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dụng</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dụng</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cụ</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có</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tính</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năng</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cần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thiết</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để</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hạn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chế</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rơi</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từ</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bên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an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ninh</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liên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quan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điều</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520)</a:t>
            </a:r>
            <a:r>
              <a:rPr lang="ja-JP" altLang="en-US"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endPar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Về</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người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lao</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động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ở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trường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hợp</a:t>
            </a: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(1) ① hay</a:t>
            </a: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(2) ②,</a:t>
            </a: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khi</a:t>
            </a: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được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chỉ</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định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sử</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dụng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dụng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cụ</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có</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tính</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None/>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năng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cần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thiết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để</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hạn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chế</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rơi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từ</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phải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sử</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dụng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cái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này</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400" b="1" dirty="0">
              <a:solidFill>
                <a:prstClr val="black"/>
              </a:solidFill>
              <a:latin typeface="Arial" panose="020B0604020202020204" pitchFamily="34" charset="0"/>
              <a:ea typeface="Meiryo UI" panose="020B0604030504040204" pitchFamily="50" charset="-128"/>
              <a:cs typeface="Arial" panose="020B0604020202020204" pitchFamily="34" charset="0"/>
            </a:endParaRPr>
          </a:p>
        </p:txBody>
      </p:sp>
      <p:sp>
        <p:nvSpPr>
          <p:cNvPr id="6" name="テキスト ボックス 5">
            <a:extLst>
              <a:ext uri="{FF2B5EF4-FFF2-40B4-BE49-F238E27FC236}">
                <a16:creationId xmlns:a16="http://schemas.microsoft.com/office/drawing/2014/main" id="{08F8EA6C-A830-4CB7-8A2C-8AEBACA67653}"/>
              </a:ext>
            </a:extLst>
          </p:cNvPr>
          <p:cNvSpPr txBox="1"/>
          <p:nvPr/>
        </p:nvSpPr>
        <p:spPr>
          <a:xfrm>
            <a:off x="4412794" y="6400413"/>
            <a:ext cx="3719122" cy="307777"/>
          </a:xfrm>
          <a:prstGeom prst="rect">
            <a:avLst/>
          </a:prstGeom>
          <a:noFill/>
          <a:ln>
            <a:solidFill>
              <a:schemeClr val="tx1"/>
            </a:solidFill>
          </a:ln>
        </p:spPr>
        <p:txBody>
          <a:bodyPr wrap="square" rtlCol="0">
            <a:spAutoFit/>
          </a:bodyPr>
          <a:lstStyle/>
          <a:p>
            <a:pPr algn="r"/>
            <a:r>
              <a:rPr lang="en-US" altLang="ja-JP" sz="1400" dirty="0" err="1">
                <a:solidFill>
                  <a:prstClr val="black"/>
                </a:solidFill>
              </a:rPr>
              <a:t>Sách</a:t>
            </a:r>
            <a:r>
              <a:rPr lang="en-US" altLang="ja-JP" sz="1400" dirty="0">
                <a:solidFill>
                  <a:prstClr val="black"/>
                </a:solidFill>
              </a:rPr>
              <a:t> </a:t>
            </a:r>
            <a:r>
              <a:rPr lang="en-US" altLang="ja-JP" sz="1400" dirty="0" err="1">
                <a:solidFill>
                  <a:prstClr val="black"/>
                </a:solidFill>
              </a:rPr>
              <a:t>giáo</a:t>
            </a:r>
            <a:r>
              <a:rPr lang="en-US" altLang="ja-JP" sz="1400" dirty="0">
                <a:solidFill>
                  <a:prstClr val="black"/>
                </a:solidFill>
              </a:rPr>
              <a:t> khoa </a:t>
            </a:r>
            <a:r>
              <a:rPr lang="en-US" altLang="ja-JP" sz="1400" dirty="0" err="1">
                <a:solidFill>
                  <a:prstClr val="black"/>
                </a:solidFill>
              </a:rPr>
              <a:t>trang</a:t>
            </a:r>
            <a:r>
              <a:rPr lang="en-US" altLang="ja-JP" sz="1400" dirty="0">
                <a:solidFill>
                  <a:prstClr val="black"/>
                </a:solidFill>
              </a:rPr>
              <a:t> 201/</a:t>
            </a:r>
            <a:r>
              <a:rPr lang="ja-JP" altLang="en-US" sz="1400" dirty="0">
                <a:solidFill>
                  <a:prstClr val="black"/>
                </a:solidFill>
              </a:rPr>
              <a:t> </a:t>
            </a:r>
            <a:r>
              <a:rPr lang="en-US" altLang="ja-JP" sz="1400" dirty="0" err="1">
                <a:solidFill>
                  <a:prstClr val="black"/>
                </a:solidFill>
              </a:rPr>
              <a:t>Sách</a:t>
            </a:r>
            <a:r>
              <a:rPr lang="en-US" altLang="ja-JP" sz="1400" dirty="0">
                <a:solidFill>
                  <a:prstClr val="black"/>
                </a:solidFill>
              </a:rPr>
              <a:t> </a:t>
            </a:r>
            <a:r>
              <a:rPr lang="en-US" altLang="ja-JP" sz="1400" dirty="0" err="1">
                <a:solidFill>
                  <a:prstClr val="black"/>
                </a:solidFill>
              </a:rPr>
              <a:t>bổ</a:t>
            </a:r>
            <a:r>
              <a:rPr lang="en-US" altLang="ja-JP" sz="1400" dirty="0">
                <a:solidFill>
                  <a:prstClr val="black"/>
                </a:solidFill>
              </a:rPr>
              <a:t> </a:t>
            </a:r>
            <a:r>
              <a:rPr lang="en-US" altLang="ja-JP" sz="1400" dirty="0" err="1">
                <a:solidFill>
                  <a:prstClr val="black"/>
                </a:solidFill>
              </a:rPr>
              <a:t>trợ</a:t>
            </a:r>
            <a:r>
              <a:rPr lang="en-US" altLang="ja-JP" sz="1400" dirty="0">
                <a:solidFill>
                  <a:prstClr val="black"/>
                </a:solidFill>
              </a:rPr>
              <a:t> </a:t>
            </a:r>
            <a:r>
              <a:rPr lang="en-US" altLang="ja-JP" sz="1400" dirty="0" err="1">
                <a:solidFill>
                  <a:prstClr val="black"/>
                </a:solidFill>
              </a:rPr>
              <a:t>trang</a:t>
            </a:r>
            <a:r>
              <a:rPr lang="en-US" altLang="ja-JP" sz="1400" dirty="0">
                <a:solidFill>
                  <a:prstClr val="black"/>
                </a:solidFill>
              </a:rPr>
              <a:t> </a:t>
            </a:r>
            <a:r>
              <a:rPr lang="en-US" altLang="ja-JP" sz="1400" dirty="0" smtClean="0">
                <a:solidFill>
                  <a:prstClr val="black"/>
                </a:solidFill>
              </a:rPr>
              <a:t>81</a:t>
            </a:r>
            <a:endParaRPr lang="ja-JP" altLang="en-US" sz="1400" dirty="0">
              <a:solidFill>
                <a:prstClr val="black"/>
              </a:solidFill>
            </a:endParaRPr>
          </a:p>
        </p:txBody>
      </p:sp>
    </p:spTree>
    <p:extLst>
      <p:ext uri="{BB962C8B-B14F-4D97-AF65-F5344CB8AC3E}">
        <p14:creationId xmlns:p14="http://schemas.microsoft.com/office/powerpoint/2010/main" val="273926041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558701"/>
          </a:xfrm>
          <a:ln>
            <a:solidFill>
              <a:schemeClr val="tx1"/>
            </a:solidFill>
          </a:ln>
        </p:spPr>
        <p:txBody>
          <a:bodyPr>
            <a:noAutofit/>
          </a:bodyPr>
          <a:lstStyle/>
          <a:p>
            <a:r>
              <a:rPr lang="en-US" altLang="ja-JP" sz="2400" b="1" err="1">
                <a:latin typeface="Arial" panose="020B0604020202020204" pitchFamily="34" charset="0"/>
                <a:ea typeface="Meiryo UI" panose="020B0604030504040204" pitchFamily="50" charset="-128"/>
                <a:cs typeface="Arial" panose="020B0604020202020204" pitchFamily="34" charset="0"/>
              </a:rPr>
              <a:t>Pháp</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lệnh</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liên</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quan</a:t>
            </a:r>
            <a:r>
              <a:rPr lang="en-US" altLang="ja-JP" sz="2400" b="1">
                <a:latin typeface="Arial" panose="020B0604020202020204" pitchFamily="34" charset="0"/>
                <a:ea typeface="Meiryo UI" panose="020B0604030504040204" pitchFamily="50" charset="-128"/>
                <a:cs typeface="Arial" panose="020B0604020202020204" pitchFamily="34" charset="0"/>
              </a:rPr>
              <a:t> (9)</a:t>
            </a:r>
            <a:endParaRPr kumimoji="1" lang="ja-JP" altLang="en-US" sz="2400" b="1">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93</a:t>
            </a:fld>
            <a:endParaRPr lang="ja-JP" altLang="en-US">
              <a:solidFill>
                <a:prstClr val="black">
                  <a:tint val="75000"/>
                </a:prstClr>
              </a:solidFill>
            </a:endParaRPr>
          </a:p>
        </p:txBody>
      </p:sp>
      <p:sp>
        <p:nvSpPr>
          <p:cNvPr id="8" name="コンテンツ プレースホルダー 4"/>
          <p:cNvSpPr txBox="1">
            <a:spLocks/>
          </p:cNvSpPr>
          <p:nvPr/>
        </p:nvSpPr>
        <p:spPr>
          <a:xfrm>
            <a:off x="628649" y="1078985"/>
            <a:ext cx="7886701" cy="5039012"/>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Các</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mục</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liên</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quan</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đến</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hạn</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chế</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nguy</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hiểm</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đối</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với</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sự</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rơi</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xuống</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té</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nhào</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xuống,v.v</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phần</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2)</a:t>
            </a:r>
          </a:p>
          <a:p>
            <a:pPr marL="0" indent="0">
              <a:lnSpc>
                <a:spcPct val="100000"/>
              </a:lnSpc>
              <a:spcBef>
                <a:spcPts val="0"/>
              </a:spcBef>
              <a:buFont typeface="Arial" panose="020B0604020202020204" pitchFamily="34" charset="0"/>
              <a:buNone/>
            </a:pPr>
            <a:endParaRPr lang="ja-JP" altLang="en-US" sz="1400" b="1"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(4)</a:t>
            </a:r>
            <a:r>
              <a:rPr lang="ja-JP" altLang="en-US"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Trang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bị</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gắn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dụng</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cụ</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có</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tính</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năng</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cần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thiết</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để</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hạn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chế</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rơi</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từ</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bên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an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ninh</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liên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quan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điều</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521)</a:t>
            </a:r>
            <a:endParaRPr lang="ja-JP" altLang="en-US" sz="1400" b="1" u="sng"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①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Về</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nhà</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kinh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doanh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ở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trường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hợp</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thực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hiện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công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ở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nơi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có</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độ</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2m,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khi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cho</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người</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lao</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động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sử</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dụng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dụng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cụ</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có</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tính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năng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cần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thiết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để</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hạn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chế</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rơi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từ</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phải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thiết</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lập</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trang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bị</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để</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gắn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dụng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cụ</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có</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tính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năng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cần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thiết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để</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hạn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chế</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rơi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từ</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một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cách</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an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toàn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②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Về</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nhà</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kinh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doanh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khi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cho</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người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lao</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động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sử</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dụng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dụng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cụ</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có</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tính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năng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cần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thiết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để</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hạn</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chế</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rơi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từ</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phải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luôn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luôn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kiểm</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tra</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xem</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dụng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cụ</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có</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tính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năng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cần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thiết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để</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hạn</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chế</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rơi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từ</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hay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là</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trang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bị</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gắn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có</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bất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thường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hay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không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(5)</a:t>
            </a:r>
            <a:r>
              <a:rPr lang="ja-JP" altLang="en-US"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Nghiêm</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cấm</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làm</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khi</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thời</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tiết</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xấu</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bên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an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ninh</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liên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quan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điều</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522)</a:t>
            </a:r>
            <a:endParaRPr lang="ja-JP" altLang="en-US" sz="1400" b="1" u="sng"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r>
              <a:rPr lang="ja-JP" altLang="en-US"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Về</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nhà</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kinh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doanh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ở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trường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hợp</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thực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hiện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công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ở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nơi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có</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độ</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2m,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khi</a:t>
            </a: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thời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tiết</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xấu</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như</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là</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gió</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to,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mưa</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to,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tuyết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rơi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dày,v.v</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khi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có</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thể</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dự</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đoán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được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nguy</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hiểm</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đối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với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công</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không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được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cho</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người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lao</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động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thực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hiện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công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(6)</a:t>
            </a:r>
            <a:r>
              <a:rPr lang="ja-JP" altLang="en-US"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Duy</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trì</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chiếu</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sáng</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bên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an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ninh</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điều</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522)</a:t>
            </a:r>
            <a:endParaRPr lang="ja-JP" altLang="en-US" sz="1400" b="1"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r>
              <a:rPr lang="ja-JP" altLang="en-US" sz="14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Về</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nhà</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kinh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doanh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khi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thực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hiện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công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ở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nơi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có</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độ</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2m,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phải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duy</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trì</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chiếu</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sáng</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cần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thiết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để</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đảm</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bảo</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an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toàn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khi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thực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hiện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công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p:txBody>
      </p:sp>
      <p:sp>
        <p:nvSpPr>
          <p:cNvPr id="6" name="テキスト ボックス 5">
            <a:extLst>
              <a:ext uri="{FF2B5EF4-FFF2-40B4-BE49-F238E27FC236}">
                <a16:creationId xmlns:a16="http://schemas.microsoft.com/office/drawing/2014/main" id="{6A14C935-7CCE-4998-9D90-821B2890DC74}"/>
              </a:ext>
            </a:extLst>
          </p:cNvPr>
          <p:cNvSpPr txBox="1"/>
          <p:nvPr/>
        </p:nvSpPr>
        <p:spPr>
          <a:xfrm>
            <a:off x="4174149" y="6400413"/>
            <a:ext cx="3965517" cy="307777"/>
          </a:xfrm>
          <a:prstGeom prst="rect">
            <a:avLst/>
          </a:prstGeom>
          <a:noFill/>
          <a:ln>
            <a:solidFill>
              <a:schemeClr val="tx1"/>
            </a:solidFill>
          </a:ln>
        </p:spPr>
        <p:txBody>
          <a:bodyPr wrap="square" rtlCol="0">
            <a:spAutoFit/>
          </a:bodyPr>
          <a:lstStyle/>
          <a:p>
            <a:pPr algn="r"/>
            <a:r>
              <a:rPr lang="en-US" altLang="ja-JP" sz="1400" dirty="0" err="1">
                <a:solidFill>
                  <a:prstClr val="black"/>
                </a:solidFill>
              </a:rPr>
              <a:t>Sách</a:t>
            </a:r>
            <a:r>
              <a:rPr lang="en-US" altLang="ja-JP" sz="1400" dirty="0">
                <a:solidFill>
                  <a:prstClr val="black"/>
                </a:solidFill>
              </a:rPr>
              <a:t> </a:t>
            </a:r>
            <a:r>
              <a:rPr lang="en-US" altLang="ja-JP" sz="1400" dirty="0" err="1">
                <a:solidFill>
                  <a:prstClr val="black"/>
                </a:solidFill>
              </a:rPr>
              <a:t>giáo</a:t>
            </a:r>
            <a:r>
              <a:rPr lang="en-US" altLang="ja-JP" sz="1400" dirty="0">
                <a:solidFill>
                  <a:prstClr val="black"/>
                </a:solidFill>
              </a:rPr>
              <a:t> khoa </a:t>
            </a:r>
            <a:r>
              <a:rPr lang="en-US" altLang="ja-JP" sz="1400" dirty="0" err="1">
                <a:solidFill>
                  <a:prstClr val="black"/>
                </a:solidFill>
              </a:rPr>
              <a:t>trang</a:t>
            </a:r>
            <a:r>
              <a:rPr lang="en-US" altLang="ja-JP" sz="1400" dirty="0">
                <a:solidFill>
                  <a:prstClr val="black"/>
                </a:solidFill>
              </a:rPr>
              <a:t> 202/</a:t>
            </a:r>
            <a:r>
              <a:rPr lang="ja-JP" altLang="en-US" sz="1400" dirty="0">
                <a:solidFill>
                  <a:prstClr val="black"/>
                </a:solidFill>
              </a:rPr>
              <a:t> </a:t>
            </a:r>
            <a:r>
              <a:rPr lang="en-US" altLang="ja-JP" sz="1400" dirty="0" err="1">
                <a:solidFill>
                  <a:prstClr val="black"/>
                </a:solidFill>
              </a:rPr>
              <a:t>Sách</a:t>
            </a:r>
            <a:r>
              <a:rPr lang="en-US" altLang="ja-JP" sz="1400" dirty="0">
                <a:solidFill>
                  <a:prstClr val="black"/>
                </a:solidFill>
              </a:rPr>
              <a:t> </a:t>
            </a:r>
            <a:r>
              <a:rPr lang="en-US" altLang="ja-JP" sz="1400" dirty="0" err="1">
                <a:solidFill>
                  <a:prstClr val="black"/>
                </a:solidFill>
              </a:rPr>
              <a:t>bổ</a:t>
            </a:r>
            <a:r>
              <a:rPr lang="en-US" altLang="ja-JP" sz="1400" dirty="0">
                <a:solidFill>
                  <a:prstClr val="black"/>
                </a:solidFill>
              </a:rPr>
              <a:t> </a:t>
            </a:r>
            <a:r>
              <a:rPr lang="en-US" altLang="ja-JP" sz="1400" dirty="0" err="1">
                <a:solidFill>
                  <a:prstClr val="black"/>
                </a:solidFill>
              </a:rPr>
              <a:t>trợ</a:t>
            </a:r>
            <a:r>
              <a:rPr lang="en-US" altLang="ja-JP" sz="1400" dirty="0">
                <a:solidFill>
                  <a:prstClr val="black"/>
                </a:solidFill>
              </a:rPr>
              <a:t> </a:t>
            </a:r>
            <a:r>
              <a:rPr lang="en-US" altLang="ja-JP" sz="1400" dirty="0" err="1">
                <a:solidFill>
                  <a:prstClr val="black"/>
                </a:solidFill>
              </a:rPr>
              <a:t>trang</a:t>
            </a:r>
            <a:r>
              <a:rPr lang="en-US" altLang="ja-JP" sz="1400" dirty="0">
                <a:solidFill>
                  <a:prstClr val="black"/>
                </a:solidFill>
              </a:rPr>
              <a:t> </a:t>
            </a:r>
            <a:r>
              <a:rPr lang="en-US" altLang="ja-JP" sz="1400" dirty="0" smtClean="0">
                <a:solidFill>
                  <a:prstClr val="black"/>
                </a:solidFill>
                <a:latin typeface="Arial" panose="020B0604020202020204" pitchFamily="34" charset="0"/>
                <a:cs typeface="Arial" panose="020B0604020202020204" pitchFamily="34" charset="0"/>
              </a:rPr>
              <a:t>81</a:t>
            </a:r>
            <a:endParaRPr lang="ja-JP" altLang="en-US" sz="14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681385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568128"/>
          </a:xfrm>
          <a:ln>
            <a:solidFill>
              <a:schemeClr val="tx1"/>
            </a:solidFill>
          </a:ln>
        </p:spPr>
        <p:txBody>
          <a:bodyPr>
            <a:noAutofit/>
          </a:bodyPr>
          <a:lstStyle/>
          <a:p>
            <a:r>
              <a:rPr lang="en-US" altLang="ja-JP" sz="2400" b="1" err="1">
                <a:latin typeface="Arial" panose="020B0604020202020204" pitchFamily="34" charset="0"/>
                <a:ea typeface="Meiryo UI" panose="020B0604030504040204" pitchFamily="50" charset="-128"/>
                <a:cs typeface="Arial" panose="020B0604020202020204" pitchFamily="34" charset="0"/>
              </a:rPr>
              <a:t>Pháp</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lệnh</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liên</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quan</a:t>
            </a:r>
            <a:r>
              <a:rPr lang="en-US" altLang="ja-JP" sz="2400" b="1">
                <a:latin typeface="Arial" panose="020B0604020202020204" pitchFamily="34" charset="0"/>
                <a:ea typeface="Meiryo UI" panose="020B0604030504040204" pitchFamily="50" charset="-128"/>
                <a:cs typeface="Arial" panose="020B0604020202020204" pitchFamily="34" charset="0"/>
              </a:rPr>
              <a:t> (10)</a:t>
            </a:r>
            <a:endParaRPr kumimoji="1" lang="ja-JP" altLang="en-US" sz="2400" b="1">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94</a:t>
            </a:fld>
            <a:endParaRPr lang="ja-JP" altLang="en-US">
              <a:solidFill>
                <a:prstClr val="black">
                  <a:tint val="75000"/>
                </a:prstClr>
              </a:solidFill>
            </a:endParaRPr>
          </a:p>
        </p:txBody>
      </p:sp>
      <p:sp>
        <p:nvSpPr>
          <p:cNvPr id="8" name="コンテンツ プレースホルダー 4"/>
          <p:cNvSpPr txBox="1">
            <a:spLocks/>
          </p:cNvSpPr>
          <p:nvPr/>
        </p:nvSpPr>
        <p:spPr>
          <a:xfrm>
            <a:off x="628649" y="1012996"/>
            <a:ext cx="7886701" cy="4758709"/>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Các</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mục</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liên</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quan</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đến</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hạn</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chế</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nguy</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hiểm</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đối</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với</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sự</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rơi</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xuống</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té</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ngã</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xuống,v.v</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phần</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3)</a:t>
            </a:r>
          </a:p>
          <a:p>
            <a:pPr marL="0" indent="0">
              <a:lnSpc>
                <a:spcPct val="100000"/>
              </a:lnSpc>
              <a:spcBef>
                <a:spcPts val="0"/>
              </a:spcBef>
              <a:buFont typeface="Arial" panose="020B0604020202020204" pitchFamily="34" charset="0"/>
              <a:buNone/>
            </a:pPr>
            <a:endParaRPr lang="ja-JP" altLang="en-US" sz="1400" b="1"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(7) Trang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bị</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thiết</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bị</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lên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xuống</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bên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an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ninh</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liên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quan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điều</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526)</a:t>
            </a:r>
            <a:endParaRPr lang="ja-JP" altLang="en-US" sz="1400" b="1"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①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Về</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nhà</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kinh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doanh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khi</a:t>
            </a: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thực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hiện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công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ở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nơi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có</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chiều</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hay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chiều</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sâu</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vượt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quá</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1.5m</a:t>
            </a:r>
          </a:p>
          <a:p>
            <a:pPr marL="0" indent="0">
              <a:lnSpc>
                <a:spcPct val="100000"/>
              </a:lnSpc>
              <a:spcBef>
                <a:spcPts val="0"/>
              </a:spcBef>
              <a:buFont typeface="Arial" panose="020B0604020202020204" pitchFamily="34" charset="0"/>
              <a:buNone/>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phải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trang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bị</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thiết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bị</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để</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khi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thực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hiện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công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để</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người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lao</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động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lên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xuống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được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an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toàn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p>
          <a:p>
            <a:pPr marL="0" indent="0">
              <a:lnSpc>
                <a:spcPct val="100000"/>
              </a:lnSpc>
              <a:spcBef>
                <a:spcPts val="0"/>
              </a:spcBef>
              <a:buFont typeface="Arial" panose="020B0604020202020204" pitchFamily="34" charset="0"/>
              <a:buNone/>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Tuy</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nhiên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khi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trang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bị</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thiết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bị</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để</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an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toàn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khi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lên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xuống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mà</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tính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chất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công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gặp</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khó</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khan</a:t>
            </a:r>
          </a:p>
          <a:p>
            <a:pPr marL="0" indent="0">
              <a:lnSpc>
                <a:spcPct val="100000"/>
              </a:lnSpc>
              <a:spcBef>
                <a:spcPts val="0"/>
              </a:spcBef>
              <a:buFont typeface="Arial" panose="020B0604020202020204" pitchFamily="34" charset="0"/>
              <a:buNone/>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rõ</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rệt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không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nằm</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trong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phạm</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vi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này</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②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Người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lao</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động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thực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hiện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công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ở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mục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①</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khi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đã</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được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trang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bị</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thiết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bị</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để</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an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toàn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khi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lên</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xuống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dựa</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vào</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quy</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định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của</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đoạn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văn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cùng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mục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phải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sử</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dụng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thiết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bị</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đó</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endParaRPr lang="ja-JP" altLang="en-US" sz="1400" b="1"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(8)</a:t>
            </a:r>
            <a:r>
              <a:rPr lang="ja-JP" altLang="en-US"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Nghiêm</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cấm</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ra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vào</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bên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an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ninh</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liên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quan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điều</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530)</a:t>
            </a:r>
            <a:endParaRPr lang="ja-JP" altLang="en-US" sz="1400" b="1"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Về</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nhà</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kinh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doanh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ở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nơi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có</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có</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nguy</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cơ</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xuất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hiện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nguy</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hiểm</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rơi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xuống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đối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với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người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lao</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động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p>
          <a:p>
            <a:pPr marL="0" indent="0">
              <a:lnSpc>
                <a:spcPct val="100000"/>
              </a:lnSpc>
              <a:spcBef>
                <a:spcPts val="0"/>
              </a:spcBef>
              <a:buFont typeface="Arial" panose="020B0604020202020204" pitchFamily="34" charset="0"/>
              <a:buNone/>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ngoài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người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lao</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động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có</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liên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quan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ra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không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cho</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phép</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người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lao</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động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khác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tiến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vào</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endParaRPr lang="ja-JP" altLang="en-US" sz="1400" b="1"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(9)</a:t>
            </a:r>
            <a:r>
              <a:rPr lang="ja-JP" altLang="en-US"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Hạn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chế</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nguy</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hiểm</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đối</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với</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thả</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đồ</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vật</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từ</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xuống</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bên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an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ninh</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liên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quan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điều</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536)</a:t>
            </a:r>
            <a:endParaRPr lang="ja-JP" altLang="en-US" sz="1400" b="1"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①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Về</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nhà</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kinh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doanh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khi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thả</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đồ</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vật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từ</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nơi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3m,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phải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thiết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lập</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trang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bị</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để</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ngăn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chặn</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nguy</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hiểm</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như</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là</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trang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bị</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thiết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bị</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thả</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xuống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thích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hợp</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sắp</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xếp</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người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quan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sát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②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Về</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người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lao</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động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khi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không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được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thiết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lập</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trang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bị</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như</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ở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quy</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định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số</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①</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không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được</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thả</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đồ</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vật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từ</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nơi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trên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3m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xuống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400" b="1" dirty="0">
              <a:solidFill>
                <a:prstClr val="black"/>
              </a:solidFill>
              <a:latin typeface="Arial" panose="020B0604020202020204" pitchFamily="34" charset="0"/>
              <a:ea typeface="Meiryo UI" panose="020B0604030504040204" pitchFamily="50" charset="-128"/>
              <a:cs typeface="Arial" panose="020B0604020202020204" pitchFamily="34" charset="0"/>
            </a:endParaRPr>
          </a:p>
        </p:txBody>
      </p:sp>
      <p:sp>
        <p:nvSpPr>
          <p:cNvPr id="6" name="テキスト ボックス 5">
            <a:extLst>
              <a:ext uri="{FF2B5EF4-FFF2-40B4-BE49-F238E27FC236}">
                <a16:creationId xmlns:a16="http://schemas.microsoft.com/office/drawing/2014/main" id="{46BECFCD-40EA-4430-A010-87E4C7102C62}"/>
              </a:ext>
            </a:extLst>
          </p:cNvPr>
          <p:cNvSpPr txBox="1"/>
          <p:nvPr/>
        </p:nvSpPr>
        <p:spPr>
          <a:xfrm>
            <a:off x="4308953" y="6400413"/>
            <a:ext cx="3861708" cy="307777"/>
          </a:xfrm>
          <a:prstGeom prst="rect">
            <a:avLst/>
          </a:prstGeom>
          <a:noFill/>
          <a:ln>
            <a:solidFill>
              <a:schemeClr val="tx1"/>
            </a:solidFill>
          </a:ln>
        </p:spPr>
        <p:txBody>
          <a:bodyPr wrap="square" rtlCol="0">
            <a:spAutoFit/>
          </a:bodyPr>
          <a:lstStyle/>
          <a:p>
            <a:pPr algn="r"/>
            <a:r>
              <a:rPr lang="en-US" altLang="ja-JP" sz="1400" dirty="0" err="1">
                <a:solidFill>
                  <a:prstClr val="black"/>
                </a:solidFill>
              </a:rPr>
              <a:t>Sách</a:t>
            </a:r>
            <a:r>
              <a:rPr lang="en-US" altLang="ja-JP" sz="1400" dirty="0">
                <a:solidFill>
                  <a:prstClr val="black"/>
                </a:solidFill>
              </a:rPr>
              <a:t> </a:t>
            </a:r>
            <a:r>
              <a:rPr lang="en-US" altLang="ja-JP" sz="1400" dirty="0" err="1">
                <a:solidFill>
                  <a:prstClr val="black"/>
                </a:solidFill>
              </a:rPr>
              <a:t>giáo</a:t>
            </a:r>
            <a:r>
              <a:rPr lang="en-US" altLang="ja-JP" sz="1400" dirty="0">
                <a:solidFill>
                  <a:prstClr val="black"/>
                </a:solidFill>
              </a:rPr>
              <a:t> khoa </a:t>
            </a:r>
            <a:r>
              <a:rPr lang="en-US" altLang="ja-JP" sz="1400" dirty="0" err="1">
                <a:solidFill>
                  <a:prstClr val="black"/>
                </a:solidFill>
              </a:rPr>
              <a:t>trang</a:t>
            </a:r>
            <a:r>
              <a:rPr lang="en-US" altLang="ja-JP" sz="1400" dirty="0">
                <a:solidFill>
                  <a:prstClr val="black"/>
                </a:solidFill>
              </a:rPr>
              <a:t> 202/</a:t>
            </a:r>
            <a:r>
              <a:rPr lang="ja-JP" altLang="en-US" sz="1400" dirty="0">
                <a:solidFill>
                  <a:prstClr val="black"/>
                </a:solidFill>
              </a:rPr>
              <a:t> </a:t>
            </a:r>
            <a:r>
              <a:rPr lang="en-US" altLang="ja-JP" sz="1400" dirty="0" err="1">
                <a:solidFill>
                  <a:prstClr val="black"/>
                </a:solidFill>
              </a:rPr>
              <a:t>Sách</a:t>
            </a:r>
            <a:r>
              <a:rPr lang="en-US" altLang="ja-JP" sz="1400" dirty="0">
                <a:solidFill>
                  <a:prstClr val="black"/>
                </a:solidFill>
              </a:rPr>
              <a:t> </a:t>
            </a:r>
            <a:r>
              <a:rPr lang="en-US" altLang="ja-JP" sz="1400" dirty="0" err="1">
                <a:solidFill>
                  <a:prstClr val="black"/>
                </a:solidFill>
              </a:rPr>
              <a:t>bổ</a:t>
            </a:r>
            <a:r>
              <a:rPr lang="en-US" altLang="ja-JP" sz="1400" dirty="0">
                <a:solidFill>
                  <a:prstClr val="black"/>
                </a:solidFill>
              </a:rPr>
              <a:t> </a:t>
            </a:r>
            <a:r>
              <a:rPr lang="en-US" altLang="ja-JP" sz="1400" dirty="0" err="1">
                <a:solidFill>
                  <a:prstClr val="black"/>
                </a:solidFill>
              </a:rPr>
              <a:t>trợ</a:t>
            </a:r>
            <a:r>
              <a:rPr lang="en-US" altLang="ja-JP" sz="1400" dirty="0">
                <a:solidFill>
                  <a:prstClr val="black"/>
                </a:solidFill>
              </a:rPr>
              <a:t> </a:t>
            </a:r>
            <a:r>
              <a:rPr lang="en-US" altLang="ja-JP" sz="1400" dirty="0" err="1">
                <a:solidFill>
                  <a:prstClr val="black"/>
                </a:solidFill>
              </a:rPr>
              <a:t>trang</a:t>
            </a:r>
            <a:r>
              <a:rPr lang="en-US" altLang="ja-JP" sz="1400" dirty="0">
                <a:solidFill>
                  <a:prstClr val="black"/>
                </a:solidFill>
              </a:rPr>
              <a:t> </a:t>
            </a:r>
            <a:r>
              <a:rPr lang="en-US" altLang="ja-JP" sz="1400" dirty="0" smtClean="0">
                <a:solidFill>
                  <a:prstClr val="black"/>
                </a:solidFill>
              </a:rPr>
              <a:t>82-83</a:t>
            </a:r>
            <a:endParaRPr lang="ja-JP" altLang="en-US" sz="1400" dirty="0">
              <a:solidFill>
                <a:prstClr val="black"/>
              </a:solidFill>
            </a:endParaRPr>
          </a:p>
        </p:txBody>
      </p:sp>
    </p:spTree>
    <p:extLst>
      <p:ext uri="{BB962C8B-B14F-4D97-AF65-F5344CB8AC3E}">
        <p14:creationId xmlns:p14="http://schemas.microsoft.com/office/powerpoint/2010/main" val="182979766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28650" y="365126"/>
            <a:ext cx="7886700" cy="487612"/>
          </a:xfrm>
          <a:ln>
            <a:solidFill>
              <a:schemeClr val="tx1"/>
            </a:solidFill>
          </a:ln>
        </p:spPr>
        <p:txBody>
          <a:bodyPr>
            <a:noAutofit/>
          </a:bodyPr>
          <a:lstStyle/>
          <a:p>
            <a:r>
              <a:rPr lang="en-US" altLang="ja-JP" sz="2400" b="1" err="1">
                <a:latin typeface="Arial" panose="020B0604020202020204" pitchFamily="34" charset="0"/>
                <a:ea typeface="Meiryo UI" panose="020B0604030504040204" pitchFamily="50" charset="-128"/>
                <a:cs typeface="Arial" panose="020B0604020202020204" pitchFamily="34" charset="0"/>
              </a:rPr>
              <a:t>Pháp</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lệnh</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liên</a:t>
            </a:r>
            <a:r>
              <a:rPr lang="en-US" altLang="ja-JP" sz="2400" b="1">
                <a:latin typeface="Arial" panose="020B0604020202020204" pitchFamily="34" charset="0"/>
                <a:ea typeface="Meiryo UI" panose="020B0604030504040204" pitchFamily="50" charset="-128"/>
                <a:cs typeface="Arial" panose="020B0604020202020204" pitchFamily="34" charset="0"/>
              </a:rPr>
              <a:t> </a:t>
            </a:r>
            <a:r>
              <a:rPr lang="en-US" altLang="ja-JP" sz="2400" b="1" err="1">
                <a:latin typeface="Arial" panose="020B0604020202020204" pitchFamily="34" charset="0"/>
                <a:ea typeface="Meiryo UI" panose="020B0604030504040204" pitchFamily="50" charset="-128"/>
                <a:cs typeface="Arial" panose="020B0604020202020204" pitchFamily="34" charset="0"/>
              </a:rPr>
              <a:t>quan</a:t>
            </a:r>
            <a:r>
              <a:rPr lang="en-US" altLang="ja-JP" sz="2400" b="1">
                <a:latin typeface="Arial" panose="020B0604020202020204" pitchFamily="34" charset="0"/>
                <a:ea typeface="Meiryo UI" panose="020B0604030504040204" pitchFamily="50" charset="-128"/>
                <a:cs typeface="Arial" panose="020B0604020202020204" pitchFamily="34" charset="0"/>
              </a:rPr>
              <a:t> (11)</a:t>
            </a:r>
            <a:endParaRPr kumimoji="1" lang="ja-JP" altLang="en-US" sz="2400" b="1">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10712B29-8DFD-45C1-BE8F-2E7F44751CDC}" type="slidenum">
              <a:rPr lang="ja-JP" altLang="en-US" smtClean="0">
                <a:solidFill>
                  <a:prstClr val="black">
                    <a:tint val="75000"/>
                  </a:prstClr>
                </a:solidFill>
              </a:rPr>
              <a:pPr/>
              <a:t>95</a:t>
            </a:fld>
            <a:endParaRPr lang="ja-JP" altLang="en-US">
              <a:solidFill>
                <a:prstClr val="black">
                  <a:tint val="75000"/>
                </a:prstClr>
              </a:solidFill>
            </a:endParaRPr>
          </a:p>
        </p:txBody>
      </p:sp>
      <p:sp>
        <p:nvSpPr>
          <p:cNvPr id="8" name="コンテンツ プレースホルダー 4"/>
          <p:cNvSpPr txBox="1">
            <a:spLocks/>
          </p:cNvSpPr>
          <p:nvPr/>
        </p:nvSpPr>
        <p:spPr>
          <a:xfrm>
            <a:off x="628649" y="965862"/>
            <a:ext cx="7886701" cy="4235078"/>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Các</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mục</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liên</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quan</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đến</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hạn</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chế</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nguy</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hiểm</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đối</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với</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sự</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rơi</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xuống</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té</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nhào</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xuống,v.v</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600" b="1" dirty="0" err="1">
                <a:solidFill>
                  <a:prstClr val="black"/>
                </a:solidFill>
                <a:latin typeface="Arial" panose="020B0604020202020204" pitchFamily="34" charset="0"/>
                <a:ea typeface="Meiryo UI" panose="020B0604030504040204" pitchFamily="50" charset="-128"/>
                <a:cs typeface="Arial" panose="020B0604020202020204" pitchFamily="34" charset="0"/>
              </a:rPr>
              <a:t>phần</a:t>
            </a:r>
            <a:r>
              <a:rPr lang="en-US" altLang="ja-JP" sz="1600" b="1" dirty="0">
                <a:solidFill>
                  <a:prstClr val="black"/>
                </a:solidFill>
                <a:latin typeface="Arial" panose="020B0604020202020204" pitchFamily="34" charset="0"/>
                <a:ea typeface="Meiryo UI" panose="020B0604030504040204" pitchFamily="50" charset="-128"/>
                <a:cs typeface="Arial" panose="020B0604020202020204" pitchFamily="34" charset="0"/>
              </a:rPr>
              <a:t> 4)</a:t>
            </a:r>
          </a:p>
          <a:p>
            <a:pPr marL="0" indent="0">
              <a:lnSpc>
                <a:spcPct val="100000"/>
              </a:lnSpc>
              <a:spcBef>
                <a:spcPts val="0"/>
              </a:spcBef>
              <a:buFont typeface="Arial" panose="020B0604020202020204" pitchFamily="34" charset="0"/>
              <a:buNone/>
            </a:pPr>
            <a:endParaRPr lang="ja-JP" altLang="en-US" sz="1400" b="1"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(10)</a:t>
            </a:r>
            <a:r>
              <a:rPr lang="ja-JP" altLang="en-US"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Hạn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chế</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nguy</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hiểm</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đối</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với</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đồ</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vật</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rơi</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xuống</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bên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an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ninh</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liên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quan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điều</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537)</a:t>
            </a:r>
            <a:endParaRPr lang="ja-JP" altLang="en-US" sz="1400" b="1" u="sng"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Về</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nhà</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kinh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doanh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khi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có</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nguy</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cơ</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xuất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hiện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nguy</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hiểm</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đối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với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đồ</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vật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rơi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xuống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khi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thực</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hiện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công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đối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với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người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lao</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động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phải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thiết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lập</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trang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bị</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để</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hạn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chế</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nguy</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hiểm</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như</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là</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trang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bị</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thiết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bị</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lưới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giăng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thiết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lập</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khu</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vực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lối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vào</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phù</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hợp</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endParaRPr lang="ja-JP" altLang="en-US" sz="1400" b="1"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(11)</a:t>
            </a:r>
            <a:r>
              <a:rPr lang="ja-JP" altLang="en-US"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Hạn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chế</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nguy</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hiểm</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đối</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với</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đồ</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vật</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đổ</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nhào</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bên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an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ninh</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liên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quan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điều</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538)</a:t>
            </a:r>
            <a:endParaRPr lang="ja-JP" altLang="en-US" sz="1400" b="1"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Về</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nhà</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kinh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doanh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khi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có</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nguy</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cơ</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xuất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hiện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nguy</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hiểm</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đối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với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đồ</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vật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đổ</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nhào</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khi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đang</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thực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hiện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công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cần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phải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thiết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lập</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trang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bị</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để</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hạn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chế</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nguy</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hiểm</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như</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là</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trang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bị</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thiết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bị</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hạn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chế</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đổ</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nhào</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sử</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dụng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dụng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cụ</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bảo</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hộ</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thích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hợp</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cho</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người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lao</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động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endParaRPr lang="ja-JP" altLang="en-US" sz="1400" b="1"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(12)</a:t>
            </a:r>
            <a:r>
              <a:rPr lang="ja-JP" altLang="en-US"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Đội</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mũ</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bảo</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hộ</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bên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an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ninh</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liên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quan</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b="1" u="sng" dirty="0" err="1">
                <a:solidFill>
                  <a:prstClr val="black"/>
                </a:solidFill>
                <a:latin typeface="Arial" panose="020B0604020202020204" pitchFamily="34" charset="0"/>
                <a:ea typeface="Meiryo UI" panose="020B0604030504040204" pitchFamily="50" charset="-128"/>
                <a:cs typeface="Arial" panose="020B0604020202020204" pitchFamily="34" charset="0"/>
              </a:rPr>
              <a:t>điều</a:t>
            </a:r>
            <a:r>
              <a:rPr lang="en-US" altLang="ja-JP" sz="1400" b="1" u="sng" dirty="0">
                <a:solidFill>
                  <a:prstClr val="black"/>
                </a:solidFill>
                <a:latin typeface="Arial" panose="020B0604020202020204" pitchFamily="34" charset="0"/>
                <a:ea typeface="Meiryo UI" panose="020B0604030504040204" pitchFamily="50" charset="-128"/>
                <a:cs typeface="Arial" panose="020B0604020202020204" pitchFamily="34" charset="0"/>
              </a:rPr>
              <a:t> 539)</a:t>
            </a:r>
            <a:endParaRPr lang="ja-JP" altLang="en-US" sz="1400" b="1"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①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Về</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nhà</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kinh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doanh</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khi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người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lao</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động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thực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hiện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công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ở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gần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những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nơi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như</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là</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công</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trường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đóng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tàu</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công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trường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xây</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dựng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tòa</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nhà</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cao</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tầng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để</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hạn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chế</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nguy</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hiểm</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cho</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người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lao</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động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đối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với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đồ</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vật</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bị</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đổ</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nhào</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xuống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hay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là</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rơi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xuống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cần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phải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đội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mũ</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bảo</a:t>
            </a:r>
            <a:endPar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hộ</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phù</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hợp</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cho</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người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lao</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động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khi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thực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hiện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công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 ②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Người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lao</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động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thực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hiện</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công</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việc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ở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mục</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rPr>
              <a:t>①</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thì</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phải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đội</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mũ</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bảo</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 </a:t>
            </a:r>
            <a:r>
              <a:rPr lang="en-US" altLang="ja-JP" sz="1400" dirty="0" err="1">
                <a:solidFill>
                  <a:prstClr val="black"/>
                </a:solidFill>
                <a:latin typeface="Arial" panose="020B0604020202020204" pitchFamily="34" charset="0"/>
                <a:ea typeface="Meiryo UI" panose="020B0604030504040204" pitchFamily="50" charset="-128"/>
                <a:cs typeface="Arial" panose="020B0604020202020204" pitchFamily="34" charset="0"/>
              </a:rPr>
              <a:t>hộ</a:t>
            </a:r>
            <a:r>
              <a:rPr lang="en-US" altLang="ja-JP" sz="1400" dirty="0">
                <a:solidFill>
                  <a:prstClr val="black"/>
                </a:solidFill>
                <a:latin typeface="Arial" panose="020B0604020202020204" pitchFamily="34" charset="0"/>
                <a:ea typeface="Meiryo UI" panose="020B0604030504040204" pitchFamily="50" charset="-128"/>
                <a:cs typeface="Arial" panose="020B0604020202020204" pitchFamily="34" charset="0"/>
              </a:rPr>
              <a:t>.</a:t>
            </a:r>
            <a:endParaRPr lang="ja-JP" altLang="en-US" sz="1400"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endParaRPr lang="ja-JP" altLang="en-US" sz="1400" b="1"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endParaRPr lang="ja-JP" altLang="en-US" sz="1400" b="1" dirty="0">
              <a:solidFill>
                <a:prstClr val="black"/>
              </a:solidFill>
              <a:latin typeface="Arial" panose="020B0604020202020204" pitchFamily="34" charset="0"/>
              <a:ea typeface="Meiryo UI" panose="020B0604030504040204" pitchFamily="50" charset="-128"/>
              <a:cs typeface="Arial" panose="020B0604020202020204" pitchFamily="34" charset="0"/>
            </a:endParaRPr>
          </a:p>
          <a:p>
            <a:pPr marL="0" indent="0">
              <a:lnSpc>
                <a:spcPct val="100000"/>
              </a:lnSpc>
              <a:spcBef>
                <a:spcPts val="0"/>
              </a:spcBef>
              <a:buFont typeface="Arial" panose="020B0604020202020204" pitchFamily="34" charset="0"/>
              <a:buNone/>
            </a:pPr>
            <a:endParaRPr lang="ja-JP" altLang="en-US" sz="1400" b="1" dirty="0">
              <a:solidFill>
                <a:prstClr val="black"/>
              </a:solidFill>
              <a:latin typeface="Arial" panose="020B0604020202020204" pitchFamily="34" charset="0"/>
              <a:ea typeface="Meiryo UI" panose="020B0604030504040204" pitchFamily="50" charset="-128"/>
              <a:cs typeface="Arial" panose="020B0604020202020204" pitchFamily="34" charset="0"/>
            </a:endParaRPr>
          </a:p>
        </p:txBody>
      </p:sp>
      <p:sp>
        <p:nvSpPr>
          <p:cNvPr id="6" name="テキスト ボックス 5">
            <a:extLst>
              <a:ext uri="{FF2B5EF4-FFF2-40B4-BE49-F238E27FC236}">
                <a16:creationId xmlns:a16="http://schemas.microsoft.com/office/drawing/2014/main" id="{E3605D4D-0B9C-4D8D-BD5B-854180DF74EB}"/>
              </a:ext>
            </a:extLst>
          </p:cNvPr>
          <p:cNvSpPr txBox="1"/>
          <p:nvPr/>
        </p:nvSpPr>
        <p:spPr>
          <a:xfrm>
            <a:off x="4440025" y="6400413"/>
            <a:ext cx="3746135" cy="307777"/>
          </a:xfrm>
          <a:prstGeom prst="rect">
            <a:avLst/>
          </a:prstGeom>
          <a:noFill/>
          <a:ln>
            <a:solidFill>
              <a:schemeClr val="tx1"/>
            </a:solidFill>
          </a:ln>
        </p:spPr>
        <p:txBody>
          <a:bodyPr wrap="square" rtlCol="0">
            <a:spAutoFit/>
          </a:bodyPr>
          <a:lstStyle/>
          <a:p>
            <a:pPr algn="r"/>
            <a:r>
              <a:rPr lang="en-US" altLang="ja-JP" sz="1400" dirty="0" err="1">
                <a:solidFill>
                  <a:prstClr val="black"/>
                </a:solidFill>
              </a:rPr>
              <a:t>Sách</a:t>
            </a:r>
            <a:r>
              <a:rPr lang="en-US" altLang="ja-JP" sz="1400" dirty="0">
                <a:solidFill>
                  <a:prstClr val="black"/>
                </a:solidFill>
              </a:rPr>
              <a:t> </a:t>
            </a:r>
            <a:r>
              <a:rPr lang="en-US" altLang="ja-JP" sz="1400" dirty="0" err="1">
                <a:solidFill>
                  <a:prstClr val="black"/>
                </a:solidFill>
              </a:rPr>
              <a:t>giáo</a:t>
            </a:r>
            <a:r>
              <a:rPr lang="en-US" altLang="ja-JP" sz="1400" dirty="0">
                <a:solidFill>
                  <a:prstClr val="black"/>
                </a:solidFill>
              </a:rPr>
              <a:t> khoa </a:t>
            </a:r>
            <a:r>
              <a:rPr lang="en-US" altLang="ja-JP" sz="1400" dirty="0" err="1">
                <a:solidFill>
                  <a:prstClr val="black"/>
                </a:solidFill>
              </a:rPr>
              <a:t>trang</a:t>
            </a:r>
            <a:r>
              <a:rPr lang="en-US" altLang="ja-JP" sz="1400" dirty="0">
                <a:solidFill>
                  <a:prstClr val="black"/>
                </a:solidFill>
              </a:rPr>
              <a:t> 203/</a:t>
            </a:r>
            <a:r>
              <a:rPr lang="ja-JP" altLang="en-US" sz="1400" dirty="0">
                <a:solidFill>
                  <a:prstClr val="black"/>
                </a:solidFill>
              </a:rPr>
              <a:t> </a:t>
            </a:r>
            <a:r>
              <a:rPr lang="en-US" altLang="ja-JP" sz="1400" dirty="0" err="1">
                <a:solidFill>
                  <a:prstClr val="black"/>
                </a:solidFill>
              </a:rPr>
              <a:t>Sách</a:t>
            </a:r>
            <a:r>
              <a:rPr lang="en-US" altLang="ja-JP" sz="1400" dirty="0">
                <a:solidFill>
                  <a:prstClr val="black"/>
                </a:solidFill>
              </a:rPr>
              <a:t> </a:t>
            </a:r>
            <a:r>
              <a:rPr lang="en-US" altLang="ja-JP" sz="1400" dirty="0" err="1">
                <a:solidFill>
                  <a:prstClr val="black"/>
                </a:solidFill>
              </a:rPr>
              <a:t>bổ</a:t>
            </a:r>
            <a:r>
              <a:rPr lang="en-US" altLang="ja-JP" sz="1400" dirty="0">
                <a:solidFill>
                  <a:prstClr val="black"/>
                </a:solidFill>
              </a:rPr>
              <a:t> </a:t>
            </a:r>
            <a:r>
              <a:rPr lang="en-US" altLang="ja-JP" sz="1400" dirty="0" err="1">
                <a:solidFill>
                  <a:prstClr val="black"/>
                </a:solidFill>
              </a:rPr>
              <a:t>trợ</a:t>
            </a:r>
            <a:r>
              <a:rPr lang="en-US" altLang="ja-JP" sz="1400" dirty="0">
                <a:solidFill>
                  <a:prstClr val="black"/>
                </a:solidFill>
              </a:rPr>
              <a:t> </a:t>
            </a:r>
            <a:r>
              <a:rPr lang="en-US" altLang="ja-JP" sz="1400" dirty="0" err="1">
                <a:solidFill>
                  <a:prstClr val="black"/>
                </a:solidFill>
              </a:rPr>
              <a:t>trang</a:t>
            </a:r>
            <a:r>
              <a:rPr lang="en-US" altLang="ja-JP" sz="1400" dirty="0">
                <a:solidFill>
                  <a:prstClr val="black"/>
                </a:solidFill>
              </a:rPr>
              <a:t> </a:t>
            </a:r>
            <a:r>
              <a:rPr lang="en-US" altLang="ja-JP" sz="1400" dirty="0" smtClean="0">
                <a:solidFill>
                  <a:prstClr val="black"/>
                </a:solidFill>
              </a:rPr>
              <a:t>83</a:t>
            </a:r>
            <a:endParaRPr lang="ja-JP" altLang="en-US" sz="1400" dirty="0">
              <a:solidFill>
                <a:prstClr val="black"/>
              </a:solidFill>
            </a:endParaRPr>
          </a:p>
        </p:txBody>
      </p:sp>
    </p:spTree>
    <p:extLst>
      <p:ext uri="{BB962C8B-B14F-4D97-AF65-F5344CB8AC3E}">
        <p14:creationId xmlns:p14="http://schemas.microsoft.com/office/powerpoint/2010/main" val="46028452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23257</Words>
  <Application>Microsoft Office PowerPoint</Application>
  <PresentationFormat>画面に合わせる (4:3)</PresentationFormat>
  <Paragraphs>1782</Paragraphs>
  <Slides>95</Slides>
  <Notes>90</Notes>
  <HiddenSlides>0</HiddenSlides>
  <MMClips>0</MMClips>
  <ScaleCrop>false</ScaleCrop>
  <HeadingPairs>
    <vt:vector size="6" baseType="variant">
      <vt:variant>
        <vt:lpstr>使用されているフォント</vt:lpstr>
      </vt:variant>
      <vt:variant>
        <vt:i4>14</vt:i4>
      </vt:variant>
      <vt:variant>
        <vt:lpstr>テーマ</vt:lpstr>
      </vt:variant>
      <vt:variant>
        <vt:i4>2</vt:i4>
      </vt:variant>
      <vt:variant>
        <vt:lpstr>スライド タイトル</vt:lpstr>
      </vt:variant>
      <vt:variant>
        <vt:i4>95</vt:i4>
      </vt:variant>
    </vt:vector>
  </HeadingPairs>
  <TitlesOfParts>
    <vt:vector size="111" baseType="lpstr">
      <vt:lpstr>Arial </vt:lpstr>
      <vt:lpstr>Arial 本文</vt:lpstr>
      <vt:lpstr>BIZ UDゴシック</vt:lpstr>
      <vt:lpstr>Meiryo UI</vt:lpstr>
      <vt:lpstr>ＭＳ Ｐゴシック</vt:lpstr>
      <vt:lpstr>ＭＳ ゴシック</vt:lpstr>
      <vt:lpstr>游ゴシック</vt:lpstr>
      <vt:lpstr>游ゴシック Light</vt:lpstr>
      <vt:lpstr>Arial</vt:lpstr>
      <vt:lpstr>Calibri</vt:lpstr>
      <vt:lpstr>Calibri Light</vt:lpstr>
      <vt:lpstr>Segoe UI Historic</vt:lpstr>
      <vt:lpstr>Times New Roman</vt:lpstr>
      <vt:lpstr>Wingdings</vt:lpstr>
      <vt:lpstr>Office テーマ</vt:lpstr>
      <vt:lpstr>Office Theme</vt:lpstr>
      <vt:lpstr>Sách bổ trợ khóa học kỹ năng  lái xe nâng làm việc trên cao  Tài liệu powerpoint dùng cho khóa học</vt:lpstr>
      <vt:lpstr>PowerPoint プレゼンテーション</vt:lpstr>
      <vt:lpstr>Định nghĩa xe nâng làm việc trên cao</vt:lpstr>
      <vt:lpstr>Điều kiện để lái xe nâng làm việc trên cao</vt:lpstr>
      <vt:lpstr>Các loại xe nâng làm việc trên cao ~Thiết bị làm việc (1)</vt:lpstr>
      <vt:lpstr>Các loại xe nâng làm việc trên cao ~ Thiết bị làm việc (2)</vt:lpstr>
      <vt:lpstr>Các loại xe nâng làm việc trên cao ~ Thiết bị làm việc (3)</vt:lpstr>
      <vt:lpstr>Các loại xe nâng làm việc trên cao ~ Thiết bị làm việc (4)</vt:lpstr>
      <vt:lpstr>Các loại xe nâng làm việc trên cao ~ Thiết bị di chuyển (1)</vt:lpstr>
      <vt:lpstr>Các loại xe nâng làm việc trên cao ~ Thiết bị di chuyển (2)</vt:lpstr>
      <vt:lpstr> Các loại xe nâng làm việc trên cao ~ Thiết bị di chuyển (3)</vt:lpstr>
      <vt:lpstr>Từ chuyên môn về xe nâng làm việc trên cao（1）</vt:lpstr>
      <vt:lpstr>Từ chuyên môn về xe nâng làm việc trên cao （2）</vt:lpstr>
      <vt:lpstr>Từ chuyên môn về xe nâng làm việc trên cao （３）</vt:lpstr>
      <vt:lpstr> Chương 2   Cấu tạo và cách sử dụng thiết bị làm việc của xe nâng làm việc trên cao</vt:lpstr>
      <vt:lpstr>Thiết bị làm việc của xe nâng làm việc trên cao dạng cần trục nâng (１) Thiết bị làm việc</vt:lpstr>
      <vt:lpstr>Thiết bị làm việc của xe nâng làm việc trên cao dạng cần trục nâng （２）　Thiết bị cân bằng sàn làm việc</vt:lpstr>
      <vt:lpstr>Thiết bị làm việc của xe nâng làm việc trên cao dạng cần trục nâng （３）Cấu tạo và đặc tính của chân chống thủy lực</vt:lpstr>
      <vt:lpstr>Thiết bị làm việc của xe nâng làm việc trên cao dạng cần trục nâng (4) Cấu tạo và đặc tính của thiết bị vận hành</vt:lpstr>
      <vt:lpstr>Thiết bị làm việc của xe nâng làm việc trên cao dạng nâng hạ theo phương thẳng đứng</vt:lpstr>
      <vt:lpstr>  Thiết bị an toàn của xe nâng làm việc trên cao (1) Các loại thiết bị an toàn theo luật quy định 　</vt:lpstr>
      <vt:lpstr>Thiết bị an toàn của xe nâng làm việc trên cao (２)　Thiết bị điều khiển hoạt động của cần trục nâng</vt:lpstr>
      <vt:lpstr>Thiết bị an toàn của xe nâng làm việc trên cao (3)　Thiết bị dừng khẩn cấp</vt:lpstr>
      <vt:lpstr>Thiết bị an toàn của xe nâng làm việc trên cao (4)　Thiết bị hạ khẩn cấp</vt:lpstr>
      <vt:lpstr>Thiết bị an toàn của xe nâng làm việc trên cao (5) Thiết bị cảnh báo khi di chuyển</vt:lpstr>
      <vt:lpstr>Thiết bị an toàn của xe nâng làm việc trên cao (6)　Thiết bị điều chỉnh góc nghiêng thân xe</vt:lpstr>
      <vt:lpstr>Thiết bị an toàn của xe nâng làm việc trên cao (7)　Van an toàn, van một chiều</vt:lpstr>
      <vt:lpstr>Thiết bị an toàn của xe nâng làm việc trên cao (8) Thiết bị khóa liên động chân chống thủy lực</vt:lpstr>
      <vt:lpstr>Thiết bị an toàn của xe nâng làm việc trên cao (9) Biểu thị hướng trước sau của thân xe</vt:lpstr>
      <vt:lpstr>Thiết bị an toàn của xe nâng làm việc trên cao (10)　Thiết bị kiểm soát quá tải</vt:lpstr>
      <vt:lpstr>Quy trình và những điều cần lưu ý (１) khi lắp đặt chân chống thủy lực　Quy trình cơ bản  </vt:lpstr>
      <vt:lpstr>Quy trình và những điều cần lưu ý (2) khi lắp đặt chân chống thủy lực (xe tải cẩu) Địa hình dốc 1　 </vt:lpstr>
      <vt:lpstr>Quy trình và những điều cần lưu ý (2) khi lắp đặt chân chống thủy lực (xe tải cẩu)　　Địa hình dốc 2</vt:lpstr>
      <vt:lpstr>Quy trình và những điều cần lưu ý (2) khi lắp đặt chân chống thủy lực (xe tải cẩu)　Địa hình dốc　3</vt:lpstr>
      <vt:lpstr>Quy trình vận hành cơ bản và những điều cần lưu ý của cần nâng dạng co giãn</vt:lpstr>
      <vt:lpstr>Vận chuyển xe nâng làm việc trên cao</vt:lpstr>
      <vt:lpstr>Kiểm tra・kiểm định và bảo dưỡng xe nâng làm việc trên cao</vt:lpstr>
      <vt:lpstr>Làm việc an toàn với xe nâng làm việc trên cao (1) 　Những lưu ý khi lái xe  Loại xe tải</vt:lpstr>
      <vt:lpstr>Làm việc an toàn với xe nâng làm việc trên cao (1) 　Những lưu ý khi lái xe  Loại xe tự hành AGV 1</vt:lpstr>
      <vt:lpstr>Làm việc an toàn với xe nâng làm việc trên cao (1) 　Những lưu ý khi lái xe  Loại xe tự hành AGV  2</vt:lpstr>
      <vt:lpstr>Làm việc an toàn với xe nâng làm việc trên cao (1) 　Những lưu ý khi lái xe  Loại xe tự hành AGV  3</vt:lpstr>
      <vt:lpstr>Làm việc an toàn với xe nâng làm việc trên cao (2) Những lưu ý khi làm việc 1 tuân thủ qui định an toàn</vt:lpstr>
      <vt:lpstr>Làm việc an toàn với xe nâng làm việc trên cao (2) Những lưu ý khi làm việc 2   Kiểm tra an toàn triệt để</vt:lpstr>
      <vt:lpstr>Làm việc an toàn với xe nâng làm việc trên cao (2) Những lưu ý khi làm việc 3 thận trọng ghi nhớ thao tác an toàn</vt:lpstr>
      <vt:lpstr>Làm việc an toàn với xe nâng làm việc trên cao (3)　Những lưu ý khi kết thúc công việc</vt:lpstr>
      <vt:lpstr>Chương 3 Kiến thức cơ bản về động cơ</vt:lpstr>
      <vt:lpstr>Phân loại động cơ</vt:lpstr>
      <vt:lpstr>Nguyên lý hoạt động của động cơ đốt trong</vt:lpstr>
      <vt:lpstr>Cấu tạo của động cơ diesel 4 kỳ</vt:lpstr>
      <vt:lpstr>Đặc tính của động cơ điện</vt:lpstr>
      <vt:lpstr>Đặc trưng của thiết bị thủy lực</vt:lpstr>
      <vt:lpstr>Nguyên lý của động cơ thủy lực</vt:lpstr>
      <vt:lpstr>Hệ thống của thiết bị thủy lực</vt:lpstr>
      <vt:lpstr>Cấu trúc của thiết bị thủy lực</vt:lpstr>
      <vt:lpstr>Mạch thủy lực của xe nâng làm việc trên cao</vt:lpstr>
      <vt:lpstr>Thiết bị tạo áp suất thủy lực</vt:lpstr>
      <vt:lpstr>Thiết bị truyền động thủy lực</vt:lpstr>
      <vt:lpstr>Thiết bị điều khiển thủy lực</vt:lpstr>
      <vt:lpstr>Xuống cấp của dầu thủy lực</vt:lpstr>
      <vt:lpstr>Kiểm tra và quản lý dầu thủy lực</vt:lpstr>
      <vt:lpstr>Thiết bị truyền tải động lực loại xe tải</vt:lpstr>
      <vt:lpstr>Thiết bị phanh hãm loại xe tải</vt:lpstr>
      <vt:lpstr>Thiết bị truyền tải động lực dạng bánh lốp và dạng bánh xích</vt:lpstr>
      <vt:lpstr>Chương 4　Kiến thức liên quan đến  các cơ học・điện giật  cần thiết cho việc vận hành</vt:lpstr>
      <vt:lpstr>3 yếu tố của lực</vt:lpstr>
      <vt:lpstr>Tổng hợp và phân tách lực</vt:lpstr>
      <vt:lpstr>Mô men của lực (1)   Mô men của lực</vt:lpstr>
      <vt:lpstr>Mô men của lực(2)   Lực vặn và Mô men</vt:lpstr>
      <vt:lpstr>Mô men của lực (3)  Rơi và Mô men</vt:lpstr>
      <vt:lpstr>Cân bằng lực</vt:lpstr>
      <vt:lpstr>Khối lượng và trọng tâm (jyushin)</vt:lpstr>
      <vt:lpstr>Trọng tâm (jyushin) và ổn định（１）　Ổn định của vật thể</vt:lpstr>
      <vt:lpstr>Trọng tâm (jyushin) và ổn định (2)　Ổn định và trọng tâm (jyushin) của 2 vật thể</vt:lpstr>
      <vt:lpstr>Quán tính</vt:lpstr>
      <vt:lpstr>Ma sát và ổn định của xe nâng làm việc trên cao</vt:lpstr>
      <vt:lpstr>Tải trọng</vt:lpstr>
      <vt:lpstr>Cường độ đất nền</vt:lpstr>
      <vt:lpstr>Áp suất lắp đặt khi sử dụng chân chống thủy lực</vt:lpstr>
      <vt:lpstr>Điện giật</vt:lpstr>
      <vt:lpstr>Tính nguy hiểm của điện giật và ảnh hưởng đến cơ thể con người</vt:lpstr>
      <vt:lpstr>Các mục lưu ý khi làm việc ở gần nơi có đường dây điện trên không</vt:lpstr>
      <vt:lpstr>Các mục cơ bản của biện pháp phòng tránh nhiễm điện</vt:lpstr>
      <vt:lpstr>Cự li khoảng cách an toàn từ đường dây tải・cung cấp điện</vt:lpstr>
      <vt:lpstr>Chương 5 　Pháp lệnh liên quan</vt:lpstr>
      <vt:lpstr>Pháp lệnh liên quan (1)</vt:lpstr>
      <vt:lpstr>Pháp lệnh liên quan (2)</vt:lpstr>
      <vt:lpstr>Pháp lệnh liên quan (3)</vt:lpstr>
      <vt:lpstr>Pháp lệnh liên quan (4)</vt:lpstr>
      <vt:lpstr>Pháp lệnh liên quan (5)</vt:lpstr>
      <vt:lpstr>Pháp lệnh liên quan (6)</vt:lpstr>
      <vt:lpstr>Pháp lệnh liên quan (7)</vt:lpstr>
      <vt:lpstr>Pháp lệnh liên quan (8)</vt:lpstr>
      <vt:lpstr>Pháp lệnh liên quan (9)</vt:lpstr>
      <vt:lpstr>Pháp lệnh liên quan (10)</vt:lpstr>
      <vt:lpstr>Pháp lệnh liên quan (11)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2022-06-02T01:41:21Z</dcterms:created>
  <dcterms:modified xsi:type="dcterms:W3CDTF">2022-06-17T01:01:49Z</dcterms:modified>
</cp:coreProperties>
</file>