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Lst>
  <p:notesMasterIdLst>
    <p:notesMasterId r:id="rId98"/>
  </p:notesMasterIdLst>
  <p:sldIdLst>
    <p:sldId id="336" r:id="rId3"/>
    <p:sldId id="305" r:id="rId4"/>
    <p:sldId id="257" r:id="rId5"/>
    <p:sldId id="260" r:id="rId6"/>
    <p:sldId id="272" r:id="rId7"/>
    <p:sldId id="344" r:id="rId8"/>
    <p:sldId id="345" r:id="rId9"/>
    <p:sldId id="346" r:id="rId10"/>
    <p:sldId id="347" r:id="rId11"/>
    <p:sldId id="348" r:id="rId12"/>
    <p:sldId id="349" r:id="rId13"/>
    <p:sldId id="350" r:id="rId14"/>
    <p:sldId id="351" r:id="rId15"/>
    <p:sldId id="352" r:id="rId16"/>
    <p:sldId id="353" r:id="rId17"/>
    <p:sldId id="354" r:id="rId18"/>
    <p:sldId id="355" r:id="rId19"/>
    <p:sldId id="356" r:id="rId20"/>
    <p:sldId id="357" r:id="rId21"/>
    <p:sldId id="358" r:id="rId22"/>
    <p:sldId id="361" r:id="rId23"/>
    <p:sldId id="359" r:id="rId24"/>
    <p:sldId id="360" r:id="rId25"/>
    <p:sldId id="362" r:id="rId26"/>
    <p:sldId id="363" r:id="rId27"/>
    <p:sldId id="364" r:id="rId28"/>
    <p:sldId id="365" r:id="rId29"/>
    <p:sldId id="366" r:id="rId30"/>
    <p:sldId id="367" r:id="rId31"/>
    <p:sldId id="368" r:id="rId32"/>
    <p:sldId id="369" r:id="rId33"/>
    <p:sldId id="384" r:id="rId34"/>
    <p:sldId id="370" r:id="rId35"/>
    <p:sldId id="383" r:id="rId36"/>
    <p:sldId id="371" r:id="rId37"/>
    <p:sldId id="373" r:id="rId38"/>
    <p:sldId id="374" r:id="rId39"/>
    <p:sldId id="377" r:id="rId40"/>
    <p:sldId id="385" r:id="rId41"/>
    <p:sldId id="386" r:id="rId42"/>
    <p:sldId id="387" r:id="rId43"/>
    <p:sldId id="380" r:id="rId44"/>
    <p:sldId id="378" r:id="rId45"/>
    <p:sldId id="379" r:id="rId46"/>
    <p:sldId id="381" r:id="rId47"/>
    <p:sldId id="388" r:id="rId48"/>
    <p:sldId id="372" r:id="rId49"/>
    <p:sldId id="389" r:id="rId50"/>
    <p:sldId id="390" r:id="rId51"/>
    <p:sldId id="391" r:id="rId52"/>
    <p:sldId id="392" r:id="rId53"/>
    <p:sldId id="393" r:id="rId54"/>
    <p:sldId id="399" r:id="rId55"/>
    <p:sldId id="394" r:id="rId56"/>
    <p:sldId id="395" r:id="rId57"/>
    <p:sldId id="396" r:id="rId58"/>
    <p:sldId id="397" r:id="rId59"/>
    <p:sldId id="398" r:id="rId60"/>
    <p:sldId id="400" r:id="rId61"/>
    <p:sldId id="401" r:id="rId62"/>
    <p:sldId id="402" r:id="rId63"/>
    <p:sldId id="403" r:id="rId64"/>
    <p:sldId id="404" r:id="rId65"/>
    <p:sldId id="409" r:id="rId66"/>
    <p:sldId id="405" r:id="rId67"/>
    <p:sldId id="406" r:id="rId68"/>
    <p:sldId id="422" r:id="rId69"/>
    <p:sldId id="407" r:id="rId70"/>
    <p:sldId id="410" r:id="rId71"/>
    <p:sldId id="408" r:id="rId72"/>
    <p:sldId id="411" r:id="rId73"/>
    <p:sldId id="413" r:id="rId74"/>
    <p:sldId id="423" r:id="rId75"/>
    <p:sldId id="414" r:id="rId76"/>
    <p:sldId id="415" r:id="rId77"/>
    <p:sldId id="416" r:id="rId78"/>
    <p:sldId id="417" r:id="rId79"/>
    <p:sldId id="418" r:id="rId80"/>
    <p:sldId id="419" r:id="rId81"/>
    <p:sldId id="420" r:id="rId82"/>
    <p:sldId id="421" r:id="rId83"/>
    <p:sldId id="425" r:id="rId84"/>
    <p:sldId id="426" r:id="rId85"/>
    <p:sldId id="427" r:id="rId86"/>
    <p:sldId id="429" r:id="rId87"/>
    <p:sldId id="428" r:id="rId88"/>
    <p:sldId id="430" r:id="rId89"/>
    <p:sldId id="431" r:id="rId90"/>
    <p:sldId id="439" r:id="rId91"/>
    <p:sldId id="432" r:id="rId92"/>
    <p:sldId id="434" r:id="rId93"/>
    <p:sldId id="433" r:id="rId94"/>
    <p:sldId id="436" r:id="rId95"/>
    <p:sldId id="438" r:id="rId96"/>
    <p:sldId id="437" r:id="rId97"/>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60"/>
  </p:normalViewPr>
  <p:slideViewPr>
    <p:cSldViewPr snapToGrid="0">
      <p:cViewPr varScale="1">
        <p:scale>
          <a:sx n="115" d="100"/>
          <a:sy n="115" d="100"/>
        </p:scale>
        <p:origin x="147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3044E0B5-69AE-4DB8-A746-7CF92D00ED4B}" type="datetimeFigureOut">
              <a:rPr kumimoji="1" lang="ja-JP" altLang="en-US" smtClean="0"/>
              <a:t>2022/6/17</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F9C98F1-10AB-4D73-9663-6F72AC648673}" type="slidenum">
              <a:rPr kumimoji="1" lang="ja-JP" altLang="en-US" smtClean="0"/>
              <a:t>‹#›</a:t>
            </a:fld>
            <a:endParaRPr kumimoji="1" lang="ja-JP" altLang="en-US"/>
          </a:p>
        </p:txBody>
      </p:sp>
    </p:spTree>
    <p:extLst>
      <p:ext uri="{BB962C8B-B14F-4D97-AF65-F5344CB8AC3E}">
        <p14:creationId xmlns:p14="http://schemas.microsoft.com/office/powerpoint/2010/main" val="5742152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kumimoji="1" lang="ja-JP" altLang="en-US" smtClean="0"/>
              <a:t>1</a:t>
            </a:fld>
            <a:endParaRPr kumimoji="1" lang="ja-JP" altLang="en-US"/>
          </a:p>
        </p:txBody>
      </p:sp>
    </p:spTree>
    <p:extLst>
      <p:ext uri="{BB962C8B-B14F-4D97-AF65-F5344CB8AC3E}">
        <p14:creationId xmlns:p14="http://schemas.microsoft.com/office/powerpoint/2010/main" val="1703717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1343369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2875527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1101723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14</a:t>
            </a:fld>
            <a:endParaRPr lang="ja-JP" altLang="en-US">
              <a:solidFill>
                <a:prstClr val="black"/>
              </a:solidFill>
            </a:endParaRPr>
          </a:p>
        </p:txBody>
      </p:sp>
    </p:spTree>
    <p:extLst>
      <p:ext uri="{BB962C8B-B14F-4D97-AF65-F5344CB8AC3E}">
        <p14:creationId xmlns:p14="http://schemas.microsoft.com/office/powerpoint/2010/main" val="3537854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3311808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605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3090349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1137223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2319799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21</a:t>
            </a:fld>
            <a:endParaRPr lang="ja-JP" altLang="en-US">
              <a:solidFill>
                <a:prstClr val="black"/>
              </a:solidFill>
            </a:endParaRPr>
          </a:p>
        </p:txBody>
      </p:sp>
    </p:spTree>
    <p:extLst>
      <p:ext uri="{BB962C8B-B14F-4D97-AF65-F5344CB8AC3E}">
        <p14:creationId xmlns:p14="http://schemas.microsoft.com/office/powerpoint/2010/main" val="2618139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167918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1397021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1998366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2851657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1411896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2359827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3843427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2836284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2754793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299778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4109269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kumimoji="1" lang="ja-JP" altLang="en-US" smtClean="0"/>
              <a:t>4</a:t>
            </a:fld>
            <a:endParaRPr kumimoji="1" lang="ja-JP" altLang="en-US"/>
          </a:p>
        </p:txBody>
      </p:sp>
    </p:spTree>
    <p:extLst>
      <p:ext uri="{BB962C8B-B14F-4D97-AF65-F5344CB8AC3E}">
        <p14:creationId xmlns:p14="http://schemas.microsoft.com/office/powerpoint/2010/main" val="3045407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2905850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2072998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34</a:t>
            </a:fld>
            <a:endParaRPr lang="ja-JP" altLang="en-US">
              <a:solidFill>
                <a:prstClr val="black"/>
              </a:solidFill>
            </a:endParaRPr>
          </a:p>
        </p:txBody>
      </p:sp>
    </p:spTree>
    <p:extLst>
      <p:ext uri="{BB962C8B-B14F-4D97-AF65-F5344CB8AC3E}">
        <p14:creationId xmlns:p14="http://schemas.microsoft.com/office/powerpoint/2010/main" val="3233837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2593714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1325525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5576391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42696839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2767778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40</a:t>
            </a:fld>
            <a:endParaRPr lang="ja-JP" altLang="en-US">
              <a:solidFill>
                <a:prstClr val="black"/>
              </a:solidFill>
            </a:endParaRPr>
          </a:p>
        </p:txBody>
      </p:sp>
    </p:spTree>
    <p:extLst>
      <p:ext uri="{BB962C8B-B14F-4D97-AF65-F5344CB8AC3E}">
        <p14:creationId xmlns:p14="http://schemas.microsoft.com/office/powerpoint/2010/main" val="1376195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41</a:t>
            </a:fld>
            <a:endParaRPr lang="ja-JP" altLang="en-US">
              <a:solidFill>
                <a:prstClr val="black"/>
              </a:solidFill>
            </a:endParaRPr>
          </a:p>
        </p:txBody>
      </p:sp>
    </p:spTree>
    <p:extLst>
      <p:ext uri="{BB962C8B-B14F-4D97-AF65-F5344CB8AC3E}">
        <p14:creationId xmlns:p14="http://schemas.microsoft.com/office/powerpoint/2010/main" val="1904733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7021066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42</a:t>
            </a:fld>
            <a:endParaRPr lang="ja-JP" altLang="en-US">
              <a:solidFill>
                <a:prstClr val="black"/>
              </a:solidFill>
            </a:endParaRPr>
          </a:p>
        </p:txBody>
      </p:sp>
    </p:spTree>
    <p:extLst>
      <p:ext uri="{BB962C8B-B14F-4D97-AF65-F5344CB8AC3E}">
        <p14:creationId xmlns:p14="http://schemas.microsoft.com/office/powerpoint/2010/main" val="2450219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43</a:t>
            </a:fld>
            <a:endParaRPr lang="ja-JP" altLang="en-US">
              <a:solidFill>
                <a:prstClr val="black"/>
              </a:solidFill>
            </a:endParaRPr>
          </a:p>
        </p:txBody>
      </p:sp>
    </p:spTree>
    <p:extLst>
      <p:ext uri="{BB962C8B-B14F-4D97-AF65-F5344CB8AC3E}">
        <p14:creationId xmlns:p14="http://schemas.microsoft.com/office/powerpoint/2010/main" val="35757048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44</a:t>
            </a:fld>
            <a:endParaRPr lang="ja-JP" altLang="en-US">
              <a:solidFill>
                <a:prstClr val="black"/>
              </a:solidFill>
            </a:endParaRPr>
          </a:p>
        </p:txBody>
      </p:sp>
    </p:spTree>
    <p:extLst>
      <p:ext uri="{BB962C8B-B14F-4D97-AF65-F5344CB8AC3E}">
        <p14:creationId xmlns:p14="http://schemas.microsoft.com/office/powerpoint/2010/main" val="28545678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45</a:t>
            </a:fld>
            <a:endParaRPr lang="ja-JP" altLang="en-US">
              <a:solidFill>
                <a:prstClr val="black"/>
              </a:solidFill>
            </a:endParaRPr>
          </a:p>
        </p:txBody>
      </p:sp>
    </p:spTree>
    <p:extLst>
      <p:ext uri="{BB962C8B-B14F-4D97-AF65-F5344CB8AC3E}">
        <p14:creationId xmlns:p14="http://schemas.microsoft.com/office/powerpoint/2010/main" val="11410112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47</a:t>
            </a:fld>
            <a:endParaRPr lang="ja-JP" altLang="en-US">
              <a:solidFill>
                <a:prstClr val="black"/>
              </a:solidFill>
            </a:endParaRPr>
          </a:p>
        </p:txBody>
      </p:sp>
    </p:spTree>
    <p:extLst>
      <p:ext uri="{BB962C8B-B14F-4D97-AF65-F5344CB8AC3E}">
        <p14:creationId xmlns:p14="http://schemas.microsoft.com/office/powerpoint/2010/main" val="37419696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48</a:t>
            </a:fld>
            <a:endParaRPr lang="ja-JP" altLang="en-US">
              <a:solidFill>
                <a:prstClr val="black"/>
              </a:solidFill>
            </a:endParaRPr>
          </a:p>
        </p:txBody>
      </p:sp>
    </p:spTree>
    <p:extLst>
      <p:ext uri="{BB962C8B-B14F-4D97-AF65-F5344CB8AC3E}">
        <p14:creationId xmlns:p14="http://schemas.microsoft.com/office/powerpoint/2010/main" val="19122659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10614292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40562015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6022112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52</a:t>
            </a:fld>
            <a:endParaRPr lang="ja-JP" altLang="en-US">
              <a:solidFill>
                <a:prstClr val="black"/>
              </a:solidFill>
            </a:endParaRPr>
          </a:p>
        </p:txBody>
      </p:sp>
    </p:spTree>
    <p:extLst>
      <p:ext uri="{BB962C8B-B14F-4D97-AF65-F5344CB8AC3E}">
        <p14:creationId xmlns:p14="http://schemas.microsoft.com/office/powerpoint/2010/main" val="2766932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28556858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40022261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54</a:t>
            </a:fld>
            <a:endParaRPr lang="ja-JP" altLang="en-US">
              <a:solidFill>
                <a:prstClr val="black"/>
              </a:solidFill>
            </a:endParaRPr>
          </a:p>
        </p:txBody>
      </p:sp>
    </p:spTree>
    <p:extLst>
      <p:ext uri="{BB962C8B-B14F-4D97-AF65-F5344CB8AC3E}">
        <p14:creationId xmlns:p14="http://schemas.microsoft.com/office/powerpoint/2010/main" val="56359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55</a:t>
            </a:fld>
            <a:endParaRPr lang="ja-JP" altLang="en-US">
              <a:solidFill>
                <a:prstClr val="black"/>
              </a:solidFill>
            </a:endParaRPr>
          </a:p>
        </p:txBody>
      </p:sp>
    </p:spTree>
    <p:extLst>
      <p:ext uri="{BB962C8B-B14F-4D97-AF65-F5344CB8AC3E}">
        <p14:creationId xmlns:p14="http://schemas.microsoft.com/office/powerpoint/2010/main" val="5305282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56</a:t>
            </a:fld>
            <a:endParaRPr lang="ja-JP" altLang="en-US">
              <a:solidFill>
                <a:prstClr val="black"/>
              </a:solidFill>
            </a:endParaRPr>
          </a:p>
        </p:txBody>
      </p:sp>
    </p:spTree>
    <p:extLst>
      <p:ext uri="{BB962C8B-B14F-4D97-AF65-F5344CB8AC3E}">
        <p14:creationId xmlns:p14="http://schemas.microsoft.com/office/powerpoint/2010/main" val="41790428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57</a:t>
            </a:fld>
            <a:endParaRPr lang="ja-JP" altLang="en-US">
              <a:solidFill>
                <a:prstClr val="black"/>
              </a:solidFill>
            </a:endParaRPr>
          </a:p>
        </p:txBody>
      </p:sp>
    </p:spTree>
    <p:extLst>
      <p:ext uri="{BB962C8B-B14F-4D97-AF65-F5344CB8AC3E}">
        <p14:creationId xmlns:p14="http://schemas.microsoft.com/office/powerpoint/2010/main" val="24352008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58</a:t>
            </a:fld>
            <a:endParaRPr lang="ja-JP" altLang="en-US">
              <a:solidFill>
                <a:prstClr val="black"/>
              </a:solidFill>
            </a:endParaRPr>
          </a:p>
        </p:txBody>
      </p:sp>
    </p:spTree>
    <p:extLst>
      <p:ext uri="{BB962C8B-B14F-4D97-AF65-F5344CB8AC3E}">
        <p14:creationId xmlns:p14="http://schemas.microsoft.com/office/powerpoint/2010/main" val="35673331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59</a:t>
            </a:fld>
            <a:endParaRPr lang="ja-JP" altLang="en-US">
              <a:solidFill>
                <a:prstClr val="black"/>
              </a:solidFill>
            </a:endParaRPr>
          </a:p>
        </p:txBody>
      </p:sp>
    </p:spTree>
    <p:extLst>
      <p:ext uri="{BB962C8B-B14F-4D97-AF65-F5344CB8AC3E}">
        <p14:creationId xmlns:p14="http://schemas.microsoft.com/office/powerpoint/2010/main" val="17391659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60</a:t>
            </a:fld>
            <a:endParaRPr lang="ja-JP" altLang="en-US">
              <a:solidFill>
                <a:prstClr val="black"/>
              </a:solidFill>
            </a:endParaRPr>
          </a:p>
        </p:txBody>
      </p:sp>
    </p:spTree>
    <p:extLst>
      <p:ext uri="{BB962C8B-B14F-4D97-AF65-F5344CB8AC3E}">
        <p14:creationId xmlns:p14="http://schemas.microsoft.com/office/powerpoint/2010/main" val="9873518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61</a:t>
            </a:fld>
            <a:endParaRPr lang="ja-JP" altLang="en-US">
              <a:solidFill>
                <a:prstClr val="black"/>
              </a:solidFill>
            </a:endParaRPr>
          </a:p>
        </p:txBody>
      </p:sp>
    </p:spTree>
    <p:extLst>
      <p:ext uri="{BB962C8B-B14F-4D97-AF65-F5344CB8AC3E}">
        <p14:creationId xmlns:p14="http://schemas.microsoft.com/office/powerpoint/2010/main" val="10333805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62</a:t>
            </a:fld>
            <a:endParaRPr lang="ja-JP" altLang="en-US">
              <a:solidFill>
                <a:prstClr val="black"/>
              </a:solidFill>
            </a:endParaRPr>
          </a:p>
        </p:txBody>
      </p:sp>
    </p:spTree>
    <p:extLst>
      <p:ext uri="{BB962C8B-B14F-4D97-AF65-F5344CB8AC3E}">
        <p14:creationId xmlns:p14="http://schemas.microsoft.com/office/powerpoint/2010/main" val="4232160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24010562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63</a:t>
            </a:fld>
            <a:endParaRPr lang="ja-JP" altLang="en-US">
              <a:solidFill>
                <a:prstClr val="black"/>
              </a:solidFill>
            </a:endParaRPr>
          </a:p>
        </p:txBody>
      </p:sp>
    </p:spTree>
    <p:extLst>
      <p:ext uri="{BB962C8B-B14F-4D97-AF65-F5344CB8AC3E}">
        <p14:creationId xmlns:p14="http://schemas.microsoft.com/office/powerpoint/2010/main" val="27414538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65</a:t>
            </a:fld>
            <a:endParaRPr lang="ja-JP" altLang="en-US">
              <a:solidFill>
                <a:prstClr val="black"/>
              </a:solidFill>
            </a:endParaRPr>
          </a:p>
        </p:txBody>
      </p:sp>
    </p:spTree>
    <p:extLst>
      <p:ext uri="{BB962C8B-B14F-4D97-AF65-F5344CB8AC3E}">
        <p14:creationId xmlns:p14="http://schemas.microsoft.com/office/powerpoint/2010/main" val="36048171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14318982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67</a:t>
            </a:fld>
            <a:endParaRPr lang="ja-JP" altLang="en-US">
              <a:solidFill>
                <a:prstClr val="black"/>
              </a:solidFill>
            </a:endParaRPr>
          </a:p>
        </p:txBody>
      </p:sp>
    </p:spTree>
    <p:extLst>
      <p:ext uri="{BB962C8B-B14F-4D97-AF65-F5344CB8AC3E}">
        <p14:creationId xmlns:p14="http://schemas.microsoft.com/office/powerpoint/2010/main" val="40921956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68</a:t>
            </a:fld>
            <a:endParaRPr lang="ja-JP" altLang="en-US">
              <a:solidFill>
                <a:prstClr val="black"/>
              </a:solidFill>
            </a:endParaRPr>
          </a:p>
        </p:txBody>
      </p:sp>
    </p:spTree>
    <p:extLst>
      <p:ext uri="{BB962C8B-B14F-4D97-AF65-F5344CB8AC3E}">
        <p14:creationId xmlns:p14="http://schemas.microsoft.com/office/powerpoint/2010/main" val="30614668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69</a:t>
            </a:fld>
            <a:endParaRPr lang="ja-JP" altLang="en-US">
              <a:solidFill>
                <a:prstClr val="black"/>
              </a:solidFill>
            </a:endParaRPr>
          </a:p>
        </p:txBody>
      </p:sp>
    </p:spTree>
    <p:extLst>
      <p:ext uri="{BB962C8B-B14F-4D97-AF65-F5344CB8AC3E}">
        <p14:creationId xmlns:p14="http://schemas.microsoft.com/office/powerpoint/2010/main" val="34421088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70</a:t>
            </a:fld>
            <a:endParaRPr lang="ja-JP" altLang="en-US">
              <a:solidFill>
                <a:prstClr val="black"/>
              </a:solidFill>
            </a:endParaRPr>
          </a:p>
        </p:txBody>
      </p:sp>
    </p:spTree>
    <p:extLst>
      <p:ext uri="{BB962C8B-B14F-4D97-AF65-F5344CB8AC3E}">
        <p14:creationId xmlns:p14="http://schemas.microsoft.com/office/powerpoint/2010/main" val="22183953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71</a:t>
            </a:fld>
            <a:endParaRPr lang="ja-JP" altLang="en-US">
              <a:solidFill>
                <a:prstClr val="black"/>
              </a:solidFill>
            </a:endParaRPr>
          </a:p>
        </p:txBody>
      </p:sp>
    </p:spTree>
    <p:extLst>
      <p:ext uri="{BB962C8B-B14F-4D97-AF65-F5344CB8AC3E}">
        <p14:creationId xmlns:p14="http://schemas.microsoft.com/office/powerpoint/2010/main" val="38177707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72</a:t>
            </a:fld>
            <a:endParaRPr lang="ja-JP" altLang="en-US">
              <a:solidFill>
                <a:prstClr val="black"/>
              </a:solidFill>
            </a:endParaRPr>
          </a:p>
        </p:txBody>
      </p:sp>
    </p:spTree>
    <p:extLst>
      <p:ext uri="{BB962C8B-B14F-4D97-AF65-F5344CB8AC3E}">
        <p14:creationId xmlns:p14="http://schemas.microsoft.com/office/powerpoint/2010/main" val="39268256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73</a:t>
            </a:fld>
            <a:endParaRPr lang="ja-JP" altLang="en-US">
              <a:solidFill>
                <a:prstClr val="black"/>
              </a:solidFill>
            </a:endParaRPr>
          </a:p>
        </p:txBody>
      </p:sp>
    </p:spTree>
    <p:extLst>
      <p:ext uri="{BB962C8B-B14F-4D97-AF65-F5344CB8AC3E}">
        <p14:creationId xmlns:p14="http://schemas.microsoft.com/office/powerpoint/2010/main" val="1313314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36842175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74</a:t>
            </a:fld>
            <a:endParaRPr lang="ja-JP" altLang="en-US">
              <a:solidFill>
                <a:prstClr val="black"/>
              </a:solidFill>
            </a:endParaRPr>
          </a:p>
        </p:txBody>
      </p:sp>
    </p:spTree>
    <p:extLst>
      <p:ext uri="{BB962C8B-B14F-4D97-AF65-F5344CB8AC3E}">
        <p14:creationId xmlns:p14="http://schemas.microsoft.com/office/powerpoint/2010/main" val="28050117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75</a:t>
            </a:fld>
            <a:endParaRPr lang="ja-JP" altLang="en-US">
              <a:solidFill>
                <a:prstClr val="black"/>
              </a:solidFill>
            </a:endParaRPr>
          </a:p>
        </p:txBody>
      </p:sp>
    </p:spTree>
    <p:extLst>
      <p:ext uri="{BB962C8B-B14F-4D97-AF65-F5344CB8AC3E}">
        <p14:creationId xmlns:p14="http://schemas.microsoft.com/office/powerpoint/2010/main" val="42666227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76</a:t>
            </a:fld>
            <a:endParaRPr lang="ja-JP" altLang="en-US">
              <a:solidFill>
                <a:prstClr val="black"/>
              </a:solidFill>
            </a:endParaRPr>
          </a:p>
        </p:txBody>
      </p:sp>
    </p:spTree>
    <p:extLst>
      <p:ext uri="{BB962C8B-B14F-4D97-AF65-F5344CB8AC3E}">
        <p14:creationId xmlns:p14="http://schemas.microsoft.com/office/powerpoint/2010/main" val="32800523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77</a:t>
            </a:fld>
            <a:endParaRPr lang="ja-JP" altLang="en-US">
              <a:solidFill>
                <a:prstClr val="black"/>
              </a:solidFill>
            </a:endParaRPr>
          </a:p>
        </p:txBody>
      </p:sp>
    </p:spTree>
    <p:extLst>
      <p:ext uri="{BB962C8B-B14F-4D97-AF65-F5344CB8AC3E}">
        <p14:creationId xmlns:p14="http://schemas.microsoft.com/office/powerpoint/2010/main" val="21049659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78</a:t>
            </a:fld>
            <a:endParaRPr lang="ja-JP" altLang="en-US">
              <a:solidFill>
                <a:prstClr val="black"/>
              </a:solidFill>
            </a:endParaRPr>
          </a:p>
        </p:txBody>
      </p:sp>
    </p:spTree>
    <p:extLst>
      <p:ext uri="{BB962C8B-B14F-4D97-AF65-F5344CB8AC3E}">
        <p14:creationId xmlns:p14="http://schemas.microsoft.com/office/powerpoint/2010/main" val="14150688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79</a:t>
            </a:fld>
            <a:endParaRPr lang="ja-JP" altLang="en-US">
              <a:solidFill>
                <a:prstClr val="black"/>
              </a:solidFill>
            </a:endParaRPr>
          </a:p>
        </p:txBody>
      </p:sp>
    </p:spTree>
    <p:extLst>
      <p:ext uri="{BB962C8B-B14F-4D97-AF65-F5344CB8AC3E}">
        <p14:creationId xmlns:p14="http://schemas.microsoft.com/office/powerpoint/2010/main" val="2943665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80</a:t>
            </a:fld>
            <a:endParaRPr lang="ja-JP" altLang="en-US">
              <a:solidFill>
                <a:prstClr val="black"/>
              </a:solidFill>
            </a:endParaRPr>
          </a:p>
        </p:txBody>
      </p:sp>
    </p:spTree>
    <p:extLst>
      <p:ext uri="{BB962C8B-B14F-4D97-AF65-F5344CB8AC3E}">
        <p14:creationId xmlns:p14="http://schemas.microsoft.com/office/powerpoint/2010/main" val="23459201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81</a:t>
            </a:fld>
            <a:endParaRPr lang="ja-JP" altLang="en-US">
              <a:solidFill>
                <a:prstClr val="black"/>
              </a:solidFill>
            </a:endParaRPr>
          </a:p>
        </p:txBody>
      </p:sp>
    </p:spTree>
    <p:extLst>
      <p:ext uri="{BB962C8B-B14F-4D97-AF65-F5344CB8AC3E}">
        <p14:creationId xmlns:p14="http://schemas.microsoft.com/office/powerpoint/2010/main" val="20464981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82</a:t>
            </a:fld>
            <a:endParaRPr lang="ja-JP" altLang="en-US">
              <a:solidFill>
                <a:prstClr val="black"/>
              </a:solidFill>
            </a:endParaRPr>
          </a:p>
        </p:txBody>
      </p:sp>
    </p:spTree>
    <p:extLst>
      <p:ext uri="{BB962C8B-B14F-4D97-AF65-F5344CB8AC3E}">
        <p14:creationId xmlns:p14="http://schemas.microsoft.com/office/powerpoint/2010/main" val="13062281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83</a:t>
            </a:fld>
            <a:endParaRPr lang="ja-JP" altLang="en-US">
              <a:solidFill>
                <a:prstClr val="black"/>
              </a:solidFill>
            </a:endParaRPr>
          </a:p>
        </p:txBody>
      </p:sp>
    </p:spTree>
    <p:extLst>
      <p:ext uri="{BB962C8B-B14F-4D97-AF65-F5344CB8AC3E}">
        <p14:creationId xmlns:p14="http://schemas.microsoft.com/office/powerpoint/2010/main" val="2173211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11961435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85</a:t>
            </a:fld>
            <a:endParaRPr lang="ja-JP" altLang="en-US">
              <a:solidFill>
                <a:prstClr val="black"/>
              </a:solidFill>
            </a:endParaRPr>
          </a:p>
        </p:txBody>
      </p:sp>
    </p:spTree>
    <p:extLst>
      <p:ext uri="{BB962C8B-B14F-4D97-AF65-F5344CB8AC3E}">
        <p14:creationId xmlns:p14="http://schemas.microsoft.com/office/powerpoint/2010/main" val="42077203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86</a:t>
            </a:fld>
            <a:endParaRPr lang="ja-JP" altLang="en-US">
              <a:solidFill>
                <a:prstClr val="black"/>
              </a:solidFill>
            </a:endParaRPr>
          </a:p>
        </p:txBody>
      </p:sp>
    </p:spTree>
    <p:extLst>
      <p:ext uri="{BB962C8B-B14F-4D97-AF65-F5344CB8AC3E}">
        <p14:creationId xmlns:p14="http://schemas.microsoft.com/office/powerpoint/2010/main" val="39085353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87</a:t>
            </a:fld>
            <a:endParaRPr lang="ja-JP" altLang="en-US">
              <a:solidFill>
                <a:prstClr val="black"/>
              </a:solidFill>
            </a:endParaRPr>
          </a:p>
        </p:txBody>
      </p:sp>
    </p:spTree>
    <p:extLst>
      <p:ext uri="{BB962C8B-B14F-4D97-AF65-F5344CB8AC3E}">
        <p14:creationId xmlns:p14="http://schemas.microsoft.com/office/powerpoint/2010/main" val="37820375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88</a:t>
            </a:fld>
            <a:endParaRPr lang="ja-JP" altLang="en-US">
              <a:solidFill>
                <a:prstClr val="black"/>
              </a:solidFill>
            </a:endParaRPr>
          </a:p>
        </p:txBody>
      </p:sp>
    </p:spTree>
    <p:extLst>
      <p:ext uri="{BB962C8B-B14F-4D97-AF65-F5344CB8AC3E}">
        <p14:creationId xmlns:p14="http://schemas.microsoft.com/office/powerpoint/2010/main" val="5815090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89</a:t>
            </a:fld>
            <a:endParaRPr lang="ja-JP" altLang="en-US">
              <a:solidFill>
                <a:prstClr val="black"/>
              </a:solidFill>
            </a:endParaRPr>
          </a:p>
        </p:txBody>
      </p:sp>
    </p:spTree>
    <p:extLst>
      <p:ext uri="{BB962C8B-B14F-4D97-AF65-F5344CB8AC3E}">
        <p14:creationId xmlns:p14="http://schemas.microsoft.com/office/powerpoint/2010/main" val="26082816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90</a:t>
            </a:fld>
            <a:endParaRPr lang="ja-JP" altLang="en-US">
              <a:solidFill>
                <a:prstClr val="black"/>
              </a:solidFill>
            </a:endParaRPr>
          </a:p>
        </p:txBody>
      </p:sp>
    </p:spTree>
    <p:extLst>
      <p:ext uri="{BB962C8B-B14F-4D97-AF65-F5344CB8AC3E}">
        <p14:creationId xmlns:p14="http://schemas.microsoft.com/office/powerpoint/2010/main" val="15883750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91</a:t>
            </a:fld>
            <a:endParaRPr lang="ja-JP" altLang="en-US">
              <a:solidFill>
                <a:prstClr val="black"/>
              </a:solidFill>
            </a:endParaRPr>
          </a:p>
        </p:txBody>
      </p:sp>
    </p:spTree>
    <p:extLst>
      <p:ext uri="{BB962C8B-B14F-4D97-AF65-F5344CB8AC3E}">
        <p14:creationId xmlns:p14="http://schemas.microsoft.com/office/powerpoint/2010/main" val="20203884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92</a:t>
            </a:fld>
            <a:endParaRPr lang="ja-JP" altLang="en-US">
              <a:solidFill>
                <a:prstClr val="black"/>
              </a:solidFill>
            </a:endParaRPr>
          </a:p>
        </p:txBody>
      </p:sp>
    </p:spTree>
    <p:extLst>
      <p:ext uri="{BB962C8B-B14F-4D97-AF65-F5344CB8AC3E}">
        <p14:creationId xmlns:p14="http://schemas.microsoft.com/office/powerpoint/2010/main" val="1195134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93</a:t>
            </a:fld>
            <a:endParaRPr lang="ja-JP" altLang="en-US">
              <a:solidFill>
                <a:prstClr val="black"/>
              </a:solidFill>
            </a:endParaRPr>
          </a:p>
        </p:txBody>
      </p:sp>
    </p:spTree>
    <p:extLst>
      <p:ext uri="{BB962C8B-B14F-4D97-AF65-F5344CB8AC3E}">
        <p14:creationId xmlns:p14="http://schemas.microsoft.com/office/powerpoint/2010/main" val="84029550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94</a:t>
            </a:fld>
            <a:endParaRPr lang="ja-JP" altLang="en-US">
              <a:solidFill>
                <a:prstClr val="black"/>
              </a:solidFill>
            </a:endParaRPr>
          </a:p>
        </p:txBody>
      </p:sp>
    </p:spTree>
    <p:extLst>
      <p:ext uri="{BB962C8B-B14F-4D97-AF65-F5344CB8AC3E}">
        <p14:creationId xmlns:p14="http://schemas.microsoft.com/office/powerpoint/2010/main" val="3697742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12921259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95</a:t>
            </a:fld>
            <a:endParaRPr lang="ja-JP" altLang="en-US">
              <a:solidFill>
                <a:prstClr val="black"/>
              </a:solidFill>
            </a:endParaRPr>
          </a:p>
        </p:txBody>
      </p:sp>
    </p:spTree>
    <p:extLst>
      <p:ext uri="{BB962C8B-B14F-4D97-AF65-F5344CB8AC3E}">
        <p14:creationId xmlns:p14="http://schemas.microsoft.com/office/powerpoint/2010/main" val="1120142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0F135D8-5952-442E-860C-44836A2B486F}" type="datetime1">
              <a:rPr kumimoji="1" lang="ja-JP" altLang="en-US" smtClean="0"/>
              <a:t>2022/6/17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47415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4C7C834-1843-4ACD-8846-441F5A178367}" type="datetime1">
              <a:rPr kumimoji="1" lang="ja-JP" altLang="en-US" smtClean="0"/>
              <a:t>2022/6/17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29397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00C9A3A-61FD-446A-AF14-3ADB842A1945}" type="datetime1">
              <a:rPr kumimoji="1" lang="ja-JP" altLang="en-US" smtClean="0"/>
              <a:t>2022/6/17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6412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D865C58-1B15-4312-85DB-B9DF8EA450EE}" type="datetime1">
              <a:rPr kumimoji="1" lang="ja-JP" altLang="en-US" smtClean="0"/>
              <a:t>2022/6/17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96216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338FEF3-C72C-4F16-9B3E-57453847AC98}" type="datetime1">
              <a:rPr kumimoji="1" lang="ja-JP" altLang="en-US" smtClean="0"/>
              <a:t>2022/6/17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69360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F49BCCD-2A11-4A25-B473-AA73F635C032}" type="datetime1">
              <a:rPr kumimoji="1" lang="ja-JP" altLang="en-US" smtClean="0"/>
              <a:t>2022/6/17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714463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C818BBC-A1F4-49EA-BC80-739DBD9B1CB0}" type="datetime1">
              <a:rPr kumimoji="1" lang="ja-JP" altLang="en-US" smtClean="0"/>
              <a:t>2022/6/17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40561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D9B9998-F8C7-49B6-9EC8-8D76DF6AE56F}" type="datetime1">
              <a:rPr kumimoji="1" lang="ja-JP" altLang="en-US" smtClean="0"/>
              <a:t>2022/6/17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3923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4328CA7-9088-4668-AECE-50447D3EB5F1}" type="datetime1">
              <a:rPr kumimoji="1" lang="ja-JP" altLang="en-US" smtClean="0"/>
              <a:t>2022/6/17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264432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CB363B-AD13-4ABB-8684-9B45A8F77966}" type="datetime1">
              <a:rPr kumimoji="1" lang="ja-JP" altLang="en-US" smtClean="0"/>
              <a:t>2022/6/17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545815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26F8711-6E0D-4FBC-97B5-53A5891D096B}" type="datetime1">
              <a:rPr kumimoji="1" lang="ja-JP" altLang="en-US" smtClean="0"/>
              <a:t>2022/6/17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5444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BD2AEC2-4A8B-4248-B46A-E3CA95E74844}" type="datetime1">
              <a:rPr kumimoji="1" lang="ja-JP" altLang="en-US" smtClean="0"/>
              <a:t>2022/6/17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33231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26F802-D989-4141-A2B6-B76888D2F191}" type="datetime1">
              <a:rPr kumimoji="1" lang="ja-JP" altLang="en-US" smtClean="0"/>
              <a:t>2022/6/17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7033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B71D900-8E79-4DEC-99A2-7BA059CAC9B4}" type="datetime1">
              <a:rPr kumimoji="1" lang="ja-JP" altLang="en-US" smtClean="0"/>
              <a:t>2022/6/17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937894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6B9F7A3-CFF9-4E23-8CC5-D9CA54AD5498}" type="datetime1">
              <a:rPr kumimoji="1" lang="ja-JP" altLang="en-US" smtClean="0"/>
              <a:t>2022/6/17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35574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AFE6BA2-B873-4E64-9E94-F63E5A1258CC}" type="datetime1">
              <a:rPr kumimoji="1" lang="ja-JP" altLang="en-US" smtClean="0"/>
              <a:t>2022/6/17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593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3A2F87A-C5C0-40AE-86BD-F35F50CE493F}" type="datetime1">
              <a:rPr kumimoji="1" lang="ja-JP" altLang="en-US" smtClean="0"/>
              <a:t>2022/6/17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7668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06B78E0-D0C2-48BF-AFCF-97BCF6327D2C}" type="datetime1">
              <a:rPr kumimoji="1" lang="ja-JP" altLang="en-US" smtClean="0"/>
              <a:t>2022/6/17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4232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56DFE24-84FA-4980-8466-69C8D02F7838}" type="datetime1">
              <a:rPr kumimoji="1" lang="ja-JP" altLang="en-US" smtClean="0"/>
              <a:t>2022/6/17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243088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F5755-4043-4DA3-9608-B79F0794FC26}" type="datetime1">
              <a:rPr kumimoji="1" lang="ja-JP" altLang="en-US" smtClean="0"/>
              <a:t>2022/6/17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25710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231EDA1-2372-4CC2-BFDB-CDF6FC5F3913}" type="datetime1">
              <a:rPr kumimoji="1" lang="ja-JP" altLang="en-US" smtClean="0"/>
              <a:t>2022/6/17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054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BD4F81E-5E94-4294-9674-95970E3D66BA}" type="datetime1">
              <a:rPr kumimoji="1" lang="ja-JP" altLang="en-US" smtClean="0"/>
              <a:t>2022/6/17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154963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FF324A-D7E0-47D7-8CF8-B6679FE3AA34}" type="datetime1">
              <a:rPr kumimoji="1" lang="ja-JP" altLang="en-US" smtClean="0"/>
              <a:t>2022/6/17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03452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08716F-95D3-4964-8A78-BB8717DD4600}" type="datetime1">
              <a:rPr kumimoji="1" lang="ja-JP" altLang="en-US" smtClean="0"/>
              <a:t>2022/6/17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7522692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emf"/><Relationship Id="rId7"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2.emf"/><Relationship Id="rId5" Type="http://schemas.openxmlformats.org/officeDocument/2006/relationships/image" Target="../media/image31.emf"/><Relationship Id="rId10" Type="http://schemas.openxmlformats.org/officeDocument/2006/relationships/image" Target="../media/image36.jpeg"/><Relationship Id="rId4" Type="http://schemas.openxmlformats.org/officeDocument/2006/relationships/image" Target="../media/image30.emf"/><Relationship Id="rId9"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emf"/></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emf"/></Relationships>
</file>

<file path=ppt/slides/_rels/slide3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emf"/></Relationships>
</file>

<file path=ppt/slides/_rels/slide3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emf"/></Relationships>
</file>

<file path=ppt/slides/_rels/slide4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80.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84.em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87.emf"/></Relationships>
</file>

<file path=ppt/slides/_rels/slide5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89.emf"/></Relationships>
</file>

<file path=ppt/slides/_rels/slide58.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91.e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93.emf"/></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95.emf"/></Relationships>
</file>

<file path=ppt/slides/_rels/slide6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97.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99.emf"/></Relationships>
</file>

<file path=ppt/slides/_rels/slide66.xml.rels><?xml version="1.0" encoding="UTF-8" standalone="yes"?>
<Relationships xmlns="http://schemas.openxmlformats.org/package/2006/relationships"><Relationship Id="rId8" Type="http://schemas.openxmlformats.org/officeDocument/2006/relationships/image" Target="../media/image105.emf"/><Relationship Id="rId3" Type="http://schemas.openxmlformats.org/officeDocument/2006/relationships/image" Target="../media/image100.emf"/><Relationship Id="rId7" Type="http://schemas.openxmlformats.org/officeDocument/2006/relationships/image" Target="../media/image104.emf"/><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103.emf"/><Relationship Id="rId5" Type="http://schemas.openxmlformats.org/officeDocument/2006/relationships/image" Target="../media/image102.emf"/><Relationship Id="rId4" Type="http://schemas.openxmlformats.org/officeDocument/2006/relationships/image" Target="../media/image101.em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107.emf"/></Relationships>
</file>

<file path=ppt/slides/_rels/slide69.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image" Target="../media/image111.emf"/><Relationship Id="rId5" Type="http://schemas.openxmlformats.org/officeDocument/2006/relationships/image" Target="../media/image110.emf"/><Relationship Id="rId4" Type="http://schemas.openxmlformats.org/officeDocument/2006/relationships/image" Target="../media/image109.emf"/></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image" Target="../media/image115.emf"/><Relationship Id="rId5" Type="http://schemas.openxmlformats.org/officeDocument/2006/relationships/image" Target="../media/image114.emf"/><Relationship Id="rId4" Type="http://schemas.openxmlformats.org/officeDocument/2006/relationships/image" Target="../media/image113.emf"/></Relationships>
</file>

<file path=ppt/slides/_rels/slide71.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117.emf"/></Relationships>
</file>

<file path=ppt/slides/_rels/slide72.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121.emf"/><Relationship Id="rId5" Type="http://schemas.openxmlformats.org/officeDocument/2006/relationships/image" Target="../media/image120.emf"/><Relationship Id="rId4" Type="http://schemas.openxmlformats.org/officeDocument/2006/relationships/image" Target="../media/image119.emf"/></Relationships>
</file>

<file path=ppt/slides/_rels/slide73.xml.rels><?xml version="1.0" encoding="UTF-8" standalone="yes"?>
<Relationships xmlns="http://schemas.openxmlformats.org/package/2006/relationships"><Relationship Id="rId8" Type="http://schemas.openxmlformats.org/officeDocument/2006/relationships/image" Target="../media/image127.emf"/><Relationship Id="rId3" Type="http://schemas.openxmlformats.org/officeDocument/2006/relationships/image" Target="../media/image122.emf"/><Relationship Id="rId7" Type="http://schemas.openxmlformats.org/officeDocument/2006/relationships/image" Target="../media/image126.emf"/><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125.emf"/><Relationship Id="rId5" Type="http://schemas.openxmlformats.org/officeDocument/2006/relationships/image" Target="../media/image124.emf"/><Relationship Id="rId4" Type="http://schemas.openxmlformats.org/officeDocument/2006/relationships/image" Target="../media/image123.emf"/></Relationships>
</file>

<file path=ppt/slides/_rels/slide74.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129.emf"/></Relationships>
</file>

<file path=ppt/slides/_rels/slide75.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71.xml"/><Relationship Id="rId1" Type="http://schemas.openxmlformats.org/officeDocument/2006/relationships/slideLayout" Target="../slideLayouts/slideLayout13.xml"/><Relationship Id="rId6" Type="http://schemas.openxmlformats.org/officeDocument/2006/relationships/image" Target="../media/image133.emf"/><Relationship Id="rId5" Type="http://schemas.openxmlformats.org/officeDocument/2006/relationships/image" Target="../media/image132.emf"/><Relationship Id="rId4" Type="http://schemas.openxmlformats.org/officeDocument/2006/relationships/image" Target="../media/image131.emf"/></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35.emf"/></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1.e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463951"/>
            <a:ext cx="7772400" cy="1046011"/>
          </a:xfrm>
        </p:spPr>
        <p:txBody>
          <a:bodyPr>
            <a:normAutofit/>
          </a:bodyPr>
          <a:lstStyle/>
          <a:p>
            <a:r>
              <a:rPr lang="zh-CN" altLang="en-US" sz="3200" dirty="0">
                <a:latin typeface="ＭＳ 明朝" panose="02020609040205080304" pitchFamily="17" charset="-128"/>
                <a:ea typeface="ＭＳ 明朝" panose="02020609040205080304" pitchFamily="17" charset="-128"/>
              </a:rPr>
              <a:t>高空作业车驾驶技能培训辅助教材</a:t>
            </a:r>
            <a:r>
              <a:rPr lang="en-US" altLang="ja-JP" sz="3200" dirty="0">
                <a:latin typeface="ＭＳ 明朝" panose="02020609040205080304" pitchFamily="17" charset="-128"/>
                <a:ea typeface="ＭＳ 明朝" panose="02020609040205080304" pitchFamily="17" charset="-128"/>
              </a:rPr>
              <a:t/>
            </a:r>
            <a:br>
              <a:rPr lang="en-US" altLang="ja-JP" sz="3200" dirty="0">
                <a:latin typeface="ＭＳ 明朝" panose="02020609040205080304" pitchFamily="17" charset="-128"/>
                <a:ea typeface="ＭＳ 明朝" panose="02020609040205080304" pitchFamily="17" charset="-128"/>
              </a:rPr>
            </a:br>
            <a:r>
              <a:rPr lang="zh-CN" altLang="en-US" sz="3200" dirty="0">
                <a:latin typeface="ＭＳ 明朝" panose="02020609040205080304" pitchFamily="17" charset="-128"/>
                <a:ea typeface="ＭＳ 明朝" panose="02020609040205080304" pitchFamily="17" charset="-128"/>
              </a:rPr>
              <a:t>培训用</a:t>
            </a:r>
            <a:r>
              <a:rPr lang="en-US" altLang="zh-CN" sz="3200" dirty="0">
                <a:latin typeface="ＭＳ 明朝" panose="02020609040205080304" pitchFamily="17" charset="-128"/>
                <a:ea typeface="ＭＳ 明朝" panose="02020609040205080304" pitchFamily="17" charset="-128"/>
              </a:rPr>
              <a:t>PowerPoint</a:t>
            </a:r>
            <a:r>
              <a:rPr lang="zh-CN" altLang="en-US" sz="3200" dirty="0">
                <a:latin typeface="ＭＳ 明朝" panose="02020609040205080304" pitchFamily="17" charset="-128"/>
                <a:ea typeface="ＭＳ 明朝" panose="02020609040205080304" pitchFamily="17" charset="-128"/>
              </a:rPr>
              <a:t>资料</a:t>
            </a:r>
            <a:endParaRPr kumimoji="1" lang="ja-JP" altLang="en-US" sz="3200" dirty="0">
              <a:latin typeface="ＭＳ 明朝" panose="02020609040205080304" pitchFamily="17" charset="-128"/>
              <a:ea typeface="ＭＳ 明朝" panose="02020609040205080304" pitchFamily="17" charset="-128"/>
            </a:endParaRPr>
          </a:p>
        </p:txBody>
      </p:sp>
      <p:sp>
        <p:nvSpPr>
          <p:cNvPr id="3" name="スライド番号プレースホルダー 2"/>
          <p:cNvSpPr>
            <a:spLocks noGrp="1"/>
          </p:cNvSpPr>
          <p:nvPr>
            <p:ph type="sldNum" sz="quarter" idx="12"/>
          </p:nvPr>
        </p:nvSpPr>
        <p:spPr/>
        <p:txBody>
          <a:bodyPr/>
          <a:lstStyle/>
          <a:p>
            <a:fld id="{10712B29-8DFD-45C1-BE8F-2E7F44751CDC}" type="slidenum">
              <a:rPr kumimoji="1" lang="ja-JP" altLang="en-US" smtClean="0"/>
              <a:t>1</a:t>
            </a:fld>
            <a:endParaRPr kumimoji="1" lang="ja-JP" altLang="en-US"/>
          </a:p>
        </p:txBody>
      </p:sp>
    </p:spTree>
    <p:extLst>
      <p:ext uri="{BB962C8B-B14F-4D97-AF65-F5344CB8AC3E}">
        <p14:creationId xmlns:p14="http://schemas.microsoft.com/office/powerpoint/2010/main" val="2988793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高空作业车的种类</a:t>
            </a:r>
            <a:r>
              <a:rPr lang="ja-JP" altLang="en-US" sz="2400" b="1" dirty="0">
                <a:latin typeface="ＭＳ 明朝" panose="02020609040205080304" pitchFamily="17" charset="-128"/>
                <a:ea typeface="ＭＳ 明朝" panose="02020609040205080304" pitchFamily="17" charset="-128"/>
              </a:rPr>
              <a:t>～</a:t>
            </a:r>
            <a:r>
              <a:rPr lang="zh-CN" altLang="en-US" sz="2400" b="1" dirty="0">
                <a:latin typeface="ＭＳ 明朝" panose="02020609040205080304" pitchFamily="17" charset="-128"/>
                <a:ea typeface="ＭＳ 明朝" panose="02020609040205080304" pitchFamily="17" charset="-128"/>
              </a:rPr>
              <a:t>行车装置</a:t>
            </a:r>
            <a:r>
              <a:rPr lang="ja-JP" altLang="en-US" sz="2400" b="1" dirty="0">
                <a:latin typeface="ＭＳ 明朝" panose="02020609040205080304" pitchFamily="17" charset="-128"/>
                <a:ea typeface="ＭＳ 明朝" panose="02020609040205080304" pitchFamily="17" charset="-128"/>
              </a:rPr>
              <a:t>（２）</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教材８页</a:t>
            </a:r>
            <a:r>
              <a:rPr lang="en-US" altLang="ja-JP" sz="1200" dirty="0">
                <a:solidFill>
                  <a:prstClr val="black"/>
                </a:solidFill>
              </a:rPr>
              <a:t>/</a:t>
            </a:r>
            <a:r>
              <a:rPr lang="ja-JP" altLang="en-US" sz="1200" dirty="0">
                <a:solidFill>
                  <a:prstClr val="black"/>
                </a:solidFill>
              </a:rPr>
              <a:t>辅</a:t>
            </a:r>
            <a:r>
              <a:rPr lang="ja-JP" altLang="en-US" sz="1200" dirty="0" smtClean="0">
                <a:solidFill>
                  <a:prstClr val="black"/>
                </a:solidFill>
              </a:rPr>
              <a:t>助教材８～９页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10</a:t>
            </a:fld>
            <a:endParaRPr lang="ja-JP" altLang="en-US">
              <a:solidFill>
                <a:prstClr val="black">
                  <a:tint val="75000"/>
                </a:prstClr>
              </a:solidFill>
            </a:endParaRPr>
          </a:p>
        </p:txBody>
      </p:sp>
      <p:sp>
        <p:nvSpPr>
          <p:cNvPr id="11" name="コンテンツ プレースホルダー 4"/>
          <p:cNvSpPr txBox="1">
            <a:spLocks/>
          </p:cNvSpPr>
          <p:nvPr/>
        </p:nvSpPr>
        <p:spPr>
          <a:xfrm>
            <a:off x="628650" y="935915"/>
            <a:ext cx="7886700" cy="3428018"/>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0"/>
              </a:spcBef>
              <a:buNone/>
            </a:pPr>
            <a:r>
              <a:rPr lang="ja-JP" altLang="en-US" sz="1200" b="1" dirty="0">
                <a:solidFill>
                  <a:prstClr val="black"/>
                </a:solidFill>
                <a:latin typeface="ＭＳ 明朝" panose="02020609040205080304" pitchFamily="17" charset="-128"/>
                <a:ea typeface="ＭＳ 明朝" panose="02020609040205080304" pitchFamily="17" charset="-128"/>
              </a:rPr>
              <a:t>②　</a:t>
            </a:r>
            <a:r>
              <a:rPr lang="zh-CN" altLang="ja-JP" sz="1200" b="1" dirty="0">
                <a:effectLst/>
                <a:latin typeface="ＭＳ 明朝" panose="02020609040205080304" pitchFamily="17" charset="-128"/>
                <a:ea typeface="ＭＳ 明朝" panose="02020609040205080304" pitchFamily="17" charset="-128"/>
                <a:cs typeface="Times New Roman" panose="02020603050405020304" pitchFamily="18" charset="0"/>
              </a:rPr>
              <a:t>自走式</a:t>
            </a:r>
            <a:endParaRPr lang="ja-JP" altLang="en-US" sz="1200" b="1" dirty="0">
              <a:solidFill>
                <a:prstClr val="black"/>
              </a:solidFill>
              <a:latin typeface="ＭＳ 明朝" panose="02020609040205080304" pitchFamily="17" charset="-128"/>
              <a:ea typeface="ＭＳ 明朝" panose="02020609040205080304" pitchFamily="17" charset="-128"/>
            </a:endParaRPr>
          </a:p>
          <a:p>
            <a:pPr marL="0" indent="0">
              <a:lnSpc>
                <a:spcPct val="11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ja-JP" sz="1200" dirty="0">
                <a:effectLst/>
                <a:latin typeface="ＭＳ 明朝" panose="02020609040205080304" pitchFamily="17" charset="-128"/>
                <a:ea typeface="ＭＳ 明朝" panose="02020609040205080304" pitchFamily="17" charset="-128"/>
                <a:cs typeface="Times New Roman" panose="02020603050405020304" pitchFamily="18" charset="0"/>
              </a:rPr>
              <a:t>未安装在卡</a:t>
            </a:r>
            <a:r>
              <a:rPr lang="zh-CN" altLang="ja-JP" sz="1200" dirty="0">
                <a:effectLst/>
                <a:latin typeface="ＭＳ 明朝" panose="02020609040205080304" pitchFamily="17" charset="-128"/>
                <a:ea typeface="ＭＳ 明朝" panose="02020609040205080304" pitchFamily="17" charset="-128"/>
                <a:cs typeface="SimSun" panose="02010600030101010101" pitchFamily="2" charset="-122"/>
              </a:rPr>
              <a:t>车</a:t>
            </a:r>
            <a:r>
              <a:rPr lang="zh-CN" altLang="ja-JP" sz="1200" dirty="0">
                <a:effectLst/>
                <a:latin typeface="ＭＳ 明朝" panose="02020609040205080304" pitchFamily="17" charset="-128"/>
                <a:ea typeface="ＭＳ 明朝" panose="02020609040205080304" pitchFamily="17" charset="-128"/>
                <a:cs typeface="Times New Roman" panose="02020603050405020304" pitchFamily="18" charset="0"/>
              </a:rPr>
              <a:t>的</a:t>
            </a:r>
            <a:r>
              <a:rPr lang="zh-CN" altLang="ja-JP" sz="1200" dirty="0">
                <a:effectLst/>
                <a:latin typeface="ＭＳ 明朝" panose="02020609040205080304" pitchFamily="17" charset="-128"/>
                <a:ea typeface="ＭＳ 明朝" panose="02020609040205080304" pitchFamily="17" charset="-128"/>
                <a:cs typeface="SimSun" panose="02010600030101010101" pitchFamily="2" charset="-122"/>
              </a:rPr>
              <a:t>类</a:t>
            </a:r>
            <a:r>
              <a:rPr lang="zh-CN" altLang="ja-JP" sz="1200" dirty="0">
                <a:effectLst/>
                <a:latin typeface="ＭＳ 明朝" panose="02020609040205080304" pitchFamily="17" charset="-128"/>
                <a:ea typeface="ＭＳ 明朝" panose="02020609040205080304" pitchFamily="17" charset="-128"/>
                <a:cs typeface="ＭＳ 明朝" panose="02020609040205080304" pitchFamily="17" charset="-128"/>
              </a:rPr>
              <a:t>型</a:t>
            </a:r>
            <a:r>
              <a:rPr lang="zh-CN" altLang="ja-JP" sz="1200" dirty="0">
                <a:effectLst/>
                <a:latin typeface="ＭＳ 明朝" panose="02020609040205080304" pitchFamily="17" charset="-128"/>
                <a:ea typeface="ＭＳ 明朝" panose="02020609040205080304" pitchFamily="17" charset="-128"/>
                <a:cs typeface="Microsoft YaHei" panose="020B0503020204020204" pitchFamily="34" charset="-122"/>
              </a:rPr>
              <a:t>称</a:t>
            </a:r>
            <a:r>
              <a:rPr lang="zh-CN" altLang="ja-JP" sz="1200" dirty="0">
                <a:effectLst/>
                <a:latin typeface="ＭＳ 明朝" panose="02020609040205080304" pitchFamily="17" charset="-128"/>
                <a:ea typeface="ＭＳ 明朝" panose="02020609040205080304" pitchFamily="17" charset="-128"/>
                <a:cs typeface="SimSun" panose="02010600030101010101" pitchFamily="2" charset="-122"/>
              </a:rPr>
              <a:t>为</a:t>
            </a:r>
            <a:r>
              <a:rPr lang="zh-CN" altLang="ja-JP" sz="1200" dirty="0">
                <a:effectLst/>
                <a:latin typeface="ＭＳ 明朝" panose="02020609040205080304" pitchFamily="17" charset="-128"/>
                <a:ea typeface="ＭＳ 明朝" panose="02020609040205080304" pitchFamily="17" charset="-128"/>
                <a:cs typeface="Microsoft YaHei" panose="020B0503020204020204" pitchFamily="34" charset="-122"/>
              </a:rPr>
              <a:t>自走式，不能在公路上行</a:t>
            </a:r>
            <a:r>
              <a:rPr lang="zh-CN" altLang="ja-JP" sz="1200" dirty="0">
                <a:effectLst/>
                <a:latin typeface="ＭＳ 明朝" panose="02020609040205080304" pitchFamily="17" charset="-128"/>
                <a:ea typeface="ＭＳ 明朝" panose="02020609040205080304" pitchFamily="17" charset="-128"/>
                <a:cs typeface="SimSun" panose="02010600030101010101" pitchFamily="2" charset="-122"/>
              </a:rPr>
              <a:t>车</a:t>
            </a:r>
            <a:r>
              <a:rPr lang="zh-CN" altLang="ja-JP" sz="1200" dirty="0">
                <a:effectLst/>
                <a:latin typeface="ＭＳ 明朝" panose="02020609040205080304" pitchFamily="17" charset="-128"/>
                <a:ea typeface="ＭＳ 明朝" panose="02020609040205080304" pitchFamily="17" charset="-128"/>
                <a:cs typeface="ＭＳ 明朝" panose="02020609040205080304" pitchFamily="17" charset="-128"/>
              </a:rPr>
              <a:t>。</a:t>
            </a:r>
            <a:endParaRPr lang="en-US" altLang="zh-CN" sz="1200" dirty="0">
              <a:latin typeface="ＭＳ 明朝" panose="02020609040205080304" pitchFamily="17" charset="-128"/>
              <a:ea typeface="ＭＳ 明朝" panose="02020609040205080304" pitchFamily="17" charset="-128"/>
              <a:cs typeface="ＭＳ 明朝" panose="02020609040205080304" pitchFamily="17" charset="-128"/>
            </a:endParaRPr>
          </a:p>
          <a:p>
            <a:pPr marL="0" indent="0">
              <a:lnSpc>
                <a:spcPct val="110000"/>
              </a:lnSpc>
              <a:spcBef>
                <a:spcPts val="0"/>
              </a:spcBef>
              <a:buNone/>
            </a:pPr>
            <a:r>
              <a:rPr lang="ja-JP" altLang="en-US" sz="1200" kern="100" dirty="0">
                <a:effectLst/>
                <a:latin typeface="ＭＳ 明朝" panose="02020609040205080304" pitchFamily="17" charset="-128"/>
                <a:ea typeface="ＭＳ 明朝" panose="02020609040205080304" pitchFamily="17" charset="-128"/>
                <a:cs typeface="Microsoft YaHei" panose="020B0503020204020204" pitchFamily="34" charset="-122"/>
              </a:rPr>
              <a:t>　</a:t>
            </a:r>
            <a:r>
              <a:rPr lang="zh-CN" altLang="ja-JP" sz="1200" kern="100" dirty="0">
                <a:effectLst/>
                <a:latin typeface="ＭＳ 明朝" panose="02020609040205080304" pitchFamily="17" charset="-128"/>
                <a:ea typeface="ＭＳ 明朝" panose="02020609040205080304" pitchFamily="17" charset="-128"/>
                <a:cs typeface="Microsoft YaHei" panose="020B0503020204020204" pitchFamily="34" charset="-122"/>
              </a:rPr>
              <a:t>自走式有两种</a:t>
            </a:r>
            <a:r>
              <a:rPr lang="zh-CN" altLang="ja-JP" sz="1200" kern="100" dirty="0">
                <a:effectLst/>
                <a:latin typeface="ＭＳ 明朝" panose="02020609040205080304" pitchFamily="17" charset="-128"/>
                <a:ea typeface="ＭＳ 明朝" panose="02020609040205080304" pitchFamily="17" charset="-128"/>
                <a:cs typeface="SimSun" panose="02010600030101010101" pitchFamily="2" charset="-122"/>
              </a:rPr>
              <a:t>类</a:t>
            </a:r>
            <a:r>
              <a:rPr lang="zh-CN" altLang="ja-JP" sz="1200" kern="100" dirty="0">
                <a:effectLst/>
                <a:latin typeface="ＭＳ 明朝" panose="02020609040205080304" pitchFamily="17" charset="-128"/>
                <a:ea typeface="ＭＳ 明朝" panose="02020609040205080304" pitchFamily="17" charset="-128"/>
                <a:cs typeface="ＭＳ 明朝" panose="02020609040205080304" pitchFamily="17" charset="-128"/>
              </a:rPr>
              <a:t>型，</a:t>
            </a:r>
            <a:r>
              <a:rPr lang="zh-CN" altLang="ja-JP" sz="1200" b="1" kern="100" dirty="0">
                <a:effectLst/>
                <a:latin typeface="ＭＳ 明朝" panose="02020609040205080304" pitchFamily="17" charset="-128"/>
                <a:ea typeface="ＭＳ 明朝" panose="02020609040205080304" pitchFamily="17" charset="-128"/>
                <a:cs typeface="SimSun" panose="02010600030101010101" pitchFamily="2" charset="-122"/>
              </a:rPr>
              <a:t>轮</a:t>
            </a:r>
            <a:r>
              <a:rPr lang="zh-CN" altLang="ja-JP" sz="1200" b="1" kern="100" dirty="0">
                <a:effectLst/>
                <a:latin typeface="ＭＳ 明朝" panose="02020609040205080304" pitchFamily="17" charset="-128"/>
                <a:ea typeface="ＭＳ 明朝" panose="02020609040205080304" pitchFamily="17" charset="-128"/>
                <a:cs typeface="ＭＳ 明朝" panose="02020609040205080304" pitchFamily="17" charset="-128"/>
              </a:rPr>
              <a:t>式</a:t>
            </a:r>
            <a:r>
              <a:rPr lang="zh-CN" altLang="ja-JP" sz="1200" kern="100" dirty="0">
                <a:effectLst/>
                <a:latin typeface="ＭＳ 明朝" panose="02020609040205080304" pitchFamily="17" charset="-128"/>
                <a:ea typeface="ＭＳ 明朝" panose="02020609040205080304" pitchFamily="17" charset="-128"/>
                <a:cs typeface="Microsoft YaHei" panose="020B0503020204020204" pitchFamily="34" charset="-122"/>
              </a:rPr>
              <a:t>和</a:t>
            </a:r>
            <a:r>
              <a:rPr lang="zh-CN" altLang="ja-JP" sz="1200" b="1" kern="100" dirty="0">
                <a:effectLst/>
                <a:latin typeface="ＭＳ 明朝" panose="02020609040205080304" pitchFamily="17" charset="-128"/>
                <a:ea typeface="ＭＳ 明朝" panose="02020609040205080304" pitchFamily="17" charset="-128"/>
                <a:cs typeface="Microsoft YaHei" panose="020B0503020204020204" pitchFamily="34" charset="-122"/>
              </a:rPr>
              <a:t>履</a:t>
            </a:r>
            <a:r>
              <a:rPr lang="zh-CN" altLang="ja-JP" sz="1200" b="1" kern="100" dirty="0">
                <a:effectLst/>
                <a:latin typeface="ＭＳ 明朝" panose="02020609040205080304" pitchFamily="17" charset="-128"/>
                <a:ea typeface="ＭＳ 明朝" panose="02020609040205080304" pitchFamily="17" charset="-128"/>
                <a:cs typeface="SimSun" panose="02010600030101010101" pitchFamily="2" charset="-122"/>
              </a:rPr>
              <a:t>带</a:t>
            </a:r>
            <a:r>
              <a:rPr lang="zh-CN" altLang="ja-JP" sz="1200" b="1" kern="100" dirty="0">
                <a:effectLst/>
                <a:latin typeface="ＭＳ 明朝" panose="02020609040205080304" pitchFamily="17" charset="-128"/>
                <a:ea typeface="ＭＳ 明朝" panose="02020609040205080304" pitchFamily="17" charset="-128"/>
                <a:cs typeface="ＭＳ 明朝" panose="02020609040205080304" pitchFamily="17" charset="-128"/>
              </a:rPr>
              <a:t>式</a:t>
            </a:r>
            <a:r>
              <a:rPr lang="zh-CN" altLang="ja-JP" sz="1200" kern="100" dirty="0">
                <a:effectLst/>
                <a:latin typeface="ＭＳ 明朝" panose="02020609040205080304" pitchFamily="17" charset="-128"/>
                <a:ea typeface="ＭＳ 明朝" panose="02020609040205080304" pitchFamily="17" charset="-128"/>
                <a:cs typeface="ＭＳ 明朝" panose="02020609040205080304" pitchFamily="17" charset="-128"/>
              </a:rPr>
              <a:t>。</a:t>
            </a:r>
            <a:endParaRPr lang="ja-JP"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0" indent="0">
              <a:lnSpc>
                <a:spcPct val="110000"/>
              </a:lnSpc>
              <a:spcBef>
                <a:spcPts val="0"/>
              </a:spcBef>
              <a:buNone/>
            </a:pPr>
            <a:endParaRPr lang="ja-JP" altLang="en-US" sz="1200" dirty="0">
              <a:solidFill>
                <a:prstClr val="black"/>
              </a:solidFill>
              <a:latin typeface="ＭＳ 明朝" panose="02020609040205080304" pitchFamily="17" charset="-128"/>
              <a:ea typeface="ＭＳ 明朝" panose="02020609040205080304" pitchFamily="17" charset="-128"/>
            </a:endParaRPr>
          </a:p>
          <a:p>
            <a:pPr>
              <a:lnSpc>
                <a:spcPct val="110000"/>
              </a:lnSpc>
              <a:spcBef>
                <a:spcPts val="0"/>
              </a:spcBef>
              <a:buAutoNum type="alphaLcParenR"/>
            </a:pPr>
            <a:r>
              <a:rPr lang="zh-CN" altLang="ja-JP" sz="1200" b="1" dirty="0">
                <a:effectLst/>
                <a:latin typeface="ＭＳ 明朝" panose="02020609040205080304" pitchFamily="17" charset="-128"/>
                <a:ea typeface="ＭＳ 明朝" panose="02020609040205080304" pitchFamily="17" charset="-128"/>
                <a:cs typeface="SimSun" panose="02010600030101010101" pitchFamily="2" charset="-122"/>
              </a:rPr>
              <a:t>轮</a:t>
            </a:r>
            <a:r>
              <a:rPr lang="zh-CN" altLang="ja-JP" sz="1200" b="1" dirty="0">
                <a:effectLst/>
                <a:latin typeface="ＭＳ 明朝" panose="02020609040205080304" pitchFamily="17" charset="-128"/>
                <a:ea typeface="ＭＳ 明朝" panose="02020609040205080304" pitchFamily="17" charset="-128"/>
                <a:cs typeface="ＭＳ 明朝" panose="02020609040205080304" pitchFamily="17" charset="-128"/>
              </a:rPr>
              <a:t>式</a:t>
            </a:r>
            <a:endParaRPr lang="en-US" altLang="zh-CN" sz="1200" b="1" dirty="0">
              <a:solidFill>
                <a:prstClr val="black"/>
              </a:solidFill>
              <a:latin typeface="ＭＳ 明朝" panose="02020609040205080304" pitchFamily="17" charset="-128"/>
              <a:ea typeface="ＭＳ 明朝" panose="02020609040205080304" pitchFamily="17" charset="-128"/>
            </a:endParaRPr>
          </a:p>
          <a:p>
            <a:pPr marL="0" indent="0">
              <a:lnSpc>
                <a:spcPct val="110000"/>
              </a:lnSpc>
              <a:spcBef>
                <a:spcPts val="0"/>
              </a:spcBef>
              <a:buNone/>
            </a:pPr>
            <a:r>
              <a:rPr lang="en-US" altLang="zh-CN" sz="1200" kern="100" dirty="0">
                <a:effectLst/>
                <a:latin typeface="ＭＳ 明朝" panose="02020609040205080304" pitchFamily="17" charset="-128"/>
                <a:ea typeface="ＭＳ 明朝" panose="02020609040205080304" pitchFamily="17" charset="-128"/>
                <a:cs typeface="SimSun" panose="02010600030101010101" pitchFamily="2" charset="-122"/>
              </a:rPr>
              <a:t>  </a:t>
            </a:r>
            <a:r>
              <a:rPr lang="zh-CN" altLang="ja-JP" sz="1200" kern="100" dirty="0">
                <a:effectLst/>
                <a:latin typeface="ＭＳ 明朝" panose="02020609040205080304" pitchFamily="17" charset="-128"/>
                <a:ea typeface="ＭＳ 明朝" panose="02020609040205080304" pitchFamily="17" charset="-128"/>
                <a:cs typeface="SimSun" panose="02010600030101010101" pitchFamily="2" charset="-122"/>
              </a:rPr>
              <a:t>轮</a:t>
            </a:r>
            <a:r>
              <a:rPr lang="zh-CN" altLang="ja-JP" sz="1200" kern="100" dirty="0">
                <a:effectLst/>
                <a:latin typeface="ＭＳ 明朝" panose="02020609040205080304" pitchFamily="17" charset="-128"/>
                <a:ea typeface="ＭＳ 明朝" panose="02020609040205080304" pitchFamily="17" charset="-128"/>
                <a:cs typeface="ＭＳ 明朝" panose="02020609040205080304" pitchFamily="17" charset="-128"/>
              </a:rPr>
              <a:t>式</a:t>
            </a:r>
            <a:r>
              <a:rPr lang="zh-CN" altLang="ja-JP" sz="1200" kern="100" dirty="0">
                <a:effectLst/>
                <a:latin typeface="ＭＳ 明朝" panose="02020609040205080304" pitchFamily="17" charset="-128"/>
                <a:ea typeface="ＭＳ 明朝" panose="02020609040205080304" pitchFamily="17" charset="-128"/>
                <a:cs typeface="Microsoft YaHei" panose="020B0503020204020204" pitchFamily="34" charset="-122"/>
              </a:rPr>
              <a:t>是一般有四个</a:t>
            </a:r>
            <a:r>
              <a:rPr lang="zh-CN" altLang="ja-JP" sz="1200" kern="100" dirty="0">
                <a:effectLst/>
                <a:latin typeface="ＭＳ 明朝" panose="02020609040205080304" pitchFamily="17" charset="-128"/>
                <a:ea typeface="ＭＳ 明朝" panose="02020609040205080304" pitchFamily="17" charset="-128"/>
                <a:cs typeface="SimSun" panose="02010600030101010101" pitchFamily="2" charset="-122"/>
              </a:rPr>
              <a:t>轮</a:t>
            </a:r>
            <a:r>
              <a:rPr lang="zh-CN" altLang="ja-JP" sz="1200" kern="100" dirty="0">
                <a:effectLst/>
                <a:latin typeface="ＭＳ 明朝" panose="02020609040205080304" pitchFamily="17" charset="-128"/>
                <a:ea typeface="ＭＳ 明朝" panose="02020609040205080304" pitchFamily="17" charset="-128"/>
                <a:cs typeface="ＭＳ 明朝" panose="02020609040205080304" pitchFamily="17" charset="-128"/>
              </a:rPr>
              <a:t>胎</a:t>
            </a:r>
            <a:r>
              <a:rPr lang="zh-CN" altLang="ja-JP" sz="1200" kern="100" dirty="0">
                <a:effectLst/>
                <a:latin typeface="ＭＳ 明朝" panose="02020609040205080304" pitchFamily="17" charset="-128"/>
                <a:ea typeface="ＭＳ 明朝" panose="02020609040205080304" pitchFamily="17" charset="-128"/>
                <a:cs typeface="Microsoft YaHei" panose="020B0503020204020204" pitchFamily="34" charset="-122"/>
              </a:rPr>
              <a:t>之中，前面或后面的</a:t>
            </a:r>
            <a:r>
              <a:rPr lang="zh-CN" altLang="ja-JP" sz="1200" kern="100" dirty="0">
                <a:effectLst/>
                <a:latin typeface="ＭＳ 明朝" panose="02020609040205080304" pitchFamily="17" charset="-128"/>
                <a:ea typeface="ＭＳ 明朝" panose="02020609040205080304" pitchFamily="17" charset="-128"/>
                <a:cs typeface="SimSun" panose="02010600030101010101" pitchFamily="2" charset="-122"/>
              </a:rPr>
              <a:t>两个是驱动轮</a:t>
            </a:r>
            <a:r>
              <a:rPr lang="zh-CN" altLang="ja-JP" sz="1200" kern="100" dirty="0">
                <a:effectLst/>
                <a:latin typeface="ＭＳ 明朝" panose="02020609040205080304" pitchFamily="17" charset="-128"/>
                <a:ea typeface="ＭＳ 明朝" panose="02020609040205080304" pitchFamily="17" charset="-128"/>
                <a:cs typeface="ＭＳ 明朝" panose="02020609040205080304" pitchFamily="17" charset="-128"/>
              </a:rPr>
              <a:t>。</a:t>
            </a:r>
            <a:endParaRPr lang="ja-JP"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152400" indent="0" algn="just">
              <a:spcBef>
                <a:spcPts val="0"/>
              </a:spcBef>
              <a:buNone/>
            </a:pPr>
            <a:r>
              <a:rPr lang="zh-CN"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所使用的</a:t>
            </a:r>
            <a:r>
              <a:rPr lang="zh-CN" altLang="ja-JP" sz="1200" kern="100" dirty="0">
                <a:effectLst/>
                <a:latin typeface="ＭＳ 明朝" panose="02020609040205080304" pitchFamily="17" charset="-128"/>
                <a:ea typeface="ＭＳ 明朝" panose="02020609040205080304" pitchFamily="17" charset="-128"/>
                <a:cs typeface="SimSun" panose="02010600030101010101" pitchFamily="2" charset="-122"/>
              </a:rPr>
              <a:t>轮</a:t>
            </a:r>
            <a:r>
              <a:rPr lang="zh-CN" altLang="ja-JP" sz="1200" kern="100" dirty="0">
                <a:effectLst/>
                <a:latin typeface="ＭＳ 明朝" panose="02020609040205080304" pitchFamily="17" charset="-128"/>
                <a:ea typeface="ＭＳ 明朝" panose="02020609040205080304" pitchFamily="17" charset="-128"/>
                <a:cs typeface="ＭＳ 明朝" panose="02020609040205080304" pitchFamily="17" charset="-128"/>
              </a:rPr>
              <a:t>胎</a:t>
            </a:r>
            <a:r>
              <a:rPr lang="zh-CN" altLang="ja-JP" sz="1200" kern="100" dirty="0">
                <a:effectLst/>
                <a:latin typeface="ＭＳ 明朝" panose="02020609040205080304" pitchFamily="17" charset="-128"/>
                <a:ea typeface="ＭＳ 明朝" panose="02020609040205080304" pitchFamily="17" charset="-128"/>
                <a:cs typeface="SimSun" panose="02010600030101010101" pitchFamily="2" charset="-122"/>
              </a:rPr>
              <a:t>为自封轮胎。它</a:t>
            </a:r>
            <a:r>
              <a:rPr lang="zh-CN" altLang="en-US" sz="1200" kern="100" dirty="0">
                <a:effectLst/>
                <a:latin typeface="ＭＳ 明朝" panose="02020609040205080304" pitchFamily="17" charset="-128"/>
                <a:ea typeface="ＭＳ 明朝" panose="02020609040205080304" pitchFamily="17" charset="-128"/>
                <a:cs typeface="SimSun" panose="02010600030101010101" pitchFamily="2" charset="-122"/>
              </a:rPr>
              <a:t>使用白色橡胶轮胎</a:t>
            </a:r>
            <a:r>
              <a:rPr lang="zh-CN" altLang="ja-JP" sz="1200" kern="100" dirty="0">
                <a:effectLst/>
                <a:latin typeface="ＭＳ 明朝" panose="02020609040205080304" pitchFamily="17" charset="-128"/>
                <a:ea typeface="ＭＳ 明朝" panose="02020609040205080304" pitchFamily="17" charset="-128"/>
                <a:cs typeface="ＭＳ 明朝" panose="02020609040205080304" pitchFamily="17" charset="-128"/>
              </a:rPr>
              <a:t>，</a:t>
            </a:r>
            <a:r>
              <a:rPr lang="zh-CN" altLang="ja-JP" sz="1200" kern="100" dirty="0">
                <a:effectLst/>
                <a:latin typeface="ＭＳ 明朝" panose="02020609040205080304" pitchFamily="17" charset="-128"/>
                <a:ea typeface="ＭＳ 明朝" panose="02020609040205080304" pitchFamily="17" charset="-128"/>
                <a:cs typeface="SimSun" panose="02010600030101010101" pitchFamily="2" charset="-122"/>
              </a:rPr>
              <a:t>不会在路面上留下行车</a:t>
            </a:r>
            <a:r>
              <a:rPr lang="zh-CN" altLang="ja-JP" sz="1200" kern="100" dirty="0">
                <a:effectLst/>
                <a:latin typeface="ＭＳ 明朝" panose="02020609040205080304" pitchFamily="17" charset="-128"/>
                <a:ea typeface="ＭＳ 明朝" panose="02020609040205080304" pitchFamily="17" charset="-128"/>
                <a:cs typeface="ＭＳ 明朝" panose="02020609040205080304" pitchFamily="17" charset="-128"/>
              </a:rPr>
              <a:t>痕迹。</a:t>
            </a:r>
            <a:endParaRPr lang="en-US" altLang="zh-CN" sz="1200" kern="100" dirty="0">
              <a:effectLst/>
              <a:latin typeface="ＭＳ 明朝" panose="02020609040205080304" pitchFamily="17" charset="-128"/>
              <a:ea typeface="ＭＳ 明朝" panose="02020609040205080304" pitchFamily="17" charset="-128"/>
              <a:cs typeface="ＭＳ 明朝" panose="02020609040205080304" pitchFamily="17" charset="-128"/>
            </a:endParaRPr>
          </a:p>
          <a:p>
            <a:pPr marL="152400" indent="0" algn="just">
              <a:spcBef>
                <a:spcPts val="0"/>
              </a:spcBef>
              <a:buNone/>
            </a:pPr>
            <a:r>
              <a:rPr lang="zh-CN" altLang="ja-JP" sz="1200" kern="100" dirty="0">
                <a:effectLst/>
                <a:latin typeface="ＭＳ 明朝" panose="02020609040205080304" pitchFamily="17" charset="-128"/>
                <a:ea typeface="ＭＳ 明朝" panose="02020609040205080304" pitchFamily="17" charset="-128"/>
                <a:cs typeface="SimSun" panose="02010600030101010101" pitchFamily="2" charset="-122"/>
              </a:rPr>
              <a:t>液压马</a:t>
            </a:r>
            <a:r>
              <a:rPr lang="zh-CN" altLang="ja-JP" sz="1200" kern="100" dirty="0">
                <a:effectLst/>
                <a:latin typeface="ＭＳ 明朝" panose="02020609040205080304" pitchFamily="17" charset="-128"/>
                <a:ea typeface="ＭＳ 明朝" panose="02020609040205080304" pitchFamily="17" charset="-128"/>
                <a:cs typeface="ＭＳ 明朝" panose="02020609040205080304" pitchFamily="17" charset="-128"/>
              </a:rPr>
              <a:t>达</a:t>
            </a:r>
            <a:r>
              <a:rPr lang="zh-CN" altLang="ja-JP" sz="1200" kern="100" dirty="0">
                <a:effectLst/>
                <a:latin typeface="ＭＳ 明朝" panose="02020609040205080304" pitchFamily="17" charset="-128"/>
                <a:ea typeface="ＭＳ 明朝" panose="02020609040205080304" pitchFamily="17" charset="-128"/>
                <a:cs typeface="SimSun" panose="02010600030101010101" pitchFamily="2" charset="-122"/>
              </a:rPr>
              <a:t>通过减速机驱动轮</a:t>
            </a:r>
            <a:r>
              <a:rPr lang="zh-CN" altLang="ja-JP" sz="1200" kern="100" dirty="0">
                <a:effectLst/>
                <a:latin typeface="ＭＳ 明朝" panose="02020609040205080304" pitchFamily="17" charset="-128"/>
                <a:ea typeface="ＭＳ 明朝" panose="02020609040205080304" pitchFamily="17" charset="-128"/>
                <a:cs typeface="ＭＳ 明朝" panose="02020609040205080304" pitchFamily="17" charset="-128"/>
              </a:rPr>
              <a:t>胎</a:t>
            </a:r>
            <a:r>
              <a:rPr lang="zh-CN" altLang="ja-JP" sz="1200" kern="100" dirty="0">
                <a:effectLst/>
                <a:latin typeface="ＭＳ 明朝" panose="02020609040205080304" pitchFamily="17" charset="-128"/>
                <a:ea typeface="ＭＳ 明朝" panose="02020609040205080304" pitchFamily="17" charset="-128"/>
                <a:cs typeface="SimSun" panose="02010600030101010101" pitchFamily="2" charset="-122"/>
              </a:rPr>
              <a:t>。</a:t>
            </a:r>
            <a:endParaRPr lang="en-US" altLang="zh-CN" sz="1200" kern="100" dirty="0">
              <a:effectLst/>
              <a:latin typeface="ＭＳ 明朝" panose="02020609040205080304" pitchFamily="17" charset="-128"/>
              <a:ea typeface="ＭＳ 明朝" panose="02020609040205080304" pitchFamily="17" charset="-128"/>
              <a:cs typeface="SimSun" panose="02010600030101010101" pitchFamily="2" charset="-122"/>
            </a:endParaRPr>
          </a:p>
          <a:p>
            <a:pPr marL="152400" indent="0" algn="just">
              <a:spcBef>
                <a:spcPts val="0"/>
              </a:spcBef>
              <a:buNone/>
            </a:pPr>
            <a:endParaRPr lang="ja-JP"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0" indent="0">
              <a:lnSpc>
                <a:spcPct val="110000"/>
              </a:lnSpc>
              <a:spcBef>
                <a:spcPts val="0"/>
              </a:spcBef>
              <a:buNone/>
            </a:pPr>
            <a:r>
              <a:rPr lang="en-US" altLang="ja-JP" sz="1200" dirty="0">
                <a:solidFill>
                  <a:prstClr val="black"/>
                </a:solidFill>
                <a:latin typeface="ＭＳ 明朝" panose="02020609040205080304" pitchFamily="17" charset="-128"/>
                <a:ea typeface="ＭＳ 明朝" panose="02020609040205080304" pitchFamily="17" charset="-128"/>
              </a:rPr>
              <a:t>【</a:t>
            </a:r>
            <a:r>
              <a:rPr lang="ja-JP" altLang="ja-JP" sz="1200" dirty="0">
                <a:effectLst/>
                <a:latin typeface="ＭＳ 明朝" panose="02020609040205080304" pitchFamily="17" charset="-128"/>
                <a:ea typeface="ＭＳ 明朝" panose="02020609040205080304" pitchFamily="17" charset="-128"/>
                <a:cs typeface="Times New Roman" panose="02020603050405020304" pitchFamily="18" charset="0"/>
              </a:rPr>
              <a:t>主要特征】 </a:t>
            </a:r>
            <a:endParaRPr lang="en-US" altLang="ja-JP" sz="1200" dirty="0">
              <a:latin typeface="ＭＳ 明朝" panose="02020609040205080304" pitchFamily="17" charset="-128"/>
              <a:ea typeface="ＭＳ 明朝" panose="02020609040205080304" pitchFamily="17" charset="-128"/>
              <a:cs typeface="Times New Roman" panose="02020603050405020304" pitchFamily="18" charset="0"/>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en-US" altLang="ja-JP" sz="1200" dirty="0">
                <a:solidFill>
                  <a:prstClr val="black"/>
                </a:solidFill>
                <a:latin typeface="ＭＳ 明朝" panose="02020609040205080304" pitchFamily="17" charset="-128"/>
                <a:ea typeface="ＭＳ 明朝" panose="02020609040205080304" pitchFamily="17" charset="-128"/>
              </a:rPr>
              <a:t>a. </a:t>
            </a:r>
            <a:r>
              <a:rPr lang="ja-JP"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在移</a:t>
            </a:r>
            <a:r>
              <a:rPr lang="ja-JP" altLang="ja-JP" sz="1200" kern="100" dirty="0">
                <a:effectLst/>
                <a:latin typeface="ＭＳ 明朝" panose="02020609040205080304" pitchFamily="17" charset="-128"/>
                <a:ea typeface="ＭＳ 明朝" panose="02020609040205080304" pitchFamily="17" charset="-128"/>
                <a:cs typeface="SimSun" panose="02010600030101010101" pitchFamily="2" charset="-122"/>
              </a:rPr>
              <a:t>动</a:t>
            </a:r>
            <a:r>
              <a:rPr lang="ja-JP" altLang="ja-JP" sz="1200" kern="100" dirty="0">
                <a:effectLst/>
                <a:latin typeface="ＭＳ 明朝" panose="02020609040205080304" pitchFamily="17" charset="-128"/>
                <a:ea typeface="ＭＳ 明朝" panose="02020609040205080304" pitchFamily="17" charset="-128"/>
                <a:cs typeface="ＭＳ ゴシック" panose="020B0609070205080204" pitchFamily="49" charset="-128"/>
              </a:rPr>
              <a:t>中的</a:t>
            </a:r>
            <a:r>
              <a:rPr lang="ja-JP"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作</a:t>
            </a:r>
            <a:r>
              <a:rPr lang="ja-JP" altLang="ja-JP" sz="1200" kern="100" dirty="0">
                <a:effectLst/>
                <a:latin typeface="ＭＳ 明朝" panose="02020609040205080304" pitchFamily="17" charset="-128"/>
                <a:ea typeface="ＭＳ 明朝" panose="02020609040205080304" pitchFamily="17" charset="-128"/>
                <a:cs typeface="SimSun" panose="02010600030101010101" pitchFamily="2" charset="-122"/>
              </a:rPr>
              <a:t>业</a:t>
            </a:r>
            <a:r>
              <a:rPr lang="ja-JP"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很容易。</a:t>
            </a: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en-US" altLang="ja-JP" sz="1200" dirty="0">
                <a:solidFill>
                  <a:prstClr val="black"/>
                </a:solidFill>
                <a:latin typeface="ＭＳ 明朝" panose="02020609040205080304" pitchFamily="17" charset="-128"/>
                <a:ea typeface="ＭＳ 明朝" panose="02020609040205080304" pitchFamily="17" charset="-128"/>
              </a:rPr>
              <a:t>b.</a:t>
            </a: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ja-JP" sz="1200" dirty="0">
                <a:effectLst/>
                <a:latin typeface="ＭＳ 明朝" panose="02020609040205080304" pitchFamily="17" charset="-128"/>
                <a:ea typeface="ＭＳ 明朝" panose="02020609040205080304" pitchFamily="17" charset="-128"/>
                <a:cs typeface="Times New Roman" panose="02020603050405020304" pitchFamily="18" charset="0"/>
              </a:rPr>
              <a:t>行</a:t>
            </a:r>
            <a:r>
              <a:rPr lang="zh-CN" altLang="ja-JP" sz="1200" dirty="0">
                <a:effectLst/>
                <a:latin typeface="ＭＳ 明朝" panose="02020609040205080304" pitchFamily="17" charset="-128"/>
                <a:ea typeface="ＭＳ 明朝" panose="02020609040205080304" pitchFamily="17" charset="-128"/>
                <a:cs typeface="SimSun" panose="02010600030101010101" pitchFamily="2" charset="-122"/>
              </a:rPr>
              <a:t>车</a:t>
            </a:r>
            <a:r>
              <a:rPr lang="zh-CN" altLang="ja-JP" sz="1200" dirty="0">
                <a:effectLst/>
                <a:latin typeface="ＭＳ 明朝" panose="02020609040205080304" pitchFamily="17" charset="-128"/>
                <a:ea typeface="ＭＳ 明朝" panose="02020609040205080304" pitchFamily="17" charset="-128"/>
                <a:cs typeface="Times New Roman" panose="02020603050405020304" pitchFamily="18" charset="0"/>
              </a:rPr>
              <a:t>速度比卡</a:t>
            </a:r>
            <a:r>
              <a:rPr lang="zh-CN" altLang="ja-JP" sz="1200" dirty="0">
                <a:effectLst/>
                <a:latin typeface="ＭＳ 明朝" panose="02020609040205080304" pitchFamily="17" charset="-128"/>
                <a:ea typeface="ＭＳ 明朝" panose="02020609040205080304" pitchFamily="17" charset="-128"/>
                <a:cs typeface="SimSun" panose="02010600030101010101" pitchFamily="2" charset="-122"/>
              </a:rPr>
              <a:t>车</a:t>
            </a:r>
            <a:r>
              <a:rPr lang="zh-CN" altLang="ja-JP" sz="1200" dirty="0">
                <a:effectLst/>
                <a:latin typeface="ＭＳ 明朝" panose="02020609040205080304" pitchFamily="17" charset="-128"/>
                <a:ea typeface="ＭＳ 明朝" panose="02020609040205080304" pitchFamily="17" charset="-128"/>
                <a:cs typeface="ＭＳ 明朝" panose="02020609040205080304" pitchFamily="17" charset="-128"/>
              </a:rPr>
              <a:t>式</a:t>
            </a:r>
            <a:r>
              <a:rPr lang="zh-CN" altLang="ja-JP" sz="1200" dirty="0">
                <a:effectLst/>
                <a:latin typeface="ＭＳ 明朝" panose="02020609040205080304" pitchFamily="17" charset="-128"/>
                <a:ea typeface="ＭＳ 明朝" panose="02020609040205080304" pitchFamily="17" charset="-128"/>
                <a:cs typeface="Microsoft YaHei" panose="020B0503020204020204" pitchFamily="34" charset="-122"/>
              </a:rPr>
              <a:t>慢</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en-US" altLang="ja-JP" sz="1200" dirty="0">
                <a:solidFill>
                  <a:prstClr val="black"/>
                </a:solidFill>
                <a:latin typeface="ＭＳ 明朝" panose="02020609040205080304" pitchFamily="17" charset="-128"/>
                <a:ea typeface="ＭＳ 明朝" panose="02020609040205080304" pitchFamily="17" charset="-128"/>
              </a:rPr>
              <a:t>c.</a:t>
            </a:r>
            <a:r>
              <a:rPr lang="ja-JP" altLang="en-US" sz="1200" dirty="0">
                <a:solidFill>
                  <a:prstClr val="black"/>
                </a:solidFill>
                <a:latin typeface="ＭＳ 明朝" panose="02020609040205080304" pitchFamily="17" charset="-128"/>
                <a:ea typeface="ＭＳ 明朝" panose="02020609040205080304" pitchFamily="17" charset="-128"/>
              </a:rPr>
              <a:t> </a:t>
            </a:r>
            <a:r>
              <a:rPr lang="ja-JP" altLang="ja-JP" sz="1200" dirty="0">
                <a:effectLst/>
                <a:latin typeface="ＭＳ 明朝" panose="02020609040205080304" pitchFamily="17" charset="-128"/>
                <a:ea typeface="ＭＳ 明朝" panose="02020609040205080304" pitchFamily="17" charset="-128"/>
                <a:cs typeface="Times New Roman" panose="02020603050405020304" pitchFamily="18" charset="0"/>
              </a:rPr>
              <a:t>与履</a:t>
            </a:r>
            <a:r>
              <a:rPr lang="ja-JP" altLang="ja-JP" sz="1200" dirty="0">
                <a:effectLst/>
                <a:latin typeface="ＭＳ 明朝" panose="02020609040205080304" pitchFamily="17" charset="-128"/>
                <a:ea typeface="ＭＳ 明朝" panose="02020609040205080304" pitchFamily="17" charset="-128"/>
                <a:cs typeface="SimSun" panose="02010600030101010101" pitchFamily="2" charset="-122"/>
              </a:rPr>
              <a:t>带</a:t>
            </a:r>
            <a:r>
              <a:rPr lang="ja-JP" altLang="ja-JP" sz="1200" dirty="0">
                <a:effectLst/>
                <a:latin typeface="ＭＳ 明朝" panose="02020609040205080304" pitchFamily="17" charset="-128"/>
                <a:ea typeface="ＭＳ 明朝" panose="02020609040205080304" pitchFamily="17" charset="-128"/>
                <a:cs typeface="ＭＳ 明朝" panose="02020609040205080304" pitchFamily="17" charset="-128"/>
              </a:rPr>
              <a:t>式（</a:t>
            </a:r>
            <a:r>
              <a:rPr lang="ja-JP" altLang="ja-JP" sz="1200" dirty="0">
                <a:effectLst/>
                <a:latin typeface="ＭＳ 明朝" panose="02020609040205080304" pitchFamily="17" charset="-128"/>
                <a:ea typeface="ＭＳ 明朝" panose="02020609040205080304" pitchFamily="17" charset="-128"/>
                <a:cs typeface="SimSun" panose="02010600030101010101" pitchFamily="2" charset="-122"/>
              </a:rPr>
              <a:t>铁</a:t>
            </a:r>
            <a:r>
              <a:rPr lang="ja-JP" altLang="ja-JP" sz="1200" dirty="0">
                <a:effectLst/>
                <a:latin typeface="ＭＳ 明朝" panose="02020609040205080304" pitchFamily="17" charset="-128"/>
                <a:ea typeface="ＭＳ 明朝" panose="02020609040205080304" pitchFamily="17" charset="-128"/>
                <a:cs typeface="ＭＳ 明朝" panose="02020609040205080304" pitchFamily="17" charset="-128"/>
              </a:rPr>
              <a:t>制）相比，</a:t>
            </a:r>
            <a:r>
              <a:rPr lang="ja-JP" altLang="ja-JP" sz="1200" dirty="0">
                <a:effectLst/>
                <a:latin typeface="ＭＳ 明朝" panose="02020609040205080304" pitchFamily="17" charset="-128"/>
                <a:ea typeface="ＭＳ 明朝" panose="02020609040205080304" pitchFamily="17" charset="-128"/>
                <a:cs typeface="Times New Roman" panose="02020603050405020304" pitchFamily="18" charset="0"/>
              </a:rPr>
              <a:t>行</a:t>
            </a:r>
            <a:r>
              <a:rPr lang="ja-JP" altLang="ja-JP" sz="1200" dirty="0">
                <a:effectLst/>
                <a:latin typeface="ＭＳ 明朝" panose="02020609040205080304" pitchFamily="17" charset="-128"/>
                <a:ea typeface="ＭＳ 明朝" panose="02020609040205080304" pitchFamily="17" charset="-128"/>
                <a:cs typeface="SimSun" panose="02010600030101010101" pitchFamily="2" charset="-122"/>
              </a:rPr>
              <a:t>车时对</a:t>
            </a:r>
            <a:r>
              <a:rPr lang="ja-JP" altLang="ja-JP" sz="1200" dirty="0">
                <a:effectLst/>
                <a:latin typeface="ＭＳ 明朝" panose="02020609040205080304" pitchFamily="17" charset="-128"/>
                <a:ea typeface="ＭＳ 明朝" panose="02020609040205080304" pitchFamily="17" charset="-128"/>
                <a:cs typeface="ＭＳ 明朝" panose="02020609040205080304" pitchFamily="17" charset="-128"/>
              </a:rPr>
              <a:t>路面的</a:t>
            </a:r>
            <a:r>
              <a:rPr lang="ja-JP" altLang="ja-JP" sz="1200" dirty="0">
                <a:effectLst/>
                <a:latin typeface="ＭＳ 明朝" panose="02020609040205080304" pitchFamily="17" charset="-128"/>
                <a:ea typeface="ＭＳ 明朝" panose="02020609040205080304" pitchFamily="17" charset="-128"/>
                <a:cs typeface="SimSun" panose="02010600030101010101" pitchFamily="2" charset="-122"/>
              </a:rPr>
              <a:t>损伤较</a:t>
            </a:r>
            <a:r>
              <a:rPr lang="ja-JP" altLang="ja-JP" sz="1200" dirty="0">
                <a:effectLst/>
                <a:latin typeface="ＭＳ 明朝" panose="02020609040205080304" pitchFamily="17" charset="-128"/>
                <a:ea typeface="ＭＳ 明朝" panose="02020609040205080304" pitchFamily="17" charset="-128"/>
                <a:cs typeface="ＭＳ 明朝" panose="02020609040205080304" pitchFamily="17" charset="-128"/>
              </a:rPr>
              <a:t>小。</a:t>
            </a:r>
            <a:endParaRPr lang="en-US" altLang="ja-JP" sz="1200" dirty="0">
              <a:effectLst/>
              <a:latin typeface="ＭＳ 明朝" panose="02020609040205080304" pitchFamily="17" charset="-128"/>
              <a:ea typeface="ＭＳ 明朝" panose="02020609040205080304" pitchFamily="17" charset="-128"/>
              <a:cs typeface="ＭＳ 明朝" panose="02020609040205080304" pitchFamily="17" charset="-128"/>
            </a:endParaRPr>
          </a:p>
          <a:p>
            <a:pPr marL="0" indent="0">
              <a:lnSpc>
                <a:spcPct val="100000"/>
              </a:lnSpc>
              <a:spcBef>
                <a:spcPts val="0"/>
              </a:spcBef>
              <a:buNone/>
            </a:pPr>
            <a:r>
              <a:rPr lang="en-US" altLang="ja-JP" sz="1200" dirty="0">
                <a:solidFill>
                  <a:prstClr val="black"/>
                </a:solidFill>
                <a:latin typeface="ＭＳ 明朝" panose="02020609040205080304" pitchFamily="17" charset="-128"/>
                <a:ea typeface="ＭＳ 明朝" panose="02020609040205080304" pitchFamily="17" charset="-128"/>
              </a:rPr>
              <a:t>  d. </a:t>
            </a:r>
            <a:r>
              <a:rPr lang="zh-CN"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通常用于在工厂</a:t>
            </a:r>
            <a:r>
              <a:rPr lang="zh-CN" altLang="ja-JP" sz="1200" kern="100" dirty="0">
                <a:effectLst/>
                <a:latin typeface="ＭＳ 明朝" panose="02020609040205080304" pitchFamily="17" charset="-128"/>
                <a:ea typeface="ＭＳ 明朝" panose="02020609040205080304" pitchFamily="17" charset="-128"/>
                <a:cs typeface="SimSun" panose="02010600030101010101" pitchFamily="2" charset="-122"/>
              </a:rPr>
              <a:t>设</a:t>
            </a:r>
            <a:r>
              <a:rPr lang="zh-CN" altLang="ja-JP" sz="1200" kern="100" dirty="0">
                <a:effectLst/>
                <a:latin typeface="ＭＳ 明朝" panose="02020609040205080304" pitchFamily="17" charset="-128"/>
                <a:ea typeface="ＭＳ 明朝" panose="02020609040205080304" pitchFamily="17" charset="-128"/>
                <a:cs typeface="ＭＳ 明朝" panose="02020609040205080304" pitchFamily="17" charset="-128"/>
              </a:rPr>
              <a:t>施内的</a:t>
            </a:r>
            <a:r>
              <a:rPr lang="zh-CN" altLang="ja-JP" sz="1200" kern="100" dirty="0">
                <a:effectLst/>
                <a:latin typeface="ＭＳ 明朝" panose="02020609040205080304" pitchFamily="17" charset="-128"/>
                <a:ea typeface="ＭＳ 明朝" panose="02020609040205080304" pitchFamily="17" charset="-128"/>
                <a:cs typeface="SimSun" panose="02010600030101010101" pitchFamily="2" charset="-122"/>
              </a:rPr>
              <a:t>维</a:t>
            </a:r>
            <a:r>
              <a:rPr lang="zh-CN" altLang="ja-JP" sz="1200" kern="100" dirty="0">
                <a:effectLst/>
                <a:latin typeface="ＭＳ 明朝" panose="02020609040205080304" pitchFamily="17" charset="-128"/>
                <a:ea typeface="ＭＳ 明朝" panose="02020609040205080304" pitchFamily="17" charset="-128"/>
                <a:cs typeface="ＭＳ 明朝" panose="02020609040205080304" pitchFamily="17" charset="-128"/>
              </a:rPr>
              <a:t>修和点</a:t>
            </a:r>
            <a:r>
              <a:rPr lang="zh-CN" altLang="ja-JP" sz="1200" kern="100" dirty="0">
                <a:effectLst/>
                <a:latin typeface="ＭＳ 明朝" panose="02020609040205080304" pitchFamily="17" charset="-128"/>
                <a:ea typeface="ＭＳ 明朝" panose="02020609040205080304" pitchFamily="17" charset="-128"/>
                <a:cs typeface="SimSun" panose="02010600030101010101" pitchFamily="2" charset="-122"/>
              </a:rPr>
              <a:t>检</a:t>
            </a:r>
            <a:r>
              <a:rPr lang="zh-CN" altLang="en-US" sz="1200" kern="100" dirty="0">
                <a:effectLst/>
                <a:latin typeface="ＭＳ 明朝" panose="02020609040205080304" pitchFamily="17" charset="-128"/>
                <a:ea typeface="ＭＳ 明朝" panose="02020609040205080304" pitchFamily="17" charset="-128"/>
                <a:cs typeface="ＭＳ 明朝" panose="02020609040205080304" pitchFamily="17" charset="-128"/>
              </a:rPr>
              <a:t>，</a:t>
            </a:r>
            <a:r>
              <a:rPr lang="zh-CN" altLang="ja-JP" sz="1200" kern="100" dirty="0">
                <a:effectLst/>
                <a:latin typeface="ＭＳ 明朝" panose="02020609040205080304" pitchFamily="17" charset="-128"/>
                <a:ea typeface="ＭＳ 明朝" panose="02020609040205080304" pitchFamily="17" charset="-128"/>
                <a:cs typeface="ＭＳ 明朝" panose="02020609040205080304" pitchFamily="17" charset="-128"/>
              </a:rPr>
              <a:t>建筑施工</a:t>
            </a:r>
            <a:r>
              <a:rPr lang="zh-CN" altLang="en-US" sz="1200" kern="100" dirty="0">
                <a:effectLst/>
                <a:latin typeface="ＭＳ 明朝" panose="02020609040205080304" pitchFamily="17" charset="-128"/>
                <a:ea typeface="ＭＳ 明朝" panose="02020609040205080304" pitchFamily="17" charset="-128"/>
                <a:cs typeface="ＭＳ 明朝" panose="02020609040205080304" pitchFamily="17" charset="-128"/>
              </a:rPr>
              <a:t>，</a:t>
            </a:r>
            <a:r>
              <a:rPr lang="zh-CN"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造船厂等。</a:t>
            </a:r>
            <a:endParaRPr lang="ja-JP"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0" indent="0">
              <a:lnSpc>
                <a:spcPct val="110000"/>
              </a:lnSpc>
              <a:spcBef>
                <a:spcPts val="0"/>
              </a:spcBef>
              <a:buNone/>
            </a:pPr>
            <a:endParaRPr lang="ja-JP" altLang="en-US" sz="1200" dirty="0">
              <a:solidFill>
                <a:prstClr val="black"/>
              </a:solidFill>
              <a:latin typeface="Meiryo UI" panose="020B0604030504040204" pitchFamily="50" charset="-128"/>
              <a:ea typeface="Meiryo UI" panose="020B0604030504040204" pitchFamily="50" charset="-128"/>
            </a:endParaRPr>
          </a:p>
          <a:p>
            <a:pPr marL="0" indent="0">
              <a:lnSpc>
                <a:spcPct val="110000"/>
              </a:lnSpc>
              <a:spcBef>
                <a:spcPts val="0"/>
              </a:spcBef>
              <a:buNone/>
            </a:pPr>
            <a:endParaRPr lang="ja-JP" altLang="en-US" sz="1200" dirty="0">
              <a:solidFill>
                <a:prstClr val="black"/>
              </a:solidFill>
              <a:latin typeface="Meiryo UI" panose="020B0604030504040204" pitchFamily="50" charset="-128"/>
              <a:ea typeface="Meiryo UI" panose="020B0604030504040204" pitchFamily="50" charset="-128"/>
            </a:endParaRPr>
          </a:p>
        </p:txBody>
      </p:sp>
      <p:pic>
        <p:nvPicPr>
          <p:cNvPr id="8" name="図 7"/>
          <p:cNvPicPr/>
          <p:nvPr/>
        </p:nvPicPr>
        <p:blipFill>
          <a:blip r:embed="rId3">
            <a:extLst>
              <a:ext uri="{28A0092B-C50C-407E-A947-70E740481C1C}">
                <a14:useLocalDpi xmlns:a14="http://schemas.microsoft.com/office/drawing/2010/main" val="0"/>
              </a:ext>
            </a:extLst>
          </a:blip>
          <a:srcRect/>
          <a:stretch>
            <a:fillRect/>
          </a:stretch>
        </p:blipFill>
        <p:spPr bwMode="auto">
          <a:xfrm>
            <a:off x="6134100" y="4065830"/>
            <a:ext cx="2381250" cy="1638935"/>
          </a:xfrm>
          <a:prstGeom prst="rect">
            <a:avLst/>
          </a:prstGeom>
          <a:noFill/>
          <a:ln>
            <a:solidFill>
              <a:schemeClr val="tx1"/>
            </a:solidFill>
          </a:ln>
        </p:spPr>
      </p:pic>
      <p:pic>
        <p:nvPicPr>
          <p:cNvPr id="12" name="図 11"/>
          <p:cNvPicPr/>
          <p:nvPr/>
        </p:nvPicPr>
        <p:blipFill>
          <a:blip r:embed="rId4">
            <a:extLst>
              <a:ext uri="{28A0092B-C50C-407E-A947-70E740481C1C}">
                <a14:useLocalDpi xmlns:a14="http://schemas.microsoft.com/office/drawing/2010/main" val="0"/>
              </a:ext>
            </a:extLst>
          </a:blip>
          <a:srcRect/>
          <a:stretch>
            <a:fillRect/>
          </a:stretch>
        </p:blipFill>
        <p:spPr bwMode="auto">
          <a:xfrm>
            <a:off x="7088505" y="860668"/>
            <a:ext cx="1426845" cy="3129915"/>
          </a:xfrm>
          <a:prstGeom prst="rect">
            <a:avLst/>
          </a:prstGeom>
          <a:noFill/>
          <a:ln>
            <a:solidFill>
              <a:schemeClr val="tx1"/>
            </a:solidFill>
          </a:ln>
        </p:spPr>
      </p:pic>
      <p:sp>
        <p:nvSpPr>
          <p:cNvPr id="9" name="テキスト ボックス 130">
            <a:extLst>
              <a:ext uri="{FF2B5EF4-FFF2-40B4-BE49-F238E27FC236}">
                <a16:creationId xmlns:a16="http://schemas.microsoft.com/office/drawing/2014/main" id="{BA798177-9427-42A7-B0E0-7CE737667564}"/>
              </a:ext>
            </a:extLst>
          </p:cNvPr>
          <p:cNvSpPr txBox="1">
            <a:spLocks noChangeArrowheads="1"/>
          </p:cNvSpPr>
          <p:nvPr/>
        </p:nvSpPr>
        <p:spPr bwMode="auto">
          <a:xfrm>
            <a:off x="7467599" y="5048545"/>
            <a:ext cx="849630" cy="2590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r>
              <a:rPr lang="zh-CN" sz="800" kern="100" dirty="0">
                <a:effectLst/>
                <a:latin typeface="ＭＳ 明朝" panose="02020609040205080304" pitchFamily="17" charset="-128"/>
                <a:ea typeface="SimSun" panose="02010600030101010101" pitchFamily="2" charset="-122"/>
                <a:cs typeface="Times New Roman" panose="02020603050405020304" pitchFamily="18" charset="0"/>
              </a:rPr>
              <a:t>配重</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0" name="テキスト ボックス 122">
            <a:extLst>
              <a:ext uri="{FF2B5EF4-FFF2-40B4-BE49-F238E27FC236}">
                <a16:creationId xmlns:a16="http://schemas.microsoft.com/office/drawing/2014/main" id="{ACD3374D-B142-4879-B42F-C9042C87F9CF}"/>
              </a:ext>
            </a:extLst>
          </p:cNvPr>
          <p:cNvSpPr txBox="1">
            <a:spLocks noChangeArrowheads="1"/>
          </p:cNvSpPr>
          <p:nvPr/>
        </p:nvSpPr>
        <p:spPr bwMode="auto">
          <a:xfrm>
            <a:off x="6295621" y="5009499"/>
            <a:ext cx="666750" cy="22263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r>
              <a:rPr lang="zh-CN" sz="800" kern="100" dirty="0">
                <a:effectLst/>
                <a:latin typeface="ＭＳ ゴシック" panose="020B0609070205080204" pitchFamily="49" charset="-128"/>
                <a:ea typeface="ＭＳ 明朝" panose="02020609040205080304" pitchFamily="17" charset="-128"/>
                <a:cs typeface="Times New Roman" panose="02020603050405020304" pitchFamily="18" charset="0"/>
              </a:rPr>
              <a:t>行</a:t>
            </a:r>
            <a:r>
              <a:rPr lang="zh-CN" sz="800" kern="100" dirty="0">
                <a:effectLst/>
                <a:latin typeface="ＭＳ ゴシック" panose="020B0609070205080204" pitchFamily="49" charset="-128"/>
                <a:ea typeface="SimSun" panose="02010600030101010101" pitchFamily="2" charset="-122"/>
                <a:cs typeface="SimSun" panose="02010600030101010101" pitchFamily="2" charset="-122"/>
              </a:rPr>
              <a:t>车</a:t>
            </a:r>
            <a:r>
              <a:rPr lang="zh-CN" sz="800" kern="100" dirty="0">
                <a:effectLst/>
                <a:latin typeface="ＭＳ ゴシック" panose="020B0609070205080204" pitchFamily="49" charset="-128"/>
                <a:ea typeface="ＭＳ 明朝" panose="02020609040205080304" pitchFamily="17" charset="-128"/>
                <a:cs typeface="Times New Roman" panose="02020603050405020304" pitchFamily="18" charset="0"/>
              </a:rPr>
              <a:t>平台</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3" name="テキスト ボックス 121">
            <a:extLst>
              <a:ext uri="{FF2B5EF4-FFF2-40B4-BE49-F238E27FC236}">
                <a16:creationId xmlns:a16="http://schemas.microsoft.com/office/drawing/2014/main" id="{E4D72E80-DE74-4411-8558-341867FE3C4B}"/>
              </a:ext>
            </a:extLst>
          </p:cNvPr>
          <p:cNvSpPr txBox="1">
            <a:spLocks noChangeArrowheads="1"/>
          </p:cNvSpPr>
          <p:nvPr/>
        </p:nvSpPr>
        <p:spPr bwMode="auto">
          <a:xfrm>
            <a:off x="6295621" y="4143077"/>
            <a:ext cx="866775" cy="22263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r>
              <a:rPr lang="zh-CN" sz="800" kern="100" dirty="0">
                <a:effectLst/>
                <a:latin typeface="ＭＳ ゴシック" panose="020B0609070205080204" pitchFamily="49" charset="-128"/>
                <a:ea typeface="SimSun" panose="02010600030101010101" pitchFamily="2" charset="-122"/>
                <a:cs typeface="SimSun" panose="02010600030101010101" pitchFamily="2" charset="-122"/>
              </a:rPr>
              <a:t>转</a:t>
            </a:r>
            <a:r>
              <a:rPr lang="zh-CN" sz="800" kern="100" dirty="0">
                <a:effectLst/>
                <a:latin typeface="ＭＳ ゴシック" panose="020B0609070205080204" pitchFamily="49" charset="-128"/>
                <a:ea typeface="ＭＳ 明朝" panose="02020609040205080304" pitchFamily="17" charset="-128"/>
                <a:cs typeface="ＭＳ 明朝" panose="02020609040205080304" pitchFamily="17" charset="-128"/>
              </a:rPr>
              <a:t>向用</a:t>
            </a:r>
            <a:r>
              <a:rPr lang="zh-CN" sz="800" kern="100" dirty="0">
                <a:effectLst/>
                <a:latin typeface="ＭＳ ゴシック" panose="020B0609070205080204" pitchFamily="49" charset="-128"/>
                <a:ea typeface="ＭＳ 明朝" panose="02020609040205080304" pitchFamily="17" charset="-128"/>
                <a:cs typeface="Times New Roman" panose="02020603050405020304" pitchFamily="18" charset="0"/>
              </a:rPr>
              <a:t>气缸</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4" name="テキスト ボックス 131">
            <a:extLst>
              <a:ext uri="{FF2B5EF4-FFF2-40B4-BE49-F238E27FC236}">
                <a16:creationId xmlns:a16="http://schemas.microsoft.com/office/drawing/2014/main" id="{572A2225-B2C7-47B6-BB9E-48BA3E48FC41}"/>
              </a:ext>
            </a:extLst>
          </p:cNvPr>
          <p:cNvSpPr txBox="1">
            <a:spLocks noChangeArrowheads="1"/>
          </p:cNvSpPr>
          <p:nvPr/>
        </p:nvSpPr>
        <p:spPr bwMode="auto">
          <a:xfrm>
            <a:off x="7467599" y="4144858"/>
            <a:ext cx="668655" cy="21907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r>
              <a:rPr lang="zh-CN" sz="800" kern="100">
                <a:effectLst/>
                <a:latin typeface="ＭＳ 明朝" panose="02020609040205080304" pitchFamily="17" charset="-128"/>
                <a:ea typeface="SimSun" panose="02010600030101010101" pitchFamily="2" charset="-122"/>
                <a:cs typeface="Times New Roman" panose="02020603050405020304" pitchFamily="18" charset="0"/>
              </a:rPr>
              <a:t>驱动轮</a:t>
            </a:r>
            <a:endParaRPr lang="ja-JP" sz="12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9D85D844-DDE0-44E2-9A72-70061A2D06A2}"/>
              </a:ext>
            </a:extLst>
          </p:cNvPr>
          <p:cNvSpPr txBox="1"/>
          <p:nvPr/>
        </p:nvSpPr>
        <p:spPr>
          <a:xfrm>
            <a:off x="6705601" y="5196320"/>
            <a:ext cx="761998" cy="230832"/>
          </a:xfrm>
          <a:prstGeom prst="rect">
            <a:avLst/>
          </a:prstGeom>
          <a:solidFill>
            <a:schemeClr val="bg1"/>
          </a:solidFill>
        </p:spPr>
        <p:txBody>
          <a:bodyPr wrap="square" rtlCol="0">
            <a:spAutoFit/>
          </a:bodyPr>
          <a:lstStyle/>
          <a:p>
            <a:r>
              <a:rPr kumimoji="1" lang="zh-CN" altLang="en-US" sz="900" dirty="0"/>
              <a:t>转向用车轮</a:t>
            </a:r>
            <a:endParaRPr kumimoji="1" lang="ja-JP" altLang="en-US" sz="900" dirty="0"/>
          </a:p>
        </p:txBody>
      </p:sp>
      <p:sp>
        <p:nvSpPr>
          <p:cNvPr id="3" name="テキスト ボックス 2">
            <a:extLst>
              <a:ext uri="{FF2B5EF4-FFF2-40B4-BE49-F238E27FC236}">
                <a16:creationId xmlns:a16="http://schemas.microsoft.com/office/drawing/2014/main" id="{22713A49-70EB-4AB1-BCEA-FBAB86539487}"/>
              </a:ext>
            </a:extLst>
          </p:cNvPr>
          <p:cNvSpPr txBox="1"/>
          <p:nvPr/>
        </p:nvSpPr>
        <p:spPr>
          <a:xfrm>
            <a:off x="6729008" y="5413429"/>
            <a:ext cx="1133474" cy="230832"/>
          </a:xfrm>
          <a:prstGeom prst="rect">
            <a:avLst/>
          </a:prstGeom>
          <a:solidFill>
            <a:schemeClr val="bg1"/>
          </a:solidFill>
        </p:spPr>
        <p:txBody>
          <a:bodyPr wrap="square" rtlCol="0">
            <a:spAutoFit/>
          </a:bodyPr>
          <a:lstStyle/>
          <a:p>
            <a:r>
              <a:rPr lang="zh-CN" altLang="ja-JP" sz="900" kern="100" dirty="0">
                <a:effectLst/>
                <a:latin typeface="ＭＳ ゴシック" panose="020B0609070205080204" pitchFamily="49" charset="-128"/>
                <a:ea typeface="SimSun" panose="02010600030101010101" pitchFamily="2" charset="-122"/>
                <a:cs typeface="SimSun" panose="02010600030101010101" pitchFamily="2" charset="-122"/>
              </a:rPr>
              <a:t>图</a:t>
            </a:r>
            <a:r>
              <a:rPr lang="en-US" altLang="ja-JP" sz="900" kern="100" dirty="0">
                <a:effectLst/>
                <a:latin typeface="ＭＳ 明朝" panose="02020609040205080304" pitchFamily="17" charset="-128"/>
                <a:ea typeface="ＭＳ ゴシック" panose="020B0609070205080204" pitchFamily="49" charset="-128"/>
                <a:cs typeface="SimSun" panose="02010600030101010101" pitchFamily="2" charset="-122"/>
              </a:rPr>
              <a:t>1-12 </a:t>
            </a:r>
            <a:r>
              <a:rPr lang="zh-CN" altLang="ja-JP" sz="900" kern="100" dirty="0">
                <a:effectLst/>
                <a:latin typeface="ＭＳ ゴシック" panose="020B0609070205080204" pitchFamily="49" charset="-128"/>
                <a:ea typeface="SimSun" panose="02010600030101010101" pitchFamily="2" charset="-122"/>
                <a:cs typeface="SimSun" panose="02010600030101010101" pitchFamily="2" charset="-122"/>
              </a:rPr>
              <a:t>轮</a:t>
            </a:r>
            <a:r>
              <a:rPr lang="zh-CN" altLang="ja-JP" sz="900" kern="100" dirty="0">
                <a:effectLst/>
                <a:latin typeface="ＭＳ ゴシック" panose="020B0609070205080204" pitchFamily="49" charset="-128"/>
                <a:ea typeface="ＭＳ 明朝" panose="02020609040205080304" pitchFamily="17" charset="-128"/>
                <a:cs typeface="ＭＳ 明朝" panose="02020609040205080304" pitchFamily="17" charset="-128"/>
              </a:rPr>
              <a:t>式</a:t>
            </a:r>
            <a:endParaRPr lang="ja-JP" alt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2887543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高空作业车的种类</a:t>
            </a:r>
            <a:r>
              <a:rPr lang="ja-JP" altLang="en-US" sz="2400" b="1" dirty="0">
                <a:latin typeface="ＭＳ 明朝" panose="02020609040205080304" pitchFamily="17" charset="-128"/>
                <a:ea typeface="ＭＳ 明朝" panose="02020609040205080304" pitchFamily="17" charset="-128"/>
              </a:rPr>
              <a:t>～</a:t>
            </a:r>
            <a:r>
              <a:rPr lang="zh-CN" altLang="en-US" sz="2400" b="1" dirty="0">
                <a:latin typeface="ＭＳ 明朝" panose="02020609040205080304" pitchFamily="17" charset="-128"/>
                <a:ea typeface="ＭＳ 明朝" panose="02020609040205080304" pitchFamily="17" charset="-128"/>
              </a:rPr>
              <a:t>行车装置</a:t>
            </a:r>
            <a:r>
              <a:rPr lang="ja-JP" altLang="en-US" sz="2400" b="1" dirty="0">
                <a:latin typeface="ＭＳ 明朝" panose="02020609040205080304" pitchFamily="17" charset="-128"/>
                <a:ea typeface="ＭＳ 明朝" panose="02020609040205080304" pitchFamily="17" charset="-128"/>
              </a:rPr>
              <a:t>（３）</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教材８页</a:t>
            </a:r>
            <a:r>
              <a:rPr lang="en-US" altLang="ja-JP" sz="1200" dirty="0">
                <a:solidFill>
                  <a:prstClr val="black"/>
                </a:solidFill>
              </a:rPr>
              <a:t>/</a:t>
            </a:r>
            <a:r>
              <a:rPr lang="ja-JP" altLang="en-US" sz="1200" dirty="0" smtClean="0">
                <a:solidFill>
                  <a:prstClr val="black"/>
                </a:solidFill>
              </a:rPr>
              <a:t>辅助教材９页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11</a:t>
            </a:fld>
            <a:endParaRPr lang="ja-JP" altLang="en-US">
              <a:solidFill>
                <a:prstClr val="black">
                  <a:tint val="75000"/>
                </a:prstClr>
              </a:solidFill>
            </a:endParaRPr>
          </a:p>
        </p:txBody>
      </p:sp>
      <p:sp>
        <p:nvSpPr>
          <p:cNvPr id="11" name="コンテンツ プレースホルダー 4"/>
          <p:cNvSpPr txBox="1">
            <a:spLocks/>
          </p:cNvSpPr>
          <p:nvPr/>
        </p:nvSpPr>
        <p:spPr>
          <a:xfrm>
            <a:off x="628650" y="935915"/>
            <a:ext cx="7886700" cy="3428018"/>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0"/>
              </a:spcBef>
              <a:buNone/>
            </a:pPr>
            <a:r>
              <a:rPr lang="ja-JP" altLang="en-US" sz="1200" b="1" dirty="0">
                <a:solidFill>
                  <a:prstClr val="black"/>
                </a:solidFill>
                <a:latin typeface="ＭＳ 明朝" panose="02020609040205080304" pitchFamily="17" charset="-128"/>
                <a:ea typeface="ＭＳ 明朝" panose="02020609040205080304" pitchFamily="17" charset="-128"/>
              </a:rPr>
              <a:t>②　</a:t>
            </a:r>
            <a:r>
              <a:rPr lang="zh-CN" altLang="ja-JP" sz="1200" b="1" dirty="0">
                <a:effectLst/>
                <a:latin typeface="ＭＳ 明朝" panose="02020609040205080304" pitchFamily="17" charset="-128"/>
                <a:ea typeface="ＭＳ 明朝" panose="02020609040205080304" pitchFamily="17" charset="-128"/>
                <a:cs typeface="Times New Roman" panose="02020603050405020304" pitchFamily="18" charset="0"/>
              </a:rPr>
              <a:t>自走式</a:t>
            </a:r>
            <a:endParaRPr lang="ja-JP" altLang="en-US" sz="1200" b="1" dirty="0">
              <a:solidFill>
                <a:prstClr val="black"/>
              </a:solidFill>
              <a:latin typeface="ＭＳ 明朝" panose="02020609040205080304" pitchFamily="17" charset="-128"/>
              <a:ea typeface="ＭＳ 明朝" panose="02020609040205080304" pitchFamily="17" charset="-128"/>
            </a:endParaRPr>
          </a:p>
          <a:p>
            <a:pPr marL="0" indent="0">
              <a:lnSpc>
                <a:spcPct val="11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ja-JP" sz="1200" dirty="0">
                <a:effectLst/>
                <a:latin typeface="ＭＳ 明朝" panose="02020609040205080304" pitchFamily="17" charset="-128"/>
                <a:ea typeface="ＭＳ 明朝" panose="02020609040205080304" pitchFamily="17" charset="-128"/>
                <a:cs typeface="Times New Roman" panose="02020603050405020304" pitchFamily="18" charset="0"/>
              </a:rPr>
              <a:t>未安装在卡</a:t>
            </a:r>
            <a:r>
              <a:rPr lang="zh-CN" altLang="ja-JP" sz="1200" dirty="0">
                <a:effectLst/>
                <a:latin typeface="ＭＳ 明朝" panose="02020609040205080304" pitchFamily="17" charset="-128"/>
                <a:ea typeface="ＭＳ 明朝" panose="02020609040205080304" pitchFamily="17" charset="-128"/>
                <a:cs typeface="SimSun" panose="02010600030101010101" pitchFamily="2" charset="-122"/>
              </a:rPr>
              <a:t>车</a:t>
            </a:r>
            <a:r>
              <a:rPr lang="zh-CN" altLang="ja-JP" sz="1200" dirty="0">
                <a:effectLst/>
                <a:latin typeface="ＭＳ 明朝" panose="02020609040205080304" pitchFamily="17" charset="-128"/>
                <a:ea typeface="ＭＳ 明朝" panose="02020609040205080304" pitchFamily="17" charset="-128"/>
                <a:cs typeface="Times New Roman" panose="02020603050405020304" pitchFamily="18" charset="0"/>
              </a:rPr>
              <a:t>的</a:t>
            </a:r>
            <a:r>
              <a:rPr lang="zh-CN" altLang="ja-JP" sz="1200" dirty="0">
                <a:effectLst/>
                <a:latin typeface="ＭＳ 明朝" panose="02020609040205080304" pitchFamily="17" charset="-128"/>
                <a:ea typeface="ＭＳ 明朝" panose="02020609040205080304" pitchFamily="17" charset="-128"/>
                <a:cs typeface="SimSun" panose="02010600030101010101" pitchFamily="2" charset="-122"/>
              </a:rPr>
              <a:t>类</a:t>
            </a:r>
            <a:r>
              <a:rPr lang="zh-CN" altLang="ja-JP" sz="1200" dirty="0">
                <a:effectLst/>
                <a:latin typeface="ＭＳ 明朝" panose="02020609040205080304" pitchFamily="17" charset="-128"/>
                <a:ea typeface="ＭＳ 明朝" panose="02020609040205080304" pitchFamily="17" charset="-128"/>
                <a:cs typeface="ＭＳ 明朝" panose="02020609040205080304" pitchFamily="17" charset="-128"/>
              </a:rPr>
              <a:t>型</a:t>
            </a:r>
            <a:r>
              <a:rPr lang="zh-CN" altLang="ja-JP" sz="1200" dirty="0">
                <a:effectLst/>
                <a:latin typeface="ＭＳ 明朝" panose="02020609040205080304" pitchFamily="17" charset="-128"/>
                <a:ea typeface="ＭＳ 明朝" panose="02020609040205080304" pitchFamily="17" charset="-128"/>
                <a:cs typeface="Microsoft YaHei" panose="020B0503020204020204" pitchFamily="34" charset="-122"/>
              </a:rPr>
              <a:t>称</a:t>
            </a:r>
            <a:r>
              <a:rPr lang="zh-CN" altLang="ja-JP" sz="1200" dirty="0">
                <a:effectLst/>
                <a:latin typeface="ＭＳ 明朝" panose="02020609040205080304" pitchFamily="17" charset="-128"/>
                <a:ea typeface="ＭＳ 明朝" panose="02020609040205080304" pitchFamily="17" charset="-128"/>
                <a:cs typeface="SimSun" panose="02010600030101010101" pitchFamily="2" charset="-122"/>
              </a:rPr>
              <a:t>为</a:t>
            </a:r>
            <a:r>
              <a:rPr lang="zh-CN" altLang="ja-JP" sz="1200" dirty="0">
                <a:effectLst/>
                <a:latin typeface="ＭＳ 明朝" panose="02020609040205080304" pitchFamily="17" charset="-128"/>
                <a:ea typeface="ＭＳ 明朝" panose="02020609040205080304" pitchFamily="17" charset="-128"/>
                <a:cs typeface="Microsoft YaHei" panose="020B0503020204020204" pitchFamily="34" charset="-122"/>
              </a:rPr>
              <a:t>自走式，不能在公路上行</a:t>
            </a:r>
            <a:r>
              <a:rPr lang="zh-CN" altLang="ja-JP" sz="1200" dirty="0">
                <a:effectLst/>
                <a:latin typeface="ＭＳ 明朝" panose="02020609040205080304" pitchFamily="17" charset="-128"/>
                <a:ea typeface="ＭＳ 明朝" panose="02020609040205080304" pitchFamily="17" charset="-128"/>
                <a:cs typeface="SimSun" panose="02010600030101010101" pitchFamily="2" charset="-122"/>
              </a:rPr>
              <a:t>车</a:t>
            </a:r>
            <a:r>
              <a:rPr lang="zh-CN" altLang="ja-JP" sz="1200" dirty="0">
                <a:effectLst/>
                <a:latin typeface="ＭＳ 明朝" panose="02020609040205080304" pitchFamily="17" charset="-128"/>
                <a:ea typeface="ＭＳ 明朝" panose="02020609040205080304" pitchFamily="17" charset="-128"/>
                <a:cs typeface="ＭＳ 明朝" panose="02020609040205080304" pitchFamily="17" charset="-128"/>
              </a:rPr>
              <a:t>。</a:t>
            </a:r>
            <a:endParaRPr lang="en-US" altLang="zh-CN" sz="1200" dirty="0">
              <a:latin typeface="ＭＳ 明朝" panose="02020609040205080304" pitchFamily="17" charset="-128"/>
              <a:ea typeface="ＭＳ 明朝" panose="02020609040205080304" pitchFamily="17" charset="-128"/>
              <a:cs typeface="ＭＳ 明朝" panose="02020609040205080304" pitchFamily="17" charset="-128"/>
            </a:endParaRPr>
          </a:p>
          <a:p>
            <a:pPr marL="0" indent="0">
              <a:lnSpc>
                <a:spcPct val="110000"/>
              </a:lnSpc>
              <a:spcBef>
                <a:spcPts val="0"/>
              </a:spcBef>
              <a:buNone/>
            </a:pPr>
            <a:r>
              <a:rPr lang="ja-JP" altLang="en-US" sz="1200" kern="100" dirty="0">
                <a:effectLst/>
                <a:latin typeface="ＭＳ 明朝" panose="02020609040205080304" pitchFamily="17" charset="-128"/>
                <a:ea typeface="ＭＳ 明朝" panose="02020609040205080304" pitchFamily="17" charset="-128"/>
                <a:cs typeface="Microsoft YaHei" panose="020B0503020204020204" pitchFamily="34" charset="-122"/>
              </a:rPr>
              <a:t>　</a:t>
            </a:r>
            <a:r>
              <a:rPr lang="zh-CN" altLang="ja-JP" sz="1200" kern="100" dirty="0">
                <a:effectLst/>
                <a:latin typeface="ＭＳ 明朝" panose="02020609040205080304" pitchFamily="17" charset="-128"/>
                <a:ea typeface="ＭＳ 明朝" panose="02020609040205080304" pitchFamily="17" charset="-128"/>
                <a:cs typeface="Microsoft YaHei" panose="020B0503020204020204" pitchFamily="34" charset="-122"/>
              </a:rPr>
              <a:t>自走式有两种</a:t>
            </a:r>
            <a:r>
              <a:rPr lang="zh-CN" altLang="ja-JP" sz="1200" kern="100" dirty="0">
                <a:effectLst/>
                <a:latin typeface="ＭＳ 明朝" panose="02020609040205080304" pitchFamily="17" charset="-128"/>
                <a:ea typeface="ＭＳ 明朝" panose="02020609040205080304" pitchFamily="17" charset="-128"/>
                <a:cs typeface="SimSun" panose="02010600030101010101" pitchFamily="2" charset="-122"/>
              </a:rPr>
              <a:t>类</a:t>
            </a:r>
            <a:r>
              <a:rPr lang="zh-CN" altLang="ja-JP" sz="1200" kern="100" dirty="0">
                <a:effectLst/>
                <a:latin typeface="ＭＳ 明朝" panose="02020609040205080304" pitchFamily="17" charset="-128"/>
                <a:ea typeface="ＭＳ 明朝" panose="02020609040205080304" pitchFamily="17" charset="-128"/>
                <a:cs typeface="ＭＳ 明朝" panose="02020609040205080304" pitchFamily="17" charset="-128"/>
              </a:rPr>
              <a:t>型，</a:t>
            </a:r>
            <a:r>
              <a:rPr lang="zh-CN" altLang="ja-JP" sz="1200" b="1" kern="100" dirty="0">
                <a:effectLst/>
                <a:latin typeface="ＭＳ 明朝" panose="02020609040205080304" pitchFamily="17" charset="-128"/>
                <a:ea typeface="ＭＳ 明朝" panose="02020609040205080304" pitchFamily="17" charset="-128"/>
                <a:cs typeface="SimSun" panose="02010600030101010101" pitchFamily="2" charset="-122"/>
              </a:rPr>
              <a:t>轮</a:t>
            </a:r>
            <a:r>
              <a:rPr lang="zh-CN" altLang="ja-JP" sz="1200" b="1" kern="100" dirty="0">
                <a:effectLst/>
                <a:latin typeface="ＭＳ 明朝" panose="02020609040205080304" pitchFamily="17" charset="-128"/>
                <a:ea typeface="ＭＳ 明朝" panose="02020609040205080304" pitchFamily="17" charset="-128"/>
                <a:cs typeface="ＭＳ 明朝" panose="02020609040205080304" pitchFamily="17" charset="-128"/>
              </a:rPr>
              <a:t>式</a:t>
            </a:r>
            <a:r>
              <a:rPr lang="zh-CN" altLang="ja-JP" sz="1200" kern="100" dirty="0">
                <a:effectLst/>
                <a:latin typeface="ＭＳ 明朝" panose="02020609040205080304" pitchFamily="17" charset="-128"/>
                <a:ea typeface="ＭＳ 明朝" panose="02020609040205080304" pitchFamily="17" charset="-128"/>
                <a:cs typeface="Microsoft YaHei" panose="020B0503020204020204" pitchFamily="34" charset="-122"/>
              </a:rPr>
              <a:t>和</a:t>
            </a:r>
            <a:r>
              <a:rPr lang="zh-CN" altLang="ja-JP" sz="1200" b="1" kern="100" dirty="0">
                <a:effectLst/>
                <a:latin typeface="ＭＳ 明朝" panose="02020609040205080304" pitchFamily="17" charset="-128"/>
                <a:ea typeface="ＭＳ 明朝" panose="02020609040205080304" pitchFamily="17" charset="-128"/>
                <a:cs typeface="Microsoft YaHei" panose="020B0503020204020204" pitchFamily="34" charset="-122"/>
              </a:rPr>
              <a:t>履</a:t>
            </a:r>
            <a:r>
              <a:rPr lang="zh-CN" altLang="ja-JP" sz="1200" b="1" kern="100" dirty="0">
                <a:effectLst/>
                <a:latin typeface="ＭＳ 明朝" panose="02020609040205080304" pitchFamily="17" charset="-128"/>
                <a:ea typeface="ＭＳ 明朝" panose="02020609040205080304" pitchFamily="17" charset="-128"/>
                <a:cs typeface="SimSun" panose="02010600030101010101" pitchFamily="2" charset="-122"/>
              </a:rPr>
              <a:t>带</a:t>
            </a:r>
            <a:r>
              <a:rPr lang="zh-CN" altLang="ja-JP" sz="1200" b="1" kern="100" dirty="0">
                <a:effectLst/>
                <a:latin typeface="ＭＳ 明朝" panose="02020609040205080304" pitchFamily="17" charset="-128"/>
                <a:ea typeface="ＭＳ 明朝" panose="02020609040205080304" pitchFamily="17" charset="-128"/>
                <a:cs typeface="ＭＳ 明朝" panose="02020609040205080304" pitchFamily="17" charset="-128"/>
              </a:rPr>
              <a:t>式</a:t>
            </a:r>
            <a:r>
              <a:rPr lang="zh-CN" altLang="ja-JP" sz="1200" kern="100" dirty="0">
                <a:effectLst/>
                <a:latin typeface="ＭＳ 明朝" panose="02020609040205080304" pitchFamily="17" charset="-128"/>
                <a:ea typeface="ＭＳ 明朝" panose="02020609040205080304" pitchFamily="17" charset="-128"/>
                <a:cs typeface="ＭＳ 明朝" panose="02020609040205080304" pitchFamily="17" charset="-128"/>
              </a:rPr>
              <a:t>。</a:t>
            </a:r>
            <a:endParaRPr lang="ja-JP"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0" indent="0">
              <a:lnSpc>
                <a:spcPct val="110000"/>
              </a:lnSpc>
              <a:spcBef>
                <a:spcPts val="0"/>
              </a:spcBef>
              <a:buNone/>
            </a:pPr>
            <a:endParaRPr lang="en-US" altLang="ja-JP" sz="1200" b="1" dirty="0">
              <a:solidFill>
                <a:prstClr val="black"/>
              </a:solidFill>
              <a:latin typeface="Meiryo UI" panose="020B0604030504040204" pitchFamily="50" charset="-128"/>
              <a:ea typeface="Meiryo UI" panose="020B0604030504040204" pitchFamily="50" charset="-128"/>
            </a:endParaRPr>
          </a:p>
          <a:p>
            <a:pPr marL="0" indent="0">
              <a:lnSpc>
                <a:spcPct val="110000"/>
              </a:lnSpc>
              <a:spcBef>
                <a:spcPts val="0"/>
              </a:spcBef>
              <a:buNone/>
            </a:pPr>
            <a:r>
              <a:rPr lang="en-US" altLang="ja-JP" sz="1200" b="1" dirty="0">
                <a:solidFill>
                  <a:prstClr val="black"/>
                </a:solidFill>
                <a:latin typeface="Meiryo UI" panose="020B0604030504040204" pitchFamily="50" charset="-128"/>
                <a:ea typeface="Meiryo UI" panose="020B0604030504040204" pitchFamily="50" charset="-128"/>
              </a:rPr>
              <a:t>b)</a:t>
            </a:r>
            <a:r>
              <a:rPr lang="ja-JP" altLang="en-US" sz="1200" b="1" dirty="0">
                <a:solidFill>
                  <a:prstClr val="black"/>
                </a:solidFill>
                <a:latin typeface="Meiryo UI" panose="020B0604030504040204" pitchFamily="50" charset="-128"/>
                <a:ea typeface="Meiryo UI" panose="020B0604030504040204" pitchFamily="50" charset="-128"/>
              </a:rPr>
              <a:t>　</a:t>
            </a:r>
            <a:r>
              <a:rPr lang="zh-CN" altLang="ja-JP" sz="1200" b="1" kern="100" dirty="0">
                <a:effectLst/>
                <a:latin typeface="ＭＳ ゴシック" panose="020B0609070205080204" pitchFamily="49" charset="-128"/>
                <a:ea typeface="ＭＳ 明朝" panose="02020609040205080304" pitchFamily="17" charset="-128"/>
                <a:cs typeface="Times New Roman" panose="02020603050405020304" pitchFamily="18" charset="0"/>
              </a:rPr>
              <a:t>履</a:t>
            </a:r>
            <a:r>
              <a:rPr lang="zh-CN" altLang="ja-JP" sz="1200" b="1" kern="100" dirty="0">
                <a:effectLst/>
                <a:latin typeface="ＭＳ ゴシック" panose="020B0609070205080204" pitchFamily="49" charset="-128"/>
                <a:ea typeface="SimSun" panose="02010600030101010101" pitchFamily="2" charset="-122"/>
                <a:cs typeface="SimSun" panose="02010600030101010101" pitchFamily="2" charset="-122"/>
              </a:rPr>
              <a:t>带</a:t>
            </a:r>
            <a:r>
              <a:rPr lang="zh-CN" altLang="ja-JP" sz="1200" b="1" kern="100" dirty="0">
                <a:effectLst/>
                <a:latin typeface="ＭＳ ゴシック" panose="020B0609070205080204" pitchFamily="49" charset="-128"/>
                <a:ea typeface="ＭＳ 明朝" panose="02020609040205080304" pitchFamily="17" charset="-128"/>
                <a:cs typeface="ＭＳ 明朝" panose="02020609040205080304" pitchFamily="17" charset="-128"/>
              </a:rPr>
              <a:t>式</a:t>
            </a:r>
            <a:endParaRPr lang="ja-JP" altLang="en-US" sz="1200" b="1" dirty="0">
              <a:solidFill>
                <a:prstClr val="black"/>
              </a:solidFill>
              <a:latin typeface="Meiryo UI" panose="020B0604030504040204" pitchFamily="50" charset="-128"/>
              <a:ea typeface="Meiryo UI" panose="020B0604030504040204" pitchFamily="50" charset="-128"/>
            </a:endParaRPr>
          </a:p>
          <a:p>
            <a:pPr marL="304800" indent="0" algn="just">
              <a:lnSpc>
                <a:spcPct val="100000"/>
              </a:lnSpc>
              <a:spcBef>
                <a:spcPts val="0"/>
              </a:spcBef>
              <a:buNone/>
            </a:pPr>
            <a:r>
              <a:rPr lang="zh-CN" altLang="ja-JP" sz="1200" kern="100" dirty="0">
                <a:effectLst/>
                <a:latin typeface="ＭＳ ゴシック" panose="020B0609070205080204" pitchFamily="49" charset="-128"/>
                <a:ea typeface="ＭＳ 明朝" panose="02020609040205080304" pitchFamily="17" charset="-128"/>
                <a:cs typeface="Times New Roman" panose="02020603050405020304" pitchFamily="18" charset="0"/>
              </a:rPr>
              <a:t>履</a:t>
            </a:r>
            <a:r>
              <a:rPr lang="zh-CN" altLang="ja-JP" sz="1200" kern="100" dirty="0">
                <a:effectLst/>
                <a:latin typeface="ＭＳ ゴシック" panose="020B0609070205080204" pitchFamily="49" charset="-128"/>
                <a:ea typeface="SimSun" panose="02010600030101010101" pitchFamily="2" charset="-122"/>
                <a:cs typeface="SimSun" panose="02010600030101010101" pitchFamily="2" charset="-122"/>
              </a:rPr>
              <a:t>带</a:t>
            </a:r>
            <a:r>
              <a:rPr lang="zh-CN" altLang="ja-JP" sz="1200" kern="100" dirty="0">
                <a:effectLst/>
                <a:latin typeface="ＭＳ ゴシック" panose="020B0609070205080204" pitchFamily="49" charset="-128"/>
                <a:ea typeface="ＭＳ 明朝" panose="02020609040205080304" pitchFamily="17" charset="-128"/>
                <a:cs typeface="ＭＳ 明朝" panose="02020609040205080304" pitchFamily="17" charset="-128"/>
              </a:rPr>
              <a:t>式也是液</a:t>
            </a:r>
            <a:r>
              <a:rPr lang="zh-CN" altLang="ja-JP" sz="1200" kern="100" dirty="0">
                <a:effectLst/>
                <a:latin typeface="ＭＳ ゴシック" panose="020B0609070205080204" pitchFamily="49" charset="-128"/>
                <a:ea typeface="SimSun" panose="02010600030101010101" pitchFamily="2" charset="-122"/>
                <a:cs typeface="SimSun" panose="02010600030101010101" pitchFamily="2" charset="-122"/>
              </a:rPr>
              <a:t>压马</a:t>
            </a:r>
            <a:r>
              <a:rPr lang="zh-CN" altLang="ja-JP" sz="1200" kern="100" dirty="0">
                <a:effectLst/>
                <a:latin typeface="ＭＳ ゴシック" panose="020B0609070205080204" pitchFamily="49" charset="-128"/>
                <a:ea typeface="ＭＳ 明朝" panose="02020609040205080304" pitchFamily="17" charset="-128"/>
                <a:cs typeface="ＭＳ 明朝" panose="02020609040205080304" pitchFamily="17" charset="-128"/>
              </a:rPr>
              <a:t>达通</a:t>
            </a:r>
            <a:r>
              <a:rPr lang="zh-CN" altLang="ja-JP" sz="1200" kern="100" dirty="0">
                <a:effectLst/>
                <a:latin typeface="ＭＳ ゴシック" panose="020B0609070205080204" pitchFamily="49" charset="-128"/>
                <a:ea typeface="SimSun" panose="02010600030101010101" pitchFamily="2" charset="-122"/>
                <a:cs typeface="SimSun" panose="02010600030101010101" pitchFamily="2" charset="-122"/>
              </a:rPr>
              <a:t>过</a:t>
            </a:r>
            <a:r>
              <a:rPr lang="zh-CN" altLang="ja-JP" sz="1200" kern="100" dirty="0">
                <a:effectLst/>
                <a:latin typeface="ＭＳ ゴシック" panose="020B0609070205080204" pitchFamily="49" charset="-128"/>
                <a:ea typeface="ＭＳ 明朝" panose="02020609040205080304" pitchFamily="17" charset="-128"/>
                <a:cs typeface="ＭＳ 明朝" panose="02020609040205080304" pitchFamily="17" charset="-128"/>
              </a:rPr>
              <a:t>减速机</a:t>
            </a:r>
            <a:r>
              <a:rPr lang="zh-CN" altLang="ja-JP" sz="1200" kern="100" dirty="0">
                <a:effectLst/>
                <a:latin typeface="ＭＳ ゴシック" panose="020B0609070205080204" pitchFamily="49" charset="-128"/>
                <a:ea typeface="SimSun" panose="02010600030101010101" pitchFamily="2" charset="-122"/>
                <a:cs typeface="SimSun" panose="02010600030101010101" pitchFamily="2" charset="-122"/>
              </a:rPr>
              <a:t>驱动</a:t>
            </a:r>
            <a:r>
              <a:rPr lang="zh-CN" altLang="ja-JP" sz="1200" kern="100" dirty="0">
                <a:effectLst/>
                <a:latin typeface="ＭＳ ゴシック" panose="020B0609070205080204" pitchFamily="49" charset="-128"/>
                <a:ea typeface="ＭＳ 明朝" panose="02020609040205080304" pitchFamily="17" charset="-128"/>
                <a:cs typeface="ＭＳ 明朝" panose="02020609040205080304" pitchFamily="17" charset="-128"/>
              </a:rPr>
              <a:t>履</a:t>
            </a:r>
            <a:r>
              <a:rPr lang="zh-CN" altLang="ja-JP" sz="1200" kern="100" dirty="0">
                <a:effectLst/>
                <a:latin typeface="ＭＳ ゴシック" panose="020B0609070205080204" pitchFamily="49" charset="-128"/>
                <a:ea typeface="SimSun" panose="02010600030101010101" pitchFamily="2" charset="-122"/>
                <a:cs typeface="SimSun" panose="02010600030101010101" pitchFamily="2" charset="-122"/>
              </a:rPr>
              <a:t>带</a:t>
            </a:r>
            <a:r>
              <a:rPr lang="zh-CN" altLang="ja-JP" sz="1200" kern="100" dirty="0">
                <a:effectLst/>
                <a:latin typeface="ＭＳ ゴシック" panose="020B0609070205080204" pitchFamily="49" charset="-128"/>
                <a:ea typeface="ＭＳ 明朝" panose="02020609040205080304" pitchFamily="17" charset="-128"/>
                <a:cs typeface="ＭＳ 明朝" panose="02020609040205080304" pitchFamily="17" charset="-128"/>
              </a:rPr>
              <a:t>。</a:t>
            </a:r>
            <a:endParaRPr lang="en-US" altLang="zh-CN"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304800" indent="0" algn="just">
              <a:lnSpc>
                <a:spcPct val="100000"/>
              </a:lnSpc>
              <a:spcBef>
                <a:spcPts val="0"/>
              </a:spcBef>
              <a:buNone/>
            </a:pPr>
            <a:r>
              <a:rPr lang="zh-CN" altLang="ja-JP" sz="1200" kern="100" dirty="0">
                <a:effectLst/>
                <a:latin typeface="ＭＳ ゴシック" panose="020B0609070205080204" pitchFamily="49" charset="-128"/>
                <a:ea typeface="ＭＳ 明朝" panose="02020609040205080304" pitchFamily="17" charset="-128"/>
                <a:cs typeface="Times New Roman" panose="02020603050405020304" pitchFamily="18" charset="0"/>
              </a:rPr>
              <a:t>一些小型的装置使用橡胶履</a:t>
            </a:r>
            <a:r>
              <a:rPr lang="zh-CN" altLang="ja-JP" sz="1200" kern="100" dirty="0">
                <a:effectLst/>
                <a:latin typeface="ＭＳ ゴシック" panose="020B0609070205080204" pitchFamily="49" charset="-128"/>
                <a:ea typeface="SimSun" panose="02010600030101010101" pitchFamily="2" charset="-122"/>
                <a:cs typeface="SimSun" panose="02010600030101010101" pitchFamily="2" charset="-122"/>
              </a:rPr>
              <a:t>带</a:t>
            </a:r>
            <a:r>
              <a:rPr lang="zh-CN" altLang="ja-JP" sz="1200" kern="100" dirty="0">
                <a:effectLst/>
                <a:latin typeface="ＭＳ ゴシック" panose="020B0609070205080204" pitchFamily="49" charset="-128"/>
                <a:ea typeface="ＭＳ 明朝" panose="02020609040205080304" pitchFamily="17" charset="-128"/>
                <a:cs typeface="ＭＳ 明朝" panose="02020609040205080304" pitchFamily="17" charset="-128"/>
              </a:rPr>
              <a:t>，用于室内施工。</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304800" indent="0" algn="just">
              <a:lnSpc>
                <a:spcPct val="100000"/>
              </a:lnSpc>
              <a:spcBef>
                <a:spcPts val="0"/>
              </a:spcBef>
              <a:buNone/>
            </a:pPr>
            <a:r>
              <a:rPr lang="zh-CN" altLang="ja-JP" sz="1200" kern="100" dirty="0">
                <a:effectLst/>
                <a:latin typeface="ＭＳ ゴシック" panose="020B0609070205080204" pitchFamily="49" charset="-128"/>
                <a:ea typeface="ＭＳ 明朝" panose="02020609040205080304" pitchFamily="17" charset="-128"/>
                <a:cs typeface="Times New Roman" panose="02020603050405020304" pitchFamily="18" charset="0"/>
              </a:rPr>
              <a:t>由于不会在路面上留下行</a:t>
            </a:r>
            <a:r>
              <a:rPr lang="zh-CN" altLang="ja-JP" sz="1200" kern="100" dirty="0">
                <a:effectLst/>
                <a:latin typeface="ＭＳ ゴシック" panose="020B0609070205080204" pitchFamily="49" charset="-128"/>
                <a:ea typeface="SimSun" panose="02010600030101010101" pitchFamily="2" charset="-122"/>
                <a:cs typeface="SimSun" panose="02010600030101010101" pitchFamily="2" charset="-122"/>
              </a:rPr>
              <a:t>车</a:t>
            </a:r>
            <a:r>
              <a:rPr lang="zh-CN" altLang="ja-JP" sz="1200" kern="100" dirty="0">
                <a:effectLst/>
                <a:latin typeface="ＭＳ ゴシック" panose="020B0609070205080204" pitchFamily="49" charset="-128"/>
                <a:ea typeface="ＭＳ 明朝" panose="02020609040205080304" pitchFamily="17" charset="-128"/>
                <a:cs typeface="ＭＳ 明朝" panose="02020609040205080304" pitchFamily="17" charset="-128"/>
              </a:rPr>
              <a:t>痕迹，大部分的都是使用白色橡胶履</a:t>
            </a:r>
            <a:r>
              <a:rPr lang="zh-CN" altLang="ja-JP" sz="1200" kern="100" dirty="0">
                <a:effectLst/>
                <a:latin typeface="ＭＳ ゴシック" panose="020B0609070205080204" pitchFamily="49" charset="-128"/>
                <a:ea typeface="SimSun" panose="02010600030101010101" pitchFamily="2" charset="-122"/>
                <a:cs typeface="SimSun" panose="02010600030101010101" pitchFamily="2" charset="-122"/>
              </a:rPr>
              <a:t>带</a:t>
            </a:r>
            <a:r>
              <a:rPr lang="zh-CN" altLang="ja-JP" sz="1200" kern="100" dirty="0">
                <a:effectLst/>
                <a:latin typeface="ＭＳ ゴシック" panose="020B0609070205080204" pitchFamily="49" charset="-128"/>
                <a:ea typeface="ＭＳ 明朝" panose="02020609040205080304" pitchFamily="17" charset="-128"/>
                <a:cs typeface="ＭＳ 明朝" panose="02020609040205080304" pitchFamily="17" charset="-128"/>
              </a:rPr>
              <a:t>。</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0" indent="0">
              <a:lnSpc>
                <a:spcPct val="110000"/>
              </a:lnSpc>
              <a:spcBef>
                <a:spcPts val="0"/>
              </a:spcBef>
              <a:buNone/>
            </a:pPr>
            <a:endParaRPr lang="ja-JP" altLang="en-US" sz="1200" dirty="0">
              <a:solidFill>
                <a:prstClr val="black"/>
              </a:solidFill>
              <a:latin typeface="Meiryo UI" panose="020B0604030504040204" pitchFamily="50" charset="-128"/>
              <a:ea typeface="Meiryo UI" panose="020B0604030504040204" pitchFamily="50" charset="-128"/>
            </a:endParaRPr>
          </a:p>
          <a:p>
            <a:pPr marL="0" indent="0">
              <a:lnSpc>
                <a:spcPct val="110000"/>
              </a:lnSpc>
              <a:spcBef>
                <a:spcPts val="0"/>
              </a:spcBef>
              <a:buNone/>
            </a:pPr>
            <a:r>
              <a:rPr lang="en-US" altLang="ja-JP" sz="1200" dirty="0">
                <a:solidFill>
                  <a:prstClr val="black"/>
                </a:solidFill>
                <a:latin typeface="Meiryo UI" panose="020B0604030504040204" pitchFamily="50" charset="-128"/>
                <a:ea typeface="Meiryo UI" panose="020B0604030504040204" pitchFamily="50" charset="-128"/>
              </a:rPr>
              <a:t>【</a:t>
            </a:r>
            <a:r>
              <a:rPr lang="zh-CN" altLang="en-US" sz="1200" dirty="0">
                <a:solidFill>
                  <a:prstClr val="black"/>
                </a:solidFill>
                <a:latin typeface="Meiryo UI" panose="020B0604030504040204" pitchFamily="50" charset="-128"/>
                <a:ea typeface="Meiryo UI" panose="020B0604030504040204" pitchFamily="50" charset="-128"/>
              </a:rPr>
              <a:t>主要特征</a:t>
            </a:r>
            <a:r>
              <a:rPr lang="en-US" altLang="ja-JP" sz="1200" dirty="0">
                <a:solidFill>
                  <a:prstClr val="black"/>
                </a:solidFill>
                <a:latin typeface="Meiryo UI" panose="020B0604030504040204" pitchFamily="50" charset="-128"/>
                <a:ea typeface="Meiryo UI" panose="020B0604030504040204" pitchFamily="50" charset="-128"/>
              </a:rPr>
              <a:t>】</a:t>
            </a:r>
          </a:p>
          <a:p>
            <a:pPr marL="295910" indent="0" algn="just">
              <a:lnSpc>
                <a:spcPct val="100000"/>
              </a:lnSpc>
              <a:spcBef>
                <a:spcPts val="0"/>
              </a:spcBef>
              <a:buNone/>
            </a:pPr>
            <a:r>
              <a:rPr lang="en-US" altLang="ja-JP" sz="1200" kern="100" dirty="0">
                <a:effectLst/>
                <a:latin typeface="ＭＳ ゴシック" panose="020B0609070205080204" pitchFamily="49" charset="-128"/>
                <a:ea typeface="ＭＳ 明朝" panose="02020609040205080304" pitchFamily="17" charset="-128"/>
                <a:cs typeface="Times New Roman" panose="02020603050405020304" pitchFamily="18" charset="0"/>
              </a:rPr>
              <a:t>a.</a:t>
            </a:r>
            <a:r>
              <a:rPr lang="ja-JP" altLang="ja-JP" sz="1200" kern="100" dirty="0">
                <a:effectLst/>
                <a:latin typeface="ＭＳ ゴシック" panose="020B0609070205080204" pitchFamily="49" charset="-128"/>
                <a:ea typeface="ＭＳ 明朝" panose="02020609040205080304" pitchFamily="17" charset="-128"/>
                <a:cs typeface="Times New Roman" panose="02020603050405020304" pitchFamily="18" charset="0"/>
              </a:rPr>
              <a:t>在移</a:t>
            </a:r>
            <a:r>
              <a:rPr lang="ja-JP" altLang="ja-JP" sz="1200" kern="100" dirty="0">
                <a:effectLst/>
                <a:latin typeface="ＭＳ ゴシック" panose="020B0609070205080204" pitchFamily="49" charset="-128"/>
                <a:ea typeface="SimSun" panose="02010600030101010101" pitchFamily="2" charset="-122"/>
                <a:cs typeface="SimSun" panose="02010600030101010101" pitchFamily="2" charset="-122"/>
              </a:rPr>
              <a:t>动</a:t>
            </a:r>
            <a:r>
              <a:rPr lang="ja-JP" altLang="ja-JP" sz="1200" kern="100" dirty="0">
                <a:effectLst/>
                <a:latin typeface="ＭＳ ゴシック" panose="020B0609070205080204" pitchFamily="49" charset="-128"/>
                <a:ea typeface="ＭＳ 明朝" panose="02020609040205080304" pitchFamily="17" charset="-128"/>
                <a:cs typeface="ＭＳ 明朝" panose="02020609040205080304" pitchFamily="17" charset="-128"/>
              </a:rPr>
              <a:t>中</a:t>
            </a:r>
            <a:r>
              <a:rPr lang="ja-JP" altLang="ja-JP" sz="1200" kern="100" dirty="0">
                <a:effectLst/>
                <a:latin typeface="ＭＳ ゴシック" panose="020B0609070205080204" pitchFamily="49" charset="-128"/>
                <a:ea typeface="ＭＳ 明朝" panose="02020609040205080304" pitchFamily="17" charset="-128"/>
                <a:cs typeface="Times New Roman" panose="02020603050405020304" pitchFamily="18" charset="0"/>
              </a:rPr>
              <a:t>的作</a:t>
            </a:r>
            <a:r>
              <a:rPr lang="ja-JP" altLang="ja-JP" sz="1200" kern="100" dirty="0">
                <a:effectLst/>
                <a:latin typeface="ＭＳ ゴシック" panose="020B0609070205080204" pitchFamily="49" charset="-128"/>
                <a:ea typeface="SimSun" panose="02010600030101010101" pitchFamily="2" charset="-122"/>
                <a:cs typeface="SimSun" panose="02010600030101010101" pitchFamily="2" charset="-122"/>
              </a:rPr>
              <a:t>业</a:t>
            </a:r>
            <a:r>
              <a:rPr lang="ja-JP" altLang="ja-JP" sz="1200" kern="100" dirty="0">
                <a:effectLst/>
                <a:latin typeface="ＭＳ ゴシック" panose="020B0609070205080204" pitchFamily="49" charset="-128"/>
                <a:ea typeface="ＭＳ 明朝" panose="02020609040205080304" pitchFamily="17" charset="-128"/>
                <a:cs typeface="Times New Roman" panose="02020603050405020304" pitchFamily="18" charset="0"/>
              </a:rPr>
              <a:t>很容易。</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295910" indent="0" algn="just">
              <a:lnSpc>
                <a:spcPct val="100000"/>
              </a:lnSpc>
              <a:spcBef>
                <a:spcPts val="0"/>
              </a:spcBef>
              <a:buNone/>
            </a:pPr>
            <a:r>
              <a:rPr lang="en-US" altLang="zh-CN" sz="1200" kern="100" dirty="0">
                <a:effectLst/>
                <a:latin typeface="ＭＳ ゴシック" panose="020B0609070205080204" pitchFamily="49" charset="-128"/>
                <a:ea typeface="ＭＳ 明朝" panose="02020609040205080304" pitchFamily="17" charset="-128"/>
                <a:cs typeface="Times New Roman" panose="02020603050405020304" pitchFamily="18" charset="0"/>
              </a:rPr>
              <a:t>b.</a:t>
            </a:r>
            <a:r>
              <a:rPr lang="zh-CN" altLang="ja-JP" sz="1200" kern="100" dirty="0">
                <a:effectLst/>
                <a:latin typeface="ＭＳ ゴシック" panose="020B0609070205080204" pitchFamily="49" charset="-128"/>
                <a:ea typeface="ＭＳ 明朝" panose="02020609040205080304" pitchFamily="17" charset="-128"/>
                <a:cs typeface="Times New Roman" panose="02020603050405020304" pitchFamily="18" charset="0"/>
              </a:rPr>
              <a:t>行</a:t>
            </a:r>
            <a:r>
              <a:rPr lang="zh-CN" altLang="ja-JP" sz="1200" kern="100" dirty="0">
                <a:effectLst/>
                <a:latin typeface="ＭＳ ゴシック" panose="020B0609070205080204" pitchFamily="49" charset="-128"/>
                <a:ea typeface="SimSun" panose="02010600030101010101" pitchFamily="2" charset="-122"/>
                <a:cs typeface="SimSun" panose="02010600030101010101" pitchFamily="2" charset="-122"/>
              </a:rPr>
              <a:t>车</a:t>
            </a:r>
            <a:r>
              <a:rPr lang="zh-CN" altLang="ja-JP" sz="1200" kern="100" dirty="0">
                <a:effectLst/>
                <a:latin typeface="ＭＳ ゴシック" panose="020B0609070205080204" pitchFamily="49" charset="-128"/>
                <a:ea typeface="ＭＳ 明朝" panose="02020609040205080304" pitchFamily="17" charset="-128"/>
                <a:cs typeface="ＭＳ 明朝" panose="02020609040205080304" pitchFamily="17" charset="-128"/>
              </a:rPr>
              <a:t>速度</a:t>
            </a:r>
            <a:r>
              <a:rPr lang="zh-CN" altLang="ja-JP" sz="1200" kern="100" dirty="0">
                <a:effectLst/>
                <a:latin typeface="ＭＳ ゴシック" panose="020B0609070205080204" pitchFamily="49" charset="-128"/>
                <a:ea typeface="ＭＳ 明朝" panose="02020609040205080304" pitchFamily="17" charset="-128"/>
                <a:cs typeface="Times New Roman" panose="02020603050405020304" pitchFamily="18" charset="0"/>
              </a:rPr>
              <a:t>和</a:t>
            </a:r>
            <a:r>
              <a:rPr lang="zh-CN" altLang="ja-JP" sz="1200" kern="100" dirty="0">
                <a:effectLst/>
                <a:latin typeface="ＭＳ ゴシック" panose="020B0609070205080204" pitchFamily="49" charset="-128"/>
                <a:ea typeface="SimSun" panose="02010600030101010101" pitchFamily="2" charset="-122"/>
                <a:cs typeface="SimSun" panose="02010600030101010101" pitchFamily="2" charset="-122"/>
              </a:rPr>
              <a:t>轮</a:t>
            </a:r>
            <a:r>
              <a:rPr lang="zh-CN" altLang="ja-JP" sz="1200" kern="100" dirty="0">
                <a:effectLst/>
                <a:latin typeface="ＭＳ ゴシック" panose="020B0609070205080204" pitchFamily="49" charset="-128"/>
                <a:ea typeface="ＭＳ 明朝" panose="02020609040205080304" pitchFamily="17" charset="-128"/>
                <a:cs typeface="ＭＳ 明朝" panose="02020609040205080304" pitchFamily="17" charset="-128"/>
              </a:rPr>
              <a:t>式</a:t>
            </a:r>
            <a:r>
              <a:rPr lang="zh-CN" altLang="ja-JP" sz="1200" kern="100" dirty="0">
                <a:effectLst/>
                <a:latin typeface="ＭＳ ゴシック" panose="020B0609070205080204" pitchFamily="49" charset="-128"/>
                <a:ea typeface="ＭＳ 明朝" panose="02020609040205080304" pitchFamily="17" charset="-128"/>
                <a:cs typeface="Microsoft YaHei" panose="020B0503020204020204" pitchFamily="34" charset="-122"/>
              </a:rPr>
              <a:t>一</a:t>
            </a:r>
            <a:r>
              <a:rPr lang="zh-CN" altLang="ja-JP" sz="1200" kern="100" dirty="0">
                <a:effectLst/>
                <a:latin typeface="ＭＳ ゴシック" panose="020B0609070205080204" pitchFamily="49" charset="-128"/>
                <a:ea typeface="SimSun" panose="02010600030101010101" pitchFamily="2" charset="-122"/>
                <a:cs typeface="SimSun" panose="02010600030101010101" pitchFamily="2" charset="-122"/>
              </a:rPr>
              <a:t>样</a:t>
            </a:r>
            <a:r>
              <a:rPr lang="zh-CN" altLang="ja-JP" sz="1200" kern="100" dirty="0">
                <a:effectLst/>
                <a:latin typeface="ＭＳ ゴシック" panose="020B0609070205080204" pitchFamily="49" charset="-128"/>
                <a:ea typeface="ＭＳ 明朝" panose="02020609040205080304" pitchFamily="17" charset="-128"/>
                <a:cs typeface="ＭＳ 明朝" panose="02020609040205080304" pitchFamily="17" charset="-128"/>
              </a:rPr>
              <a:t>慢。</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295910" indent="0" algn="just">
              <a:lnSpc>
                <a:spcPct val="100000"/>
              </a:lnSpc>
              <a:spcBef>
                <a:spcPts val="0"/>
              </a:spcBef>
              <a:buNone/>
            </a:pPr>
            <a:r>
              <a:rPr lang="en-US" altLang="ja-JP" sz="1200" kern="100" dirty="0">
                <a:effectLst/>
                <a:latin typeface="ＭＳ ゴシック" panose="020B0609070205080204" pitchFamily="49" charset="-128"/>
                <a:ea typeface="ＭＳ 明朝" panose="02020609040205080304" pitchFamily="17" charset="-128"/>
                <a:cs typeface="Times New Roman" panose="02020603050405020304" pitchFamily="18" charset="0"/>
              </a:rPr>
              <a:t>c.</a:t>
            </a:r>
            <a:r>
              <a:rPr lang="ja-JP" altLang="ja-JP" sz="1200" kern="100" dirty="0">
                <a:effectLst/>
                <a:latin typeface="ＭＳ ゴシック" panose="020B0609070205080204" pitchFamily="49" charset="-128"/>
                <a:ea typeface="ＭＳ 明朝" panose="02020609040205080304" pitchFamily="17" charset="-128"/>
                <a:cs typeface="Times New Roman" panose="02020603050405020304" pitchFamily="18" charset="0"/>
              </a:rPr>
              <a:t>可以在凹凸</a:t>
            </a:r>
            <a:r>
              <a:rPr lang="ja-JP" altLang="ja-JP" sz="1200" kern="100" dirty="0">
                <a:effectLst/>
                <a:latin typeface="ＭＳ ゴシック" panose="020B0609070205080204" pitchFamily="49" charset="-128"/>
                <a:ea typeface="SimSun" panose="02010600030101010101" pitchFamily="2" charset="-122"/>
                <a:cs typeface="SimSun" panose="02010600030101010101" pitchFamily="2" charset="-122"/>
              </a:rPr>
              <a:t>较</a:t>
            </a:r>
            <a:r>
              <a:rPr lang="ja-JP" altLang="ja-JP" sz="1200" kern="100" dirty="0">
                <a:effectLst/>
                <a:latin typeface="ＭＳ ゴシック" panose="020B0609070205080204" pitchFamily="49" charset="-128"/>
                <a:ea typeface="ＭＳ 明朝" panose="02020609040205080304" pitchFamily="17" charset="-128"/>
                <a:cs typeface="ＭＳ 明朝" panose="02020609040205080304" pitchFamily="17" charset="-128"/>
              </a:rPr>
              <a:t>多的地面行</a:t>
            </a:r>
            <a:r>
              <a:rPr lang="ja-JP" altLang="ja-JP" sz="1200" kern="100" dirty="0">
                <a:effectLst/>
                <a:latin typeface="ＭＳ ゴシック" panose="020B0609070205080204" pitchFamily="49" charset="-128"/>
                <a:ea typeface="SimSun" panose="02010600030101010101" pitchFamily="2" charset="-122"/>
                <a:cs typeface="SimSun" panose="02010600030101010101" pitchFamily="2" charset="-122"/>
              </a:rPr>
              <a:t>车</a:t>
            </a:r>
            <a:r>
              <a:rPr lang="ja-JP" altLang="ja-JP" sz="1200" kern="100" dirty="0">
                <a:effectLst/>
                <a:latin typeface="ＭＳ ゴシック" panose="020B0609070205080204" pitchFamily="49" charset="-128"/>
                <a:ea typeface="ＭＳ 明朝" panose="02020609040205080304" pitchFamily="17" charset="-128"/>
                <a:cs typeface="ＭＳ 明朝" panose="02020609040205080304" pitchFamily="17" charset="-128"/>
              </a:rPr>
              <a:t>。</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295910" indent="0" algn="just">
              <a:lnSpc>
                <a:spcPct val="100000"/>
              </a:lnSpc>
              <a:spcBef>
                <a:spcPts val="0"/>
              </a:spcBef>
              <a:buNone/>
            </a:pPr>
            <a:r>
              <a:rPr lang="en-US" altLang="zh-CN" sz="1200" kern="100" dirty="0">
                <a:effectLst/>
                <a:latin typeface="ＭＳ ゴシック" panose="020B0609070205080204" pitchFamily="49" charset="-128"/>
                <a:ea typeface="ＭＳ 明朝" panose="02020609040205080304" pitchFamily="17" charset="-128"/>
                <a:cs typeface="Times New Roman" panose="02020603050405020304" pitchFamily="18" charset="0"/>
              </a:rPr>
              <a:t>d.</a:t>
            </a:r>
            <a:r>
              <a:rPr lang="zh-CN" altLang="ja-JP" sz="1200" kern="100" dirty="0">
                <a:effectLst/>
                <a:latin typeface="ＭＳ ゴシック" panose="020B0609070205080204" pitchFamily="49" charset="-128"/>
                <a:ea typeface="ＭＳ 明朝" panose="02020609040205080304" pitchFamily="17" charset="-128"/>
                <a:cs typeface="Times New Roman" panose="02020603050405020304" pitchFamily="18" charset="0"/>
              </a:rPr>
              <a:t>可以在相</a:t>
            </a:r>
            <a:r>
              <a:rPr lang="zh-CN" altLang="ja-JP" sz="1200" kern="100" dirty="0">
                <a:effectLst/>
                <a:latin typeface="ＭＳ ゴシック" panose="020B0609070205080204" pitchFamily="49" charset="-128"/>
                <a:ea typeface="SimSun" panose="02010600030101010101" pitchFamily="2" charset="-122"/>
                <a:cs typeface="SimSun" panose="02010600030101010101" pitchFamily="2" charset="-122"/>
              </a:rPr>
              <a:t>对较</a:t>
            </a:r>
            <a:r>
              <a:rPr lang="zh-CN" altLang="ja-JP" sz="1200" kern="100" dirty="0">
                <a:effectLst/>
                <a:latin typeface="ＭＳ ゴシック" panose="020B0609070205080204" pitchFamily="49" charset="-128"/>
                <a:ea typeface="ＭＳ 明朝" panose="02020609040205080304" pitchFamily="17" charset="-128"/>
                <a:cs typeface="ＭＳ 明朝" panose="02020609040205080304" pitchFamily="17" charset="-128"/>
              </a:rPr>
              <a:t>柔</a:t>
            </a:r>
            <a:r>
              <a:rPr lang="zh-CN" altLang="ja-JP" sz="1200" kern="100" dirty="0">
                <a:effectLst/>
                <a:latin typeface="ＭＳ ゴシック" panose="020B0609070205080204" pitchFamily="49" charset="-128"/>
                <a:ea typeface="SimSun" panose="02010600030101010101" pitchFamily="2" charset="-122"/>
                <a:cs typeface="SimSun" panose="02010600030101010101" pitchFamily="2" charset="-122"/>
              </a:rPr>
              <a:t>软</a:t>
            </a:r>
            <a:r>
              <a:rPr lang="zh-CN" altLang="ja-JP" sz="1200" kern="100" dirty="0">
                <a:effectLst/>
                <a:latin typeface="ＭＳ ゴシック" panose="020B0609070205080204" pitchFamily="49" charset="-128"/>
                <a:ea typeface="ＭＳ 明朝" panose="02020609040205080304" pitchFamily="17" charset="-128"/>
                <a:cs typeface="ＭＳ 明朝" panose="02020609040205080304" pitchFamily="17" charset="-128"/>
              </a:rPr>
              <a:t>的地面行</a:t>
            </a:r>
            <a:r>
              <a:rPr lang="zh-CN" altLang="ja-JP" sz="1200" kern="100" dirty="0">
                <a:effectLst/>
                <a:latin typeface="ＭＳ ゴシック" panose="020B0609070205080204" pitchFamily="49" charset="-128"/>
                <a:ea typeface="SimSun" panose="02010600030101010101" pitchFamily="2" charset="-122"/>
                <a:cs typeface="SimSun" panose="02010600030101010101" pitchFamily="2" charset="-122"/>
              </a:rPr>
              <a:t>车</a:t>
            </a:r>
            <a:r>
              <a:rPr lang="zh-CN" altLang="ja-JP" sz="1200" kern="100" dirty="0">
                <a:effectLst/>
                <a:latin typeface="ＭＳ ゴシック" panose="020B0609070205080204" pitchFamily="49" charset="-128"/>
                <a:ea typeface="ＭＳ 明朝" panose="02020609040205080304" pitchFamily="17" charset="-128"/>
                <a:cs typeface="ＭＳ 明朝" panose="02020609040205080304" pitchFamily="17" charset="-128"/>
              </a:rPr>
              <a:t>。</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0" indent="0">
              <a:lnSpc>
                <a:spcPct val="100000"/>
              </a:lnSpc>
              <a:spcBef>
                <a:spcPts val="0"/>
              </a:spcBef>
              <a:buNone/>
            </a:pPr>
            <a:r>
              <a:rPr lang="ja-JP" altLang="en-US" sz="1200" dirty="0">
                <a:solidFill>
                  <a:srgbClr val="FF0000"/>
                </a:solidFill>
                <a:ea typeface="ＭＳ 明朝" panose="02020609040205080304" pitchFamily="17" charset="-128"/>
                <a:cs typeface="Times New Roman" panose="02020603050405020304" pitchFamily="18" charset="0"/>
              </a:rPr>
              <a:t>　　</a:t>
            </a:r>
            <a:r>
              <a:rPr lang="en-US" altLang="ja-JP" sz="1200" dirty="0">
                <a:ea typeface="ＭＳ 明朝" panose="02020609040205080304" pitchFamily="17" charset="-128"/>
                <a:cs typeface="Times New Roman" panose="02020603050405020304" pitchFamily="18" charset="0"/>
              </a:rPr>
              <a:t>e.</a:t>
            </a:r>
            <a:r>
              <a:rPr lang="ja-JP" altLang="ja-JP" sz="1200" dirty="0">
                <a:effectLst/>
                <a:ea typeface="ＭＳ 明朝" panose="02020609040205080304" pitchFamily="17" charset="-128"/>
                <a:cs typeface="Times New Roman" panose="02020603050405020304" pitchFamily="18" charset="0"/>
              </a:rPr>
              <a:t>通常用于建筑施工和</a:t>
            </a:r>
            <a:r>
              <a:rPr lang="ja-JP" altLang="ja-JP" sz="1200" dirty="0">
                <a:effectLst/>
                <a:ea typeface="SimSun" panose="02010600030101010101" pitchFamily="2" charset="-122"/>
                <a:cs typeface="SimSun" panose="02010600030101010101" pitchFamily="2" charset="-122"/>
              </a:rPr>
              <a:t>设备</a:t>
            </a:r>
            <a:r>
              <a:rPr lang="ja-JP" altLang="ja-JP" sz="1200" dirty="0">
                <a:effectLst/>
                <a:ea typeface="ＭＳ 明朝" panose="02020609040205080304" pitchFamily="17" charset="-128"/>
                <a:cs typeface="ＭＳ 明朝" panose="02020609040205080304" pitchFamily="17" charset="-128"/>
              </a:rPr>
              <a:t>施工</a:t>
            </a:r>
            <a:endParaRPr lang="ja-JP" altLang="en-US" sz="1200" dirty="0">
              <a:solidFill>
                <a:prstClr val="black"/>
              </a:solidFill>
              <a:latin typeface="Meiryo UI" panose="020B0604030504040204" pitchFamily="50" charset="-128"/>
              <a:ea typeface="Meiryo UI" panose="020B0604030504040204" pitchFamily="50" charset="-128"/>
            </a:endParaRPr>
          </a:p>
          <a:p>
            <a:pPr marL="0" indent="0">
              <a:lnSpc>
                <a:spcPct val="110000"/>
              </a:lnSpc>
              <a:spcBef>
                <a:spcPts val="0"/>
              </a:spcBef>
              <a:buFont typeface="Arial" panose="020B0604020202020204" pitchFamily="34" charset="0"/>
              <a:buNone/>
            </a:pPr>
            <a:endParaRPr lang="ja-JP" altLang="en-US" sz="1200" dirty="0">
              <a:solidFill>
                <a:prstClr val="black"/>
              </a:solidFill>
              <a:latin typeface="Meiryo UI" panose="020B0604030504040204" pitchFamily="50" charset="-128"/>
              <a:ea typeface="Meiryo UI" panose="020B0604030504040204" pitchFamily="50" charset="-128"/>
            </a:endParaRPr>
          </a:p>
          <a:p>
            <a:pPr marL="0" indent="0">
              <a:lnSpc>
                <a:spcPct val="110000"/>
              </a:lnSpc>
              <a:spcBef>
                <a:spcPts val="0"/>
              </a:spcBef>
              <a:buFont typeface="Arial" panose="020B0604020202020204" pitchFamily="34" charset="0"/>
              <a:buNone/>
            </a:pPr>
            <a:endParaRPr lang="ja-JP" altLang="en-US" sz="1200" dirty="0">
              <a:solidFill>
                <a:prstClr val="black"/>
              </a:solidFill>
              <a:latin typeface="Meiryo UI" panose="020B0604030504040204" pitchFamily="50" charset="-128"/>
              <a:ea typeface="Meiryo UI" panose="020B0604030504040204" pitchFamily="50" charset="-128"/>
            </a:endParaRPr>
          </a:p>
        </p:txBody>
      </p:sp>
      <p:pic>
        <p:nvPicPr>
          <p:cNvPr id="9" name="図 8"/>
          <p:cNvPicPr/>
          <p:nvPr/>
        </p:nvPicPr>
        <p:blipFill>
          <a:blip r:embed="rId3">
            <a:extLst>
              <a:ext uri="{28A0092B-C50C-407E-A947-70E740481C1C}">
                <a14:useLocalDpi xmlns:a14="http://schemas.microsoft.com/office/drawing/2010/main" val="0"/>
              </a:ext>
            </a:extLst>
          </a:blip>
          <a:srcRect/>
          <a:stretch>
            <a:fillRect/>
          </a:stretch>
        </p:blipFill>
        <p:spPr bwMode="auto">
          <a:xfrm>
            <a:off x="4550202" y="2695164"/>
            <a:ext cx="2597150" cy="1758315"/>
          </a:xfrm>
          <a:prstGeom prst="rect">
            <a:avLst/>
          </a:prstGeom>
          <a:noFill/>
          <a:ln>
            <a:solidFill>
              <a:schemeClr val="tx1"/>
            </a:solidFill>
          </a:ln>
        </p:spPr>
      </p:pic>
      <p:pic>
        <p:nvPicPr>
          <p:cNvPr id="10" name="図 9"/>
          <p:cNvPicPr/>
          <p:nvPr/>
        </p:nvPicPr>
        <p:blipFill>
          <a:blip r:embed="rId4">
            <a:extLst>
              <a:ext uri="{28A0092B-C50C-407E-A947-70E740481C1C}">
                <a14:useLocalDpi xmlns:a14="http://schemas.microsoft.com/office/drawing/2010/main" val="0"/>
              </a:ext>
            </a:extLst>
          </a:blip>
          <a:srcRect/>
          <a:stretch>
            <a:fillRect/>
          </a:stretch>
        </p:blipFill>
        <p:spPr bwMode="auto">
          <a:xfrm>
            <a:off x="7147352" y="1422624"/>
            <a:ext cx="1308100" cy="3030855"/>
          </a:xfrm>
          <a:prstGeom prst="rect">
            <a:avLst/>
          </a:prstGeom>
          <a:noFill/>
          <a:ln>
            <a:solidFill>
              <a:schemeClr val="tx1"/>
            </a:solidFill>
          </a:ln>
        </p:spPr>
      </p:pic>
      <p:sp>
        <p:nvSpPr>
          <p:cNvPr id="13" name="テキスト ボックス 229">
            <a:extLst>
              <a:ext uri="{FF2B5EF4-FFF2-40B4-BE49-F238E27FC236}">
                <a16:creationId xmlns:a16="http://schemas.microsoft.com/office/drawing/2014/main" id="{9FF7DA90-B204-45CA-8E69-EAC35CAA6C0A}"/>
              </a:ext>
            </a:extLst>
          </p:cNvPr>
          <p:cNvSpPr txBox="1">
            <a:spLocks noChangeArrowheads="1"/>
          </p:cNvSpPr>
          <p:nvPr/>
        </p:nvSpPr>
        <p:spPr bwMode="auto">
          <a:xfrm>
            <a:off x="6224444" y="2828513"/>
            <a:ext cx="666750" cy="21907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r>
              <a:rPr lang="zh-CN" sz="800" kern="100" dirty="0">
                <a:effectLst/>
                <a:latin typeface="ＭＳ ゴシック" panose="020B0609070205080204" pitchFamily="49" charset="-128"/>
                <a:ea typeface="ＭＳ 明朝" panose="02020609040205080304" pitchFamily="17" charset="-128"/>
                <a:cs typeface="Times New Roman" panose="02020603050405020304" pitchFamily="18" charset="0"/>
              </a:rPr>
              <a:t>行</a:t>
            </a:r>
            <a:r>
              <a:rPr lang="zh-CN" sz="800" kern="100" dirty="0">
                <a:effectLst/>
                <a:latin typeface="ＭＳ ゴシック" panose="020B0609070205080204" pitchFamily="49" charset="-128"/>
                <a:ea typeface="SimSun" panose="02010600030101010101" pitchFamily="2" charset="-122"/>
                <a:cs typeface="SimSun" panose="02010600030101010101" pitchFamily="2" charset="-122"/>
              </a:rPr>
              <a:t>车</a:t>
            </a:r>
            <a:r>
              <a:rPr lang="zh-CN" sz="800" kern="100" dirty="0">
                <a:effectLst/>
                <a:latin typeface="ＭＳ ゴシック" panose="020B0609070205080204" pitchFamily="49" charset="-128"/>
                <a:ea typeface="ＭＳ 明朝" panose="02020609040205080304" pitchFamily="17" charset="-128"/>
                <a:cs typeface="Times New Roman" panose="02020603050405020304" pitchFamily="18" charset="0"/>
              </a:rPr>
              <a:t>平台</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430EB824-4D2F-41DD-A391-16E01F3401C1}"/>
              </a:ext>
            </a:extLst>
          </p:cNvPr>
          <p:cNvSpPr txBox="1"/>
          <p:nvPr/>
        </p:nvSpPr>
        <p:spPr>
          <a:xfrm>
            <a:off x="4914900" y="3902269"/>
            <a:ext cx="857250" cy="230832"/>
          </a:xfrm>
          <a:prstGeom prst="rect">
            <a:avLst/>
          </a:prstGeom>
          <a:solidFill>
            <a:schemeClr val="bg1"/>
          </a:solidFill>
        </p:spPr>
        <p:txBody>
          <a:bodyPr wrap="square" rtlCol="0">
            <a:spAutoFit/>
          </a:bodyPr>
          <a:lstStyle/>
          <a:p>
            <a:r>
              <a:rPr kumimoji="1" lang="zh-CN" altLang="en-US" sz="900" dirty="0"/>
              <a:t>履带</a:t>
            </a:r>
            <a:endParaRPr kumimoji="1" lang="ja-JP" altLang="en-US" sz="900" dirty="0"/>
          </a:p>
        </p:txBody>
      </p:sp>
      <p:sp>
        <p:nvSpPr>
          <p:cNvPr id="16" name="テキスト ボックス 15">
            <a:extLst>
              <a:ext uri="{FF2B5EF4-FFF2-40B4-BE49-F238E27FC236}">
                <a16:creationId xmlns:a16="http://schemas.microsoft.com/office/drawing/2014/main" id="{E545F72D-8984-45C4-9C4F-138F78F2A134}"/>
              </a:ext>
            </a:extLst>
          </p:cNvPr>
          <p:cNvSpPr txBox="1"/>
          <p:nvPr/>
        </p:nvSpPr>
        <p:spPr>
          <a:xfrm>
            <a:off x="5133975" y="4155133"/>
            <a:ext cx="1757219" cy="230832"/>
          </a:xfrm>
          <a:prstGeom prst="rect">
            <a:avLst/>
          </a:prstGeom>
          <a:solidFill>
            <a:schemeClr val="bg1"/>
          </a:solidFill>
        </p:spPr>
        <p:txBody>
          <a:bodyPr wrap="square">
            <a:spAutoFit/>
          </a:bodyPr>
          <a:lstStyle/>
          <a:p>
            <a:pPr marL="57150" indent="-57150" algn="ctr"/>
            <a:r>
              <a:rPr lang="zh-CN" altLang="ja-JP" sz="900" kern="100" dirty="0">
                <a:effectLst/>
                <a:latin typeface="ＭＳ ゴシック" panose="020B0609070205080204" pitchFamily="49" charset="-128"/>
                <a:ea typeface="SimSun" panose="02010600030101010101" pitchFamily="2" charset="-122"/>
                <a:cs typeface="SimSun" panose="02010600030101010101" pitchFamily="2" charset="-122"/>
              </a:rPr>
              <a:t>图</a:t>
            </a:r>
            <a:r>
              <a:rPr lang="en-US" altLang="ja-JP" sz="900" kern="100" dirty="0">
                <a:effectLst/>
                <a:latin typeface="ＭＳ 明朝" panose="02020609040205080304" pitchFamily="17" charset="-128"/>
                <a:ea typeface="ＭＳ ゴシック" panose="020B0609070205080204" pitchFamily="49" charset="-128"/>
                <a:cs typeface="Times New Roman" panose="02020603050405020304" pitchFamily="18" charset="0"/>
              </a:rPr>
              <a:t>1-13</a:t>
            </a:r>
            <a:r>
              <a:rPr lang="zh-CN" altLang="ja-JP" sz="900" kern="100" dirty="0">
                <a:effectLst/>
                <a:latin typeface="ＭＳ ゴシック" panose="020B0609070205080204" pitchFamily="49" charset="-128"/>
                <a:ea typeface="ＭＳ 明朝" panose="02020609040205080304" pitchFamily="17" charset="-128"/>
                <a:cs typeface="Times New Roman" panose="02020603050405020304" pitchFamily="18" charset="0"/>
              </a:rPr>
              <a:t>履</a:t>
            </a:r>
            <a:r>
              <a:rPr lang="zh-CN" altLang="ja-JP" sz="900" kern="100" dirty="0">
                <a:effectLst/>
                <a:latin typeface="ＭＳ ゴシック" panose="020B0609070205080204" pitchFamily="49" charset="-128"/>
                <a:ea typeface="SimSun" panose="02010600030101010101" pitchFamily="2" charset="-122"/>
                <a:cs typeface="SimSun" panose="02010600030101010101" pitchFamily="2" charset="-122"/>
              </a:rPr>
              <a:t>带</a:t>
            </a:r>
            <a:r>
              <a:rPr lang="zh-CN" altLang="ja-JP" sz="900" kern="100" dirty="0">
                <a:effectLst/>
                <a:latin typeface="ＭＳ ゴシック" panose="020B0609070205080204" pitchFamily="49" charset="-128"/>
                <a:ea typeface="ＭＳ 明朝" panose="02020609040205080304" pitchFamily="17" charset="-128"/>
                <a:cs typeface="ＭＳ 明朝" panose="02020609040205080304" pitchFamily="17" charset="-128"/>
              </a:rPr>
              <a:t>式</a:t>
            </a:r>
            <a:endParaRPr lang="ja-JP" alt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3717086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高空作业车有关术语</a:t>
            </a:r>
            <a:r>
              <a:rPr lang="ja-JP" altLang="en-US" sz="2400" b="1" dirty="0">
                <a:latin typeface="ＭＳ 明朝" panose="02020609040205080304" pitchFamily="17" charset="-128"/>
                <a:ea typeface="ＭＳ 明朝" panose="02020609040205080304" pitchFamily="17" charset="-128"/>
              </a:rPr>
              <a:t>（１）</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教材１４页</a:t>
            </a:r>
            <a:r>
              <a:rPr lang="en-US" altLang="ja-JP" sz="1200" dirty="0">
                <a:solidFill>
                  <a:prstClr val="black"/>
                </a:solidFill>
              </a:rPr>
              <a:t>/</a:t>
            </a:r>
            <a:r>
              <a:rPr lang="ja-JP" altLang="en-US" sz="1200" dirty="0" smtClean="0">
                <a:solidFill>
                  <a:prstClr val="black"/>
                </a:solidFill>
              </a:rPr>
              <a:t>辅助教材１０页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12</a:t>
            </a:fld>
            <a:endParaRPr lang="ja-JP" altLang="en-US">
              <a:solidFill>
                <a:prstClr val="black">
                  <a:tint val="75000"/>
                </a:prstClr>
              </a:solidFill>
            </a:endParaRPr>
          </a:p>
        </p:txBody>
      </p:sp>
      <p:sp>
        <p:nvSpPr>
          <p:cNvPr id="11" name="コンテンツ プレースホルダー 4"/>
          <p:cNvSpPr txBox="1">
            <a:spLocks/>
          </p:cNvSpPr>
          <p:nvPr/>
        </p:nvSpPr>
        <p:spPr>
          <a:xfrm>
            <a:off x="628650" y="935915"/>
            <a:ext cx="7886700" cy="411045"/>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0"/>
              </a:spcBef>
              <a:buNone/>
            </a:pPr>
            <a:r>
              <a:rPr lang="zh-CN" altLang="ja-JP" sz="1600" kern="100" dirty="0">
                <a:effectLst/>
                <a:latin typeface="ＭＳ ゴシック" panose="020B0609070205080204" pitchFamily="49" charset="-128"/>
                <a:ea typeface="ＭＳ 明朝" panose="02020609040205080304" pitchFamily="17" charset="-128"/>
                <a:cs typeface="Times New Roman" panose="02020603050405020304" pitchFamily="18" charset="0"/>
              </a:rPr>
              <a:t>必</a:t>
            </a:r>
            <a:r>
              <a:rPr lang="zh-CN" altLang="ja-JP" sz="1600" kern="100" dirty="0">
                <a:effectLst/>
                <a:latin typeface="ＭＳ ゴシック" panose="020B0609070205080204" pitchFamily="49" charset="-128"/>
                <a:ea typeface="SimSun" panose="02010600030101010101" pitchFamily="2" charset="-122"/>
                <a:cs typeface="SimSun" panose="02010600030101010101" pitchFamily="2" charset="-122"/>
              </a:rPr>
              <a:t>须</a:t>
            </a:r>
            <a:r>
              <a:rPr lang="zh-CN" altLang="ja-JP" sz="1600" kern="100" dirty="0">
                <a:effectLst/>
                <a:latin typeface="ＭＳ ゴシック" panose="020B0609070205080204" pitchFamily="49" charset="-128"/>
                <a:ea typeface="ＭＳ 明朝" panose="02020609040205080304" pitchFamily="17" charset="-128"/>
                <a:cs typeface="ＭＳ 明朝" panose="02020609040205080304" pitchFamily="17" charset="-128"/>
              </a:rPr>
              <a:t>了解高空作</a:t>
            </a:r>
            <a:r>
              <a:rPr lang="zh-CN" altLang="ja-JP" sz="1600" kern="100" dirty="0">
                <a:effectLst/>
                <a:latin typeface="ＭＳ ゴシック" panose="020B0609070205080204" pitchFamily="49" charset="-128"/>
                <a:ea typeface="SimSun" panose="02010600030101010101" pitchFamily="2" charset="-122"/>
                <a:cs typeface="SimSun" panose="02010600030101010101" pitchFamily="2" charset="-122"/>
              </a:rPr>
              <a:t>业车</a:t>
            </a:r>
            <a:r>
              <a:rPr lang="zh-CN" altLang="ja-JP" sz="1600" kern="100" dirty="0">
                <a:effectLst/>
                <a:latin typeface="ＭＳ ゴシック" panose="020B0609070205080204" pitchFamily="49" charset="-128"/>
                <a:ea typeface="ＭＳ 明朝" panose="02020609040205080304" pitchFamily="17" charset="-128"/>
                <a:cs typeface="ＭＳ 明朝" panose="02020609040205080304" pitchFamily="17" charset="-128"/>
              </a:rPr>
              <a:t>的正确</a:t>
            </a:r>
            <a:r>
              <a:rPr lang="zh-CN" altLang="ja-JP" sz="1600" kern="100" dirty="0">
                <a:effectLst/>
                <a:latin typeface="ＭＳ ゴシック" panose="020B0609070205080204" pitchFamily="49" charset="-128"/>
                <a:ea typeface="SimSun" panose="02010600030101010101" pitchFamily="2" charset="-122"/>
                <a:cs typeface="SimSun" panose="02010600030101010101" pitchFamily="2" charset="-122"/>
              </a:rPr>
              <a:t>术语</a:t>
            </a:r>
            <a:r>
              <a:rPr lang="zh-CN" altLang="ja-JP" sz="1600" kern="100" dirty="0">
                <a:effectLst/>
                <a:latin typeface="ＭＳ ゴシック" panose="020B0609070205080204" pitchFamily="49" charset="-128"/>
                <a:ea typeface="ＭＳ 明朝" panose="02020609040205080304" pitchFamily="17" charset="-128"/>
                <a:cs typeface="ＭＳ 明朝" panose="02020609040205080304" pitchFamily="17" charset="-128"/>
              </a:rPr>
              <a:t>和含</a:t>
            </a:r>
            <a:r>
              <a:rPr lang="zh-CN" altLang="ja-JP" sz="1600" kern="100" dirty="0">
                <a:effectLst/>
                <a:latin typeface="ＭＳ ゴシック" panose="020B0609070205080204" pitchFamily="49" charset="-128"/>
                <a:ea typeface="SimSun" panose="02010600030101010101" pitchFamily="2" charset="-122"/>
                <a:cs typeface="SimSun" panose="02010600030101010101" pitchFamily="2" charset="-122"/>
              </a:rPr>
              <a:t>义</a:t>
            </a:r>
            <a:r>
              <a:rPr lang="zh-CN" altLang="ja-JP" sz="1600" kern="100" dirty="0">
                <a:effectLst/>
                <a:latin typeface="ＭＳ ゴシック" panose="020B0609070205080204" pitchFamily="49" charset="-128"/>
                <a:ea typeface="ＭＳ 明朝" panose="02020609040205080304" pitchFamily="17" charset="-128"/>
                <a:cs typeface="ＭＳ 明朝" panose="02020609040205080304" pitchFamily="17" charset="-128"/>
              </a:rPr>
              <a:t>，并且努力正确又安全地操作。</a:t>
            </a:r>
            <a:endParaRPr lang="ja-JP" alt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0" indent="0">
              <a:lnSpc>
                <a:spcPct val="11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pic>
        <p:nvPicPr>
          <p:cNvPr id="8" name="図 7"/>
          <p:cNvPicPr/>
          <p:nvPr/>
        </p:nvPicPr>
        <p:blipFill>
          <a:blip r:embed="rId3">
            <a:extLst>
              <a:ext uri="{28A0092B-C50C-407E-A947-70E740481C1C}">
                <a14:useLocalDpi xmlns:a14="http://schemas.microsoft.com/office/drawing/2010/main" val="0"/>
              </a:ext>
            </a:extLst>
          </a:blip>
          <a:srcRect/>
          <a:stretch>
            <a:fillRect/>
          </a:stretch>
        </p:blipFill>
        <p:spPr bwMode="auto">
          <a:xfrm>
            <a:off x="2228156" y="1666875"/>
            <a:ext cx="4413250" cy="3524250"/>
          </a:xfrm>
          <a:prstGeom prst="rect">
            <a:avLst/>
          </a:prstGeom>
          <a:noFill/>
          <a:ln>
            <a:solidFill>
              <a:schemeClr val="tx1"/>
            </a:solidFill>
          </a:ln>
        </p:spPr>
      </p:pic>
      <p:sp>
        <p:nvSpPr>
          <p:cNvPr id="9" name="テキスト ボックス 2">
            <a:extLst>
              <a:ext uri="{FF2B5EF4-FFF2-40B4-BE49-F238E27FC236}">
                <a16:creationId xmlns:a16="http://schemas.microsoft.com/office/drawing/2014/main" id="{3C0A7B70-3B69-49D9-AC1D-2E75E461E64E}"/>
              </a:ext>
            </a:extLst>
          </p:cNvPr>
          <p:cNvSpPr txBox="1">
            <a:spLocks noChangeArrowheads="1"/>
          </p:cNvSpPr>
          <p:nvPr/>
        </p:nvSpPr>
        <p:spPr bwMode="auto">
          <a:xfrm>
            <a:off x="2449225" y="1953996"/>
            <a:ext cx="680171" cy="247506"/>
          </a:xfrm>
          <a:prstGeom prst="rect">
            <a:avLst/>
          </a:prstGeom>
          <a:solidFill>
            <a:srgbClr val="FFFFFF"/>
          </a:solidFill>
          <a:ln w="9525">
            <a:solidFill>
              <a:schemeClr val="tx1"/>
            </a:solidFill>
            <a:miter lim="800000"/>
            <a:headEnd/>
            <a:tailEnd/>
          </a:ln>
        </p:spPr>
        <p:txBody>
          <a:bodyPr rot="0" vert="horz" wrap="square" lIns="91440" tIns="45720" rIns="91440" bIns="45720" anchor="t" anchorCtr="0">
            <a:noAutofit/>
          </a:bodyPr>
          <a:lstStyle/>
          <a:p>
            <a:pPr algn="ctr"/>
            <a:r>
              <a:rPr lang="zh-CN" sz="900" kern="100" dirty="0">
                <a:effectLst/>
                <a:latin typeface="ＭＳ 明朝" panose="02020609040205080304" pitchFamily="17" charset="-128"/>
                <a:ea typeface="ＭＳ 明朝" panose="02020609040205080304" pitchFamily="17" charset="-128"/>
                <a:cs typeface="Times New Roman" panose="02020603050405020304" pitchFamily="18" charset="0"/>
              </a:rPr>
              <a:t>作</a:t>
            </a:r>
            <a:r>
              <a:rPr lang="zh-CN" sz="900" kern="100" dirty="0">
                <a:effectLst/>
                <a:latin typeface="ＭＳ 明朝" panose="02020609040205080304" pitchFamily="17" charset="-128"/>
                <a:ea typeface="ＭＳ 明朝" panose="02020609040205080304" pitchFamily="17" charset="-128"/>
                <a:cs typeface="SimSun" panose="02010600030101010101" pitchFamily="2" charset="-122"/>
              </a:rPr>
              <a:t>业</a:t>
            </a:r>
            <a:r>
              <a:rPr lang="zh-CN" sz="900" kern="100" dirty="0">
                <a:effectLst/>
                <a:latin typeface="ＭＳ 明朝" panose="02020609040205080304" pitchFamily="17" charset="-128"/>
                <a:ea typeface="ＭＳ 明朝" panose="02020609040205080304" pitchFamily="17" charset="-128"/>
                <a:cs typeface="ＭＳ 明朝" panose="02020609040205080304" pitchFamily="17" charset="-128"/>
              </a:rPr>
              <a:t>平台</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0" name="テキスト ボックス 2">
            <a:extLst>
              <a:ext uri="{FF2B5EF4-FFF2-40B4-BE49-F238E27FC236}">
                <a16:creationId xmlns:a16="http://schemas.microsoft.com/office/drawing/2014/main" id="{69E02A0C-26E6-4024-A759-CB866514D833}"/>
              </a:ext>
            </a:extLst>
          </p:cNvPr>
          <p:cNvSpPr txBox="1">
            <a:spLocks noChangeArrowheads="1"/>
          </p:cNvSpPr>
          <p:nvPr/>
        </p:nvSpPr>
        <p:spPr bwMode="auto">
          <a:xfrm>
            <a:off x="3359005" y="2325255"/>
            <a:ext cx="446377" cy="23321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r>
              <a:rPr lang="zh-CN" sz="900" kern="100" dirty="0">
                <a:effectLst/>
                <a:latin typeface="ＭＳ ゴシック" panose="020B0609070205080204" pitchFamily="49" charset="-128"/>
                <a:ea typeface="ＭＳ 明朝" panose="02020609040205080304" pitchFamily="17" charset="-128"/>
                <a:cs typeface="Times New Roman" panose="02020603050405020304" pitchFamily="18" charset="0"/>
              </a:rPr>
              <a:t>吊臂</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2" name="テキスト ボックス 2">
            <a:extLst>
              <a:ext uri="{FF2B5EF4-FFF2-40B4-BE49-F238E27FC236}">
                <a16:creationId xmlns:a16="http://schemas.microsoft.com/office/drawing/2014/main" id="{A5CEB829-1E8C-45A5-B617-B2EB98F5A69B}"/>
              </a:ext>
            </a:extLst>
          </p:cNvPr>
          <p:cNvSpPr txBox="1">
            <a:spLocks noChangeArrowheads="1"/>
          </p:cNvSpPr>
          <p:nvPr/>
        </p:nvSpPr>
        <p:spPr bwMode="auto">
          <a:xfrm>
            <a:off x="3129396" y="3622510"/>
            <a:ext cx="675986" cy="26063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r>
              <a:rPr lang="zh-CN" sz="900" kern="100" dirty="0">
                <a:effectLst/>
                <a:latin typeface="ＭＳ 明朝" panose="02020609040205080304" pitchFamily="17" charset="-128"/>
                <a:ea typeface="ＭＳ 明朝" panose="02020609040205080304" pitchFamily="17" charset="-128"/>
                <a:cs typeface="Times New Roman" panose="02020603050405020304" pitchFamily="18" charset="0"/>
              </a:rPr>
              <a:t>旋</a:t>
            </a:r>
            <a:r>
              <a:rPr lang="zh-CN" sz="900" kern="100" dirty="0">
                <a:effectLst/>
                <a:latin typeface="ＭＳ 明朝" panose="02020609040205080304" pitchFamily="17" charset="-128"/>
                <a:ea typeface="ＭＳ 明朝" panose="02020609040205080304" pitchFamily="17" charset="-128"/>
                <a:cs typeface="SimSun" panose="02010600030101010101" pitchFamily="2" charset="-122"/>
              </a:rPr>
              <a:t>转</a:t>
            </a:r>
            <a:r>
              <a:rPr lang="zh-CN" sz="900" kern="100" dirty="0">
                <a:effectLst/>
                <a:latin typeface="ＭＳ 明朝" panose="02020609040205080304" pitchFamily="17" charset="-128"/>
                <a:ea typeface="ＭＳ 明朝" panose="02020609040205080304" pitchFamily="17" charset="-128"/>
                <a:cs typeface="ＭＳ 明朝" panose="02020609040205080304" pitchFamily="17" charset="-128"/>
              </a:rPr>
              <a:t>装置</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3" name="テキスト ボックス 2">
            <a:extLst>
              <a:ext uri="{FF2B5EF4-FFF2-40B4-BE49-F238E27FC236}">
                <a16:creationId xmlns:a16="http://schemas.microsoft.com/office/drawing/2014/main" id="{A758F9EE-F9BC-4391-9FE7-740D6D492E5E}"/>
              </a:ext>
            </a:extLst>
          </p:cNvPr>
          <p:cNvSpPr txBox="1">
            <a:spLocks noChangeArrowheads="1"/>
          </p:cNvSpPr>
          <p:nvPr/>
        </p:nvSpPr>
        <p:spPr bwMode="auto">
          <a:xfrm>
            <a:off x="3747249" y="4328298"/>
            <a:ext cx="687532" cy="2287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r>
              <a:rPr lang="zh-CN" sz="900" kern="100" dirty="0">
                <a:effectLst/>
                <a:latin typeface="ＭＳ ゴシック" panose="020B0609070205080204" pitchFamily="49" charset="-128"/>
                <a:ea typeface="ＭＳ 明朝" panose="02020609040205080304" pitchFamily="17" charset="-128"/>
                <a:cs typeface="Times New Roman" panose="02020603050405020304" pitchFamily="18" charset="0"/>
              </a:rPr>
              <a:t>外伸叉架</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4" name="テキスト ボックス 2">
            <a:extLst>
              <a:ext uri="{FF2B5EF4-FFF2-40B4-BE49-F238E27FC236}">
                <a16:creationId xmlns:a16="http://schemas.microsoft.com/office/drawing/2014/main" id="{8CB7FC1A-26F3-49B8-B546-1376BFDBCBDE}"/>
              </a:ext>
            </a:extLst>
          </p:cNvPr>
          <p:cNvSpPr txBox="1">
            <a:spLocks noChangeArrowheads="1"/>
          </p:cNvSpPr>
          <p:nvPr/>
        </p:nvSpPr>
        <p:spPr bwMode="auto">
          <a:xfrm>
            <a:off x="3582193" y="4739381"/>
            <a:ext cx="2095500" cy="3143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r>
              <a:rPr lang="zh-CN" sz="900" kern="100" dirty="0">
                <a:effectLst/>
                <a:latin typeface="ＭＳ 明朝" panose="02020609040205080304" pitchFamily="17" charset="-128"/>
                <a:ea typeface="ＭＳ 明朝" panose="02020609040205080304" pitchFamily="17" charset="-128"/>
                <a:cs typeface="Times New Roman" panose="02020603050405020304" pitchFamily="18" charset="0"/>
              </a:rPr>
              <a:t>图</a:t>
            </a:r>
            <a:r>
              <a:rPr lang="en-US" sz="900" kern="100" dirty="0">
                <a:effectLst/>
                <a:latin typeface="ＭＳ 明朝" panose="02020609040205080304" pitchFamily="17" charset="-128"/>
                <a:ea typeface="ＭＳ 明朝" panose="02020609040205080304" pitchFamily="17" charset="-128"/>
                <a:cs typeface="Times New Roman" panose="02020603050405020304" pitchFamily="18" charset="0"/>
              </a:rPr>
              <a:t>1-24 </a:t>
            </a:r>
            <a:r>
              <a:rPr lang="zh-CN" sz="900" kern="100" dirty="0">
                <a:effectLst/>
                <a:latin typeface="ＭＳ 明朝" panose="02020609040205080304" pitchFamily="17" charset="-128"/>
                <a:ea typeface="ＭＳ 明朝" panose="02020609040205080304" pitchFamily="17" charset="-128"/>
                <a:cs typeface="Times New Roman" panose="02020603050405020304" pitchFamily="18" charset="0"/>
              </a:rPr>
              <a:t>高空作业车各部名称</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5" name="テキスト ボックス 2">
            <a:extLst>
              <a:ext uri="{FF2B5EF4-FFF2-40B4-BE49-F238E27FC236}">
                <a16:creationId xmlns:a16="http://schemas.microsoft.com/office/drawing/2014/main" id="{655FF892-C973-4639-A486-B72C572CABCE}"/>
              </a:ext>
            </a:extLst>
          </p:cNvPr>
          <p:cNvSpPr txBox="1">
            <a:spLocks noChangeArrowheads="1"/>
          </p:cNvSpPr>
          <p:nvPr/>
        </p:nvSpPr>
        <p:spPr bwMode="auto">
          <a:xfrm>
            <a:off x="4625757" y="2201502"/>
            <a:ext cx="680171" cy="247506"/>
          </a:xfrm>
          <a:prstGeom prst="rect">
            <a:avLst/>
          </a:prstGeom>
          <a:solidFill>
            <a:srgbClr val="FFFFFF"/>
          </a:solidFill>
          <a:ln w="9525">
            <a:solidFill>
              <a:schemeClr val="tx1"/>
            </a:solidFill>
            <a:miter lim="800000"/>
            <a:headEnd/>
            <a:tailEnd/>
          </a:ln>
        </p:spPr>
        <p:txBody>
          <a:bodyPr rot="0" vert="horz" wrap="square" lIns="91440" tIns="45720" rIns="91440" bIns="45720" anchor="t" anchorCtr="0">
            <a:noAutofit/>
          </a:bodyPr>
          <a:lstStyle/>
          <a:p>
            <a:pPr algn="ctr"/>
            <a:r>
              <a:rPr lang="zh-CN" sz="900" kern="100" dirty="0">
                <a:effectLst/>
                <a:latin typeface="ＭＳ ゴシック" panose="020B0609070205080204" pitchFamily="49" charset="-128"/>
                <a:ea typeface="ＭＳ 明朝" panose="02020609040205080304" pitchFamily="17" charset="-128"/>
                <a:cs typeface="Times New Roman" panose="02020603050405020304" pitchFamily="18" charset="0"/>
              </a:rPr>
              <a:t>作</a:t>
            </a:r>
            <a:r>
              <a:rPr lang="zh-CN" sz="900" kern="100" dirty="0">
                <a:effectLst/>
                <a:latin typeface="ＭＳ ゴシック" panose="020B0609070205080204" pitchFamily="49" charset="-128"/>
                <a:ea typeface="SimSun" panose="02010600030101010101" pitchFamily="2" charset="-122"/>
                <a:cs typeface="SimSun" panose="02010600030101010101" pitchFamily="2" charset="-122"/>
              </a:rPr>
              <a:t>业</a:t>
            </a:r>
            <a:r>
              <a:rPr lang="zh-CN" sz="900" kern="100" dirty="0">
                <a:effectLst/>
                <a:latin typeface="ＭＳ ゴシック" panose="020B0609070205080204" pitchFamily="49" charset="-128"/>
                <a:ea typeface="ＭＳ 明朝" panose="02020609040205080304" pitchFamily="17" charset="-128"/>
                <a:cs typeface="ＭＳ 明朝" panose="02020609040205080304" pitchFamily="17" charset="-128"/>
              </a:rPr>
              <a:t>平台</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6" name="テキスト ボックス 2">
            <a:extLst>
              <a:ext uri="{FF2B5EF4-FFF2-40B4-BE49-F238E27FC236}">
                <a16:creationId xmlns:a16="http://schemas.microsoft.com/office/drawing/2014/main" id="{02A2B054-5C5D-487A-9855-1CF7DF7C97D6}"/>
              </a:ext>
            </a:extLst>
          </p:cNvPr>
          <p:cNvSpPr txBox="1">
            <a:spLocks noChangeArrowheads="1"/>
          </p:cNvSpPr>
          <p:nvPr/>
        </p:nvSpPr>
        <p:spPr bwMode="auto">
          <a:xfrm>
            <a:off x="5957426" y="2918756"/>
            <a:ext cx="413905" cy="22874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just"/>
            <a:r>
              <a:rPr lang="zh-CN" sz="900" kern="100" dirty="0">
                <a:effectLst/>
                <a:latin typeface="ＭＳ ゴシック" panose="020B0609070205080204" pitchFamily="49" charset="-128"/>
                <a:ea typeface="ＭＳ 明朝" panose="02020609040205080304" pitchFamily="17" charset="-128"/>
                <a:cs typeface="Times New Roman" panose="02020603050405020304" pitchFamily="18" charset="0"/>
              </a:rPr>
              <a:t>桅杆</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7" name="テキスト ボックス 16">
            <a:extLst>
              <a:ext uri="{FF2B5EF4-FFF2-40B4-BE49-F238E27FC236}">
                <a16:creationId xmlns:a16="http://schemas.microsoft.com/office/drawing/2014/main" id="{2FC3F9C1-9F25-490A-8D52-CD90DBBF47D1}"/>
              </a:ext>
            </a:extLst>
          </p:cNvPr>
          <p:cNvSpPr txBox="1"/>
          <p:nvPr/>
        </p:nvSpPr>
        <p:spPr>
          <a:xfrm>
            <a:off x="3238427" y="2906170"/>
            <a:ext cx="687532" cy="253916"/>
          </a:xfrm>
          <a:prstGeom prst="rect">
            <a:avLst/>
          </a:prstGeom>
          <a:solidFill>
            <a:schemeClr val="bg1"/>
          </a:solidFill>
          <a:ln>
            <a:solidFill>
              <a:schemeClr val="tx1"/>
            </a:solidFill>
          </a:ln>
        </p:spPr>
        <p:txBody>
          <a:bodyPr wrap="square">
            <a:spAutoFit/>
          </a:bodyPr>
          <a:lstStyle/>
          <a:p>
            <a:pPr algn="just"/>
            <a:r>
              <a:rPr lang="zh-CN" altLang="ja-JP" sz="1050" kern="100" dirty="0">
                <a:effectLst/>
                <a:latin typeface="ＭＳ 明朝" panose="02020609040205080304" pitchFamily="17" charset="-128"/>
                <a:ea typeface="ＭＳ 明朝" panose="02020609040205080304" pitchFamily="17" charset="-128"/>
                <a:cs typeface="SimSun" panose="02010600030101010101" pitchFamily="2" charset="-122"/>
              </a:rPr>
              <a:t>动</a:t>
            </a:r>
            <a:r>
              <a:rPr lang="zh-CN" altLang="ja-JP" sz="1050" kern="100" dirty="0">
                <a:effectLst/>
                <a:latin typeface="ＭＳ 明朝" panose="02020609040205080304" pitchFamily="17" charset="-128"/>
                <a:ea typeface="ＭＳ 明朝" panose="02020609040205080304" pitchFamily="17" charset="-128"/>
                <a:cs typeface="ＭＳ 明朝" panose="02020609040205080304" pitchFamily="17" charset="-128"/>
              </a:rPr>
              <a:t>臂</a:t>
            </a:r>
            <a:endParaRPr lang="ja-JP" altLang="ja-JP" sz="105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520605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高空作业车有关术语</a:t>
            </a:r>
            <a:r>
              <a:rPr lang="ja-JP" altLang="en-US" sz="2400" b="1" dirty="0">
                <a:latin typeface="ＭＳ 明朝" panose="02020609040205080304" pitchFamily="17" charset="-128"/>
                <a:ea typeface="ＭＳ 明朝" panose="02020609040205080304" pitchFamily="17" charset="-128"/>
              </a:rPr>
              <a:t>（２）</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942323" y="6400413"/>
            <a:ext cx="4228339"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教材１４～２０页</a:t>
            </a:r>
            <a:r>
              <a:rPr lang="en-US" altLang="ja-JP" sz="1200" dirty="0">
                <a:solidFill>
                  <a:prstClr val="black"/>
                </a:solidFill>
              </a:rPr>
              <a:t>/</a:t>
            </a:r>
            <a:r>
              <a:rPr lang="ja-JP" altLang="en-US" sz="1200" dirty="0">
                <a:solidFill>
                  <a:prstClr val="black"/>
                </a:solidFill>
              </a:rPr>
              <a:t>辅</a:t>
            </a:r>
            <a:r>
              <a:rPr lang="ja-JP" altLang="en-US" sz="1200" dirty="0" smtClean="0">
                <a:solidFill>
                  <a:prstClr val="black"/>
                </a:solidFill>
              </a:rPr>
              <a:t>助教材１０～１４页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13</a:t>
            </a:fld>
            <a:endParaRPr lang="ja-JP" altLang="en-US">
              <a:solidFill>
                <a:prstClr val="black">
                  <a:tint val="75000"/>
                </a:prstClr>
              </a:solidFill>
            </a:endParaRPr>
          </a:p>
        </p:txBody>
      </p:sp>
      <p:sp>
        <p:nvSpPr>
          <p:cNvPr id="11" name="コンテンツ プレースホルダー 4"/>
          <p:cNvSpPr txBox="1">
            <a:spLocks/>
          </p:cNvSpPr>
          <p:nvPr/>
        </p:nvSpPr>
        <p:spPr>
          <a:xfrm>
            <a:off x="628650" y="935915"/>
            <a:ext cx="7886700" cy="290785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indent="0" algn="just">
              <a:buNone/>
            </a:pPr>
            <a:r>
              <a:rPr lang="zh-CN" altLang="ja-JP" sz="1600" kern="100" dirty="0">
                <a:effectLst/>
                <a:latin typeface="ＭＳ ゴシック" panose="020B0609070205080204" pitchFamily="49" charset="-128"/>
                <a:ea typeface="ＭＳ 明朝" panose="02020609040205080304" pitchFamily="17" charset="-128"/>
                <a:cs typeface="Times New Roman" panose="02020603050405020304" pitchFamily="18" charset="0"/>
              </a:rPr>
              <a:t>必</a:t>
            </a:r>
            <a:r>
              <a:rPr lang="zh-CN" altLang="ja-JP" sz="1600" kern="100" dirty="0">
                <a:effectLst/>
                <a:latin typeface="ＭＳ ゴシック" panose="020B0609070205080204" pitchFamily="49" charset="-128"/>
                <a:ea typeface="SimSun" panose="02010600030101010101" pitchFamily="2" charset="-122"/>
                <a:cs typeface="SimSun" panose="02010600030101010101" pitchFamily="2" charset="-122"/>
              </a:rPr>
              <a:t>须</a:t>
            </a:r>
            <a:r>
              <a:rPr lang="zh-CN" altLang="ja-JP" sz="1600" kern="100" dirty="0">
                <a:effectLst/>
                <a:latin typeface="ＭＳ ゴシック" panose="020B0609070205080204" pitchFamily="49" charset="-128"/>
                <a:ea typeface="ＭＳ 明朝" panose="02020609040205080304" pitchFamily="17" charset="-128"/>
                <a:cs typeface="ＭＳ 明朝" panose="02020609040205080304" pitchFamily="17" charset="-128"/>
              </a:rPr>
              <a:t>了解高空作</a:t>
            </a:r>
            <a:r>
              <a:rPr lang="zh-CN" altLang="ja-JP" sz="1600" kern="100" dirty="0">
                <a:effectLst/>
                <a:latin typeface="ＭＳ ゴシック" panose="020B0609070205080204" pitchFamily="49" charset="-128"/>
                <a:ea typeface="SimSun" panose="02010600030101010101" pitchFamily="2" charset="-122"/>
                <a:cs typeface="SimSun" panose="02010600030101010101" pitchFamily="2" charset="-122"/>
              </a:rPr>
              <a:t>业车</a:t>
            </a:r>
            <a:r>
              <a:rPr lang="zh-CN" altLang="ja-JP" sz="1600" kern="100" dirty="0">
                <a:effectLst/>
                <a:latin typeface="ＭＳ ゴシック" panose="020B0609070205080204" pitchFamily="49" charset="-128"/>
                <a:ea typeface="ＭＳ 明朝" panose="02020609040205080304" pitchFamily="17" charset="-128"/>
                <a:cs typeface="ＭＳ 明朝" panose="02020609040205080304" pitchFamily="17" charset="-128"/>
              </a:rPr>
              <a:t>的正确</a:t>
            </a:r>
            <a:r>
              <a:rPr lang="zh-CN" altLang="ja-JP" sz="1600" kern="100" dirty="0">
                <a:effectLst/>
                <a:latin typeface="ＭＳ ゴシック" panose="020B0609070205080204" pitchFamily="49" charset="-128"/>
                <a:ea typeface="SimSun" panose="02010600030101010101" pitchFamily="2" charset="-122"/>
                <a:cs typeface="SimSun" panose="02010600030101010101" pitchFamily="2" charset="-122"/>
              </a:rPr>
              <a:t>术语</a:t>
            </a:r>
            <a:r>
              <a:rPr lang="zh-CN" altLang="ja-JP" sz="1600" kern="100" dirty="0">
                <a:effectLst/>
                <a:latin typeface="ＭＳ ゴシック" panose="020B0609070205080204" pitchFamily="49" charset="-128"/>
                <a:ea typeface="ＭＳ 明朝" panose="02020609040205080304" pitchFamily="17" charset="-128"/>
                <a:cs typeface="ＭＳ 明朝" panose="02020609040205080304" pitchFamily="17" charset="-128"/>
              </a:rPr>
              <a:t>和含</a:t>
            </a:r>
            <a:r>
              <a:rPr lang="zh-CN" altLang="ja-JP" sz="1600" kern="100" dirty="0">
                <a:effectLst/>
                <a:latin typeface="ＭＳ ゴシック" panose="020B0609070205080204" pitchFamily="49" charset="-128"/>
                <a:ea typeface="SimSun" panose="02010600030101010101" pitchFamily="2" charset="-122"/>
                <a:cs typeface="SimSun" panose="02010600030101010101" pitchFamily="2" charset="-122"/>
              </a:rPr>
              <a:t>义</a:t>
            </a:r>
            <a:r>
              <a:rPr lang="zh-CN" altLang="ja-JP" sz="1600" kern="100" dirty="0">
                <a:effectLst/>
                <a:latin typeface="ＭＳ ゴシック" panose="020B0609070205080204" pitchFamily="49" charset="-128"/>
                <a:ea typeface="ＭＳ 明朝" panose="02020609040205080304" pitchFamily="17" charset="-128"/>
                <a:cs typeface="ＭＳ 明朝" panose="02020609040205080304" pitchFamily="17" charset="-128"/>
              </a:rPr>
              <a:t>，并且努力正确又安全地操作。</a:t>
            </a:r>
            <a:endParaRPr lang="ja-JP" alt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0" indent="0">
              <a:lnSpc>
                <a:spcPct val="110000"/>
              </a:lnSpc>
              <a:spcBef>
                <a:spcPts val="0"/>
              </a:spcBef>
              <a:buFont typeface="Arial" panose="020B0604020202020204" pitchFamily="34" charset="0"/>
              <a:buNone/>
            </a:pPr>
            <a:endParaRPr lang="en-US" altLang="ja-JP" sz="1600" dirty="0">
              <a:solidFill>
                <a:prstClr val="black"/>
              </a:solidFill>
              <a:latin typeface="Meiryo UI" panose="020B0604030504040204" pitchFamily="50" charset="-128"/>
              <a:ea typeface="Meiryo UI" panose="020B0604030504040204" pitchFamily="50" charset="-128"/>
            </a:endParaRPr>
          </a:p>
          <a:p>
            <a:pPr marL="342900" indent="-342900">
              <a:lnSpc>
                <a:spcPct val="110000"/>
              </a:lnSpc>
              <a:spcBef>
                <a:spcPts val="0"/>
              </a:spcBef>
              <a:buFont typeface="+mj-ea"/>
              <a:buAutoNum type="circleNumDbPlain"/>
              <a:tabLst>
                <a:tab pos="1882775" algn="l"/>
              </a:tabLst>
            </a:pPr>
            <a:r>
              <a:rPr lang="zh-CN" altLang="en-US" sz="1400" dirty="0">
                <a:solidFill>
                  <a:prstClr val="black"/>
                </a:solidFill>
                <a:latin typeface="ＭＳ 明朝" panose="02020609040205080304" pitchFamily="17" charset="-128"/>
                <a:ea typeface="ＭＳ 明朝" panose="02020609040205080304" pitchFamily="17" charset="-128"/>
              </a:rPr>
              <a:t>作业平台</a:t>
            </a:r>
            <a:r>
              <a:rPr lang="en-US" altLang="ja-JP" sz="1400" dirty="0">
                <a:solidFill>
                  <a:prstClr val="black"/>
                </a:solidFill>
                <a:latin typeface="ＭＳ 明朝" panose="02020609040205080304" pitchFamily="17" charset="-128"/>
                <a:ea typeface="ＭＳ 明朝" panose="02020609040205080304" pitchFamily="17" charset="-128"/>
              </a:rPr>
              <a:t>	</a:t>
            </a:r>
            <a:r>
              <a:rPr lang="ja-JP" altLang="en-US" sz="1400" dirty="0">
                <a:solidFill>
                  <a:prstClr val="black"/>
                </a:solidFill>
                <a:latin typeface="ＭＳ 明朝" panose="02020609040205080304" pitchFamily="17" charset="-128"/>
                <a:ea typeface="ＭＳ 明朝" panose="02020609040205080304" pitchFamily="17" charset="-128"/>
              </a:rPr>
              <a:t>：</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作</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业</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平台</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是指</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载</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人</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和</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货</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物</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的装置</a:t>
            </a:r>
            <a:r>
              <a:rPr lang="ja-JP" altLang="en-US" sz="1400" dirty="0">
                <a:effectLst/>
                <a:latin typeface="ＭＳ 明朝" panose="02020609040205080304" pitchFamily="17" charset="-128"/>
                <a:ea typeface="ＭＳ 明朝" panose="02020609040205080304" pitchFamily="17" charset="-128"/>
                <a:cs typeface="Times New Roman" panose="02020603050405020304" pitchFamily="18" charset="0"/>
              </a:rPr>
              <a:t>。</a:t>
            </a:r>
            <a:endParaRPr lang="en-US" altLang="ja-JP" sz="1400" dirty="0">
              <a:solidFill>
                <a:prstClr val="black"/>
              </a:solidFill>
              <a:latin typeface="ＭＳ 明朝" panose="02020609040205080304" pitchFamily="17" charset="-128"/>
              <a:ea typeface="ＭＳ 明朝" panose="02020609040205080304" pitchFamily="17" charset="-128"/>
            </a:endParaRPr>
          </a:p>
          <a:p>
            <a:pPr marL="342900" indent="-342900">
              <a:lnSpc>
                <a:spcPct val="110000"/>
              </a:lnSpc>
              <a:spcBef>
                <a:spcPts val="0"/>
              </a:spcBef>
              <a:buFont typeface="+mj-ea"/>
              <a:buAutoNum type="circleNumDbPlain"/>
              <a:tabLst>
                <a:tab pos="1882775" algn="l"/>
              </a:tabLst>
            </a:pPr>
            <a:r>
              <a:rPr lang="zh-CN" altLang="en-US" sz="1400" dirty="0">
                <a:solidFill>
                  <a:prstClr val="black"/>
                </a:solidFill>
                <a:latin typeface="ＭＳ 明朝" panose="02020609040205080304" pitchFamily="17" charset="-128"/>
                <a:ea typeface="ＭＳ 明朝" panose="02020609040205080304" pitchFamily="17" charset="-128"/>
              </a:rPr>
              <a:t>平衡装置</a:t>
            </a:r>
            <a:r>
              <a:rPr lang="en-US" altLang="ja-JP" sz="1400" dirty="0">
                <a:solidFill>
                  <a:prstClr val="black"/>
                </a:solidFill>
                <a:latin typeface="ＭＳ 明朝" panose="02020609040205080304" pitchFamily="17" charset="-128"/>
                <a:ea typeface="ＭＳ 明朝" panose="02020609040205080304" pitchFamily="17" charset="-128"/>
              </a:rPr>
              <a:t>	</a:t>
            </a:r>
            <a:r>
              <a:rPr lang="ja-JP" altLang="en-US" sz="1400" dirty="0">
                <a:solidFill>
                  <a:prstClr val="black"/>
                </a:solidFill>
                <a:latin typeface="ＭＳ 明朝" panose="02020609040205080304" pitchFamily="17" charset="-128"/>
                <a:ea typeface="ＭＳ 明朝" panose="02020609040205080304" pitchFamily="17" charset="-128"/>
              </a:rPr>
              <a:t>：</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将作</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业</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平台</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保持平衡的装置</a:t>
            </a:r>
            <a:r>
              <a:rPr lang="ja-JP" altLang="en-US" sz="1400" dirty="0">
                <a:solidFill>
                  <a:prstClr val="black"/>
                </a:solidFill>
                <a:latin typeface="ＭＳ 明朝" panose="02020609040205080304" pitchFamily="17" charset="-128"/>
                <a:ea typeface="ＭＳ 明朝" panose="02020609040205080304" pitchFamily="17" charset="-128"/>
              </a:rPr>
              <a:t>。</a:t>
            </a:r>
            <a:endParaRPr lang="en-US" altLang="ja-JP" sz="1400" dirty="0">
              <a:solidFill>
                <a:prstClr val="black"/>
              </a:solidFill>
              <a:latin typeface="ＭＳ 明朝" panose="02020609040205080304" pitchFamily="17" charset="-128"/>
              <a:ea typeface="ＭＳ 明朝" panose="02020609040205080304" pitchFamily="17" charset="-128"/>
            </a:endParaRPr>
          </a:p>
          <a:p>
            <a:pPr marL="342900" indent="-342900">
              <a:lnSpc>
                <a:spcPct val="110000"/>
              </a:lnSpc>
              <a:spcBef>
                <a:spcPts val="0"/>
              </a:spcBef>
              <a:buFont typeface="+mj-ea"/>
              <a:buAutoNum type="circleNumDbPlain"/>
              <a:tabLst>
                <a:tab pos="1882775" algn="l"/>
              </a:tabLst>
            </a:pPr>
            <a:r>
              <a:rPr lang="zh-CN" altLang="en-US" sz="1400" dirty="0">
                <a:solidFill>
                  <a:prstClr val="black"/>
                </a:solidFill>
                <a:latin typeface="ＭＳ 明朝" panose="02020609040205080304" pitchFamily="17" charset="-128"/>
                <a:ea typeface="ＭＳ 明朝" panose="02020609040205080304" pitchFamily="17" charset="-128"/>
              </a:rPr>
              <a:t>操作装置</a:t>
            </a:r>
            <a:r>
              <a:rPr lang="en-US" altLang="ja-JP" sz="1400" dirty="0">
                <a:solidFill>
                  <a:prstClr val="black"/>
                </a:solidFill>
                <a:latin typeface="ＭＳ 明朝" panose="02020609040205080304" pitchFamily="17" charset="-128"/>
                <a:ea typeface="ＭＳ 明朝" panose="02020609040205080304" pitchFamily="17" charset="-128"/>
              </a:rPr>
              <a:t>	</a:t>
            </a:r>
            <a:r>
              <a:rPr lang="ja-JP" altLang="en-US" sz="1400" dirty="0">
                <a:solidFill>
                  <a:prstClr val="black"/>
                </a:solidFill>
                <a:latin typeface="ＭＳ 明朝" panose="02020609040205080304" pitchFamily="17" charset="-128"/>
                <a:ea typeface="ＭＳ 明朝" panose="02020609040205080304" pitchFamily="17" charset="-128"/>
              </a:rPr>
              <a:t>：</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操作作</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业</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装置</a:t>
            </a:r>
            <a:r>
              <a:rPr lang="zh-CN" altLang="en-US" sz="1400" dirty="0">
                <a:effectLst/>
                <a:latin typeface="ＭＳ 明朝" panose="02020609040205080304" pitchFamily="17" charset="-128"/>
                <a:ea typeface="ＭＳ 明朝" panose="02020609040205080304" pitchFamily="17" charset="-128"/>
                <a:cs typeface="ＭＳ 明朝" panose="02020609040205080304" pitchFamily="17" charset="-128"/>
              </a:rPr>
              <a:t>，</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行</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车</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装置等的装置</a:t>
            </a:r>
            <a:r>
              <a:rPr lang="ja-JP" altLang="en-US" sz="1400" dirty="0">
                <a:effectLst/>
                <a:latin typeface="ＭＳ 明朝" panose="02020609040205080304" pitchFamily="17" charset="-128"/>
                <a:ea typeface="ＭＳ 明朝" panose="02020609040205080304" pitchFamily="17" charset="-128"/>
                <a:cs typeface="ＭＳ 明朝" panose="02020609040205080304" pitchFamily="17" charset="-128"/>
              </a:rPr>
              <a:t>。</a:t>
            </a:r>
            <a:endParaRPr lang="en-US" altLang="zh-CN" sz="1400" dirty="0">
              <a:effectLst/>
              <a:latin typeface="ＭＳ 明朝" panose="02020609040205080304" pitchFamily="17" charset="-128"/>
              <a:ea typeface="ＭＳ 明朝" panose="02020609040205080304" pitchFamily="17" charset="-128"/>
              <a:cs typeface="ＭＳ 明朝" panose="02020609040205080304" pitchFamily="17" charset="-128"/>
            </a:endParaRPr>
          </a:p>
          <a:p>
            <a:pPr marL="342900" indent="-342900">
              <a:lnSpc>
                <a:spcPct val="110000"/>
              </a:lnSpc>
              <a:spcBef>
                <a:spcPts val="0"/>
              </a:spcBef>
              <a:buFont typeface="+mj-ea"/>
              <a:buAutoNum type="circleNumDbPlain"/>
              <a:tabLst>
                <a:tab pos="1882775" algn="l"/>
              </a:tabLst>
            </a:pPr>
            <a:r>
              <a:rPr lang="zh-CN" altLang="en-US" sz="1400" dirty="0">
                <a:solidFill>
                  <a:prstClr val="black"/>
                </a:solidFill>
                <a:latin typeface="ＭＳ 明朝" panose="02020609040205080304" pitchFamily="17" charset="-128"/>
                <a:ea typeface="ＭＳ 明朝" panose="02020609040205080304" pitchFamily="17" charset="-128"/>
              </a:rPr>
              <a:t>动臂装置</a:t>
            </a:r>
            <a:r>
              <a:rPr lang="en-US" altLang="ja-JP" sz="1400" dirty="0">
                <a:solidFill>
                  <a:prstClr val="black"/>
                </a:solidFill>
                <a:latin typeface="ＭＳ 明朝" panose="02020609040205080304" pitchFamily="17" charset="-128"/>
                <a:ea typeface="ＭＳ 明朝" panose="02020609040205080304" pitchFamily="17" charset="-128"/>
              </a:rPr>
              <a:t>	</a:t>
            </a:r>
            <a:r>
              <a:rPr lang="ja-JP" altLang="en-US" sz="1400" dirty="0">
                <a:solidFill>
                  <a:prstClr val="black"/>
                </a:solidFill>
                <a:latin typeface="ＭＳ 明朝" panose="02020609040205080304" pitchFamily="17" charset="-128"/>
                <a:ea typeface="ＭＳ 明朝" panose="02020609040205080304" pitchFamily="17" charset="-128"/>
              </a:rPr>
              <a:t>：</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可以将作</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业</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平台支撑</a:t>
            </a:r>
            <a:r>
              <a:rPr lang="zh-CN" altLang="en-US" sz="1400" dirty="0">
                <a:effectLst/>
                <a:latin typeface="ＭＳ 明朝" panose="02020609040205080304" pitchFamily="17" charset="-128"/>
                <a:ea typeface="ＭＳ 明朝" panose="02020609040205080304" pitchFamily="17" charset="-128"/>
                <a:cs typeface="ＭＳ 明朝" panose="02020609040205080304" pitchFamily="17" charset="-128"/>
              </a:rPr>
              <a:t>，</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升降</a:t>
            </a:r>
            <a:r>
              <a:rPr lang="zh-CN" altLang="en-US" sz="1400" dirty="0">
                <a:effectLst/>
                <a:latin typeface="ＭＳ 明朝" panose="02020609040205080304" pitchFamily="17" charset="-128"/>
                <a:ea typeface="ＭＳ 明朝" panose="02020609040205080304" pitchFamily="17" charset="-128"/>
                <a:cs typeface="ＭＳ 明朝" panose="02020609040205080304" pitchFamily="17" charset="-128"/>
              </a:rPr>
              <a:t>，</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起</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伏的装置</a:t>
            </a:r>
            <a:r>
              <a:rPr lang="ja-JP" altLang="en-US" sz="1400" dirty="0">
                <a:solidFill>
                  <a:prstClr val="black"/>
                </a:solidFill>
                <a:latin typeface="ＭＳ 明朝" panose="02020609040205080304" pitchFamily="17" charset="-128"/>
                <a:ea typeface="ＭＳ 明朝" panose="02020609040205080304" pitchFamily="17" charset="-128"/>
              </a:rPr>
              <a:t>。</a:t>
            </a:r>
            <a:endParaRPr lang="en-US" altLang="ja-JP" sz="1400" dirty="0">
              <a:solidFill>
                <a:prstClr val="black"/>
              </a:solidFill>
              <a:latin typeface="ＭＳ 明朝" panose="02020609040205080304" pitchFamily="17" charset="-128"/>
              <a:ea typeface="ＭＳ 明朝" panose="02020609040205080304" pitchFamily="17" charset="-128"/>
            </a:endParaRPr>
          </a:p>
          <a:p>
            <a:pPr marL="342900" indent="-342900">
              <a:lnSpc>
                <a:spcPct val="110000"/>
              </a:lnSpc>
              <a:spcBef>
                <a:spcPts val="0"/>
              </a:spcBef>
              <a:buFont typeface="+mj-ea"/>
              <a:buAutoNum type="circleNumDbPlain"/>
              <a:tabLst>
                <a:tab pos="1882775" algn="l"/>
              </a:tabLst>
            </a:pPr>
            <a:r>
              <a:rPr lang="zh-CN" altLang="en-US" sz="1400" dirty="0">
                <a:solidFill>
                  <a:prstClr val="black"/>
                </a:solidFill>
                <a:latin typeface="ＭＳ 明朝" panose="02020609040205080304" pitchFamily="17" charset="-128"/>
                <a:ea typeface="ＭＳ 明朝" panose="02020609040205080304" pitchFamily="17" charset="-128"/>
              </a:rPr>
              <a:t>旋转装置</a:t>
            </a:r>
            <a:r>
              <a:rPr lang="en-US" altLang="ja-JP" sz="1400" dirty="0">
                <a:solidFill>
                  <a:prstClr val="black"/>
                </a:solidFill>
                <a:latin typeface="ＭＳ 明朝" panose="02020609040205080304" pitchFamily="17" charset="-128"/>
                <a:ea typeface="ＭＳ 明朝" panose="02020609040205080304" pitchFamily="17" charset="-128"/>
              </a:rPr>
              <a:t>	</a:t>
            </a:r>
            <a:r>
              <a:rPr lang="ja-JP" altLang="en-US" sz="1400" dirty="0">
                <a:solidFill>
                  <a:prstClr val="black"/>
                </a:solidFill>
                <a:latin typeface="ＭＳ 明朝" panose="02020609040205080304" pitchFamily="17" charset="-128"/>
                <a:ea typeface="ＭＳ 明朝" panose="02020609040205080304" pitchFamily="17" charset="-128"/>
              </a:rPr>
              <a:t>：</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将作</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业</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装置旋</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转</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的装置</a:t>
            </a:r>
            <a:r>
              <a:rPr lang="ja-JP" altLang="en-US" sz="1400" dirty="0">
                <a:effectLst/>
                <a:latin typeface="ＭＳ 明朝" panose="02020609040205080304" pitchFamily="17" charset="-128"/>
                <a:ea typeface="ＭＳ 明朝" panose="02020609040205080304" pitchFamily="17" charset="-128"/>
                <a:cs typeface="ＭＳ 明朝" panose="02020609040205080304" pitchFamily="17" charset="-128"/>
              </a:rPr>
              <a:t>。</a:t>
            </a:r>
            <a:endParaRPr lang="en-US" altLang="ja-JP" sz="1400" dirty="0">
              <a:solidFill>
                <a:prstClr val="black"/>
              </a:solidFill>
              <a:latin typeface="ＭＳ 明朝" panose="02020609040205080304" pitchFamily="17" charset="-128"/>
              <a:ea typeface="ＭＳ 明朝" panose="02020609040205080304" pitchFamily="17" charset="-128"/>
            </a:endParaRPr>
          </a:p>
          <a:p>
            <a:pPr marL="342900" indent="-342900">
              <a:lnSpc>
                <a:spcPct val="110000"/>
              </a:lnSpc>
              <a:spcBef>
                <a:spcPts val="0"/>
              </a:spcBef>
              <a:buFont typeface="+mj-ea"/>
              <a:buAutoNum type="circleNumDbPlain"/>
              <a:tabLst>
                <a:tab pos="1882775" algn="l"/>
              </a:tabLst>
            </a:pPr>
            <a:r>
              <a:rPr lang="zh-CN" altLang="en-US" sz="1400" dirty="0">
                <a:solidFill>
                  <a:prstClr val="black"/>
                </a:solidFill>
                <a:latin typeface="ＭＳ 明朝" panose="02020609040205080304" pitchFamily="17" charset="-128"/>
                <a:ea typeface="ＭＳ 明朝" panose="02020609040205080304" pitchFamily="17" charset="-128"/>
              </a:rPr>
              <a:t>外伸叉架</a:t>
            </a:r>
            <a:r>
              <a:rPr lang="en-US" altLang="ja-JP" sz="1400" dirty="0">
                <a:solidFill>
                  <a:prstClr val="black"/>
                </a:solidFill>
                <a:latin typeface="ＭＳ 明朝" panose="02020609040205080304" pitchFamily="17" charset="-128"/>
                <a:ea typeface="ＭＳ 明朝" panose="02020609040205080304" pitchFamily="17" charset="-128"/>
              </a:rPr>
              <a:t>	</a:t>
            </a:r>
            <a:r>
              <a:rPr lang="ja-JP" altLang="en-US" sz="1400" dirty="0">
                <a:solidFill>
                  <a:prstClr val="black"/>
                </a:solidFill>
                <a:latin typeface="ＭＳ 明朝" panose="02020609040205080304" pitchFamily="17" charset="-128"/>
                <a:ea typeface="ＭＳ 明朝" panose="02020609040205080304" pitchFamily="17" charset="-128"/>
              </a:rPr>
              <a:t>：</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通</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过</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千斤</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顶</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来确保机体</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稳</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定的装置</a:t>
            </a:r>
            <a:r>
              <a:rPr lang="ja-JP" altLang="en-US" sz="1400" dirty="0">
                <a:solidFill>
                  <a:prstClr val="black"/>
                </a:solidFill>
                <a:latin typeface="ＭＳ 明朝" panose="02020609040205080304" pitchFamily="17" charset="-128"/>
                <a:ea typeface="ＭＳ 明朝" panose="02020609040205080304" pitchFamily="17" charset="-128"/>
              </a:rPr>
              <a:t>。</a:t>
            </a:r>
            <a:endParaRPr lang="en-US" altLang="ja-JP" sz="1400" dirty="0">
              <a:solidFill>
                <a:prstClr val="black"/>
              </a:solidFill>
              <a:latin typeface="ＭＳ 明朝" panose="02020609040205080304" pitchFamily="17" charset="-128"/>
              <a:ea typeface="ＭＳ 明朝" panose="02020609040205080304" pitchFamily="17" charset="-128"/>
            </a:endParaRPr>
          </a:p>
          <a:p>
            <a:pPr marL="342900" indent="-342900">
              <a:lnSpc>
                <a:spcPct val="110000"/>
              </a:lnSpc>
              <a:spcBef>
                <a:spcPts val="0"/>
              </a:spcBef>
              <a:buFont typeface="+mj-ea"/>
              <a:buAutoNum type="circleNumDbPlain"/>
              <a:tabLst>
                <a:tab pos="1882775" algn="l"/>
              </a:tabLst>
            </a:pPr>
            <a:r>
              <a:rPr lang="zh-CN" altLang="en-US" sz="1400" dirty="0">
                <a:solidFill>
                  <a:prstClr val="black"/>
                </a:solidFill>
                <a:latin typeface="ＭＳ 明朝" panose="02020609040205080304" pitchFamily="17" charset="-128"/>
                <a:ea typeface="ＭＳ 明朝" panose="02020609040205080304" pitchFamily="17" charset="-128"/>
              </a:rPr>
              <a:t>垂直升降装置</a:t>
            </a:r>
            <a:r>
              <a:rPr lang="en-US" altLang="ja-JP" sz="1400" dirty="0">
                <a:solidFill>
                  <a:prstClr val="black"/>
                </a:solidFill>
                <a:latin typeface="ＭＳ 明朝" panose="02020609040205080304" pitchFamily="17" charset="-128"/>
                <a:ea typeface="ＭＳ 明朝" panose="02020609040205080304" pitchFamily="17" charset="-128"/>
              </a:rPr>
              <a:t>	</a:t>
            </a:r>
            <a:r>
              <a:rPr lang="ja-JP" altLang="en-US" sz="1400" dirty="0">
                <a:solidFill>
                  <a:prstClr val="black"/>
                </a:solidFill>
                <a:latin typeface="ＭＳ 明朝" panose="02020609040205080304" pitchFamily="17" charset="-128"/>
                <a:ea typeface="ＭＳ 明朝" panose="02020609040205080304" pitchFamily="17" charset="-128"/>
              </a:rPr>
              <a:t>：</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将作</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业</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平台垂直升降的装置</a:t>
            </a:r>
            <a:r>
              <a:rPr lang="ja-JP" altLang="en-US" sz="1400" dirty="0">
                <a:solidFill>
                  <a:prstClr val="black"/>
                </a:solidFill>
                <a:latin typeface="ＭＳ 明朝" panose="02020609040205080304" pitchFamily="17" charset="-128"/>
                <a:ea typeface="ＭＳ 明朝" panose="02020609040205080304" pitchFamily="17" charset="-128"/>
              </a:rPr>
              <a:t>。</a:t>
            </a:r>
            <a:endParaRPr lang="en-US" altLang="ja-JP" sz="1400" dirty="0">
              <a:solidFill>
                <a:prstClr val="black"/>
              </a:solidFill>
              <a:latin typeface="ＭＳ 明朝" panose="02020609040205080304" pitchFamily="17" charset="-128"/>
              <a:ea typeface="ＭＳ 明朝" panose="02020609040205080304" pitchFamily="17" charset="-128"/>
            </a:endParaRPr>
          </a:p>
          <a:p>
            <a:pPr marL="342900" indent="-342900">
              <a:lnSpc>
                <a:spcPct val="110000"/>
              </a:lnSpc>
              <a:spcBef>
                <a:spcPts val="0"/>
              </a:spcBef>
              <a:buFont typeface="+mj-ea"/>
              <a:buAutoNum type="circleNumDbPlain"/>
              <a:tabLst>
                <a:tab pos="1882775" algn="l"/>
              </a:tabLst>
            </a:pPr>
            <a:r>
              <a:rPr lang="zh-CN" altLang="en-US" sz="1400" dirty="0">
                <a:solidFill>
                  <a:prstClr val="black"/>
                </a:solidFill>
                <a:latin typeface="ＭＳ 明朝" panose="02020609040205080304" pitchFamily="17" charset="-128"/>
                <a:ea typeface="ＭＳ 明朝" panose="02020609040205080304" pitchFamily="17" charset="-128"/>
              </a:rPr>
              <a:t>装载负荷</a:t>
            </a:r>
            <a:r>
              <a:rPr lang="en-US" altLang="ja-JP" sz="1400" dirty="0">
                <a:solidFill>
                  <a:prstClr val="black"/>
                </a:solidFill>
                <a:latin typeface="ＭＳ 明朝" panose="02020609040205080304" pitchFamily="17" charset="-128"/>
                <a:ea typeface="ＭＳ 明朝" panose="02020609040205080304" pitchFamily="17" charset="-128"/>
              </a:rPr>
              <a:t>	</a:t>
            </a:r>
            <a:r>
              <a:rPr lang="ja-JP" altLang="en-US" sz="1400" dirty="0">
                <a:solidFill>
                  <a:prstClr val="black"/>
                </a:solidFill>
                <a:latin typeface="ＭＳ 明朝" panose="02020609040205080304" pitchFamily="17" charset="-128"/>
                <a:ea typeface="ＭＳ 明朝" panose="02020609040205080304" pitchFamily="17" charset="-128"/>
              </a:rPr>
              <a:t>：</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在作</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业</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平台上可以</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载</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人和</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货</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物上升的最大</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负</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荷</a:t>
            </a:r>
            <a:r>
              <a:rPr lang="ja-JP" altLang="en-US" sz="1400" dirty="0">
                <a:solidFill>
                  <a:prstClr val="black"/>
                </a:solidFill>
                <a:latin typeface="ＭＳ 明朝" panose="02020609040205080304" pitchFamily="17" charset="-128"/>
                <a:ea typeface="ＭＳ 明朝" panose="02020609040205080304" pitchFamily="17" charset="-128"/>
              </a:rPr>
              <a:t>。</a:t>
            </a:r>
            <a:endParaRPr lang="en-US" altLang="ja-JP" sz="1400" dirty="0">
              <a:solidFill>
                <a:prstClr val="black"/>
              </a:solidFill>
              <a:latin typeface="ＭＳ 明朝" panose="02020609040205080304" pitchFamily="17" charset="-128"/>
              <a:ea typeface="ＭＳ 明朝" panose="02020609040205080304" pitchFamily="17" charset="-128"/>
            </a:endParaRPr>
          </a:p>
          <a:p>
            <a:pPr marL="0" indent="0">
              <a:lnSpc>
                <a:spcPct val="110000"/>
              </a:lnSpc>
              <a:spcBef>
                <a:spcPts val="0"/>
              </a:spcBef>
              <a:buNone/>
              <a:tabLst>
                <a:tab pos="1882775" algn="l"/>
              </a:tabLst>
            </a:pPr>
            <a:r>
              <a:rPr lang="en-US" altLang="ja-JP" sz="1400" dirty="0">
                <a:solidFill>
                  <a:prstClr val="black"/>
                </a:solidFill>
                <a:latin typeface="ＭＳ 明朝" panose="02020609040205080304" pitchFamily="17" charset="-128"/>
                <a:ea typeface="ＭＳ 明朝" panose="02020609040205080304" pitchFamily="17" charset="-128"/>
              </a:rPr>
              <a:t>	</a:t>
            </a: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如果装</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载</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超</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过</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作</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业</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平台的</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装</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载负</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荷</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，可能会</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发</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生</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严</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重的事故</a:t>
            </a:r>
            <a:r>
              <a:rPr lang="ja-JP" altLang="en-US" sz="1400" dirty="0">
                <a:solidFill>
                  <a:prstClr val="black"/>
                </a:solidFill>
                <a:latin typeface="ＭＳ 明朝" panose="02020609040205080304" pitchFamily="17" charset="-128"/>
                <a:ea typeface="ＭＳ 明朝" panose="02020609040205080304" pitchFamily="17" charset="-128"/>
              </a:rPr>
              <a:t>。</a:t>
            </a:r>
            <a:endParaRPr lang="en-US" altLang="ja-JP" sz="1400" dirty="0">
              <a:solidFill>
                <a:prstClr val="black"/>
              </a:solidFill>
              <a:latin typeface="ＭＳ 明朝" panose="02020609040205080304" pitchFamily="17" charset="-128"/>
              <a:ea typeface="ＭＳ 明朝" panose="02020609040205080304" pitchFamily="17" charset="-128"/>
            </a:endParaRPr>
          </a:p>
          <a:p>
            <a:pPr marL="0" indent="0">
              <a:lnSpc>
                <a:spcPct val="110000"/>
              </a:lnSpc>
              <a:spcBef>
                <a:spcPts val="0"/>
              </a:spcBef>
              <a:buFont typeface="Arial" panose="020B0604020202020204" pitchFamily="34" charset="0"/>
              <a:buNone/>
            </a:pPr>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59639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高空作业车有关术语</a:t>
            </a:r>
            <a:r>
              <a:rPr lang="ja-JP" altLang="en-US" sz="2400" b="1" dirty="0">
                <a:latin typeface="ＭＳ 明朝" panose="02020609040205080304" pitchFamily="17" charset="-128"/>
                <a:ea typeface="ＭＳ 明朝" panose="02020609040205080304" pitchFamily="17" charset="-128"/>
              </a:rPr>
              <a:t>（３）</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783535" y="6400413"/>
            <a:ext cx="4387127"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教材２０～２１页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１５～１６页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14</a:t>
            </a:fld>
            <a:endParaRPr lang="ja-JP" altLang="en-US">
              <a:solidFill>
                <a:prstClr val="black">
                  <a:tint val="75000"/>
                </a:prstClr>
              </a:solidFill>
            </a:endParaRPr>
          </a:p>
        </p:txBody>
      </p:sp>
      <p:sp>
        <p:nvSpPr>
          <p:cNvPr id="11" name="コンテンツ プレースホルダー 4"/>
          <p:cNvSpPr txBox="1">
            <a:spLocks/>
          </p:cNvSpPr>
          <p:nvPr/>
        </p:nvSpPr>
        <p:spPr>
          <a:xfrm>
            <a:off x="628650" y="935914"/>
            <a:ext cx="7886700" cy="3800349"/>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indent="0" algn="just">
              <a:buNone/>
            </a:pPr>
            <a:r>
              <a:rPr lang="zh-CN" altLang="ja-JP" sz="1600" kern="100" dirty="0">
                <a:effectLst/>
                <a:latin typeface="ＭＳ ゴシック" panose="020B0609070205080204" pitchFamily="49" charset="-128"/>
                <a:ea typeface="ＭＳ 明朝" panose="02020609040205080304" pitchFamily="17" charset="-128"/>
                <a:cs typeface="Times New Roman" panose="02020603050405020304" pitchFamily="18" charset="0"/>
              </a:rPr>
              <a:t>必</a:t>
            </a:r>
            <a:r>
              <a:rPr lang="zh-CN" altLang="ja-JP" sz="1600" kern="100" dirty="0">
                <a:effectLst/>
                <a:latin typeface="ＭＳ ゴシック" panose="020B0609070205080204" pitchFamily="49" charset="-128"/>
                <a:ea typeface="SimSun" panose="02010600030101010101" pitchFamily="2" charset="-122"/>
                <a:cs typeface="SimSun" panose="02010600030101010101" pitchFamily="2" charset="-122"/>
              </a:rPr>
              <a:t>须</a:t>
            </a:r>
            <a:r>
              <a:rPr lang="zh-CN" altLang="ja-JP" sz="1600" kern="100" dirty="0">
                <a:effectLst/>
                <a:latin typeface="ＭＳ ゴシック" panose="020B0609070205080204" pitchFamily="49" charset="-128"/>
                <a:ea typeface="ＭＳ 明朝" panose="02020609040205080304" pitchFamily="17" charset="-128"/>
                <a:cs typeface="ＭＳ 明朝" panose="02020609040205080304" pitchFamily="17" charset="-128"/>
              </a:rPr>
              <a:t>了解高空作</a:t>
            </a:r>
            <a:r>
              <a:rPr lang="zh-CN" altLang="ja-JP" sz="1600" kern="100" dirty="0">
                <a:effectLst/>
                <a:latin typeface="ＭＳ ゴシック" panose="020B0609070205080204" pitchFamily="49" charset="-128"/>
                <a:ea typeface="SimSun" panose="02010600030101010101" pitchFamily="2" charset="-122"/>
                <a:cs typeface="SimSun" panose="02010600030101010101" pitchFamily="2" charset="-122"/>
              </a:rPr>
              <a:t>业车</a:t>
            </a:r>
            <a:r>
              <a:rPr lang="zh-CN" altLang="ja-JP" sz="1600" kern="100" dirty="0">
                <a:effectLst/>
                <a:latin typeface="ＭＳ ゴシック" panose="020B0609070205080204" pitchFamily="49" charset="-128"/>
                <a:ea typeface="ＭＳ 明朝" panose="02020609040205080304" pitchFamily="17" charset="-128"/>
                <a:cs typeface="ＭＳ 明朝" panose="02020609040205080304" pitchFamily="17" charset="-128"/>
              </a:rPr>
              <a:t>的正确</a:t>
            </a:r>
            <a:r>
              <a:rPr lang="zh-CN" altLang="ja-JP" sz="1600" kern="100" dirty="0">
                <a:effectLst/>
                <a:latin typeface="ＭＳ ゴシック" panose="020B0609070205080204" pitchFamily="49" charset="-128"/>
                <a:ea typeface="SimSun" panose="02010600030101010101" pitchFamily="2" charset="-122"/>
                <a:cs typeface="SimSun" panose="02010600030101010101" pitchFamily="2" charset="-122"/>
              </a:rPr>
              <a:t>术语</a:t>
            </a:r>
            <a:r>
              <a:rPr lang="zh-CN" altLang="ja-JP" sz="1600" kern="100" dirty="0">
                <a:effectLst/>
                <a:latin typeface="ＭＳ ゴシック" panose="020B0609070205080204" pitchFamily="49" charset="-128"/>
                <a:ea typeface="ＭＳ 明朝" panose="02020609040205080304" pitchFamily="17" charset="-128"/>
                <a:cs typeface="ＭＳ 明朝" panose="02020609040205080304" pitchFamily="17" charset="-128"/>
              </a:rPr>
              <a:t>和含</a:t>
            </a:r>
            <a:r>
              <a:rPr lang="zh-CN" altLang="ja-JP" sz="1600" kern="100" dirty="0">
                <a:effectLst/>
                <a:latin typeface="ＭＳ ゴシック" panose="020B0609070205080204" pitchFamily="49" charset="-128"/>
                <a:ea typeface="SimSun" panose="02010600030101010101" pitchFamily="2" charset="-122"/>
                <a:cs typeface="SimSun" panose="02010600030101010101" pitchFamily="2" charset="-122"/>
              </a:rPr>
              <a:t>义</a:t>
            </a:r>
            <a:r>
              <a:rPr lang="zh-CN" altLang="ja-JP" sz="1600" kern="100" dirty="0">
                <a:effectLst/>
                <a:latin typeface="ＭＳ ゴシック" panose="020B0609070205080204" pitchFamily="49" charset="-128"/>
                <a:ea typeface="ＭＳ 明朝" panose="02020609040205080304" pitchFamily="17" charset="-128"/>
                <a:cs typeface="ＭＳ 明朝" panose="02020609040205080304" pitchFamily="17" charset="-128"/>
              </a:rPr>
              <a:t>，并且努力正确又安全地操作。</a:t>
            </a:r>
            <a:endParaRPr lang="ja-JP" alt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0" indent="0">
              <a:lnSpc>
                <a:spcPct val="110000"/>
              </a:lnSpc>
              <a:spcBef>
                <a:spcPts val="0"/>
              </a:spcBef>
              <a:buFont typeface="Arial" panose="020B0604020202020204" pitchFamily="34" charset="0"/>
              <a:buNone/>
            </a:pPr>
            <a:endParaRPr lang="en-US" altLang="ja-JP" sz="1600" dirty="0">
              <a:solidFill>
                <a:prstClr val="black"/>
              </a:solidFill>
              <a:latin typeface="Meiryo UI" panose="020B0604030504040204" pitchFamily="50" charset="-128"/>
              <a:ea typeface="Meiryo UI" panose="020B0604030504040204" pitchFamily="50" charset="-128"/>
            </a:endParaRPr>
          </a:p>
          <a:p>
            <a:pPr marL="342900" indent="-342900">
              <a:lnSpc>
                <a:spcPct val="110000"/>
              </a:lnSpc>
              <a:spcBef>
                <a:spcPts val="0"/>
              </a:spcBef>
              <a:buFont typeface="+mj-ea"/>
              <a:buAutoNum type="circleNumDbPlain" startAt="9"/>
              <a:tabLst>
                <a:tab pos="1882775" algn="l"/>
              </a:tabLst>
            </a:pPr>
            <a:r>
              <a:rPr lang="zh-CN" altLang="en-US" sz="1400" dirty="0">
                <a:solidFill>
                  <a:prstClr val="black"/>
                </a:solidFill>
                <a:latin typeface="ＭＳ 明朝" panose="02020609040205080304" pitchFamily="17" charset="-128"/>
                <a:ea typeface="ＭＳ 明朝" panose="02020609040205080304" pitchFamily="17" charset="-128"/>
              </a:rPr>
              <a:t>作业平台高度</a:t>
            </a:r>
            <a:r>
              <a:rPr lang="en-US" altLang="ja-JP" sz="1400" dirty="0">
                <a:solidFill>
                  <a:prstClr val="black"/>
                </a:solidFill>
                <a:latin typeface="ＭＳ 明朝" panose="02020609040205080304" pitchFamily="17" charset="-128"/>
                <a:ea typeface="ＭＳ 明朝" panose="02020609040205080304" pitchFamily="17" charset="-128"/>
              </a:rPr>
              <a:t>	</a:t>
            </a:r>
            <a:r>
              <a:rPr lang="ja-JP" altLang="en-US" sz="1400" dirty="0">
                <a:solidFill>
                  <a:prstClr val="black"/>
                </a:solidFill>
                <a:latin typeface="ＭＳ 明朝" panose="02020609040205080304" pitchFamily="17" charset="-128"/>
                <a:ea typeface="ＭＳ 明朝" panose="02020609040205080304" pitchFamily="17" charset="-128"/>
              </a:rPr>
              <a:t>：</a:t>
            </a:r>
            <a:r>
              <a:rPr lang="zh-CN" alt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rPr>
              <a:t>当作</a:t>
            </a:r>
            <a:r>
              <a:rPr lang="zh-CN"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业</a:t>
            </a:r>
            <a:r>
              <a:rPr lang="zh-CN"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平台</a:t>
            </a:r>
            <a:r>
              <a:rPr lang="zh-CN" alt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rPr>
              <a:t>升至最高点</a:t>
            </a:r>
            <a:r>
              <a:rPr lang="zh-CN"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时</a:t>
            </a:r>
            <a:r>
              <a:rPr lang="zh-CN"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a:t>
            </a:r>
            <a:r>
              <a:rPr lang="zh-CN" alt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rPr>
              <a:t>从地面到平台底面的垂直高度。</a:t>
            </a:r>
            <a:endParaRPr lang="en-US" altLang="ja-JP" sz="1400" dirty="0">
              <a:solidFill>
                <a:prstClr val="black"/>
              </a:solidFill>
              <a:latin typeface="ＭＳ 明朝" panose="02020609040205080304" pitchFamily="17" charset="-128"/>
              <a:ea typeface="ＭＳ 明朝" panose="02020609040205080304" pitchFamily="17" charset="-128"/>
            </a:endParaRPr>
          </a:p>
          <a:p>
            <a:pPr marL="342900" indent="-342900">
              <a:lnSpc>
                <a:spcPct val="110000"/>
              </a:lnSpc>
              <a:spcBef>
                <a:spcPts val="0"/>
              </a:spcBef>
              <a:buFont typeface="+mj-ea"/>
              <a:buAutoNum type="circleNumDbPlain" startAt="9"/>
              <a:tabLst>
                <a:tab pos="1882775" algn="l"/>
              </a:tabLst>
            </a:pPr>
            <a:r>
              <a:rPr lang="ja-JP" altLang="en-US" sz="1400" dirty="0">
                <a:solidFill>
                  <a:prstClr val="black"/>
                </a:solidFill>
                <a:latin typeface="ＭＳ 明朝" panose="02020609040205080304" pitchFamily="17" charset="-128"/>
                <a:ea typeface="ＭＳ 明朝" panose="02020609040205080304" pitchFamily="17" charset="-128"/>
              </a:rPr>
              <a:t>地上</a:t>
            </a:r>
            <a:r>
              <a:rPr lang="zh-CN" altLang="en-US" sz="1400" dirty="0">
                <a:solidFill>
                  <a:prstClr val="black"/>
                </a:solidFill>
                <a:latin typeface="ＭＳ 明朝" panose="02020609040205080304" pitchFamily="17" charset="-128"/>
                <a:ea typeface="ＭＳ 明朝" panose="02020609040205080304" pitchFamily="17" charset="-128"/>
              </a:rPr>
              <a:t>高度</a:t>
            </a:r>
            <a:r>
              <a:rPr lang="en-US" altLang="ja-JP" sz="1400" dirty="0">
                <a:solidFill>
                  <a:prstClr val="black"/>
                </a:solidFill>
                <a:latin typeface="ＭＳ 明朝" panose="02020609040205080304" pitchFamily="17" charset="-128"/>
                <a:ea typeface="ＭＳ 明朝" panose="02020609040205080304" pitchFamily="17" charset="-128"/>
              </a:rPr>
              <a:t>	</a:t>
            </a:r>
            <a:r>
              <a:rPr lang="ja-JP" altLang="en-US" sz="1400" dirty="0">
                <a:solidFill>
                  <a:prstClr val="black"/>
                </a:solidFill>
                <a:latin typeface="ＭＳ 明朝" panose="02020609040205080304" pitchFamily="17" charset="-128"/>
                <a:ea typeface="ＭＳ 明朝" panose="02020609040205080304" pitchFamily="17" charset="-128"/>
              </a:rPr>
              <a:t>：</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当作</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业</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平台</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起升到任意高度</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时</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从地面到平台底面的垂直高度</a:t>
            </a:r>
            <a:r>
              <a:rPr lang="ja-JP" altLang="en-US" sz="1400" dirty="0">
                <a:solidFill>
                  <a:prstClr val="black"/>
                </a:solidFill>
                <a:latin typeface="ＭＳ 明朝" panose="02020609040205080304" pitchFamily="17" charset="-128"/>
                <a:ea typeface="ＭＳ 明朝" panose="02020609040205080304" pitchFamily="17" charset="-128"/>
              </a:rPr>
              <a:t>。</a:t>
            </a:r>
            <a:endParaRPr lang="en-US" altLang="ja-JP" sz="1400" dirty="0">
              <a:solidFill>
                <a:prstClr val="black"/>
              </a:solidFill>
              <a:latin typeface="ＭＳ 明朝" panose="02020609040205080304" pitchFamily="17" charset="-128"/>
              <a:ea typeface="ＭＳ 明朝" panose="02020609040205080304" pitchFamily="17" charset="-128"/>
            </a:endParaRPr>
          </a:p>
          <a:p>
            <a:pPr marL="342900" indent="-342900">
              <a:lnSpc>
                <a:spcPct val="110000"/>
              </a:lnSpc>
              <a:spcBef>
                <a:spcPts val="0"/>
              </a:spcBef>
              <a:buFont typeface="+mj-ea"/>
              <a:buAutoNum type="circleNumDbPlain" startAt="9"/>
              <a:tabLst>
                <a:tab pos="1882775" algn="l"/>
              </a:tabLst>
            </a:pPr>
            <a:r>
              <a:rPr lang="zh-CN" altLang="en-US" sz="1400" dirty="0">
                <a:solidFill>
                  <a:prstClr val="black"/>
                </a:solidFill>
                <a:latin typeface="ＭＳ 明朝" panose="02020609040205080304" pitchFamily="17" charset="-128"/>
                <a:ea typeface="ＭＳ 明朝" panose="02020609040205080304" pitchFamily="17" charset="-128"/>
              </a:rPr>
              <a:t>作业半径</a:t>
            </a:r>
            <a:r>
              <a:rPr lang="en-US" altLang="ja-JP" sz="1400" dirty="0">
                <a:solidFill>
                  <a:prstClr val="black"/>
                </a:solidFill>
                <a:latin typeface="ＭＳ 明朝" panose="02020609040205080304" pitchFamily="17" charset="-128"/>
                <a:ea typeface="ＭＳ 明朝" panose="02020609040205080304" pitchFamily="17" charset="-128"/>
              </a:rPr>
              <a:t>	</a:t>
            </a:r>
            <a:r>
              <a:rPr lang="ja-JP" altLang="en-US" sz="1400" dirty="0">
                <a:solidFill>
                  <a:prstClr val="black"/>
                </a:solidFill>
                <a:latin typeface="ＭＳ 明朝" panose="02020609040205080304" pitchFamily="17" charset="-128"/>
                <a:ea typeface="ＭＳ 明朝" panose="02020609040205080304" pitchFamily="17" charset="-128"/>
              </a:rPr>
              <a:t>：</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从旋</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转</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中心</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到作</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业</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平台</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内面前沿的水平距离</a:t>
            </a:r>
            <a:r>
              <a:rPr lang="ja-JP" altLang="en-US" sz="1400" dirty="0">
                <a:solidFill>
                  <a:prstClr val="black"/>
                </a:solidFill>
                <a:latin typeface="ＭＳ 明朝" panose="02020609040205080304" pitchFamily="17" charset="-128"/>
                <a:ea typeface="ＭＳ 明朝" panose="02020609040205080304" pitchFamily="17" charset="-128"/>
              </a:rPr>
              <a:t>。</a:t>
            </a:r>
            <a:endParaRPr lang="en-US" altLang="ja-JP" sz="1400" dirty="0">
              <a:solidFill>
                <a:prstClr val="black"/>
              </a:solidFill>
              <a:latin typeface="ＭＳ 明朝" panose="02020609040205080304" pitchFamily="17" charset="-128"/>
              <a:ea typeface="ＭＳ 明朝" panose="02020609040205080304" pitchFamily="17" charset="-128"/>
            </a:endParaRPr>
          </a:p>
          <a:p>
            <a:pPr marL="342900" indent="-342900">
              <a:lnSpc>
                <a:spcPct val="110000"/>
              </a:lnSpc>
              <a:spcBef>
                <a:spcPts val="0"/>
              </a:spcBef>
              <a:buFont typeface="+mj-ea"/>
              <a:buAutoNum type="circleNumDbPlain" startAt="9"/>
              <a:tabLst>
                <a:tab pos="1882775" algn="l"/>
              </a:tabLst>
            </a:pPr>
            <a:r>
              <a:rPr lang="ja-JP" altLang="en-US" sz="1400" dirty="0">
                <a:solidFill>
                  <a:prstClr val="black"/>
                </a:solidFill>
                <a:latin typeface="ＭＳ 明朝" panose="02020609040205080304" pitchFamily="17" charset="-128"/>
                <a:ea typeface="ＭＳ 明朝" panose="02020609040205080304" pitchFamily="17" charset="-128"/>
              </a:rPr>
              <a:t>作業範囲図</a:t>
            </a:r>
            <a:r>
              <a:rPr lang="en-US" altLang="ja-JP" sz="1400" dirty="0">
                <a:solidFill>
                  <a:prstClr val="black"/>
                </a:solidFill>
                <a:latin typeface="ＭＳ 明朝" panose="02020609040205080304" pitchFamily="17" charset="-128"/>
                <a:ea typeface="ＭＳ 明朝" panose="02020609040205080304" pitchFamily="17" charset="-128"/>
              </a:rPr>
              <a:t>	</a:t>
            </a:r>
            <a:r>
              <a:rPr lang="ja-JP" altLang="en-US" sz="1400" dirty="0">
                <a:solidFill>
                  <a:prstClr val="black"/>
                </a:solidFill>
                <a:latin typeface="ＭＳ 明朝" panose="02020609040205080304" pitchFamily="17" charset="-128"/>
                <a:ea typeface="ＭＳ 明朝" panose="02020609040205080304" pitchFamily="17" charset="-128"/>
              </a:rPr>
              <a:t>：</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它是一</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张显</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示</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高空作</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业车</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可以安全地作</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业</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范</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围</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的</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图</a:t>
            </a:r>
            <a:endParaRPr lang="en-US" altLang="ja-JP" sz="1400" dirty="0">
              <a:solidFill>
                <a:prstClr val="black"/>
              </a:solidFill>
              <a:latin typeface="ＭＳ 明朝" panose="02020609040205080304" pitchFamily="17" charset="-128"/>
              <a:ea typeface="ＭＳ 明朝" panose="02020609040205080304" pitchFamily="17" charset="-128"/>
            </a:endParaRPr>
          </a:p>
          <a:p>
            <a:pPr marL="0" indent="0">
              <a:lnSpc>
                <a:spcPct val="110000"/>
              </a:lnSpc>
              <a:spcBef>
                <a:spcPts val="0"/>
              </a:spcBef>
              <a:buNone/>
              <a:tabLst>
                <a:tab pos="1882775" algn="l"/>
              </a:tabLst>
            </a:pPr>
            <a:r>
              <a:rPr lang="en-US" altLang="zh-CN" sz="1400" dirty="0">
                <a:effectLst/>
                <a:latin typeface="ＭＳ 明朝" panose="02020609040205080304" pitchFamily="17" charset="-128"/>
                <a:ea typeface="ＭＳ 明朝" panose="02020609040205080304" pitchFamily="17" charset="-128"/>
                <a:cs typeface="Times New Roman" panose="02020603050405020304" pitchFamily="18" charset="0"/>
              </a:rPr>
              <a:t>                       </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作</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业</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范</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围</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根据能力（装</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载负</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荷</a:t>
            </a:r>
            <a:r>
              <a:rPr lang="zh-CN" altLang="en-US" sz="1400" dirty="0">
                <a:effectLst/>
                <a:latin typeface="ＭＳ 明朝" panose="02020609040205080304" pitchFamily="17" charset="-128"/>
                <a:ea typeface="ＭＳ 明朝" panose="02020609040205080304" pitchFamily="17" charset="-128"/>
                <a:cs typeface="Times New Roman" panose="02020603050405020304" pitchFamily="18" charset="0"/>
              </a:rPr>
              <a:t>，</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起重</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载</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荷</a:t>
            </a:r>
            <a:r>
              <a:rPr lang="zh-CN" altLang="en-US" sz="1400" dirty="0">
                <a:effectLst/>
                <a:latin typeface="ＭＳ 明朝" panose="02020609040205080304" pitchFamily="17" charset="-128"/>
                <a:ea typeface="ＭＳ 明朝" panose="02020609040205080304" pitchFamily="17" charset="-128"/>
                <a:cs typeface="Times New Roman" panose="02020603050405020304" pitchFamily="18" charset="0"/>
              </a:rPr>
              <a:t>，</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动</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臂</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长</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度</a:t>
            </a:r>
            <a:r>
              <a:rPr lang="zh-CN" altLang="en-US" sz="1400" dirty="0">
                <a:effectLst/>
                <a:latin typeface="ＭＳ 明朝" panose="02020609040205080304" pitchFamily="17" charset="-128"/>
                <a:ea typeface="ＭＳ 明朝" panose="02020609040205080304" pitchFamily="17" charset="-128"/>
                <a:cs typeface="ＭＳ 明朝" panose="02020609040205080304" pitchFamily="17" charset="-128"/>
              </a:rPr>
              <a:t>，</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作</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业</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半径</a:t>
            </a:r>
            <a:r>
              <a:rPr lang="zh-CN" altLang="en-US" sz="1400" dirty="0">
                <a:effectLst/>
                <a:latin typeface="ＭＳ 明朝" panose="02020609040205080304" pitchFamily="17" charset="-128"/>
                <a:ea typeface="ＭＳ 明朝" panose="02020609040205080304" pitchFamily="17" charset="-128"/>
                <a:cs typeface="ＭＳ 明朝" panose="02020609040205080304" pitchFamily="17" charset="-128"/>
              </a:rPr>
              <a:t>，</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外伸</a:t>
            </a:r>
            <a:r>
              <a:rPr lang="en-US" altLang="zh-CN" sz="1400" dirty="0">
                <a:effectLst/>
                <a:latin typeface="ＭＳ 明朝" panose="02020609040205080304" pitchFamily="17" charset="-128"/>
                <a:ea typeface="ＭＳ 明朝" panose="02020609040205080304" pitchFamily="17" charset="-128"/>
                <a:cs typeface="Times New Roman" panose="02020603050405020304" pitchFamily="18" charset="0"/>
              </a:rPr>
              <a:t>      </a:t>
            </a:r>
          </a:p>
          <a:p>
            <a:pPr marL="0" indent="0">
              <a:lnSpc>
                <a:spcPct val="110000"/>
              </a:lnSpc>
              <a:spcBef>
                <a:spcPts val="0"/>
              </a:spcBef>
              <a:buNone/>
              <a:tabLst>
                <a:tab pos="1882775" algn="l"/>
              </a:tabLst>
            </a:pPr>
            <a:r>
              <a:rPr lang="en-US" altLang="zh-CN" sz="1400" dirty="0">
                <a:latin typeface="ＭＳ 明朝" panose="02020609040205080304" pitchFamily="17" charset="-128"/>
                <a:ea typeface="ＭＳ 明朝" panose="02020609040205080304" pitchFamily="17" charset="-128"/>
                <a:cs typeface="Times New Roman" panose="02020603050405020304" pitchFamily="18" charset="0"/>
              </a:rPr>
              <a:t>                       </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叉架的</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悬</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伸</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宽</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度</a:t>
            </a:r>
            <a:r>
              <a:rPr lang="zh-CN"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）而</a:t>
            </a:r>
            <a:r>
              <a:rPr lang="zh-CN" altLang="ja-JP" sz="1400" dirty="0">
                <a:effectLst/>
                <a:latin typeface="ＭＳ 明朝" panose="02020609040205080304" pitchFamily="17" charset="-128"/>
                <a:ea typeface="ＭＳ 明朝" panose="02020609040205080304" pitchFamily="17" charset="-128"/>
                <a:cs typeface="SimSun" panose="02010600030101010101" pitchFamily="2" charset="-122"/>
              </a:rPr>
              <a:t>变</a:t>
            </a:r>
            <a:r>
              <a:rPr lang="zh-CN"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化</a:t>
            </a:r>
            <a:r>
              <a:rPr lang="zh-CN" altLang="en-US" sz="1400" dirty="0">
                <a:effectLst/>
                <a:latin typeface="ＭＳ 明朝" panose="02020609040205080304" pitchFamily="17" charset="-128"/>
                <a:ea typeface="ＭＳ 明朝" panose="02020609040205080304" pitchFamily="17" charset="-128"/>
                <a:cs typeface="ＭＳ 明朝" panose="02020609040205080304" pitchFamily="17" charset="-128"/>
              </a:rPr>
              <a:t>。</a:t>
            </a:r>
            <a:endParaRPr lang="en-US" altLang="ja-JP" sz="1400" dirty="0">
              <a:solidFill>
                <a:prstClr val="black"/>
              </a:solidFill>
              <a:latin typeface="ＭＳ 明朝" panose="02020609040205080304" pitchFamily="17" charset="-128"/>
              <a:ea typeface="ＭＳ 明朝" panose="02020609040205080304" pitchFamily="17" charset="-128"/>
            </a:endParaRPr>
          </a:p>
          <a:p>
            <a:pPr marL="0" indent="0">
              <a:lnSpc>
                <a:spcPct val="110000"/>
              </a:lnSpc>
              <a:spcBef>
                <a:spcPts val="0"/>
              </a:spcBef>
              <a:buFont typeface="Arial" panose="020B0604020202020204" pitchFamily="34" charset="0"/>
              <a:buNone/>
            </a:pPr>
            <a:endParaRPr lang="ja-JP" altLang="en-US" sz="1400" dirty="0">
              <a:solidFill>
                <a:prstClr val="black"/>
              </a:solidFill>
              <a:latin typeface="Meiryo UI" panose="020B0604030504040204" pitchFamily="50" charset="-128"/>
              <a:ea typeface="Meiryo UI" panose="020B0604030504040204" pitchFamily="50" charset="-128"/>
            </a:endParaRPr>
          </a:p>
          <a:p>
            <a:pPr marL="342900" indent="-342900">
              <a:lnSpc>
                <a:spcPct val="110000"/>
              </a:lnSpc>
              <a:spcBef>
                <a:spcPts val="0"/>
              </a:spcBef>
              <a:buFont typeface="+mj-ea"/>
              <a:buAutoNum type="circleNumDbPlain" startAt="9"/>
              <a:tabLst>
                <a:tab pos="1882775" algn="l"/>
              </a:tabLst>
            </a:pPr>
            <a:endParaRPr lang="en-US" altLang="ja-JP" sz="1400"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1428219" y="2971442"/>
            <a:ext cx="1587424" cy="1840423"/>
          </a:xfrm>
          <a:prstGeom prst="rect">
            <a:avLst/>
          </a:prstGeom>
          <a:noFill/>
          <a:ln>
            <a:solidFill>
              <a:schemeClr val="tx1"/>
            </a:solidFill>
          </a:ln>
        </p:spPr>
      </p:pic>
      <p:pic>
        <p:nvPicPr>
          <p:cNvPr id="8" name="図 7"/>
          <p:cNvPicPr/>
          <p:nvPr/>
        </p:nvPicPr>
        <p:blipFill>
          <a:blip r:embed="rId4">
            <a:extLst>
              <a:ext uri="{28A0092B-C50C-407E-A947-70E740481C1C}">
                <a14:useLocalDpi xmlns:a14="http://schemas.microsoft.com/office/drawing/2010/main" val="0"/>
              </a:ext>
            </a:extLst>
          </a:blip>
          <a:srcRect/>
          <a:stretch>
            <a:fillRect/>
          </a:stretch>
        </p:blipFill>
        <p:spPr bwMode="auto">
          <a:xfrm>
            <a:off x="3593715" y="2971442"/>
            <a:ext cx="1366038" cy="2362687"/>
          </a:xfrm>
          <a:prstGeom prst="rect">
            <a:avLst/>
          </a:prstGeom>
          <a:noFill/>
          <a:ln>
            <a:solidFill>
              <a:schemeClr val="tx1"/>
            </a:solidFill>
          </a:ln>
        </p:spPr>
      </p:pic>
      <p:pic>
        <p:nvPicPr>
          <p:cNvPr id="2" name="図 1"/>
          <p:cNvPicPr>
            <a:picLocks noChangeAspect="1"/>
          </p:cNvPicPr>
          <p:nvPr/>
        </p:nvPicPr>
        <p:blipFill>
          <a:blip r:embed="rId5"/>
          <a:stretch>
            <a:fillRect/>
          </a:stretch>
        </p:blipFill>
        <p:spPr>
          <a:xfrm>
            <a:off x="5346844" y="2971442"/>
            <a:ext cx="2781414" cy="2110864"/>
          </a:xfrm>
          <a:prstGeom prst="rect">
            <a:avLst/>
          </a:prstGeom>
          <a:ln>
            <a:solidFill>
              <a:schemeClr val="tx1"/>
            </a:solidFill>
          </a:ln>
        </p:spPr>
      </p:pic>
      <p:sp>
        <p:nvSpPr>
          <p:cNvPr id="10" name="テキスト ボックス 2">
            <a:extLst>
              <a:ext uri="{FF2B5EF4-FFF2-40B4-BE49-F238E27FC236}">
                <a16:creationId xmlns:a16="http://schemas.microsoft.com/office/drawing/2014/main" id="{88ECEF01-E457-47E8-8772-A909A70E0192}"/>
              </a:ext>
            </a:extLst>
          </p:cNvPr>
          <p:cNvSpPr txBox="1">
            <a:spLocks noChangeArrowheads="1"/>
          </p:cNvSpPr>
          <p:nvPr/>
        </p:nvSpPr>
        <p:spPr bwMode="auto">
          <a:xfrm>
            <a:off x="2631555" y="3429000"/>
            <a:ext cx="297180" cy="8763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r>
              <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作</a:t>
            </a:r>
            <a:r>
              <a:rPr lang="ja-JP" sz="800" kern="100" dirty="0">
                <a:effectLst/>
                <a:latin typeface="ＭＳ ゴシック" panose="020B0609070205080204" pitchFamily="49" charset="-128"/>
                <a:ea typeface="SimSun" panose="02010600030101010101" pitchFamily="2" charset="-122"/>
                <a:cs typeface="SimSun" panose="02010600030101010101" pitchFamily="2" charset="-122"/>
              </a:rPr>
              <a:t>业</a:t>
            </a:r>
            <a:r>
              <a:rPr lang="ja-JP" sz="800" kern="100" dirty="0">
                <a:effectLst/>
                <a:latin typeface="ＭＳ ゴシック" panose="020B0609070205080204" pitchFamily="49" charset="-128"/>
                <a:ea typeface="ＭＳ 明朝" panose="02020609040205080304" pitchFamily="17" charset="-128"/>
                <a:cs typeface="ＭＳ 明朝" panose="02020609040205080304" pitchFamily="17" charset="-128"/>
              </a:rPr>
              <a:t>平台</a:t>
            </a:r>
            <a:r>
              <a:rPr lang="zh-CN"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高度</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2" name="テキスト ボックス 2">
            <a:extLst>
              <a:ext uri="{FF2B5EF4-FFF2-40B4-BE49-F238E27FC236}">
                <a16:creationId xmlns:a16="http://schemas.microsoft.com/office/drawing/2014/main" id="{904BE06A-C427-4AC5-BC6C-C7568AFC85C5}"/>
              </a:ext>
            </a:extLst>
          </p:cNvPr>
          <p:cNvSpPr txBox="1">
            <a:spLocks noChangeArrowheads="1"/>
          </p:cNvSpPr>
          <p:nvPr/>
        </p:nvSpPr>
        <p:spPr bwMode="auto">
          <a:xfrm>
            <a:off x="1486601" y="4552785"/>
            <a:ext cx="1442134" cy="2590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r>
              <a:rPr lang="zh-CN" sz="900" kern="100">
                <a:effectLst/>
                <a:latin typeface="ＭＳ ゴシック" panose="020B0609070205080204" pitchFamily="49" charset="-128"/>
                <a:ea typeface="SimSun" panose="02010600030101010101" pitchFamily="2" charset="-122"/>
                <a:cs typeface="SimSun" panose="02010600030101010101" pitchFamily="2" charset="-122"/>
              </a:rPr>
              <a:t>图</a:t>
            </a:r>
            <a:r>
              <a:rPr lang="en-US" sz="900" kern="100">
                <a:effectLst/>
                <a:latin typeface="SimSun" panose="02010600030101010101" pitchFamily="2" charset="-122"/>
                <a:ea typeface="ＭＳ ゴシック" panose="020B0609070205080204" pitchFamily="49" charset="-128"/>
                <a:cs typeface="SimSun" panose="02010600030101010101" pitchFamily="2" charset="-122"/>
              </a:rPr>
              <a:t>1-36 </a:t>
            </a:r>
            <a:r>
              <a:rPr lang="ja-JP" sz="900" kern="100">
                <a:effectLst/>
                <a:latin typeface="ＭＳ ゴシック" panose="020B0609070205080204" pitchFamily="49" charset="-128"/>
                <a:ea typeface="ＭＳ 明朝" panose="02020609040205080304" pitchFamily="17" charset="-128"/>
                <a:cs typeface="Times New Roman" panose="02020603050405020304" pitchFamily="18" charset="0"/>
              </a:rPr>
              <a:t>作</a:t>
            </a:r>
            <a:r>
              <a:rPr lang="ja-JP" sz="900" kern="100">
                <a:effectLst/>
                <a:latin typeface="ＭＳ ゴシック" panose="020B0609070205080204" pitchFamily="49" charset="-128"/>
                <a:ea typeface="SimSun" panose="02010600030101010101" pitchFamily="2" charset="-122"/>
                <a:cs typeface="SimSun" panose="02010600030101010101" pitchFamily="2" charset="-122"/>
              </a:rPr>
              <a:t>业</a:t>
            </a:r>
            <a:r>
              <a:rPr lang="ja-JP" sz="900" kern="100">
                <a:effectLst/>
                <a:latin typeface="ＭＳ ゴシック" panose="020B0609070205080204" pitchFamily="49" charset="-128"/>
                <a:ea typeface="ＭＳ 明朝" panose="02020609040205080304" pitchFamily="17" charset="-128"/>
                <a:cs typeface="ＭＳ 明朝" panose="02020609040205080304" pitchFamily="17" charset="-128"/>
              </a:rPr>
              <a:t>平台</a:t>
            </a:r>
            <a:r>
              <a:rPr lang="zh-CN" sz="900" kern="100">
                <a:effectLst/>
                <a:latin typeface="ＭＳ ゴシック" panose="020B0609070205080204" pitchFamily="49" charset="-128"/>
                <a:ea typeface="ＭＳ 明朝" panose="02020609040205080304" pitchFamily="17" charset="-128"/>
                <a:cs typeface="Times New Roman" panose="02020603050405020304" pitchFamily="18" charset="0"/>
              </a:rPr>
              <a:t>高度</a:t>
            </a:r>
            <a:endParaRPr lang="ja-JP" sz="12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748C183B-EB33-44E2-9B26-E7817230FD2C}"/>
              </a:ext>
            </a:extLst>
          </p:cNvPr>
          <p:cNvSpPr txBox="1"/>
          <p:nvPr/>
        </p:nvSpPr>
        <p:spPr>
          <a:xfrm>
            <a:off x="4228520" y="4774727"/>
            <a:ext cx="429205" cy="338554"/>
          </a:xfrm>
          <a:prstGeom prst="rect">
            <a:avLst/>
          </a:prstGeom>
          <a:solidFill>
            <a:schemeClr val="bg1"/>
          </a:solidFill>
        </p:spPr>
        <p:txBody>
          <a:bodyPr wrap="square">
            <a:spAutoFit/>
          </a:bodyPr>
          <a:lstStyle/>
          <a:p>
            <a:pPr algn="just"/>
            <a:r>
              <a:rPr lang="ja-JP" alt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作</a:t>
            </a:r>
            <a:r>
              <a:rPr lang="ja-JP" altLang="ja-JP" sz="800" kern="100" dirty="0">
                <a:effectLst/>
                <a:latin typeface="ＭＳ ゴシック" panose="020B0609070205080204" pitchFamily="49" charset="-128"/>
                <a:ea typeface="SimSun" panose="02010600030101010101" pitchFamily="2" charset="-122"/>
                <a:cs typeface="SimSun" panose="02010600030101010101" pitchFamily="2" charset="-122"/>
              </a:rPr>
              <a:t>业</a:t>
            </a:r>
            <a:r>
              <a:rPr lang="zh-CN" altLang="ja-JP" sz="800" kern="100" dirty="0">
                <a:effectLst/>
                <a:latin typeface="ＭＳ 明朝" panose="02020609040205080304" pitchFamily="17" charset="-128"/>
                <a:ea typeface="SimSun" panose="02010600030101010101" pitchFamily="2" charset="-122"/>
                <a:cs typeface="ＭＳ 明朝" panose="02020609040205080304" pitchFamily="17" charset="-128"/>
              </a:rPr>
              <a:t>半径</a:t>
            </a:r>
            <a:endParaRPr lang="ja-JP" alt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7" name="テキスト ボックス 16">
            <a:extLst>
              <a:ext uri="{FF2B5EF4-FFF2-40B4-BE49-F238E27FC236}">
                <a16:creationId xmlns:a16="http://schemas.microsoft.com/office/drawing/2014/main" id="{F6847ABF-7A39-400C-AE4E-86987F61DBA0}"/>
              </a:ext>
            </a:extLst>
          </p:cNvPr>
          <p:cNvSpPr txBox="1"/>
          <p:nvPr/>
        </p:nvSpPr>
        <p:spPr>
          <a:xfrm>
            <a:off x="3688625" y="5082306"/>
            <a:ext cx="1176218" cy="230832"/>
          </a:xfrm>
          <a:prstGeom prst="rect">
            <a:avLst/>
          </a:prstGeom>
          <a:solidFill>
            <a:schemeClr val="bg1"/>
          </a:solidFill>
        </p:spPr>
        <p:txBody>
          <a:bodyPr wrap="square">
            <a:spAutoFit/>
          </a:bodyPr>
          <a:lstStyle/>
          <a:p>
            <a:pPr algn="ctr"/>
            <a:r>
              <a:rPr lang="zh-CN" altLang="ja-JP" sz="900" kern="100" dirty="0">
                <a:effectLst/>
                <a:latin typeface="ＭＳ 明朝" panose="02020609040205080304" pitchFamily="17" charset="-128"/>
                <a:ea typeface="SimSun" panose="02010600030101010101" pitchFamily="2" charset="-122"/>
                <a:cs typeface="Times New Roman" panose="02020603050405020304" pitchFamily="18" charset="0"/>
              </a:rPr>
              <a:t>图</a:t>
            </a:r>
            <a:r>
              <a:rPr lang="en-US" altLang="ja-JP" sz="900" kern="100" dirty="0">
                <a:effectLst/>
                <a:latin typeface="ＭＳ 明朝" panose="02020609040205080304" pitchFamily="17" charset="-128"/>
                <a:ea typeface="SimSun" panose="02010600030101010101" pitchFamily="2" charset="-122"/>
                <a:cs typeface="Times New Roman" panose="02020603050405020304" pitchFamily="18" charset="0"/>
              </a:rPr>
              <a:t>1-37 </a:t>
            </a:r>
            <a:r>
              <a:rPr lang="ja-JP" altLang="ja-JP" sz="900" kern="100" dirty="0">
                <a:effectLst/>
                <a:latin typeface="ＭＳ ゴシック" panose="020B0609070205080204" pitchFamily="49" charset="-128"/>
                <a:ea typeface="ＭＳ 明朝" panose="02020609040205080304" pitchFamily="17" charset="-128"/>
                <a:cs typeface="Times New Roman" panose="02020603050405020304" pitchFamily="18" charset="0"/>
              </a:rPr>
              <a:t>作</a:t>
            </a:r>
            <a:r>
              <a:rPr lang="ja-JP" altLang="ja-JP" sz="900" kern="100" dirty="0">
                <a:effectLst/>
                <a:latin typeface="ＭＳ ゴシック" panose="020B0609070205080204" pitchFamily="49" charset="-128"/>
                <a:ea typeface="SimSun" panose="02010600030101010101" pitchFamily="2" charset="-122"/>
                <a:cs typeface="SimSun" panose="02010600030101010101" pitchFamily="2" charset="-122"/>
              </a:rPr>
              <a:t>业</a:t>
            </a:r>
            <a:r>
              <a:rPr lang="zh-CN" altLang="ja-JP" sz="900" kern="100" dirty="0">
                <a:effectLst/>
                <a:latin typeface="ＭＳ ゴシック" panose="020B0609070205080204" pitchFamily="49" charset="-128"/>
                <a:ea typeface="ＭＳ 明朝" panose="02020609040205080304" pitchFamily="17" charset="-128"/>
                <a:cs typeface="ＭＳ 明朝" panose="02020609040205080304" pitchFamily="17" charset="-128"/>
              </a:rPr>
              <a:t>半径</a:t>
            </a:r>
            <a:endParaRPr lang="ja-JP" alt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pic>
        <p:nvPicPr>
          <p:cNvPr id="18" name="図 17">
            <a:extLst>
              <a:ext uri="{FF2B5EF4-FFF2-40B4-BE49-F238E27FC236}">
                <a16:creationId xmlns:a16="http://schemas.microsoft.com/office/drawing/2014/main" id="{8719CF6A-8025-465C-85B8-8C2F315D925F}"/>
              </a:ext>
            </a:extLst>
          </p:cNvPr>
          <p:cNvPicPr>
            <a:picLocks noChangeAspect="1"/>
          </p:cNvPicPr>
          <p:nvPr/>
        </p:nvPicPr>
        <p:blipFill>
          <a:blip r:embed="rId6"/>
          <a:stretch>
            <a:fillRect/>
          </a:stretch>
        </p:blipFill>
        <p:spPr>
          <a:xfrm>
            <a:off x="5343064" y="2941500"/>
            <a:ext cx="2781414" cy="2164179"/>
          </a:xfrm>
          <a:prstGeom prst="rect">
            <a:avLst/>
          </a:prstGeom>
          <a:ln>
            <a:solidFill>
              <a:schemeClr val="tx1"/>
            </a:solidFill>
          </a:ln>
        </p:spPr>
      </p:pic>
    </p:spTree>
    <p:extLst>
      <p:ext uri="{BB962C8B-B14F-4D97-AF65-F5344CB8AC3E}">
        <p14:creationId xmlns:p14="http://schemas.microsoft.com/office/powerpoint/2010/main" val="948554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414673"/>
            <a:ext cx="7772400" cy="1095289"/>
          </a:xfrm>
        </p:spPr>
        <p:txBody>
          <a:bodyPr>
            <a:normAutofit/>
          </a:bodyPr>
          <a:lstStyle/>
          <a:p>
            <a:r>
              <a:rPr kumimoji="1" lang="ja-JP" altLang="en-US" sz="3200" dirty="0">
                <a:latin typeface="ＭＳ 明朝" panose="02020609040205080304" pitchFamily="49" charset="-128"/>
                <a:ea typeface="ＭＳ 明朝" panose="02020609040205080304" pitchFamily="49" charset="-128"/>
              </a:rPr>
              <a:t>第</a:t>
            </a:r>
            <a:r>
              <a:rPr lang="en-US" altLang="ja-JP" sz="3200" dirty="0">
                <a:latin typeface="ＭＳ 明朝" panose="02020609040205080304" pitchFamily="49" charset="-128"/>
                <a:ea typeface="ＭＳ 明朝" panose="02020609040205080304" pitchFamily="49" charset="-128"/>
              </a:rPr>
              <a:t>2</a:t>
            </a:r>
            <a:r>
              <a:rPr kumimoji="1" lang="ja-JP" altLang="en-US" sz="3200" dirty="0">
                <a:latin typeface="ＭＳ 明朝" panose="02020609040205080304" pitchFamily="49" charset="-128"/>
                <a:ea typeface="ＭＳ 明朝" panose="02020609040205080304" pitchFamily="49" charset="-128"/>
              </a:rPr>
              <a:t>章　</a:t>
            </a:r>
            <a:r>
              <a:rPr lang="zh-CN" altLang="en-US" sz="3200" dirty="0">
                <a:latin typeface="ＭＳ 明朝" panose="02020609040205080304" pitchFamily="49" charset="-128"/>
                <a:ea typeface="ＭＳ 明朝" panose="02020609040205080304" pitchFamily="49" charset="-128"/>
              </a:rPr>
              <a:t>高</a:t>
            </a:r>
            <a:r>
              <a:rPr lang="zh-TW" altLang="en-US" sz="3200" dirty="0">
                <a:latin typeface="ＭＳ 明朝" panose="02020609040205080304" pitchFamily="49" charset="-128"/>
                <a:ea typeface="ＭＳ 明朝" panose="02020609040205080304" pitchFamily="49" charset="-128"/>
              </a:rPr>
              <a:t>空</a:t>
            </a:r>
            <a:r>
              <a:rPr lang="zh-CN" altLang="en-US" sz="3200" dirty="0">
                <a:latin typeface="ＭＳ 明朝" panose="02020609040205080304" pitchFamily="49" charset="-128"/>
                <a:ea typeface="ＭＳ 明朝" panose="02020609040205080304" pitchFamily="49" charset="-128"/>
              </a:rPr>
              <a:t>作业车的作业装置等的</a:t>
            </a:r>
            <a:br>
              <a:rPr lang="zh-CN" altLang="en-US" sz="3200" dirty="0">
                <a:latin typeface="ＭＳ 明朝" panose="02020609040205080304" pitchFamily="49" charset="-128"/>
                <a:ea typeface="ＭＳ 明朝" panose="02020609040205080304" pitchFamily="49" charset="-128"/>
              </a:rPr>
            </a:br>
            <a:r>
              <a:rPr lang="zh-TW" altLang="en-US" sz="3200" dirty="0">
                <a:latin typeface="ＭＳ 明朝" panose="02020609040205080304" pitchFamily="49" charset="-128"/>
                <a:ea typeface="ＭＳ 明朝" panose="02020609040205080304" pitchFamily="49" charset="-128"/>
              </a:rPr>
              <a:t>构造及操作</a:t>
            </a:r>
            <a:endParaRPr kumimoji="1" lang="ja-JP" altLang="en-US" sz="3200" dirty="0">
              <a:latin typeface="+mn-ea"/>
              <a:ea typeface="+mn-ea"/>
            </a:endParaRPr>
          </a:p>
        </p:txBody>
      </p:sp>
      <p:sp>
        <p:nvSpPr>
          <p:cNvPr id="3" name="スライド番号プレースホルダー 2"/>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15</a:t>
            </a:fld>
            <a:endParaRPr lang="ja-JP" altLang="en-US">
              <a:solidFill>
                <a:prstClr val="black">
                  <a:tint val="75000"/>
                </a:prstClr>
              </a:solidFill>
            </a:endParaRPr>
          </a:p>
        </p:txBody>
      </p:sp>
    </p:spTree>
    <p:extLst>
      <p:ext uri="{BB962C8B-B14F-4D97-AF65-F5344CB8AC3E}">
        <p14:creationId xmlns:p14="http://schemas.microsoft.com/office/powerpoint/2010/main" val="1566979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kumimoji="1" lang="zh-CN" altLang="en-US" sz="2400" b="1" dirty="0">
                <a:latin typeface="ＭＳ 明朝" panose="02020609040205080304" pitchFamily="49" charset="-128"/>
                <a:ea typeface="ＭＳ 明朝" panose="02020609040205080304" pitchFamily="49" charset="-128"/>
              </a:rPr>
              <a:t>动臂型高空作业车</a:t>
            </a:r>
            <a:r>
              <a:rPr kumimoji="1" lang="zh-TW" altLang="en-US" sz="2400" b="1" dirty="0">
                <a:latin typeface="ＭＳ 明朝" panose="02020609040205080304" pitchFamily="49" charset="-128"/>
                <a:ea typeface="ＭＳ 明朝" panose="02020609040205080304" pitchFamily="49" charset="-128"/>
              </a:rPr>
              <a:t>的作业装置</a:t>
            </a:r>
            <a:r>
              <a:rPr kumimoji="1" lang="ja-JP" altLang="en-US" sz="2400" b="1" dirty="0">
                <a:latin typeface="ＭＳ 明朝" panose="02020609040205080304" pitchFamily="49" charset="-128"/>
                <a:ea typeface="ＭＳ 明朝" panose="02020609040205080304" pitchFamily="49" charset="-128"/>
              </a:rPr>
              <a:t>（１）　</a:t>
            </a:r>
            <a:r>
              <a:rPr kumimoji="1" lang="zh-TW" altLang="en-US" sz="2400" b="1" dirty="0">
                <a:latin typeface="ＭＳ 明朝" panose="02020609040205080304" pitchFamily="49" charset="-128"/>
                <a:ea typeface="ＭＳ 明朝" panose="02020609040205080304" pitchFamily="49" charset="-128"/>
              </a:rPr>
              <a:t>作业装置</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教材２５页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１７页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16</a:t>
            </a:fld>
            <a:endParaRPr lang="ja-JP" altLang="en-US">
              <a:solidFill>
                <a:prstClr val="black">
                  <a:tint val="75000"/>
                </a:prstClr>
              </a:solidFill>
            </a:endParaRPr>
          </a:p>
        </p:txBody>
      </p:sp>
      <p:sp>
        <p:nvSpPr>
          <p:cNvPr id="11" name="コンテンツ プレースホルダー 4"/>
          <p:cNvSpPr txBox="1">
            <a:spLocks/>
          </p:cNvSpPr>
          <p:nvPr/>
        </p:nvSpPr>
        <p:spPr>
          <a:xfrm>
            <a:off x="628650" y="935915"/>
            <a:ext cx="7886700" cy="192227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0"/>
              </a:spcBef>
              <a:buNone/>
            </a:pPr>
            <a:r>
              <a:rPr lang="ja-JP" altLang="en-US" sz="1800" dirty="0">
                <a:solidFill>
                  <a:prstClr val="black"/>
                </a:solidFill>
                <a:latin typeface="Meiryo UI" panose="020B0604030504040204" pitchFamily="50" charset="-128"/>
                <a:ea typeface="Meiryo UI" panose="020B0604030504040204" pitchFamily="50" charset="-128"/>
              </a:rPr>
              <a:t>　</a:t>
            </a:r>
            <a:r>
              <a:rPr lang="zh-CN" altLang="en-US" sz="1800" dirty="0">
                <a:solidFill>
                  <a:prstClr val="black"/>
                </a:solidFill>
                <a:latin typeface="ＭＳ 明朝" panose="02020609040205080304" pitchFamily="49" charset="-128"/>
                <a:ea typeface="ＭＳ 明朝" panose="02020609040205080304" pitchFamily="49" charset="-128"/>
              </a:rPr>
              <a:t>动臂型高空作业车根据</a:t>
            </a:r>
            <a:r>
              <a:rPr lang="zh-CN" altLang="en-US" sz="1800" b="1" u="sng" dirty="0">
                <a:solidFill>
                  <a:prstClr val="black"/>
                </a:solidFill>
                <a:latin typeface="ＭＳ 明朝" panose="02020609040205080304" pitchFamily="49" charset="-128"/>
                <a:ea typeface="ＭＳ 明朝" panose="02020609040205080304" pitchFamily="49" charset="-128"/>
              </a:rPr>
              <a:t>动臂的构造</a:t>
            </a:r>
            <a:r>
              <a:rPr lang="zh-CN" altLang="en-US" sz="1800" dirty="0">
                <a:solidFill>
                  <a:prstClr val="black"/>
                </a:solidFill>
                <a:latin typeface="ＭＳ 明朝" panose="02020609040205080304" pitchFamily="49" charset="-128"/>
                <a:ea typeface="ＭＳ 明朝" panose="02020609040205080304" pitchFamily="49" charset="-128"/>
              </a:rPr>
              <a:t>，有</a:t>
            </a:r>
            <a:r>
              <a:rPr lang="zh-CN" altLang="en-US" sz="1800" b="1" u="sng" dirty="0">
                <a:solidFill>
                  <a:prstClr val="black"/>
                </a:solidFill>
                <a:latin typeface="ＭＳ 明朝" panose="02020609040205080304" pitchFamily="49" charset="-128"/>
                <a:ea typeface="ＭＳ 明朝" panose="02020609040205080304" pitchFamily="49" charset="-128"/>
              </a:rPr>
              <a:t>伸缩动臂型，曲折臂型及混臂型</a:t>
            </a:r>
            <a:endParaRPr lang="en-US" altLang="zh-CN" sz="1800" b="1" u="sng"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r>
              <a:rPr lang="zh-CN" altLang="en-US" sz="1800" dirty="0">
                <a:solidFill>
                  <a:prstClr val="black"/>
                </a:solidFill>
                <a:latin typeface="ＭＳ 明朝" panose="02020609040205080304" pitchFamily="49" charset="-128"/>
                <a:ea typeface="ＭＳ 明朝" panose="02020609040205080304" pitchFamily="49" charset="-128"/>
              </a:rPr>
              <a:t>三种类型。</a:t>
            </a:r>
          </a:p>
          <a:p>
            <a:pPr marL="0" indent="0">
              <a:lnSpc>
                <a:spcPct val="110000"/>
              </a:lnSpc>
              <a:spcBef>
                <a:spcPts val="0"/>
              </a:spcBef>
              <a:buNone/>
            </a:pPr>
            <a:r>
              <a:rPr lang="zh-CN" altLang="en-US" sz="1800" dirty="0">
                <a:solidFill>
                  <a:prstClr val="black"/>
                </a:solidFill>
                <a:latin typeface="ＭＳ 明朝" panose="02020609040205080304" pitchFamily="49" charset="-128"/>
                <a:ea typeface="ＭＳ 明朝" panose="02020609040205080304" pitchFamily="49" charset="-128"/>
              </a:rPr>
              <a:t>作业装置由</a:t>
            </a:r>
            <a:r>
              <a:rPr lang="zh-CN" altLang="en-US" sz="1800" b="1" u="sng" dirty="0">
                <a:solidFill>
                  <a:prstClr val="black"/>
                </a:solidFill>
                <a:latin typeface="ＭＳ 明朝" panose="02020609040205080304" pitchFamily="49" charset="-128"/>
                <a:ea typeface="ＭＳ 明朝" panose="02020609040205080304" pitchFamily="49" charset="-128"/>
              </a:rPr>
              <a:t>动臂装置，动臂的</a:t>
            </a:r>
            <a:r>
              <a:rPr lang="zh-TW" altLang="en-US" sz="1800" b="1" u="sng" dirty="0">
                <a:solidFill>
                  <a:prstClr val="black"/>
                </a:solidFill>
                <a:latin typeface="ＭＳ 明朝" panose="02020609040205080304" pitchFamily="49" charset="-128"/>
                <a:ea typeface="ＭＳ 明朝" panose="02020609040205080304" pitchFamily="49" charset="-128"/>
              </a:rPr>
              <a:t>旋转</a:t>
            </a:r>
            <a:r>
              <a:rPr lang="zh-CN" altLang="en-US" sz="1800" b="1" u="sng" dirty="0">
                <a:solidFill>
                  <a:prstClr val="black"/>
                </a:solidFill>
                <a:latin typeface="ＭＳ 明朝" panose="02020609040205080304" pitchFamily="49" charset="-128"/>
                <a:ea typeface="ＭＳ 明朝" panose="02020609040205080304" pitchFamily="49" charset="-128"/>
              </a:rPr>
              <a:t>装置，动臂的起伏装置，作业平台，作业平台摆动装置，作业平台平衡装置</a:t>
            </a:r>
            <a:r>
              <a:rPr lang="zh-CN" altLang="en-US" sz="1800" dirty="0">
                <a:solidFill>
                  <a:prstClr val="black"/>
                </a:solidFill>
                <a:latin typeface="ＭＳ 明朝" panose="02020609040205080304" pitchFamily="49" charset="-128"/>
                <a:ea typeface="ＭＳ 明朝" panose="02020609040205080304" pitchFamily="49" charset="-128"/>
              </a:rPr>
              <a:t>等构成。</a:t>
            </a:r>
            <a:endParaRPr lang="ja-JP" altLang="en-US" sz="18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00068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49" charset="-128"/>
                <a:ea typeface="ＭＳ 明朝" panose="02020609040205080304" pitchFamily="49" charset="-128"/>
              </a:rPr>
              <a:t>动臂型高空作业车</a:t>
            </a:r>
            <a:r>
              <a:rPr lang="zh-TW" altLang="en-US" sz="2400" b="1" dirty="0">
                <a:latin typeface="ＭＳ 明朝" panose="02020609040205080304" pitchFamily="49" charset="-128"/>
                <a:ea typeface="ＭＳ 明朝" panose="02020609040205080304" pitchFamily="49" charset="-128"/>
              </a:rPr>
              <a:t>的作业装置</a:t>
            </a:r>
            <a:r>
              <a:rPr lang="ja-JP" altLang="en-US" sz="2400" b="1" dirty="0">
                <a:latin typeface="ＭＳ 明朝" panose="02020609040205080304" pitchFamily="49" charset="-128"/>
                <a:ea typeface="ＭＳ 明朝" panose="02020609040205080304" pitchFamily="49" charset="-128"/>
              </a:rPr>
              <a:t>（２）　</a:t>
            </a:r>
            <a:r>
              <a:rPr lang="zh-TW" altLang="en-US" sz="2400" b="1" dirty="0">
                <a:latin typeface="ＭＳ 明朝" panose="02020609040205080304" pitchFamily="49" charset="-128"/>
                <a:ea typeface="ＭＳ 明朝" panose="02020609040205080304" pitchFamily="49" charset="-128"/>
              </a:rPr>
              <a:t>作业平台平衡装置</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教材２８页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１８页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17</a:t>
            </a:fld>
            <a:endParaRPr lang="ja-JP" altLang="en-US">
              <a:solidFill>
                <a:prstClr val="black">
                  <a:tint val="75000"/>
                </a:prstClr>
              </a:solidFill>
            </a:endParaRPr>
          </a:p>
        </p:txBody>
      </p:sp>
      <p:sp>
        <p:nvSpPr>
          <p:cNvPr id="11" name="コンテンツ プレースホルダー 4"/>
          <p:cNvSpPr txBox="1">
            <a:spLocks/>
          </p:cNvSpPr>
          <p:nvPr/>
        </p:nvSpPr>
        <p:spPr>
          <a:xfrm>
            <a:off x="628650" y="935914"/>
            <a:ext cx="7886700" cy="5180163"/>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0"/>
              </a:spcBef>
              <a:buNone/>
            </a:pPr>
            <a:r>
              <a:rPr lang="ja-JP" altLang="en-US" sz="1800" dirty="0">
                <a:solidFill>
                  <a:prstClr val="black"/>
                </a:solidFill>
                <a:latin typeface="Meiryo UI" panose="020B0604030504040204" pitchFamily="50" charset="-128"/>
                <a:ea typeface="Meiryo UI" panose="020B0604030504040204" pitchFamily="50" charset="-128"/>
              </a:rPr>
              <a:t>　</a:t>
            </a:r>
            <a:r>
              <a:rPr lang="zh-CN" altLang="en-US" sz="1800" dirty="0">
                <a:solidFill>
                  <a:prstClr val="black"/>
                </a:solidFill>
                <a:latin typeface="ＭＳ 明朝" panose="02020609040205080304" pitchFamily="49" charset="-128"/>
                <a:ea typeface="ＭＳ 明朝" panose="02020609040205080304" pitchFamily="49" charset="-128"/>
              </a:rPr>
              <a:t>操作动臂的</a:t>
            </a:r>
            <a:r>
              <a:rPr lang="zh-TW" altLang="en-US" sz="1800" dirty="0">
                <a:solidFill>
                  <a:prstClr val="black"/>
                </a:solidFill>
                <a:latin typeface="ＭＳ 明朝" panose="02020609040205080304" pitchFamily="49" charset="-128"/>
                <a:ea typeface="ＭＳ 明朝" panose="02020609040205080304" pitchFamily="49" charset="-128"/>
              </a:rPr>
              <a:t>起伏</a:t>
            </a:r>
            <a:r>
              <a:rPr lang="zh-CN" altLang="en-US" sz="1800" dirty="0">
                <a:solidFill>
                  <a:prstClr val="black"/>
                </a:solidFill>
                <a:latin typeface="ＭＳ 明朝" panose="02020609040205080304" pitchFamily="49" charset="-128"/>
                <a:ea typeface="ＭＳ 明朝" panose="02020609040205080304" pitchFamily="49" charset="-128"/>
              </a:rPr>
              <a:t>或</a:t>
            </a:r>
            <a:r>
              <a:rPr lang="zh-TW" altLang="en-US" sz="1800" dirty="0">
                <a:solidFill>
                  <a:prstClr val="black"/>
                </a:solidFill>
                <a:latin typeface="ＭＳ 明朝" panose="02020609040205080304" pitchFamily="49" charset="-128"/>
                <a:ea typeface="ＭＳ 明朝" panose="02020609040205080304" pitchFamily="49" charset="-128"/>
              </a:rPr>
              <a:t>曲折</a:t>
            </a:r>
            <a:r>
              <a:rPr lang="zh-CN" altLang="en-US" sz="1800" dirty="0">
                <a:solidFill>
                  <a:prstClr val="black"/>
                </a:solidFill>
                <a:latin typeface="ＭＳ 明朝" panose="02020609040205080304" pitchFamily="49" charset="-128"/>
                <a:ea typeface="ＭＳ 明朝" panose="02020609040205080304" pitchFamily="49" charset="-128"/>
              </a:rPr>
              <a:t>的时候，作业平台倾斜的话，工作人员有从作业平台上跌落的危险。为了防止这种情况发生，不论是升降或弯曲操作，</a:t>
            </a:r>
            <a:r>
              <a:rPr lang="zh-CN" altLang="en-US" sz="1800" b="1" u="sng" dirty="0">
                <a:solidFill>
                  <a:prstClr val="black"/>
                </a:solidFill>
                <a:latin typeface="ＭＳ 明朝" panose="02020609040205080304" pitchFamily="49" charset="-128"/>
                <a:ea typeface="ＭＳ 明朝" panose="02020609040205080304" pitchFamily="49" charset="-128"/>
              </a:rPr>
              <a:t>该装置</a:t>
            </a:r>
            <a:r>
              <a:rPr lang="zh-TW" altLang="en-US" sz="1800" b="1" u="sng" dirty="0">
                <a:solidFill>
                  <a:prstClr val="black"/>
                </a:solidFill>
                <a:latin typeface="ＭＳ 明朝" panose="02020609040205080304" pitchFamily="49" charset="-128"/>
                <a:ea typeface="ＭＳ 明朝" panose="02020609040205080304" pitchFamily="49" charset="-128"/>
              </a:rPr>
              <a:t>可以</a:t>
            </a:r>
            <a:r>
              <a:rPr lang="zh-CN" altLang="en-US" sz="1800" b="1" u="sng" dirty="0">
                <a:solidFill>
                  <a:prstClr val="black"/>
                </a:solidFill>
                <a:latin typeface="ＭＳ 明朝" panose="02020609040205080304" pitchFamily="49" charset="-128"/>
                <a:ea typeface="ＭＳ 明朝" panose="02020609040205080304" pitchFamily="49" charset="-128"/>
              </a:rPr>
              <a:t>保持工作台的平衡</a:t>
            </a:r>
            <a:r>
              <a:rPr lang="zh-CN" altLang="en-US" sz="1800" dirty="0">
                <a:solidFill>
                  <a:prstClr val="black"/>
                </a:solidFill>
                <a:latin typeface="ＭＳ 明朝" panose="02020609040205080304" pitchFamily="49" charset="-128"/>
                <a:ea typeface="ＭＳ 明朝" panose="02020609040205080304" pitchFamily="49" charset="-128"/>
              </a:rPr>
              <a:t>。（除了垂直升降型以外，所有的高空作业车都设有。）</a:t>
            </a:r>
            <a:endParaRPr lang="en-US" altLang="zh-CN" sz="18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endParaRPr lang="zh-CN" altLang="en-US" sz="18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1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10000"/>
              </a:lnSpc>
              <a:spcBef>
                <a:spcPts val="0"/>
              </a:spcBef>
              <a:buNone/>
            </a:pPr>
            <a:r>
              <a:rPr lang="ja-JP" altLang="en-US" sz="1800" dirty="0">
                <a:solidFill>
                  <a:prstClr val="black"/>
                </a:solidFill>
                <a:latin typeface="Meiryo UI" panose="020B0604030504040204" pitchFamily="50" charset="-128"/>
                <a:ea typeface="Meiryo UI" panose="020B0604030504040204" pitchFamily="50" charset="-128"/>
              </a:rPr>
              <a:t>①　</a:t>
            </a:r>
            <a:r>
              <a:rPr lang="zh-CN" altLang="en-US" sz="1800" dirty="0">
                <a:solidFill>
                  <a:prstClr val="black"/>
                </a:solidFill>
                <a:latin typeface="ＭＳ 明朝" panose="02020609040205080304" pitchFamily="49" charset="-128"/>
                <a:ea typeface="ＭＳ 明朝" panose="02020609040205080304" pitchFamily="49" charset="-128"/>
              </a:rPr>
              <a:t>汽缸式平衡装置</a:t>
            </a: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10000"/>
              </a:lnSpc>
              <a:spcBef>
                <a:spcPts val="0"/>
              </a:spcBef>
              <a:buNone/>
            </a:pPr>
            <a:r>
              <a:rPr lang="ja-JP" altLang="en-US" sz="1800" dirty="0">
                <a:solidFill>
                  <a:prstClr val="black"/>
                </a:solidFill>
                <a:latin typeface="Meiryo UI" panose="020B0604030504040204" pitchFamily="50" charset="-128"/>
                <a:ea typeface="Meiryo UI" panose="020B0604030504040204" pitchFamily="50" charset="-128"/>
              </a:rPr>
              <a:t>②　</a:t>
            </a:r>
            <a:r>
              <a:rPr lang="zh-CN" altLang="en-US" sz="1800" dirty="0">
                <a:solidFill>
                  <a:prstClr val="black"/>
                </a:solidFill>
                <a:latin typeface="ＭＳ 明朝" panose="02020609040205080304" pitchFamily="49" charset="-128"/>
                <a:ea typeface="ＭＳ 明朝" panose="02020609040205080304" pitchFamily="49" charset="-128"/>
              </a:rPr>
              <a:t>钢索（链）平衡装置</a:t>
            </a: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6212517" y="2035331"/>
            <a:ext cx="1836393" cy="3850777"/>
          </a:xfrm>
          <a:prstGeom prst="rect">
            <a:avLst/>
          </a:prstGeom>
          <a:noFill/>
          <a:ln>
            <a:solidFill>
              <a:schemeClr val="tx1"/>
            </a:solidFill>
          </a:ln>
        </p:spPr>
      </p:pic>
      <p:pic>
        <p:nvPicPr>
          <p:cNvPr id="8" name="図 7"/>
          <p:cNvPicPr/>
          <p:nvPr/>
        </p:nvPicPr>
        <p:blipFill>
          <a:blip r:embed="rId4">
            <a:extLst>
              <a:ext uri="{28A0092B-C50C-407E-A947-70E740481C1C}">
                <a14:useLocalDpi xmlns:a14="http://schemas.microsoft.com/office/drawing/2010/main" val="0"/>
              </a:ext>
            </a:extLst>
          </a:blip>
          <a:srcRect/>
          <a:stretch>
            <a:fillRect/>
          </a:stretch>
        </p:blipFill>
        <p:spPr bwMode="auto">
          <a:xfrm>
            <a:off x="3788028" y="2977091"/>
            <a:ext cx="2178050" cy="2316480"/>
          </a:xfrm>
          <a:prstGeom prst="rect">
            <a:avLst/>
          </a:prstGeom>
          <a:noFill/>
          <a:ln>
            <a:solidFill>
              <a:schemeClr val="tx1"/>
            </a:solidFill>
          </a:ln>
        </p:spPr>
      </p:pic>
      <p:pic>
        <p:nvPicPr>
          <p:cNvPr id="9" name="図 8">
            <a:extLst>
              <a:ext uri="{FF2B5EF4-FFF2-40B4-BE49-F238E27FC236}">
                <a16:creationId xmlns:a16="http://schemas.microsoft.com/office/drawing/2014/main" id="{C371A180-26CE-46B3-923D-C9B555B75734}"/>
              </a:ext>
            </a:extLst>
          </p:cNvPr>
          <p:cNvPicPr/>
          <p:nvPr/>
        </p:nvPicPr>
        <p:blipFill>
          <a:blip r:embed="rId5">
            <a:extLst>
              <a:ext uri="{28A0092B-C50C-407E-A947-70E740481C1C}">
                <a14:useLocalDpi xmlns:a14="http://schemas.microsoft.com/office/drawing/2010/main" val="0"/>
              </a:ext>
            </a:extLst>
          </a:blip>
          <a:srcRect/>
          <a:stretch/>
        </p:blipFill>
        <p:spPr bwMode="auto">
          <a:xfrm>
            <a:off x="3790133" y="2977091"/>
            <a:ext cx="2173839" cy="2316480"/>
          </a:xfrm>
          <a:prstGeom prst="rect">
            <a:avLst/>
          </a:prstGeom>
          <a:noFill/>
          <a:ln>
            <a:solidFill>
              <a:schemeClr val="tx1"/>
            </a:solidFill>
          </a:ln>
        </p:spPr>
      </p:pic>
      <p:pic>
        <p:nvPicPr>
          <p:cNvPr id="10" name="図 9">
            <a:extLst>
              <a:ext uri="{FF2B5EF4-FFF2-40B4-BE49-F238E27FC236}">
                <a16:creationId xmlns:a16="http://schemas.microsoft.com/office/drawing/2014/main" id="{30E177E0-F664-4C90-966E-62744BEA582B}"/>
              </a:ext>
            </a:extLst>
          </p:cNvPr>
          <p:cNvPicPr/>
          <p:nvPr/>
        </p:nvPicPr>
        <p:blipFill>
          <a:blip r:embed="rId6">
            <a:extLst>
              <a:ext uri="{28A0092B-C50C-407E-A947-70E740481C1C}">
                <a14:useLocalDpi xmlns:a14="http://schemas.microsoft.com/office/drawing/2010/main" val="0"/>
              </a:ext>
            </a:extLst>
          </a:blip>
          <a:srcRect/>
          <a:stretch/>
        </p:blipFill>
        <p:spPr bwMode="auto">
          <a:xfrm>
            <a:off x="6212232" y="2091913"/>
            <a:ext cx="1836393" cy="3809236"/>
          </a:xfrm>
          <a:prstGeom prst="rect">
            <a:avLst/>
          </a:prstGeom>
          <a:noFill/>
          <a:ln>
            <a:solidFill>
              <a:schemeClr val="tx1"/>
            </a:solidFill>
          </a:ln>
        </p:spPr>
      </p:pic>
    </p:spTree>
    <p:extLst>
      <p:ext uri="{BB962C8B-B14F-4D97-AF65-F5344CB8AC3E}">
        <p14:creationId xmlns:p14="http://schemas.microsoft.com/office/powerpoint/2010/main" val="3122586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702200"/>
          </a:xfrm>
          <a:ln>
            <a:solidFill>
              <a:schemeClr val="tx1"/>
            </a:solidFill>
          </a:ln>
        </p:spPr>
        <p:txBody>
          <a:bodyPr>
            <a:noAutofit/>
          </a:bodyPr>
          <a:lstStyle/>
          <a:p>
            <a:r>
              <a:rPr lang="zh-CN" altLang="en-US" sz="2400" b="1" dirty="0">
                <a:latin typeface="ＭＳ 明朝" panose="02020609040205080304" pitchFamily="49" charset="-128"/>
                <a:ea typeface="ＭＳ 明朝" panose="02020609040205080304" pitchFamily="49" charset="-128"/>
              </a:rPr>
              <a:t>动臂型高空作业车</a:t>
            </a:r>
            <a:r>
              <a:rPr lang="zh-TW" altLang="en-US" sz="2400" b="1" dirty="0">
                <a:latin typeface="ＭＳ 明朝" panose="02020609040205080304" pitchFamily="49" charset="-128"/>
                <a:ea typeface="ＭＳ 明朝" panose="02020609040205080304" pitchFamily="49" charset="-128"/>
              </a:rPr>
              <a:t>的作业装置</a:t>
            </a:r>
            <a:r>
              <a:rPr lang="ja-JP" altLang="en-US" sz="2400" b="1" dirty="0">
                <a:latin typeface="ＭＳ 明朝" panose="02020609040205080304" pitchFamily="49" charset="-128"/>
                <a:ea typeface="ＭＳ 明朝" panose="02020609040205080304" pitchFamily="49" charset="-128"/>
              </a:rPr>
              <a:t>（３）</a:t>
            </a:r>
            <a:r>
              <a:rPr lang="en-US" altLang="ja-JP" sz="2400" b="1" dirty="0">
                <a:latin typeface="ＭＳ 明朝" panose="02020609040205080304" pitchFamily="49" charset="-128"/>
                <a:ea typeface="ＭＳ 明朝" panose="02020609040205080304" pitchFamily="49" charset="-128"/>
              </a:rPr>
              <a:t/>
            </a:r>
            <a:br>
              <a:rPr lang="en-US" altLang="ja-JP" sz="2400" b="1" dirty="0">
                <a:latin typeface="ＭＳ 明朝" panose="02020609040205080304" pitchFamily="49" charset="-128"/>
                <a:ea typeface="ＭＳ 明朝" panose="02020609040205080304" pitchFamily="49" charset="-128"/>
              </a:rPr>
            </a:br>
            <a:r>
              <a:rPr lang="ja-JP" altLang="en-US" sz="2400" b="1" dirty="0">
                <a:latin typeface="ＭＳ 明朝" panose="02020609040205080304" pitchFamily="49" charset="-128"/>
                <a:ea typeface="ＭＳ 明朝" panose="02020609040205080304" pitchFamily="49" charset="-128"/>
              </a:rPr>
              <a:t>　</a:t>
            </a:r>
            <a:r>
              <a:rPr lang="zh-TW" altLang="en-US" sz="2400" b="1" dirty="0">
                <a:latin typeface="ＭＳ 明朝" panose="02020609040205080304" pitchFamily="49" charset="-128"/>
                <a:ea typeface="ＭＳ 明朝" panose="02020609040205080304" pitchFamily="49" charset="-128"/>
              </a:rPr>
              <a:t>外伸叉架的构造和特性</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教材２９页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１９页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18</a:t>
            </a:fld>
            <a:endParaRPr lang="ja-JP" altLang="en-US">
              <a:solidFill>
                <a:prstClr val="black">
                  <a:tint val="75000"/>
                </a:prstClr>
              </a:solidFill>
            </a:endParaRPr>
          </a:p>
        </p:txBody>
      </p:sp>
      <p:sp>
        <p:nvSpPr>
          <p:cNvPr id="11" name="コンテンツ プレースホルダー 4"/>
          <p:cNvSpPr txBox="1">
            <a:spLocks/>
          </p:cNvSpPr>
          <p:nvPr/>
        </p:nvSpPr>
        <p:spPr>
          <a:xfrm>
            <a:off x="666978" y="1157387"/>
            <a:ext cx="7886700" cy="1352824"/>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0"/>
              </a:spcBef>
              <a:buNone/>
            </a:pPr>
            <a:r>
              <a:rPr lang="ja-JP" altLang="en-US" sz="1800" dirty="0">
                <a:solidFill>
                  <a:prstClr val="black"/>
                </a:solidFill>
                <a:latin typeface="Meiryo UI" panose="020B0604030504040204" pitchFamily="50" charset="-128"/>
                <a:ea typeface="Meiryo UI" panose="020B0604030504040204" pitchFamily="50" charset="-128"/>
              </a:rPr>
              <a:t>　</a:t>
            </a:r>
            <a:r>
              <a:rPr lang="zh-CN" altLang="en-US" sz="1800" dirty="0">
                <a:solidFill>
                  <a:prstClr val="black"/>
                </a:solidFill>
                <a:latin typeface="ＭＳ 明朝" panose="02020609040205080304" pitchFamily="49" charset="-128"/>
                <a:ea typeface="ＭＳ 明朝" panose="02020609040205080304" pitchFamily="49" charset="-128"/>
              </a:rPr>
              <a:t>外伸叉架有</a:t>
            </a:r>
            <a:r>
              <a:rPr lang="zh-CN" altLang="en-US" sz="1800" b="1" u="sng" dirty="0">
                <a:solidFill>
                  <a:prstClr val="black"/>
                </a:solidFill>
                <a:latin typeface="ＭＳ 明朝" panose="02020609040205080304" pitchFamily="49" charset="-128"/>
                <a:ea typeface="ＭＳ 明朝" panose="02020609040205080304" pitchFamily="49" charset="-128"/>
              </a:rPr>
              <a:t>横向拉伸接地的</a:t>
            </a:r>
            <a:r>
              <a:rPr lang="en-US" altLang="zh-CN" sz="1800" b="1" u="sng" dirty="0">
                <a:solidFill>
                  <a:prstClr val="black"/>
                </a:solidFill>
                <a:latin typeface="ＭＳ 明朝" panose="02020609040205080304" pitchFamily="49" charset="-128"/>
                <a:ea typeface="ＭＳ 明朝" panose="02020609040205080304" pitchFamily="49" charset="-128"/>
              </a:rPr>
              <a:t>H</a:t>
            </a:r>
            <a:r>
              <a:rPr lang="zh-CN" altLang="en-US" sz="1800" b="1" u="sng" dirty="0">
                <a:solidFill>
                  <a:prstClr val="black"/>
                </a:solidFill>
                <a:latin typeface="ＭＳ 明朝" panose="02020609040205080304" pitchFamily="49" charset="-128"/>
                <a:ea typeface="ＭＳ 明朝" panose="02020609040205080304" pitchFamily="49" charset="-128"/>
              </a:rPr>
              <a:t>型</a:t>
            </a:r>
            <a:r>
              <a:rPr lang="zh-CN" altLang="en-US" sz="1800" dirty="0">
                <a:solidFill>
                  <a:prstClr val="black"/>
                </a:solidFill>
                <a:latin typeface="ＭＳ 明朝" panose="02020609040205080304" pitchFamily="49" charset="-128"/>
                <a:ea typeface="ＭＳ 明朝" panose="02020609040205080304" pitchFamily="49" charset="-128"/>
              </a:rPr>
              <a:t>和</a:t>
            </a:r>
            <a:r>
              <a:rPr lang="zh-CN" altLang="en-US" sz="1800" b="1" u="sng" dirty="0">
                <a:solidFill>
                  <a:prstClr val="black"/>
                </a:solidFill>
                <a:latin typeface="ＭＳ 明朝" panose="02020609040205080304" pitchFamily="49" charset="-128"/>
                <a:ea typeface="ＭＳ 明朝" panose="02020609040205080304" pitchFamily="49" charset="-128"/>
              </a:rPr>
              <a:t>直接斜接地的</a:t>
            </a:r>
            <a:r>
              <a:rPr lang="en-US" altLang="zh-CN" sz="1800" b="1" u="sng" dirty="0">
                <a:solidFill>
                  <a:prstClr val="black"/>
                </a:solidFill>
                <a:latin typeface="ＭＳ 明朝" panose="02020609040205080304" pitchFamily="49" charset="-128"/>
                <a:ea typeface="ＭＳ 明朝" panose="02020609040205080304" pitchFamily="49" charset="-128"/>
              </a:rPr>
              <a:t>A</a:t>
            </a:r>
            <a:r>
              <a:rPr lang="zh-CN" altLang="en-US" sz="1800" b="1" u="sng" dirty="0">
                <a:solidFill>
                  <a:prstClr val="black"/>
                </a:solidFill>
                <a:latin typeface="ＭＳ 明朝" panose="02020609040205080304" pitchFamily="49" charset="-128"/>
                <a:ea typeface="ＭＳ 明朝" panose="02020609040205080304" pitchFamily="49" charset="-128"/>
              </a:rPr>
              <a:t>型</a:t>
            </a:r>
            <a:r>
              <a:rPr lang="zh-CN" altLang="en-US" sz="1800" dirty="0">
                <a:solidFill>
                  <a:prstClr val="black"/>
                </a:solidFill>
                <a:latin typeface="ＭＳ 明朝" panose="02020609040205080304" pitchFamily="49" charset="-128"/>
                <a:ea typeface="ＭＳ 明朝" panose="02020609040205080304" pitchFamily="49" charset="-128"/>
              </a:rPr>
              <a:t>，不论哪一个都是</a:t>
            </a:r>
            <a:r>
              <a:rPr lang="zh-CN" altLang="en-US" sz="1800" b="1" u="sng" dirty="0">
                <a:solidFill>
                  <a:prstClr val="black"/>
                </a:solidFill>
                <a:latin typeface="ＭＳ 明朝" panose="02020609040205080304" pitchFamily="49" charset="-128"/>
                <a:ea typeface="ＭＳ 明朝" panose="02020609040205080304" pitchFamily="49" charset="-128"/>
              </a:rPr>
              <a:t>使高空作业车稳定的装置</a:t>
            </a:r>
            <a:r>
              <a:rPr lang="zh-CN" altLang="en-US" sz="1800" dirty="0">
                <a:solidFill>
                  <a:prstClr val="black"/>
                </a:solidFill>
                <a:latin typeface="ＭＳ 明朝" panose="02020609040205080304" pitchFamily="49" charset="-128"/>
                <a:ea typeface="ＭＳ 明朝" panose="02020609040205080304" pitchFamily="49" charset="-128"/>
              </a:rPr>
              <a:t>。</a:t>
            </a:r>
          </a:p>
          <a:p>
            <a:pPr marL="0" indent="0">
              <a:lnSpc>
                <a:spcPct val="110000"/>
              </a:lnSpc>
              <a:spcBef>
                <a:spcPts val="0"/>
              </a:spcBef>
              <a:buNone/>
            </a:pPr>
            <a:r>
              <a:rPr lang="en-US" altLang="zh-CN" sz="1800" dirty="0">
                <a:solidFill>
                  <a:prstClr val="black"/>
                </a:solidFill>
                <a:latin typeface="ＭＳ 明朝" panose="02020609040205080304" pitchFamily="49" charset="-128"/>
                <a:ea typeface="ＭＳ 明朝" panose="02020609040205080304" pitchFamily="49" charset="-128"/>
              </a:rPr>
              <a:t>H</a:t>
            </a:r>
            <a:r>
              <a:rPr lang="zh-CN" altLang="en-US" sz="1800" dirty="0">
                <a:solidFill>
                  <a:prstClr val="black"/>
                </a:solidFill>
                <a:latin typeface="ＭＳ 明朝" panose="02020609040205080304" pitchFamily="49" charset="-128"/>
                <a:ea typeface="ＭＳ 明朝" panose="02020609040205080304" pitchFamily="49" charset="-128"/>
              </a:rPr>
              <a:t>型外伸叉架多用于作业平台高度</a:t>
            </a:r>
            <a:r>
              <a:rPr lang="en-US" altLang="zh-CN" sz="1800" dirty="0">
                <a:solidFill>
                  <a:prstClr val="black"/>
                </a:solidFill>
                <a:latin typeface="ＭＳ 明朝" panose="02020609040205080304" pitchFamily="49" charset="-128"/>
                <a:ea typeface="ＭＳ 明朝" panose="02020609040205080304" pitchFamily="49" charset="-128"/>
              </a:rPr>
              <a:t>12</a:t>
            </a:r>
            <a:r>
              <a:rPr lang="zh-CN" altLang="en-US" sz="1800" dirty="0">
                <a:solidFill>
                  <a:prstClr val="black"/>
                </a:solidFill>
                <a:latin typeface="ＭＳ 明朝" panose="02020609040205080304" pitchFamily="49" charset="-128"/>
                <a:ea typeface="ＭＳ 明朝" panose="02020609040205080304" pitchFamily="49" charset="-128"/>
              </a:rPr>
              <a:t>米以上的大型高空作业车，而</a:t>
            </a:r>
            <a:r>
              <a:rPr lang="en-US" altLang="zh-CN" sz="1800" dirty="0">
                <a:solidFill>
                  <a:prstClr val="black"/>
                </a:solidFill>
                <a:latin typeface="ＭＳ 明朝" panose="02020609040205080304" pitchFamily="49" charset="-128"/>
                <a:ea typeface="ＭＳ 明朝" panose="02020609040205080304" pitchFamily="49" charset="-128"/>
              </a:rPr>
              <a:t>A</a:t>
            </a:r>
            <a:r>
              <a:rPr lang="zh-CN" altLang="en-US" sz="1800" dirty="0">
                <a:solidFill>
                  <a:prstClr val="black"/>
                </a:solidFill>
                <a:latin typeface="ＭＳ 明朝" panose="02020609040205080304" pitchFamily="49" charset="-128"/>
                <a:ea typeface="ＭＳ 明朝" panose="02020609040205080304" pitchFamily="49" charset="-128"/>
              </a:rPr>
              <a:t>型外伸叉架多用于</a:t>
            </a:r>
            <a:r>
              <a:rPr lang="en-US" altLang="zh-CN" sz="1800" dirty="0">
                <a:solidFill>
                  <a:prstClr val="black"/>
                </a:solidFill>
                <a:latin typeface="ＭＳ 明朝" panose="02020609040205080304" pitchFamily="49" charset="-128"/>
                <a:ea typeface="ＭＳ 明朝" panose="02020609040205080304" pitchFamily="49" charset="-128"/>
              </a:rPr>
              <a:t>12</a:t>
            </a:r>
            <a:r>
              <a:rPr lang="zh-CN" altLang="en-US" sz="1800" dirty="0">
                <a:solidFill>
                  <a:prstClr val="black"/>
                </a:solidFill>
                <a:latin typeface="ＭＳ 明朝" panose="02020609040205080304" pitchFamily="49" charset="-128"/>
                <a:ea typeface="ＭＳ 明朝" panose="02020609040205080304" pitchFamily="49" charset="-128"/>
              </a:rPr>
              <a:t>米以下的小型高空作业车。</a:t>
            </a:r>
          </a:p>
          <a:p>
            <a:pPr marL="0" indent="0">
              <a:lnSpc>
                <a:spcPct val="110000"/>
              </a:lnSpc>
              <a:spcBef>
                <a:spcPts val="0"/>
              </a:spcBef>
              <a:buNone/>
            </a:pPr>
            <a:r>
              <a:rPr lang="zh-CN" altLang="en-US" sz="1800" dirty="0">
                <a:solidFill>
                  <a:prstClr val="black"/>
                </a:solidFill>
                <a:latin typeface="ＭＳ 明朝" panose="02020609040205080304" pitchFamily="49" charset="-128"/>
                <a:ea typeface="ＭＳ 明朝" panose="02020609040205080304" pitchFamily="49" charset="-128"/>
              </a:rPr>
              <a:t>另外，在千斤顶用的油压汽缸上安装了防止油压管破损时汽缸收缩的逆止阀。</a:t>
            </a:r>
            <a:endParaRPr lang="en-US" altLang="ja-JP" sz="18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9" name="図 8"/>
          <p:cNvPicPr/>
          <p:nvPr/>
        </p:nvPicPr>
        <p:blipFill>
          <a:blip r:embed="rId3">
            <a:extLst>
              <a:ext uri="{28A0092B-C50C-407E-A947-70E740481C1C}">
                <a14:useLocalDpi xmlns:a14="http://schemas.microsoft.com/office/drawing/2010/main" val="0"/>
              </a:ext>
            </a:extLst>
          </a:blip>
          <a:srcRect/>
          <a:stretch>
            <a:fillRect/>
          </a:stretch>
        </p:blipFill>
        <p:spPr bwMode="auto">
          <a:xfrm>
            <a:off x="3154883" y="3033703"/>
            <a:ext cx="2505710" cy="2082800"/>
          </a:xfrm>
          <a:prstGeom prst="rect">
            <a:avLst/>
          </a:prstGeom>
          <a:noFill/>
          <a:ln>
            <a:solidFill>
              <a:schemeClr val="tx1"/>
            </a:solidFill>
          </a:ln>
        </p:spPr>
      </p:pic>
      <p:pic>
        <p:nvPicPr>
          <p:cNvPr id="10" name="図 9"/>
          <p:cNvPicPr/>
          <p:nvPr/>
        </p:nvPicPr>
        <p:blipFill>
          <a:blip r:embed="rId4">
            <a:extLst>
              <a:ext uri="{28A0092B-C50C-407E-A947-70E740481C1C}">
                <a14:useLocalDpi xmlns:a14="http://schemas.microsoft.com/office/drawing/2010/main" val="0"/>
              </a:ext>
            </a:extLst>
          </a:blip>
          <a:srcRect/>
          <a:stretch>
            <a:fillRect/>
          </a:stretch>
        </p:blipFill>
        <p:spPr bwMode="auto">
          <a:xfrm>
            <a:off x="6027296" y="2857173"/>
            <a:ext cx="2334895" cy="2259330"/>
          </a:xfrm>
          <a:prstGeom prst="rect">
            <a:avLst/>
          </a:prstGeom>
          <a:noFill/>
          <a:ln>
            <a:solidFill>
              <a:schemeClr val="tx1"/>
            </a:solidFill>
          </a:ln>
        </p:spPr>
      </p:pic>
      <p:pic>
        <p:nvPicPr>
          <p:cNvPr id="8" name="図 7">
            <a:extLst>
              <a:ext uri="{FF2B5EF4-FFF2-40B4-BE49-F238E27FC236}">
                <a16:creationId xmlns:a16="http://schemas.microsoft.com/office/drawing/2014/main" id="{9843EDE7-1145-4621-8109-97080663FC06}"/>
              </a:ext>
            </a:extLst>
          </p:cNvPr>
          <p:cNvPicPr/>
          <p:nvPr/>
        </p:nvPicPr>
        <p:blipFill>
          <a:blip r:embed="rId5">
            <a:extLst>
              <a:ext uri="{28A0092B-C50C-407E-A947-70E740481C1C}">
                <a14:useLocalDpi xmlns:a14="http://schemas.microsoft.com/office/drawing/2010/main" val="0"/>
              </a:ext>
            </a:extLst>
          </a:blip>
          <a:srcRect/>
          <a:stretch/>
        </p:blipFill>
        <p:spPr bwMode="auto">
          <a:xfrm>
            <a:off x="3217093" y="3033703"/>
            <a:ext cx="2381290" cy="2082800"/>
          </a:xfrm>
          <a:prstGeom prst="rect">
            <a:avLst/>
          </a:prstGeom>
          <a:noFill/>
          <a:ln>
            <a:solidFill>
              <a:schemeClr val="tx1"/>
            </a:solidFill>
          </a:ln>
        </p:spPr>
      </p:pic>
      <p:pic>
        <p:nvPicPr>
          <p:cNvPr id="12" name="図 11">
            <a:extLst>
              <a:ext uri="{FF2B5EF4-FFF2-40B4-BE49-F238E27FC236}">
                <a16:creationId xmlns:a16="http://schemas.microsoft.com/office/drawing/2014/main" id="{832EFEDD-9C91-414F-A012-C4D98CC60109}"/>
              </a:ext>
            </a:extLst>
          </p:cNvPr>
          <p:cNvPicPr/>
          <p:nvPr/>
        </p:nvPicPr>
        <p:blipFill>
          <a:blip r:embed="rId6">
            <a:extLst>
              <a:ext uri="{28A0092B-C50C-407E-A947-70E740481C1C}">
                <a14:useLocalDpi xmlns:a14="http://schemas.microsoft.com/office/drawing/2010/main" val="0"/>
              </a:ext>
            </a:extLst>
          </a:blip>
          <a:srcRect/>
          <a:stretch/>
        </p:blipFill>
        <p:spPr bwMode="auto">
          <a:xfrm>
            <a:off x="6027296" y="2861532"/>
            <a:ext cx="2334895" cy="2254971"/>
          </a:xfrm>
          <a:prstGeom prst="rect">
            <a:avLst/>
          </a:prstGeom>
          <a:noFill/>
          <a:ln>
            <a:solidFill>
              <a:schemeClr val="tx1"/>
            </a:solidFill>
          </a:ln>
        </p:spPr>
      </p:pic>
    </p:spTree>
    <p:extLst>
      <p:ext uri="{BB962C8B-B14F-4D97-AF65-F5344CB8AC3E}">
        <p14:creationId xmlns:p14="http://schemas.microsoft.com/office/powerpoint/2010/main" val="3310404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767645"/>
          </a:xfrm>
          <a:ln>
            <a:solidFill>
              <a:schemeClr val="tx1"/>
            </a:solidFill>
          </a:ln>
        </p:spPr>
        <p:txBody>
          <a:bodyPr>
            <a:noAutofit/>
          </a:bodyPr>
          <a:lstStyle/>
          <a:p>
            <a:r>
              <a:rPr lang="zh-CN" altLang="en-US" sz="2400" b="1" dirty="0">
                <a:latin typeface="ＭＳ 明朝" panose="02020609040205080304" pitchFamily="49" charset="-128"/>
                <a:ea typeface="ＭＳ 明朝" panose="02020609040205080304" pitchFamily="49" charset="-128"/>
              </a:rPr>
              <a:t>动臂型高空作业车</a:t>
            </a:r>
            <a:r>
              <a:rPr lang="zh-TW" altLang="en-US" sz="2400" b="1" dirty="0">
                <a:latin typeface="ＭＳ 明朝" panose="02020609040205080304" pitchFamily="49" charset="-128"/>
                <a:ea typeface="ＭＳ 明朝" panose="02020609040205080304" pitchFamily="49" charset="-128"/>
              </a:rPr>
              <a:t>的作业装置</a:t>
            </a:r>
            <a:r>
              <a:rPr lang="ja-JP" altLang="en-US" sz="2400" b="1" dirty="0">
                <a:latin typeface="ＭＳ 明朝" panose="02020609040205080304" pitchFamily="49" charset="-128"/>
                <a:ea typeface="ＭＳ 明朝" panose="02020609040205080304" pitchFamily="49" charset="-128"/>
              </a:rPr>
              <a:t>（４）</a:t>
            </a:r>
            <a:r>
              <a:rPr lang="en-US" altLang="ja-JP" sz="2400" b="1" dirty="0">
                <a:latin typeface="ＭＳ 明朝" panose="02020609040205080304" pitchFamily="49" charset="-128"/>
                <a:ea typeface="ＭＳ 明朝" panose="02020609040205080304" pitchFamily="49" charset="-128"/>
              </a:rPr>
              <a:t/>
            </a:r>
            <a:br>
              <a:rPr lang="en-US" altLang="ja-JP" sz="2400" b="1" dirty="0">
                <a:latin typeface="ＭＳ 明朝" panose="02020609040205080304" pitchFamily="49" charset="-128"/>
                <a:ea typeface="ＭＳ 明朝" panose="02020609040205080304" pitchFamily="49" charset="-128"/>
              </a:rPr>
            </a:br>
            <a:r>
              <a:rPr lang="ja-JP" altLang="en-US" sz="2400" b="1" dirty="0">
                <a:latin typeface="ＭＳ 明朝" panose="02020609040205080304" pitchFamily="49" charset="-128"/>
                <a:ea typeface="ＭＳ 明朝" panose="02020609040205080304" pitchFamily="49" charset="-128"/>
              </a:rPr>
              <a:t>　</a:t>
            </a:r>
            <a:r>
              <a:rPr lang="zh-TW" altLang="en-US" sz="2400" b="1" dirty="0">
                <a:latin typeface="ＭＳ 明朝" panose="02020609040205080304" pitchFamily="49" charset="-128"/>
                <a:ea typeface="ＭＳ 明朝" panose="02020609040205080304" pitchFamily="49" charset="-128"/>
              </a:rPr>
              <a:t>操作装置的构造和特性</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805437" y="6400413"/>
            <a:ext cx="4365225"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教材３０～３１页</a:t>
            </a:r>
            <a:r>
              <a:rPr lang="en-US" altLang="ja-JP" sz="1200" dirty="0">
                <a:solidFill>
                  <a:prstClr val="black"/>
                </a:solidFill>
              </a:rPr>
              <a:t>/</a:t>
            </a:r>
            <a:r>
              <a:rPr lang="ja-JP" altLang="en-US" sz="1200" dirty="0">
                <a:solidFill>
                  <a:prstClr val="black"/>
                </a:solidFill>
              </a:rPr>
              <a:t>辅</a:t>
            </a:r>
            <a:r>
              <a:rPr lang="ja-JP" altLang="en-US" sz="1200" dirty="0" smtClean="0">
                <a:solidFill>
                  <a:prstClr val="black"/>
                </a:solidFill>
              </a:rPr>
              <a:t>助教材２０～２２页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19</a:t>
            </a:fld>
            <a:endParaRPr lang="ja-JP" altLang="en-US" dirty="0">
              <a:solidFill>
                <a:prstClr val="black">
                  <a:tint val="75000"/>
                </a:prstClr>
              </a:solidFill>
            </a:endParaRPr>
          </a:p>
        </p:txBody>
      </p:sp>
      <p:sp>
        <p:nvSpPr>
          <p:cNvPr id="11" name="コンテンツ プレースホルダー 4"/>
          <p:cNvSpPr txBox="1">
            <a:spLocks/>
          </p:cNvSpPr>
          <p:nvPr/>
        </p:nvSpPr>
        <p:spPr>
          <a:xfrm>
            <a:off x="628650" y="1176835"/>
            <a:ext cx="7886700" cy="1615644"/>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0"/>
              </a:spcBef>
              <a:buNone/>
            </a:pPr>
            <a:r>
              <a:rPr lang="ja-JP" altLang="en-US" sz="1800" dirty="0">
                <a:solidFill>
                  <a:prstClr val="black"/>
                </a:solidFill>
                <a:latin typeface="Meiryo UI" panose="020B0604030504040204" pitchFamily="50" charset="-128"/>
                <a:ea typeface="Meiryo UI" panose="020B0604030504040204" pitchFamily="50" charset="-128"/>
              </a:rPr>
              <a:t>　</a:t>
            </a:r>
            <a:r>
              <a:rPr lang="zh-CN" altLang="en-US" sz="1400" dirty="0">
                <a:solidFill>
                  <a:prstClr val="black"/>
                </a:solidFill>
                <a:latin typeface="ＭＳ 明朝" panose="02020609040205080304" pitchFamily="49" charset="-128"/>
                <a:ea typeface="ＭＳ 明朝" panose="02020609040205080304" pitchFamily="49" charset="-128"/>
              </a:rPr>
              <a:t>操作装置包括用于使油压泵作动的</a:t>
            </a:r>
            <a:r>
              <a:rPr lang="en-US" altLang="zh-CN" sz="1400" b="1" u="sng" dirty="0">
                <a:solidFill>
                  <a:prstClr val="black"/>
                </a:solidFill>
                <a:latin typeface="ＭＳ 明朝" panose="02020609040205080304" pitchFamily="49" charset="-128"/>
                <a:ea typeface="ＭＳ 明朝" panose="02020609040205080304" pitchFamily="49" charset="-128"/>
              </a:rPr>
              <a:t>PTO</a:t>
            </a:r>
            <a:r>
              <a:rPr lang="zh-CN" altLang="en-US" sz="1400" b="1" u="sng" dirty="0">
                <a:solidFill>
                  <a:prstClr val="black"/>
                </a:solidFill>
                <a:latin typeface="ＭＳ 明朝" panose="02020609040205080304" pitchFamily="49" charset="-128"/>
                <a:ea typeface="ＭＳ 明朝" panose="02020609040205080304" pitchFamily="49" charset="-128"/>
              </a:rPr>
              <a:t>（</a:t>
            </a:r>
            <a:r>
              <a:rPr lang="en-US" altLang="zh-CN" sz="1400" b="1" u="sng" dirty="0">
                <a:solidFill>
                  <a:prstClr val="black"/>
                </a:solidFill>
                <a:latin typeface="ＭＳ 明朝" panose="02020609040205080304" pitchFamily="49" charset="-128"/>
                <a:ea typeface="ＭＳ 明朝" panose="02020609040205080304" pitchFamily="49" charset="-128"/>
              </a:rPr>
              <a:t>Power Take Off</a:t>
            </a:r>
            <a:r>
              <a:rPr lang="zh-CN" altLang="en-US" sz="1400" b="1" u="sng" dirty="0">
                <a:solidFill>
                  <a:prstClr val="black"/>
                </a:solidFill>
                <a:latin typeface="ＭＳ 明朝" panose="02020609040205080304" pitchFamily="49" charset="-128"/>
                <a:ea typeface="ＭＳ 明朝" panose="02020609040205080304" pitchFamily="49" charset="-128"/>
              </a:rPr>
              <a:t>）开关操作装置（仅装备卡车式）</a:t>
            </a:r>
            <a:r>
              <a:rPr lang="zh-CN" altLang="en-US" sz="1400" dirty="0">
                <a:solidFill>
                  <a:prstClr val="black"/>
                </a:solidFill>
                <a:latin typeface="ＭＳ 明朝" panose="02020609040205080304" pitchFamily="49" charset="-128"/>
                <a:ea typeface="ＭＳ 明朝" panose="02020609040205080304" pitchFamily="49" charset="-128"/>
              </a:rPr>
              <a:t>，用于作动外伸叉架的</a:t>
            </a:r>
            <a:r>
              <a:rPr lang="zh-CN" altLang="en-US" sz="1400" b="1" u="sng" dirty="0">
                <a:solidFill>
                  <a:prstClr val="black"/>
                </a:solidFill>
                <a:latin typeface="ＭＳ 明朝" panose="02020609040205080304" pitchFamily="49" charset="-128"/>
                <a:ea typeface="ＭＳ 明朝" panose="02020609040205080304" pitchFamily="49" charset="-128"/>
              </a:rPr>
              <a:t>外伸叉架操作装置</a:t>
            </a:r>
            <a:r>
              <a:rPr lang="zh-CN" altLang="en-US" sz="1400" dirty="0">
                <a:solidFill>
                  <a:prstClr val="black"/>
                </a:solidFill>
                <a:latin typeface="ＭＳ 明朝" panose="02020609040205080304" pitchFamily="49" charset="-128"/>
                <a:ea typeface="ＭＳ 明朝" panose="02020609040205080304" pitchFamily="49" charset="-128"/>
              </a:rPr>
              <a:t>，用于</a:t>
            </a:r>
            <a:r>
              <a:rPr lang="zh-TW" altLang="en-US" sz="1400" dirty="0">
                <a:solidFill>
                  <a:prstClr val="black"/>
                </a:solidFill>
                <a:latin typeface="ＭＳ 明朝" panose="02020609040205080304" pitchFamily="49" charset="-128"/>
                <a:ea typeface="ＭＳ 明朝" panose="02020609040205080304" pitchFamily="49" charset="-128"/>
              </a:rPr>
              <a:t>操作</a:t>
            </a:r>
            <a:r>
              <a:rPr lang="zh-CN" altLang="en-US" sz="1400" dirty="0">
                <a:solidFill>
                  <a:prstClr val="black"/>
                </a:solidFill>
                <a:latin typeface="ＭＳ 明朝" panose="02020609040205080304" pitchFamily="49" charset="-128"/>
                <a:ea typeface="ＭＳ 明朝" panose="02020609040205080304" pitchFamily="49" charset="-128"/>
              </a:rPr>
              <a:t>作业装置的</a:t>
            </a:r>
            <a:r>
              <a:rPr lang="zh-CN" altLang="en-US" sz="1400" b="1" u="sng" dirty="0">
                <a:solidFill>
                  <a:prstClr val="black"/>
                </a:solidFill>
                <a:latin typeface="ＭＳ 明朝" panose="02020609040205080304" pitchFamily="49" charset="-128"/>
                <a:ea typeface="ＭＳ 明朝" panose="02020609040205080304" pitchFamily="49" charset="-128"/>
              </a:rPr>
              <a:t>下部操作装置</a:t>
            </a:r>
            <a:r>
              <a:rPr lang="zh-CN" altLang="en-US" sz="1400" dirty="0">
                <a:solidFill>
                  <a:prstClr val="black"/>
                </a:solidFill>
                <a:latin typeface="ＭＳ 明朝" panose="02020609040205080304" pitchFamily="49" charset="-128"/>
                <a:ea typeface="ＭＳ 明朝" panose="02020609040205080304" pitchFamily="49" charset="-128"/>
              </a:rPr>
              <a:t>以及</a:t>
            </a:r>
            <a:r>
              <a:rPr lang="zh-CN" altLang="en-US" sz="1400" b="1" u="sng" dirty="0">
                <a:solidFill>
                  <a:prstClr val="black"/>
                </a:solidFill>
                <a:latin typeface="ＭＳ 明朝" panose="02020609040205080304" pitchFamily="49" charset="-128"/>
                <a:ea typeface="ＭＳ 明朝" panose="02020609040205080304" pitchFamily="49" charset="-128"/>
              </a:rPr>
              <a:t>上部操作装置</a:t>
            </a:r>
            <a:r>
              <a:rPr lang="zh-CN" altLang="en-US" sz="1400" dirty="0">
                <a:solidFill>
                  <a:prstClr val="black"/>
                </a:solidFill>
                <a:latin typeface="ＭＳ 明朝" panose="02020609040205080304" pitchFamily="49" charset="-128"/>
                <a:ea typeface="ＭＳ 明朝" panose="02020609040205080304" pitchFamily="49" charset="-128"/>
              </a:rPr>
              <a:t>等。</a:t>
            </a:r>
          </a:p>
          <a:p>
            <a:pPr marL="0" indent="0">
              <a:lnSpc>
                <a:spcPct val="110000"/>
              </a:lnSpc>
              <a:spcBef>
                <a:spcPts val="0"/>
              </a:spcBef>
              <a:buNone/>
            </a:pPr>
            <a:r>
              <a:rPr lang="zh-CN" altLang="en-US" sz="1400" dirty="0">
                <a:solidFill>
                  <a:prstClr val="black"/>
                </a:solidFill>
                <a:latin typeface="ＭＳ 明朝" panose="02020609040205080304" pitchFamily="49" charset="-128"/>
                <a:ea typeface="ＭＳ 明朝" panose="02020609040205080304" pitchFamily="49" charset="-128"/>
              </a:rPr>
              <a:t>另外，操作方式有电控制（开关控制），杠杆控制，电磁比例控制方式。</a:t>
            </a:r>
            <a:endParaRPr lang="ja-JP" altLang="en-US" sz="14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p:txBody>
      </p:sp>
      <p:pic>
        <p:nvPicPr>
          <p:cNvPr id="8" name="図 7"/>
          <p:cNvPicPr/>
          <p:nvPr/>
        </p:nvPicPr>
        <p:blipFill>
          <a:blip r:embed="rId3">
            <a:extLst>
              <a:ext uri="{28A0092B-C50C-407E-A947-70E740481C1C}">
                <a14:useLocalDpi xmlns:a14="http://schemas.microsoft.com/office/drawing/2010/main" val="0"/>
              </a:ext>
            </a:extLst>
          </a:blip>
          <a:srcRect/>
          <a:stretch>
            <a:fillRect/>
          </a:stretch>
        </p:blipFill>
        <p:spPr bwMode="auto">
          <a:xfrm>
            <a:off x="780535" y="2275375"/>
            <a:ext cx="3159019" cy="1500881"/>
          </a:xfrm>
          <a:prstGeom prst="rect">
            <a:avLst/>
          </a:prstGeom>
          <a:noFill/>
          <a:ln>
            <a:solidFill>
              <a:schemeClr val="tx1"/>
            </a:solidFill>
          </a:ln>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1865" y="2273185"/>
            <a:ext cx="3190911" cy="1510267"/>
          </a:xfrm>
          <a:prstGeom prst="rect">
            <a:avLst/>
          </a:prstGeom>
          <a:noFill/>
          <a:ln>
            <a:solidFill>
              <a:schemeClr val="tx1"/>
            </a:solidFill>
          </a:ln>
        </p:spPr>
      </p:pic>
      <p:pic>
        <p:nvPicPr>
          <p:cNvPr id="2" name="図 1"/>
          <p:cNvPicPr>
            <a:picLocks noChangeAspect="1"/>
          </p:cNvPicPr>
          <p:nvPr/>
        </p:nvPicPr>
        <p:blipFill>
          <a:blip r:embed="rId5"/>
          <a:stretch>
            <a:fillRect/>
          </a:stretch>
        </p:blipFill>
        <p:spPr>
          <a:xfrm>
            <a:off x="780535" y="3863956"/>
            <a:ext cx="3195357" cy="1509040"/>
          </a:xfrm>
          <a:prstGeom prst="rect">
            <a:avLst/>
          </a:prstGeom>
          <a:ln>
            <a:solidFill>
              <a:schemeClr val="tx1"/>
            </a:solidFill>
          </a:ln>
        </p:spPr>
      </p:pic>
      <p:pic>
        <p:nvPicPr>
          <p:cNvPr id="3" name="図 2"/>
          <p:cNvPicPr>
            <a:picLocks noChangeAspect="1"/>
          </p:cNvPicPr>
          <p:nvPr/>
        </p:nvPicPr>
        <p:blipFill>
          <a:blip r:embed="rId6"/>
          <a:stretch>
            <a:fillRect/>
          </a:stretch>
        </p:blipFill>
        <p:spPr>
          <a:xfrm>
            <a:off x="4441865" y="3863956"/>
            <a:ext cx="3681492" cy="1344288"/>
          </a:xfrm>
          <a:prstGeom prst="rect">
            <a:avLst/>
          </a:prstGeom>
          <a:ln>
            <a:solidFill>
              <a:schemeClr val="tx1"/>
            </a:solidFill>
          </a:ln>
        </p:spPr>
      </p:pic>
      <p:pic>
        <p:nvPicPr>
          <p:cNvPr id="10" name="図 9">
            <a:extLst>
              <a:ext uri="{FF2B5EF4-FFF2-40B4-BE49-F238E27FC236}">
                <a16:creationId xmlns:a16="http://schemas.microsoft.com/office/drawing/2014/main" id="{BDB7C802-A7B5-4594-B34A-D11A9F3ABB49}"/>
              </a:ext>
            </a:extLst>
          </p:cNvPr>
          <p:cNvPicPr/>
          <p:nvPr/>
        </p:nvPicPr>
        <p:blipFill>
          <a:blip r:embed="rId7">
            <a:extLst>
              <a:ext uri="{28A0092B-C50C-407E-A947-70E740481C1C}">
                <a14:useLocalDpi xmlns:a14="http://schemas.microsoft.com/office/drawing/2010/main" val="0"/>
              </a:ext>
            </a:extLst>
          </a:blip>
          <a:srcRect/>
          <a:stretch/>
        </p:blipFill>
        <p:spPr bwMode="auto">
          <a:xfrm>
            <a:off x="792298" y="2273185"/>
            <a:ext cx="3120699" cy="1500881"/>
          </a:xfrm>
          <a:prstGeom prst="rect">
            <a:avLst/>
          </a:prstGeom>
          <a:noFill/>
          <a:ln>
            <a:solidFill>
              <a:schemeClr val="tx1"/>
            </a:solidFill>
          </a:ln>
        </p:spPr>
      </p:pic>
      <p:pic>
        <p:nvPicPr>
          <p:cNvPr id="13" name="図 12">
            <a:extLst>
              <a:ext uri="{FF2B5EF4-FFF2-40B4-BE49-F238E27FC236}">
                <a16:creationId xmlns:a16="http://schemas.microsoft.com/office/drawing/2014/main" id="{BFF1F617-6BB5-4F45-A3A5-966EE04773A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bwMode="auto">
          <a:xfrm>
            <a:off x="4464703" y="2273185"/>
            <a:ext cx="3156798" cy="1510267"/>
          </a:xfrm>
          <a:prstGeom prst="rect">
            <a:avLst/>
          </a:prstGeom>
          <a:noFill/>
          <a:ln>
            <a:solidFill>
              <a:schemeClr val="tx1"/>
            </a:solidFill>
          </a:ln>
        </p:spPr>
      </p:pic>
      <p:pic>
        <p:nvPicPr>
          <p:cNvPr id="14" name="図 13">
            <a:extLst>
              <a:ext uri="{FF2B5EF4-FFF2-40B4-BE49-F238E27FC236}">
                <a16:creationId xmlns:a16="http://schemas.microsoft.com/office/drawing/2014/main" id="{C0DB425F-F8DC-45C2-A9A7-9BD3494DC11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92298" y="3863956"/>
            <a:ext cx="3171831" cy="1509040"/>
          </a:xfrm>
          <a:prstGeom prst="rect">
            <a:avLst/>
          </a:prstGeom>
          <a:ln>
            <a:solidFill>
              <a:schemeClr val="tx1"/>
            </a:solidFill>
          </a:ln>
        </p:spPr>
      </p:pic>
      <p:pic>
        <p:nvPicPr>
          <p:cNvPr id="15" name="図 14">
            <a:extLst>
              <a:ext uri="{FF2B5EF4-FFF2-40B4-BE49-F238E27FC236}">
                <a16:creationId xmlns:a16="http://schemas.microsoft.com/office/drawing/2014/main" id="{CAD244E8-1D9C-4213-8E6E-D9B99364DB8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464703" y="3863956"/>
            <a:ext cx="3635816" cy="1344288"/>
          </a:xfrm>
          <a:prstGeom prst="rect">
            <a:avLst/>
          </a:prstGeom>
          <a:ln>
            <a:solidFill>
              <a:schemeClr val="tx1"/>
            </a:solidFill>
          </a:ln>
        </p:spPr>
      </p:pic>
    </p:spTree>
    <p:extLst>
      <p:ext uri="{BB962C8B-B14F-4D97-AF65-F5344CB8AC3E}">
        <p14:creationId xmlns:p14="http://schemas.microsoft.com/office/powerpoint/2010/main" val="2501045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a:normAutofit/>
          </a:bodyPr>
          <a:lstStyle/>
          <a:p>
            <a:r>
              <a:rPr lang="zh-CN" altLang="en-US" sz="3200" dirty="0">
                <a:latin typeface="ＭＳ 明朝" panose="02020609040205080304" pitchFamily="17" charset="-128"/>
                <a:ea typeface="ＭＳ 明朝" panose="02020609040205080304" pitchFamily="17" charset="-128"/>
              </a:rPr>
              <a:t>第一章 高所作业车相关基础知识</a:t>
            </a:r>
            <a:endParaRPr kumimoji="1" lang="ja-JP" altLang="en-US" sz="3200" dirty="0">
              <a:latin typeface="ＭＳ 明朝" panose="02020609040205080304" pitchFamily="17" charset="-128"/>
              <a:ea typeface="ＭＳ 明朝" panose="02020609040205080304" pitchFamily="17" charset="-128"/>
            </a:endParaRPr>
          </a:p>
        </p:txBody>
      </p:sp>
      <p:sp>
        <p:nvSpPr>
          <p:cNvPr id="3" name="スライド番号プレースホルダー 2"/>
          <p:cNvSpPr>
            <a:spLocks noGrp="1"/>
          </p:cNvSpPr>
          <p:nvPr>
            <p:ph type="sldNum" sz="quarter" idx="12"/>
          </p:nvPr>
        </p:nvSpPr>
        <p:spPr/>
        <p:txBody>
          <a:bodyPr/>
          <a:lstStyle/>
          <a:p>
            <a:fld id="{10712B29-8DFD-45C1-BE8F-2E7F44751CDC}" type="slidenum">
              <a:rPr kumimoji="1" lang="ja-JP" altLang="en-US" smtClean="0"/>
              <a:t>2</a:t>
            </a:fld>
            <a:endParaRPr kumimoji="1" lang="ja-JP" altLang="en-US"/>
          </a:p>
        </p:txBody>
      </p:sp>
    </p:spTree>
    <p:extLst>
      <p:ext uri="{BB962C8B-B14F-4D97-AF65-F5344CB8AC3E}">
        <p14:creationId xmlns:p14="http://schemas.microsoft.com/office/powerpoint/2010/main" val="1218580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49" charset="-128"/>
                <a:ea typeface="ＭＳ 明朝" panose="02020609040205080304" pitchFamily="49" charset="-128"/>
              </a:rPr>
              <a:t>垂直升降型高空作业车的作业装置</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教材３４页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２２页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20</a:t>
            </a:fld>
            <a:endParaRPr lang="ja-JP" altLang="en-US">
              <a:solidFill>
                <a:prstClr val="black">
                  <a:tint val="75000"/>
                </a:prstClr>
              </a:solidFill>
            </a:endParaRPr>
          </a:p>
        </p:txBody>
      </p:sp>
      <p:sp>
        <p:nvSpPr>
          <p:cNvPr id="11" name="コンテンツ プレースホルダー 4"/>
          <p:cNvSpPr txBox="1">
            <a:spLocks/>
          </p:cNvSpPr>
          <p:nvPr/>
        </p:nvSpPr>
        <p:spPr>
          <a:xfrm>
            <a:off x="628650" y="935915"/>
            <a:ext cx="7886700" cy="2261747"/>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0"/>
              </a:spcBef>
              <a:buNone/>
            </a:pPr>
            <a:r>
              <a:rPr lang="ja-JP" altLang="en-US" sz="1800" dirty="0">
                <a:solidFill>
                  <a:prstClr val="black"/>
                </a:solidFill>
                <a:latin typeface="Meiryo UI" panose="020B0604030504040204" pitchFamily="50" charset="-128"/>
                <a:ea typeface="Meiryo UI" panose="020B0604030504040204" pitchFamily="50" charset="-128"/>
              </a:rPr>
              <a:t>　</a:t>
            </a:r>
            <a:r>
              <a:rPr lang="zh-CN" altLang="en-US" sz="1800" b="1" u="sng" dirty="0">
                <a:solidFill>
                  <a:prstClr val="black"/>
                </a:solidFill>
                <a:latin typeface="ＭＳ 明朝" panose="02020609040205080304" pitchFamily="49" charset="-128"/>
                <a:ea typeface="ＭＳ 明朝" panose="02020609040205080304" pitchFamily="49" charset="-128"/>
              </a:rPr>
              <a:t>垂直升降型高空作业车</a:t>
            </a:r>
            <a:r>
              <a:rPr lang="zh-CN" altLang="en-US" sz="1800" dirty="0">
                <a:solidFill>
                  <a:prstClr val="black"/>
                </a:solidFill>
                <a:latin typeface="ＭＳ 明朝" panose="02020609040205080304" pitchFamily="49" charset="-128"/>
                <a:ea typeface="ＭＳ 明朝" panose="02020609040205080304" pitchFamily="49" charset="-128"/>
              </a:rPr>
              <a:t>根据</a:t>
            </a:r>
            <a:r>
              <a:rPr lang="zh-CN" altLang="en-US" sz="1800" b="1" u="sng" dirty="0">
                <a:solidFill>
                  <a:prstClr val="black"/>
                </a:solidFill>
                <a:latin typeface="ＭＳ 明朝" panose="02020609040205080304" pitchFamily="49" charset="-128"/>
                <a:ea typeface="ＭＳ 明朝" panose="02020609040205080304" pitchFamily="49" charset="-128"/>
              </a:rPr>
              <a:t>升降臂的构造</a:t>
            </a:r>
            <a:r>
              <a:rPr lang="zh-CN" altLang="en-US" sz="1800" dirty="0">
                <a:solidFill>
                  <a:prstClr val="black"/>
                </a:solidFill>
                <a:latin typeface="ＭＳ 明朝" panose="02020609040205080304" pitchFamily="49" charset="-128"/>
                <a:ea typeface="ＭＳ 明朝" panose="02020609040205080304" pitchFamily="49" charset="-128"/>
              </a:rPr>
              <a:t>可以分为以下</a:t>
            </a:r>
            <a:r>
              <a:rPr lang="en-US" altLang="zh-CN" sz="1800" dirty="0">
                <a:solidFill>
                  <a:prstClr val="black"/>
                </a:solidFill>
                <a:latin typeface="ＭＳ 明朝" panose="02020609040205080304" pitchFamily="49" charset="-128"/>
                <a:ea typeface="ＭＳ 明朝" panose="02020609040205080304" pitchFamily="49" charset="-128"/>
              </a:rPr>
              <a:t>4</a:t>
            </a:r>
            <a:r>
              <a:rPr lang="zh-CN" altLang="en-US" sz="1800" dirty="0">
                <a:solidFill>
                  <a:prstClr val="black"/>
                </a:solidFill>
                <a:latin typeface="ＭＳ 明朝" panose="02020609040205080304" pitchFamily="49" charset="-128"/>
                <a:ea typeface="ＭＳ 明朝" panose="02020609040205080304" pitchFamily="49" charset="-128"/>
              </a:rPr>
              <a:t>种类型。</a:t>
            </a:r>
            <a:endParaRPr lang="en-US" altLang="ja-JP" sz="18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endParaRPr lang="ja-JP" altLang="en-US" sz="18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r>
              <a:rPr lang="ja-JP" altLang="en-US" sz="1800" dirty="0">
                <a:solidFill>
                  <a:prstClr val="black"/>
                </a:solidFill>
                <a:latin typeface="ＭＳ 明朝" panose="02020609040205080304" pitchFamily="49" charset="-128"/>
                <a:ea typeface="ＭＳ 明朝" panose="02020609040205080304" pitchFamily="49" charset="-128"/>
              </a:rPr>
              <a:t>　　①　</a:t>
            </a:r>
            <a:r>
              <a:rPr lang="ja-JP" altLang="ja-JP" sz="1800" dirty="0">
                <a:effectLst/>
                <a:ea typeface="ＭＳ 明朝" panose="02020609040205080304" pitchFamily="49" charset="-128"/>
                <a:cs typeface="ＭＳ 明朝" panose="02020609040205080304" pitchFamily="49" charset="-128"/>
              </a:rPr>
              <a:t>剪刀式</a:t>
            </a:r>
            <a:r>
              <a:rPr lang="ja-JP" altLang="en-US" sz="1800" dirty="0">
                <a:solidFill>
                  <a:prstClr val="black"/>
                </a:solidFill>
                <a:latin typeface="ＭＳ 明朝" panose="02020609040205080304" pitchFamily="49" charset="-128"/>
                <a:ea typeface="ＭＳ 明朝" panose="02020609040205080304" pitchFamily="49" charset="-128"/>
              </a:rPr>
              <a:t>　　</a:t>
            </a:r>
            <a:endParaRPr lang="en-US" altLang="ja-JP" sz="18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r>
              <a:rPr lang="zh-TW" altLang="en-US" sz="1800" dirty="0">
                <a:solidFill>
                  <a:prstClr val="black"/>
                </a:solidFill>
                <a:latin typeface="ＭＳ 明朝" panose="02020609040205080304" pitchFamily="49" charset="-128"/>
                <a:ea typeface="ＭＳ 明朝" panose="02020609040205080304" pitchFamily="49" charset="-128"/>
              </a:rPr>
              <a:t>    </a:t>
            </a:r>
            <a:r>
              <a:rPr lang="ja-JP" altLang="en-US" sz="1800" dirty="0">
                <a:solidFill>
                  <a:prstClr val="black"/>
                </a:solidFill>
                <a:latin typeface="ＭＳ 明朝" panose="02020609040205080304" pitchFamily="49" charset="-128"/>
                <a:ea typeface="ＭＳ 明朝" panose="02020609040205080304" pitchFamily="49" charset="-128"/>
              </a:rPr>
              <a:t>②　</a:t>
            </a:r>
            <a:r>
              <a:rPr lang="ja-JP" altLang="ja-JP" sz="1800" dirty="0">
                <a:effectLst/>
                <a:ea typeface="ＭＳ 明朝" panose="02020609040205080304" pitchFamily="49" charset="-128"/>
                <a:cs typeface="ＭＳ 明朝" panose="02020609040205080304" pitchFamily="49" charset="-128"/>
              </a:rPr>
              <a:t>桅杆式</a:t>
            </a:r>
            <a:endParaRPr lang="ja-JP" altLang="en-US" sz="18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r>
              <a:rPr lang="ja-JP" altLang="en-US" sz="1800" dirty="0">
                <a:solidFill>
                  <a:prstClr val="black"/>
                </a:solidFill>
                <a:latin typeface="ＭＳ 明朝" panose="02020609040205080304" pitchFamily="49" charset="-128"/>
                <a:ea typeface="ＭＳ 明朝" panose="02020609040205080304" pitchFamily="49" charset="-128"/>
              </a:rPr>
              <a:t>　　③　</a:t>
            </a:r>
            <a:r>
              <a:rPr lang="ja-JP" altLang="ja-JP" sz="1800" dirty="0">
                <a:effectLst/>
                <a:ea typeface="ＭＳ 明朝" panose="02020609040205080304" pitchFamily="49" charset="-128"/>
                <a:cs typeface="ＭＳ 明朝" panose="02020609040205080304" pitchFamily="49" charset="-128"/>
              </a:rPr>
              <a:t> σ式</a:t>
            </a:r>
            <a:endParaRPr lang="ja-JP" altLang="en-US" sz="18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r>
              <a:rPr lang="ja-JP" altLang="en-US" sz="1800" dirty="0">
                <a:solidFill>
                  <a:prstClr val="black"/>
                </a:solidFill>
                <a:latin typeface="ＭＳ 明朝" panose="02020609040205080304" pitchFamily="49" charset="-128"/>
                <a:ea typeface="ＭＳ 明朝" panose="02020609040205080304" pitchFamily="49" charset="-128"/>
              </a:rPr>
              <a:t>　　④　</a:t>
            </a:r>
            <a:r>
              <a:rPr lang="en-US" altLang="ja-JP" sz="1800" dirty="0">
                <a:effectLst/>
                <a:latin typeface="ＭＳ 明朝" panose="02020609040205080304" pitchFamily="49" charset="-128"/>
                <a:cs typeface="Times New Roman" panose="02020603050405020304" pitchFamily="18" charset="0"/>
              </a:rPr>
              <a:t> X</a:t>
            </a:r>
            <a:r>
              <a:rPr lang="ja-JP" altLang="ja-JP" sz="1800" dirty="0">
                <a:effectLst/>
                <a:ea typeface="ＭＳ 明朝" panose="02020609040205080304" pitchFamily="49" charset="-128"/>
                <a:cs typeface="Times New Roman" panose="02020603050405020304" pitchFamily="18" charset="0"/>
              </a:rPr>
              <a:t>式</a:t>
            </a:r>
            <a:endParaRPr lang="en-US" altLang="ja-JP" sz="18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62711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788501"/>
          </a:xfrm>
          <a:ln>
            <a:solidFill>
              <a:schemeClr val="tx1"/>
            </a:solidFill>
          </a:ln>
        </p:spPr>
        <p:txBody>
          <a:bodyPr>
            <a:noAutofit/>
          </a:bodyPr>
          <a:lstStyle/>
          <a:p>
            <a:r>
              <a:rPr lang="zh-CN" altLang="en-US" sz="2400" b="1" dirty="0">
                <a:latin typeface="ＭＳ 明朝" panose="02020609040205080304" pitchFamily="49" charset="-128"/>
                <a:ea typeface="ＭＳ 明朝" panose="02020609040205080304" pitchFamily="49" charset="-128"/>
              </a:rPr>
              <a:t>高空作业车的安全装置（</a:t>
            </a:r>
            <a:r>
              <a:rPr lang="en-US" altLang="zh-CN" sz="2400" b="1" dirty="0">
                <a:latin typeface="ＭＳ 明朝" panose="02020609040205080304" pitchFamily="49" charset="-128"/>
                <a:ea typeface="ＭＳ 明朝" panose="02020609040205080304" pitchFamily="49" charset="-128"/>
              </a:rPr>
              <a:t>1</a:t>
            </a:r>
            <a:r>
              <a:rPr lang="zh-CN" altLang="en-US" sz="2400" b="1" dirty="0">
                <a:latin typeface="ＭＳ 明朝" panose="02020609040205080304" pitchFamily="49" charset="-128"/>
                <a:ea typeface="ＭＳ 明朝" panose="02020609040205080304" pitchFamily="49" charset="-128"/>
              </a:rPr>
              <a:t>）</a:t>
            </a:r>
            <a:br>
              <a:rPr lang="zh-CN" altLang="en-US" sz="2400" b="1" dirty="0">
                <a:latin typeface="ＭＳ 明朝" panose="02020609040205080304" pitchFamily="49" charset="-128"/>
                <a:ea typeface="ＭＳ 明朝" panose="02020609040205080304" pitchFamily="49" charset="-128"/>
              </a:rPr>
            </a:br>
            <a:r>
              <a:rPr lang="ja-JP" altLang="en-US" sz="2400" b="1" dirty="0">
                <a:latin typeface="ＭＳ 明朝" panose="02020609040205080304" pitchFamily="49" charset="-128"/>
                <a:ea typeface="ＭＳ 明朝" panose="02020609040205080304" pitchFamily="49" charset="-128"/>
              </a:rPr>
              <a:t> </a:t>
            </a:r>
            <a:r>
              <a:rPr lang="zh-CN" altLang="en-US" sz="2400" b="1" dirty="0">
                <a:latin typeface="ＭＳ 明朝" panose="02020609040205080304" pitchFamily="49" charset="-128"/>
                <a:ea typeface="ＭＳ 明朝" panose="02020609040205080304" pitchFamily="49" charset="-128"/>
              </a:rPr>
              <a:t>法定的安全装置的种类</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876618" y="6400413"/>
            <a:ext cx="4294044"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教材３６～４１页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２３～３０页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21</a:t>
            </a:fld>
            <a:endParaRPr lang="ja-JP" altLang="en-US">
              <a:solidFill>
                <a:prstClr val="black">
                  <a:tint val="75000"/>
                </a:prstClr>
              </a:solidFill>
            </a:endParaRPr>
          </a:p>
        </p:txBody>
      </p:sp>
      <p:sp>
        <p:nvSpPr>
          <p:cNvPr id="11" name="コンテンツ プレースホルダー 4"/>
          <p:cNvSpPr txBox="1">
            <a:spLocks/>
          </p:cNvSpPr>
          <p:nvPr/>
        </p:nvSpPr>
        <p:spPr>
          <a:xfrm>
            <a:off x="628650" y="1197691"/>
            <a:ext cx="7886700" cy="4233954"/>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0"/>
              </a:spcBef>
              <a:buNone/>
            </a:pPr>
            <a:r>
              <a:rPr lang="ja-JP" altLang="en-US" sz="1800" dirty="0">
                <a:solidFill>
                  <a:prstClr val="black"/>
                </a:solidFill>
                <a:latin typeface="Meiryo UI" panose="020B0604030504040204" pitchFamily="50" charset="-128"/>
                <a:ea typeface="Meiryo UI" panose="020B0604030504040204" pitchFamily="50" charset="-128"/>
              </a:rPr>
              <a:t>　</a:t>
            </a:r>
            <a:r>
              <a:rPr lang="zh-CN" altLang="en-US" sz="1400" dirty="0">
                <a:solidFill>
                  <a:prstClr val="black"/>
                </a:solidFill>
                <a:latin typeface="ＭＳ 明朝" panose="02020609040205080304" pitchFamily="49" charset="-128"/>
                <a:ea typeface="ＭＳ 明朝" panose="02020609040205080304" pitchFamily="49" charset="-128"/>
              </a:rPr>
              <a:t>高空作业车在高空作业时</a:t>
            </a:r>
            <a:r>
              <a:rPr lang="zh-CN" altLang="en-US" sz="1400" b="1" u="sng" dirty="0">
                <a:solidFill>
                  <a:prstClr val="black"/>
                </a:solidFill>
                <a:latin typeface="ＭＳ 明朝" panose="02020609040205080304" pitchFamily="49" charset="-128"/>
                <a:ea typeface="ＭＳ 明朝" panose="02020609040205080304" pitchFamily="49" charset="-128"/>
              </a:rPr>
              <a:t>为了</a:t>
            </a:r>
            <a:r>
              <a:rPr lang="zh-TW" altLang="en-US" sz="1400" b="1" u="sng" dirty="0">
                <a:solidFill>
                  <a:prstClr val="black"/>
                </a:solidFill>
                <a:latin typeface="ＭＳ 明朝" panose="02020609040205080304" pitchFamily="49" charset="-128"/>
                <a:ea typeface="ＭＳ 明朝" panose="02020609040205080304" pitchFamily="49" charset="-128"/>
              </a:rPr>
              <a:t>能</a:t>
            </a:r>
            <a:r>
              <a:rPr lang="zh-CN" altLang="en-US" sz="1400" b="1" u="sng" dirty="0">
                <a:solidFill>
                  <a:prstClr val="black"/>
                </a:solidFill>
                <a:latin typeface="ＭＳ 明朝" panose="02020609040205080304" pitchFamily="49" charset="-128"/>
                <a:ea typeface="ＭＳ 明朝" panose="02020609040205080304" pitchFamily="49" charset="-128"/>
              </a:rPr>
              <a:t>安全且</a:t>
            </a:r>
            <a:r>
              <a:rPr lang="zh-TW" altLang="en-US" sz="1400" b="1" u="sng" dirty="0">
                <a:solidFill>
                  <a:prstClr val="black"/>
                </a:solidFill>
                <a:latin typeface="ＭＳ 明朝" panose="02020609040205080304" pitchFamily="49" charset="-128"/>
                <a:ea typeface="ＭＳ 明朝" panose="02020609040205080304" pitchFamily="49" charset="-128"/>
              </a:rPr>
              <a:t>安心</a:t>
            </a:r>
            <a:r>
              <a:rPr lang="zh-CN" altLang="en-US" sz="1400" b="1" u="sng" dirty="0">
                <a:solidFill>
                  <a:prstClr val="black"/>
                </a:solidFill>
                <a:latin typeface="ＭＳ 明朝" panose="02020609040205080304" pitchFamily="49" charset="-128"/>
                <a:ea typeface="ＭＳ 明朝" panose="02020609040205080304" pitchFamily="49" charset="-128"/>
              </a:rPr>
              <a:t>地工作</a:t>
            </a:r>
            <a:r>
              <a:rPr lang="zh-CN" altLang="en-US" sz="1400" dirty="0">
                <a:solidFill>
                  <a:prstClr val="black"/>
                </a:solidFill>
                <a:latin typeface="ＭＳ 明朝" panose="02020609040205080304" pitchFamily="49" charset="-128"/>
                <a:ea typeface="ＭＳ 明朝" panose="02020609040205080304" pitchFamily="49" charset="-128"/>
              </a:rPr>
              <a:t>，</a:t>
            </a:r>
            <a:r>
              <a:rPr lang="zh-CN" altLang="en-US" sz="1400" b="1" u="sng" dirty="0">
                <a:solidFill>
                  <a:prstClr val="black"/>
                </a:solidFill>
                <a:latin typeface="ＭＳ 明朝" panose="02020609040205080304" pitchFamily="49" charset="-128"/>
                <a:ea typeface="ＭＳ 明朝" panose="02020609040205080304" pitchFamily="49" charset="-128"/>
              </a:rPr>
              <a:t>配备了各种安全装置</a:t>
            </a:r>
            <a:r>
              <a:rPr lang="zh-CN" altLang="en-US" sz="1400" dirty="0">
                <a:solidFill>
                  <a:prstClr val="black"/>
                </a:solidFill>
                <a:latin typeface="ＭＳ 明朝" panose="02020609040205080304" pitchFamily="49" charset="-128"/>
                <a:ea typeface="ＭＳ 明朝" panose="02020609040205080304" pitchFamily="49" charset="-128"/>
              </a:rPr>
              <a:t>。</a:t>
            </a:r>
            <a:r>
              <a:rPr lang="zh-CN" altLang="en-US" sz="1400" b="1" u="sng" dirty="0">
                <a:solidFill>
                  <a:prstClr val="black"/>
                </a:solidFill>
                <a:latin typeface="ＭＳ 明朝" panose="02020609040205080304" pitchFamily="49" charset="-128"/>
                <a:ea typeface="ＭＳ 明朝" panose="02020609040205080304" pitchFamily="49" charset="-128"/>
              </a:rPr>
              <a:t>在高空作业车构造规格中规定的</a:t>
            </a:r>
            <a:r>
              <a:rPr lang="zh-CN" altLang="en-US" sz="1400" dirty="0">
                <a:solidFill>
                  <a:prstClr val="black"/>
                </a:solidFill>
                <a:latin typeface="ＭＳ 明朝" panose="02020609040205080304" pitchFamily="49" charset="-128"/>
                <a:ea typeface="ＭＳ 明朝" panose="02020609040205080304" pitchFamily="49" charset="-128"/>
              </a:rPr>
              <a:t>和</a:t>
            </a:r>
            <a:r>
              <a:rPr lang="zh-CN" altLang="en-US" sz="1400" b="1" u="sng" dirty="0">
                <a:solidFill>
                  <a:prstClr val="black"/>
                </a:solidFill>
                <a:latin typeface="ＭＳ 明朝" panose="02020609040205080304" pitchFamily="49" charset="-128"/>
                <a:ea typeface="ＭＳ 明朝" panose="02020609040205080304" pitchFamily="49" charset="-128"/>
              </a:rPr>
              <a:t>使用高空作业车的一方和制造方的创意下</a:t>
            </a:r>
            <a:r>
              <a:rPr lang="zh-CN" altLang="en-US" sz="1400" dirty="0">
                <a:solidFill>
                  <a:prstClr val="black"/>
                </a:solidFill>
                <a:latin typeface="ＭＳ 明朝" panose="02020609040205080304" pitchFamily="49" charset="-128"/>
                <a:ea typeface="ＭＳ 明朝" panose="02020609040205080304" pitchFamily="49" charset="-128"/>
              </a:rPr>
              <a:t>，为了更安全地进行作业而设置的。</a:t>
            </a:r>
            <a:endParaRPr lang="en-US" altLang="zh-CN" sz="14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endParaRPr lang="en-US" altLang="zh-CN" sz="14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r>
              <a:rPr lang="zh-CN" altLang="en-US" sz="1400" dirty="0">
                <a:solidFill>
                  <a:prstClr val="black"/>
                </a:solidFill>
                <a:latin typeface="ＭＳ 明朝" panose="02020609040205080304" pitchFamily="49" charset="-128"/>
                <a:ea typeface="ＭＳ 明朝" panose="02020609040205080304" pitchFamily="49" charset="-128"/>
              </a:rPr>
              <a:t>随着时间的</a:t>
            </a:r>
            <a:r>
              <a:rPr lang="zh-TW" altLang="en-US" sz="1400" dirty="0">
                <a:solidFill>
                  <a:prstClr val="black"/>
                </a:solidFill>
                <a:latin typeface="ＭＳ 明朝" panose="02020609040205080304" pitchFamily="49" charset="-128"/>
                <a:ea typeface="ＭＳ 明朝" panose="02020609040205080304" pitchFamily="49" charset="-128"/>
              </a:rPr>
              <a:t>经过</a:t>
            </a:r>
            <a:r>
              <a:rPr lang="zh-CN" altLang="en-US" sz="1400" dirty="0">
                <a:solidFill>
                  <a:prstClr val="black"/>
                </a:solidFill>
                <a:latin typeface="ＭＳ 明朝" panose="02020609040205080304" pitchFamily="49" charset="-128"/>
                <a:ea typeface="ＭＳ 明朝" panose="02020609040205080304" pitchFamily="49" charset="-128"/>
              </a:rPr>
              <a:t>，安全装置也会被变更或追加，因此</a:t>
            </a:r>
            <a:r>
              <a:rPr lang="zh-CN" altLang="en-US" sz="1400" b="1" u="sng" dirty="0">
                <a:solidFill>
                  <a:prstClr val="black"/>
                </a:solidFill>
                <a:latin typeface="ＭＳ 明朝" panose="02020609040205080304" pitchFamily="49" charset="-128"/>
                <a:ea typeface="ＭＳ 明朝" panose="02020609040205080304" pitchFamily="49" charset="-128"/>
              </a:rPr>
              <a:t>熟读使用说明书是很重要的。</a:t>
            </a:r>
            <a:endParaRPr lang="en-US" altLang="zh-CN" sz="1400" b="1" u="sng"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endParaRPr lang="zh-CN" altLang="en-US" sz="1400" b="1" u="sng"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r>
              <a:rPr lang="zh-CN" altLang="en-US" sz="1400" dirty="0">
                <a:solidFill>
                  <a:prstClr val="black"/>
                </a:solidFill>
                <a:latin typeface="ＭＳ 明朝" panose="02020609040205080304" pitchFamily="49" charset="-128"/>
                <a:ea typeface="ＭＳ 明朝" panose="02020609040205080304" pitchFamily="49" charset="-128"/>
              </a:rPr>
              <a:t>高空作业车构造规格中</a:t>
            </a:r>
            <a:r>
              <a:rPr lang="zh-TW" altLang="en-US" sz="1400" dirty="0">
                <a:solidFill>
                  <a:prstClr val="black"/>
                </a:solidFill>
                <a:latin typeface="ＭＳ 明朝" panose="02020609040205080304" pitchFamily="49" charset="-128"/>
                <a:ea typeface="ＭＳ 明朝" panose="02020609040205080304" pitchFamily="49" charset="-128"/>
              </a:rPr>
              <a:t>法</a:t>
            </a:r>
            <a:r>
              <a:rPr lang="zh-CN" altLang="en-US" sz="1400" dirty="0">
                <a:solidFill>
                  <a:prstClr val="black"/>
                </a:solidFill>
                <a:latin typeface="ＭＳ 明朝" panose="02020609040205080304" pitchFamily="49" charset="-128"/>
                <a:ea typeface="ＭＳ 明朝" panose="02020609040205080304" pitchFamily="49" charset="-128"/>
              </a:rPr>
              <a:t>定的安全装置如</a:t>
            </a:r>
            <a:r>
              <a:rPr lang="zh-TW" altLang="en-US" sz="1400" dirty="0">
                <a:solidFill>
                  <a:prstClr val="black"/>
                </a:solidFill>
                <a:latin typeface="ＭＳ 明朝" panose="02020609040205080304" pitchFamily="49" charset="-128"/>
                <a:ea typeface="ＭＳ 明朝" panose="02020609040205080304" pitchFamily="49" charset="-128"/>
              </a:rPr>
              <a:t>下</a:t>
            </a:r>
            <a:r>
              <a:rPr lang="zh-CN" altLang="en-US" sz="1400" dirty="0">
                <a:solidFill>
                  <a:prstClr val="black"/>
                </a:solidFill>
                <a:latin typeface="ＭＳ 明朝" panose="02020609040205080304" pitchFamily="49" charset="-128"/>
                <a:ea typeface="ＭＳ 明朝" panose="02020609040205080304" pitchFamily="49" charset="-128"/>
              </a:rPr>
              <a:t>。</a:t>
            </a:r>
            <a:endParaRPr lang="en-US" altLang="ja-JP" sz="14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r>
              <a:rPr lang="ja-JP" altLang="en-US" sz="1200" dirty="0">
                <a:solidFill>
                  <a:prstClr val="black"/>
                </a:solidFill>
                <a:latin typeface="ＭＳ 明朝" panose="02020609040205080304" pitchFamily="49" charset="-128"/>
                <a:ea typeface="ＭＳ 明朝" panose="02020609040205080304" pitchFamily="49" charset="-128"/>
              </a:rPr>
              <a:t>　　</a:t>
            </a:r>
            <a:r>
              <a:rPr lang="zh-CN" altLang="en-US" sz="1200" dirty="0">
                <a:solidFill>
                  <a:prstClr val="black"/>
                </a:solidFill>
                <a:latin typeface="ＭＳ 明朝" panose="02020609040205080304" pitchFamily="49" charset="-128"/>
                <a:ea typeface="ＭＳ 明朝" panose="02020609040205080304" pitchFamily="49" charset="-128"/>
              </a:rPr>
              <a:t>①</a:t>
            </a:r>
            <a:r>
              <a:rPr lang="ja-JP" altLang="en-US" sz="1200" dirty="0">
                <a:solidFill>
                  <a:prstClr val="black"/>
                </a:solidFill>
                <a:latin typeface="ＭＳ 明朝" panose="02020609040205080304" pitchFamily="49" charset="-128"/>
                <a:ea typeface="ＭＳ 明朝" panose="02020609040205080304" pitchFamily="49" charset="-128"/>
              </a:rPr>
              <a:t>　</a:t>
            </a:r>
            <a:r>
              <a:rPr lang="zh-CN" altLang="en-US" sz="1200" dirty="0">
                <a:solidFill>
                  <a:prstClr val="black"/>
                </a:solidFill>
                <a:latin typeface="ＭＳ 明朝" panose="02020609040205080304" pitchFamily="49" charset="-128"/>
                <a:ea typeface="ＭＳ 明朝" panose="02020609040205080304" pitchFamily="49" charset="-128"/>
              </a:rPr>
              <a:t>动臂操作限制装置</a:t>
            </a:r>
          </a:p>
          <a:p>
            <a:pPr marL="0" indent="0">
              <a:lnSpc>
                <a:spcPct val="110000"/>
              </a:lnSpc>
              <a:spcBef>
                <a:spcPts val="0"/>
              </a:spcBef>
              <a:buNone/>
            </a:pPr>
            <a:r>
              <a:rPr lang="ja-JP" altLang="en-US" sz="1200" dirty="0">
                <a:solidFill>
                  <a:prstClr val="black"/>
                </a:solidFill>
                <a:latin typeface="ＭＳ 明朝" panose="02020609040205080304" pitchFamily="49" charset="-128"/>
                <a:ea typeface="ＭＳ 明朝" panose="02020609040205080304" pitchFamily="49" charset="-128"/>
              </a:rPr>
              <a:t>　　</a:t>
            </a:r>
            <a:r>
              <a:rPr lang="zh-CN" altLang="en-US" sz="1200" dirty="0">
                <a:solidFill>
                  <a:prstClr val="black"/>
                </a:solidFill>
                <a:latin typeface="ＭＳ 明朝" panose="02020609040205080304" pitchFamily="49" charset="-128"/>
                <a:ea typeface="ＭＳ 明朝" panose="02020609040205080304" pitchFamily="49" charset="-128"/>
              </a:rPr>
              <a:t>②</a:t>
            </a:r>
            <a:r>
              <a:rPr lang="ja-JP" altLang="en-US" sz="1200" dirty="0">
                <a:solidFill>
                  <a:prstClr val="black"/>
                </a:solidFill>
                <a:latin typeface="ＭＳ 明朝" panose="02020609040205080304" pitchFamily="49" charset="-128"/>
                <a:ea typeface="ＭＳ 明朝" panose="02020609040205080304" pitchFamily="49" charset="-128"/>
              </a:rPr>
              <a:t>　</a:t>
            </a:r>
            <a:r>
              <a:rPr lang="zh-CN" altLang="en-US" sz="1200" dirty="0">
                <a:solidFill>
                  <a:prstClr val="black"/>
                </a:solidFill>
                <a:latin typeface="ＭＳ 明朝" panose="02020609040205080304" pitchFamily="49" charset="-128"/>
                <a:ea typeface="ＭＳ 明朝" panose="02020609040205080304" pitchFamily="49" charset="-128"/>
              </a:rPr>
              <a:t>紧急停止装置</a:t>
            </a:r>
          </a:p>
          <a:p>
            <a:pPr marL="0" indent="0">
              <a:lnSpc>
                <a:spcPct val="110000"/>
              </a:lnSpc>
              <a:spcBef>
                <a:spcPts val="0"/>
              </a:spcBef>
              <a:buNone/>
            </a:pPr>
            <a:r>
              <a:rPr lang="ja-JP" altLang="en-US" sz="1200" dirty="0">
                <a:solidFill>
                  <a:prstClr val="black"/>
                </a:solidFill>
                <a:latin typeface="ＭＳ 明朝" panose="02020609040205080304" pitchFamily="49" charset="-128"/>
                <a:ea typeface="ＭＳ 明朝" panose="02020609040205080304" pitchFamily="49" charset="-128"/>
              </a:rPr>
              <a:t>　　</a:t>
            </a:r>
            <a:r>
              <a:rPr lang="zh-CN" altLang="en-US" sz="1200" dirty="0">
                <a:solidFill>
                  <a:prstClr val="black"/>
                </a:solidFill>
                <a:latin typeface="ＭＳ 明朝" panose="02020609040205080304" pitchFamily="49" charset="-128"/>
                <a:ea typeface="ＭＳ 明朝" panose="02020609040205080304" pitchFamily="49" charset="-128"/>
              </a:rPr>
              <a:t>③</a:t>
            </a:r>
            <a:r>
              <a:rPr lang="ja-JP" altLang="en-US" sz="1200" dirty="0">
                <a:solidFill>
                  <a:prstClr val="black"/>
                </a:solidFill>
                <a:latin typeface="ＭＳ 明朝" panose="02020609040205080304" pitchFamily="49" charset="-128"/>
                <a:ea typeface="ＭＳ 明朝" panose="02020609040205080304" pitchFamily="49" charset="-128"/>
              </a:rPr>
              <a:t>　</a:t>
            </a:r>
            <a:r>
              <a:rPr lang="zh-CN" altLang="en-US" sz="1200" dirty="0">
                <a:solidFill>
                  <a:prstClr val="black"/>
                </a:solidFill>
                <a:latin typeface="ＭＳ 明朝" panose="02020609040205080304" pitchFamily="49" charset="-128"/>
                <a:ea typeface="ＭＳ 明朝" panose="02020609040205080304" pitchFamily="49" charset="-128"/>
              </a:rPr>
              <a:t>紧急</a:t>
            </a:r>
            <a:r>
              <a:rPr lang="zh-TW" altLang="en-US" sz="1200" dirty="0">
                <a:solidFill>
                  <a:prstClr val="black"/>
                </a:solidFill>
                <a:latin typeface="ＭＳ 明朝" panose="02020609040205080304" pitchFamily="49" charset="-128"/>
                <a:ea typeface="ＭＳ 明朝" panose="02020609040205080304" pitchFamily="49" charset="-128"/>
              </a:rPr>
              <a:t>用</a:t>
            </a:r>
            <a:r>
              <a:rPr lang="zh-CN" altLang="en-US" sz="1200" dirty="0">
                <a:solidFill>
                  <a:prstClr val="black"/>
                </a:solidFill>
                <a:latin typeface="ＭＳ 明朝" panose="02020609040205080304" pitchFamily="49" charset="-128"/>
                <a:ea typeface="ＭＳ 明朝" panose="02020609040205080304" pitchFamily="49" charset="-128"/>
              </a:rPr>
              <a:t>下降装置</a:t>
            </a:r>
          </a:p>
          <a:p>
            <a:pPr marL="0" indent="0">
              <a:lnSpc>
                <a:spcPct val="110000"/>
              </a:lnSpc>
              <a:spcBef>
                <a:spcPts val="0"/>
              </a:spcBef>
              <a:buNone/>
            </a:pPr>
            <a:r>
              <a:rPr lang="ja-JP" altLang="en-US" sz="1200" dirty="0">
                <a:solidFill>
                  <a:prstClr val="black"/>
                </a:solidFill>
                <a:latin typeface="ＭＳ 明朝" panose="02020609040205080304" pitchFamily="49" charset="-128"/>
                <a:ea typeface="ＭＳ 明朝" panose="02020609040205080304" pitchFamily="49" charset="-128"/>
              </a:rPr>
              <a:t>　　</a:t>
            </a:r>
            <a:r>
              <a:rPr lang="zh-CN" altLang="en-US" sz="1200" dirty="0">
                <a:solidFill>
                  <a:prstClr val="black"/>
                </a:solidFill>
                <a:latin typeface="ＭＳ 明朝" panose="02020609040205080304" pitchFamily="49" charset="-128"/>
                <a:ea typeface="ＭＳ 明朝" panose="02020609040205080304" pitchFamily="49" charset="-128"/>
              </a:rPr>
              <a:t>④</a:t>
            </a:r>
            <a:r>
              <a:rPr lang="ja-JP" altLang="en-US" sz="1200" dirty="0">
                <a:solidFill>
                  <a:prstClr val="black"/>
                </a:solidFill>
                <a:latin typeface="ＭＳ 明朝" panose="02020609040205080304" pitchFamily="49" charset="-128"/>
                <a:ea typeface="ＭＳ 明朝" panose="02020609040205080304" pitchFamily="49" charset="-128"/>
              </a:rPr>
              <a:t>　</a:t>
            </a:r>
            <a:r>
              <a:rPr lang="zh-TW" altLang="en-US" sz="1200" dirty="0">
                <a:solidFill>
                  <a:prstClr val="black"/>
                </a:solidFill>
                <a:latin typeface="ＭＳ 明朝" panose="02020609040205080304" pitchFamily="49" charset="-128"/>
                <a:ea typeface="ＭＳ 明朝" panose="02020609040205080304" pitchFamily="49" charset="-128"/>
              </a:rPr>
              <a:t>行车</a:t>
            </a:r>
            <a:r>
              <a:rPr lang="zh-CN" altLang="en-US" sz="1200" dirty="0">
                <a:solidFill>
                  <a:prstClr val="black"/>
                </a:solidFill>
                <a:latin typeface="ＭＳ 明朝" panose="02020609040205080304" pitchFamily="49" charset="-128"/>
                <a:ea typeface="ＭＳ 明朝" panose="02020609040205080304" pitchFamily="49" charset="-128"/>
              </a:rPr>
              <a:t>警报装置</a:t>
            </a:r>
          </a:p>
          <a:p>
            <a:pPr marL="0" indent="0">
              <a:lnSpc>
                <a:spcPct val="110000"/>
              </a:lnSpc>
              <a:spcBef>
                <a:spcPts val="0"/>
              </a:spcBef>
              <a:buNone/>
            </a:pPr>
            <a:r>
              <a:rPr lang="ja-JP" altLang="en-US" sz="1200" dirty="0">
                <a:solidFill>
                  <a:prstClr val="black"/>
                </a:solidFill>
                <a:latin typeface="ＭＳ 明朝" panose="02020609040205080304" pitchFamily="49" charset="-128"/>
                <a:ea typeface="ＭＳ 明朝" panose="02020609040205080304" pitchFamily="49" charset="-128"/>
              </a:rPr>
              <a:t>　　</a:t>
            </a:r>
            <a:r>
              <a:rPr lang="zh-CN" altLang="en-US" sz="1200" dirty="0">
                <a:solidFill>
                  <a:prstClr val="black"/>
                </a:solidFill>
                <a:latin typeface="ＭＳ 明朝" panose="02020609040205080304" pitchFamily="49" charset="-128"/>
                <a:ea typeface="ＭＳ 明朝" panose="02020609040205080304" pitchFamily="49" charset="-128"/>
              </a:rPr>
              <a:t>⑤</a:t>
            </a:r>
            <a:r>
              <a:rPr lang="ja-JP" altLang="en-US" sz="1200" dirty="0">
                <a:solidFill>
                  <a:prstClr val="black"/>
                </a:solidFill>
                <a:latin typeface="ＭＳ 明朝" panose="02020609040205080304" pitchFamily="49" charset="-128"/>
                <a:ea typeface="ＭＳ 明朝" panose="02020609040205080304" pitchFamily="49" charset="-128"/>
              </a:rPr>
              <a:t>　</a:t>
            </a:r>
            <a:r>
              <a:rPr lang="zh-CN" altLang="en-US" sz="1200" dirty="0">
                <a:solidFill>
                  <a:prstClr val="black"/>
                </a:solidFill>
                <a:latin typeface="ＭＳ 明朝" panose="02020609040205080304" pitchFamily="49" charset="-128"/>
                <a:ea typeface="ＭＳ 明朝" panose="02020609040205080304" pitchFamily="49" charset="-128"/>
              </a:rPr>
              <a:t>车身倾斜角度调节装置</a:t>
            </a:r>
          </a:p>
          <a:p>
            <a:pPr marL="0" indent="0">
              <a:lnSpc>
                <a:spcPct val="110000"/>
              </a:lnSpc>
              <a:spcBef>
                <a:spcPts val="0"/>
              </a:spcBef>
              <a:buNone/>
            </a:pPr>
            <a:r>
              <a:rPr lang="ja-JP" altLang="en-US" sz="1200" dirty="0">
                <a:solidFill>
                  <a:prstClr val="black"/>
                </a:solidFill>
                <a:latin typeface="ＭＳ 明朝" panose="02020609040205080304" pitchFamily="49" charset="-128"/>
                <a:ea typeface="ＭＳ 明朝" panose="02020609040205080304" pitchFamily="49" charset="-128"/>
              </a:rPr>
              <a:t>　　</a:t>
            </a:r>
            <a:r>
              <a:rPr lang="zh-CN" altLang="en-US" sz="1200" dirty="0">
                <a:solidFill>
                  <a:prstClr val="black"/>
                </a:solidFill>
                <a:latin typeface="ＭＳ 明朝" panose="02020609040205080304" pitchFamily="49" charset="-128"/>
                <a:ea typeface="ＭＳ 明朝" panose="02020609040205080304" pitchFamily="49" charset="-128"/>
              </a:rPr>
              <a:t>⑥</a:t>
            </a:r>
            <a:r>
              <a:rPr lang="ja-JP" altLang="en-US" sz="1200" dirty="0">
                <a:solidFill>
                  <a:prstClr val="black"/>
                </a:solidFill>
                <a:latin typeface="ＭＳ 明朝" panose="02020609040205080304" pitchFamily="49" charset="-128"/>
                <a:ea typeface="ＭＳ 明朝" panose="02020609040205080304" pitchFamily="49" charset="-128"/>
              </a:rPr>
              <a:t>　</a:t>
            </a:r>
            <a:r>
              <a:rPr lang="zh-CN" altLang="en-US" sz="1200" dirty="0">
                <a:solidFill>
                  <a:prstClr val="black"/>
                </a:solidFill>
                <a:latin typeface="ＭＳ 明朝" panose="02020609040205080304" pitchFamily="49" charset="-128"/>
                <a:ea typeface="ＭＳ 明朝" panose="02020609040205080304" pitchFamily="49" charset="-128"/>
              </a:rPr>
              <a:t>安全阀，</a:t>
            </a:r>
            <a:r>
              <a:rPr lang="zh-TW" altLang="en-US" sz="1200" dirty="0">
                <a:solidFill>
                  <a:prstClr val="black"/>
                </a:solidFill>
                <a:latin typeface="ＭＳ 明朝" panose="02020609040205080304" pitchFamily="49" charset="-128"/>
                <a:ea typeface="ＭＳ 明朝" panose="02020609040205080304" pitchFamily="49" charset="-128"/>
              </a:rPr>
              <a:t>止回</a:t>
            </a:r>
            <a:r>
              <a:rPr lang="zh-CN" altLang="en-US" sz="1200" dirty="0">
                <a:solidFill>
                  <a:prstClr val="black"/>
                </a:solidFill>
                <a:latin typeface="ＭＳ 明朝" panose="02020609040205080304" pitchFamily="49" charset="-128"/>
                <a:ea typeface="ＭＳ 明朝" panose="02020609040205080304" pitchFamily="49" charset="-128"/>
              </a:rPr>
              <a:t>阀</a:t>
            </a:r>
          </a:p>
          <a:p>
            <a:pPr marL="0" indent="0">
              <a:lnSpc>
                <a:spcPct val="110000"/>
              </a:lnSpc>
              <a:spcBef>
                <a:spcPts val="0"/>
              </a:spcBef>
              <a:buNone/>
            </a:pPr>
            <a:r>
              <a:rPr lang="ja-JP" altLang="en-US" sz="1200" dirty="0">
                <a:solidFill>
                  <a:prstClr val="black"/>
                </a:solidFill>
                <a:latin typeface="ＭＳ 明朝" panose="02020609040205080304" pitchFamily="49" charset="-128"/>
                <a:ea typeface="ＭＳ 明朝" panose="02020609040205080304" pitchFamily="49" charset="-128"/>
              </a:rPr>
              <a:t>　　</a:t>
            </a:r>
            <a:r>
              <a:rPr lang="zh-CN" altLang="en-US" sz="1200" dirty="0">
                <a:solidFill>
                  <a:prstClr val="black"/>
                </a:solidFill>
                <a:latin typeface="ＭＳ 明朝" panose="02020609040205080304" pitchFamily="49" charset="-128"/>
                <a:ea typeface="ＭＳ 明朝" panose="02020609040205080304" pitchFamily="49" charset="-128"/>
              </a:rPr>
              <a:t>⑦</a:t>
            </a:r>
            <a:r>
              <a:rPr lang="ja-JP" altLang="en-US" sz="1200" dirty="0">
                <a:solidFill>
                  <a:prstClr val="black"/>
                </a:solidFill>
                <a:latin typeface="ＭＳ 明朝" panose="02020609040205080304" pitchFamily="49" charset="-128"/>
                <a:ea typeface="ＭＳ 明朝" panose="02020609040205080304" pitchFamily="49" charset="-128"/>
              </a:rPr>
              <a:t>　</a:t>
            </a:r>
            <a:r>
              <a:rPr lang="zh-TW" altLang="en-US" sz="1200" dirty="0">
                <a:solidFill>
                  <a:prstClr val="black"/>
                </a:solidFill>
                <a:latin typeface="ＭＳ 明朝" panose="02020609040205080304" pitchFamily="49" charset="-128"/>
                <a:ea typeface="ＭＳ 明朝" panose="02020609040205080304" pitchFamily="49" charset="-128"/>
              </a:rPr>
              <a:t>外伸叉架</a:t>
            </a:r>
            <a:r>
              <a:rPr lang="zh-CN" altLang="en-US" sz="1200" dirty="0">
                <a:solidFill>
                  <a:prstClr val="black"/>
                </a:solidFill>
                <a:latin typeface="ＭＳ 明朝" panose="02020609040205080304" pitchFamily="49" charset="-128"/>
                <a:ea typeface="ＭＳ 明朝" panose="02020609040205080304" pitchFamily="49" charset="-128"/>
              </a:rPr>
              <a:t>联锁装置</a:t>
            </a:r>
          </a:p>
          <a:p>
            <a:pPr marL="0" indent="0">
              <a:lnSpc>
                <a:spcPct val="110000"/>
              </a:lnSpc>
              <a:spcBef>
                <a:spcPts val="0"/>
              </a:spcBef>
              <a:buNone/>
            </a:pPr>
            <a:r>
              <a:rPr lang="ja-JP" altLang="en-US" sz="1200" dirty="0">
                <a:solidFill>
                  <a:prstClr val="black"/>
                </a:solidFill>
                <a:latin typeface="ＭＳ 明朝" panose="02020609040205080304" pitchFamily="49" charset="-128"/>
                <a:ea typeface="ＭＳ 明朝" panose="02020609040205080304" pitchFamily="49" charset="-128"/>
              </a:rPr>
              <a:t>　　</a:t>
            </a:r>
            <a:r>
              <a:rPr lang="zh-CN" altLang="en-US" sz="1200" dirty="0">
                <a:solidFill>
                  <a:prstClr val="black"/>
                </a:solidFill>
                <a:latin typeface="ＭＳ 明朝" panose="02020609040205080304" pitchFamily="49" charset="-128"/>
                <a:ea typeface="ＭＳ 明朝" panose="02020609040205080304" pitchFamily="49" charset="-128"/>
              </a:rPr>
              <a:t>⑧</a:t>
            </a:r>
            <a:r>
              <a:rPr lang="ja-JP" altLang="en-US" sz="1200" dirty="0">
                <a:solidFill>
                  <a:prstClr val="black"/>
                </a:solidFill>
                <a:latin typeface="ＭＳ 明朝" panose="02020609040205080304" pitchFamily="49" charset="-128"/>
                <a:ea typeface="ＭＳ 明朝" panose="02020609040205080304" pitchFamily="49" charset="-128"/>
              </a:rPr>
              <a:t>　</a:t>
            </a:r>
            <a:r>
              <a:rPr lang="zh-CN" altLang="en-US" sz="1200" dirty="0">
                <a:solidFill>
                  <a:prstClr val="black"/>
                </a:solidFill>
                <a:latin typeface="ＭＳ 明朝" panose="02020609040205080304" pitchFamily="49" charset="-128"/>
                <a:ea typeface="ＭＳ 明朝" panose="02020609040205080304" pitchFamily="49" charset="-128"/>
              </a:rPr>
              <a:t>车身前后方向的表示</a:t>
            </a:r>
          </a:p>
          <a:p>
            <a:pPr marL="0" indent="0">
              <a:lnSpc>
                <a:spcPct val="110000"/>
              </a:lnSpc>
              <a:spcBef>
                <a:spcPts val="0"/>
              </a:spcBef>
              <a:buNone/>
            </a:pPr>
            <a:r>
              <a:rPr lang="ja-JP" altLang="en-US" sz="1200" dirty="0">
                <a:solidFill>
                  <a:prstClr val="black"/>
                </a:solidFill>
                <a:latin typeface="ＭＳ 明朝" panose="02020609040205080304" pitchFamily="49" charset="-128"/>
                <a:ea typeface="ＭＳ 明朝" panose="02020609040205080304" pitchFamily="49" charset="-128"/>
              </a:rPr>
              <a:t>　　</a:t>
            </a:r>
            <a:r>
              <a:rPr lang="zh-CN" altLang="en-US" sz="1200" dirty="0">
                <a:solidFill>
                  <a:prstClr val="black"/>
                </a:solidFill>
                <a:latin typeface="ＭＳ 明朝" panose="02020609040205080304" pitchFamily="49" charset="-128"/>
                <a:ea typeface="ＭＳ 明朝" panose="02020609040205080304" pitchFamily="49" charset="-128"/>
              </a:rPr>
              <a:t>⑨</a:t>
            </a:r>
            <a:r>
              <a:rPr lang="ja-JP" altLang="en-US" sz="1200" dirty="0">
                <a:solidFill>
                  <a:prstClr val="black"/>
                </a:solidFill>
                <a:latin typeface="ＭＳ 明朝" panose="02020609040205080304" pitchFamily="49" charset="-128"/>
                <a:ea typeface="ＭＳ 明朝" panose="02020609040205080304" pitchFamily="49" charset="-128"/>
              </a:rPr>
              <a:t>　</a:t>
            </a:r>
            <a:r>
              <a:rPr lang="zh-CN" altLang="en-US" sz="1200" dirty="0">
                <a:solidFill>
                  <a:prstClr val="black"/>
                </a:solidFill>
                <a:latin typeface="ＭＳ 明朝" panose="02020609040205080304" pitchFamily="49" charset="-128"/>
                <a:ea typeface="ＭＳ 明朝" panose="02020609040205080304" pitchFamily="49" charset="-128"/>
              </a:rPr>
              <a:t>超载限制装置</a:t>
            </a:r>
            <a:endParaRPr lang="ja-JP" altLang="en-US" sz="12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a:p>
            <a:pPr marL="0" indent="0">
              <a:lnSpc>
                <a:spcPct val="110000"/>
              </a:lnSpc>
              <a:spcBef>
                <a:spcPts val="0"/>
              </a:spcBef>
              <a:buFont typeface="Arial" panose="020B0604020202020204" pitchFamily="34" charset="0"/>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92037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49" charset="-128"/>
                <a:ea typeface="ＭＳ 明朝" panose="02020609040205080304" pitchFamily="49" charset="-128"/>
              </a:rPr>
              <a:t>高空作业车的安全装置（</a:t>
            </a:r>
            <a:r>
              <a:rPr lang="en-US" altLang="zh-CN" sz="2400" b="1" dirty="0">
                <a:latin typeface="ＭＳ 明朝" panose="02020609040205080304" pitchFamily="49" charset="-128"/>
                <a:ea typeface="ＭＳ 明朝" panose="02020609040205080304" pitchFamily="49" charset="-128"/>
              </a:rPr>
              <a:t>2</a:t>
            </a:r>
            <a:r>
              <a:rPr lang="zh-CN" altLang="en-US" sz="2400" b="1" dirty="0">
                <a:latin typeface="ＭＳ 明朝" panose="02020609040205080304" pitchFamily="49" charset="-128"/>
                <a:ea typeface="ＭＳ 明朝" panose="02020609040205080304" pitchFamily="49" charset="-128"/>
              </a:rPr>
              <a:t>）动臂操作限制装置</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925897" y="6400413"/>
            <a:ext cx="4244765"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教材３６～３７页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２３～２５页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22</a:t>
            </a:fld>
            <a:endParaRPr lang="ja-JP" altLang="en-US">
              <a:solidFill>
                <a:prstClr val="black">
                  <a:tint val="75000"/>
                </a:prstClr>
              </a:solidFill>
            </a:endParaRPr>
          </a:p>
        </p:txBody>
      </p:sp>
      <p:sp>
        <p:nvSpPr>
          <p:cNvPr id="11" name="コンテンツ プレースホルダー 4"/>
          <p:cNvSpPr txBox="1">
            <a:spLocks/>
          </p:cNvSpPr>
          <p:nvPr/>
        </p:nvSpPr>
        <p:spPr>
          <a:xfrm>
            <a:off x="628650" y="852738"/>
            <a:ext cx="7886700" cy="382877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0"/>
              </a:spcBef>
              <a:buNone/>
            </a:pPr>
            <a:r>
              <a:rPr lang="ja-JP" altLang="en-US" sz="1800" dirty="0">
                <a:solidFill>
                  <a:prstClr val="black"/>
                </a:solidFill>
                <a:latin typeface="Meiryo UI" panose="020B0604030504040204" pitchFamily="50" charset="-128"/>
                <a:ea typeface="Meiryo UI" panose="020B0604030504040204" pitchFamily="50" charset="-128"/>
              </a:rPr>
              <a:t>　</a:t>
            </a:r>
            <a:r>
              <a:rPr lang="zh-CN" altLang="en-US" sz="1600" dirty="0">
                <a:solidFill>
                  <a:prstClr val="black"/>
                </a:solidFill>
                <a:latin typeface="ＭＳ 明朝" panose="02020609040205080304" pitchFamily="49" charset="-128"/>
                <a:ea typeface="ＭＳ 明朝" panose="02020609040205080304" pitchFamily="49" charset="-128"/>
              </a:rPr>
              <a:t>动臂操作限制装置是</a:t>
            </a:r>
            <a:r>
              <a:rPr lang="zh-CN" altLang="en-US" sz="1600" b="1" u="sng" dirty="0">
                <a:solidFill>
                  <a:prstClr val="black"/>
                </a:solidFill>
                <a:latin typeface="ＭＳ 明朝" panose="02020609040205080304" pitchFamily="49" charset="-128"/>
                <a:ea typeface="ＭＳ 明朝" panose="02020609040205080304" pitchFamily="49" charset="-128"/>
              </a:rPr>
              <a:t>在作业平台超过设定的工作范围时，会自动限制动臂的</a:t>
            </a:r>
            <a:r>
              <a:rPr lang="zh-TW" altLang="en-US" sz="1600" b="1" u="sng" dirty="0">
                <a:solidFill>
                  <a:prstClr val="black"/>
                </a:solidFill>
                <a:latin typeface="ＭＳ 明朝" panose="02020609040205080304" pitchFamily="49" charset="-128"/>
                <a:ea typeface="ＭＳ 明朝" panose="02020609040205080304" pitchFamily="49" charset="-128"/>
              </a:rPr>
              <a:t>操作</a:t>
            </a:r>
            <a:r>
              <a:rPr lang="zh-CN" altLang="en-US" sz="1600" b="1" u="sng" dirty="0">
                <a:solidFill>
                  <a:prstClr val="black"/>
                </a:solidFill>
                <a:latin typeface="ＭＳ 明朝" panose="02020609040205080304" pitchFamily="49" charset="-128"/>
                <a:ea typeface="ＭＳ 明朝" panose="02020609040205080304" pitchFamily="49" charset="-128"/>
              </a:rPr>
              <a:t>（停止或发出警报）的装置</a:t>
            </a:r>
            <a:r>
              <a:rPr lang="zh-CN" altLang="en-US" sz="1600" dirty="0">
                <a:solidFill>
                  <a:prstClr val="black"/>
                </a:solidFill>
                <a:latin typeface="ＭＳ 明朝" panose="02020609040205080304" pitchFamily="49" charset="-128"/>
                <a:ea typeface="ＭＳ 明朝" panose="02020609040205080304" pitchFamily="49" charset="-128"/>
              </a:rPr>
              <a:t>，</a:t>
            </a:r>
            <a:r>
              <a:rPr lang="zh-CN" altLang="en-US" sz="1600" b="1" u="sng" dirty="0">
                <a:solidFill>
                  <a:prstClr val="black"/>
                </a:solidFill>
                <a:latin typeface="ＭＳ 明朝" panose="02020609040205080304" pitchFamily="49" charset="-128"/>
                <a:ea typeface="ＭＳ 明朝" panose="02020609040205080304" pitchFamily="49" charset="-128"/>
              </a:rPr>
              <a:t>防止高空工作车翻倒</a:t>
            </a:r>
            <a:r>
              <a:rPr lang="zh-CN" altLang="en-US" sz="1600" dirty="0">
                <a:solidFill>
                  <a:prstClr val="black"/>
                </a:solidFill>
                <a:latin typeface="ＭＳ 明朝" panose="02020609040205080304" pitchFamily="49" charset="-128"/>
                <a:ea typeface="ＭＳ 明朝" panose="02020609040205080304" pitchFamily="49" charset="-128"/>
              </a:rPr>
              <a:t>。</a:t>
            </a:r>
            <a:endParaRPr lang="en-US" altLang="ja-JP" sz="16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600"/>
              </a:spcBef>
              <a:buNone/>
            </a:pPr>
            <a:r>
              <a:rPr lang="ja-JP" altLang="en-US" sz="1400" b="1" dirty="0">
                <a:solidFill>
                  <a:prstClr val="black"/>
                </a:solidFill>
                <a:latin typeface="ＭＳ 明朝" panose="02020609040205080304" pitchFamily="49" charset="-128"/>
                <a:ea typeface="ＭＳ 明朝" panose="02020609040205080304" pitchFamily="49" charset="-128"/>
              </a:rPr>
              <a:t>①　</a:t>
            </a:r>
            <a:r>
              <a:rPr lang="zh-TW" altLang="en-US" sz="1400" b="1" dirty="0">
                <a:solidFill>
                  <a:prstClr val="black"/>
                </a:solidFill>
                <a:latin typeface="ＭＳ 明朝" panose="02020609040205080304" pitchFamily="49" charset="-128"/>
                <a:ea typeface="ＭＳ 明朝" panose="02020609040205080304" pitchFamily="49" charset="-128"/>
              </a:rPr>
              <a:t>伸缩臂型</a:t>
            </a:r>
            <a:endParaRPr lang="en-US" altLang="ja-JP" sz="1400" b="1"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电检测出动臂的起落角度及伸长量，进而旋转角度，</a:t>
            </a:r>
            <a:endParaRPr lang="en-US" altLang="zh-CN" sz="14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外伸叉架的悬伸宽度，当要超过作业范围时，</a:t>
            </a:r>
            <a:endParaRPr lang="en-US" altLang="zh-CN" sz="14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使它停止起伏下降，动臂的伸长及从车辆中心的旋转。</a:t>
            </a:r>
          </a:p>
          <a:p>
            <a:pPr marL="0" indent="0">
              <a:lnSpc>
                <a:spcPct val="110000"/>
              </a:lnSpc>
              <a:spcBef>
                <a:spcPts val="0"/>
              </a:spcBef>
              <a:buNone/>
            </a:pPr>
            <a:endParaRPr lang="en-US" altLang="zh-CN" sz="14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伸缩臂型的动臂操作限制装置有以下两种。</a:t>
            </a:r>
          </a:p>
          <a:p>
            <a:pPr marL="0" indent="0">
              <a:lnSpc>
                <a:spcPct val="110000"/>
              </a:lnSpc>
              <a:spcBef>
                <a:spcPts val="0"/>
              </a:spcBef>
              <a:buNone/>
            </a:pPr>
            <a:r>
              <a:rPr lang="ja-JP" altLang="en-US" sz="1200" dirty="0">
                <a:solidFill>
                  <a:prstClr val="black"/>
                </a:solidFill>
                <a:latin typeface="ＭＳ 明朝" panose="02020609040205080304" pitchFamily="49" charset="-128"/>
                <a:ea typeface="ＭＳ 明朝" panose="02020609040205080304" pitchFamily="49" charset="-128"/>
              </a:rPr>
              <a:t>　</a:t>
            </a:r>
            <a:r>
              <a:rPr lang="zh-CN" altLang="en-US" sz="1200" dirty="0">
                <a:solidFill>
                  <a:prstClr val="black"/>
                </a:solidFill>
                <a:latin typeface="ＭＳ 明朝" panose="02020609040205080304" pitchFamily="49" charset="-128"/>
                <a:ea typeface="ＭＳ 明朝" panose="02020609040205080304" pitchFamily="49" charset="-128"/>
              </a:rPr>
              <a:t>（</a:t>
            </a:r>
            <a:r>
              <a:rPr lang="en-US" altLang="zh-CN" sz="1200" dirty="0">
                <a:solidFill>
                  <a:prstClr val="black"/>
                </a:solidFill>
                <a:latin typeface="ＭＳ 明朝" panose="02020609040205080304" pitchFamily="49" charset="-128"/>
                <a:ea typeface="ＭＳ 明朝" panose="02020609040205080304" pitchFamily="49" charset="-128"/>
              </a:rPr>
              <a:t>a</a:t>
            </a:r>
            <a:r>
              <a:rPr lang="zh-CN" altLang="en-US" sz="1200" dirty="0">
                <a:solidFill>
                  <a:prstClr val="black"/>
                </a:solidFill>
                <a:latin typeface="ＭＳ 明朝" panose="02020609040205080304" pitchFamily="49" charset="-128"/>
                <a:ea typeface="ＭＳ 明朝" panose="02020609040205080304" pitchFamily="49" charset="-128"/>
              </a:rPr>
              <a:t>）检测作业平台内的装载负荷增减的</a:t>
            </a:r>
          </a:p>
          <a:p>
            <a:pPr marL="0" indent="0">
              <a:lnSpc>
                <a:spcPct val="110000"/>
              </a:lnSpc>
              <a:spcBef>
                <a:spcPts val="0"/>
              </a:spcBef>
              <a:buNone/>
            </a:pPr>
            <a:r>
              <a:rPr lang="ja-JP" altLang="en-US" sz="1200" dirty="0">
                <a:solidFill>
                  <a:prstClr val="black"/>
                </a:solidFill>
                <a:latin typeface="ＭＳ 明朝" panose="02020609040205080304" pitchFamily="49" charset="-128"/>
                <a:ea typeface="ＭＳ 明朝" panose="02020609040205080304" pitchFamily="49" charset="-128"/>
              </a:rPr>
              <a:t>　</a:t>
            </a:r>
            <a:r>
              <a:rPr lang="zh-CN" altLang="en-US" sz="1200" dirty="0">
                <a:solidFill>
                  <a:prstClr val="black"/>
                </a:solidFill>
                <a:latin typeface="ＭＳ 明朝" panose="02020609040205080304" pitchFamily="49" charset="-128"/>
                <a:ea typeface="ＭＳ 明朝" panose="02020609040205080304" pitchFamily="49" charset="-128"/>
              </a:rPr>
              <a:t>（</a:t>
            </a:r>
            <a:r>
              <a:rPr lang="en-US" altLang="zh-CN" sz="1200" dirty="0">
                <a:solidFill>
                  <a:prstClr val="black"/>
                </a:solidFill>
                <a:latin typeface="ＭＳ 明朝" panose="02020609040205080304" pitchFamily="49" charset="-128"/>
                <a:ea typeface="ＭＳ 明朝" panose="02020609040205080304" pitchFamily="49" charset="-128"/>
              </a:rPr>
              <a:t>b</a:t>
            </a:r>
            <a:r>
              <a:rPr lang="zh-CN" altLang="en-US" sz="1200" dirty="0">
                <a:solidFill>
                  <a:prstClr val="black"/>
                </a:solidFill>
                <a:latin typeface="ＭＳ 明朝" panose="02020609040205080304" pitchFamily="49" charset="-128"/>
                <a:ea typeface="ＭＳ 明朝" panose="02020609040205080304" pitchFamily="49" charset="-128"/>
              </a:rPr>
              <a:t>）未检测作业平台内的装载负荷增减的</a:t>
            </a:r>
          </a:p>
          <a:p>
            <a:pPr marL="0" indent="0">
              <a:lnSpc>
                <a:spcPct val="110000"/>
              </a:lnSpc>
              <a:spcBef>
                <a:spcPts val="0"/>
              </a:spcBef>
              <a:buNone/>
            </a:pPr>
            <a:endParaRPr lang="en-US" altLang="ja-JP" sz="12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600"/>
              </a:spcBef>
              <a:buNone/>
            </a:pPr>
            <a:r>
              <a:rPr lang="ja-JP" altLang="en-US" sz="1400" b="1" dirty="0">
                <a:solidFill>
                  <a:prstClr val="black"/>
                </a:solidFill>
                <a:latin typeface="ＭＳ 明朝" panose="02020609040205080304" pitchFamily="49" charset="-128"/>
                <a:ea typeface="ＭＳ 明朝" panose="02020609040205080304" pitchFamily="49" charset="-128"/>
              </a:rPr>
              <a:t>②　</a:t>
            </a:r>
            <a:r>
              <a:rPr lang="zh-TW" altLang="en-US" sz="1400" b="1" dirty="0">
                <a:solidFill>
                  <a:prstClr val="black"/>
                </a:solidFill>
                <a:latin typeface="ＭＳ 明朝" panose="02020609040205080304" pitchFamily="49" charset="-128"/>
                <a:ea typeface="ＭＳ 明朝" panose="02020609040205080304" pitchFamily="49" charset="-128"/>
              </a:rPr>
              <a:t>曲折臂型</a:t>
            </a:r>
            <a:endParaRPr lang="en-US" altLang="ja-JP" sz="1400" b="1"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机械或电检测第二动臂相对于车辆水平的角度，当要</a:t>
            </a:r>
            <a:endParaRPr lang="en-US" altLang="zh-CN" sz="14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超过图</a:t>
            </a:r>
            <a:r>
              <a:rPr lang="en-US" altLang="zh-CN" sz="1400" dirty="0">
                <a:solidFill>
                  <a:prstClr val="black"/>
                </a:solidFill>
                <a:latin typeface="ＭＳ 明朝" panose="02020609040205080304" pitchFamily="49" charset="-128"/>
                <a:ea typeface="ＭＳ 明朝" panose="02020609040205080304" pitchFamily="49" charset="-128"/>
              </a:rPr>
              <a:t>2-29</a:t>
            </a:r>
            <a:r>
              <a:rPr lang="zh-CN" altLang="en-US" sz="1400" dirty="0">
                <a:solidFill>
                  <a:prstClr val="black"/>
                </a:solidFill>
                <a:latin typeface="ＭＳ 明朝" panose="02020609040205080304" pitchFamily="49" charset="-128"/>
                <a:ea typeface="ＭＳ 明朝" panose="02020609040205080304" pitchFamily="49" charset="-128"/>
              </a:rPr>
              <a:t>的作业范围时，停止起伏下降和曲折提升操作。</a:t>
            </a:r>
            <a:endParaRPr lang="ja-JP" altLang="en-US" sz="14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a:p>
            <a:pPr marL="0" indent="0">
              <a:lnSpc>
                <a:spcPct val="11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6289649" y="1574052"/>
            <a:ext cx="2120642" cy="1677721"/>
          </a:xfrm>
          <a:prstGeom prst="rect">
            <a:avLst/>
          </a:prstGeom>
          <a:noFill/>
          <a:ln>
            <a:solidFill>
              <a:schemeClr val="tx1"/>
            </a:solidFill>
          </a:ln>
        </p:spPr>
      </p:pic>
      <p:pic>
        <p:nvPicPr>
          <p:cNvPr id="8" name="図 7"/>
          <p:cNvPicPr/>
          <p:nvPr/>
        </p:nvPicPr>
        <p:blipFill>
          <a:blip r:embed="rId4">
            <a:extLst>
              <a:ext uri="{28A0092B-C50C-407E-A947-70E740481C1C}">
                <a14:useLocalDpi xmlns:a14="http://schemas.microsoft.com/office/drawing/2010/main" val="0"/>
              </a:ext>
            </a:extLst>
          </a:blip>
          <a:srcRect/>
          <a:stretch>
            <a:fillRect/>
          </a:stretch>
        </p:blipFill>
        <p:spPr bwMode="auto">
          <a:xfrm>
            <a:off x="6659355" y="3359071"/>
            <a:ext cx="1745588" cy="1611606"/>
          </a:xfrm>
          <a:prstGeom prst="rect">
            <a:avLst/>
          </a:prstGeom>
          <a:noFill/>
          <a:ln>
            <a:solidFill>
              <a:schemeClr val="tx1"/>
            </a:solidFill>
          </a:ln>
        </p:spPr>
      </p:pic>
      <p:pic>
        <p:nvPicPr>
          <p:cNvPr id="9" name="図 8">
            <a:extLst>
              <a:ext uri="{FF2B5EF4-FFF2-40B4-BE49-F238E27FC236}">
                <a16:creationId xmlns:a16="http://schemas.microsoft.com/office/drawing/2014/main" id="{50252764-2A09-4571-A3ED-FB0C715D16D9}"/>
              </a:ext>
            </a:extLst>
          </p:cNvPr>
          <p:cNvPicPr/>
          <p:nvPr/>
        </p:nvPicPr>
        <p:blipFill>
          <a:blip r:embed="rId5">
            <a:extLst>
              <a:ext uri="{28A0092B-C50C-407E-A947-70E740481C1C}">
                <a14:useLocalDpi xmlns:a14="http://schemas.microsoft.com/office/drawing/2010/main" val="0"/>
              </a:ext>
            </a:extLst>
          </a:blip>
          <a:srcRect/>
          <a:stretch/>
        </p:blipFill>
        <p:spPr bwMode="auto">
          <a:xfrm>
            <a:off x="6294996" y="1574052"/>
            <a:ext cx="2109947" cy="1677721"/>
          </a:xfrm>
          <a:prstGeom prst="rect">
            <a:avLst/>
          </a:prstGeom>
          <a:noFill/>
          <a:ln>
            <a:solidFill>
              <a:schemeClr val="tx1"/>
            </a:solidFill>
          </a:ln>
        </p:spPr>
      </p:pic>
      <p:pic>
        <p:nvPicPr>
          <p:cNvPr id="10" name="図 9">
            <a:extLst>
              <a:ext uri="{FF2B5EF4-FFF2-40B4-BE49-F238E27FC236}">
                <a16:creationId xmlns:a16="http://schemas.microsoft.com/office/drawing/2014/main" id="{FD3101EB-D7A6-487C-8138-080725EF33D3}"/>
              </a:ext>
            </a:extLst>
          </p:cNvPr>
          <p:cNvPicPr/>
          <p:nvPr/>
        </p:nvPicPr>
        <p:blipFill>
          <a:blip r:embed="rId6">
            <a:extLst>
              <a:ext uri="{28A0092B-C50C-407E-A947-70E740481C1C}">
                <a14:useLocalDpi xmlns:a14="http://schemas.microsoft.com/office/drawing/2010/main" val="0"/>
              </a:ext>
            </a:extLst>
          </a:blip>
          <a:srcRect/>
          <a:stretch/>
        </p:blipFill>
        <p:spPr bwMode="auto">
          <a:xfrm>
            <a:off x="6666205" y="3349151"/>
            <a:ext cx="1742584" cy="1611606"/>
          </a:xfrm>
          <a:prstGeom prst="rect">
            <a:avLst/>
          </a:prstGeom>
          <a:noFill/>
          <a:ln>
            <a:solidFill>
              <a:schemeClr val="tx1"/>
            </a:solidFill>
          </a:ln>
        </p:spPr>
      </p:pic>
    </p:spTree>
    <p:extLst>
      <p:ext uri="{BB962C8B-B14F-4D97-AF65-F5344CB8AC3E}">
        <p14:creationId xmlns:p14="http://schemas.microsoft.com/office/powerpoint/2010/main" val="2141863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ja-JP" altLang="en-US" sz="2400" b="1" dirty="0">
                <a:latin typeface="ＭＳ 明朝" panose="02020609040205080304" pitchFamily="49" charset="-128"/>
                <a:ea typeface="ＭＳ 明朝" panose="02020609040205080304" pitchFamily="49" charset="-128"/>
              </a:rPr>
              <a:t>高空作业车の安全装置（３）　</a:t>
            </a:r>
            <a:r>
              <a:rPr lang="zh-CN" altLang="en-US" sz="2400" b="1" dirty="0">
                <a:latin typeface="ＭＳ 明朝" panose="02020609040205080304" pitchFamily="49" charset="-128"/>
                <a:ea typeface="ＭＳ 明朝" panose="02020609040205080304" pitchFamily="49" charset="-128"/>
              </a:rPr>
              <a:t>紧急停止装置</a:t>
            </a:r>
            <a:r>
              <a:rPr lang="ja-JP" altLang="en-US" sz="2400" b="1" dirty="0">
                <a:latin typeface="ＭＳ 明朝" panose="02020609040205080304" pitchFamily="49" charset="-128"/>
                <a:ea typeface="ＭＳ 明朝" panose="02020609040205080304" pitchFamily="49" charset="-128"/>
              </a:rPr>
              <a:t>　</a:t>
            </a:r>
            <a:r>
              <a:rPr lang="ja-JP" altLang="en-US" sz="2400" b="1" dirty="0">
                <a:latin typeface="Meiryo UI" panose="020B0604030504040204" pitchFamily="50" charset="-128"/>
                <a:ea typeface="Meiryo UI" panose="020B0604030504040204" pitchFamily="50" charset="-128"/>
              </a:rPr>
              <a:t>　</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教材３８页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２６页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23</a:t>
            </a:fld>
            <a:endParaRPr lang="ja-JP" altLang="en-US">
              <a:solidFill>
                <a:prstClr val="black">
                  <a:tint val="75000"/>
                </a:prstClr>
              </a:solidFill>
            </a:endParaRPr>
          </a:p>
        </p:txBody>
      </p:sp>
      <p:sp>
        <p:nvSpPr>
          <p:cNvPr id="11" name="コンテンツ プレースホルダー 4"/>
          <p:cNvSpPr txBox="1">
            <a:spLocks/>
          </p:cNvSpPr>
          <p:nvPr/>
        </p:nvSpPr>
        <p:spPr>
          <a:xfrm>
            <a:off x="628650" y="852738"/>
            <a:ext cx="7886700" cy="312035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0"/>
              </a:spcBef>
              <a:buNone/>
            </a:pPr>
            <a:r>
              <a:rPr lang="ja-JP" altLang="en-US" sz="1800" dirty="0">
                <a:solidFill>
                  <a:prstClr val="black"/>
                </a:solidFill>
                <a:latin typeface="Meiryo UI" panose="020B0604030504040204" pitchFamily="50" charset="-128"/>
                <a:ea typeface="Meiryo UI" panose="020B0604030504040204" pitchFamily="50" charset="-128"/>
              </a:rPr>
              <a:t>　</a:t>
            </a:r>
            <a:r>
              <a:rPr lang="zh-CN" altLang="en-US" sz="1800" dirty="0">
                <a:solidFill>
                  <a:prstClr val="black"/>
                </a:solidFill>
                <a:latin typeface="ＭＳ 明朝" panose="02020609040205080304" pitchFamily="49" charset="-128"/>
                <a:ea typeface="ＭＳ 明朝" panose="02020609040205080304" pitchFamily="49" charset="-128"/>
              </a:rPr>
              <a:t>紧急停止装置</a:t>
            </a:r>
            <a:r>
              <a:rPr lang="zh-CN" altLang="en-US" sz="1800" b="1" u="sng" dirty="0">
                <a:solidFill>
                  <a:prstClr val="black"/>
                </a:solidFill>
                <a:latin typeface="ＭＳ 明朝" panose="02020609040205080304" pitchFamily="49" charset="-128"/>
                <a:ea typeface="ＭＳ 明朝" panose="02020609040205080304" pitchFamily="49" charset="-128"/>
              </a:rPr>
              <a:t>是在动臂的操作中</a:t>
            </a:r>
            <a:r>
              <a:rPr lang="zh-CN" altLang="en-US" sz="1800" dirty="0">
                <a:solidFill>
                  <a:prstClr val="black"/>
                </a:solidFill>
                <a:latin typeface="ＭＳ 明朝" panose="02020609040205080304" pitchFamily="49" charset="-128"/>
                <a:ea typeface="ＭＳ 明朝" panose="02020609040205080304" pitchFamily="49" charset="-128"/>
              </a:rPr>
              <a:t>或</a:t>
            </a:r>
            <a:r>
              <a:rPr lang="zh-CN" altLang="en-US" sz="1800" b="1" u="sng" dirty="0">
                <a:solidFill>
                  <a:prstClr val="black"/>
                </a:solidFill>
                <a:latin typeface="ＭＳ 明朝" panose="02020609040205080304" pitchFamily="49" charset="-128"/>
                <a:ea typeface="ＭＳ 明朝" panose="02020609040205080304" pitchFamily="49" charset="-128"/>
              </a:rPr>
              <a:t>自走式高空作业车在行车中</a:t>
            </a:r>
            <a:r>
              <a:rPr lang="zh-CN" altLang="en-US" sz="1800" dirty="0">
                <a:solidFill>
                  <a:prstClr val="black"/>
                </a:solidFill>
                <a:latin typeface="ＭＳ 明朝" panose="02020609040205080304" pitchFamily="49" charset="-128"/>
                <a:ea typeface="ＭＳ 明朝" panose="02020609040205080304" pitchFamily="49" charset="-128"/>
              </a:rPr>
              <a:t>，</a:t>
            </a:r>
            <a:r>
              <a:rPr lang="zh-CN" altLang="en-US" sz="1800" b="1" u="sng" dirty="0">
                <a:solidFill>
                  <a:prstClr val="black"/>
                </a:solidFill>
                <a:latin typeface="ＭＳ 明朝" panose="02020609040205080304" pitchFamily="49" charset="-128"/>
                <a:ea typeface="ＭＳ 明朝" panose="02020609040205080304" pitchFamily="49" charset="-128"/>
              </a:rPr>
              <a:t>当驾驶</a:t>
            </a:r>
            <a:r>
              <a:rPr lang="zh-TW" altLang="en-US" sz="1800" b="1" u="sng" dirty="0">
                <a:solidFill>
                  <a:prstClr val="black"/>
                </a:solidFill>
                <a:latin typeface="ＭＳ 明朝" panose="02020609040205080304" pitchFamily="49" charset="-128"/>
                <a:ea typeface="ＭＳ 明朝" panose="02020609040205080304" pitchFamily="49" charset="-128"/>
              </a:rPr>
              <a:t>人</a:t>
            </a:r>
            <a:r>
              <a:rPr lang="zh-CN" altLang="en-US" sz="1800" b="1" u="sng" dirty="0">
                <a:solidFill>
                  <a:prstClr val="black"/>
                </a:solidFill>
                <a:latin typeface="ＭＳ 明朝" panose="02020609040205080304" pitchFamily="49" charset="-128"/>
                <a:ea typeface="ＭＳ 明朝" panose="02020609040205080304" pitchFamily="49" charset="-128"/>
              </a:rPr>
              <a:t>员感到危险时</a:t>
            </a:r>
            <a:r>
              <a:rPr lang="zh-CN" altLang="en-US" sz="1800" dirty="0">
                <a:solidFill>
                  <a:prstClr val="black"/>
                </a:solidFill>
                <a:latin typeface="ＭＳ 明朝" panose="02020609040205080304" pitchFamily="49" charset="-128"/>
                <a:ea typeface="ＭＳ 明朝" panose="02020609040205080304" pitchFamily="49" charset="-128"/>
              </a:rPr>
              <a:t>，立即</a:t>
            </a:r>
            <a:r>
              <a:rPr lang="zh-CN" altLang="en-US" sz="1800" b="1" u="sng" dirty="0">
                <a:solidFill>
                  <a:prstClr val="black"/>
                </a:solidFill>
                <a:latin typeface="ＭＳ 明朝" panose="02020609040205080304" pitchFamily="49" charset="-128"/>
                <a:ea typeface="ＭＳ 明朝" panose="02020609040205080304" pitchFamily="49" charset="-128"/>
              </a:rPr>
              <a:t>停止操作</a:t>
            </a:r>
            <a:r>
              <a:rPr lang="zh-CN" altLang="en-US" sz="1800" dirty="0">
                <a:solidFill>
                  <a:prstClr val="black"/>
                </a:solidFill>
                <a:latin typeface="ＭＳ 明朝" panose="02020609040205080304" pitchFamily="49" charset="-128"/>
                <a:ea typeface="ＭＳ 明朝" panose="02020609040205080304" pitchFamily="49" charset="-128"/>
              </a:rPr>
              <a:t>的装置。</a:t>
            </a:r>
          </a:p>
          <a:p>
            <a:pPr marL="0" indent="0">
              <a:lnSpc>
                <a:spcPct val="110000"/>
              </a:lnSpc>
              <a:spcBef>
                <a:spcPts val="0"/>
              </a:spcBef>
              <a:buNone/>
            </a:pPr>
            <a:endParaRPr lang="en-US" altLang="ja-JP" sz="18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1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1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9" name="図 8"/>
          <p:cNvPicPr/>
          <p:nvPr/>
        </p:nvPicPr>
        <p:blipFill>
          <a:blip r:embed="rId3">
            <a:extLst>
              <a:ext uri="{28A0092B-C50C-407E-A947-70E740481C1C}">
                <a14:useLocalDpi xmlns:a14="http://schemas.microsoft.com/office/drawing/2010/main" val="0"/>
              </a:ext>
            </a:extLst>
          </a:blip>
          <a:srcRect/>
          <a:stretch>
            <a:fillRect/>
          </a:stretch>
        </p:blipFill>
        <p:spPr bwMode="auto">
          <a:xfrm>
            <a:off x="1570254" y="1792241"/>
            <a:ext cx="3363125" cy="2024148"/>
          </a:xfrm>
          <a:prstGeom prst="rect">
            <a:avLst/>
          </a:prstGeom>
          <a:noFill/>
          <a:ln>
            <a:solidFill>
              <a:schemeClr val="tx1"/>
            </a:solidFill>
          </a:ln>
        </p:spPr>
      </p:pic>
      <p:pic>
        <p:nvPicPr>
          <p:cNvPr id="8" name="図 7">
            <a:extLst>
              <a:ext uri="{FF2B5EF4-FFF2-40B4-BE49-F238E27FC236}">
                <a16:creationId xmlns:a16="http://schemas.microsoft.com/office/drawing/2014/main" id="{DD4484D1-6A7F-44E9-B2E1-09EF3A78DF93}"/>
              </a:ext>
            </a:extLst>
          </p:cNvPr>
          <p:cNvPicPr/>
          <p:nvPr/>
        </p:nvPicPr>
        <p:blipFill>
          <a:blip r:embed="rId4">
            <a:extLst>
              <a:ext uri="{28A0092B-C50C-407E-A947-70E740481C1C}">
                <a14:useLocalDpi xmlns:a14="http://schemas.microsoft.com/office/drawing/2010/main" val="0"/>
              </a:ext>
            </a:extLst>
          </a:blip>
          <a:srcRect/>
          <a:stretch/>
        </p:blipFill>
        <p:spPr bwMode="auto">
          <a:xfrm>
            <a:off x="1576462" y="1792241"/>
            <a:ext cx="3350708" cy="2024148"/>
          </a:xfrm>
          <a:prstGeom prst="rect">
            <a:avLst/>
          </a:prstGeom>
          <a:noFill/>
          <a:ln>
            <a:solidFill>
              <a:schemeClr val="tx1"/>
            </a:solidFill>
          </a:ln>
        </p:spPr>
      </p:pic>
    </p:spTree>
    <p:extLst>
      <p:ext uri="{BB962C8B-B14F-4D97-AF65-F5344CB8AC3E}">
        <p14:creationId xmlns:p14="http://schemas.microsoft.com/office/powerpoint/2010/main" val="557096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ja-JP" altLang="en-US" sz="2400" b="1" dirty="0">
                <a:latin typeface="ＭＳ 明朝" panose="02020609040205080304" pitchFamily="49" charset="-128"/>
                <a:ea typeface="ＭＳ 明朝" panose="02020609040205080304" pitchFamily="49" charset="-128"/>
              </a:rPr>
              <a:t>高空作业车の安全装置（４）　非常用降下装置　</a:t>
            </a:r>
            <a:r>
              <a:rPr lang="ja-JP" altLang="en-US" sz="2400" b="1" dirty="0">
                <a:latin typeface="Meiryo UI" panose="020B0604030504040204" pitchFamily="50" charset="-128"/>
                <a:ea typeface="Meiryo UI" panose="020B0604030504040204" pitchFamily="50" charset="-128"/>
              </a:rPr>
              <a:t>　</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教材３９页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２７页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24</a:t>
            </a:fld>
            <a:endParaRPr lang="ja-JP" altLang="en-US">
              <a:solidFill>
                <a:prstClr val="black">
                  <a:tint val="75000"/>
                </a:prstClr>
              </a:solidFill>
            </a:endParaRPr>
          </a:p>
        </p:txBody>
      </p:sp>
      <p:sp>
        <p:nvSpPr>
          <p:cNvPr id="11" name="コンテンツ プレースホルダー 4"/>
          <p:cNvSpPr txBox="1">
            <a:spLocks/>
          </p:cNvSpPr>
          <p:nvPr/>
        </p:nvSpPr>
        <p:spPr>
          <a:xfrm>
            <a:off x="628650" y="852738"/>
            <a:ext cx="7886700" cy="1956167"/>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0"/>
              </a:spcBef>
              <a:buFont typeface="Arial" panose="020B0604020202020204" pitchFamily="34" charset="0"/>
              <a:buNone/>
            </a:pPr>
            <a:r>
              <a:rPr lang="ja-JP" altLang="en-US" sz="1800" dirty="0">
                <a:solidFill>
                  <a:prstClr val="black"/>
                </a:solidFill>
                <a:latin typeface="Meiryo UI" panose="020B0604030504040204" pitchFamily="50" charset="-128"/>
                <a:ea typeface="Meiryo UI" panose="020B0604030504040204" pitchFamily="50" charset="-128"/>
              </a:rPr>
              <a:t>　</a:t>
            </a:r>
            <a:r>
              <a:rPr lang="zh-CN" altLang="en-US" sz="1800" dirty="0">
                <a:solidFill>
                  <a:prstClr val="black"/>
                </a:solidFill>
                <a:latin typeface="ＭＳ 明朝" panose="02020609040205080304" pitchFamily="49" charset="-128"/>
                <a:ea typeface="ＭＳ 明朝" panose="02020609040205080304" pitchFamily="49" charset="-128"/>
              </a:rPr>
              <a:t>紧急用下降装置是在机器停止等</a:t>
            </a:r>
            <a:r>
              <a:rPr lang="zh-CN" altLang="en-US" sz="1800" b="1" u="sng" dirty="0">
                <a:solidFill>
                  <a:prstClr val="black"/>
                </a:solidFill>
                <a:latin typeface="ＭＳ 明朝" panose="02020609040205080304" pitchFamily="49" charset="-128"/>
                <a:ea typeface="ＭＳ 明朝" panose="02020609040205080304" pitchFamily="49" charset="-128"/>
              </a:rPr>
              <a:t>不测事态发生的情况下</a:t>
            </a:r>
            <a:r>
              <a:rPr lang="zh-CN" altLang="en-US" sz="1800" dirty="0">
                <a:solidFill>
                  <a:prstClr val="black"/>
                </a:solidFill>
                <a:latin typeface="ＭＳ 明朝" panose="02020609040205080304" pitchFamily="49" charset="-128"/>
                <a:ea typeface="ＭＳ 明朝" panose="02020609040205080304" pitchFamily="49" charset="-128"/>
              </a:rPr>
              <a:t>，</a:t>
            </a:r>
            <a:r>
              <a:rPr lang="zh-CN" altLang="en-US" sz="1800" b="1" u="sng" dirty="0">
                <a:solidFill>
                  <a:prstClr val="black"/>
                </a:solidFill>
                <a:latin typeface="ＭＳ 明朝" panose="02020609040205080304" pitchFamily="49" charset="-128"/>
                <a:ea typeface="ＭＳ 明朝" panose="02020609040205080304" pitchFamily="49" charset="-128"/>
              </a:rPr>
              <a:t>作业平台上的工作人员可以降落到地面上</a:t>
            </a:r>
            <a:r>
              <a:rPr lang="zh-CN" altLang="en-US" sz="1800" dirty="0">
                <a:solidFill>
                  <a:prstClr val="black"/>
                </a:solidFill>
                <a:latin typeface="ＭＳ 明朝" panose="02020609040205080304" pitchFamily="49" charset="-128"/>
                <a:ea typeface="ＭＳ 明朝" panose="02020609040205080304" pitchFamily="49" charset="-128"/>
              </a:rPr>
              <a:t>的装置或器具。</a:t>
            </a:r>
            <a:endParaRPr lang="en-US" altLang="zh-CN" sz="18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Font typeface="Arial" panose="020B0604020202020204" pitchFamily="34" charset="0"/>
              <a:buNone/>
            </a:pPr>
            <a:endParaRPr lang="zh-CN" altLang="en-US" sz="18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r>
              <a:rPr lang="en-US" altLang="zh-CN" sz="1600" dirty="0">
                <a:solidFill>
                  <a:schemeClr val="accent1">
                    <a:lumMod val="75000"/>
                  </a:schemeClr>
                </a:solidFill>
                <a:latin typeface="ＭＳ 明朝" panose="02020609040205080304" pitchFamily="49" charset="-128"/>
                <a:ea typeface="ＭＳ 明朝" panose="02020609040205080304" pitchFamily="49" charset="-128"/>
              </a:rPr>
              <a:t>※</a:t>
            </a:r>
            <a:r>
              <a:rPr lang="zh-CN" altLang="en-US" sz="1600" dirty="0">
                <a:solidFill>
                  <a:schemeClr val="accent1">
                    <a:lumMod val="75000"/>
                  </a:schemeClr>
                </a:solidFill>
                <a:latin typeface="ＭＳ 明朝" panose="02020609040205080304" pitchFamily="49" charset="-128"/>
                <a:ea typeface="ＭＳ 明朝" panose="02020609040205080304" pitchFamily="49" charset="-128"/>
              </a:rPr>
              <a:t>作为装置，一般发动机式高空工作车装备有以电池作为电源的应急泵。</a:t>
            </a:r>
            <a:endParaRPr lang="en-US" altLang="zh-CN" sz="1600" dirty="0">
              <a:solidFill>
                <a:schemeClr val="accent1">
                  <a:lumMod val="75000"/>
                </a:schemeClr>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r>
              <a:rPr lang="ja-JP" altLang="en-US" sz="1600" dirty="0">
                <a:solidFill>
                  <a:schemeClr val="accent1">
                    <a:lumMod val="75000"/>
                  </a:schemeClr>
                </a:solidFill>
                <a:latin typeface="ＭＳ 明朝" panose="02020609040205080304" pitchFamily="49" charset="-128"/>
                <a:ea typeface="ＭＳ 明朝" panose="02020609040205080304" pitchFamily="49" charset="-128"/>
              </a:rPr>
              <a:t>　</a:t>
            </a:r>
            <a:r>
              <a:rPr lang="zh-CN" altLang="en-US" sz="1600" dirty="0">
                <a:solidFill>
                  <a:schemeClr val="accent1">
                    <a:lumMod val="75000"/>
                  </a:schemeClr>
                </a:solidFill>
                <a:latin typeface="ＭＳ 明朝" panose="02020609040205080304" pitchFamily="49" charset="-128"/>
                <a:ea typeface="ＭＳ 明朝" panose="02020609040205080304" pitchFamily="49" charset="-128"/>
              </a:rPr>
              <a:t>另外，另外搭载低噪音的原动机也有不配备应急泵的。</a:t>
            </a:r>
          </a:p>
          <a:p>
            <a:pPr marL="0" indent="0">
              <a:lnSpc>
                <a:spcPct val="110000"/>
              </a:lnSpc>
              <a:spcBef>
                <a:spcPts val="0"/>
              </a:spcBef>
              <a:buNone/>
            </a:pPr>
            <a:r>
              <a:rPr lang="en-US" altLang="zh-CN" sz="1600" dirty="0">
                <a:solidFill>
                  <a:schemeClr val="accent1">
                    <a:lumMod val="75000"/>
                  </a:schemeClr>
                </a:solidFill>
                <a:latin typeface="ＭＳ 明朝" panose="02020609040205080304" pitchFamily="49" charset="-128"/>
                <a:ea typeface="ＭＳ 明朝" panose="02020609040205080304" pitchFamily="49" charset="-128"/>
              </a:rPr>
              <a:t>※</a:t>
            </a:r>
            <a:r>
              <a:rPr lang="zh-CN" altLang="en-US" sz="1600" dirty="0">
                <a:solidFill>
                  <a:schemeClr val="accent1">
                    <a:lumMod val="75000"/>
                  </a:schemeClr>
                </a:solidFill>
                <a:latin typeface="ＭＳ 明朝" panose="02020609040205080304" pitchFamily="49" charset="-128"/>
                <a:ea typeface="ＭＳ 明朝" panose="02020609040205080304" pitchFamily="49" charset="-128"/>
              </a:rPr>
              <a:t>垂直升降型高空作业车一般配备有下降阀。</a:t>
            </a:r>
          </a:p>
          <a:p>
            <a:pPr marL="0" indent="0">
              <a:lnSpc>
                <a:spcPct val="110000"/>
              </a:lnSpc>
              <a:spcBef>
                <a:spcPts val="0"/>
              </a:spcBef>
              <a:buNone/>
            </a:pPr>
            <a:r>
              <a:rPr lang="en-US" altLang="zh-CN" sz="1600" dirty="0">
                <a:solidFill>
                  <a:schemeClr val="accent1">
                    <a:lumMod val="75000"/>
                  </a:schemeClr>
                </a:solidFill>
                <a:latin typeface="ＭＳ 明朝" panose="02020609040205080304" pitchFamily="49" charset="-128"/>
                <a:ea typeface="ＭＳ 明朝" panose="02020609040205080304" pitchFamily="49" charset="-128"/>
              </a:rPr>
              <a:t>※</a:t>
            </a:r>
            <a:r>
              <a:rPr lang="zh-CN" altLang="en-US" sz="1600" dirty="0">
                <a:solidFill>
                  <a:schemeClr val="accent1">
                    <a:lumMod val="75000"/>
                  </a:schemeClr>
                </a:solidFill>
                <a:latin typeface="ＭＳ 明朝" panose="02020609040205080304" pitchFamily="49" charset="-128"/>
                <a:ea typeface="ＭＳ 明朝" panose="02020609040205080304" pitchFamily="49" charset="-128"/>
              </a:rPr>
              <a:t>作为器具，有时会使用绳梯和下降用绳索等。</a:t>
            </a:r>
            <a:endParaRPr lang="ja-JP" altLang="en-US" sz="18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Font typeface="Arial" panose="020B0604020202020204" pitchFamily="34" charset="0"/>
              <a:buNone/>
            </a:pPr>
            <a:endParaRPr lang="ja-JP" altLang="en-US" sz="1600" dirty="0">
              <a:solidFill>
                <a:schemeClr val="accent1">
                  <a:lumMod val="75000"/>
                </a:schemeClr>
              </a:solidFill>
              <a:latin typeface="Meiryo UI" panose="020B0604030504040204" pitchFamily="50" charset="-128"/>
              <a:ea typeface="Meiryo UI" panose="020B0604030504040204" pitchFamily="50" charset="-128"/>
            </a:endParaRPr>
          </a:p>
          <a:p>
            <a:pPr marL="0" indent="0">
              <a:lnSpc>
                <a:spcPct val="110000"/>
              </a:lnSpc>
              <a:spcBef>
                <a:spcPts val="0"/>
              </a:spcBef>
              <a:buFont typeface="Arial" panose="020B0604020202020204" pitchFamily="34" charset="0"/>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10000"/>
              </a:lnSpc>
              <a:spcBef>
                <a:spcPts val="0"/>
              </a:spcBef>
              <a:buFont typeface="Arial" panose="020B0604020202020204" pitchFamily="34" charset="0"/>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10000"/>
              </a:lnSpc>
              <a:spcBef>
                <a:spcPts val="0"/>
              </a:spcBef>
              <a:buFont typeface="Arial" panose="020B0604020202020204" pitchFamily="34" charset="0"/>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88576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ja-JP" altLang="en-US" sz="2400" b="1" dirty="0">
                <a:latin typeface="ＭＳ 明朝" panose="02020609040205080304" pitchFamily="49" charset="-128"/>
                <a:ea typeface="ＭＳ 明朝" panose="02020609040205080304" pitchFamily="49" charset="-128"/>
              </a:rPr>
              <a:t>高空作业车の安全装置（５）　</a:t>
            </a:r>
            <a:r>
              <a:rPr lang="zh-CN" altLang="en-US" sz="2400" b="1" dirty="0">
                <a:latin typeface="ＭＳ 明朝" panose="02020609040205080304" pitchFamily="49" charset="-128"/>
                <a:ea typeface="ＭＳ 明朝" panose="02020609040205080304" pitchFamily="49" charset="-128"/>
              </a:rPr>
              <a:t>行车警报装置</a:t>
            </a:r>
            <a:r>
              <a:rPr lang="ja-JP" altLang="en-US" sz="2400" b="1" dirty="0">
                <a:latin typeface="ＭＳ 明朝" panose="02020609040205080304" pitchFamily="49" charset="-128"/>
                <a:ea typeface="ＭＳ 明朝" panose="02020609040205080304" pitchFamily="49" charset="-128"/>
              </a:rPr>
              <a:t>　</a:t>
            </a:r>
            <a:r>
              <a:rPr lang="ja-JP" altLang="en-US" sz="2400" b="1" dirty="0">
                <a:latin typeface="Meiryo UI" panose="020B0604030504040204" pitchFamily="50" charset="-128"/>
                <a:ea typeface="Meiryo UI" panose="020B0604030504040204" pitchFamily="50" charset="-128"/>
              </a:rPr>
              <a:t>　</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教材３９页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２７页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25</a:t>
            </a:fld>
            <a:endParaRPr lang="ja-JP" altLang="en-US">
              <a:solidFill>
                <a:prstClr val="black">
                  <a:tint val="75000"/>
                </a:prstClr>
              </a:solidFill>
            </a:endParaRPr>
          </a:p>
        </p:txBody>
      </p:sp>
      <p:sp>
        <p:nvSpPr>
          <p:cNvPr id="11" name="コンテンツ プレースホルダー 4"/>
          <p:cNvSpPr txBox="1">
            <a:spLocks/>
          </p:cNvSpPr>
          <p:nvPr/>
        </p:nvSpPr>
        <p:spPr>
          <a:xfrm>
            <a:off x="628650" y="852738"/>
            <a:ext cx="7886700" cy="312035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0"/>
              </a:spcBef>
              <a:buNone/>
            </a:pPr>
            <a:r>
              <a:rPr lang="ja-JP" altLang="en-US" sz="1800" dirty="0">
                <a:solidFill>
                  <a:prstClr val="black"/>
                </a:solidFill>
                <a:latin typeface="Meiryo UI" panose="020B0604030504040204" pitchFamily="50" charset="-128"/>
                <a:ea typeface="Meiryo UI" panose="020B0604030504040204" pitchFamily="50" charset="-128"/>
              </a:rPr>
              <a:t>　</a:t>
            </a:r>
            <a:r>
              <a:rPr lang="zh-CN" altLang="en-US" sz="1600" dirty="0">
                <a:solidFill>
                  <a:prstClr val="black"/>
                </a:solidFill>
                <a:latin typeface="ＭＳ 明朝" panose="02020609040205080304" pitchFamily="49" charset="-128"/>
                <a:ea typeface="ＭＳ 明朝" panose="02020609040205080304" pitchFamily="49" charset="-128"/>
              </a:rPr>
              <a:t>行车警报装置是行车时自动发出警报（蜂鸣器）的装置，与行车操作杆</a:t>
            </a:r>
            <a:r>
              <a:rPr lang="en-US" altLang="zh-CN" sz="1600" dirty="0">
                <a:solidFill>
                  <a:prstClr val="black"/>
                </a:solidFill>
                <a:latin typeface="ＭＳ 明朝" panose="02020609040205080304" pitchFamily="49" charset="-128"/>
                <a:ea typeface="ＭＳ 明朝" panose="02020609040205080304" pitchFamily="49" charset="-128"/>
              </a:rPr>
              <a:t>(</a:t>
            </a:r>
            <a:r>
              <a:rPr lang="en-US" altLang="zh-CN" sz="1600" dirty="0" err="1">
                <a:solidFill>
                  <a:prstClr val="black"/>
                </a:solidFill>
                <a:latin typeface="ＭＳ 明朝" panose="02020609040205080304" pitchFamily="49" charset="-128"/>
                <a:ea typeface="ＭＳ 明朝" panose="02020609040205080304" pitchFamily="49" charset="-128"/>
              </a:rPr>
              <a:t>sousareba</a:t>
            </a:r>
            <a:r>
              <a:rPr lang="en-US" altLang="zh-CN" sz="1600" dirty="0">
                <a:solidFill>
                  <a:prstClr val="black"/>
                </a:solidFill>
                <a:latin typeface="ＭＳ 明朝" panose="02020609040205080304" pitchFamily="49" charset="-128"/>
                <a:ea typeface="ＭＳ 明朝" panose="02020609040205080304" pitchFamily="49" charset="-128"/>
              </a:rPr>
              <a:t>)</a:t>
            </a:r>
            <a:r>
              <a:rPr lang="zh-CN" altLang="en-US" sz="1600" dirty="0">
                <a:solidFill>
                  <a:prstClr val="black"/>
                </a:solidFill>
                <a:latin typeface="ＭＳ 明朝" panose="02020609040205080304" pitchFamily="49" charset="-128"/>
                <a:ea typeface="ＭＳ 明朝" panose="02020609040205080304" pitchFamily="49" charset="-128"/>
              </a:rPr>
              <a:t>联动打开开关。</a:t>
            </a:r>
          </a:p>
          <a:p>
            <a:pPr marL="0" indent="0">
              <a:lnSpc>
                <a:spcPct val="110000"/>
              </a:lnSpc>
              <a:spcBef>
                <a:spcPts val="0"/>
              </a:spcBef>
              <a:buNone/>
            </a:pPr>
            <a:r>
              <a:rPr lang="en-US" altLang="zh-CN" sz="1600" dirty="0">
                <a:solidFill>
                  <a:prstClr val="black"/>
                </a:solidFill>
                <a:latin typeface="ＭＳ 明朝" panose="02020609040205080304" pitchFamily="49" charset="-128"/>
                <a:ea typeface="ＭＳ 明朝" panose="02020609040205080304" pitchFamily="49" charset="-128"/>
              </a:rPr>
              <a:t>※</a:t>
            </a:r>
            <a:r>
              <a:rPr lang="zh-CN" altLang="en-US" sz="1600" dirty="0">
                <a:solidFill>
                  <a:prstClr val="black"/>
                </a:solidFill>
                <a:latin typeface="ＭＳ 明朝" panose="02020609040205080304" pitchFamily="49" charset="-128"/>
                <a:ea typeface="ＭＳ 明朝" panose="02020609040205080304" pitchFamily="49" charset="-128"/>
              </a:rPr>
              <a:t>安装在自走式高空作业车上。</a:t>
            </a:r>
            <a:endParaRPr lang="en-US" altLang="ja-JP" sz="16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a:lnSpc>
                <a:spcPct val="110000"/>
              </a:lnSpc>
              <a:spcBef>
                <a:spcPts val="0"/>
              </a:spcBef>
              <a:buFont typeface="Arial" panose="020B0604020202020204" pitchFamily="34" charset="0"/>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10000"/>
              </a:lnSpc>
              <a:spcBef>
                <a:spcPts val="0"/>
              </a:spcBef>
              <a:buFont typeface="Arial" panose="020B0604020202020204" pitchFamily="34" charset="0"/>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2956563" y="2021943"/>
            <a:ext cx="3230873" cy="1816348"/>
          </a:xfrm>
          <a:prstGeom prst="rect">
            <a:avLst/>
          </a:prstGeom>
          <a:noFill/>
          <a:ln>
            <a:solidFill>
              <a:schemeClr val="tx1"/>
            </a:solidFill>
          </a:ln>
        </p:spPr>
      </p:pic>
      <p:pic>
        <p:nvPicPr>
          <p:cNvPr id="8" name="図 7">
            <a:extLst>
              <a:ext uri="{FF2B5EF4-FFF2-40B4-BE49-F238E27FC236}">
                <a16:creationId xmlns:a16="http://schemas.microsoft.com/office/drawing/2014/main" id="{B0DE5E47-8438-4540-A188-CDB9F133B522}"/>
              </a:ext>
            </a:extLst>
          </p:cNvPr>
          <p:cNvPicPr/>
          <p:nvPr/>
        </p:nvPicPr>
        <p:blipFill>
          <a:blip r:embed="rId4">
            <a:extLst>
              <a:ext uri="{28A0092B-C50C-407E-A947-70E740481C1C}">
                <a14:useLocalDpi xmlns:a14="http://schemas.microsoft.com/office/drawing/2010/main" val="0"/>
              </a:ext>
            </a:extLst>
          </a:blip>
          <a:srcRect/>
          <a:stretch/>
        </p:blipFill>
        <p:spPr bwMode="auto">
          <a:xfrm>
            <a:off x="2964132" y="2035006"/>
            <a:ext cx="3215735" cy="1816348"/>
          </a:xfrm>
          <a:prstGeom prst="rect">
            <a:avLst/>
          </a:prstGeom>
          <a:noFill/>
          <a:ln>
            <a:solidFill>
              <a:schemeClr val="tx1"/>
            </a:solidFill>
          </a:ln>
        </p:spPr>
      </p:pic>
      <p:sp>
        <p:nvSpPr>
          <p:cNvPr id="2" name="テキスト ボックス 1">
            <a:extLst>
              <a:ext uri="{FF2B5EF4-FFF2-40B4-BE49-F238E27FC236}">
                <a16:creationId xmlns:a16="http://schemas.microsoft.com/office/drawing/2014/main" id="{52262C8A-8908-4677-9F5E-E6E0C95D80FC}"/>
              </a:ext>
            </a:extLst>
          </p:cNvPr>
          <p:cNvSpPr txBox="1"/>
          <p:nvPr/>
        </p:nvSpPr>
        <p:spPr>
          <a:xfrm>
            <a:off x="5462557" y="2377901"/>
            <a:ext cx="485776" cy="246221"/>
          </a:xfrm>
          <a:prstGeom prst="rect">
            <a:avLst/>
          </a:prstGeom>
          <a:solidFill>
            <a:schemeClr val="accent1">
              <a:lumMod val="60000"/>
              <a:lumOff val="40000"/>
            </a:schemeClr>
          </a:solidFill>
        </p:spPr>
        <p:txBody>
          <a:bodyPr wrap="square" rtlCol="0">
            <a:spAutoFit/>
          </a:bodyPr>
          <a:lstStyle/>
          <a:p>
            <a:r>
              <a:rPr kumimoji="1" lang="zh-CN" altLang="en-US" sz="1000" dirty="0">
                <a:latin typeface="ＭＳ 明朝" panose="02020609040205080304" pitchFamily="17" charset="-128"/>
                <a:ea typeface="ＭＳ 明朝" panose="02020609040205080304" pitchFamily="17" charset="-128"/>
              </a:rPr>
              <a:t>警报</a:t>
            </a:r>
            <a:endParaRPr kumimoji="1" lang="ja-JP" altLang="en-US" sz="10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536563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ja-JP" altLang="en-US" sz="2400" b="1" dirty="0">
                <a:latin typeface="ＭＳ 明朝" panose="02020609040205080304" pitchFamily="49" charset="-128"/>
                <a:ea typeface="ＭＳ 明朝" panose="02020609040205080304" pitchFamily="49" charset="-128"/>
              </a:rPr>
              <a:t>高空作业车の安全装置（６）　</a:t>
            </a:r>
            <a:r>
              <a:rPr lang="zh-CN" altLang="en-US" sz="2400" b="1" dirty="0">
                <a:latin typeface="ＭＳ 明朝" panose="02020609040205080304" pitchFamily="49" charset="-128"/>
                <a:ea typeface="ＭＳ 明朝" panose="02020609040205080304" pitchFamily="49" charset="-128"/>
              </a:rPr>
              <a:t>车身倾斜角度调节装置</a:t>
            </a:r>
            <a:r>
              <a:rPr lang="ja-JP" altLang="en-US" sz="2400" b="1" dirty="0">
                <a:latin typeface="ＭＳ 明朝" panose="02020609040205080304" pitchFamily="49" charset="-128"/>
                <a:ea typeface="ＭＳ 明朝" panose="02020609040205080304" pitchFamily="49" charset="-128"/>
              </a:rPr>
              <a:t>　</a:t>
            </a:r>
            <a:r>
              <a:rPr lang="ja-JP" altLang="en-US" sz="2400" b="1" dirty="0">
                <a:latin typeface="Meiryo UI" panose="020B0604030504040204" pitchFamily="50" charset="-128"/>
                <a:ea typeface="Meiryo UI" panose="020B0604030504040204" pitchFamily="50" charset="-128"/>
              </a:rPr>
              <a:t>　</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教材３９页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２８页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26</a:t>
            </a:fld>
            <a:endParaRPr lang="ja-JP" altLang="en-US">
              <a:solidFill>
                <a:prstClr val="black">
                  <a:tint val="75000"/>
                </a:prstClr>
              </a:solidFill>
            </a:endParaRPr>
          </a:p>
        </p:txBody>
      </p:sp>
      <p:sp>
        <p:nvSpPr>
          <p:cNvPr id="11" name="コンテンツ プレースホルダー 4"/>
          <p:cNvSpPr txBox="1">
            <a:spLocks/>
          </p:cNvSpPr>
          <p:nvPr/>
        </p:nvSpPr>
        <p:spPr>
          <a:xfrm>
            <a:off x="628650" y="852738"/>
            <a:ext cx="7886700" cy="312035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0"/>
              </a:spcBef>
              <a:buFont typeface="Arial" panose="020B0604020202020204" pitchFamily="34" charset="0"/>
              <a:buNone/>
            </a:pPr>
            <a:r>
              <a:rPr lang="ja-JP" altLang="en-US" sz="1800" dirty="0">
                <a:solidFill>
                  <a:prstClr val="black"/>
                </a:solidFill>
                <a:latin typeface="Meiryo UI" panose="020B0604030504040204" pitchFamily="50" charset="-128"/>
                <a:ea typeface="Meiryo UI" panose="020B0604030504040204" pitchFamily="50" charset="-128"/>
              </a:rPr>
              <a:t>　</a:t>
            </a:r>
            <a:r>
              <a:rPr lang="zh-CN" altLang="en-US" sz="1800" dirty="0">
                <a:solidFill>
                  <a:prstClr val="black"/>
                </a:solidFill>
                <a:latin typeface="ＭＳ 明朝" panose="02020609040205080304" pitchFamily="49" charset="-128"/>
                <a:ea typeface="ＭＳ 明朝" panose="02020609040205080304" pitchFamily="49" charset="-128"/>
              </a:rPr>
              <a:t>车身倾斜角度调节装置是</a:t>
            </a:r>
            <a:r>
              <a:rPr lang="zh-CN" altLang="en-US" sz="1800" b="1" u="sng" dirty="0">
                <a:solidFill>
                  <a:prstClr val="black"/>
                </a:solidFill>
                <a:latin typeface="ＭＳ 明朝" panose="02020609040205080304" pitchFamily="49" charset="-128"/>
                <a:ea typeface="ＭＳ 明朝" panose="02020609040205080304" pitchFamily="49" charset="-128"/>
              </a:rPr>
              <a:t>在车体倾斜的状态下，使作业平台上升</a:t>
            </a:r>
            <a:r>
              <a:rPr lang="zh-CN" altLang="en-US" sz="1800" dirty="0">
                <a:solidFill>
                  <a:prstClr val="black"/>
                </a:solidFill>
                <a:latin typeface="ＭＳ 明朝" panose="02020609040205080304" pitchFamily="49" charset="-128"/>
                <a:ea typeface="ＭＳ 明朝" panose="02020609040205080304" pitchFamily="49" charset="-128"/>
              </a:rPr>
              <a:t>时，或</a:t>
            </a:r>
            <a:r>
              <a:rPr lang="zh-TW" altLang="en-US" sz="1800" dirty="0">
                <a:solidFill>
                  <a:prstClr val="black"/>
                </a:solidFill>
                <a:latin typeface="ＭＳ 明朝" panose="02020609040205080304" pitchFamily="49" charset="-128"/>
                <a:ea typeface="ＭＳ 明朝" panose="02020609040205080304" pitchFamily="49" charset="-128"/>
              </a:rPr>
              <a:t>是</a:t>
            </a:r>
            <a:r>
              <a:rPr lang="zh-CN" altLang="en-US" sz="1800" dirty="0">
                <a:solidFill>
                  <a:prstClr val="black"/>
                </a:solidFill>
                <a:latin typeface="ＭＳ 明朝" panose="02020609040205080304" pitchFamily="49" charset="-128"/>
                <a:ea typeface="ＭＳ 明朝" panose="02020609040205080304" pitchFamily="49" charset="-128"/>
              </a:rPr>
              <a:t>在</a:t>
            </a:r>
            <a:r>
              <a:rPr lang="zh-CN" altLang="en-US" sz="1800" b="1" u="sng" dirty="0">
                <a:solidFill>
                  <a:prstClr val="black"/>
                </a:solidFill>
                <a:latin typeface="ＭＳ 明朝" panose="02020609040205080304" pitchFamily="49" charset="-128"/>
                <a:ea typeface="ＭＳ 明朝" panose="02020609040205080304" pitchFamily="49" charset="-128"/>
              </a:rPr>
              <a:t>行车中超过车体倾斜角的容许范围</a:t>
            </a:r>
            <a:r>
              <a:rPr lang="zh-CN" altLang="en-US" sz="1800" dirty="0">
                <a:solidFill>
                  <a:prstClr val="black"/>
                </a:solidFill>
                <a:latin typeface="ＭＳ 明朝" panose="02020609040205080304" pitchFamily="49" charset="-128"/>
                <a:ea typeface="ＭＳ 明朝" panose="02020609040205080304" pitchFamily="49" charset="-128"/>
              </a:rPr>
              <a:t>时</a:t>
            </a:r>
            <a:r>
              <a:rPr lang="zh-CN" altLang="en-US" sz="1800" b="1" u="sng" dirty="0">
                <a:solidFill>
                  <a:prstClr val="black"/>
                </a:solidFill>
                <a:latin typeface="ＭＳ 明朝" panose="02020609040205080304" pitchFamily="49" charset="-128"/>
                <a:ea typeface="ＭＳ 明朝" panose="02020609040205080304" pitchFamily="49" charset="-128"/>
              </a:rPr>
              <a:t>发出警报</a:t>
            </a:r>
            <a:r>
              <a:rPr lang="zh-CN" altLang="en-US" sz="1800" dirty="0">
                <a:solidFill>
                  <a:prstClr val="black"/>
                </a:solidFill>
                <a:latin typeface="ＭＳ 明朝" panose="02020609040205080304" pitchFamily="49" charset="-128"/>
                <a:ea typeface="ＭＳ 明朝" panose="02020609040205080304" pitchFamily="49" charset="-128"/>
              </a:rPr>
              <a:t>的装置，也是</a:t>
            </a:r>
            <a:r>
              <a:rPr lang="zh-CN" altLang="en-US" sz="1800" b="1" u="sng" dirty="0">
                <a:solidFill>
                  <a:prstClr val="black"/>
                </a:solidFill>
                <a:latin typeface="ＭＳ 明朝" panose="02020609040205080304" pitchFamily="49" charset="-128"/>
                <a:ea typeface="ＭＳ 明朝" panose="02020609040205080304" pitchFamily="49" charset="-128"/>
              </a:rPr>
              <a:t>使作业平台停止自动上升</a:t>
            </a:r>
            <a:r>
              <a:rPr lang="zh-TW" altLang="en-US" sz="1800" dirty="0">
                <a:solidFill>
                  <a:prstClr val="black"/>
                </a:solidFill>
                <a:latin typeface="ＭＳ 明朝" panose="02020609040205080304" pitchFamily="49" charset="-128"/>
                <a:ea typeface="ＭＳ 明朝" panose="02020609040205080304" pitchFamily="49" charset="-128"/>
              </a:rPr>
              <a:t>的装</a:t>
            </a:r>
            <a:r>
              <a:rPr lang="zh-CN" altLang="en-US" sz="1800" dirty="0">
                <a:solidFill>
                  <a:prstClr val="black"/>
                </a:solidFill>
                <a:latin typeface="ＭＳ 明朝" panose="02020609040205080304" pitchFamily="49" charset="-128"/>
                <a:ea typeface="ＭＳ 明朝" panose="02020609040205080304" pitchFamily="49" charset="-128"/>
              </a:rPr>
              <a:t>置。</a:t>
            </a:r>
            <a:endParaRPr lang="en-US" altLang="ja-JP" sz="18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Font typeface="Arial" panose="020B0604020202020204" pitchFamily="34" charset="0"/>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10000"/>
              </a:lnSpc>
              <a:spcBef>
                <a:spcPts val="0"/>
              </a:spcBef>
              <a:buFont typeface="Arial" panose="020B0604020202020204" pitchFamily="34" charset="0"/>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10000"/>
              </a:lnSpc>
              <a:spcBef>
                <a:spcPts val="0"/>
              </a:spcBef>
              <a:buFont typeface="Arial" panose="020B0604020202020204" pitchFamily="34" charset="0"/>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1804176" y="2016330"/>
            <a:ext cx="5535648" cy="2322777"/>
          </a:xfrm>
          <a:prstGeom prst="rect">
            <a:avLst/>
          </a:prstGeom>
          <a:ln>
            <a:solidFill>
              <a:schemeClr val="tx1"/>
            </a:solidFill>
          </a:ln>
        </p:spPr>
      </p:pic>
      <p:pic>
        <p:nvPicPr>
          <p:cNvPr id="8" name="図 7">
            <a:extLst>
              <a:ext uri="{FF2B5EF4-FFF2-40B4-BE49-F238E27FC236}">
                <a16:creationId xmlns:a16="http://schemas.microsoft.com/office/drawing/2014/main" id="{5A16241F-4343-48BC-ABF4-3A3F9FFB69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20867" y="2016330"/>
            <a:ext cx="5502265" cy="2322777"/>
          </a:xfrm>
          <a:prstGeom prst="rect">
            <a:avLst/>
          </a:prstGeom>
          <a:ln>
            <a:solidFill>
              <a:schemeClr val="tx1"/>
            </a:solidFill>
          </a:ln>
        </p:spPr>
      </p:pic>
      <p:sp>
        <p:nvSpPr>
          <p:cNvPr id="9" name="テキスト ボックス 8">
            <a:extLst>
              <a:ext uri="{FF2B5EF4-FFF2-40B4-BE49-F238E27FC236}">
                <a16:creationId xmlns:a16="http://schemas.microsoft.com/office/drawing/2014/main" id="{A24789A0-04AA-45A4-AE3F-2809A4F0A20B}"/>
              </a:ext>
            </a:extLst>
          </p:cNvPr>
          <p:cNvSpPr txBox="1"/>
          <p:nvPr/>
        </p:nvSpPr>
        <p:spPr>
          <a:xfrm>
            <a:off x="4833907" y="2368376"/>
            <a:ext cx="485776" cy="246221"/>
          </a:xfrm>
          <a:prstGeom prst="rect">
            <a:avLst/>
          </a:prstGeom>
          <a:solidFill>
            <a:schemeClr val="accent1">
              <a:lumMod val="60000"/>
              <a:lumOff val="40000"/>
            </a:schemeClr>
          </a:solidFill>
        </p:spPr>
        <p:txBody>
          <a:bodyPr wrap="square" rtlCol="0">
            <a:spAutoFit/>
          </a:bodyPr>
          <a:lstStyle/>
          <a:p>
            <a:r>
              <a:rPr kumimoji="1" lang="zh-CN" altLang="en-US" sz="1000" dirty="0">
                <a:latin typeface="ＭＳ 明朝" panose="02020609040205080304" pitchFamily="17" charset="-128"/>
                <a:ea typeface="ＭＳ 明朝" panose="02020609040205080304" pitchFamily="17" charset="-128"/>
              </a:rPr>
              <a:t>警报</a:t>
            </a:r>
            <a:endParaRPr kumimoji="1" lang="ja-JP" altLang="en-US" sz="10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250120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ja-JP" altLang="en-US" sz="2400" b="1" dirty="0">
                <a:latin typeface="ＭＳ 明朝" panose="02020609040205080304" pitchFamily="49" charset="-128"/>
                <a:ea typeface="ＭＳ 明朝" panose="02020609040205080304" pitchFamily="49" charset="-128"/>
              </a:rPr>
              <a:t>高空作业车の安全装置（７）　安全阀，止回阀　　</a:t>
            </a:r>
            <a:r>
              <a:rPr lang="ja-JP" altLang="en-US" sz="2400" b="1" dirty="0">
                <a:latin typeface="Meiryo UI" panose="020B0604030504040204" pitchFamily="50" charset="-128"/>
                <a:ea typeface="Meiryo UI" panose="020B0604030504040204" pitchFamily="50" charset="-128"/>
              </a:rPr>
              <a:t>　　</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教材４０页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２８页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27</a:t>
            </a:fld>
            <a:endParaRPr lang="ja-JP" altLang="en-US">
              <a:solidFill>
                <a:prstClr val="black">
                  <a:tint val="75000"/>
                </a:prstClr>
              </a:solidFill>
            </a:endParaRPr>
          </a:p>
        </p:txBody>
      </p:sp>
      <p:sp>
        <p:nvSpPr>
          <p:cNvPr id="11" name="コンテンツ プレースホルダー 4"/>
          <p:cNvSpPr txBox="1">
            <a:spLocks/>
          </p:cNvSpPr>
          <p:nvPr/>
        </p:nvSpPr>
        <p:spPr>
          <a:xfrm>
            <a:off x="628650" y="852738"/>
            <a:ext cx="7886700" cy="312035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0"/>
              </a:spcBef>
              <a:buFont typeface="Arial" panose="020B0604020202020204" pitchFamily="34" charset="0"/>
              <a:buNone/>
            </a:pPr>
            <a:r>
              <a:rPr lang="ja-JP" altLang="en-US" sz="1600" dirty="0">
                <a:solidFill>
                  <a:prstClr val="black"/>
                </a:solidFill>
                <a:latin typeface="Meiryo UI" panose="020B0604030504040204" pitchFamily="50" charset="-128"/>
                <a:ea typeface="Meiryo UI" panose="020B0604030504040204" pitchFamily="50" charset="-128"/>
              </a:rPr>
              <a:t>　</a:t>
            </a:r>
            <a:r>
              <a:rPr lang="zh-CN" altLang="en-US" sz="1600" dirty="0">
                <a:solidFill>
                  <a:prstClr val="black"/>
                </a:solidFill>
                <a:latin typeface="ＭＳ 明朝" panose="02020609040205080304" pitchFamily="49" charset="-128"/>
                <a:ea typeface="ＭＳ 明朝" panose="02020609040205080304" pitchFamily="49" charset="-128"/>
              </a:rPr>
              <a:t>操作过程中</a:t>
            </a:r>
            <a:r>
              <a:rPr lang="zh-CN" altLang="en-US" sz="1600" b="1" u="sng" dirty="0">
                <a:solidFill>
                  <a:prstClr val="black"/>
                </a:solidFill>
                <a:latin typeface="ＭＳ 明朝" panose="02020609040205080304" pitchFamily="49" charset="-128"/>
                <a:ea typeface="ＭＳ 明朝" panose="02020609040205080304" pitchFamily="49" charset="-128"/>
              </a:rPr>
              <a:t>过载（过负荷）</a:t>
            </a:r>
            <a:r>
              <a:rPr lang="zh-CN" altLang="en-US" sz="1600" dirty="0">
                <a:solidFill>
                  <a:prstClr val="black"/>
                </a:solidFill>
                <a:latin typeface="ＭＳ 明朝" panose="02020609040205080304" pitchFamily="49" charset="-128"/>
                <a:ea typeface="ＭＳ 明朝" panose="02020609040205080304" pitchFamily="49" charset="-128"/>
              </a:rPr>
              <a:t>或</a:t>
            </a:r>
            <a:r>
              <a:rPr lang="zh-CN" altLang="en-US" sz="1600" b="1" u="sng" dirty="0">
                <a:solidFill>
                  <a:prstClr val="black"/>
                </a:solidFill>
                <a:latin typeface="ＭＳ 明朝" panose="02020609040205080304" pitchFamily="49" charset="-128"/>
                <a:ea typeface="ＭＳ 明朝" panose="02020609040205080304" pitchFamily="49" charset="-128"/>
              </a:rPr>
              <a:t>冲击负荷</a:t>
            </a:r>
            <a:r>
              <a:rPr lang="zh-CN" altLang="en-US" sz="1600" dirty="0">
                <a:solidFill>
                  <a:prstClr val="black"/>
                </a:solidFill>
                <a:latin typeface="ＭＳ 明朝" panose="02020609040205080304" pitchFamily="49" charset="-128"/>
                <a:ea typeface="ＭＳ 明朝" panose="02020609040205080304" pitchFamily="49" charset="-128"/>
              </a:rPr>
              <a:t>时，液压回路产生</a:t>
            </a:r>
            <a:r>
              <a:rPr lang="zh-CN" altLang="en-US" sz="1600" b="1" u="sng" dirty="0">
                <a:solidFill>
                  <a:prstClr val="black"/>
                </a:solidFill>
                <a:latin typeface="ＭＳ 明朝" panose="02020609040205080304" pitchFamily="49" charset="-128"/>
                <a:ea typeface="ＭＳ 明朝" panose="02020609040205080304" pitchFamily="49" charset="-128"/>
              </a:rPr>
              <a:t>异常高</a:t>
            </a:r>
            <a:endParaRPr lang="en-US" altLang="zh-CN" sz="1600" b="1" u="sng"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Font typeface="Arial" panose="020B0604020202020204" pitchFamily="34" charset="0"/>
              <a:buNone/>
            </a:pPr>
            <a:r>
              <a:rPr lang="zh-CN" altLang="en-US" sz="1600" b="1" u="sng" dirty="0">
                <a:solidFill>
                  <a:prstClr val="black"/>
                </a:solidFill>
                <a:latin typeface="ＭＳ 明朝" panose="02020609040205080304" pitchFamily="49" charset="-128"/>
                <a:ea typeface="ＭＳ 明朝" panose="02020609040205080304" pitchFamily="49" charset="-128"/>
              </a:rPr>
              <a:t>的压力</a:t>
            </a:r>
            <a:r>
              <a:rPr lang="zh-CN" altLang="en-US" sz="1600" dirty="0">
                <a:solidFill>
                  <a:prstClr val="black"/>
                </a:solidFill>
                <a:latin typeface="ＭＳ 明朝" panose="02020609040205080304" pitchFamily="49" charset="-128"/>
                <a:ea typeface="ＭＳ 明朝" panose="02020609040205080304" pitchFamily="49" charset="-128"/>
              </a:rPr>
              <a:t>，有可能</a:t>
            </a:r>
            <a:r>
              <a:rPr lang="zh-CN" altLang="en-US" sz="1600" b="1" u="sng" dirty="0">
                <a:solidFill>
                  <a:prstClr val="black"/>
                </a:solidFill>
                <a:latin typeface="ＭＳ 明朝" panose="02020609040205080304" pitchFamily="49" charset="-128"/>
                <a:ea typeface="ＭＳ 明朝" panose="02020609040205080304" pitchFamily="49" charset="-128"/>
              </a:rPr>
              <a:t>损坏机器</a:t>
            </a:r>
            <a:r>
              <a:rPr lang="zh-CN" altLang="en-US" sz="1600" dirty="0">
                <a:solidFill>
                  <a:prstClr val="black"/>
                </a:solidFill>
                <a:latin typeface="ＭＳ 明朝" panose="02020609040205080304" pitchFamily="49" charset="-128"/>
                <a:ea typeface="ＭＳ 明朝" panose="02020609040205080304" pitchFamily="49" charset="-128"/>
              </a:rPr>
              <a:t>。</a:t>
            </a:r>
          </a:p>
          <a:p>
            <a:pPr marL="0" indent="0">
              <a:lnSpc>
                <a:spcPct val="110000"/>
              </a:lnSpc>
              <a:spcBef>
                <a:spcPts val="0"/>
              </a:spcBef>
              <a:buFont typeface="Arial" panose="020B0604020202020204" pitchFamily="34" charset="0"/>
              <a:buNone/>
            </a:pPr>
            <a:r>
              <a:rPr lang="zh-CN" altLang="en-US" sz="1600" dirty="0">
                <a:solidFill>
                  <a:prstClr val="black"/>
                </a:solidFill>
                <a:latin typeface="ＭＳ 明朝" panose="02020609040205080304" pitchFamily="49" charset="-128"/>
                <a:ea typeface="ＭＳ 明朝" panose="02020609040205080304" pitchFamily="49" charset="-128"/>
              </a:rPr>
              <a:t>为了防止这种情况发生，在高空作业车</a:t>
            </a:r>
            <a:r>
              <a:rPr lang="zh-TW" altLang="en-US" sz="1600" dirty="0">
                <a:solidFill>
                  <a:prstClr val="black"/>
                </a:solidFill>
                <a:latin typeface="ＭＳ 明朝" panose="02020609040205080304" pitchFamily="49" charset="-128"/>
                <a:ea typeface="ＭＳ 明朝" panose="02020609040205080304" pitchFamily="49" charset="-128"/>
              </a:rPr>
              <a:t>的</a:t>
            </a:r>
            <a:r>
              <a:rPr lang="zh-CN" altLang="en-US" sz="1600" b="1" u="sng" dirty="0">
                <a:solidFill>
                  <a:prstClr val="black"/>
                </a:solidFill>
                <a:latin typeface="ＭＳ 明朝" panose="02020609040205080304" pitchFamily="49" charset="-128"/>
                <a:ea typeface="ＭＳ 明朝" panose="02020609040205080304" pitchFamily="49" charset="-128"/>
              </a:rPr>
              <a:t>液压装置</a:t>
            </a:r>
            <a:r>
              <a:rPr lang="zh-CN" altLang="en-US" sz="1600" dirty="0">
                <a:solidFill>
                  <a:prstClr val="black"/>
                </a:solidFill>
                <a:latin typeface="ＭＳ 明朝" panose="02020609040205080304" pitchFamily="49" charset="-128"/>
                <a:ea typeface="ＭＳ 明朝" panose="02020609040205080304" pitchFamily="49" charset="-128"/>
              </a:rPr>
              <a:t>上</a:t>
            </a:r>
            <a:r>
              <a:rPr lang="zh-CN" altLang="en-US" sz="1600" b="1" u="sng" dirty="0">
                <a:solidFill>
                  <a:prstClr val="black"/>
                </a:solidFill>
                <a:latin typeface="ＭＳ 明朝" panose="02020609040205080304" pitchFamily="49" charset="-128"/>
                <a:ea typeface="ＭＳ 明朝" panose="02020609040205080304" pitchFamily="49" charset="-128"/>
              </a:rPr>
              <a:t>安装了安全</a:t>
            </a:r>
            <a:endParaRPr lang="en-US" altLang="zh-CN" sz="1600" b="1" u="sng"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Font typeface="Arial" panose="020B0604020202020204" pitchFamily="34" charset="0"/>
              <a:buNone/>
            </a:pPr>
            <a:r>
              <a:rPr lang="zh-CN" altLang="en-US" sz="1600" b="1" u="sng" dirty="0">
                <a:solidFill>
                  <a:prstClr val="black"/>
                </a:solidFill>
                <a:latin typeface="ＭＳ 明朝" panose="02020609040205080304" pitchFamily="49" charset="-128"/>
                <a:ea typeface="ＭＳ 明朝" panose="02020609040205080304" pitchFamily="49" charset="-128"/>
              </a:rPr>
              <a:t>阀</a:t>
            </a:r>
            <a:r>
              <a:rPr lang="zh-CN" altLang="en-US" sz="1600" dirty="0">
                <a:solidFill>
                  <a:prstClr val="black"/>
                </a:solidFill>
                <a:latin typeface="ＭＳ 明朝" panose="02020609040205080304" pitchFamily="49" charset="-128"/>
                <a:ea typeface="ＭＳ 明朝" panose="02020609040205080304" pitchFamily="49" charset="-128"/>
              </a:rPr>
              <a:t>，使每个</a:t>
            </a:r>
            <a:r>
              <a:rPr lang="zh-CN" altLang="en-US" sz="1600" b="1" u="sng" dirty="0">
                <a:solidFill>
                  <a:prstClr val="black"/>
                </a:solidFill>
                <a:latin typeface="ＭＳ 明朝" panose="02020609040205080304" pitchFamily="49" charset="-128"/>
                <a:ea typeface="ＭＳ 明朝" panose="02020609040205080304" pitchFamily="49" charset="-128"/>
              </a:rPr>
              <a:t>高空作业车使用的压力</a:t>
            </a:r>
            <a:r>
              <a:rPr lang="zh-CN" altLang="en-US" sz="1600" dirty="0">
                <a:solidFill>
                  <a:prstClr val="black"/>
                </a:solidFill>
                <a:latin typeface="ＭＳ 明朝" panose="02020609040205080304" pitchFamily="49" charset="-128"/>
                <a:ea typeface="ＭＳ 明朝" panose="02020609040205080304" pitchFamily="49" charset="-128"/>
              </a:rPr>
              <a:t>都是固定的，且</a:t>
            </a:r>
            <a:r>
              <a:rPr lang="zh-TW" altLang="en-US" sz="1600" dirty="0">
                <a:solidFill>
                  <a:prstClr val="black"/>
                </a:solidFill>
                <a:latin typeface="ＭＳ 明朝" panose="02020609040205080304" pitchFamily="49" charset="-128"/>
                <a:ea typeface="ＭＳ 明朝" panose="02020609040205080304" pitchFamily="49" charset="-128"/>
              </a:rPr>
              <a:t>保持</a:t>
            </a:r>
            <a:r>
              <a:rPr lang="zh-CN" altLang="en-US" sz="1600" dirty="0">
                <a:solidFill>
                  <a:prstClr val="black"/>
                </a:solidFill>
                <a:latin typeface="ＭＳ 明朝" panose="02020609040205080304" pitchFamily="49" charset="-128"/>
                <a:ea typeface="ＭＳ 明朝" panose="02020609040205080304" pitchFamily="49" charset="-128"/>
              </a:rPr>
              <a:t>回路内的</a:t>
            </a:r>
            <a:endParaRPr lang="en-US" altLang="zh-CN" sz="16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Font typeface="Arial" panose="020B0604020202020204" pitchFamily="34" charset="0"/>
              <a:buNone/>
            </a:pPr>
            <a:r>
              <a:rPr lang="zh-CN" altLang="en-US" sz="1600" dirty="0">
                <a:solidFill>
                  <a:prstClr val="black"/>
                </a:solidFill>
                <a:latin typeface="ＭＳ 明朝" panose="02020609040205080304" pitchFamily="49" charset="-128"/>
                <a:ea typeface="ＭＳ 明朝" panose="02020609040205080304" pitchFamily="49" charset="-128"/>
              </a:rPr>
              <a:t>压力</a:t>
            </a:r>
            <a:r>
              <a:rPr lang="zh-CN" altLang="en-US" sz="1600" b="1" u="sng" dirty="0">
                <a:solidFill>
                  <a:prstClr val="black"/>
                </a:solidFill>
                <a:latin typeface="ＭＳ 明朝" panose="02020609040205080304" pitchFamily="49" charset="-128"/>
                <a:ea typeface="ＭＳ 明朝" panose="02020609040205080304" pitchFamily="49" charset="-128"/>
              </a:rPr>
              <a:t>不超过设定压力</a:t>
            </a:r>
            <a:r>
              <a:rPr lang="zh-CN" altLang="en-US" sz="1600" dirty="0">
                <a:solidFill>
                  <a:prstClr val="black"/>
                </a:solidFill>
                <a:latin typeface="ＭＳ 明朝" panose="02020609040205080304" pitchFamily="49" charset="-128"/>
                <a:ea typeface="ＭＳ 明朝" panose="02020609040205080304" pitchFamily="49" charset="-128"/>
              </a:rPr>
              <a:t>。</a:t>
            </a:r>
            <a:endParaRPr lang="en-US" altLang="ja-JP" sz="16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Font typeface="Arial" panose="020B0604020202020204" pitchFamily="34" charset="0"/>
              <a:buNone/>
            </a:pPr>
            <a:endParaRPr lang="en-US" altLang="ja-JP" sz="16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Font typeface="Arial" panose="020B0604020202020204" pitchFamily="34" charset="0"/>
              <a:buNone/>
            </a:pPr>
            <a:r>
              <a:rPr lang="zh-CN" altLang="en-US" sz="1600" dirty="0">
                <a:solidFill>
                  <a:prstClr val="black"/>
                </a:solidFill>
                <a:latin typeface="ＭＳ 明朝" panose="02020609040205080304" pitchFamily="49" charset="-128"/>
                <a:ea typeface="ＭＳ 明朝" panose="02020609040205080304" pitchFamily="49" charset="-128"/>
              </a:rPr>
              <a:t>另外，如果配管及软管破损或这些连接部分脱落，会造成汽缸内</a:t>
            </a:r>
            <a:endParaRPr lang="en-US" altLang="zh-CN" sz="16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Font typeface="Arial" panose="020B0604020202020204" pitchFamily="34" charset="0"/>
              <a:buNone/>
            </a:pPr>
            <a:r>
              <a:rPr lang="zh-CN" altLang="en-US" sz="1600" dirty="0">
                <a:solidFill>
                  <a:prstClr val="black"/>
                </a:solidFill>
                <a:latin typeface="ＭＳ 明朝" panose="02020609040205080304" pitchFamily="49" charset="-128"/>
                <a:ea typeface="ＭＳ 明朝" panose="02020609040205080304" pitchFamily="49" charset="-128"/>
              </a:rPr>
              <a:t>的压力异常下降，作业平台等急剧下降。为了防止这种情况发生，</a:t>
            </a:r>
            <a:endParaRPr lang="en-US" altLang="zh-CN" sz="16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Font typeface="Arial" panose="020B0604020202020204" pitchFamily="34" charset="0"/>
              <a:buNone/>
            </a:pPr>
            <a:r>
              <a:rPr lang="zh-CN" altLang="en-US" sz="1600" dirty="0">
                <a:solidFill>
                  <a:prstClr val="black"/>
                </a:solidFill>
                <a:latin typeface="ＭＳ 明朝" panose="02020609040205080304" pitchFamily="49" charset="-128"/>
                <a:ea typeface="ＭＳ 明朝" panose="02020609040205080304" pitchFamily="49" charset="-128"/>
              </a:rPr>
              <a:t>在千斤顶用，起伏用，伸缩用，平衡用，曲折用及垂直升降用的</a:t>
            </a:r>
            <a:endParaRPr lang="en-US" altLang="zh-CN" sz="16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Font typeface="Arial" panose="020B0604020202020204" pitchFamily="34" charset="0"/>
              <a:buNone/>
            </a:pPr>
            <a:r>
              <a:rPr lang="zh-CN" altLang="en-US" sz="1600" dirty="0">
                <a:solidFill>
                  <a:prstClr val="black"/>
                </a:solidFill>
                <a:latin typeface="ＭＳ 明朝" panose="02020609040205080304" pitchFamily="49" charset="-128"/>
                <a:ea typeface="ＭＳ 明朝" panose="02020609040205080304" pitchFamily="49" charset="-128"/>
              </a:rPr>
              <a:t>各汽缸设有止回阀。特别是千斤顶用，伸缩用和曲折动臂型的起</a:t>
            </a:r>
            <a:endParaRPr lang="en-US" altLang="zh-CN" sz="16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Font typeface="Arial" panose="020B0604020202020204" pitchFamily="34" charset="0"/>
              <a:buNone/>
            </a:pPr>
            <a:r>
              <a:rPr lang="zh-CN" altLang="en-US" sz="1600" dirty="0">
                <a:solidFill>
                  <a:prstClr val="black"/>
                </a:solidFill>
                <a:latin typeface="ＭＳ 明朝" panose="02020609040205080304" pitchFamily="49" charset="-128"/>
                <a:ea typeface="ＭＳ 明朝" panose="02020609040205080304" pitchFamily="49" charset="-128"/>
              </a:rPr>
              <a:t>伏用气缸，因为向伸直汽缸的方向施加外力，所以设有的是双止回阀。</a:t>
            </a:r>
            <a:endParaRPr lang="en-US" altLang="ja-JP" sz="16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Font typeface="Arial" panose="020B0604020202020204" pitchFamily="34" charset="0"/>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a:lnSpc>
                <a:spcPct val="110000"/>
              </a:lnSpc>
              <a:spcBef>
                <a:spcPts val="0"/>
              </a:spcBef>
              <a:buFont typeface="Arial" panose="020B0604020202020204" pitchFamily="34" charset="0"/>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10000"/>
              </a:lnSpc>
              <a:spcBef>
                <a:spcPts val="0"/>
              </a:spcBef>
              <a:buFont typeface="Arial" panose="020B0604020202020204" pitchFamily="34" charset="0"/>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6558290" y="1104052"/>
            <a:ext cx="1957060" cy="2073667"/>
          </a:xfrm>
          <a:prstGeom prst="rect">
            <a:avLst/>
          </a:prstGeom>
          <a:noFill/>
          <a:ln>
            <a:solidFill>
              <a:schemeClr val="tx1"/>
            </a:solidFill>
          </a:ln>
        </p:spPr>
      </p:pic>
      <p:pic>
        <p:nvPicPr>
          <p:cNvPr id="8" name="図 7">
            <a:extLst>
              <a:ext uri="{FF2B5EF4-FFF2-40B4-BE49-F238E27FC236}">
                <a16:creationId xmlns:a16="http://schemas.microsoft.com/office/drawing/2014/main" id="{A8FBFC4B-5957-4816-84FE-E04EE2105E63}"/>
              </a:ext>
            </a:extLst>
          </p:cNvPr>
          <p:cNvPicPr/>
          <p:nvPr/>
        </p:nvPicPr>
        <p:blipFill>
          <a:blip r:embed="rId4">
            <a:extLst>
              <a:ext uri="{28A0092B-C50C-407E-A947-70E740481C1C}">
                <a14:useLocalDpi xmlns:a14="http://schemas.microsoft.com/office/drawing/2010/main" val="0"/>
              </a:ext>
            </a:extLst>
          </a:blip>
          <a:srcRect/>
          <a:stretch/>
        </p:blipFill>
        <p:spPr bwMode="auto">
          <a:xfrm>
            <a:off x="6558290" y="1105298"/>
            <a:ext cx="1957060" cy="2071174"/>
          </a:xfrm>
          <a:prstGeom prst="rect">
            <a:avLst/>
          </a:prstGeom>
          <a:noFill/>
          <a:ln>
            <a:solidFill>
              <a:schemeClr val="tx1"/>
            </a:solidFill>
          </a:ln>
        </p:spPr>
      </p:pic>
    </p:spTree>
    <p:extLst>
      <p:ext uri="{BB962C8B-B14F-4D97-AF65-F5344CB8AC3E}">
        <p14:creationId xmlns:p14="http://schemas.microsoft.com/office/powerpoint/2010/main" val="889503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828522"/>
          </a:xfrm>
          <a:ln>
            <a:solidFill>
              <a:schemeClr val="tx1"/>
            </a:solidFill>
          </a:ln>
        </p:spPr>
        <p:txBody>
          <a:bodyPr>
            <a:noAutofit/>
          </a:bodyPr>
          <a:lstStyle/>
          <a:p>
            <a:r>
              <a:rPr lang="ja-JP" altLang="en-US" sz="2400" b="1" dirty="0">
                <a:latin typeface="ＭＳ 明朝" panose="02020609040205080304" pitchFamily="49" charset="-128"/>
                <a:ea typeface="ＭＳ 明朝" panose="02020609040205080304" pitchFamily="49" charset="-128"/>
              </a:rPr>
              <a:t>高空作业车の安全装置（８）</a:t>
            </a:r>
            <a:r>
              <a:rPr lang="en-US" altLang="ja-JP" sz="2400" b="1" dirty="0">
                <a:latin typeface="ＭＳ 明朝" panose="02020609040205080304" pitchFamily="49" charset="-128"/>
                <a:ea typeface="ＭＳ 明朝" panose="02020609040205080304" pitchFamily="49" charset="-128"/>
              </a:rPr>
              <a:t/>
            </a:r>
            <a:br>
              <a:rPr lang="en-US" altLang="ja-JP" sz="2400" b="1" dirty="0">
                <a:latin typeface="ＭＳ 明朝" panose="02020609040205080304" pitchFamily="49" charset="-128"/>
                <a:ea typeface="ＭＳ 明朝" panose="02020609040205080304" pitchFamily="49" charset="-128"/>
              </a:rPr>
            </a:br>
            <a:r>
              <a:rPr lang="ja-JP" altLang="en-US" sz="2400" b="1" dirty="0">
                <a:latin typeface="ＭＳ 明朝" panose="02020609040205080304" pitchFamily="49" charset="-128"/>
                <a:ea typeface="ＭＳ 明朝" panose="02020609040205080304" pitchFamily="49" charset="-128"/>
              </a:rPr>
              <a:t>　</a:t>
            </a:r>
            <a:r>
              <a:rPr lang="zh-CN" altLang="en-US" sz="2400" b="1" dirty="0">
                <a:latin typeface="ＭＳ 明朝" panose="02020609040205080304" pitchFamily="49" charset="-128"/>
                <a:ea typeface="ＭＳ 明朝" panose="02020609040205080304" pitchFamily="49" charset="-128"/>
              </a:rPr>
              <a:t>外伸叉架联锁装置</a:t>
            </a:r>
            <a:r>
              <a:rPr lang="ja-JP" altLang="en-US" sz="2400" b="1" dirty="0">
                <a:latin typeface="Meiryo UI" panose="020B0604030504040204" pitchFamily="50" charset="-128"/>
                <a:ea typeface="Meiryo UI" panose="020B0604030504040204" pitchFamily="50" charset="-128"/>
              </a:rPr>
              <a:t>　</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教材４０页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２９页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28</a:t>
            </a:fld>
            <a:endParaRPr lang="ja-JP" altLang="en-US">
              <a:solidFill>
                <a:prstClr val="black">
                  <a:tint val="75000"/>
                </a:prstClr>
              </a:solidFill>
            </a:endParaRPr>
          </a:p>
        </p:txBody>
      </p:sp>
      <p:sp>
        <p:nvSpPr>
          <p:cNvPr id="11" name="コンテンツ プレースホルダー 4"/>
          <p:cNvSpPr txBox="1">
            <a:spLocks/>
          </p:cNvSpPr>
          <p:nvPr/>
        </p:nvSpPr>
        <p:spPr>
          <a:xfrm>
            <a:off x="628650" y="1356480"/>
            <a:ext cx="7886700" cy="103081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0"/>
              </a:spcBef>
              <a:buNone/>
            </a:pPr>
            <a:r>
              <a:rPr lang="ja-JP" altLang="en-US" sz="1800" dirty="0">
                <a:solidFill>
                  <a:prstClr val="black"/>
                </a:solidFill>
                <a:latin typeface="Meiryo UI" panose="020B0604030504040204" pitchFamily="50" charset="-128"/>
                <a:ea typeface="Meiryo UI" panose="020B0604030504040204" pitchFamily="50" charset="-128"/>
              </a:rPr>
              <a:t>　</a:t>
            </a:r>
            <a:r>
              <a:rPr lang="zh-CN" altLang="en-US" sz="1800" b="1" u="sng" dirty="0">
                <a:solidFill>
                  <a:prstClr val="black"/>
                </a:solidFill>
                <a:latin typeface="ＭＳ 明朝" panose="02020609040205080304" pitchFamily="49" charset="-128"/>
                <a:ea typeface="ＭＳ 明朝" panose="02020609040205080304" pitchFamily="49" charset="-128"/>
              </a:rPr>
              <a:t>外伸叉架联锁装置</a:t>
            </a:r>
            <a:r>
              <a:rPr lang="zh-CN" altLang="en-US" sz="1800" dirty="0">
                <a:solidFill>
                  <a:prstClr val="black"/>
                </a:solidFill>
                <a:latin typeface="ＭＳ 明朝" panose="02020609040205080304" pitchFamily="49" charset="-128"/>
                <a:ea typeface="ＭＳ 明朝" panose="02020609040205080304" pitchFamily="49" charset="-128"/>
              </a:rPr>
              <a:t>是为了</a:t>
            </a:r>
            <a:r>
              <a:rPr lang="zh-CN" altLang="en-US" sz="1800" b="1" u="sng" dirty="0">
                <a:solidFill>
                  <a:prstClr val="black"/>
                </a:solidFill>
                <a:latin typeface="ＭＳ 明朝" panose="02020609040205080304" pitchFamily="49" charset="-128"/>
                <a:ea typeface="ＭＳ 明朝" panose="02020609040205080304" pitchFamily="49" charset="-128"/>
              </a:rPr>
              <a:t>防止驾驶</a:t>
            </a:r>
            <a:r>
              <a:rPr lang="zh-TW" altLang="en-US" sz="1800" b="1" u="sng" dirty="0">
                <a:solidFill>
                  <a:prstClr val="black"/>
                </a:solidFill>
                <a:latin typeface="ＭＳ 明朝" panose="02020609040205080304" pitchFamily="49" charset="-128"/>
                <a:ea typeface="ＭＳ 明朝" panose="02020609040205080304" pitchFamily="49" charset="-128"/>
              </a:rPr>
              <a:t>人</a:t>
            </a:r>
            <a:r>
              <a:rPr lang="zh-CN" altLang="en-US" sz="1800" b="1" u="sng" dirty="0">
                <a:solidFill>
                  <a:prstClr val="black"/>
                </a:solidFill>
                <a:latin typeface="ＭＳ 明朝" panose="02020609040205080304" pitchFamily="49" charset="-128"/>
                <a:ea typeface="ＭＳ 明朝" panose="02020609040205080304" pitchFamily="49" charset="-128"/>
              </a:rPr>
              <a:t>员忘记千斤顶而操作动臂</a:t>
            </a:r>
            <a:r>
              <a:rPr lang="zh-CN" altLang="en-US" sz="1800" dirty="0">
                <a:solidFill>
                  <a:prstClr val="black"/>
                </a:solidFill>
                <a:latin typeface="ＭＳ 明朝" panose="02020609040205080304" pitchFamily="49" charset="-128"/>
                <a:ea typeface="ＭＳ 明朝" panose="02020609040205080304" pitchFamily="49" charset="-128"/>
              </a:rPr>
              <a:t>，在千斤顶上没有规定的载重时，通过电气控制使动臂的操作全部停止的装置。</a:t>
            </a:r>
            <a:endParaRPr lang="ja-JP" altLang="en-US" sz="18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2200450" y="2387296"/>
            <a:ext cx="4743099" cy="2225233"/>
          </a:xfrm>
          <a:prstGeom prst="rect">
            <a:avLst/>
          </a:prstGeom>
          <a:ln>
            <a:solidFill>
              <a:schemeClr val="tx1"/>
            </a:solidFill>
          </a:ln>
        </p:spPr>
      </p:pic>
      <p:pic>
        <p:nvPicPr>
          <p:cNvPr id="8" name="図 7">
            <a:extLst>
              <a:ext uri="{FF2B5EF4-FFF2-40B4-BE49-F238E27FC236}">
                <a16:creationId xmlns:a16="http://schemas.microsoft.com/office/drawing/2014/main" id="{68ABFC12-DA41-46AF-802F-EB72288738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4097" y="2387296"/>
            <a:ext cx="4715805" cy="2225233"/>
          </a:xfrm>
          <a:prstGeom prst="rect">
            <a:avLst/>
          </a:prstGeom>
          <a:ln>
            <a:solidFill>
              <a:schemeClr val="tx1"/>
            </a:solidFill>
          </a:ln>
        </p:spPr>
      </p:pic>
      <p:sp>
        <p:nvSpPr>
          <p:cNvPr id="9" name="テキスト ボックス 8">
            <a:extLst>
              <a:ext uri="{FF2B5EF4-FFF2-40B4-BE49-F238E27FC236}">
                <a16:creationId xmlns:a16="http://schemas.microsoft.com/office/drawing/2014/main" id="{5A0904A2-AE9B-49BA-A9C7-7BACCC38431A}"/>
              </a:ext>
            </a:extLst>
          </p:cNvPr>
          <p:cNvSpPr txBox="1"/>
          <p:nvPr/>
        </p:nvSpPr>
        <p:spPr>
          <a:xfrm>
            <a:off x="4795807" y="2735311"/>
            <a:ext cx="485776" cy="246221"/>
          </a:xfrm>
          <a:prstGeom prst="rect">
            <a:avLst/>
          </a:prstGeom>
          <a:solidFill>
            <a:schemeClr val="accent1">
              <a:lumMod val="60000"/>
              <a:lumOff val="40000"/>
            </a:schemeClr>
          </a:solidFill>
        </p:spPr>
        <p:txBody>
          <a:bodyPr wrap="square" rtlCol="0">
            <a:spAutoFit/>
          </a:bodyPr>
          <a:lstStyle/>
          <a:p>
            <a:r>
              <a:rPr kumimoji="1" lang="zh-CN" altLang="en-US" sz="1000" dirty="0">
                <a:latin typeface="ＭＳ 明朝" panose="02020609040205080304" pitchFamily="17" charset="-128"/>
                <a:ea typeface="ＭＳ 明朝" panose="02020609040205080304" pitchFamily="17" charset="-128"/>
              </a:rPr>
              <a:t>警报</a:t>
            </a:r>
            <a:endParaRPr kumimoji="1" lang="ja-JP" altLang="en-US" sz="10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632541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ja-JP" altLang="en-US" sz="2400" b="1" dirty="0">
                <a:latin typeface="ＭＳ 明朝" panose="02020609040205080304" pitchFamily="49" charset="-128"/>
                <a:ea typeface="ＭＳ 明朝" panose="02020609040205080304" pitchFamily="49" charset="-128"/>
              </a:rPr>
              <a:t>高空作业车の安全装置（９）　</a:t>
            </a:r>
            <a:r>
              <a:rPr lang="zh-CN" altLang="en-US" sz="2400" b="1" dirty="0">
                <a:solidFill>
                  <a:prstClr val="black"/>
                </a:solidFill>
                <a:latin typeface="ＭＳ 明朝" panose="02020609040205080304" pitchFamily="49" charset="-128"/>
                <a:ea typeface="ＭＳ 明朝" panose="02020609040205080304" pitchFamily="49" charset="-128"/>
              </a:rPr>
              <a:t>车身前后方向的表示</a:t>
            </a:r>
            <a:r>
              <a:rPr lang="ja-JP" altLang="en-US" sz="2400" b="1" dirty="0">
                <a:latin typeface="Meiryo UI" panose="020B0604030504040204" pitchFamily="50" charset="-128"/>
                <a:ea typeface="Meiryo UI" panose="020B0604030504040204" pitchFamily="50" charset="-128"/>
              </a:rPr>
              <a:t>　</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教材４１页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２９页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29</a:t>
            </a:fld>
            <a:endParaRPr lang="ja-JP" altLang="en-US">
              <a:solidFill>
                <a:prstClr val="black">
                  <a:tint val="75000"/>
                </a:prstClr>
              </a:solidFill>
            </a:endParaRPr>
          </a:p>
        </p:txBody>
      </p:sp>
      <p:sp>
        <p:nvSpPr>
          <p:cNvPr id="11" name="コンテンツ プレースホルダー 4"/>
          <p:cNvSpPr txBox="1">
            <a:spLocks/>
          </p:cNvSpPr>
          <p:nvPr/>
        </p:nvSpPr>
        <p:spPr>
          <a:xfrm>
            <a:off x="628650" y="852738"/>
            <a:ext cx="7886700" cy="312035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0"/>
              </a:spcBef>
              <a:buNone/>
            </a:pPr>
            <a:r>
              <a:rPr lang="ja-JP" altLang="en-US" sz="1800" dirty="0">
                <a:solidFill>
                  <a:prstClr val="black"/>
                </a:solidFill>
                <a:latin typeface="Meiryo UI" panose="020B0604030504040204" pitchFamily="50" charset="-128"/>
                <a:ea typeface="Meiryo UI" panose="020B0604030504040204" pitchFamily="50" charset="-128"/>
              </a:rPr>
              <a:t>　</a:t>
            </a:r>
            <a:r>
              <a:rPr lang="zh-CN" altLang="en-US" sz="1400" dirty="0">
                <a:solidFill>
                  <a:prstClr val="black"/>
                </a:solidFill>
                <a:latin typeface="ＭＳ 明朝" panose="02020609040205080304" pitchFamily="49" charset="-128"/>
                <a:ea typeface="ＭＳ 明朝" panose="02020609040205080304" pitchFamily="49" charset="-128"/>
              </a:rPr>
              <a:t>在作业平台上可以进行行车操作，作业平台和旋转台一起旋转的高空作业车上，有</a:t>
            </a:r>
            <a:r>
              <a:rPr lang="zh-CN" altLang="en-US" sz="1400" b="1" u="sng" dirty="0">
                <a:solidFill>
                  <a:prstClr val="black"/>
                </a:solidFill>
                <a:latin typeface="ＭＳ 明朝" panose="02020609040205080304" pitchFamily="49" charset="-128"/>
                <a:ea typeface="ＭＳ 明朝" panose="02020609040205080304" pitchFamily="49" charset="-128"/>
              </a:rPr>
              <a:t>从作业平台上可以确认车体的前后方向（前进方向）的标示</a:t>
            </a:r>
            <a:r>
              <a:rPr lang="zh-CN" altLang="en-US" sz="1400" dirty="0">
                <a:solidFill>
                  <a:prstClr val="black"/>
                </a:solidFill>
                <a:latin typeface="ＭＳ 明朝" panose="02020609040205080304" pitchFamily="49" charset="-128"/>
                <a:ea typeface="ＭＳ 明朝" panose="02020609040205080304" pitchFamily="49" charset="-128"/>
              </a:rPr>
              <a:t>。</a:t>
            </a:r>
            <a:endParaRPr lang="en-US" altLang="zh-CN" sz="14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r>
              <a:rPr lang="en-US" altLang="zh-CN" sz="1100" dirty="0">
                <a:solidFill>
                  <a:prstClr val="black"/>
                </a:solidFill>
                <a:latin typeface="ＭＳ 明朝" panose="02020609040205080304" pitchFamily="49" charset="-128"/>
                <a:ea typeface="ＭＳ 明朝" panose="02020609040205080304" pitchFamily="49" charset="-128"/>
              </a:rPr>
              <a:t>※</a:t>
            </a:r>
            <a:r>
              <a:rPr lang="zh-CN" altLang="en-US" sz="1100" dirty="0">
                <a:solidFill>
                  <a:prstClr val="black"/>
                </a:solidFill>
                <a:latin typeface="ＭＳ 明朝" panose="02020609040205080304" pitchFamily="49" charset="-128"/>
                <a:ea typeface="ＭＳ 明朝" panose="02020609040205080304" pitchFamily="49" charset="-128"/>
              </a:rPr>
              <a:t>安装在自走式的可旋转高空作业车上</a:t>
            </a:r>
            <a:r>
              <a:rPr lang="zh-CN" altLang="en-US" sz="1400" dirty="0">
                <a:solidFill>
                  <a:prstClr val="black"/>
                </a:solidFill>
                <a:latin typeface="ＭＳ 明朝" panose="02020609040205080304" pitchFamily="49" charset="-128"/>
                <a:ea typeface="ＭＳ 明朝" panose="02020609040205080304" pitchFamily="49" charset="-128"/>
              </a:rPr>
              <a:t>。</a:t>
            </a:r>
            <a:endParaRPr lang="en-US" altLang="ja-JP" sz="14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3133219" y="1920499"/>
            <a:ext cx="2877561" cy="2371550"/>
          </a:xfrm>
          <a:prstGeom prst="rect">
            <a:avLst/>
          </a:prstGeom>
          <a:ln>
            <a:solidFill>
              <a:schemeClr val="tx1"/>
            </a:solidFill>
          </a:ln>
        </p:spPr>
      </p:pic>
      <p:pic>
        <p:nvPicPr>
          <p:cNvPr id="8" name="図 7">
            <a:extLst>
              <a:ext uri="{FF2B5EF4-FFF2-40B4-BE49-F238E27FC236}">
                <a16:creationId xmlns:a16="http://schemas.microsoft.com/office/drawing/2014/main" id="{77B7CF4F-438D-4D79-99CD-B0DC40E342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35794" y="1920499"/>
            <a:ext cx="2872411" cy="2371550"/>
          </a:xfrm>
          <a:prstGeom prst="rect">
            <a:avLst/>
          </a:prstGeom>
          <a:ln>
            <a:solidFill>
              <a:schemeClr val="tx1"/>
            </a:solidFill>
          </a:ln>
        </p:spPr>
      </p:pic>
    </p:spTree>
    <p:extLst>
      <p:ext uri="{BB962C8B-B14F-4D97-AF65-F5344CB8AC3E}">
        <p14:creationId xmlns:p14="http://schemas.microsoft.com/office/powerpoint/2010/main" val="383944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92658" y="190330"/>
            <a:ext cx="7886700" cy="459929"/>
          </a:xfrm>
          <a:ln>
            <a:solidFill>
              <a:schemeClr val="tx1"/>
            </a:solidFill>
          </a:ln>
        </p:spPr>
        <p:txBody>
          <a:bodyPr>
            <a:noAutofit/>
          </a:bodyPr>
          <a:lstStyle/>
          <a:p>
            <a:r>
              <a:rPr kumimoji="1" lang="zh-CN" altLang="en-US" sz="2400" b="1" dirty="0">
                <a:latin typeface="ＭＳ 明朝" panose="02020609040205080304" pitchFamily="17" charset="-128"/>
                <a:ea typeface="ＭＳ 明朝" panose="02020609040205080304" pitchFamily="17" charset="-128"/>
              </a:rPr>
              <a:t>高空作业车的定义</a:t>
            </a:r>
            <a:endParaRPr kumimoji="1" lang="ja-JP" altLang="en-US" sz="2400" b="1" dirty="0">
              <a:latin typeface="ＭＳ 明朝" panose="02020609040205080304" pitchFamily="17" charset="-128"/>
              <a:ea typeface="ＭＳ 明朝" panose="02020609040205080304" pitchFamily="17" charset="-128"/>
            </a:endParaRPr>
          </a:p>
        </p:txBody>
      </p:sp>
      <p:sp>
        <p:nvSpPr>
          <p:cNvPr id="5" name="コンテンツ プレースホルダー 4"/>
          <p:cNvSpPr>
            <a:spLocks noGrp="1"/>
          </p:cNvSpPr>
          <p:nvPr>
            <p:ph idx="1"/>
          </p:nvPr>
        </p:nvSpPr>
        <p:spPr>
          <a:xfrm>
            <a:off x="692658" y="739373"/>
            <a:ext cx="7886700" cy="2447338"/>
          </a:xfrm>
          <a:ln w="6350">
            <a:noFill/>
          </a:ln>
        </p:spPr>
        <p:txBody>
          <a:bodyPr>
            <a:noAutofit/>
          </a:bodyPr>
          <a:lstStyle/>
          <a:p>
            <a:pPr indent="0" algn="just">
              <a:buNone/>
            </a:pPr>
            <a:r>
              <a:rPr lang="ja-JP" altLang="en-US" sz="2000" dirty="0">
                <a:latin typeface="Meiryo UI" panose="020B0604030504040204" pitchFamily="50" charset="-128"/>
                <a:ea typeface="Meiryo UI" panose="020B0604030504040204" pitchFamily="50" charset="-128"/>
              </a:rPr>
              <a:t>　</a:t>
            </a:r>
            <a:r>
              <a:rPr lang="zh-CN" altLang="ja-JP" sz="2000" kern="100" dirty="0">
                <a:effectLst/>
                <a:latin typeface="ＭＳ 明朝" panose="02020609040205080304" pitchFamily="17" charset="-128"/>
                <a:ea typeface="ＭＳ 明朝" panose="02020609040205080304" pitchFamily="17" charset="-128"/>
                <a:cs typeface="Times New Roman" panose="02020603050405020304" pitchFamily="18" charset="0"/>
              </a:rPr>
              <a:t>「高空作</a:t>
            </a:r>
            <a:r>
              <a:rPr lang="zh-CN" altLang="ja-JP" sz="2000" kern="100" dirty="0">
                <a:effectLst/>
                <a:latin typeface="ＭＳ 明朝" panose="02020609040205080304" pitchFamily="17" charset="-128"/>
                <a:ea typeface="ＭＳ 明朝" panose="02020609040205080304" pitchFamily="17" charset="-128"/>
                <a:cs typeface="SimSun" panose="02010600030101010101" pitchFamily="2" charset="-122"/>
              </a:rPr>
              <a:t>业车</a:t>
            </a:r>
            <a:r>
              <a:rPr lang="zh-CN" altLang="ja-JP" sz="2000" kern="100" dirty="0">
                <a:effectLst/>
                <a:latin typeface="ＭＳ 明朝" panose="02020609040205080304" pitchFamily="17" charset="-128"/>
                <a:ea typeface="ＭＳ 明朝" panose="02020609040205080304" pitchFamily="17" charset="-128"/>
                <a:cs typeface="Times New Roman" panose="02020603050405020304" pitchFamily="18" charset="0"/>
              </a:rPr>
              <a:t>」是指用于</a:t>
            </a:r>
            <a:r>
              <a:rPr lang="zh-CN" altLang="ja-JP" sz="2000" b="1" u="sng" kern="100" dirty="0">
                <a:effectLst/>
                <a:latin typeface="ＭＳ 明朝" panose="02020609040205080304" pitchFamily="17" charset="-128"/>
                <a:ea typeface="ＭＳ 明朝" panose="02020609040205080304" pitchFamily="17" charset="-128"/>
                <a:cs typeface="Times New Roman" panose="02020603050405020304" pitchFamily="18" charset="0"/>
              </a:rPr>
              <a:t>施工</a:t>
            </a:r>
            <a:r>
              <a:rPr lang="zh-CN" altLang="en-US" sz="2000" b="1" u="sng" kern="100" dirty="0">
                <a:effectLst/>
                <a:latin typeface="ＭＳ 明朝" panose="02020609040205080304" pitchFamily="17" charset="-128"/>
                <a:ea typeface="ＭＳ 明朝" panose="02020609040205080304" pitchFamily="17" charset="-128"/>
                <a:cs typeface="Times New Roman" panose="02020603050405020304" pitchFamily="18" charset="0"/>
              </a:rPr>
              <a:t>，</a:t>
            </a:r>
            <a:r>
              <a:rPr lang="zh-CN" altLang="ja-JP" sz="2000" b="1" u="sng" kern="100" dirty="0">
                <a:effectLst/>
                <a:latin typeface="ＭＳ 明朝" panose="02020609040205080304" pitchFamily="17" charset="-128"/>
                <a:ea typeface="ＭＳ 明朝" panose="02020609040205080304" pitchFamily="17" charset="-128"/>
                <a:cs typeface="Times New Roman" panose="02020603050405020304" pitchFamily="18" charset="0"/>
              </a:rPr>
              <a:t>点</a:t>
            </a:r>
            <a:r>
              <a:rPr lang="zh-CN" altLang="ja-JP" sz="2000" b="1" u="sng" kern="100" dirty="0">
                <a:effectLst/>
                <a:latin typeface="ＭＳ 明朝" panose="02020609040205080304" pitchFamily="17" charset="-128"/>
                <a:ea typeface="ＭＳ 明朝" panose="02020609040205080304" pitchFamily="17" charset="-128"/>
                <a:cs typeface="SimSun" panose="02010600030101010101" pitchFamily="2" charset="-122"/>
              </a:rPr>
              <a:t>检</a:t>
            </a:r>
            <a:r>
              <a:rPr lang="zh-CN" altLang="en-US" sz="2000" b="1" u="sng" kern="100" dirty="0">
                <a:effectLst/>
                <a:latin typeface="ＭＳ 明朝" panose="02020609040205080304" pitchFamily="17" charset="-128"/>
                <a:ea typeface="ＭＳ 明朝" panose="02020609040205080304" pitchFamily="17" charset="-128"/>
                <a:cs typeface="ＭＳ 明朝" panose="02020609040205080304" pitchFamily="17" charset="-128"/>
              </a:rPr>
              <a:t>，</a:t>
            </a:r>
            <a:r>
              <a:rPr lang="zh-CN" altLang="ja-JP" sz="2000" b="1" u="sng" kern="100" dirty="0">
                <a:effectLst/>
                <a:latin typeface="ＭＳ 明朝" panose="02020609040205080304" pitchFamily="17" charset="-128"/>
                <a:ea typeface="ＭＳ 明朝" panose="02020609040205080304" pitchFamily="17" charset="-128"/>
                <a:cs typeface="SimSun" panose="02010600030101010101" pitchFamily="2" charset="-122"/>
              </a:rPr>
              <a:t>维</a:t>
            </a:r>
            <a:r>
              <a:rPr lang="zh-CN" altLang="ja-JP" sz="2000" b="1" u="sng" kern="100" dirty="0">
                <a:effectLst/>
                <a:latin typeface="ＭＳ 明朝" panose="02020609040205080304" pitchFamily="17" charset="-128"/>
                <a:ea typeface="ＭＳ 明朝" panose="02020609040205080304" pitchFamily="17" charset="-128"/>
                <a:cs typeface="ＭＳ 明朝" panose="02020609040205080304" pitchFamily="17" charset="-128"/>
              </a:rPr>
              <a:t>修或其他高空作</a:t>
            </a:r>
            <a:r>
              <a:rPr lang="zh-CN" altLang="ja-JP" sz="2000" b="1" u="sng" kern="100" dirty="0">
                <a:effectLst/>
                <a:latin typeface="ＭＳ 明朝" panose="02020609040205080304" pitchFamily="17" charset="-128"/>
                <a:ea typeface="ＭＳ 明朝" panose="02020609040205080304" pitchFamily="17" charset="-128"/>
                <a:cs typeface="SimSun" panose="02010600030101010101" pitchFamily="2" charset="-122"/>
              </a:rPr>
              <a:t>业</a:t>
            </a:r>
            <a:r>
              <a:rPr lang="zh-CN" altLang="ja-JP" sz="2000" b="1" u="sng" kern="100" dirty="0">
                <a:effectLst/>
                <a:latin typeface="ＭＳ 明朝" panose="02020609040205080304" pitchFamily="17" charset="-128"/>
                <a:ea typeface="ＭＳ 明朝" panose="02020609040205080304" pitchFamily="17" charset="-128"/>
                <a:cs typeface="ＭＳ 明朝" panose="02020609040205080304" pitchFamily="17" charset="-128"/>
              </a:rPr>
              <a:t>的机器</a:t>
            </a:r>
            <a:r>
              <a:rPr lang="zh-CN" altLang="ja-JP" sz="2000" kern="100" dirty="0">
                <a:effectLst/>
                <a:latin typeface="ＭＳ 明朝" panose="02020609040205080304" pitchFamily="17" charset="-128"/>
                <a:ea typeface="ＭＳ 明朝" panose="02020609040205080304" pitchFamily="17" charset="-128"/>
                <a:cs typeface="ＭＳ 明朝" panose="02020609040205080304" pitchFamily="17" charset="-128"/>
              </a:rPr>
              <a:t>，它由</a:t>
            </a:r>
            <a:r>
              <a:rPr lang="zh-CN" altLang="ja-JP" sz="2000" b="1" u="sng" kern="100" dirty="0">
                <a:effectLst/>
                <a:latin typeface="ＭＳ 明朝" panose="02020609040205080304" pitchFamily="17" charset="-128"/>
                <a:ea typeface="ＭＳ 明朝" panose="02020609040205080304" pitchFamily="17" charset="-128"/>
                <a:cs typeface="ＭＳ 明朝" panose="02020609040205080304" pitchFamily="17" charset="-128"/>
              </a:rPr>
              <a:t>作</a:t>
            </a:r>
            <a:r>
              <a:rPr lang="zh-CN" altLang="ja-JP" sz="2000" b="1" u="sng" kern="100" dirty="0">
                <a:effectLst/>
                <a:latin typeface="ＭＳ 明朝" panose="02020609040205080304" pitchFamily="17" charset="-128"/>
                <a:ea typeface="ＭＳ 明朝" panose="02020609040205080304" pitchFamily="17" charset="-128"/>
                <a:cs typeface="SimSun" panose="02010600030101010101" pitchFamily="2" charset="-122"/>
              </a:rPr>
              <a:t>业</a:t>
            </a:r>
            <a:r>
              <a:rPr lang="zh-CN" altLang="ja-JP" sz="2000" b="1" u="sng" kern="100" dirty="0">
                <a:effectLst/>
                <a:latin typeface="ＭＳ 明朝" panose="02020609040205080304" pitchFamily="17" charset="-128"/>
                <a:ea typeface="ＭＳ 明朝" panose="02020609040205080304" pitchFamily="17" charset="-128"/>
                <a:cs typeface="ＭＳ 明朝" panose="02020609040205080304" pitchFamily="17" charset="-128"/>
              </a:rPr>
              <a:t>平台</a:t>
            </a:r>
            <a:r>
              <a:rPr lang="zh-CN" altLang="ja-JP" sz="2000" kern="100" dirty="0">
                <a:effectLst/>
                <a:latin typeface="ＭＳ 明朝" panose="02020609040205080304" pitchFamily="17" charset="-128"/>
                <a:ea typeface="ＭＳ 明朝" panose="02020609040205080304" pitchFamily="17" charset="-128"/>
                <a:cs typeface="Times New Roman" panose="02020603050405020304" pitchFamily="18" charset="0"/>
              </a:rPr>
              <a:t>和</a:t>
            </a:r>
            <a:r>
              <a:rPr lang="zh-CN" altLang="ja-JP" sz="2000" b="1" u="sng" kern="100" dirty="0">
                <a:effectLst/>
                <a:latin typeface="ＭＳ 明朝" panose="02020609040205080304" pitchFamily="17" charset="-128"/>
                <a:ea typeface="ＭＳ 明朝" panose="02020609040205080304" pitchFamily="17" charset="-128"/>
                <a:cs typeface="Times New Roman" panose="02020603050405020304" pitchFamily="18" charset="0"/>
              </a:rPr>
              <a:t>升降装置或其他装置</a:t>
            </a:r>
            <a:r>
              <a:rPr lang="zh-CN" altLang="ja-JP" sz="2000" kern="100" dirty="0">
                <a:effectLst/>
                <a:latin typeface="ＭＳ 明朝" panose="02020609040205080304" pitchFamily="17" charset="-128"/>
                <a:ea typeface="ＭＳ 明朝" panose="02020609040205080304" pitchFamily="17" charset="-128"/>
                <a:cs typeface="SimSun" panose="02010600030101010101" pitchFamily="2" charset="-122"/>
              </a:rPr>
              <a:t>组</a:t>
            </a:r>
            <a:r>
              <a:rPr lang="zh-CN" altLang="ja-JP" sz="2000" kern="100" dirty="0">
                <a:effectLst/>
                <a:latin typeface="ＭＳ 明朝" panose="02020609040205080304" pitchFamily="17" charset="-128"/>
                <a:ea typeface="ＭＳ 明朝" panose="02020609040205080304" pitchFamily="17" charset="-128"/>
                <a:cs typeface="ＭＳ 明朝" panose="02020609040205080304" pitchFamily="17" charset="-128"/>
              </a:rPr>
              <a:t>成，</a:t>
            </a:r>
            <a:r>
              <a:rPr lang="zh-CN" altLang="ja-JP" sz="2000" b="1" u="sng" kern="100" dirty="0">
                <a:effectLst/>
                <a:latin typeface="ＭＳ 明朝" panose="02020609040205080304" pitchFamily="17" charset="-128"/>
                <a:ea typeface="ＭＳ 明朝" panose="02020609040205080304" pitchFamily="17" charset="-128"/>
                <a:cs typeface="Times New Roman" panose="02020603050405020304" pitchFamily="18" charset="0"/>
              </a:rPr>
              <a:t>并有作</a:t>
            </a:r>
            <a:r>
              <a:rPr lang="zh-CN" altLang="ja-JP" sz="2000" b="1" u="sng" kern="100" dirty="0">
                <a:effectLst/>
                <a:latin typeface="ＭＳ 明朝" panose="02020609040205080304" pitchFamily="17" charset="-128"/>
                <a:ea typeface="ＭＳ 明朝" panose="02020609040205080304" pitchFamily="17" charset="-128"/>
                <a:cs typeface="SimSun" panose="02010600030101010101" pitchFamily="2" charset="-122"/>
              </a:rPr>
              <a:t>业</a:t>
            </a:r>
            <a:r>
              <a:rPr lang="zh-CN" altLang="ja-JP" sz="2000" b="1" u="sng" kern="100" dirty="0">
                <a:effectLst/>
                <a:latin typeface="ＭＳ 明朝" panose="02020609040205080304" pitchFamily="17" charset="-128"/>
                <a:ea typeface="ＭＳ 明朝" panose="02020609040205080304" pitchFamily="17" charset="-128"/>
                <a:cs typeface="ＭＳ 明朝" panose="02020609040205080304" pitchFamily="17" charset="-128"/>
              </a:rPr>
              <a:t>平台</a:t>
            </a:r>
            <a:r>
              <a:rPr lang="zh-CN" altLang="ja-JP" sz="2000" kern="100" dirty="0">
                <a:effectLst/>
                <a:latin typeface="ＭＳ 明朝" panose="02020609040205080304" pitchFamily="17" charset="-128"/>
                <a:ea typeface="ＭＳ 明朝" panose="02020609040205080304" pitchFamily="17" charset="-128"/>
                <a:cs typeface="ＭＳ 明朝" panose="02020609040205080304" pitchFamily="17" charset="-128"/>
              </a:rPr>
              <a:t>由</a:t>
            </a:r>
            <a:r>
              <a:rPr lang="zh-CN" altLang="ja-JP" sz="2000" b="1" u="sng" kern="100" dirty="0">
                <a:effectLst/>
                <a:latin typeface="ＭＳ 明朝" panose="02020609040205080304" pitchFamily="17" charset="-128"/>
                <a:ea typeface="ＭＳ 明朝" panose="02020609040205080304" pitchFamily="17" charset="-128"/>
                <a:cs typeface="ＭＳ 明朝" panose="02020609040205080304" pitchFamily="17" charset="-128"/>
              </a:rPr>
              <a:t>升降装置和其他装置</a:t>
            </a:r>
            <a:r>
              <a:rPr lang="zh-CN" altLang="ja-JP" sz="2000" b="1" u="sng" kern="100" dirty="0">
                <a:effectLst/>
                <a:latin typeface="ＭＳ 明朝" panose="02020609040205080304" pitchFamily="17" charset="-128"/>
                <a:ea typeface="ＭＳ 明朝" panose="02020609040205080304" pitchFamily="17" charset="-128"/>
                <a:cs typeface="Times New Roman" panose="02020603050405020304" pitchFamily="18" charset="0"/>
              </a:rPr>
              <a:t>上升或下降</a:t>
            </a:r>
            <a:r>
              <a:rPr lang="zh-CN" altLang="ja-JP" sz="2000" kern="100" dirty="0">
                <a:effectLst/>
                <a:latin typeface="ＭＳ 明朝" panose="02020609040205080304" pitchFamily="17" charset="-128"/>
                <a:ea typeface="ＭＳ 明朝" panose="02020609040205080304" pitchFamily="17" charset="-128"/>
                <a:cs typeface="SimSun" panose="02010600030101010101" pitchFamily="2" charset="-122"/>
              </a:rPr>
              <a:t>设备</a:t>
            </a:r>
            <a:r>
              <a:rPr lang="zh-CN" altLang="ja-JP" sz="2000" kern="100" dirty="0">
                <a:effectLst/>
                <a:latin typeface="ＭＳ 明朝" panose="02020609040205080304" pitchFamily="17" charset="-128"/>
                <a:ea typeface="ＭＳ 明朝" panose="02020609040205080304" pitchFamily="17" charset="-128"/>
                <a:cs typeface="Times New Roman" panose="02020603050405020304" pitchFamily="18" charset="0"/>
              </a:rPr>
              <a:t>的机器中，可以</a:t>
            </a:r>
            <a:r>
              <a:rPr lang="zh-CN" altLang="ja-JP" sz="2000" b="1" u="sng" kern="100" dirty="0">
                <a:effectLst/>
                <a:latin typeface="ＭＳ 明朝" panose="02020609040205080304" pitchFamily="17" charset="-128"/>
                <a:ea typeface="ＭＳ 明朝" panose="02020609040205080304" pitchFamily="17" charset="-128"/>
                <a:cs typeface="Times New Roman" panose="02020603050405020304" pitchFamily="18" charset="0"/>
              </a:rPr>
              <a:t>使用</a:t>
            </a:r>
            <a:r>
              <a:rPr lang="zh-CN" altLang="ja-JP" sz="2000" b="1" u="sng" kern="100" dirty="0">
                <a:effectLst/>
                <a:latin typeface="ＭＳ 明朝" panose="02020609040205080304" pitchFamily="17" charset="-128"/>
                <a:ea typeface="ＭＳ 明朝" panose="02020609040205080304" pitchFamily="17" charset="-128"/>
                <a:cs typeface="SimSun" panose="02010600030101010101" pitchFamily="2" charset="-122"/>
              </a:rPr>
              <a:t>动</a:t>
            </a:r>
            <a:r>
              <a:rPr lang="zh-CN" altLang="ja-JP" sz="2000" b="1" u="sng" kern="100" dirty="0">
                <a:effectLst/>
                <a:latin typeface="ＭＳ 明朝" panose="02020609040205080304" pitchFamily="17" charset="-128"/>
                <a:ea typeface="ＭＳ 明朝" panose="02020609040205080304" pitchFamily="17" charset="-128"/>
                <a:cs typeface="ＭＳ 明朝" panose="02020609040205080304" pitchFamily="17" charset="-128"/>
              </a:rPr>
              <a:t>力</a:t>
            </a:r>
            <a:r>
              <a:rPr lang="zh-CN" altLang="ja-JP" sz="2000" kern="100" dirty="0">
                <a:effectLst/>
                <a:latin typeface="ＭＳ 明朝" panose="02020609040205080304" pitchFamily="17" charset="-128"/>
                <a:ea typeface="ＭＳ 明朝" panose="02020609040205080304" pitchFamily="17" charset="-128"/>
                <a:cs typeface="ＭＳ 明朝" panose="02020609040205080304" pitchFamily="17" charset="-128"/>
              </a:rPr>
              <a:t>在</a:t>
            </a:r>
            <a:r>
              <a:rPr lang="zh-CN" altLang="ja-JP" sz="2000" b="1" u="sng" kern="100" dirty="0">
                <a:effectLst/>
                <a:latin typeface="ＭＳ 明朝" panose="02020609040205080304" pitchFamily="17" charset="-128"/>
                <a:ea typeface="ＭＳ 明朝" panose="02020609040205080304" pitchFamily="17" charset="-128"/>
                <a:cs typeface="ＭＳ 明朝" panose="02020609040205080304" pitchFamily="17" charset="-128"/>
              </a:rPr>
              <a:t>不特定的</a:t>
            </a:r>
            <a:r>
              <a:rPr lang="zh-CN" altLang="ja-JP" sz="2000" b="1" u="sng" kern="100" dirty="0">
                <a:effectLst/>
                <a:latin typeface="ＭＳ 明朝" panose="02020609040205080304" pitchFamily="17" charset="-128"/>
                <a:ea typeface="ＭＳ 明朝" panose="02020609040205080304" pitchFamily="17" charset="-128"/>
                <a:cs typeface="SimSun" panose="02010600030101010101" pitchFamily="2" charset="-122"/>
              </a:rPr>
              <a:t>场</a:t>
            </a:r>
            <a:r>
              <a:rPr lang="zh-CN" altLang="ja-JP" sz="2000" b="1" u="sng" kern="100" dirty="0">
                <a:effectLst/>
                <a:latin typeface="ＭＳ 明朝" panose="02020609040205080304" pitchFamily="17" charset="-128"/>
                <a:ea typeface="ＭＳ 明朝" panose="02020609040205080304" pitchFamily="17" charset="-128"/>
                <a:cs typeface="ＭＳ 明朝" panose="02020609040205080304" pitchFamily="17" charset="-128"/>
              </a:rPr>
              <a:t>所</a:t>
            </a:r>
            <a:r>
              <a:rPr lang="zh-CN" altLang="ja-JP" sz="2000" b="1" u="sng" kern="100" dirty="0">
                <a:effectLst/>
                <a:latin typeface="ＭＳ 明朝" panose="02020609040205080304" pitchFamily="17" charset="-128"/>
                <a:ea typeface="ＭＳ 明朝" panose="02020609040205080304" pitchFamily="17" charset="-128"/>
                <a:cs typeface="Times New Roman" panose="02020603050405020304" pitchFamily="18" charset="0"/>
              </a:rPr>
              <a:t>自走</a:t>
            </a:r>
            <a:r>
              <a:rPr lang="zh-CN" altLang="ja-JP" sz="2000" kern="100" dirty="0">
                <a:effectLst/>
                <a:latin typeface="ＭＳ 明朝" panose="02020609040205080304" pitchFamily="17" charset="-128"/>
                <a:ea typeface="ＭＳ 明朝" panose="02020609040205080304" pitchFamily="17" charset="-128"/>
                <a:cs typeface="Times New Roman" panose="02020603050405020304" pitchFamily="18" charset="0"/>
              </a:rPr>
              <a:t>的机器。</a:t>
            </a:r>
            <a:endParaRPr lang="ja-JP" altLang="ja-JP" sz="2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indent="0" algn="just">
              <a:buNone/>
            </a:pPr>
            <a:r>
              <a:rPr lang="zh-CN" altLang="ja-JP" sz="2000" kern="100" dirty="0">
                <a:effectLst/>
                <a:latin typeface="ＭＳ 明朝" panose="02020609040205080304" pitchFamily="17" charset="-128"/>
                <a:ea typeface="ＭＳ 明朝" panose="02020609040205080304" pitchFamily="17" charset="-128"/>
                <a:cs typeface="Times New Roman" panose="02020603050405020304" pitchFamily="18" charset="0"/>
              </a:rPr>
              <a:t>此外，消防机构用于消防活</a:t>
            </a:r>
            <a:r>
              <a:rPr lang="zh-CN" altLang="ja-JP" sz="2000" kern="100" dirty="0">
                <a:effectLst/>
                <a:latin typeface="ＭＳ 明朝" panose="02020609040205080304" pitchFamily="17" charset="-128"/>
                <a:ea typeface="ＭＳ 明朝" panose="02020609040205080304" pitchFamily="17" charset="-128"/>
                <a:cs typeface="SimSun" panose="02010600030101010101" pitchFamily="2" charset="-122"/>
              </a:rPr>
              <a:t>动</a:t>
            </a:r>
            <a:r>
              <a:rPr lang="zh-CN" altLang="ja-JP" sz="2000" kern="100" dirty="0">
                <a:effectLst/>
                <a:latin typeface="ＭＳ 明朝" panose="02020609040205080304" pitchFamily="17" charset="-128"/>
                <a:ea typeface="ＭＳ 明朝" panose="02020609040205080304" pitchFamily="17" charset="-128"/>
                <a:cs typeface="ＭＳ 明朝" panose="02020609040205080304" pitchFamily="17" charset="-128"/>
              </a:rPr>
              <a:t>的</a:t>
            </a:r>
            <a:r>
              <a:rPr lang="zh-CN" altLang="ja-JP" sz="2000" kern="100" dirty="0">
                <a:effectLst/>
                <a:latin typeface="ＭＳ 明朝" panose="02020609040205080304" pitchFamily="17" charset="-128"/>
                <a:ea typeface="ＭＳ 明朝" panose="02020609040205080304" pitchFamily="17" charset="-128"/>
                <a:cs typeface="Times New Roman" panose="02020603050405020304" pitchFamily="18" charset="0"/>
              </a:rPr>
              <a:t>云梯消防</a:t>
            </a:r>
            <a:r>
              <a:rPr lang="zh-CN" altLang="ja-JP" sz="2000" kern="100" dirty="0">
                <a:effectLst/>
                <a:latin typeface="ＭＳ 明朝" panose="02020609040205080304" pitchFamily="17" charset="-128"/>
                <a:ea typeface="ＭＳ 明朝" panose="02020609040205080304" pitchFamily="17" charset="-128"/>
                <a:cs typeface="SimSun" panose="02010600030101010101" pitchFamily="2" charset="-122"/>
              </a:rPr>
              <a:t>车</a:t>
            </a:r>
            <a:r>
              <a:rPr lang="zh-CN" altLang="en-US" sz="2000" kern="100" dirty="0">
                <a:effectLst/>
                <a:latin typeface="ＭＳ 明朝" panose="02020609040205080304" pitchFamily="17" charset="-128"/>
                <a:ea typeface="ＭＳ 明朝" panose="02020609040205080304" pitchFamily="17" charset="-128"/>
                <a:cs typeface="ＭＳ 明朝" panose="02020609040205080304" pitchFamily="17" charset="-128"/>
              </a:rPr>
              <a:t>，</a:t>
            </a:r>
            <a:r>
              <a:rPr lang="zh-CN" altLang="ja-JP" sz="2000" kern="100" dirty="0">
                <a:effectLst/>
                <a:latin typeface="ＭＳ 明朝" panose="02020609040205080304" pitchFamily="17" charset="-128"/>
                <a:ea typeface="ＭＳ 明朝" panose="02020609040205080304" pitchFamily="17" charset="-128"/>
                <a:cs typeface="Times New Roman" panose="02020603050405020304" pitchFamily="18" charset="0"/>
              </a:rPr>
              <a:t>曲折式云梯消防</a:t>
            </a:r>
            <a:r>
              <a:rPr lang="zh-CN" altLang="ja-JP" sz="2000" kern="100" dirty="0">
                <a:effectLst/>
                <a:latin typeface="ＭＳ 明朝" panose="02020609040205080304" pitchFamily="17" charset="-128"/>
                <a:ea typeface="ＭＳ 明朝" panose="02020609040205080304" pitchFamily="17" charset="-128"/>
                <a:cs typeface="SimSun" panose="02010600030101010101" pitchFamily="2" charset="-122"/>
              </a:rPr>
              <a:t>车</a:t>
            </a:r>
            <a:r>
              <a:rPr lang="zh-CN" altLang="ja-JP" sz="2000" kern="100" dirty="0">
                <a:effectLst/>
                <a:latin typeface="ＭＳ 明朝" panose="02020609040205080304" pitchFamily="17" charset="-128"/>
                <a:ea typeface="ＭＳ 明朝" panose="02020609040205080304" pitchFamily="17" charset="-128"/>
                <a:cs typeface="ＭＳ 明朝" panose="02020609040205080304" pitchFamily="17" charset="-128"/>
              </a:rPr>
              <a:t>不包括高空作</a:t>
            </a:r>
            <a:r>
              <a:rPr lang="zh-CN" altLang="ja-JP" sz="2000" kern="100" dirty="0">
                <a:effectLst/>
                <a:latin typeface="ＭＳ 明朝" panose="02020609040205080304" pitchFamily="17" charset="-128"/>
                <a:ea typeface="ＭＳ 明朝" panose="02020609040205080304" pitchFamily="17" charset="-128"/>
                <a:cs typeface="SimSun" panose="02010600030101010101" pitchFamily="2" charset="-122"/>
              </a:rPr>
              <a:t>业车</a:t>
            </a:r>
            <a:r>
              <a:rPr lang="zh-CN" altLang="ja-JP" sz="2000" kern="100" dirty="0">
                <a:effectLst/>
                <a:latin typeface="ＭＳ 明朝" panose="02020609040205080304" pitchFamily="17" charset="-128"/>
                <a:ea typeface="ＭＳ 明朝" panose="02020609040205080304" pitchFamily="17" charset="-128"/>
                <a:cs typeface="ＭＳ 明朝" panose="02020609040205080304" pitchFamily="17" charset="-128"/>
              </a:rPr>
              <a:t>。</a:t>
            </a:r>
            <a:r>
              <a:rPr lang="zh-CN" altLang="ja-JP" sz="2000" kern="100" dirty="0">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2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0" indent="0" algn="just">
              <a:buNone/>
            </a:pPr>
            <a:r>
              <a:rPr lang="en-US" altLang="zh-CN" sz="2000" kern="100" dirty="0">
                <a:effectLst/>
                <a:latin typeface="ＭＳ 明朝" panose="02020609040205080304" pitchFamily="17" charset="-128"/>
                <a:ea typeface="ＭＳ 明朝" panose="02020609040205080304" pitchFamily="17" charset="-128"/>
                <a:cs typeface="Times New Roman" panose="02020603050405020304" pitchFamily="18" charset="0"/>
              </a:rPr>
              <a:t> </a:t>
            </a:r>
            <a:r>
              <a:rPr lang="zh-CN" altLang="ja-JP" sz="2000" kern="100" dirty="0">
                <a:effectLst/>
                <a:latin typeface="ＭＳ 明朝" panose="02020609040205080304" pitchFamily="17" charset="-128"/>
                <a:ea typeface="ＭＳ 明朝" panose="02020609040205080304" pitchFamily="17" charset="-128"/>
                <a:cs typeface="Times New Roman" panose="02020603050405020304" pitchFamily="18" charset="0"/>
              </a:rPr>
              <a:t>※厚生</a:t>
            </a:r>
            <a:r>
              <a:rPr lang="zh-CN" altLang="ja-JP" sz="2000" kern="100" dirty="0">
                <a:effectLst/>
                <a:latin typeface="ＭＳ 明朝" panose="02020609040205080304" pitchFamily="17" charset="-128"/>
                <a:ea typeface="ＭＳ 明朝" panose="02020609040205080304" pitchFamily="17" charset="-128"/>
                <a:cs typeface="SimSun" panose="02010600030101010101" pitchFamily="2" charset="-122"/>
              </a:rPr>
              <a:t>劳动</a:t>
            </a:r>
            <a:r>
              <a:rPr lang="zh-CN" altLang="ja-JP" sz="2000" kern="100" dirty="0">
                <a:effectLst/>
                <a:latin typeface="ＭＳ 明朝" panose="02020609040205080304" pitchFamily="17" charset="-128"/>
                <a:ea typeface="ＭＳ 明朝" panose="02020609040205080304" pitchFamily="17" charset="-128"/>
                <a:cs typeface="ＭＳ 明朝" panose="02020609040205080304" pitchFamily="17" charset="-128"/>
              </a:rPr>
              <a:t>省</a:t>
            </a:r>
            <a:r>
              <a:rPr lang="zh-CN" altLang="ja-JP" sz="2000" kern="100" dirty="0">
                <a:effectLst/>
                <a:latin typeface="ＭＳ 明朝" panose="02020609040205080304" pitchFamily="17" charset="-128"/>
                <a:ea typeface="ＭＳ 明朝" panose="02020609040205080304" pitchFamily="17" charset="-128"/>
                <a:cs typeface="SimSun" panose="02010600030101010101" pitchFamily="2" charset="-122"/>
              </a:rPr>
              <a:t>劳动</a:t>
            </a:r>
            <a:r>
              <a:rPr lang="zh-CN" altLang="ja-JP" sz="2000" kern="100" dirty="0">
                <a:effectLst/>
                <a:latin typeface="ＭＳ 明朝" panose="02020609040205080304" pitchFamily="17" charset="-128"/>
                <a:ea typeface="ＭＳ 明朝" panose="02020609040205080304" pitchFamily="17" charset="-128"/>
                <a:cs typeface="ＭＳ 明朝" panose="02020609040205080304" pitchFamily="17" charset="-128"/>
              </a:rPr>
              <a:t>基准局</a:t>
            </a:r>
            <a:r>
              <a:rPr lang="zh-CN" altLang="ja-JP" sz="2000" kern="100" dirty="0">
                <a:effectLst/>
                <a:latin typeface="ＭＳ 明朝" panose="02020609040205080304" pitchFamily="17" charset="-128"/>
                <a:ea typeface="ＭＳ 明朝" panose="02020609040205080304" pitchFamily="17" charset="-128"/>
                <a:cs typeface="SimSun" panose="02010600030101010101" pitchFamily="2" charset="-122"/>
              </a:rPr>
              <a:t>长</a:t>
            </a:r>
            <a:r>
              <a:rPr lang="zh-CN" altLang="ja-JP" sz="2000" kern="100" dirty="0">
                <a:effectLst/>
                <a:latin typeface="ＭＳ 明朝" panose="02020609040205080304" pitchFamily="17" charset="-128"/>
                <a:ea typeface="ＭＳ 明朝" panose="02020609040205080304" pitchFamily="17" charset="-128"/>
                <a:cs typeface="ＭＳ 明朝" panose="02020609040205080304" pitchFamily="17" charset="-128"/>
              </a:rPr>
              <a:t>通知（平成</a:t>
            </a:r>
            <a:r>
              <a:rPr lang="en-US" altLang="ja-JP" sz="2000" kern="100" dirty="0">
                <a:effectLst/>
                <a:latin typeface="ＭＳ 明朝" panose="02020609040205080304" pitchFamily="17" charset="-128"/>
                <a:ea typeface="ＭＳ 明朝" panose="02020609040205080304" pitchFamily="17" charset="-128"/>
                <a:cs typeface="Times New Roman" panose="02020603050405020304" pitchFamily="18" charset="0"/>
              </a:rPr>
              <a:t>2.9.26</a:t>
            </a:r>
            <a:r>
              <a:rPr lang="zh-CN" altLang="ja-JP" sz="2000" kern="100" dirty="0">
                <a:effectLst/>
                <a:latin typeface="ＭＳ 明朝" panose="02020609040205080304" pitchFamily="17" charset="-128"/>
                <a:ea typeface="ＭＳ 明朝" panose="02020609040205080304" pitchFamily="17" charset="-128"/>
                <a:cs typeface="Times New Roman" panose="02020603050405020304" pitchFamily="18" charset="0"/>
              </a:rPr>
              <a:t>第</a:t>
            </a:r>
            <a:r>
              <a:rPr lang="en-US" altLang="ja-JP" sz="2000" kern="100" dirty="0">
                <a:effectLst/>
                <a:latin typeface="ＭＳ 明朝" panose="02020609040205080304" pitchFamily="17" charset="-128"/>
                <a:ea typeface="ＭＳ 明朝" panose="02020609040205080304" pitchFamily="17" charset="-128"/>
                <a:cs typeface="Times New Roman" panose="02020603050405020304" pitchFamily="18" charset="0"/>
              </a:rPr>
              <a:t>583</a:t>
            </a:r>
            <a:r>
              <a:rPr lang="zh-CN" altLang="ja-JP" sz="2000" kern="100" dirty="0">
                <a:effectLst/>
                <a:latin typeface="ＭＳ 明朝" panose="02020609040205080304" pitchFamily="17" charset="-128"/>
                <a:ea typeface="ＭＳ 明朝" panose="02020609040205080304" pitchFamily="17" charset="-128"/>
                <a:cs typeface="Times New Roman" panose="02020603050405020304" pitchFamily="18" charset="0"/>
              </a:rPr>
              <a:t>号）</a:t>
            </a:r>
            <a:endParaRPr lang="ja-JP" altLang="ja-JP" sz="2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0" indent="0">
              <a:lnSpc>
                <a:spcPct val="110000"/>
              </a:lnSpc>
              <a:spcBef>
                <a:spcPts val="0"/>
              </a:spcBef>
              <a:buNone/>
            </a:pPr>
            <a:endParaRPr lang="ja-JP" altLang="en-US" sz="2000" dirty="0">
              <a:latin typeface="Meiryo UI" panose="020B0604030504040204" pitchFamily="50" charset="-128"/>
              <a:ea typeface="Meiryo UI" panose="020B0604030504040204" pitchFamily="50" charset="-128"/>
            </a:endParaRPr>
          </a:p>
          <a:p>
            <a:pPr marL="268288" indent="-268288">
              <a:lnSpc>
                <a:spcPct val="100000"/>
              </a:lnSpc>
              <a:spcBef>
                <a:spcPts val="0"/>
              </a:spcBef>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887769" y="6375116"/>
            <a:ext cx="3312646" cy="276999"/>
          </a:xfrm>
          <a:prstGeom prst="rect">
            <a:avLst/>
          </a:prstGeom>
          <a:noFill/>
          <a:ln>
            <a:solidFill>
              <a:schemeClr val="tx1"/>
            </a:solidFill>
          </a:ln>
        </p:spPr>
        <p:txBody>
          <a:bodyPr wrap="square" rtlCol="0">
            <a:spAutoFit/>
          </a:bodyPr>
          <a:lstStyle/>
          <a:p>
            <a:pPr algn="r"/>
            <a:r>
              <a:rPr lang="zh-CN" altLang="en-US" sz="1200" dirty="0">
                <a:solidFill>
                  <a:prstClr val="black"/>
                </a:solidFill>
              </a:rPr>
              <a:t>教材</a:t>
            </a:r>
            <a:r>
              <a:rPr lang="en-US" altLang="zh-CN" sz="1200" dirty="0">
                <a:solidFill>
                  <a:prstClr val="black"/>
                </a:solidFill>
              </a:rPr>
              <a:t>1</a:t>
            </a:r>
            <a:r>
              <a:rPr lang="zh-CN" altLang="en-US" sz="1200" dirty="0">
                <a:solidFill>
                  <a:prstClr val="black"/>
                </a:solidFill>
              </a:rPr>
              <a:t>页</a:t>
            </a:r>
            <a:r>
              <a:rPr lang="en-US" altLang="ja-JP" sz="1200" dirty="0">
                <a:solidFill>
                  <a:prstClr val="black"/>
                </a:solidFill>
              </a:rPr>
              <a:t>/</a:t>
            </a:r>
            <a:r>
              <a:rPr lang="zh-CN" altLang="en-US" sz="1200" dirty="0" smtClean="0">
                <a:solidFill>
                  <a:prstClr val="black"/>
                </a:solidFill>
              </a:rPr>
              <a:t>辅助教材</a:t>
            </a:r>
            <a:r>
              <a:rPr lang="ja-JP" altLang="en-US" sz="1200" dirty="0" smtClean="0">
                <a:solidFill>
                  <a:prstClr val="black"/>
                </a:solidFill>
              </a:rPr>
              <a:t>５</a:t>
            </a:r>
            <a:r>
              <a:rPr lang="zh-CN" altLang="en-US" sz="1200" dirty="0" smtClean="0">
                <a:solidFill>
                  <a:prstClr val="black"/>
                </a:solidFill>
              </a:rPr>
              <a:t>页</a:t>
            </a:r>
            <a:endParaRPr lang="ja-JP" altLang="en-US" sz="1200" dirty="0">
              <a:solidFill>
                <a:prstClr val="black"/>
              </a:solidFill>
            </a:endParaRPr>
          </a:p>
        </p:txBody>
      </p:sp>
      <p:sp>
        <p:nvSpPr>
          <p:cNvPr id="2" name="スライド番号プレースホルダー 1"/>
          <p:cNvSpPr>
            <a:spLocks noGrp="1"/>
          </p:cNvSpPr>
          <p:nvPr>
            <p:ph type="sldNum" sz="quarter" idx="12"/>
          </p:nvPr>
        </p:nvSpPr>
        <p:spPr>
          <a:xfrm>
            <a:off x="6531900" y="6302545"/>
            <a:ext cx="2057400" cy="365125"/>
          </a:xfrm>
        </p:spPr>
        <p:txBody>
          <a:bodyPr/>
          <a:lstStyle/>
          <a:p>
            <a:fld id="{10712B29-8DFD-45C1-BE8F-2E7F44751CDC}" type="slidenum">
              <a:rPr kumimoji="1" lang="ja-JP" altLang="en-US" smtClean="0"/>
              <a:t>3</a:t>
            </a:fld>
            <a:endParaRPr kumimoji="1" lang="ja-JP" altLang="en-US" dirty="0"/>
          </a:p>
        </p:txBody>
      </p:sp>
    </p:spTree>
    <p:extLst>
      <p:ext uri="{BB962C8B-B14F-4D97-AF65-F5344CB8AC3E}">
        <p14:creationId xmlns:p14="http://schemas.microsoft.com/office/powerpoint/2010/main" val="2480718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ja-JP" altLang="en-US" sz="2400" b="1" dirty="0">
                <a:latin typeface="ＭＳ 明朝" panose="02020609040205080304" pitchFamily="49" charset="-128"/>
                <a:ea typeface="ＭＳ 明朝" panose="02020609040205080304" pitchFamily="49" charset="-128"/>
              </a:rPr>
              <a:t>高空作业车の安全装置（１０）　</a:t>
            </a:r>
            <a:r>
              <a:rPr lang="zh-CN" altLang="en-US" sz="2400" dirty="0">
                <a:solidFill>
                  <a:prstClr val="black"/>
                </a:solidFill>
                <a:latin typeface="ＭＳ 明朝" panose="02020609040205080304" pitchFamily="49" charset="-128"/>
                <a:ea typeface="ＭＳ 明朝" panose="02020609040205080304" pitchFamily="49" charset="-128"/>
              </a:rPr>
              <a:t>超载限制装置</a:t>
            </a:r>
            <a:r>
              <a:rPr lang="ja-JP" altLang="en-US" sz="2400" b="1" dirty="0">
                <a:latin typeface="Meiryo UI" panose="020B0604030504040204" pitchFamily="50" charset="-128"/>
                <a:ea typeface="Meiryo UI" panose="020B0604030504040204" pitchFamily="50" charset="-128"/>
              </a:rPr>
              <a:t>　</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教材４１页</a:t>
            </a:r>
            <a:r>
              <a:rPr lang="en-US" altLang="ja-JP" sz="1200" dirty="0">
                <a:solidFill>
                  <a:prstClr val="black"/>
                </a:solidFill>
              </a:rPr>
              <a:t>/</a:t>
            </a:r>
            <a:r>
              <a:rPr lang="ja-JP" altLang="en-US" sz="1200" dirty="0" smtClean="0">
                <a:solidFill>
                  <a:prstClr val="black"/>
                </a:solidFill>
              </a:rPr>
              <a:t>辅助教材３０页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30</a:t>
            </a:fld>
            <a:endParaRPr lang="ja-JP" altLang="en-US">
              <a:solidFill>
                <a:prstClr val="black">
                  <a:tint val="75000"/>
                </a:prstClr>
              </a:solidFill>
            </a:endParaRPr>
          </a:p>
        </p:txBody>
      </p:sp>
      <p:sp>
        <p:nvSpPr>
          <p:cNvPr id="11" name="コンテンツ プレースホルダー 4"/>
          <p:cNvSpPr txBox="1">
            <a:spLocks/>
          </p:cNvSpPr>
          <p:nvPr/>
        </p:nvSpPr>
        <p:spPr>
          <a:xfrm>
            <a:off x="628650" y="852738"/>
            <a:ext cx="7886700" cy="312035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0"/>
              </a:spcBef>
              <a:buNone/>
            </a:pPr>
            <a:r>
              <a:rPr lang="ja-JP" altLang="en-US" sz="1800" dirty="0">
                <a:solidFill>
                  <a:prstClr val="black"/>
                </a:solidFill>
                <a:latin typeface="Meiryo UI" panose="020B0604030504040204" pitchFamily="50" charset="-128"/>
                <a:ea typeface="Meiryo UI" panose="020B0604030504040204" pitchFamily="50" charset="-128"/>
              </a:rPr>
              <a:t>　</a:t>
            </a:r>
            <a:r>
              <a:rPr lang="zh-CN" altLang="en-US" sz="1600" dirty="0">
                <a:solidFill>
                  <a:prstClr val="black"/>
                </a:solidFill>
                <a:latin typeface="ＭＳ 明朝" panose="02020609040205080304" pitchFamily="49" charset="-128"/>
                <a:ea typeface="ＭＳ 明朝" panose="02020609040205080304" pitchFamily="49" charset="-128"/>
              </a:rPr>
              <a:t>超载限制装置</a:t>
            </a:r>
            <a:r>
              <a:rPr lang="zh-CN" altLang="en-US" sz="1600" b="1" u="sng" dirty="0">
                <a:solidFill>
                  <a:prstClr val="black"/>
                </a:solidFill>
                <a:latin typeface="ＭＳ 明朝" panose="02020609040205080304" pitchFamily="49" charset="-128"/>
                <a:ea typeface="ＭＳ 明朝" panose="02020609040205080304" pitchFamily="49" charset="-128"/>
              </a:rPr>
              <a:t>是在超过作业平台容许的载重（装载负荷）时</a:t>
            </a:r>
            <a:r>
              <a:rPr lang="zh-CN" altLang="en-US" sz="1600" dirty="0">
                <a:solidFill>
                  <a:prstClr val="black"/>
                </a:solidFill>
                <a:latin typeface="ＭＳ 明朝" panose="02020609040205080304" pitchFamily="49" charset="-128"/>
                <a:ea typeface="ＭＳ 明朝" panose="02020609040205080304" pitchFamily="49" charset="-128"/>
              </a:rPr>
              <a:t>，会检测升降用液压缸内的压力，并</a:t>
            </a:r>
            <a:r>
              <a:rPr lang="zh-TW" altLang="en-US" sz="1600" b="1" u="sng" dirty="0">
                <a:solidFill>
                  <a:prstClr val="black"/>
                </a:solidFill>
                <a:latin typeface="ＭＳ 明朝" panose="02020609040205080304" pitchFamily="49" charset="-128"/>
                <a:ea typeface="ＭＳ 明朝" panose="02020609040205080304" pitchFamily="49" charset="-128"/>
              </a:rPr>
              <a:t>使</a:t>
            </a:r>
            <a:r>
              <a:rPr lang="zh-CN" altLang="en-US" sz="1600" b="1" u="sng" dirty="0">
                <a:solidFill>
                  <a:prstClr val="black"/>
                </a:solidFill>
                <a:latin typeface="ＭＳ 明朝" panose="02020609040205080304" pitchFamily="49" charset="-128"/>
                <a:ea typeface="ＭＳ 明朝" panose="02020609040205080304" pitchFamily="49" charset="-128"/>
              </a:rPr>
              <a:t>升降机操作停止或</a:t>
            </a:r>
            <a:r>
              <a:rPr lang="zh-TW" altLang="en-US" sz="1600" b="1" u="sng" dirty="0">
                <a:solidFill>
                  <a:prstClr val="black"/>
                </a:solidFill>
                <a:latin typeface="ＭＳ 明朝" panose="02020609040205080304" pitchFamily="49" charset="-128"/>
                <a:ea typeface="ＭＳ 明朝" panose="02020609040205080304" pitchFamily="49" charset="-128"/>
              </a:rPr>
              <a:t>发出</a:t>
            </a:r>
            <a:r>
              <a:rPr lang="zh-CN" altLang="en-US" sz="1600" b="1" u="sng" dirty="0">
                <a:solidFill>
                  <a:prstClr val="black"/>
                </a:solidFill>
                <a:latin typeface="ＭＳ 明朝" panose="02020609040205080304" pitchFamily="49" charset="-128"/>
                <a:ea typeface="ＭＳ 明朝" panose="02020609040205080304" pitchFamily="49" charset="-128"/>
              </a:rPr>
              <a:t>警报的装置</a:t>
            </a:r>
            <a:r>
              <a:rPr lang="zh-CN" altLang="en-US" sz="1600" dirty="0">
                <a:solidFill>
                  <a:prstClr val="black"/>
                </a:solidFill>
                <a:latin typeface="ＭＳ 明朝" panose="02020609040205080304" pitchFamily="49" charset="-128"/>
                <a:ea typeface="ＭＳ 明朝" panose="02020609040205080304" pitchFamily="49" charset="-128"/>
              </a:rPr>
              <a:t>。</a:t>
            </a:r>
          </a:p>
          <a:p>
            <a:pPr marL="0" indent="0">
              <a:lnSpc>
                <a:spcPct val="110000"/>
              </a:lnSpc>
              <a:spcBef>
                <a:spcPts val="0"/>
              </a:spcBef>
              <a:buNone/>
            </a:pPr>
            <a:r>
              <a:rPr lang="en-US" altLang="zh-CN" sz="1600" dirty="0">
                <a:solidFill>
                  <a:prstClr val="black"/>
                </a:solidFill>
                <a:latin typeface="ＭＳ 明朝" panose="02020609040205080304" pitchFamily="49" charset="-128"/>
                <a:ea typeface="ＭＳ 明朝" panose="02020609040205080304" pitchFamily="49" charset="-128"/>
              </a:rPr>
              <a:t>※</a:t>
            </a:r>
            <a:r>
              <a:rPr lang="zh-CN" altLang="en-US" sz="1600" dirty="0">
                <a:solidFill>
                  <a:prstClr val="black"/>
                </a:solidFill>
                <a:latin typeface="ＭＳ 明朝" panose="02020609040205080304" pitchFamily="49" charset="-128"/>
                <a:ea typeface="ＭＳ 明朝" panose="02020609040205080304" pitchFamily="49" charset="-128"/>
              </a:rPr>
              <a:t>安装在垂直升降型上。</a:t>
            </a:r>
            <a:endParaRPr lang="ja-JP" altLang="en-US" sz="16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2032796" y="1888303"/>
            <a:ext cx="5078408" cy="2578832"/>
          </a:xfrm>
          <a:prstGeom prst="rect">
            <a:avLst/>
          </a:prstGeom>
          <a:ln>
            <a:solidFill>
              <a:schemeClr val="tx1"/>
            </a:solidFill>
          </a:ln>
        </p:spPr>
      </p:pic>
      <p:pic>
        <p:nvPicPr>
          <p:cNvPr id="8" name="図 7">
            <a:extLst>
              <a:ext uri="{FF2B5EF4-FFF2-40B4-BE49-F238E27FC236}">
                <a16:creationId xmlns:a16="http://schemas.microsoft.com/office/drawing/2014/main" id="{DB65FAA2-A95F-4B55-80AC-8C4580FC35C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44503" y="1888303"/>
            <a:ext cx="5054993" cy="2578832"/>
          </a:xfrm>
          <a:prstGeom prst="rect">
            <a:avLst/>
          </a:prstGeom>
          <a:ln>
            <a:solidFill>
              <a:schemeClr val="tx1"/>
            </a:solidFill>
          </a:ln>
        </p:spPr>
      </p:pic>
      <p:sp>
        <p:nvSpPr>
          <p:cNvPr id="9" name="テキスト ボックス 8">
            <a:extLst>
              <a:ext uri="{FF2B5EF4-FFF2-40B4-BE49-F238E27FC236}">
                <a16:creationId xmlns:a16="http://schemas.microsoft.com/office/drawing/2014/main" id="{5F58850D-DA1F-4ECC-88FA-6C1E16B8BF9B}"/>
              </a:ext>
            </a:extLst>
          </p:cNvPr>
          <p:cNvSpPr txBox="1"/>
          <p:nvPr/>
        </p:nvSpPr>
        <p:spPr>
          <a:xfrm>
            <a:off x="4795807" y="2683673"/>
            <a:ext cx="485776" cy="246221"/>
          </a:xfrm>
          <a:prstGeom prst="rect">
            <a:avLst/>
          </a:prstGeom>
          <a:solidFill>
            <a:schemeClr val="accent1">
              <a:lumMod val="60000"/>
              <a:lumOff val="40000"/>
            </a:schemeClr>
          </a:solidFill>
        </p:spPr>
        <p:txBody>
          <a:bodyPr wrap="square" rtlCol="0">
            <a:spAutoFit/>
          </a:bodyPr>
          <a:lstStyle/>
          <a:p>
            <a:r>
              <a:rPr kumimoji="1" lang="zh-CN" altLang="en-US" sz="1000" dirty="0">
                <a:latin typeface="ＭＳ 明朝" panose="02020609040205080304" pitchFamily="17" charset="-128"/>
                <a:ea typeface="ＭＳ 明朝" panose="02020609040205080304" pitchFamily="17" charset="-128"/>
              </a:rPr>
              <a:t>警报</a:t>
            </a:r>
            <a:endParaRPr kumimoji="1" lang="ja-JP" altLang="en-US" sz="10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420515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ja-JP" altLang="en-US" sz="2400" b="1" dirty="0">
                <a:latin typeface="ＭＳ 明朝" panose="02020609040205080304" pitchFamily="49" charset="-128"/>
                <a:ea typeface="ＭＳ 明朝" panose="02020609040205080304" pitchFamily="49" charset="-128"/>
              </a:rPr>
              <a:t>外伸叉架</a:t>
            </a:r>
            <a:r>
              <a:rPr lang="zh-TW" altLang="en-US" sz="2400" b="1" dirty="0">
                <a:latin typeface="ＭＳ 明朝" panose="02020609040205080304" pitchFamily="49" charset="-128"/>
                <a:ea typeface="ＭＳ 明朝" panose="02020609040205080304" pitchFamily="49" charset="-128"/>
              </a:rPr>
              <a:t>的</a:t>
            </a:r>
            <a:r>
              <a:rPr lang="zh-CN" altLang="en-US" sz="2400" b="1" dirty="0">
                <a:latin typeface="ＭＳ 明朝" panose="02020609040205080304" pitchFamily="49" charset="-128"/>
                <a:ea typeface="ＭＳ 明朝" panose="02020609040205080304" pitchFamily="49" charset="-128"/>
              </a:rPr>
              <a:t>安装步骤和注意事项（</a:t>
            </a:r>
            <a:r>
              <a:rPr lang="en-US" altLang="zh-CN" sz="2400" b="1" dirty="0">
                <a:latin typeface="ＭＳ 明朝" panose="02020609040205080304" pitchFamily="49" charset="-128"/>
                <a:ea typeface="ＭＳ 明朝" panose="02020609040205080304" pitchFamily="49" charset="-128"/>
              </a:rPr>
              <a:t>1</a:t>
            </a:r>
            <a:r>
              <a:rPr lang="zh-CN" altLang="en-US" sz="2400" b="1" dirty="0">
                <a:latin typeface="ＭＳ 明朝" panose="02020609040205080304" pitchFamily="49" charset="-128"/>
                <a:ea typeface="ＭＳ 明朝" panose="02020609040205080304" pitchFamily="49" charset="-128"/>
              </a:rPr>
              <a:t>）基本步骤</a:t>
            </a:r>
            <a:r>
              <a:rPr lang="ja-JP" altLang="en-US" sz="2400" b="1" dirty="0">
                <a:latin typeface="Meiryo UI" panose="020B0604030504040204" pitchFamily="50" charset="-128"/>
                <a:ea typeface="Meiryo UI" panose="020B0604030504040204" pitchFamily="50" charset="-128"/>
              </a:rPr>
              <a:t>　</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教材４９页</a:t>
            </a:r>
            <a:r>
              <a:rPr lang="en-US" altLang="ja-JP" sz="1200" dirty="0">
                <a:solidFill>
                  <a:prstClr val="black"/>
                </a:solidFill>
              </a:rPr>
              <a:t>/</a:t>
            </a:r>
            <a:r>
              <a:rPr lang="ja-JP" altLang="en-US" sz="1200" dirty="0" smtClean="0">
                <a:solidFill>
                  <a:prstClr val="black"/>
                </a:solidFill>
              </a:rPr>
              <a:t>辅助教材３１页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31</a:t>
            </a:fld>
            <a:endParaRPr lang="ja-JP" altLang="en-US">
              <a:solidFill>
                <a:prstClr val="black">
                  <a:tint val="75000"/>
                </a:prstClr>
              </a:solidFill>
            </a:endParaRPr>
          </a:p>
        </p:txBody>
      </p:sp>
      <p:sp>
        <p:nvSpPr>
          <p:cNvPr id="11" name="コンテンツ プレースホルダー 4"/>
          <p:cNvSpPr txBox="1">
            <a:spLocks/>
          </p:cNvSpPr>
          <p:nvPr/>
        </p:nvSpPr>
        <p:spPr>
          <a:xfrm>
            <a:off x="628650" y="1011527"/>
            <a:ext cx="7886700" cy="1972594"/>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0"/>
              </a:spcBef>
              <a:buNone/>
            </a:pPr>
            <a:r>
              <a:rPr lang="zh-CN" altLang="en-US" sz="1800" dirty="0">
                <a:solidFill>
                  <a:prstClr val="black"/>
                </a:solidFill>
                <a:latin typeface="ＭＳ 明朝" panose="02020609040205080304" pitchFamily="49" charset="-128"/>
                <a:ea typeface="ＭＳ 明朝" panose="02020609040205080304" pitchFamily="49" charset="-128"/>
              </a:rPr>
              <a:t>①　驻车刹车。</a:t>
            </a:r>
          </a:p>
          <a:p>
            <a:pPr marL="0" indent="0">
              <a:lnSpc>
                <a:spcPct val="110000"/>
              </a:lnSpc>
              <a:spcBef>
                <a:spcPts val="0"/>
              </a:spcBef>
              <a:buNone/>
            </a:pPr>
            <a:r>
              <a:rPr lang="zh-CN" altLang="en-US" sz="1800" dirty="0">
                <a:solidFill>
                  <a:prstClr val="black"/>
                </a:solidFill>
                <a:latin typeface="ＭＳ 明朝" panose="02020609040205080304" pitchFamily="49" charset="-128"/>
                <a:ea typeface="ＭＳ 明朝" panose="02020609040205080304" pitchFamily="49" charset="-128"/>
              </a:rPr>
              <a:t>②　在平坦地，在后轮前后加上车闸。</a:t>
            </a:r>
          </a:p>
          <a:p>
            <a:pPr marL="0" indent="0">
              <a:lnSpc>
                <a:spcPct val="110000"/>
              </a:lnSpc>
              <a:spcBef>
                <a:spcPts val="0"/>
              </a:spcBef>
              <a:buNone/>
            </a:pPr>
            <a:r>
              <a:rPr lang="zh-CN" altLang="en-US" sz="1800" dirty="0">
                <a:solidFill>
                  <a:prstClr val="black"/>
                </a:solidFill>
                <a:latin typeface="ＭＳ 明朝" panose="02020609040205080304" pitchFamily="49" charset="-128"/>
                <a:ea typeface="ＭＳ 明朝" panose="02020609040205080304" pitchFamily="49" charset="-128"/>
              </a:rPr>
              <a:t>③　外伸叉架伸到最大。（</a:t>
            </a:r>
            <a:r>
              <a:rPr lang="en-US" altLang="zh-CN" sz="1800" dirty="0">
                <a:solidFill>
                  <a:prstClr val="black"/>
                </a:solidFill>
                <a:latin typeface="ＭＳ 明朝" panose="02020609040205080304" pitchFamily="49" charset="-128"/>
                <a:ea typeface="ＭＳ 明朝" panose="02020609040205080304" pitchFamily="49" charset="-128"/>
              </a:rPr>
              <a:t>H</a:t>
            </a:r>
            <a:r>
              <a:rPr lang="zh-CN" altLang="en-US" sz="1800" dirty="0">
                <a:solidFill>
                  <a:prstClr val="black"/>
                </a:solidFill>
                <a:latin typeface="ＭＳ 明朝" panose="02020609040205080304" pitchFamily="49" charset="-128"/>
                <a:ea typeface="ＭＳ 明朝" panose="02020609040205080304" pitchFamily="49" charset="-128"/>
              </a:rPr>
              <a:t>型外伸叉架</a:t>
            </a:r>
            <a:r>
              <a:rPr lang="zh-TW" altLang="en-US" sz="1800" dirty="0">
                <a:solidFill>
                  <a:prstClr val="black"/>
                </a:solidFill>
                <a:latin typeface="ＭＳ 明朝" panose="02020609040205080304" pitchFamily="49" charset="-128"/>
                <a:ea typeface="ＭＳ 明朝" panose="02020609040205080304" pitchFamily="49" charset="-128"/>
              </a:rPr>
              <a:t>的情况下</a:t>
            </a:r>
            <a:r>
              <a:rPr lang="zh-CN" altLang="en-US" sz="1800" dirty="0">
                <a:solidFill>
                  <a:prstClr val="black"/>
                </a:solidFill>
                <a:latin typeface="ＭＳ 明朝" panose="02020609040205080304" pitchFamily="49" charset="-128"/>
                <a:ea typeface="ＭＳ 明朝" panose="02020609040205080304" pitchFamily="49" charset="-128"/>
              </a:rPr>
              <a:t>）</a:t>
            </a:r>
          </a:p>
          <a:p>
            <a:pPr marL="0" indent="0">
              <a:lnSpc>
                <a:spcPct val="110000"/>
              </a:lnSpc>
              <a:spcBef>
                <a:spcPts val="0"/>
              </a:spcBef>
              <a:buNone/>
            </a:pPr>
            <a:r>
              <a:rPr lang="zh-CN" altLang="en-US" sz="1800" dirty="0">
                <a:solidFill>
                  <a:prstClr val="black"/>
                </a:solidFill>
                <a:latin typeface="ＭＳ 明朝" panose="02020609040205080304" pitchFamily="49" charset="-128"/>
                <a:ea typeface="ＭＳ 明朝" panose="02020609040205080304" pitchFamily="49" charset="-128"/>
              </a:rPr>
              <a:t>④　在地面不好的地方，用垫板养护。</a:t>
            </a:r>
          </a:p>
          <a:p>
            <a:pPr marL="0" indent="0">
              <a:lnSpc>
                <a:spcPct val="110000"/>
              </a:lnSpc>
              <a:spcBef>
                <a:spcPts val="0"/>
              </a:spcBef>
              <a:buNone/>
            </a:pPr>
            <a:r>
              <a:rPr lang="zh-CN" altLang="en-US" sz="1800" dirty="0">
                <a:solidFill>
                  <a:prstClr val="black"/>
                </a:solidFill>
                <a:latin typeface="ＭＳ 明朝" panose="02020609040205080304" pitchFamily="49" charset="-128"/>
                <a:ea typeface="ＭＳ 明朝" panose="02020609040205080304" pitchFamily="49" charset="-128"/>
              </a:rPr>
              <a:t>⑤　确实安装千斤顶。</a:t>
            </a:r>
            <a:r>
              <a:rPr lang="zh-TW" altLang="en-US" sz="1800" dirty="0">
                <a:solidFill>
                  <a:prstClr val="black"/>
                </a:solidFill>
                <a:latin typeface="ＭＳ 明朝" panose="02020609040205080304" pitchFamily="49" charset="-128"/>
                <a:ea typeface="ＭＳ 明朝" panose="02020609040205080304" pitchFamily="49" charset="-128"/>
              </a:rPr>
              <a:t>使</a:t>
            </a:r>
            <a:r>
              <a:rPr lang="zh-CN" altLang="en-US" sz="1800" dirty="0">
                <a:solidFill>
                  <a:prstClr val="black"/>
                </a:solidFill>
                <a:latin typeface="ＭＳ 明朝" panose="02020609040205080304" pitchFamily="49" charset="-128"/>
                <a:ea typeface="ＭＳ 明朝" panose="02020609040205080304" pitchFamily="49" charset="-128"/>
              </a:rPr>
              <a:t>轮胎</a:t>
            </a:r>
            <a:r>
              <a:rPr lang="zh-TW" altLang="en-US" sz="1800" dirty="0">
                <a:solidFill>
                  <a:prstClr val="black"/>
                </a:solidFill>
                <a:latin typeface="ＭＳ 明朝" panose="02020609040205080304" pitchFamily="49" charset="-128"/>
                <a:ea typeface="ＭＳ 明朝" panose="02020609040205080304" pitchFamily="49" charset="-128"/>
              </a:rPr>
              <a:t>浮起</a:t>
            </a:r>
            <a:r>
              <a:rPr lang="zh-CN" altLang="en-US" sz="1800" dirty="0">
                <a:solidFill>
                  <a:prstClr val="black"/>
                </a:solidFill>
                <a:latin typeface="ＭＳ 明朝" panose="02020609040205080304" pitchFamily="49" charset="-128"/>
                <a:ea typeface="ＭＳ 明朝" panose="02020609040205080304" pitchFamily="49" charset="-128"/>
              </a:rPr>
              <a:t>，</a:t>
            </a:r>
            <a:endParaRPr lang="en-US" altLang="zh-CN" sz="18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r>
              <a:rPr lang="ja-JP" altLang="en-US" sz="1800" dirty="0">
                <a:solidFill>
                  <a:prstClr val="black"/>
                </a:solidFill>
                <a:latin typeface="ＭＳ 明朝" panose="02020609040205080304" pitchFamily="49" charset="-128"/>
                <a:ea typeface="ＭＳ 明朝" panose="02020609040205080304" pitchFamily="49" charset="-128"/>
              </a:rPr>
              <a:t>　　 </a:t>
            </a:r>
            <a:r>
              <a:rPr lang="zh-CN" altLang="en-US" sz="1800" dirty="0">
                <a:solidFill>
                  <a:prstClr val="black"/>
                </a:solidFill>
                <a:latin typeface="ＭＳ 明朝" panose="02020609040205080304" pitchFamily="49" charset="-128"/>
                <a:ea typeface="ＭＳ 明朝" panose="02020609040205080304" pitchFamily="49" charset="-128"/>
              </a:rPr>
              <a:t>使机体水平。</a:t>
            </a:r>
            <a:endParaRPr lang="ja-JP" altLang="en-US" sz="1800" dirty="0">
              <a:solidFill>
                <a:prstClr val="black"/>
              </a:solidFill>
              <a:latin typeface="ＭＳ 明朝" panose="02020609040205080304" pitchFamily="49" charset="-128"/>
              <a:ea typeface="ＭＳ 明朝" panose="02020609040205080304" pitchFamily="49" charset="-128"/>
            </a:endParaRPr>
          </a:p>
          <a:p>
            <a:pPr marL="0" indent="0">
              <a:lnSpc>
                <a:spcPct val="11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8" name="図 7"/>
          <p:cNvPicPr/>
          <p:nvPr/>
        </p:nvPicPr>
        <p:blipFill>
          <a:blip r:embed="rId3">
            <a:extLst>
              <a:ext uri="{28A0092B-C50C-407E-A947-70E740481C1C}">
                <a14:useLocalDpi xmlns:a14="http://schemas.microsoft.com/office/drawing/2010/main" val="0"/>
              </a:ext>
            </a:extLst>
          </a:blip>
          <a:srcRect/>
          <a:stretch>
            <a:fillRect/>
          </a:stretch>
        </p:blipFill>
        <p:spPr bwMode="auto">
          <a:xfrm>
            <a:off x="6552069" y="1221714"/>
            <a:ext cx="1869162" cy="1686066"/>
          </a:xfrm>
          <a:prstGeom prst="rect">
            <a:avLst/>
          </a:prstGeom>
          <a:noFill/>
          <a:ln>
            <a:solidFill>
              <a:schemeClr val="tx1"/>
            </a:solidFill>
          </a:ln>
        </p:spPr>
      </p:pic>
      <p:pic>
        <p:nvPicPr>
          <p:cNvPr id="9" name="図 8">
            <a:extLst>
              <a:ext uri="{FF2B5EF4-FFF2-40B4-BE49-F238E27FC236}">
                <a16:creationId xmlns:a16="http://schemas.microsoft.com/office/drawing/2014/main" id="{A97B3995-5FB1-4524-9CC1-DD3F2BBC86A7}"/>
              </a:ext>
            </a:extLst>
          </p:cNvPr>
          <p:cNvPicPr/>
          <p:nvPr/>
        </p:nvPicPr>
        <p:blipFill>
          <a:blip r:embed="rId4">
            <a:extLst>
              <a:ext uri="{28A0092B-C50C-407E-A947-70E740481C1C}">
                <a14:useLocalDpi xmlns:a14="http://schemas.microsoft.com/office/drawing/2010/main" val="0"/>
              </a:ext>
            </a:extLst>
          </a:blip>
          <a:srcRect/>
          <a:stretch/>
        </p:blipFill>
        <p:spPr bwMode="auto">
          <a:xfrm>
            <a:off x="6552478" y="1221714"/>
            <a:ext cx="1868343" cy="1686066"/>
          </a:xfrm>
          <a:prstGeom prst="rect">
            <a:avLst/>
          </a:prstGeom>
          <a:noFill/>
          <a:ln>
            <a:solidFill>
              <a:schemeClr val="tx1"/>
            </a:solidFill>
          </a:ln>
        </p:spPr>
      </p:pic>
    </p:spTree>
    <p:extLst>
      <p:ext uri="{BB962C8B-B14F-4D97-AF65-F5344CB8AC3E}">
        <p14:creationId xmlns:p14="http://schemas.microsoft.com/office/powerpoint/2010/main" val="3358322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49" charset="-128"/>
                <a:ea typeface="ＭＳ 明朝" panose="02020609040205080304" pitchFamily="49" charset="-128"/>
              </a:rPr>
              <a:t>外伸叉架的安装步骤和注意事项</a:t>
            </a:r>
            <a:r>
              <a:rPr lang="ja-JP" altLang="en-US" sz="2400" b="1" dirty="0">
                <a:latin typeface="ＭＳ 明朝" panose="02020609040205080304" pitchFamily="49" charset="-128"/>
                <a:ea typeface="ＭＳ 明朝" panose="02020609040205080304" pitchFamily="49" charset="-128"/>
              </a:rPr>
              <a:t>（２）　坡地　</a:t>
            </a:r>
            <a:r>
              <a:rPr lang="zh-TW" altLang="en-US" sz="2400" b="1" dirty="0">
                <a:latin typeface="ＭＳ 明朝" panose="02020609040205080304" pitchFamily="49" charset="-128"/>
                <a:ea typeface="ＭＳ 明朝" panose="02020609040205080304" pitchFamily="49" charset="-128"/>
              </a:rPr>
              <a:t>其</a:t>
            </a:r>
            <a:r>
              <a:rPr lang="ja-JP" altLang="en-US" sz="2400" b="1" dirty="0">
                <a:latin typeface="ＭＳ 明朝" panose="02020609040205080304" pitchFamily="49" charset="-128"/>
                <a:ea typeface="ＭＳ 明朝" panose="02020609040205080304" pitchFamily="49" charset="-128"/>
              </a:rPr>
              <a:t>１　</a:t>
            </a:r>
            <a:r>
              <a:rPr lang="ja-JP" altLang="en-US" sz="2400" b="1" dirty="0">
                <a:latin typeface="Meiryo UI" panose="020B0604030504040204" pitchFamily="50" charset="-128"/>
                <a:ea typeface="Meiryo UI" panose="020B0604030504040204" pitchFamily="50" charset="-128"/>
              </a:rPr>
              <a:t>　</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942323" y="6400413"/>
            <a:ext cx="4228339"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教材４９页</a:t>
            </a:r>
            <a:r>
              <a:rPr lang="en-US" altLang="ja-JP" sz="1200" dirty="0">
                <a:solidFill>
                  <a:prstClr val="black"/>
                </a:solidFill>
              </a:rPr>
              <a:t>/</a:t>
            </a:r>
            <a:r>
              <a:rPr lang="ja-JP" altLang="en-US" sz="1200" dirty="0">
                <a:solidFill>
                  <a:prstClr val="black"/>
                </a:solidFill>
              </a:rPr>
              <a:t>辅</a:t>
            </a:r>
            <a:r>
              <a:rPr lang="ja-JP" altLang="en-US" sz="1200" dirty="0" smtClean="0">
                <a:solidFill>
                  <a:prstClr val="black"/>
                </a:solidFill>
              </a:rPr>
              <a:t>助教材３１～３２页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32</a:t>
            </a:fld>
            <a:endParaRPr lang="ja-JP" altLang="en-US" dirty="0">
              <a:solidFill>
                <a:prstClr val="black">
                  <a:tint val="75000"/>
                </a:prstClr>
              </a:solidFill>
            </a:endParaRPr>
          </a:p>
        </p:txBody>
      </p:sp>
      <p:sp>
        <p:nvSpPr>
          <p:cNvPr id="11" name="コンテンツ プレースホルダー 4"/>
          <p:cNvSpPr txBox="1">
            <a:spLocks/>
          </p:cNvSpPr>
          <p:nvPr/>
        </p:nvSpPr>
        <p:spPr>
          <a:xfrm>
            <a:off x="628650" y="852739"/>
            <a:ext cx="7886700" cy="2164234"/>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zh-CN" altLang="en-US" sz="1400" dirty="0">
                <a:solidFill>
                  <a:prstClr val="black"/>
                </a:solidFill>
                <a:latin typeface="ＭＳ 明朝" panose="02020609040205080304" pitchFamily="49" charset="-128"/>
                <a:ea typeface="ＭＳ 明朝" panose="02020609040205080304" pitchFamily="49" charset="-128"/>
              </a:rPr>
              <a:t>①　必须将高空作业车向前坠落定位位置。</a:t>
            </a:r>
          </a:p>
          <a:p>
            <a:pPr marL="0" indent="0">
              <a:lnSpc>
                <a:spcPct val="100000"/>
              </a:lnSpc>
              <a:spcBef>
                <a:spcPts val="0"/>
              </a:spcBef>
              <a:buFont typeface="Arial" panose="020B0604020202020204" pitchFamily="34" charset="0"/>
              <a:buNone/>
            </a:pPr>
            <a:r>
              <a:rPr lang="zh-CN" altLang="en-US" sz="1400" dirty="0">
                <a:solidFill>
                  <a:prstClr val="black"/>
                </a:solidFill>
                <a:latin typeface="ＭＳ 明朝" panose="02020609040205080304" pitchFamily="49" charset="-128"/>
                <a:ea typeface="ＭＳ 明朝" panose="02020609040205080304" pitchFamily="49" charset="-128"/>
              </a:rPr>
              <a:t>②　停车刹车。</a:t>
            </a:r>
          </a:p>
          <a:p>
            <a:pPr marL="0" indent="0">
              <a:lnSpc>
                <a:spcPct val="100000"/>
              </a:lnSpc>
              <a:spcBef>
                <a:spcPts val="0"/>
              </a:spcBef>
              <a:buFont typeface="Arial" panose="020B0604020202020204" pitchFamily="34" charset="0"/>
              <a:buNone/>
            </a:pPr>
            <a:r>
              <a:rPr lang="zh-CN" altLang="en-US" sz="1400" dirty="0">
                <a:solidFill>
                  <a:prstClr val="black"/>
                </a:solidFill>
                <a:latin typeface="ＭＳ 明朝" panose="02020609040205080304" pitchFamily="49" charset="-128"/>
                <a:ea typeface="ＭＳ 明朝" panose="02020609040205080304" pitchFamily="49" charset="-128"/>
              </a:rPr>
              <a:t>③　将车闸</a:t>
            </a:r>
            <a:r>
              <a:rPr lang="zh-TW" altLang="en-US" sz="1400" dirty="0">
                <a:solidFill>
                  <a:prstClr val="black"/>
                </a:solidFill>
                <a:latin typeface="ＭＳ 明朝" panose="02020609040205080304" pitchFamily="49" charset="-128"/>
                <a:ea typeface="ＭＳ 明朝" panose="02020609040205080304" pitchFamily="49" charset="-128"/>
              </a:rPr>
              <a:t>用</a:t>
            </a:r>
            <a:r>
              <a:rPr lang="zh-CN" altLang="en-US" sz="1400" dirty="0">
                <a:solidFill>
                  <a:prstClr val="black"/>
                </a:solidFill>
                <a:latin typeface="ＭＳ 明朝" panose="02020609040205080304" pitchFamily="49" charset="-128"/>
                <a:ea typeface="ＭＳ 明朝" panose="02020609040205080304" pitchFamily="49" charset="-128"/>
              </a:rPr>
              <a:t>在全轮的坂下侧，使其</a:t>
            </a:r>
            <a:r>
              <a:rPr lang="zh-TW" altLang="en-US" sz="1400" dirty="0">
                <a:solidFill>
                  <a:prstClr val="black"/>
                </a:solidFill>
                <a:latin typeface="ＭＳ 明朝" panose="02020609040205080304" pitchFamily="49" charset="-128"/>
                <a:ea typeface="ＭＳ 明朝" panose="02020609040205080304" pitchFamily="49" charset="-128"/>
              </a:rPr>
              <a:t>确实</a:t>
            </a:r>
            <a:r>
              <a:rPr lang="zh-CN" altLang="en-US" sz="1400" dirty="0">
                <a:solidFill>
                  <a:prstClr val="black"/>
                </a:solidFill>
                <a:latin typeface="ＭＳ 明朝" panose="02020609040205080304" pitchFamily="49" charset="-128"/>
                <a:ea typeface="ＭＳ 明朝" panose="02020609040205080304" pitchFamily="49" charset="-128"/>
              </a:rPr>
              <a:t>接触轮胎。</a:t>
            </a:r>
          </a:p>
          <a:p>
            <a:pPr marL="0" indent="0">
              <a:lnSpc>
                <a:spcPct val="100000"/>
              </a:lnSpc>
              <a:spcBef>
                <a:spcPts val="0"/>
              </a:spcBef>
              <a:buFont typeface="Arial" panose="020B0604020202020204" pitchFamily="34" charset="0"/>
              <a:buNone/>
            </a:pPr>
            <a:r>
              <a:rPr lang="zh-CN" altLang="en-US" sz="1400" dirty="0">
                <a:solidFill>
                  <a:prstClr val="black"/>
                </a:solidFill>
                <a:latin typeface="ＭＳ 明朝" panose="02020609040205080304" pitchFamily="49" charset="-128"/>
                <a:ea typeface="ＭＳ 明朝" panose="02020609040205080304" pitchFamily="49" charset="-128"/>
              </a:rPr>
              <a:t>④　向外伸出叉架。（</a:t>
            </a:r>
            <a:r>
              <a:rPr lang="en-US" altLang="zh-CN" sz="1400" dirty="0">
                <a:solidFill>
                  <a:prstClr val="black"/>
                </a:solidFill>
                <a:latin typeface="ＭＳ 明朝" panose="02020609040205080304" pitchFamily="49" charset="-128"/>
                <a:ea typeface="ＭＳ 明朝" panose="02020609040205080304" pitchFamily="49" charset="-128"/>
              </a:rPr>
              <a:t>H</a:t>
            </a:r>
            <a:r>
              <a:rPr lang="zh-CN" altLang="en-US" sz="1400" dirty="0">
                <a:solidFill>
                  <a:prstClr val="black"/>
                </a:solidFill>
                <a:latin typeface="ＭＳ 明朝" panose="02020609040205080304" pitchFamily="49" charset="-128"/>
                <a:ea typeface="ＭＳ 明朝" panose="02020609040205080304" pitchFamily="49" charset="-128"/>
              </a:rPr>
              <a:t>型外伸叉架的情况）</a:t>
            </a:r>
          </a:p>
          <a:p>
            <a:pPr marL="0" indent="0">
              <a:lnSpc>
                <a:spcPct val="100000"/>
              </a:lnSpc>
              <a:spcBef>
                <a:spcPts val="0"/>
              </a:spcBef>
              <a:buFont typeface="Arial" panose="020B0604020202020204" pitchFamily="34" charset="0"/>
              <a:buNone/>
            </a:pPr>
            <a:r>
              <a:rPr lang="zh-CN" altLang="en-US" sz="1400" dirty="0">
                <a:solidFill>
                  <a:prstClr val="black"/>
                </a:solidFill>
                <a:latin typeface="ＭＳ 明朝" panose="02020609040205080304" pitchFamily="49" charset="-128"/>
                <a:ea typeface="ＭＳ 明朝" panose="02020609040205080304" pitchFamily="49" charset="-128"/>
              </a:rPr>
              <a:t>⑤　用垫板养生。</a:t>
            </a: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49" charset="-128"/>
                <a:ea typeface="ＭＳ 明朝" panose="02020609040205080304" pitchFamily="49" charset="-128"/>
              </a:rPr>
              <a:t>　</a:t>
            </a:r>
            <a:r>
              <a:rPr lang="zh-CN" altLang="en-US" sz="1200" dirty="0">
                <a:solidFill>
                  <a:prstClr val="black"/>
                </a:solidFill>
                <a:latin typeface="ＭＳ 明朝" panose="02020609040205080304" pitchFamily="49" charset="-128"/>
                <a:ea typeface="ＭＳ 明朝" panose="02020609040205080304" pitchFamily="49" charset="-128"/>
              </a:rPr>
              <a:t>（</a:t>
            </a:r>
            <a:r>
              <a:rPr lang="en-US" altLang="zh-CN" sz="1200" dirty="0">
                <a:solidFill>
                  <a:prstClr val="black"/>
                </a:solidFill>
                <a:latin typeface="ＭＳ 明朝" panose="02020609040205080304" pitchFamily="49" charset="-128"/>
                <a:ea typeface="ＭＳ 明朝" panose="02020609040205080304" pitchFamily="49" charset="-128"/>
              </a:rPr>
              <a:t>a</a:t>
            </a:r>
            <a:r>
              <a:rPr lang="zh-CN" altLang="en-US" sz="1200" dirty="0">
                <a:solidFill>
                  <a:prstClr val="black"/>
                </a:solidFill>
                <a:latin typeface="ＭＳ 明朝" panose="02020609040205080304" pitchFamily="49" charset="-128"/>
                <a:ea typeface="ＭＳ 明朝" panose="02020609040205080304" pitchFamily="49" charset="-128"/>
              </a:rPr>
              <a:t>）使用大的垫板。</a:t>
            </a: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49" charset="-128"/>
                <a:ea typeface="ＭＳ 明朝" panose="02020609040205080304" pitchFamily="49" charset="-128"/>
              </a:rPr>
              <a:t>　</a:t>
            </a:r>
            <a:r>
              <a:rPr lang="zh-CN" altLang="en-US" sz="1200" dirty="0">
                <a:solidFill>
                  <a:prstClr val="black"/>
                </a:solidFill>
                <a:latin typeface="ＭＳ 明朝" panose="02020609040205080304" pitchFamily="49" charset="-128"/>
                <a:ea typeface="ＭＳ 明朝" panose="02020609040205080304" pitchFamily="49" charset="-128"/>
              </a:rPr>
              <a:t>（</a:t>
            </a:r>
            <a:r>
              <a:rPr lang="en-US" altLang="zh-CN" sz="1200" dirty="0">
                <a:solidFill>
                  <a:prstClr val="black"/>
                </a:solidFill>
                <a:latin typeface="ＭＳ 明朝" panose="02020609040205080304" pitchFamily="49" charset="-128"/>
                <a:ea typeface="ＭＳ 明朝" panose="02020609040205080304" pitchFamily="49" charset="-128"/>
              </a:rPr>
              <a:t>b</a:t>
            </a:r>
            <a:r>
              <a:rPr lang="zh-CN" altLang="en-US" sz="1200" dirty="0">
                <a:solidFill>
                  <a:prstClr val="black"/>
                </a:solidFill>
                <a:latin typeface="ＭＳ 明朝" panose="02020609040205080304" pitchFamily="49" charset="-128"/>
                <a:ea typeface="ＭＳ 明朝" panose="02020609040205080304" pitchFamily="49" charset="-128"/>
              </a:rPr>
              <a:t>）垫板</a:t>
            </a:r>
            <a:r>
              <a:rPr lang="zh-TW" altLang="en-US" sz="1200" dirty="0">
                <a:solidFill>
                  <a:prstClr val="black"/>
                </a:solidFill>
                <a:latin typeface="ＭＳ 明朝" panose="02020609040205080304" pitchFamily="49" charset="-128"/>
                <a:ea typeface="ＭＳ 明朝" panose="02020609040205080304" pitchFamily="49" charset="-128"/>
              </a:rPr>
              <a:t>在</a:t>
            </a:r>
            <a:r>
              <a:rPr lang="zh-CN" altLang="en-US" sz="1200" dirty="0">
                <a:solidFill>
                  <a:prstClr val="black"/>
                </a:solidFill>
                <a:latin typeface="ＭＳ 明朝" panose="02020609040205080304" pitchFamily="49" charset="-128"/>
                <a:ea typeface="ＭＳ 明朝" panose="02020609040205080304" pitchFamily="49" charset="-128"/>
              </a:rPr>
              <a:t>前千斤顶最多</a:t>
            </a:r>
            <a:r>
              <a:rPr lang="en-US" altLang="zh-CN" sz="1200" dirty="0">
                <a:solidFill>
                  <a:prstClr val="black"/>
                </a:solidFill>
                <a:latin typeface="ＭＳ 明朝" panose="02020609040205080304" pitchFamily="49" charset="-128"/>
                <a:ea typeface="ＭＳ 明朝" panose="02020609040205080304" pitchFamily="49" charset="-128"/>
              </a:rPr>
              <a:t>2</a:t>
            </a:r>
            <a:r>
              <a:rPr lang="zh-CN" altLang="en-US" sz="1200" dirty="0">
                <a:solidFill>
                  <a:prstClr val="black"/>
                </a:solidFill>
                <a:latin typeface="ＭＳ 明朝" panose="02020609040205080304" pitchFamily="49" charset="-128"/>
                <a:ea typeface="ＭＳ 明朝" panose="02020609040205080304" pitchFamily="49" charset="-128"/>
              </a:rPr>
              <a:t>块。</a:t>
            </a: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49" charset="-128"/>
                <a:ea typeface="ＭＳ 明朝" panose="02020609040205080304" pitchFamily="49" charset="-128"/>
              </a:rPr>
              <a:t>　</a:t>
            </a:r>
            <a:r>
              <a:rPr lang="zh-CN" altLang="en-US" sz="1200" dirty="0">
                <a:solidFill>
                  <a:prstClr val="black"/>
                </a:solidFill>
                <a:latin typeface="ＭＳ 明朝" panose="02020609040205080304" pitchFamily="49" charset="-128"/>
                <a:ea typeface="ＭＳ 明朝" panose="02020609040205080304" pitchFamily="49" charset="-128"/>
              </a:rPr>
              <a:t>（</a:t>
            </a:r>
            <a:r>
              <a:rPr lang="en-US" altLang="zh-CN" sz="1200" dirty="0">
                <a:solidFill>
                  <a:prstClr val="black"/>
                </a:solidFill>
                <a:latin typeface="ＭＳ 明朝" panose="02020609040205080304" pitchFamily="49" charset="-128"/>
                <a:ea typeface="ＭＳ 明朝" panose="02020609040205080304" pitchFamily="49" charset="-128"/>
              </a:rPr>
              <a:t>c</a:t>
            </a:r>
            <a:r>
              <a:rPr lang="zh-CN" altLang="en-US" sz="1200" dirty="0">
                <a:solidFill>
                  <a:prstClr val="black"/>
                </a:solidFill>
                <a:latin typeface="ＭＳ 明朝" panose="02020609040205080304" pitchFamily="49" charset="-128"/>
                <a:ea typeface="ＭＳ 明朝" panose="02020609040205080304" pitchFamily="49" charset="-128"/>
              </a:rPr>
              <a:t>）垫板高度在</a:t>
            </a:r>
            <a:r>
              <a:rPr lang="en-US" altLang="zh-CN" sz="1200" dirty="0">
                <a:solidFill>
                  <a:prstClr val="black"/>
                </a:solidFill>
                <a:latin typeface="ＭＳ 明朝" panose="02020609040205080304" pitchFamily="49" charset="-128"/>
                <a:ea typeface="ＭＳ 明朝" panose="02020609040205080304" pitchFamily="49" charset="-128"/>
              </a:rPr>
              <a:t>20cm</a:t>
            </a:r>
            <a:r>
              <a:rPr lang="zh-CN" altLang="en-US" sz="1200" dirty="0">
                <a:solidFill>
                  <a:prstClr val="black"/>
                </a:solidFill>
                <a:latin typeface="ＭＳ 明朝" panose="02020609040205080304" pitchFamily="49" charset="-128"/>
                <a:ea typeface="ＭＳ 明朝" panose="02020609040205080304" pitchFamily="49" charset="-128"/>
              </a:rPr>
              <a:t>以内，且在安装千斤顶前要确认</a:t>
            </a:r>
            <a:r>
              <a:rPr lang="zh-TW" altLang="en-US" sz="1200" dirty="0">
                <a:solidFill>
                  <a:prstClr val="black"/>
                </a:solidFill>
                <a:latin typeface="ＭＳ 明朝" panose="02020609040205080304" pitchFamily="49" charset="-128"/>
                <a:ea typeface="ＭＳ 明朝" panose="02020609040205080304" pitchFamily="49" charset="-128"/>
              </a:rPr>
              <a:t>是</a:t>
            </a:r>
            <a:endParaRPr lang="en-US" altLang="zh-CN" sz="12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49" charset="-128"/>
                <a:ea typeface="ＭＳ 明朝" panose="02020609040205080304" pitchFamily="49" charset="-128"/>
              </a:rPr>
              <a:t>　　　 </a:t>
            </a:r>
            <a:r>
              <a:rPr lang="zh-CN" altLang="en-US" sz="1200" dirty="0">
                <a:solidFill>
                  <a:prstClr val="black"/>
                </a:solidFill>
                <a:latin typeface="ＭＳ 明朝" panose="02020609040205080304" pitchFamily="49" charset="-128"/>
                <a:ea typeface="ＭＳ 明朝" panose="02020609040205080304" pitchFamily="49" charset="-128"/>
              </a:rPr>
              <a:t>可以放入外伸叉架垫块和地面之间的高度。</a:t>
            </a:r>
            <a:endParaRPr lang="en-US" altLang="ja-JP" sz="12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Font typeface="Arial" panose="020B0604020202020204" pitchFamily="34" charset="0"/>
              <a:buNone/>
            </a:pPr>
            <a:endParaRPr lang="ja-JP" altLang="en-US" sz="14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Font typeface="Arial" panose="020B0604020202020204" pitchFamily="34" charset="0"/>
              <a:buNone/>
            </a:pPr>
            <a:endParaRPr lang="en-US" altLang="ja-JP" sz="1600"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6353810" y="1135528"/>
            <a:ext cx="2161540" cy="1619250"/>
          </a:xfrm>
          <a:prstGeom prst="rect">
            <a:avLst/>
          </a:prstGeom>
          <a:noFill/>
          <a:ln>
            <a:solidFill>
              <a:schemeClr val="tx1"/>
            </a:solidFill>
          </a:ln>
        </p:spPr>
      </p:pic>
      <p:pic>
        <p:nvPicPr>
          <p:cNvPr id="8" name="図 7"/>
          <p:cNvPicPr/>
          <p:nvPr/>
        </p:nvPicPr>
        <p:blipFill>
          <a:blip r:embed="rId4">
            <a:extLst>
              <a:ext uri="{28A0092B-C50C-407E-A947-70E740481C1C}">
                <a14:useLocalDpi xmlns:a14="http://schemas.microsoft.com/office/drawing/2010/main" val="0"/>
              </a:ext>
            </a:extLst>
          </a:blip>
          <a:srcRect/>
          <a:stretch>
            <a:fillRect/>
          </a:stretch>
        </p:blipFill>
        <p:spPr bwMode="auto">
          <a:xfrm>
            <a:off x="6135370" y="2883703"/>
            <a:ext cx="2379980" cy="1824990"/>
          </a:xfrm>
          <a:prstGeom prst="rect">
            <a:avLst/>
          </a:prstGeom>
          <a:noFill/>
          <a:ln>
            <a:solidFill>
              <a:schemeClr val="tx1"/>
            </a:solidFill>
          </a:ln>
        </p:spPr>
      </p:pic>
      <p:pic>
        <p:nvPicPr>
          <p:cNvPr id="9" name="図 8">
            <a:extLst>
              <a:ext uri="{FF2B5EF4-FFF2-40B4-BE49-F238E27FC236}">
                <a16:creationId xmlns:a16="http://schemas.microsoft.com/office/drawing/2014/main" id="{4C0B1D7C-D2CA-4B9D-8F6C-7D9A3879FE8B}"/>
              </a:ext>
            </a:extLst>
          </p:cNvPr>
          <p:cNvPicPr/>
          <p:nvPr/>
        </p:nvPicPr>
        <p:blipFill>
          <a:blip r:embed="rId5">
            <a:extLst>
              <a:ext uri="{28A0092B-C50C-407E-A947-70E740481C1C}">
                <a14:useLocalDpi xmlns:a14="http://schemas.microsoft.com/office/drawing/2010/main" val="0"/>
              </a:ext>
            </a:extLst>
          </a:blip>
          <a:srcRect/>
          <a:stretch/>
        </p:blipFill>
        <p:spPr bwMode="auto">
          <a:xfrm>
            <a:off x="6360272" y="1135528"/>
            <a:ext cx="2147636" cy="1619250"/>
          </a:xfrm>
          <a:prstGeom prst="rect">
            <a:avLst/>
          </a:prstGeom>
          <a:noFill/>
          <a:ln>
            <a:solidFill>
              <a:schemeClr val="tx1"/>
            </a:solidFill>
          </a:ln>
        </p:spPr>
      </p:pic>
      <p:pic>
        <p:nvPicPr>
          <p:cNvPr id="10" name="図 9">
            <a:extLst>
              <a:ext uri="{FF2B5EF4-FFF2-40B4-BE49-F238E27FC236}">
                <a16:creationId xmlns:a16="http://schemas.microsoft.com/office/drawing/2014/main" id="{4D22A436-5E6A-495B-A0DB-9437BE2B9461}"/>
              </a:ext>
            </a:extLst>
          </p:cNvPr>
          <p:cNvPicPr/>
          <p:nvPr/>
        </p:nvPicPr>
        <p:blipFill>
          <a:blip r:embed="rId6">
            <a:extLst>
              <a:ext uri="{28A0092B-C50C-407E-A947-70E740481C1C}">
                <a14:useLocalDpi xmlns:a14="http://schemas.microsoft.com/office/drawing/2010/main" val="0"/>
              </a:ext>
            </a:extLst>
          </a:blip>
          <a:srcRect/>
          <a:stretch/>
        </p:blipFill>
        <p:spPr bwMode="auto">
          <a:xfrm>
            <a:off x="6142812" y="2883703"/>
            <a:ext cx="2365096" cy="1824990"/>
          </a:xfrm>
          <a:prstGeom prst="rect">
            <a:avLst/>
          </a:prstGeom>
          <a:noFill/>
          <a:ln>
            <a:solidFill>
              <a:schemeClr val="tx1"/>
            </a:solidFill>
          </a:ln>
        </p:spPr>
      </p:pic>
    </p:spTree>
    <p:extLst>
      <p:ext uri="{BB962C8B-B14F-4D97-AF65-F5344CB8AC3E}">
        <p14:creationId xmlns:p14="http://schemas.microsoft.com/office/powerpoint/2010/main" val="4129258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49" charset="-128"/>
                <a:ea typeface="ＭＳ 明朝" panose="02020609040205080304" pitchFamily="49" charset="-128"/>
              </a:rPr>
              <a:t>外伸叉架的安装步骤和注意事项</a:t>
            </a:r>
            <a:r>
              <a:rPr lang="ja-JP" altLang="en-US" sz="2400" b="1" dirty="0">
                <a:latin typeface="ＭＳ 明朝" panose="02020609040205080304" pitchFamily="49" charset="-128"/>
                <a:ea typeface="ＭＳ 明朝" panose="02020609040205080304" pitchFamily="49" charset="-128"/>
              </a:rPr>
              <a:t>（２）　坡地　</a:t>
            </a:r>
            <a:r>
              <a:rPr lang="zh-TW" altLang="en-US" sz="2400" b="1" dirty="0">
                <a:latin typeface="ＭＳ 明朝" panose="02020609040205080304" pitchFamily="49" charset="-128"/>
                <a:ea typeface="ＭＳ 明朝" panose="02020609040205080304" pitchFamily="49" charset="-128"/>
              </a:rPr>
              <a:t>其</a:t>
            </a:r>
            <a:r>
              <a:rPr lang="ja-JP" altLang="en-US" sz="2400" b="1" dirty="0">
                <a:latin typeface="ＭＳ 明朝" panose="02020609040205080304" pitchFamily="49" charset="-128"/>
                <a:ea typeface="ＭＳ 明朝" panose="02020609040205080304" pitchFamily="49" charset="-128"/>
              </a:rPr>
              <a:t>２　</a:t>
            </a:r>
            <a:r>
              <a:rPr lang="ja-JP" altLang="en-US" sz="2400" b="1" dirty="0">
                <a:latin typeface="Meiryo UI" panose="020B0604030504040204" pitchFamily="50" charset="-128"/>
                <a:ea typeface="Meiryo UI" panose="020B0604030504040204" pitchFamily="50" charset="-128"/>
              </a:rPr>
              <a:t>　</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887569" y="6400413"/>
            <a:ext cx="428309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教材５０～５１页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３２～３３页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33</a:t>
            </a:fld>
            <a:endParaRPr lang="ja-JP" altLang="en-US" dirty="0">
              <a:solidFill>
                <a:prstClr val="black">
                  <a:tint val="75000"/>
                </a:prstClr>
              </a:solidFill>
            </a:endParaRPr>
          </a:p>
        </p:txBody>
      </p:sp>
      <p:sp>
        <p:nvSpPr>
          <p:cNvPr id="11" name="コンテンツ プレースホルダー 4"/>
          <p:cNvSpPr txBox="1">
            <a:spLocks/>
          </p:cNvSpPr>
          <p:nvPr/>
        </p:nvSpPr>
        <p:spPr>
          <a:xfrm>
            <a:off x="628650" y="852739"/>
            <a:ext cx="7886700" cy="278843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400" dirty="0">
                <a:solidFill>
                  <a:prstClr val="black"/>
                </a:solidFill>
                <a:latin typeface="ＭＳ 明朝" panose="02020609040205080304" pitchFamily="49" charset="-128"/>
                <a:ea typeface="ＭＳ 明朝" panose="02020609040205080304" pitchFamily="49" charset="-128"/>
              </a:rPr>
              <a:t>⑥按照以下步骤伸出外伸叉架。</a:t>
            </a:r>
          </a:p>
          <a:p>
            <a:pPr marL="0" indent="0">
              <a:lnSpc>
                <a:spcPct val="100000"/>
              </a:lnSpc>
              <a:spcBef>
                <a:spcPts val="0"/>
              </a:spcBef>
              <a:buNone/>
            </a:pPr>
            <a:r>
              <a:rPr lang="zh-CN" altLang="en-US" sz="1400" dirty="0">
                <a:solidFill>
                  <a:prstClr val="black"/>
                </a:solidFill>
                <a:latin typeface="ＭＳ 明朝" panose="02020609040205080304" pitchFamily="49" charset="-128"/>
                <a:ea typeface="ＭＳ 明朝" panose="02020609040205080304" pitchFamily="49" charset="-128"/>
              </a:rPr>
              <a:t>　（</a:t>
            </a:r>
            <a:r>
              <a:rPr lang="en-US" altLang="zh-CN" sz="1400" dirty="0">
                <a:solidFill>
                  <a:prstClr val="black"/>
                </a:solidFill>
                <a:latin typeface="ＭＳ 明朝" panose="02020609040205080304" pitchFamily="49" charset="-128"/>
                <a:ea typeface="ＭＳ 明朝" panose="02020609040205080304" pitchFamily="49" charset="-128"/>
              </a:rPr>
              <a:t>a</a:t>
            </a:r>
            <a:r>
              <a:rPr lang="zh-CN" altLang="en-US" sz="1400" dirty="0">
                <a:solidFill>
                  <a:prstClr val="black"/>
                </a:solidFill>
                <a:latin typeface="ＭＳ 明朝" panose="02020609040205080304" pitchFamily="49" charset="-128"/>
                <a:ea typeface="ＭＳ 明朝" panose="02020609040205080304" pitchFamily="49" charset="-128"/>
              </a:rPr>
              <a:t>）一定要从前面的千斤顶到后面的千斤顶的顺序进行。</a:t>
            </a:r>
          </a:p>
          <a:p>
            <a:pPr marL="0" indent="0">
              <a:lnSpc>
                <a:spcPct val="100000"/>
              </a:lnSpc>
              <a:spcBef>
                <a:spcPts val="0"/>
              </a:spcBef>
              <a:buNone/>
            </a:pPr>
            <a:r>
              <a:rPr lang="zh-CN" altLang="en-US" sz="1400" dirty="0">
                <a:solidFill>
                  <a:prstClr val="black"/>
                </a:solidFill>
                <a:latin typeface="ＭＳ 明朝" panose="02020609040205080304" pitchFamily="49" charset="-128"/>
                <a:ea typeface="ＭＳ 明朝" panose="02020609040205080304" pitchFamily="49" charset="-128"/>
              </a:rPr>
              <a:t>　（</a:t>
            </a:r>
            <a:r>
              <a:rPr lang="en-US" altLang="zh-CN" sz="1400" dirty="0">
                <a:solidFill>
                  <a:prstClr val="black"/>
                </a:solidFill>
                <a:latin typeface="ＭＳ 明朝" panose="02020609040205080304" pitchFamily="49" charset="-128"/>
                <a:ea typeface="ＭＳ 明朝" panose="02020609040205080304" pitchFamily="49" charset="-128"/>
              </a:rPr>
              <a:t>b</a:t>
            </a:r>
            <a:r>
              <a:rPr lang="zh-CN" altLang="en-US" sz="1400" dirty="0">
                <a:solidFill>
                  <a:prstClr val="black"/>
                </a:solidFill>
                <a:latin typeface="ＭＳ 明朝" panose="02020609040205080304" pitchFamily="49" charset="-128"/>
                <a:ea typeface="ＭＳ 明朝" panose="02020609040205080304" pitchFamily="49" charset="-128"/>
              </a:rPr>
              <a:t>）千斤顶的拉伸，要左右同时进行。</a:t>
            </a:r>
          </a:p>
          <a:p>
            <a:pPr marL="0" indent="0">
              <a:lnSpc>
                <a:spcPct val="100000"/>
              </a:lnSpc>
              <a:spcBef>
                <a:spcPts val="0"/>
              </a:spcBef>
              <a:buNone/>
            </a:pPr>
            <a:r>
              <a:rPr lang="zh-CN" altLang="en-US" sz="1400" dirty="0">
                <a:solidFill>
                  <a:prstClr val="black"/>
                </a:solidFill>
                <a:latin typeface="ＭＳ 明朝" panose="02020609040205080304" pitchFamily="49" charset="-128"/>
                <a:ea typeface="ＭＳ 明朝" panose="02020609040205080304" pitchFamily="49" charset="-128"/>
              </a:rPr>
              <a:t>　（</a:t>
            </a:r>
            <a:r>
              <a:rPr lang="en-US" altLang="zh-CN" sz="1400" dirty="0">
                <a:solidFill>
                  <a:prstClr val="black"/>
                </a:solidFill>
                <a:latin typeface="ＭＳ 明朝" panose="02020609040205080304" pitchFamily="49" charset="-128"/>
                <a:ea typeface="ＭＳ 明朝" panose="02020609040205080304" pitchFamily="49" charset="-128"/>
              </a:rPr>
              <a:t>c</a:t>
            </a:r>
            <a:r>
              <a:rPr lang="zh-CN" altLang="en-US" sz="1400" dirty="0">
                <a:solidFill>
                  <a:prstClr val="black"/>
                </a:solidFill>
                <a:latin typeface="ＭＳ 明朝" panose="02020609040205080304" pitchFamily="49" charset="-128"/>
                <a:ea typeface="ＭＳ 明朝" panose="02020609040205080304" pitchFamily="49" charset="-128"/>
              </a:rPr>
              <a:t>）微调要通过各自的千斤顶操作来进行。</a:t>
            </a:r>
            <a:endParaRPr lang="en-US" altLang="zh-CN" sz="14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None/>
            </a:pPr>
            <a:endParaRPr lang="zh-CN" altLang="en-US" sz="14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None/>
            </a:pPr>
            <a:r>
              <a:rPr lang="zh-CN" altLang="en-US" sz="1400" dirty="0">
                <a:solidFill>
                  <a:prstClr val="black"/>
                </a:solidFill>
                <a:latin typeface="ＭＳ 明朝" panose="02020609040205080304" pitchFamily="49" charset="-128"/>
                <a:ea typeface="ＭＳ 明朝" panose="02020609040205080304" pitchFamily="49" charset="-128"/>
              </a:rPr>
              <a:t>⑦使所有轮胎浮起，同时使机体水平。</a:t>
            </a:r>
          </a:p>
          <a:p>
            <a:pPr marL="0" indent="0">
              <a:lnSpc>
                <a:spcPct val="100000"/>
              </a:lnSpc>
              <a:spcBef>
                <a:spcPts val="0"/>
              </a:spcBef>
              <a:buNone/>
            </a:pPr>
            <a:endParaRPr lang="en-US" altLang="zh-CN" sz="14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None/>
            </a:pPr>
            <a:r>
              <a:rPr lang="zh-CN" altLang="en-US" sz="1400" dirty="0">
                <a:solidFill>
                  <a:prstClr val="black"/>
                </a:solidFill>
                <a:latin typeface="ＭＳ 明朝" panose="02020609040205080304" pitchFamily="49" charset="-128"/>
                <a:ea typeface="ＭＳ 明朝" panose="02020609040205080304" pitchFamily="49" charset="-128"/>
              </a:rPr>
              <a:t>⑧机体不能保持水平时，请严格遵守以下事项。</a:t>
            </a:r>
          </a:p>
          <a:p>
            <a:pPr marL="0" indent="0">
              <a:lnSpc>
                <a:spcPct val="100000"/>
              </a:lnSpc>
              <a:spcBef>
                <a:spcPts val="0"/>
              </a:spcBef>
              <a:buNone/>
            </a:pPr>
            <a:r>
              <a:rPr lang="zh-CN" altLang="en-US" sz="1400" dirty="0">
                <a:solidFill>
                  <a:prstClr val="black"/>
                </a:solidFill>
                <a:latin typeface="ＭＳ 明朝" panose="02020609040205080304" pitchFamily="49" charset="-128"/>
                <a:ea typeface="ＭＳ 明朝" panose="02020609040205080304" pitchFamily="49" charset="-128"/>
              </a:rPr>
              <a:t>　（</a:t>
            </a:r>
            <a:r>
              <a:rPr lang="en-US" altLang="zh-CN" sz="1400" dirty="0">
                <a:solidFill>
                  <a:prstClr val="black"/>
                </a:solidFill>
                <a:latin typeface="ＭＳ 明朝" panose="02020609040205080304" pitchFamily="49" charset="-128"/>
                <a:ea typeface="ＭＳ 明朝" panose="02020609040205080304" pitchFamily="49" charset="-128"/>
              </a:rPr>
              <a:t>a</a:t>
            </a:r>
            <a:r>
              <a:rPr lang="zh-CN" altLang="en-US" sz="1400" dirty="0">
                <a:solidFill>
                  <a:prstClr val="black"/>
                </a:solidFill>
                <a:latin typeface="ＭＳ 明朝" panose="02020609040205080304" pitchFamily="49" charset="-128"/>
                <a:ea typeface="ＭＳ 明朝" panose="02020609040205080304" pitchFamily="49" charset="-128"/>
              </a:rPr>
              <a:t>）一定要将动臂向上坡作业。</a:t>
            </a:r>
          </a:p>
          <a:p>
            <a:pPr marL="0" indent="0">
              <a:lnSpc>
                <a:spcPct val="100000"/>
              </a:lnSpc>
              <a:spcBef>
                <a:spcPts val="0"/>
              </a:spcBef>
              <a:buNone/>
            </a:pPr>
            <a:r>
              <a:rPr lang="zh-CN" altLang="en-US" sz="1400" dirty="0">
                <a:solidFill>
                  <a:prstClr val="black"/>
                </a:solidFill>
                <a:latin typeface="ＭＳ 明朝" panose="02020609040205080304" pitchFamily="49" charset="-128"/>
                <a:ea typeface="ＭＳ 明朝" panose="02020609040205080304" pitchFamily="49" charset="-128"/>
              </a:rPr>
              <a:t>　（</a:t>
            </a:r>
            <a:r>
              <a:rPr lang="en-US" altLang="zh-CN" sz="1400" dirty="0">
                <a:solidFill>
                  <a:prstClr val="black"/>
                </a:solidFill>
                <a:latin typeface="ＭＳ 明朝" panose="02020609040205080304" pitchFamily="49" charset="-128"/>
                <a:ea typeface="ＭＳ 明朝" panose="02020609040205080304" pitchFamily="49" charset="-128"/>
              </a:rPr>
              <a:t>b</a:t>
            </a:r>
            <a:r>
              <a:rPr lang="zh-CN" altLang="en-US" sz="1400" dirty="0">
                <a:solidFill>
                  <a:prstClr val="black"/>
                </a:solidFill>
                <a:latin typeface="ＭＳ 明朝" panose="02020609040205080304" pitchFamily="49" charset="-128"/>
                <a:ea typeface="ＭＳ 明朝" panose="02020609040205080304" pitchFamily="49" charset="-128"/>
              </a:rPr>
              <a:t>）机体的左右方向一定要是水平的。</a:t>
            </a:r>
          </a:p>
          <a:p>
            <a:pPr marL="0" indent="0">
              <a:lnSpc>
                <a:spcPct val="100000"/>
              </a:lnSpc>
              <a:spcBef>
                <a:spcPts val="0"/>
              </a:spcBef>
              <a:buNone/>
            </a:pPr>
            <a:r>
              <a:rPr lang="zh-CN" altLang="en-US" sz="1400" dirty="0">
                <a:solidFill>
                  <a:prstClr val="black"/>
                </a:solidFill>
                <a:latin typeface="ＭＳ 明朝" panose="02020609040205080304" pitchFamily="49" charset="-128"/>
                <a:ea typeface="ＭＳ 明朝" panose="02020609040205080304" pitchFamily="49" charset="-128"/>
              </a:rPr>
              <a:t>　（</a:t>
            </a:r>
            <a:r>
              <a:rPr lang="en-US" altLang="zh-CN" sz="1400" dirty="0">
                <a:solidFill>
                  <a:prstClr val="black"/>
                </a:solidFill>
                <a:latin typeface="ＭＳ 明朝" panose="02020609040205080304" pitchFamily="49" charset="-128"/>
                <a:ea typeface="ＭＳ 明朝" panose="02020609040205080304" pitchFamily="49" charset="-128"/>
              </a:rPr>
              <a:t>c</a:t>
            </a:r>
            <a:r>
              <a:rPr lang="zh-CN" altLang="en-US" sz="1400" dirty="0">
                <a:solidFill>
                  <a:prstClr val="black"/>
                </a:solidFill>
                <a:latin typeface="ＭＳ 明朝" panose="02020609040205080304" pitchFamily="49" charset="-128"/>
                <a:ea typeface="ＭＳ 明朝" panose="02020609040205080304" pitchFamily="49" charset="-128"/>
              </a:rPr>
              <a:t>）旋转作业朝坡下时，必须移动车辆。</a:t>
            </a:r>
          </a:p>
          <a:p>
            <a:pPr marL="0" indent="0">
              <a:lnSpc>
                <a:spcPct val="100000"/>
              </a:lnSpc>
              <a:spcBef>
                <a:spcPts val="0"/>
              </a:spcBef>
              <a:buNone/>
            </a:pPr>
            <a:r>
              <a:rPr lang="zh-CN" altLang="en-US" sz="1400" dirty="0">
                <a:solidFill>
                  <a:prstClr val="black"/>
                </a:solidFill>
                <a:latin typeface="ＭＳ 明朝" panose="02020609040205080304" pitchFamily="49" charset="-128"/>
                <a:ea typeface="ＭＳ 明朝" panose="02020609040205080304" pitchFamily="49" charset="-128"/>
              </a:rPr>
              <a:t>　（</a:t>
            </a:r>
            <a:r>
              <a:rPr lang="en-US" altLang="zh-CN" sz="1400" dirty="0">
                <a:solidFill>
                  <a:prstClr val="black"/>
                </a:solidFill>
                <a:latin typeface="ＭＳ 明朝" panose="02020609040205080304" pitchFamily="49" charset="-128"/>
                <a:ea typeface="ＭＳ 明朝" panose="02020609040205080304" pitchFamily="49" charset="-128"/>
              </a:rPr>
              <a:t>d</a:t>
            </a:r>
            <a:r>
              <a:rPr lang="zh-CN" altLang="en-US" sz="1400" dirty="0">
                <a:solidFill>
                  <a:prstClr val="black"/>
                </a:solidFill>
                <a:latin typeface="ＭＳ 明朝" panose="02020609040205080304" pitchFamily="49" charset="-128"/>
                <a:ea typeface="ＭＳ 明朝" panose="02020609040205080304" pitchFamily="49" charset="-128"/>
              </a:rPr>
              <a:t>）伸缩臂型的情况下，请朝坡上左右</a:t>
            </a:r>
            <a:r>
              <a:rPr lang="en-US" altLang="zh-CN" sz="1400" dirty="0">
                <a:solidFill>
                  <a:prstClr val="black"/>
                </a:solidFill>
                <a:latin typeface="ＭＳ 明朝" panose="02020609040205080304" pitchFamily="49" charset="-128"/>
                <a:ea typeface="ＭＳ 明朝" panose="02020609040205080304" pitchFamily="49" charset="-128"/>
              </a:rPr>
              <a:t>45°</a:t>
            </a:r>
            <a:r>
              <a:rPr lang="zh-CN" altLang="en-US" sz="1400" dirty="0">
                <a:solidFill>
                  <a:prstClr val="black"/>
                </a:solidFill>
                <a:latin typeface="ＭＳ 明朝" panose="02020609040205080304" pitchFamily="49" charset="-128"/>
                <a:ea typeface="ＭＳ 明朝" panose="02020609040205080304" pitchFamily="49" charset="-128"/>
              </a:rPr>
              <a:t>以内使用。</a:t>
            </a:r>
          </a:p>
          <a:p>
            <a:pPr marL="0" indent="0">
              <a:lnSpc>
                <a:spcPct val="100000"/>
              </a:lnSpc>
              <a:spcBef>
                <a:spcPts val="0"/>
              </a:spcBef>
              <a:buNone/>
            </a:pPr>
            <a:r>
              <a:rPr lang="zh-CN" altLang="en-US" sz="1400" dirty="0">
                <a:solidFill>
                  <a:prstClr val="black"/>
                </a:solidFill>
                <a:latin typeface="ＭＳ 明朝" panose="02020609040205080304" pitchFamily="49" charset="-128"/>
                <a:ea typeface="ＭＳ 明朝" panose="02020609040205080304" pitchFamily="49" charset="-128"/>
              </a:rPr>
              <a:t>　（</a:t>
            </a:r>
            <a:r>
              <a:rPr lang="en-US" altLang="zh-CN" sz="1400" dirty="0">
                <a:solidFill>
                  <a:prstClr val="black"/>
                </a:solidFill>
                <a:latin typeface="ＭＳ 明朝" panose="02020609040205080304" pitchFamily="49" charset="-128"/>
                <a:ea typeface="ＭＳ 明朝" panose="02020609040205080304" pitchFamily="49" charset="-128"/>
              </a:rPr>
              <a:t>e</a:t>
            </a:r>
            <a:r>
              <a:rPr lang="zh-CN" altLang="en-US" sz="1400" dirty="0">
                <a:solidFill>
                  <a:prstClr val="black"/>
                </a:solidFill>
                <a:latin typeface="ＭＳ 明朝" panose="02020609040205080304" pitchFamily="49" charset="-128"/>
                <a:ea typeface="ＭＳ 明朝" panose="02020609040205080304" pitchFamily="49" charset="-128"/>
              </a:rPr>
              <a:t>）折弯臂型的情况下，作业位置也在比旋转中心偏坂上侧的</a:t>
            </a:r>
            <a:endParaRPr lang="en-US" altLang="zh-CN" sz="14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None/>
            </a:pPr>
            <a:r>
              <a:rPr lang="zh-TW"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状态下使用，旋转范围要在左右</a:t>
            </a:r>
            <a:r>
              <a:rPr lang="en-US" altLang="zh-CN" sz="1400" dirty="0">
                <a:solidFill>
                  <a:prstClr val="black"/>
                </a:solidFill>
                <a:latin typeface="ＭＳ 明朝" panose="02020609040205080304" pitchFamily="49" charset="-128"/>
                <a:ea typeface="ＭＳ 明朝" panose="02020609040205080304" pitchFamily="49" charset="-128"/>
              </a:rPr>
              <a:t>45°</a:t>
            </a:r>
            <a:r>
              <a:rPr lang="zh-CN" altLang="en-US" sz="1400" dirty="0">
                <a:solidFill>
                  <a:prstClr val="black"/>
                </a:solidFill>
                <a:latin typeface="ＭＳ 明朝" panose="02020609040205080304" pitchFamily="49" charset="-128"/>
                <a:ea typeface="ＭＳ 明朝" panose="02020609040205080304" pitchFamily="49" charset="-128"/>
              </a:rPr>
              <a:t>以内。</a:t>
            </a:r>
            <a:endParaRPr lang="en-US" altLang="ja-JP" sz="14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6105346" y="975390"/>
            <a:ext cx="2410004" cy="1603546"/>
          </a:xfrm>
          <a:prstGeom prst="rect">
            <a:avLst/>
          </a:prstGeom>
          <a:noFill/>
          <a:ln>
            <a:solidFill>
              <a:schemeClr val="tx1"/>
            </a:solidFill>
          </a:ln>
        </p:spPr>
      </p:pic>
      <p:pic>
        <p:nvPicPr>
          <p:cNvPr id="8" name="図 7"/>
          <p:cNvPicPr/>
          <p:nvPr/>
        </p:nvPicPr>
        <p:blipFill>
          <a:blip r:embed="rId4">
            <a:extLst>
              <a:ext uri="{28A0092B-C50C-407E-A947-70E740481C1C}">
                <a14:useLocalDpi xmlns:a14="http://schemas.microsoft.com/office/drawing/2010/main" val="0"/>
              </a:ext>
            </a:extLst>
          </a:blip>
          <a:srcRect/>
          <a:stretch>
            <a:fillRect/>
          </a:stretch>
        </p:blipFill>
        <p:spPr bwMode="auto">
          <a:xfrm>
            <a:off x="6159197" y="2712180"/>
            <a:ext cx="2424938" cy="1539076"/>
          </a:xfrm>
          <a:prstGeom prst="rect">
            <a:avLst/>
          </a:prstGeom>
          <a:noFill/>
          <a:ln>
            <a:solidFill>
              <a:schemeClr val="tx1"/>
            </a:solidFill>
          </a:ln>
        </p:spPr>
      </p:pic>
      <p:pic>
        <p:nvPicPr>
          <p:cNvPr id="9" name="図 8">
            <a:extLst>
              <a:ext uri="{FF2B5EF4-FFF2-40B4-BE49-F238E27FC236}">
                <a16:creationId xmlns:a16="http://schemas.microsoft.com/office/drawing/2014/main" id="{E8940F21-EC8D-4AFC-84C0-EC05B3AA6708}"/>
              </a:ext>
            </a:extLst>
          </p:cNvPr>
          <p:cNvPicPr/>
          <p:nvPr/>
        </p:nvPicPr>
        <p:blipFill>
          <a:blip r:embed="rId5">
            <a:extLst>
              <a:ext uri="{28A0092B-C50C-407E-A947-70E740481C1C}">
                <a14:useLocalDpi xmlns:a14="http://schemas.microsoft.com/office/drawing/2010/main" val="0"/>
              </a:ext>
            </a:extLst>
          </a:blip>
          <a:srcRect/>
          <a:stretch/>
        </p:blipFill>
        <p:spPr bwMode="auto">
          <a:xfrm>
            <a:off x="6113375" y="975390"/>
            <a:ext cx="2393946" cy="1603546"/>
          </a:xfrm>
          <a:prstGeom prst="rect">
            <a:avLst/>
          </a:prstGeom>
          <a:noFill/>
          <a:ln>
            <a:solidFill>
              <a:schemeClr val="tx1"/>
            </a:solidFill>
          </a:ln>
        </p:spPr>
      </p:pic>
      <p:pic>
        <p:nvPicPr>
          <p:cNvPr id="10" name="図 9">
            <a:extLst>
              <a:ext uri="{FF2B5EF4-FFF2-40B4-BE49-F238E27FC236}">
                <a16:creationId xmlns:a16="http://schemas.microsoft.com/office/drawing/2014/main" id="{1FCB3500-1A5C-4BF0-AD76-62BE402E8998}"/>
              </a:ext>
            </a:extLst>
          </p:cNvPr>
          <p:cNvPicPr/>
          <p:nvPr/>
        </p:nvPicPr>
        <p:blipFill>
          <a:blip r:embed="rId6">
            <a:extLst>
              <a:ext uri="{28A0092B-C50C-407E-A947-70E740481C1C}">
                <a14:useLocalDpi xmlns:a14="http://schemas.microsoft.com/office/drawing/2010/main" val="0"/>
              </a:ext>
            </a:extLst>
          </a:blip>
          <a:srcRect/>
          <a:stretch/>
        </p:blipFill>
        <p:spPr bwMode="auto">
          <a:xfrm>
            <a:off x="6113375" y="2701588"/>
            <a:ext cx="2408000" cy="1539076"/>
          </a:xfrm>
          <a:prstGeom prst="rect">
            <a:avLst/>
          </a:prstGeom>
          <a:noFill/>
          <a:ln>
            <a:solidFill>
              <a:schemeClr val="tx1"/>
            </a:solidFill>
          </a:ln>
        </p:spPr>
      </p:pic>
    </p:spTree>
    <p:extLst>
      <p:ext uri="{BB962C8B-B14F-4D97-AF65-F5344CB8AC3E}">
        <p14:creationId xmlns:p14="http://schemas.microsoft.com/office/powerpoint/2010/main" val="1226608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49" charset="-128"/>
                <a:ea typeface="ＭＳ 明朝" panose="02020609040205080304" pitchFamily="49" charset="-128"/>
              </a:rPr>
              <a:t>外伸叉架的安装步骤和注意事项</a:t>
            </a:r>
            <a:r>
              <a:rPr lang="ja-JP" altLang="en-US" sz="2400" b="1" dirty="0">
                <a:latin typeface="ＭＳ 明朝" panose="02020609040205080304" pitchFamily="49" charset="-128"/>
                <a:ea typeface="ＭＳ 明朝" panose="02020609040205080304" pitchFamily="49" charset="-128"/>
              </a:rPr>
              <a:t>（２）　坡地　</a:t>
            </a:r>
            <a:r>
              <a:rPr lang="zh-TW" altLang="en-US" sz="2400" b="1" dirty="0">
                <a:latin typeface="ＭＳ 明朝" panose="02020609040205080304" pitchFamily="49" charset="-128"/>
                <a:ea typeface="ＭＳ 明朝" panose="02020609040205080304" pitchFamily="49" charset="-128"/>
              </a:rPr>
              <a:t>其</a:t>
            </a:r>
            <a:r>
              <a:rPr lang="ja-JP" altLang="en-US" sz="2400" b="1" dirty="0">
                <a:latin typeface="ＭＳ 明朝" panose="02020609040205080304" pitchFamily="49" charset="-128"/>
                <a:ea typeface="ＭＳ 明朝" panose="02020609040205080304" pitchFamily="49" charset="-128"/>
              </a:rPr>
              <a:t>３　</a:t>
            </a:r>
            <a:r>
              <a:rPr lang="ja-JP" altLang="en-US" sz="2400" b="1" dirty="0">
                <a:latin typeface="Meiryo UI" panose="020B0604030504040204" pitchFamily="50" charset="-128"/>
                <a:ea typeface="Meiryo UI" panose="020B0604030504040204" pitchFamily="50" charset="-128"/>
              </a:rPr>
              <a:t>　</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教材５１页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３３页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34</a:t>
            </a:fld>
            <a:endParaRPr lang="ja-JP" altLang="en-US">
              <a:solidFill>
                <a:prstClr val="black">
                  <a:tint val="75000"/>
                </a:prstClr>
              </a:solidFill>
            </a:endParaRPr>
          </a:p>
        </p:txBody>
      </p:sp>
      <p:sp>
        <p:nvSpPr>
          <p:cNvPr id="11" name="コンテンツ プレースホルダー 4"/>
          <p:cNvSpPr txBox="1">
            <a:spLocks/>
          </p:cNvSpPr>
          <p:nvPr/>
        </p:nvSpPr>
        <p:spPr>
          <a:xfrm>
            <a:off x="628650" y="852739"/>
            <a:ext cx="7886700" cy="1611214"/>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zh-CN" altLang="en-US" sz="1800" dirty="0">
                <a:solidFill>
                  <a:prstClr val="black"/>
                </a:solidFill>
                <a:latin typeface="ＭＳ 明朝" panose="02020609040205080304" pitchFamily="49" charset="-128"/>
                <a:ea typeface="ＭＳ 明朝" panose="02020609040205080304" pitchFamily="49" charset="-128"/>
              </a:rPr>
              <a:t>⑨作业结束后，按照以下步骤收纳外伸叉架。</a:t>
            </a:r>
          </a:p>
          <a:p>
            <a:pPr marL="0" indent="0">
              <a:lnSpc>
                <a:spcPct val="100000"/>
              </a:lnSpc>
              <a:spcBef>
                <a:spcPts val="0"/>
              </a:spcBef>
              <a:buFont typeface="Arial" panose="020B0604020202020204" pitchFamily="34" charset="0"/>
              <a:buNone/>
            </a:pPr>
            <a:r>
              <a:rPr lang="zh-TW"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a:t>
            </a:r>
            <a:r>
              <a:rPr lang="en-US" altLang="zh-CN" sz="1600" dirty="0">
                <a:solidFill>
                  <a:prstClr val="black"/>
                </a:solidFill>
                <a:latin typeface="ＭＳ 明朝" panose="02020609040205080304" pitchFamily="49" charset="-128"/>
                <a:ea typeface="ＭＳ 明朝" panose="02020609040205080304" pitchFamily="49" charset="-128"/>
              </a:rPr>
              <a:t>a</a:t>
            </a:r>
            <a:r>
              <a:rPr lang="zh-CN" altLang="en-US" sz="1600" dirty="0">
                <a:solidFill>
                  <a:prstClr val="black"/>
                </a:solidFill>
                <a:latin typeface="ＭＳ 明朝" panose="02020609040205080304" pitchFamily="49" charset="-128"/>
                <a:ea typeface="ＭＳ 明朝" panose="02020609040205080304" pitchFamily="49" charset="-128"/>
              </a:rPr>
              <a:t>）将动臂恢复到行车姿势。</a:t>
            </a:r>
          </a:p>
          <a:p>
            <a:pPr marL="0" indent="0">
              <a:lnSpc>
                <a:spcPct val="100000"/>
              </a:lnSpc>
              <a:spcBef>
                <a:spcPts val="0"/>
              </a:spcBef>
              <a:buFont typeface="Arial" panose="020B0604020202020204" pitchFamily="34" charset="0"/>
              <a:buNone/>
            </a:pPr>
            <a:r>
              <a:rPr lang="zh-TW"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a:t>
            </a:r>
            <a:r>
              <a:rPr lang="en-US" altLang="zh-CN" sz="1600" dirty="0">
                <a:solidFill>
                  <a:prstClr val="black"/>
                </a:solidFill>
                <a:latin typeface="ＭＳ 明朝" panose="02020609040205080304" pitchFamily="49" charset="-128"/>
                <a:ea typeface="ＭＳ 明朝" panose="02020609040205080304" pitchFamily="49" charset="-128"/>
              </a:rPr>
              <a:t>b</a:t>
            </a:r>
            <a:r>
              <a:rPr lang="zh-CN" altLang="en-US" sz="1600" dirty="0">
                <a:solidFill>
                  <a:prstClr val="black"/>
                </a:solidFill>
                <a:latin typeface="ＭＳ 明朝" panose="02020609040205080304" pitchFamily="49" charset="-128"/>
                <a:ea typeface="ＭＳ 明朝" panose="02020609040205080304" pitchFamily="49" charset="-128"/>
              </a:rPr>
              <a:t>）确认车闸的位置。</a:t>
            </a:r>
          </a:p>
          <a:p>
            <a:pPr marL="0" indent="0">
              <a:lnSpc>
                <a:spcPct val="100000"/>
              </a:lnSpc>
              <a:spcBef>
                <a:spcPts val="0"/>
              </a:spcBef>
              <a:buFont typeface="Arial" panose="020B0604020202020204" pitchFamily="34" charset="0"/>
              <a:buNone/>
            </a:pPr>
            <a:r>
              <a:rPr lang="zh-TW"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a:t>
            </a:r>
            <a:r>
              <a:rPr lang="en-US" altLang="zh-CN" sz="1600" dirty="0">
                <a:solidFill>
                  <a:prstClr val="black"/>
                </a:solidFill>
                <a:latin typeface="ＭＳ 明朝" panose="02020609040205080304" pitchFamily="49" charset="-128"/>
                <a:ea typeface="ＭＳ 明朝" panose="02020609040205080304" pitchFamily="49" charset="-128"/>
              </a:rPr>
              <a:t>c</a:t>
            </a:r>
            <a:r>
              <a:rPr lang="zh-CN" altLang="en-US" sz="1600" dirty="0">
                <a:solidFill>
                  <a:prstClr val="black"/>
                </a:solidFill>
                <a:latin typeface="ＭＳ 明朝" panose="02020609040205080304" pitchFamily="49" charset="-128"/>
                <a:ea typeface="ＭＳ 明朝" panose="02020609040205080304" pitchFamily="49" charset="-128"/>
              </a:rPr>
              <a:t>）一定要从后侧的千斤顶恢复。</a:t>
            </a:r>
          </a:p>
          <a:p>
            <a:pPr marL="0" indent="0">
              <a:lnSpc>
                <a:spcPct val="100000"/>
              </a:lnSpc>
              <a:spcBef>
                <a:spcPts val="0"/>
              </a:spcBef>
              <a:buFont typeface="Arial" panose="020B0604020202020204" pitchFamily="34" charset="0"/>
              <a:buNone/>
            </a:pPr>
            <a:r>
              <a:rPr lang="zh-TW"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a:t>
            </a:r>
            <a:r>
              <a:rPr lang="en-US" altLang="zh-CN" sz="1600" dirty="0">
                <a:solidFill>
                  <a:prstClr val="black"/>
                </a:solidFill>
                <a:latin typeface="ＭＳ 明朝" panose="02020609040205080304" pitchFamily="49" charset="-128"/>
                <a:ea typeface="ＭＳ 明朝" panose="02020609040205080304" pitchFamily="49" charset="-128"/>
              </a:rPr>
              <a:t>d</a:t>
            </a:r>
            <a:r>
              <a:rPr lang="zh-CN" altLang="en-US" sz="1600" dirty="0">
                <a:solidFill>
                  <a:prstClr val="black"/>
                </a:solidFill>
                <a:latin typeface="ＭＳ 明朝" panose="02020609040205080304" pitchFamily="49" charset="-128"/>
                <a:ea typeface="ＭＳ 明朝" panose="02020609040205080304" pitchFamily="49" charset="-128"/>
              </a:rPr>
              <a:t>）千斤顶要左右同时操作。</a:t>
            </a:r>
          </a:p>
          <a:p>
            <a:pPr marL="0" indent="0">
              <a:lnSpc>
                <a:spcPct val="100000"/>
              </a:lnSpc>
              <a:spcBef>
                <a:spcPts val="0"/>
              </a:spcBef>
              <a:buFont typeface="Arial" panose="020B0604020202020204" pitchFamily="34" charset="0"/>
              <a:buNone/>
            </a:pPr>
            <a:r>
              <a:rPr lang="zh-TW"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a:t>
            </a:r>
            <a:r>
              <a:rPr lang="en-US" altLang="zh-CN" sz="1600" dirty="0">
                <a:solidFill>
                  <a:prstClr val="black"/>
                </a:solidFill>
                <a:latin typeface="ＭＳ 明朝" panose="02020609040205080304" pitchFamily="49" charset="-128"/>
                <a:ea typeface="ＭＳ 明朝" panose="02020609040205080304" pitchFamily="49" charset="-128"/>
              </a:rPr>
              <a:t>e</a:t>
            </a:r>
            <a:r>
              <a:rPr lang="zh-CN" altLang="en-US" sz="1600" dirty="0">
                <a:solidFill>
                  <a:prstClr val="black"/>
                </a:solidFill>
                <a:latin typeface="ＭＳ 明朝" panose="02020609040205080304" pitchFamily="49" charset="-128"/>
                <a:ea typeface="ＭＳ 明朝" panose="02020609040205080304" pitchFamily="49" charset="-128"/>
              </a:rPr>
              <a:t>）卸下车闸。</a:t>
            </a:r>
            <a:endParaRPr lang="ja-JP" altLang="en-US" sz="18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Font typeface="Arial" panose="020B0604020202020204" pitchFamily="34" charset="0"/>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5633286" y="954484"/>
            <a:ext cx="2537376" cy="1611813"/>
          </a:xfrm>
          <a:prstGeom prst="rect">
            <a:avLst/>
          </a:prstGeom>
          <a:noFill/>
          <a:ln>
            <a:solidFill>
              <a:schemeClr val="tx1"/>
            </a:solidFill>
          </a:ln>
        </p:spPr>
      </p:pic>
      <p:pic>
        <p:nvPicPr>
          <p:cNvPr id="8" name="図 7">
            <a:extLst>
              <a:ext uri="{FF2B5EF4-FFF2-40B4-BE49-F238E27FC236}">
                <a16:creationId xmlns:a16="http://schemas.microsoft.com/office/drawing/2014/main" id="{DE38E4C4-C5D2-480E-A387-125F73C4E630}"/>
              </a:ext>
            </a:extLst>
          </p:cNvPr>
          <p:cNvPicPr/>
          <p:nvPr/>
        </p:nvPicPr>
        <p:blipFill>
          <a:blip r:embed="rId4">
            <a:extLst>
              <a:ext uri="{28A0092B-C50C-407E-A947-70E740481C1C}">
                <a14:useLocalDpi xmlns:a14="http://schemas.microsoft.com/office/drawing/2010/main" val="0"/>
              </a:ext>
            </a:extLst>
          </a:blip>
          <a:srcRect/>
          <a:stretch/>
        </p:blipFill>
        <p:spPr bwMode="auto">
          <a:xfrm>
            <a:off x="5637584" y="954484"/>
            <a:ext cx="2528780" cy="1611813"/>
          </a:xfrm>
          <a:prstGeom prst="rect">
            <a:avLst/>
          </a:prstGeom>
          <a:noFill/>
          <a:ln>
            <a:solidFill>
              <a:schemeClr val="tx1"/>
            </a:solidFill>
          </a:ln>
        </p:spPr>
      </p:pic>
    </p:spTree>
    <p:extLst>
      <p:ext uri="{BB962C8B-B14F-4D97-AF65-F5344CB8AC3E}">
        <p14:creationId xmlns:p14="http://schemas.microsoft.com/office/powerpoint/2010/main" val="1373751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ja-JP" altLang="en-US" sz="2400" b="1" dirty="0">
                <a:latin typeface="ＭＳ 明朝" panose="02020609040205080304" pitchFamily="49" charset="-128"/>
                <a:ea typeface="ＭＳ 明朝" panose="02020609040205080304" pitchFamily="49" charset="-128"/>
              </a:rPr>
              <a:t>伸縮臂型</a:t>
            </a:r>
            <a:r>
              <a:rPr lang="zh-TW" altLang="en-US" sz="2400" b="1" dirty="0">
                <a:latin typeface="ＭＳ 明朝" panose="02020609040205080304" pitchFamily="49" charset="-128"/>
                <a:ea typeface="ＭＳ 明朝" panose="02020609040205080304" pitchFamily="49" charset="-128"/>
              </a:rPr>
              <a:t>的基本操作</a:t>
            </a:r>
            <a:r>
              <a:rPr lang="zh-CN" altLang="en-US" sz="2400" b="1" dirty="0">
                <a:latin typeface="ＭＳ 明朝" panose="02020609040205080304" pitchFamily="49" charset="-128"/>
                <a:ea typeface="ＭＳ 明朝" panose="02020609040205080304" pitchFamily="49" charset="-128"/>
              </a:rPr>
              <a:t>步骤</a:t>
            </a:r>
            <a:r>
              <a:rPr lang="zh-TW" altLang="en-US" sz="2400" b="1" dirty="0">
                <a:latin typeface="ＭＳ 明朝" panose="02020609040205080304" pitchFamily="49" charset="-128"/>
                <a:ea typeface="ＭＳ 明朝" panose="02020609040205080304" pitchFamily="49" charset="-128"/>
              </a:rPr>
              <a:t>及注意事项</a:t>
            </a:r>
            <a:r>
              <a:rPr lang="ja-JP" altLang="en-US" sz="2400" b="1" dirty="0">
                <a:latin typeface="Meiryo UI" panose="020B0604030504040204" pitchFamily="50" charset="-128"/>
                <a:ea typeface="Meiryo UI" panose="020B0604030504040204" pitchFamily="50" charset="-128"/>
              </a:rPr>
              <a:t>　</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教材５３页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３４页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35</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9"/>
            <a:ext cx="6051399" cy="278594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600" dirty="0">
                <a:solidFill>
                  <a:prstClr val="black"/>
                </a:solidFill>
                <a:latin typeface="ＭＳ 明朝" panose="02020609040205080304" pitchFamily="49" charset="-128"/>
                <a:ea typeface="ＭＳ 明朝" panose="02020609040205080304" pitchFamily="49" charset="-128"/>
              </a:rPr>
              <a:t>【</a:t>
            </a:r>
            <a:r>
              <a:rPr lang="ja-JP" altLang="en-US" sz="1600" dirty="0">
                <a:solidFill>
                  <a:prstClr val="black"/>
                </a:solidFill>
                <a:latin typeface="ＭＳ 明朝" panose="02020609040205080304" pitchFamily="49" charset="-128"/>
                <a:ea typeface="ＭＳ 明朝" panose="02020609040205080304" pitchFamily="49" charset="-128"/>
              </a:rPr>
              <a:t>基本操作步骤</a:t>
            </a:r>
            <a:r>
              <a:rPr lang="en-US" altLang="ja-JP" sz="1600" dirty="0">
                <a:solidFill>
                  <a:prstClr val="black"/>
                </a:solidFill>
                <a:latin typeface="ＭＳ 明朝" panose="02020609040205080304" pitchFamily="49" charset="-128"/>
                <a:ea typeface="ＭＳ 明朝" panose="02020609040205080304" pitchFamily="49" charset="-128"/>
              </a:rPr>
              <a:t>】</a:t>
            </a:r>
          </a:p>
          <a:p>
            <a:pPr marL="0" indent="0">
              <a:lnSpc>
                <a:spcPct val="100000"/>
              </a:lnSpc>
              <a:spcBef>
                <a:spcPts val="0"/>
              </a:spcBef>
              <a:buNone/>
            </a:pPr>
            <a:r>
              <a:rPr lang="en-US" altLang="ja-JP" sz="1600" dirty="0">
                <a:solidFill>
                  <a:prstClr val="black"/>
                </a:solidFill>
                <a:latin typeface="ＭＳ 明朝" panose="02020609040205080304" pitchFamily="49" charset="-128"/>
                <a:ea typeface="ＭＳ 明朝" panose="02020609040205080304" pitchFamily="49" charset="-128"/>
              </a:rPr>
              <a:t>①</a:t>
            </a:r>
            <a:r>
              <a:rPr lang="ja-JP" altLang="en-US" sz="1600" dirty="0">
                <a:solidFill>
                  <a:prstClr val="black"/>
                </a:solidFill>
                <a:latin typeface="ＭＳ 明朝" panose="02020609040205080304" pitchFamily="49" charset="-128"/>
                <a:ea typeface="ＭＳ 明朝" panose="02020609040205080304" pitchFamily="49" charset="-128"/>
              </a:rPr>
              <a:t>在收缩动臂的状态下，用起伏上升装置使动臂离开基座。</a:t>
            </a:r>
          </a:p>
          <a:p>
            <a:pPr marL="0" indent="0">
              <a:lnSpc>
                <a:spcPct val="100000"/>
              </a:lnSpc>
              <a:spcBef>
                <a:spcPts val="0"/>
              </a:spcBef>
              <a:buNone/>
            </a:pPr>
            <a:r>
              <a:rPr lang="ja-JP" altLang="en-US" sz="1600" dirty="0">
                <a:solidFill>
                  <a:prstClr val="black"/>
                </a:solidFill>
                <a:latin typeface="ＭＳ 明朝" panose="02020609040205080304" pitchFamily="49" charset="-128"/>
                <a:ea typeface="ＭＳ 明朝" panose="02020609040205080304" pitchFamily="49" charset="-128"/>
              </a:rPr>
              <a:t>②通过旋转操作在一定程度上确定目标位置。</a:t>
            </a:r>
          </a:p>
          <a:p>
            <a:pPr marL="0" indent="0">
              <a:lnSpc>
                <a:spcPct val="100000"/>
              </a:lnSpc>
              <a:spcBef>
                <a:spcPts val="0"/>
              </a:spcBef>
              <a:buNone/>
            </a:pPr>
            <a:r>
              <a:rPr lang="ja-JP" altLang="en-US" sz="1600" dirty="0">
                <a:solidFill>
                  <a:prstClr val="black"/>
                </a:solidFill>
                <a:latin typeface="ＭＳ 明朝" panose="02020609040205080304" pitchFamily="49" charset="-128"/>
                <a:ea typeface="ＭＳ 明朝" panose="02020609040205080304" pitchFamily="49" charset="-128"/>
              </a:rPr>
              <a:t>③通过起伏在一定程度上接近目标位置。</a:t>
            </a:r>
          </a:p>
          <a:p>
            <a:pPr marL="0" indent="0">
              <a:lnSpc>
                <a:spcPct val="100000"/>
              </a:lnSpc>
              <a:spcBef>
                <a:spcPts val="0"/>
              </a:spcBef>
              <a:buNone/>
            </a:pPr>
            <a:r>
              <a:rPr lang="ja-JP" altLang="en-US" sz="1600" dirty="0">
                <a:solidFill>
                  <a:prstClr val="black"/>
                </a:solidFill>
                <a:latin typeface="ＭＳ 明朝" panose="02020609040205080304" pitchFamily="49" charset="-128"/>
                <a:ea typeface="ＭＳ 明朝" panose="02020609040205080304" pitchFamily="49" charset="-128"/>
              </a:rPr>
              <a:t>④通过伸缩操作（伸）接近作业位置约</a:t>
            </a:r>
            <a:r>
              <a:rPr lang="en-US" altLang="ja-JP" sz="1600" dirty="0">
                <a:solidFill>
                  <a:prstClr val="black"/>
                </a:solidFill>
                <a:latin typeface="ＭＳ 明朝" panose="02020609040205080304" pitchFamily="49" charset="-128"/>
                <a:ea typeface="ＭＳ 明朝" panose="02020609040205080304" pitchFamily="49" charset="-128"/>
              </a:rPr>
              <a:t>1m</a:t>
            </a:r>
            <a:r>
              <a:rPr lang="ja-JP" altLang="en-US" sz="1600" dirty="0">
                <a:solidFill>
                  <a:prstClr val="black"/>
                </a:solidFill>
                <a:latin typeface="ＭＳ 明朝" panose="02020609040205080304" pitchFamily="49" charset="-128"/>
                <a:ea typeface="ＭＳ 明朝" panose="02020609040205080304" pitchFamily="49" charset="-128"/>
              </a:rPr>
              <a:t>左右。</a:t>
            </a:r>
          </a:p>
          <a:p>
            <a:pPr marL="0" indent="0">
              <a:lnSpc>
                <a:spcPct val="100000"/>
              </a:lnSpc>
              <a:spcBef>
                <a:spcPts val="0"/>
              </a:spcBef>
              <a:buNone/>
            </a:pPr>
            <a:r>
              <a:rPr lang="ja-JP" altLang="en-US" sz="1600" dirty="0">
                <a:solidFill>
                  <a:prstClr val="black"/>
                </a:solidFill>
                <a:latin typeface="ＭＳ 明朝" panose="02020609040205080304" pitchFamily="49" charset="-128"/>
                <a:ea typeface="ＭＳ 明朝" panose="02020609040205080304" pitchFamily="49" charset="-128"/>
              </a:rPr>
              <a:t>⑤通过起伏，旋转操作对左右・上下进行微调整。</a:t>
            </a:r>
          </a:p>
          <a:p>
            <a:pPr marL="0" indent="0">
              <a:lnSpc>
                <a:spcPct val="100000"/>
              </a:lnSpc>
              <a:spcBef>
                <a:spcPts val="0"/>
              </a:spcBef>
              <a:buNone/>
            </a:pPr>
            <a:r>
              <a:rPr lang="ja-JP" altLang="en-US" sz="1600" dirty="0">
                <a:solidFill>
                  <a:prstClr val="black"/>
                </a:solidFill>
                <a:latin typeface="ＭＳ 明朝" panose="02020609040205080304" pitchFamily="49" charset="-128"/>
                <a:ea typeface="ＭＳ 明朝" panose="02020609040205080304" pitchFamily="49" charset="-128"/>
              </a:rPr>
              <a:t>⑥通过拉伸操作接近作业对象位置。</a:t>
            </a:r>
          </a:p>
          <a:p>
            <a:pPr marL="0" indent="0">
              <a:lnSpc>
                <a:spcPct val="100000"/>
              </a:lnSpc>
              <a:spcBef>
                <a:spcPts val="0"/>
              </a:spcBef>
              <a:buNone/>
            </a:pPr>
            <a:r>
              <a:rPr lang="ja-JP" altLang="en-US" sz="1600" dirty="0">
                <a:solidFill>
                  <a:prstClr val="black"/>
                </a:solidFill>
                <a:latin typeface="ＭＳ 明朝" panose="02020609040205080304" pitchFamily="49" charset="-128"/>
                <a:ea typeface="ＭＳ 明朝" panose="02020609040205080304" pitchFamily="49" charset="-128"/>
              </a:rPr>
              <a:t>⑦根据作业位置的状况，通过摆动操作进行调整。</a:t>
            </a:r>
          </a:p>
          <a:p>
            <a:pPr marL="0" indent="0">
              <a:lnSpc>
                <a:spcPct val="100000"/>
              </a:lnSpc>
              <a:spcBef>
                <a:spcPts val="0"/>
              </a:spcBef>
              <a:buNone/>
            </a:pPr>
            <a:r>
              <a:rPr lang="ja-JP" altLang="en-US" sz="1600" dirty="0">
                <a:solidFill>
                  <a:prstClr val="black"/>
                </a:solidFill>
                <a:latin typeface="ＭＳ 明朝" panose="02020609040205080304" pitchFamily="49" charset="-128"/>
                <a:ea typeface="ＭＳ 明朝" panose="02020609040205080304" pitchFamily="49" charset="-128"/>
              </a:rPr>
              <a:t>⑧离开作业位置时，要先收缩操作后才离开。</a:t>
            </a:r>
            <a:endParaRPr lang="en-US" altLang="ja-JP" sz="16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None/>
            </a:pPr>
            <a:endParaRPr lang="en-US" altLang="ja-JP" sz="16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None/>
            </a:pPr>
            <a:endParaRPr lang="ja-JP" altLang="en-US" sz="16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None/>
            </a:pPr>
            <a:r>
              <a:rPr lang="en-US" altLang="ja-JP" sz="1600" dirty="0">
                <a:solidFill>
                  <a:prstClr val="black"/>
                </a:solidFill>
                <a:latin typeface="ＭＳ 明朝" panose="02020609040205080304" pitchFamily="49" charset="-128"/>
                <a:ea typeface="ＭＳ 明朝" panose="02020609040205080304" pitchFamily="49" charset="-128"/>
              </a:rPr>
              <a:t>【</a:t>
            </a:r>
            <a:r>
              <a:rPr lang="ja-JP" altLang="en-US" sz="1600" dirty="0">
                <a:solidFill>
                  <a:prstClr val="black"/>
                </a:solidFill>
                <a:latin typeface="ＭＳ 明朝" panose="02020609040205080304" pitchFamily="49" charset="-128"/>
                <a:ea typeface="ＭＳ 明朝" panose="02020609040205080304" pitchFamily="49" charset="-128"/>
              </a:rPr>
              <a:t>注意事项</a:t>
            </a:r>
            <a:r>
              <a:rPr lang="en-US" altLang="ja-JP" sz="1600" dirty="0">
                <a:solidFill>
                  <a:prstClr val="black"/>
                </a:solidFill>
                <a:latin typeface="ＭＳ 明朝" panose="02020609040205080304" pitchFamily="49" charset="-128"/>
                <a:ea typeface="ＭＳ 明朝" panose="02020609040205080304" pitchFamily="49" charset="-128"/>
              </a:rPr>
              <a:t>】</a:t>
            </a:r>
          </a:p>
          <a:p>
            <a:pPr marL="0" indent="0">
              <a:lnSpc>
                <a:spcPct val="100000"/>
              </a:lnSpc>
              <a:spcBef>
                <a:spcPts val="0"/>
              </a:spcBef>
              <a:buNone/>
            </a:pPr>
            <a:r>
              <a:rPr lang="ja-JP" altLang="en-US" sz="1600" dirty="0">
                <a:solidFill>
                  <a:prstClr val="black"/>
                </a:solidFill>
                <a:latin typeface="ＭＳ 明朝" panose="02020609040205080304" pitchFamily="49" charset="-128"/>
                <a:ea typeface="ＭＳ 明朝" panose="02020609040205080304" pitchFamily="49" charset="-128"/>
              </a:rPr>
              <a:t>进行旋转和起伏操作时，根据动臂长度的不同，</a:t>
            </a:r>
            <a:endParaRPr lang="en-US" altLang="ja-JP" sz="16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None/>
            </a:pPr>
            <a:r>
              <a:rPr lang="ja-JP" altLang="en-US" sz="1600" dirty="0">
                <a:solidFill>
                  <a:prstClr val="black"/>
                </a:solidFill>
                <a:latin typeface="ＭＳ 明朝" panose="02020609040205080304" pitchFamily="49" charset="-128"/>
                <a:ea typeface="ＭＳ 明朝" panose="02020609040205080304" pitchFamily="49" charset="-128"/>
              </a:rPr>
              <a:t>作业平台的移动速度也会不同，请注意。</a:t>
            </a:r>
          </a:p>
          <a:p>
            <a:pPr marL="0" indent="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5734270" y="3682746"/>
            <a:ext cx="2781080" cy="1606436"/>
          </a:xfrm>
          <a:prstGeom prst="rect">
            <a:avLst/>
          </a:prstGeom>
          <a:noFill/>
          <a:ln>
            <a:solidFill>
              <a:schemeClr val="tx1"/>
            </a:solidFill>
          </a:ln>
        </p:spPr>
      </p:pic>
      <p:sp>
        <p:nvSpPr>
          <p:cNvPr id="8" name="コンテンツ プレースホルダー 4"/>
          <p:cNvSpPr txBox="1">
            <a:spLocks/>
          </p:cNvSpPr>
          <p:nvPr/>
        </p:nvSpPr>
        <p:spPr>
          <a:xfrm>
            <a:off x="670106" y="3638685"/>
            <a:ext cx="4876524" cy="8730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4"/>
          <a:stretch>
            <a:fillRect/>
          </a:stretch>
        </p:blipFill>
        <p:spPr>
          <a:xfrm>
            <a:off x="6297328" y="1454082"/>
            <a:ext cx="2218022" cy="2184602"/>
          </a:xfrm>
          <a:prstGeom prst="rect">
            <a:avLst/>
          </a:prstGeom>
          <a:ln>
            <a:solidFill>
              <a:schemeClr val="tx1"/>
            </a:solidFill>
          </a:ln>
        </p:spPr>
      </p:pic>
      <p:pic>
        <p:nvPicPr>
          <p:cNvPr id="9" name="図 8">
            <a:extLst>
              <a:ext uri="{FF2B5EF4-FFF2-40B4-BE49-F238E27FC236}">
                <a16:creationId xmlns:a16="http://schemas.microsoft.com/office/drawing/2014/main" id="{223F60A1-3ACB-4743-8BF2-75C1821E413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02229" y="1454083"/>
            <a:ext cx="2213121" cy="2184602"/>
          </a:xfrm>
          <a:prstGeom prst="rect">
            <a:avLst/>
          </a:prstGeom>
          <a:ln>
            <a:solidFill>
              <a:schemeClr val="tx1"/>
            </a:solidFill>
          </a:ln>
        </p:spPr>
      </p:pic>
      <p:pic>
        <p:nvPicPr>
          <p:cNvPr id="10" name="図 9">
            <a:extLst>
              <a:ext uri="{FF2B5EF4-FFF2-40B4-BE49-F238E27FC236}">
                <a16:creationId xmlns:a16="http://schemas.microsoft.com/office/drawing/2014/main" id="{17594207-5141-4B9E-AFE2-1B4675DAE3C3}"/>
              </a:ext>
            </a:extLst>
          </p:cNvPr>
          <p:cNvPicPr/>
          <p:nvPr/>
        </p:nvPicPr>
        <p:blipFill>
          <a:blip r:embed="rId6">
            <a:extLst>
              <a:ext uri="{28A0092B-C50C-407E-A947-70E740481C1C}">
                <a14:useLocalDpi xmlns:a14="http://schemas.microsoft.com/office/drawing/2010/main" val="0"/>
              </a:ext>
            </a:extLst>
          </a:blip>
          <a:srcRect/>
          <a:stretch/>
        </p:blipFill>
        <p:spPr bwMode="auto">
          <a:xfrm>
            <a:off x="5748270" y="3695446"/>
            <a:ext cx="2753079" cy="1606436"/>
          </a:xfrm>
          <a:prstGeom prst="rect">
            <a:avLst/>
          </a:prstGeom>
          <a:noFill/>
          <a:ln>
            <a:solidFill>
              <a:schemeClr val="tx1"/>
            </a:solidFill>
          </a:ln>
        </p:spPr>
      </p:pic>
    </p:spTree>
    <p:extLst>
      <p:ext uri="{BB962C8B-B14F-4D97-AF65-F5344CB8AC3E}">
        <p14:creationId xmlns:p14="http://schemas.microsoft.com/office/powerpoint/2010/main" val="214123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ja-JP" altLang="en-US" sz="2400" b="1" dirty="0">
                <a:latin typeface="ＭＳ 明朝" panose="02020609040205080304" pitchFamily="49" charset="-128"/>
                <a:ea typeface="ＭＳ 明朝" panose="02020609040205080304" pitchFamily="49" charset="-128"/>
              </a:rPr>
              <a:t>高空作业车</a:t>
            </a:r>
            <a:r>
              <a:rPr lang="zh-TW" altLang="en-US" sz="2400" b="1" dirty="0">
                <a:latin typeface="ＭＳ 明朝" panose="02020609040205080304" pitchFamily="49" charset="-128"/>
                <a:ea typeface="ＭＳ 明朝" panose="02020609040205080304" pitchFamily="49" charset="-128"/>
              </a:rPr>
              <a:t>的</a:t>
            </a:r>
            <a:r>
              <a:rPr lang="ja-JP" altLang="en-US" sz="2400" b="1" dirty="0">
                <a:latin typeface="ＭＳ 明朝" panose="02020609040205080304" pitchFamily="49" charset="-128"/>
                <a:ea typeface="ＭＳ 明朝" panose="02020609040205080304" pitchFamily="49" charset="-128"/>
              </a:rPr>
              <a:t>移送</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320129" y="6400413"/>
            <a:ext cx="385053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教材５９～６３页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３５页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36</a:t>
            </a:fld>
            <a:endParaRPr lang="ja-JP" altLang="en-US">
              <a:solidFill>
                <a:prstClr val="black">
                  <a:tint val="75000"/>
                </a:prstClr>
              </a:solidFill>
            </a:endParaRPr>
          </a:p>
        </p:txBody>
      </p:sp>
      <p:sp>
        <p:nvSpPr>
          <p:cNvPr id="11" name="コンテンツ プレースホルダー 4"/>
          <p:cNvSpPr txBox="1">
            <a:spLocks/>
          </p:cNvSpPr>
          <p:nvPr/>
        </p:nvSpPr>
        <p:spPr>
          <a:xfrm>
            <a:off x="536595" y="852738"/>
            <a:ext cx="8081762" cy="4266807"/>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　</a:t>
            </a:r>
            <a:r>
              <a:rPr lang="zh-CN" altLang="en-US" sz="1600" b="1" u="sng" dirty="0">
                <a:solidFill>
                  <a:prstClr val="black"/>
                </a:solidFill>
                <a:latin typeface="ＭＳ 明朝" panose="02020609040205080304" pitchFamily="49" charset="-128"/>
                <a:ea typeface="ＭＳ 明朝" panose="02020609040205080304" pitchFamily="49" charset="-128"/>
              </a:rPr>
              <a:t>通常卡车式的高空作业车</a:t>
            </a:r>
            <a:r>
              <a:rPr lang="zh-CN" altLang="en-US" sz="1600" dirty="0">
                <a:solidFill>
                  <a:prstClr val="black"/>
                </a:solidFill>
                <a:latin typeface="ＭＳ 明朝" panose="02020609040205080304" pitchFamily="49" charset="-128"/>
                <a:ea typeface="ＭＳ 明朝" panose="02020609040205080304" pitchFamily="49" charset="-128"/>
              </a:rPr>
              <a:t>通过</a:t>
            </a:r>
            <a:r>
              <a:rPr lang="zh-CN" altLang="en-US" sz="1600" b="1" u="sng" dirty="0">
                <a:solidFill>
                  <a:prstClr val="black"/>
                </a:solidFill>
                <a:latin typeface="ＭＳ 明朝" panose="02020609040205080304" pitchFamily="49" charset="-128"/>
                <a:ea typeface="ＭＳ 明朝" panose="02020609040205080304" pitchFamily="49" charset="-128"/>
              </a:rPr>
              <a:t>自走</a:t>
            </a:r>
            <a:r>
              <a:rPr lang="zh-CN" altLang="en-US" sz="1600" dirty="0">
                <a:solidFill>
                  <a:prstClr val="black"/>
                </a:solidFill>
                <a:latin typeface="ＭＳ 明朝" panose="02020609040205080304" pitchFamily="49" charset="-128"/>
                <a:ea typeface="ＭＳ 明朝" panose="02020609040205080304" pitchFamily="49" charset="-128"/>
              </a:rPr>
              <a:t>的方式移送到作业场所，而</a:t>
            </a:r>
            <a:r>
              <a:rPr lang="zh-CN" altLang="en-US" sz="1600" b="1" u="sng" dirty="0">
                <a:solidFill>
                  <a:prstClr val="black"/>
                </a:solidFill>
                <a:latin typeface="ＭＳ 明朝" panose="02020609040205080304" pitchFamily="49" charset="-128"/>
                <a:ea typeface="ＭＳ 明朝" panose="02020609040205080304" pitchFamily="49" charset="-128"/>
              </a:rPr>
              <a:t>轮式和履带式等的自走式高空作业车</a:t>
            </a:r>
            <a:r>
              <a:rPr lang="zh-CN" altLang="en-US" sz="1600" dirty="0">
                <a:solidFill>
                  <a:prstClr val="black"/>
                </a:solidFill>
                <a:latin typeface="ＭＳ 明朝" panose="02020609040205080304" pitchFamily="49" charset="-128"/>
                <a:ea typeface="ＭＳ 明朝" panose="02020609040205080304" pitchFamily="49" charset="-128"/>
              </a:rPr>
              <a:t>因为</a:t>
            </a:r>
            <a:r>
              <a:rPr lang="zh-CN" altLang="en-US" sz="1600" b="1" u="sng" dirty="0">
                <a:solidFill>
                  <a:prstClr val="black"/>
                </a:solidFill>
                <a:latin typeface="ＭＳ 明朝" panose="02020609040205080304" pitchFamily="49" charset="-128"/>
                <a:ea typeface="ＭＳ 明朝" panose="02020609040205080304" pitchFamily="49" charset="-128"/>
              </a:rPr>
              <a:t>不能在公路上行驶</a:t>
            </a:r>
            <a:r>
              <a:rPr lang="zh-CN" altLang="en-US" sz="1600" dirty="0">
                <a:solidFill>
                  <a:prstClr val="black"/>
                </a:solidFill>
                <a:latin typeface="ＭＳ 明朝" panose="02020609040205080304" pitchFamily="49" charset="-128"/>
                <a:ea typeface="ＭＳ 明朝" panose="02020609040205080304" pitchFamily="49" charset="-128"/>
              </a:rPr>
              <a:t>，所以大多装载在移送专用车辆等上移送。</a:t>
            </a:r>
            <a:endParaRPr lang="en-US" altLang="zh-CN" sz="16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None/>
            </a:pPr>
            <a:endParaRPr lang="en-US" altLang="zh-CN" sz="14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None/>
            </a:pPr>
            <a:r>
              <a:rPr lang="zh-CN" altLang="en-US" sz="1400" dirty="0">
                <a:solidFill>
                  <a:prstClr val="black"/>
                </a:solidFill>
                <a:latin typeface="ＭＳ 明朝" panose="02020609040205080304" pitchFamily="49" charset="-128"/>
                <a:ea typeface="ＭＳ 明朝" panose="02020609040205080304" pitchFamily="49" charset="-128"/>
              </a:rPr>
              <a:t>（</a:t>
            </a:r>
            <a:r>
              <a:rPr lang="en-US" altLang="zh-CN" sz="1400" dirty="0">
                <a:solidFill>
                  <a:prstClr val="black"/>
                </a:solidFill>
                <a:latin typeface="ＭＳ 明朝" panose="02020609040205080304" pitchFamily="49" charset="-128"/>
                <a:ea typeface="ＭＳ 明朝" panose="02020609040205080304" pitchFamily="49" charset="-128"/>
              </a:rPr>
              <a:t>1</a:t>
            </a:r>
            <a:r>
              <a:rPr lang="zh-CN" altLang="en-US" sz="1400" dirty="0">
                <a:solidFill>
                  <a:prstClr val="black"/>
                </a:solidFill>
                <a:latin typeface="ＭＳ 明朝" panose="02020609040205080304" pitchFamily="49" charset="-128"/>
                <a:ea typeface="ＭＳ 明朝" panose="02020609040205080304" pitchFamily="49" charset="-128"/>
              </a:rPr>
              <a:t>）卡车式高空作业车</a:t>
            </a:r>
          </a:p>
          <a:p>
            <a:pPr marL="0"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卡车式的高空作业车移送时，行驶时要注意以下的事项是很重要的。</a:t>
            </a:r>
          </a:p>
          <a:p>
            <a:pPr marL="0"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①　作业平台位于上部，重心（</a:t>
            </a:r>
            <a:r>
              <a:rPr lang="en-US" altLang="zh-CN" sz="1400" dirty="0" err="1">
                <a:solidFill>
                  <a:prstClr val="black"/>
                </a:solidFill>
                <a:latin typeface="ＭＳ 明朝" panose="02020609040205080304" pitchFamily="49" charset="-128"/>
                <a:ea typeface="ＭＳ 明朝" panose="02020609040205080304" pitchFamily="49" charset="-128"/>
              </a:rPr>
              <a:t>jyuushin</a:t>
            </a:r>
            <a:r>
              <a:rPr lang="zh-CN" altLang="en-US" sz="1400" dirty="0">
                <a:solidFill>
                  <a:prstClr val="black"/>
                </a:solidFill>
                <a:latin typeface="ＭＳ 明朝" panose="02020609040205080304" pitchFamily="49" charset="-128"/>
                <a:ea typeface="ＭＳ 明朝" panose="02020609040205080304" pitchFamily="49" charset="-128"/>
              </a:rPr>
              <a:t>）位置容易变高，行驶时如果突然急操作方向盘，会有摔倒的危险。</a:t>
            </a:r>
          </a:p>
          <a:p>
            <a:pPr marL="0"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②　为了扩大作业范围以及作为稳定的对策，在起落架上装备了很多</a:t>
            </a:r>
            <a:r>
              <a:rPr lang="zh-TW" altLang="en-US" sz="1400" dirty="0">
                <a:solidFill>
                  <a:prstClr val="black"/>
                </a:solidFill>
                <a:latin typeface="ＭＳ 明朝" panose="02020609040205080304" pitchFamily="49" charset="-128"/>
                <a:ea typeface="ＭＳ 明朝" panose="02020609040205080304" pitchFamily="49" charset="-128"/>
              </a:rPr>
              <a:t>配重块</a:t>
            </a:r>
            <a:r>
              <a:rPr lang="zh-CN" altLang="en-US" sz="1400" dirty="0">
                <a:solidFill>
                  <a:prstClr val="black"/>
                </a:solidFill>
                <a:latin typeface="ＭＳ 明朝" panose="02020609040205080304" pitchFamily="49" charset="-128"/>
                <a:ea typeface="ＭＳ 明朝" panose="02020609040205080304" pitchFamily="49" charset="-128"/>
              </a:rPr>
              <a:t>，因车辆重量较重，</a:t>
            </a:r>
            <a:endParaRPr lang="en-US" altLang="zh-CN" sz="14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所以出发时从</a:t>
            </a:r>
            <a:r>
              <a:rPr lang="en-US" altLang="zh-CN" sz="1400" dirty="0">
                <a:solidFill>
                  <a:prstClr val="black"/>
                </a:solidFill>
                <a:latin typeface="ＭＳ 明朝" panose="02020609040205080304" pitchFamily="49" charset="-128"/>
                <a:ea typeface="ＭＳ 明朝" panose="02020609040205080304" pitchFamily="49" charset="-128"/>
              </a:rPr>
              <a:t>1</a:t>
            </a:r>
            <a:r>
              <a:rPr lang="zh-CN" altLang="en-US" sz="1400" dirty="0">
                <a:solidFill>
                  <a:prstClr val="black"/>
                </a:solidFill>
                <a:latin typeface="ＭＳ 明朝" panose="02020609040205080304" pitchFamily="49" charset="-128"/>
                <a:ea typeface="ＭＳ 明朝" panose="02020609040205080304" pitchFamily="49" charset="-128"/>
              </a:rPr>
              <a:t>速出发是最好的。</a:t>
            </a:r>
          </a:p>
          <a:p>
            <a:pPr marL="0"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③　车辆重量比没有装载货物的普通货车重，所以制动距离变长。</a:t>
            </a:r>
          </a:p>
          <a:p>
            <a:pPr marL="0"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因此，保持足够的车间距是很重要的。</a:t>
            </a:r>
          </a:p>
          <a:p>
            <a:pPr marL="0"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④　由于作业装置位于比驾驶车室更高的位置，如果不注意车高行驶的话，有可能会</a:t>
            </a:r>
            <a:r>
              <a:rPr lang="zh-TW" altLang="en-US" sz="1400" dirty="0">
                <a:solidFill>
                  <a:prstClr val="black"/>
                </a:solidFill>
                <a:latin typeface="ＭＳ 明朝" panose="02020609040205080304" pitchFamily="49" charset="-128"/>
                <a:ea typeface="ＭＳ 明朝" panose="02020609040205080304" pitchFamily="49" charset="-128"/>
              </a:rPr>
              <a:t>在高架</a:t>
            </a:r>
            <a:r>
              <a:rPr lang="zh-CN" altLang="en-US" sz="1400" dirty="0">
                <a:solidFill>
                  <a:prstClr val="black"/>
                </a:solidFill>
                <a:latin typeface="ＭＳ 明朝" panose="02020609040205080304" pitchFamily="49" charset="-128"/>
                <a:ea typeface="ＭＳ 明朝" panose="02020609040205080304" pitchFamily="49" charset="-128"/>
              </a:rPr>
              <a:t>桥</a:t>
            </a:r>
            <a:r>
              <a:rPr lang="zh-TW" altLang="en-US" sz="1400" dirty="0">
                <a:solidFill>
                  <a:prstClr val="black"/>
                </a:solidFill>
                <a:latin typeface="ＭＳ 明朝" panose="02020609040205080304" pitchFamily="49" charset="-128"/>
                <a:ea typeface="ＭＳ 明朝" panose="02020609040205080304" pitchFamily="49" charset="-128"/>
              </a:rPr>
              <a:t>下</a:t>
            </a:r>
            <a:endParaRPr lang="en-US" altLang="zh-TW" sz="14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None/>
            </a:pPr>
            <a:r>
              <a:rPr lang="zh-TW"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等处发生严重冲突。</a:t>
            </a:r>
            <a:endParaRPr lang="en-US" altLang="zh-CN" sz="14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None/>
            </a:pPr>
            <a:endParaRPr lang="zh-CN" altLang="en-US" sz="14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None/>
            </a:pPr>
            <a:r>
              <a:rPr lang="en-US" altLang="zh-CN" sz="1400" dirty="0">
                <a:solidFill>
                  <a:prstClr val="black"/>
                </a:solidFill>
                <a:latin typeface="ＭＳ 明朝" panose="02020609040205080304" pitchFamily="49" charset="-128"/>
                <a:ea typeface="ＭＳ 明朝" panose="02020609040205080304" pitchFamily="49" charset="-128"/>
              </a:rPr>
              <a:t>(2)</a:t>
            </a:r>
            <a:r>
              <a:rPr lang="zh-CN" altLang="en-US" sz="1400" dirty="0">
                <a:solidFill>
                  <a:prstClr val="black"/>
                </a:solidFill>
                <a:latin typeface="ＭＳ 明朝" panose="02020609040205080304" pitchFamily="49" charset="-128"/>
                <a:ea typeface="ＭＳ 明朝" panose="02020609040205080304" pitchFamily="49" charset="-128"/>
              </a:rPr>
              <a:t>　自走式高空作业车</a:t>
            </a:r>
          </a:p>
          <a:p>
            <a:pPr marL="0" indent="0">
              <a:lnSpc>
                <a:spcPct val="100000"/>
              </a:lnSpc>
              <a:spcBef>
                <a:spcPts val="0"/>
              </a:spcBef>
              <a:buNone/>
            </a:pPr>
            <a:r>
              <a:rPr lang="zh-TW"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轮式，履带式等的自走式高空作业车不能在公路上行驶。</a:t>
            </a:r>
          </a:p>
          <a:p>
            <a:pPr marL="0" indent="0">
              <a:lnSpc>
                <a:spcPct val="100000"/>
              </a:lnSpc>
              <a:spcBef>
                <a:spcPts val="0"/>
              </a:spcBef>
              <a:buNone/>
            </a:pPr>
            <a:r>
              <a:rPr lang="zh-TW"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在不得已需要在公路上行驶移动的情况下，需要得到所属警察署长的许可。</a:t>
            </a:r>
          </a:p>
          <a:p>
            <a:pPr marL="0" indent="0">
              <a:lnSpc>
                <a:spcPct val="100000"/>
              </a:lnSpc>
              <a:spcBef>
                <a:spcPts val="0"/>
              </a:spcBef>
              <a:buNone/>
            </a:pPr>
            <a:r>
              <a:rPr lang="zh-TW"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另外，需注意以下几点。</a:t>
            </a:r>
          </a:p>
          <a:p>
            <a:pPr marL="0" indent="0">
              <a:lnSpc>
                <a:spcPct val="100000"/>
              </a:lnSpc>
              <a:spcBef>
                <a:spcPts val="0"/>
              </a:spcBef>
              <a:buNone/>
            </a:pPr>
            <a:r>
              <a:rPr lang="zh-TW"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①履带式的高空作业车可能会损伤路面，所以必须进行必要的养护。</a:t>
            </a:r>
          </a:p>
          <a:p>
            <a:pPr marL="0" indent="0">
              <a:lnSpc>
                <a:spcPct val="100000"/>
              </a:lnSpc>
              <a:spcBef>
                <a:spcPts val="0"/>
              </a:spcBef>
              <a:buNone/>
            </a:pPr>
            <a:r>
              <a:rPr lang="zh-TW"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②行驶时，应使动臂保持最短，使作业平台在水平以下行驶。</a:t>
            </a:r>
          </a:p>
          <a:p>
            <a:pPr marL="0" indent="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38425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ja-JP" altLang="en-US" sz="2400" b="1" dirty="0">
                <a:latin typeface="ＭＳ 明朝" panose="02020609040205080304" pitchFamily="49" charset="-128"/>
                <a:ea typeface="ＭＳ 明朝" panose="02020609040205080304" pitchFamily="49" charset="-128"/>
              </a:rPr>
              <a:t>高空作业车</a:t>
            </a:r>
            <a:r>
              <a:rPr lang="zh-TW" altLang="en-US" sz="2400" b="1" dirty="0">
                <a:latin typeface="ＭＳ 明朝" panose="02020609040205080304" pitchFamily="49" charset="-128"/>
                <a:ea typeface="ＭＳ 明朝" panose="02020609040205080304" pitchFamily="49" charset="-128"/>
              </a:rPr>
              <a:t>的点检</a:t>
            </a:r>
            <a:r>
              <a:rPr lang="ja-JP" altLang="en-US" sz="2400" b="1" dirty="0">
                <a:latin typeface="ＭＳ 明朝" panose="02020609040205080304" pitchFamily="49" charset="-128"/>
                <a:ea typeface="ＭＳ 明朝" panose="02020609040205080304" pitchFamily="49" charset="-128"/>
              </a:rPr>
              <a:t>・</a:t>
            </a:r>
            <a:r>
              <a:rPr lang="zh-TW" altLang="en-US" sz="2400" b="1" dirty="0">
                <a:latin typeface="ＭＳ 明朝" panose="02020609040205080304" pitchFamily="49" charset="-128"/>
                <a:ea typeface="ＭＳ 明朝" panose="02020609040205080304" pitchFamily="49" charset="-128"/>
              </a:rPr>
              <a:t>检查和维护</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教材６４页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３７页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37</a:t>
            </a:fld>
            <a:endParaRPr lang="ja-JP" altLang="en-US">
              <a:solidFill>
                <a:prstClr val="black">
                  <a:tint val="75000"/>
                </a:prstClr>
              </a:solidFill>
            </a:endParaRPr>
          </a:p>
        </p:txBody>
      </p:sp>
      <p:graphicFrame>
        <p:nvGraphicFramePr>
          <p:cNvPr id="2" name="表 1"/>
          <p:cNvGraphicFramePr>
            <a:graphicFrameLocks noGrp="1"/>
          </p:cNvGraphicFramePr>
          <p:nvPr>
            <p:extLst>
              <p:ext uri="{D42A27DB-BD31-4B8C-83A1-F6EECF244321}">
                <p14:modId xmlns:p14="http://schemas.microsoft.com/office/powerpoint/2010/main" val="1774874831"/>
              </p:ext>
            </p:extLst>
          </p:nvPr>
        </p:nvGraphicFramePr>
        <p:xfrm>
          <a:off x="628650" y="2438945"/>
          <a:ext cx="7886701" cy="1625600"/>
        </p:xfrm>
        <a:graphic>
          <a:graphicData uri="http://schemas.openxmlformats.org/drawingml/2006/table">
            <a:tbl>
              <a:tblPr firstRow="1" firstCol="1" bandRow="1">
                <a:tableStyleId>{5940675A-B579-460E-94D1-54222C63F5DA}</a:tableStyleId>
              </a:tblPr>
              <a:tblGrid>
                <a:gridCol w="2086821">
                  <a:extLst>
                    <a:ext uri="{9D8B030D-6E8A-4147-A177-3AD203B41FA5}">
                      <a16:colId xmlns:a16="http://schemas.microsoft.com/office/drawing/2014/main" val="20000"/>
                    </a:ext>
                  </a:extLst>
                </a:gridCol>
                <a:gridCol w="2438568">
                  <a:extLst>
                    <a:ext uri="{9D8B030D-6E8A-4147-A177-3AD203B41FA5}">
                      <a16:colId xmlns:a16="http://schemas.microsoft.com/office/drawing/2014/main" val="20001"/>
                    </a:ext>
                  </a:extLst>
                </a:gridCol>
                <a:gridCol w="3361312">
                  <a:extLst>
                    <a:ext uri="{9D8B030D-6E8A-4147-A177-3AD203B41FA5}">
                      <a16:colId xmlns:a16="http://schemas.microsoft.com/office/drawing/2014/main" val="20002"/>
                    </a:ext>
                  </a:extLst>
                </a:gridCol>
              </a:tblGrid>
              <a:tr h="203200">
                <a:tc>
                  <a:txBody>
                    <a:bodyPr/>
                    <a:lstStyle/>
                    <a:p>
                      <a:pPr algn="ctr" rtl="0" fontAlgn="ctr"/>
                      <a:r>
                        <a:rPr lang="zh-CN" altLang="en-US" sz="1100" u="none" strike="noStrike" dirty="0">
                          <a:effectLst/>
                        </a:rPr>
                        <a:t>项</a:t>
                      </a:r>
                      <a:r>
                        <a:rPr lang="ja-JP" altLang="en-US" sz="1100" u="none" strike="noStrike" dirty="0">
                          <a:effectLst/>
                        </a:rPr>
                        <a:t>　目</a:t>
                      </a:r>
                      <a:endParaRPr lang="ja-JP" altLang="en-US" sz="1100" b="0" i="0" u="none" strike="noStrike" dirty="0">
                        <a:solidFill>
                          <a:srgbClr val="000000"/>
                        </a:solidFill>
                        <a:effectLst/>
                        <a:latin typeface="ＭＳ 明朝" panose="02020609040205080304" pitchFamily="49" charset="-128"/>
                        <a:ea typeface="ＭＳ 明朝" panose="02020609040205080304" pitchFamily="49" charset="-128"/>
                      </a:endParaRPr>
                    </a:p>
                  </a:txBody>
                  <a:tcPr marL="8711" marR="8711" marT="8711" marB="0" anchor="ctr"/>
                </a:tc>
                <a:tc>
                  <a:txBody>
                    <a:bodyPr/>
                    <a:lstStyle/>
                    <a:p>
                      <a:pPr algn="ctr" rtl="0" fontAlgn="ctr"/>
                      <a:r>
                        <a:rPr lang="ja-JP" altLang="en-US" sz="1100" u="none" strike="noStrike" dirty="0">
                          <a:effectLst/>
                        </a:rPr>
                        <a:t>实施者・資格</a:t>
                      </a:r>
                      <a:endParaRPr lang="ja-JP" altLang="en-US" sz="1100" b="0" i="0" u="none" strike="noStrike" dirty="0">
                        <a:solidFill>
                          <a:srgbClr val="000000"/>
                        </a:solidFill>
                        <a:effectLst/>
                        <a:latin typeface="ＭＳ 明朝" panose="02020609040205080304" pitchFamily="49" charset="-128"/>
                        <a:ea typeface="ＭＳ 明朝" panose="02020609040205080304" pitchFamily="49" charset="-128"/>
                      </a:endParaRPr>
                    </a:p>
                  </a:txBody>
                  <a:tcPr marL="8711" marR="8711" marT="8711" marB="0" anchor="ctr"/>
                </a:tc>
                <a:tc>
                  <a:txBody>
                    <a:bodyPr/>
                    <a:lstStyle/>
                    <a:p>
                      <a:pPr algn="ctr" rtl="0" fontAlgn="ctr"/>
                      <a:r>
                        <a:rPr lang="ja-JP" altLang="en-US" sz="1100" u="none" strike="noStrike">
                          <a:effectLst/>
                        </a:rPr>
                        <a:t>备注</a:t>
                      </a:r>
                      <a:endParaRPr lang="ja-JP" altLang="en-US" sz="1100" b="0" i="0" u="none" strike="noStrike">
                        <a:solidFill>
                          <a:srgbClr val="000000"/>
                        </a:solidFill>
                        <a:effectLst/>
                        <a:latin typeface="ＭＳ 明朝" panose="02020609040205080304" pitchFamily="49" charset="-128"/>
                        <a:ea typeface="ＭＳ 明朝" panose="02020609040205080304" pitchFamily="49" charset="-128"/>
                      </a:endParaRPr>
                    </a:p>
                  </a:txBody>
                  <a:tcPr marL="8711" marR="8711" marT="8711" marB="0" anchor="ctr"/>
                </a:tc>
                <a:extLst>
                  <a:ext uri="{0D108BD9-81ED-4DB2-BD59-A6C34878D82A}">
                    <a16:rowId xmlns:a16="http://schemas.microsoft.com/office/drawing/2014/main" val="10000"/>
                  </a:ext>
                </a:extLst>
              </a:tr>
              <a:tr h="406400">
                <a:tc>
                  <a:txBody>
                    <a:bodyPr/>
                    <a:lstStyle/>
                    <a:p>
                      <a:pPr algn="l" rtl="0" fontAlgn="ctr"/>
                      <a:r>
                        <a:rPr lang="zh-CN" altLang="en-US" sz="1100" u="none" strike="noStrike">
                          <a:effectLst/>
                        </a:rPr>
                        <a:t>①　作业开始前点检</a:t>
                      </a:r>
                      <a:br>
                        <a:rPr lang="zh-CN" altLang="en-US" sz="1100" u="none" strike="noStrike">
                          <a:effectLst/>
                        </a:rPr>
                      </a:br>
                      <a:r>
                        <a:rPr lang="zh-CN" altLang="en-US" sz="1100" u="none" strike="noStrike">
                          <a:effectLst/>
                        </a:rPr>
                        <a:t>（安卫则</a:t>
                      </a:r>
                      <a:r>
                        <a:rPr lang="en-US" altLang="zh-CN" sz="1100" u="none" strike="noStrike">
                          <a:effectLst/>
                        </a:rPr>
                        <a:t>194</a:t>
                      </a:r>
                      <a:r>
                        <a:rPr lang="zh-CN" altLang="en-US" sz="1100" u="none" strike="noStrike">
                          <a:effectLst/>
                        </a:rPr>
                        <a:t>条之</a:t>
                      </a:r>
                      <a:r>
                        <a:rPr lang="en-US" altLang="zh-CN" sz="1100" u="none" strike="noStrike">
                          <a:effectLst/>
                        </a:rPr>
                        <a:t>27</a:t>
                      </a:r>
                      <a:r>
                        <a:rPr lang="zh-CN" altLang="en-US" sz="1100" u="none" strike="noStrike">
                          <a:effectLst/>
                        </a:rPr>
                        <a:t>）</a:t>
                      </a:r>
                      <a:endParaRPr lang="zh-CN" altLang="en-US" sz="1100" b="0" i="0" u="none" strike="noStrike">
                        <a:solidFill>
                          <a:srgbClr val="000000"/>
                        </a:solidFill>
                        <a:effectLst/>
                        <a:latin typeface="ＭＳ 明朝" panose="02020609040205080304" pitchFamily="49" charset="-128"/>
                        <a:ea typeface="ＭＳ 明朝" panose="02020609040205080304" pitchFamily="49" charset="-128"/>
                      </a:endParaRPr>
                    </a:p>
                  </a:txBody>
                  <a:tcPr marL="8711" marR="8711" marT="8711" marB="0" anchor="ctr"/>
                </a:tc>
                <a:tc>
                  <a:txBody>
                    <a:bodyPr/>
                    <a:lstStyle/>
                    <a:p>
                      <a:pPr algn="l" rtl="0" fontAlgn="ctr"/>
                      <a:r>
                        <a:rPr lang="ja-JP" altLang="en-US" sz="1100" u="none" strike="noStrike" dirty="0">
                          <a:effectLst/>
                        </a:rPr>
                        <a:t>・经营者指定的</a:t>
                      </a:r>
                      <a:br>
                        <a:rPr lang="ja-JP" altLang="en-US" sz="1100" u="none" strike="noStrike" dirty="0">
                          <a:effectLst/>
                        </a:rPr>
                      </a:br>
                      <a:r>
                        <a:rPr lang="ja-JP" altLang="en-US" sz="1100" u="none" strike="noStrike" dirty="0">
                          <a:effectLst/>
                        </a:rPr>
                        <a:t>（驾驶人员）</a:t>
                      </a:r>
                      <a:endParaRPr lang="ja-JP" altLang="en-US" sz="1100" b="0" i="0" u="none" strike="noStrike" dirty="0">
                        <a:solidFill>
                          <a:srgbClr val="000000"/>
                        </a:solidFill>
                        <a:effectLst/>
                        <a:latin typeface="ＭＳ 明朝" panose="02020609040205080304" pitchFamily="49" charset="-128"/>
                        <a:ea typeface="ＭＳ 明朝" panose="02020609040205080304" pitchFamily="49" charset="-128"/>
                      </a:endParaRPr>
                    </a:p>
                  </a:txBody>
                  <a:tcPr marL="8711" marR="8711" marT="8711" marB="0" anchor="ctr"/>
                </a:tc>
                <a:tc>
                  <a:txBody>
                    <a:bodyPr/>
                    <a:lstStyle/>
                    <a:p>
                      <a:pPr algn="l" rtl="0" fontAlgn="ctr"/>
                      <a:r>
                        <a:rPr lang="ja-JP" altLang="en-US" sz="1100" u="none" strike="noStrike" dirty="0">
                          <a:effectLst/>
                        </a:rPr>
                        <a:t>・点检表的保管：最好在机器运转期间保管着。</a:t>
                      </a:r>
                      <a:endParaRPr lang="ja-JP" altLang="en-US" sz="1100" b="0" i="0" u="none" strike="noStrike" dirty="0">
                        <a:solidFill>
                          <a:srgbClr val="000000"/>
                        </a:solidFill>
                        <a:effectLst/>
                        <a:latin typeface="ＭＳ 明朝" panose="02020609040205080304" pitchFamily="49" charset="-128"/>
                        <a:ea typeface="ＭＳ 明朝" panose="02020609040205080304" pitchFamily="49" charset="-128"/>
                      </a:endParaRPr>
                    </a:p>
                  </a:txBody>
                  <a:tcPr marL="8711" marR="8711" marT="8711" marB="0" anchor="ctr"/>
                </a:tc>
                <a:extLst>
                  <a:ext uri="{0D108BD9-81ED-4DB2-BD59-A6C34878D82A}">
                    <a16:rowId xmlns:a16="http://schemas.microsoft.com/office/drawing/2014/main" val="10001"/>
                  </a:ext>
                </a:extLst>
              </a:tr>
              <a:tr h="406400">
                <a:tc>
                  <a:txBody>
                    <a:bodyPr/>
                    <a:lstStyle/>
                    <a:p>
                      <a:pPr algn="l" rtl="0" fontAlgn="ctr"/>
                      <a:r>
                        <a:rPr lang="zh-CN" altLang="en-US" sz="1100" u="none" strike="noStrike" dirty="0">
                          <a:effectLst/>
                        </a:rPr>
                        <a:t>②　定期自主点检</a:t>
                      </a:r>
                      <a:br>
                        <a:rPr lang="zh-CN" altLang="en-US" sz="1100" u="none" strike="noStrike" dirty="0">
                          <a:effectLst/>
                        </a:rPr>
                      </a:br>
                      <a:r>
                        <a:rPr lang="zh-CN" altLang="en-US" sz="1100" u="none" strike="noStrike" dirty="0">
                          <a:effectLst/>
                        </a:rPr>
                        <a:t>（安卫则</a:t>
                      </a:r>
                      <a:r>
                        <a:rPr lang="en-US" altLang="zh-CN" sz="1100" u="none" strike="noStrike" dirty="0">
                          <a:effectLst/>
                        </a:rPr>
                        <a:t>194</a:t>
                      </a:r>
                      <a:r>
                        <a:rPr lang="zh-CN" altLang="en-US" sz="1100" u="none" strike="noStrike" dirty="0">
                          <a:effectLst/>
                        </a:rPr>
                        <a:t>条之</a:t>
                      </a:r>
                      <a:r>
                        <a:rPr lang="en-US" altLang="zh-CN" sz="1100" u="none" strike="noStrike" dirty="0">
                          <a:effectLst/>
                        </a:rPr>
                        <a:t>24)</a:t>
                      </a:r>
                      <a:endParaRPr lang="en-US" altLang="zh-CN" sz="1100" b="0" i="0" u="none" strike="noStrike" dirty="0">
                        <a:solidFill>
                          <a:srgbClr val="000000"/>
                        </a:solidFill>
                        <a:effectLst/>
                        <a:latin typeface="ＭＳ 明朝" panose="02020609040205080304" pitchFamily="49" charset="-128"/>
                        <a:ea typeface="ＭＳ 明朝" panose="02020609040205080304" pitchFamily="49" charset="-128"/>
                      </a:endParaRPr>
                    </a:p>
                  </a:txBody>
                  <a:tcPr marL="8711" marR="8711" marT="8711" marB="0" anchor="ctr"/>
                </a:tc>
                <a:tc>
                  <a:txBody>
                    <a:bodyPr/>
                    <a:lstStyle/>
                    <a:p>
                      <a:pPr algn="l" rtl="0" fontAlgn="ctr"/>
                      <a:r>
                        <a:rPr lang="ja-JP" altLang="en-US" sz="1100" u="none" strike="noStrike" dirty="0">
                          <a:effectLst/>
                        </a:rPr>
                        <a:t>・经营者指定的</a:t>
                      </a:r>
                      <a:endParaRPr lang="ja-JP" altLang="en-US" sz="1100" b="0" i="0" u="none" strike="noStrike" dirty="0">
                        <a:solidFill>
                          <a:srgbClr val="000000"/>
                        </a:solidFill>
                        <a:effectLst/>
                        <a:latin typeface="ＭＳ 明朝" panose="02020609040205080304" pitchFamily="49" charset="-128"/>
                        <a:ea typeface="ＭＳ 明朝" panose="02020609040205080304" pitchFamily="49" charset="-128"/>
                      </a:endParaRPr>
                    </a:p>
                  </a:txBody>
                  <a:tcPr marL="8711" marR="8711" marT="8711" marB="0" anchor="ctr"/>
                </a:tc>
                <a:tc>
                  <a:txBody>
                    <a:bodyPr/>
                    <a:lstStyle/>
                    <a:p>
                      <a:pPr algn="l" rtl="0" fontAlgn="ctr"/>
                      <a:r>
                        <a:rPr lang="ja-JP" altLang="en-US" sz="1100" u="none" strike="noStrike" dirty="0">
                          <a:effectLst/>
                        </a:rPr>
                        <a:t>・时期：定期每一个月内进行一次</a:t>
                      </a:r>
                      <a:br>
                        <a:rPr lang="ja-JP" altLang="en-US" sz="1100" u="none" strike="noStrike" dirty="0">
                          <a:effectLst/>
                        </a:rPr>
                      </a:br>
                      <a:r>
                        <a:rPr lang="ja-JP" altLang="en-US" sz="1100" u="none" strike="noStrike" dirty="0">
                          <a:effectLst/>
                        </a:rPr>
                        <a:t>・检查表的保存期间：</a:t>
                      </a:r>
                      <a:r>
                        <a:rPr lang="en-US" altLang="ja-JP" sz="1100" u="none" strike="noStrike" dirty="0">
                          <a:effectLst/>
                        </a:rPr>
                        <a:t>3</a:t>
                      </a:r>
                      <a:r>
                        <a:rPr lang="ja-JP" altLang="en-US" sz="1100" u="none" strike="noStrike" dirty="0">
                          <a:effectLst/>
                        </a:rPr>
                        <a:t>年</a:t>
                      </a:r>
                      <a:endParaRPr lang="ja-JP" altLang="en-US" sz="1100" b="0" i="0" u="none" strike="noStrike" dirty="0">
                        <a:solidFill>
                          <a:srgbClr val="000000"/>
                        </a:solidFill>
                        <a:effectLst/>
                        <a:latin typeface="ＭＳ 明朝" panose="02020609040205080304" pitchFamily="49" charset="-128"/>
                        <a:ea typeface="ＭＳ 明朝" panose="02020609040205080304" pitchFamily="49" charset="-128"/>
                      </a:endParaRPr>
                    </a:p>
                  </a:txBody>
                  <a:tcPr marL="8711" marR="8711" marT="8711" marB="0" anchor="ctr"/>
                </a:tc>
                <a:extLst>
                  <a:ext uri="{0D108BD9-81ED-4DB2-BD59-A6C34878D82A}">
                    <a16:rowId xmlns:a16="http://schemas.microsoft.com/office/drawing/2014/main" val="10002"/>
                  </a:ext>
                </a:extLst>
              </a:tr>
              <a:tr h="609600">
                <a:tc>
                  <a:txBody>
                    <a:bodyPr/>
                    <a:lstStyle/>
                    <a:p>
                      <a:pPr algn="l" rtl="0" fontAlgn="ctr"/>
                      <a:r>
                        <a:rPr lang="zh-CN" altLang="en-US" sz="1100" u="none" strike="noStrike">
                          <a:effectLst/>
                        </a:rPr>
                        <a:t>③　特定自主检查</a:t>
                      </a:r>
                      <a:br>
                        <a:rPr lang="zh-CN" altLang="en-US" sz="1100" u="none" strike="noStrike">
                          <a:effectLst/>
                        </a:rPr>
                      </a:br>
                      <a:r>
                        <a:rPr lang="zh-CN" altLang="en-US" sz="1100" u="none" strike="noStrike">
                          <a:effectLst/>
                        </a:rPr>
                        <a:t>（安卫则</a:t>
                      </a:r>
                      <a:r>
                        <a:rPr lang="en-US" altLang="zh-CN" sz="1100" u="none" strike="noStrike">
                          <a:effectLst/>
                        </a:rPr>
                        <a:t>194</a:t>
                      </a:r>
                      <a:r>
                        <a:rPr lang="zh-CN" altLang="en-US" sz="1100" u="none" strike="noStrike">
                          <a:effectLst/>
                        </a:rPr>
                        <a:t>条之</a:t>
                      </a:r>
                      <a:r>
                        <a:rPr lang="en-US" altLang="zh-CN" sz="1100" u="none" strike="noStrike">
                          <a:effectLst/>
                        </a:rPr>
                        <a:t>23)</a:t>
                      </a:r>
                      <a:br>
                        <a:rPr lang="en-US" altLang="zh-CN" sz="1100" u="none" strike="noStrike">
                          <a:effectLst/>
                        </a:rPr>
                      </a:br>
                      <a:r>
                        <a:rPr lang="zh-CN" altLang="en-US" sz="1100" u="none" strike="noStrike">
                          <a:effectLst/>
                        </a:rPr>
                        <a:t>（安卫则</a:t>
                      </a:r>
                      <a:r>
                        <a:rPr lang="en-US" altLang="zh-CN" sz="1100" u="none" strike="noStrike">
                          <a:effectLst/>
                        </a:rPr>
                        <a:t>194</a:t>
                      </a:r>
                      <a:r>
                        <a:rPr lang="zh-CN" altLang="en-US" sz="1100" u="none" strike="noStrike">
                          <a:effectLst/>
                        </a:rPr>
                        <a:t>条之</a:t>
                      </a:r>
                      <a:r>
                        <a:rPr lang="en-US" altLang="zh-CN" sz="1100" u="none" strike="noStrike">
                          <a:effectLst/>
                        </a:rPr>
                        <a:t>26)</a:t>
                      </a:r>
                      <a:endParaRPr lang="en-US" altLang="zh-CN" sz="1100" b="0" i="0" u="none" strike="noStrike">
                        <a:solidFill>
                          <a:srgbClr val="000000"/>
                        </a:solidFill>
                        <a:effectLst/>
                        <a:latin typeface="ＭＳ 明朝" panose="02020609040205080304" pitchFamily="49" charset="-128"/>
                        <a:ea typeface="ＭＳ 明朝" panose="02020609040205080304" pitchFamily="49" charset="-128"/>
                      </a:endParaRPr>
                    </a:p>
                  </a:txBody>
                  <a:tcPr marL="8711" marR="8711" marT="8711" marB="0" anchor="ctr"/>
                </a:tc>
                <a:tc>
                  <a:txBody>
                    <a:bodyPr/>
                    <a:lstStyle/>
                    <a:p>
                      <a:pPr algn="l" rtl="0" fontAlgn="ctr"/>
                      <a:r>
                        <a:rPr lang="ja-JP" altLang="en-US" sz="1100" u="none" strike="noStrike" dirty="0">
                          <a:effectLst/>
                        </a:rPr>
                        <a:t>・拥有厚生劳动省规定的资格者 </a:t>
                      </a:r>
                      <a:br>
                        <a:rPr lang="ja-JP" altLang="en-US" sz="1100" u="none" strike="noStrike" dirty="0">
                          <a:effectLst/>
                        </a:rPr>
                      </a:br>
                      <a:r>
                        <a:rPr lang="ja-JP" altLang="en-US" sz="1100" u="none" strike="noStrike" dirty="0">
                          <a:effectLst/>
                        </a:rPr>
                        <a:t>・検査业者</a:t>
                      </a:r>
                      <a:endParaRPr lang="ja-JP" altLang="en-US" sz="1100" b="0" i="0" u="none" strike="noStrike" dirty="0">
                        <a:solidFill>
                          <a:srgbClr val="000000"/>
                        </a:solidFill>
                        <a:effectLst/>
                        <a:latin typeface="ＭＳ 明朝" panose="02020609040205080304" pitchFamily="49" charset="-128"/>
                        <a:ea typeface="ＭＳ 明朝" panose="02020609040205080304" pitchFamily="49" charset="-128"/>
                      </a:endParaRPr>
                    </a:p>
                  </a:txBody>
                  <a:tcPr marL="8711" marR="8711" marT="8711" marB="0" anchor="ctr"/>
                </a:tc>
                <a:tc>
                  <a:txBody>
                    <a:bodyPr/>
                    <a:lstStyle/>
                    <a:p>
                      <a:pPr algn="l" rtl="0" fontAlgn="ctr"/>
                      <a:r>
                        <a:rPr lang="ja-JP" altLang="en-US" sz="1100" u="none" strike="noStrike" dirty="0">
                          <a:effectLst/>
                        </a:rPr>
                        <a:t>・时期：定期每一年内进行一次</a:t>
                      </a:r>
                      <a:br>
                        <a:rPr lang="ja-JP" altLang="en-US" sz="1100" u="none" strike="noStrike" dirty="0">
                          <a:effectLst/>
                        </a:rPr>
                      </a:br>
                      <a:r>
                        <a:rPr lang="ja-JP" altLang="en-US" sz="1100" u="none" strike="noStrike" dirty="0">
                          <a:effectLst/>
                        </a:rPr>
                        <a:t>・检查表的保存期间：</a:t>
                      </a:r>
                      <a:r>
                        <a:rPr lang="en-US" altLang="ja-JP" sz="1100" u="none" strike="noStrike" dirty="0">
                          <a:effectLst/>
                        </a:rPr>
                        <a:t>3</a:t>
                      </a:r>
                      <a:r>
                        <a:rPr lang="ja-JP" altLang="en-US" sz="1100" u="none" strike="noStrike" dirty="0">
                          <a:effectLst/>
                        </a:rPr>
                        <a:t>年</a:t>
                      </a:r>
                      <a:br>
                        <a:rPr lang="ja-JP" altLang="en-US" sz="1100" u="none" strike="noStrike" dirty="0">
                          <a:effectLst/>
                        </a:rPr>
                      </a:br>
                      <a:r>
                        <a:rPr lang="ja-JP" altLang="en-US" sz="1100" u="none" strike="noStrike" dirty="0">
                          <a:effectLst/>
                        </a:rPr>
                        <a:t>・贴上已实施检查的“标签”</a:t>
                      </a:r>
                      <a:endParaRPr lang="ja-JP" altLang="en-US" sz="1100" b="0" i="0" u="none" strike="noStrike" dirty="0">
                        <a:solidFill>
                          <a:srgbClr val="000000"/>
                        </a:solidFill>
                        <a:effectLst/>
                        <a:latin typeface="ＭＳ 明朝" panose="02020609040205080304" pitchFamily="49" charset="-128"/>
                        <a:ea typeface="ＭＳ 明朝" panose="02020609040205080304" pitchFamily="49" charset="-128"/>
                      </a:endParaRPr>
                    </a:p>
                  </a:txBody>
                  <a:tcPr marL="8711" marR="8711" marT="8711" marB="0" anchor="ctr"/>
                </a:tc>
                <a:extLst>
                  <a:ext uri="{0D108BD9-81ED-4DB2-BD59-A6C34878D82A}">
                    <a16:rowId xmlns:a16="http://schemas.microsoft.com/office/drawing/2014/main" val="10003"/>
                  </a:ext>
                </a:extLst>
              </a:tr>
            </a:tbl>
          </a:graphicData>
        </a:graphic>
      </p:graphicFrame>
      <p:sp>
        <p:nvSpPr>
          <p:cNvPr id="3" name="Rectangle 1"/>
          <p:cNvSpPr>
            <a:spLocks noChangeArrowheads="1"/>
          </p:cNvSpPr>
          <p:nvPr/>
        </p:nvSpPr>
        <p:spPr bwMode="auto">
          <a:xfrm>
            <a:off x="3078339" y="2077956"/>
            <a:ext cx="174919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524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ja-JP" altLang="en-US" sz="1000" b="0" i="0" u="none" strike="noStrike" cap="none" normalizeH="0" baseline="0" dirty="0">
                <a:ln>
                  <a:noFill/>
                </a:ln>
                <a:solidFill>
                  <a:schemeClr val="tx1"/>
                </a:solidFill>
                <a:effectLst/>
                <a:latin typeface="ＭＳ 明朝" panose="02020609040205080304" pitchFamily="49" charset="-128"/>
                <a:ea typeface="ＭＳ 明朝" panose="02020609040205080304" pitchFamily="49" charset="-128"/>
                <a:cs typeface="Times New Roman" panose="02020603050405020304" pitchFamily="18" charset="0"/>
              </a:rPr>
              <a:t>点检・</a:t>
            </a:r>
            <a:r>
              <a:rPr kumimoji="0" lang="zh-TW" altLang="en-US" sz="1000" b="0" i="0" u="none" strike="noStrike" cap="none" normalizeH="0" baseline="0" dirty="0">
                <a:ln>
                  <a:noFill/>
                </a:ln>
                <a:solidFill>
                  <a:schemeClr val="tx1"/>
                </a:solidFill>
                <a:effectLst/>
                <a:latin typeface="ＭＳ 明朝" panose="02020609040205080304" pitchFamily="49" charset="-128"/>
                <a:ea typeface="ＭＳ 明朝" panose="02020609040205080304" pitchFamily="49" charset="-128"/>
                <a:cs typeface="Times New Roman" panose="02020603050405020304" pitchFamily="18" charset="0"/>
              </a:rPr>
              <a:t>自主检查相关规定</a:t>
            </a:r>
            <a:endParaRPr kumimoji="0" lang="ja-JP" altLang="en-US" sz="1000" b="0" i="0" u="none" strike="noStrike" cap="none" normalizeH="0" baseline="0" dirty="0">
              <a:ln>
                <a:noFill/>
              </a:ln>
              <a:solidFill>
                <a:schemeClr val="tx1"/>
              </a:solidFill>
              <a:effectLst/>
              <a:latin typeface="ＭＳ 明朝" panose="02020609040205080304" pitchFamily="49" charset="-128"/>
              <a:ea typeface="ＭＳ 明朝" panose="02020609040205080304" pitchFamily="49" charset="-128"/>
            </a:endParaRPr>
          </a:p>
          <a:p>
            <a:pPr marL="0" marR="0" lvl="0" indent="152400" algn="l" defTabSz="914400" rtl="0" eaLnBrk="0" fontAlgn="base" latinLnBrk="0" hangingPunct="0">
              <a:lnSpc>
                <a:spcPct val="100000"/>
              </a:lnSpc>
              <a:spcBef>
                <a:spcPct val="0"/>
              </a:spcBef>
              <a:spcAft>
                <a:spcPct val="0"/>
              </a:spcAft>
              <a:buClrTx/>
              <a:buSzTx/>
              <a:buFontTx/>
              <a:buNone/>
              <a:tabLst/>
            </a:pPr>
            <a:endParaRPr kumimoji="0" lang="ja-JP" altLang="en-US" sz="600" b="0" i="0" u="none" strike="noStrike" cap="none" normalizeH="0" baseline="0" dirty="0">
              <a:ln>
                <a:noFill/>
              </a:ln>
              <a:solidFill>
                <a:schemeClr val="tx1"/>
              </a:solidFill>
              <a:effectLst/>
            </a:endParaRPr>
          </a:p>
        </p:txBody>
      </p:sp>
      <p:sp>
        <p:nvSpPr>
          <p:cNvPr id="8" name="Rectangle 1"/>
          <p:cNvSpPr>
            <a:spLocks noChangeArrowheads="1"/>
          </p:cNvSpPr>
          <p:nvPr/>
        </p:nvSpPr>
        <p:spPr bwMode="auto">
          <a:xfrm>
            <a:off x="628650" y="4025425"/>
            <a:ext cx="78867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524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52400" algn="l"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tx1"/>
                </a:solidFill>
                <a:effectLst/>
                <a:latin typeface="ＭＳ 明朝" panose="02020609040205080304" pitchFamily="49" charset="-128"/>
                <a:ea typeface="ＭＳ 明朝" panose="02020609040205080304" pitchFamily="49" charset="-128"/>
                <a:cs typeface="Times New Roman" panose="02020603050405020304" pitchFamily="18" charset="0"/>
              </a:rPr>
              <a:t>在自主检查及点检中发现异常时，</a:t>
            </a:r>
            <a:r>
              <a:rPr kumimoji="0" lang="zh-TW" altLang="en-US" sz="1200" b="0" i="0" u="none" strike="noStrike" cap="none" normalizeH="0" baseline="0" dirty="0">
                <a:ln>
                  <a:noFill/>
                </a:ln>
                <a:solidFill>
                  <a:schemeClr val="tx1"/>
                </a:solidFill>
                <a:effectLst/>
                <a:latin typeface="ＭＳ 明朝" panose="02020609040205080304" pitchFamily="49" charset="-128"/>
                <a:ea typeface="ＭＳ 明朝" panose="02020609040205080304" pitchFamily="49" charset="-128"/>
                <a:cs typeface="Times New Roman" panose="02020603050405020304" pitchFamily="18" charset="0"/>
              </a:rPr>
              <a:t>必须</a:t>
            </a:r>
            <a:r>
              <a:rPr kumimoji="0" lang="zh-CN" altLang="en-US" sz="1200" b="0" i="0" u="none" strike="noStrike" cap="none" normalizeH="0" baseline="0" dirty="0">
                <a:ln>
                  <a:noFill/>
                </a:ln>
                <a:solidFill>
                  <a:schemeClr val="tx1"/>
                </a:solidFill>
                <a:effectLst/>
                <a:latin typeface="ＭＳ 明朝" panose="02020609040205080304" pitchFamily="49" charset="-128"/>
                <a:ea typeface="ＭＳ 明朝" panose="02020609040205080304" pitchFamily="49" charset="-128"/>
                <a:cs typeface="Times New Roman" panose="02020603050405020304" pitchFamily="18" charset="0"/>
              </a:rPr>
              <a:t>立即采取维修及其他必要</a:t>
            </a:r>
            <a:r>
              <a:rPr kumimoji="0" lang="zh-TW" altLang="en-US" sz="1200" b="0" i="0" u="none" strike="noStrike" cap="none" normalizeH="0" baseline="0" dirty="0">
                <a:ln>
                  <a:noFill/>
                </a:ln>
                <a:solidFill>
                  <a:schemeClr val="tx1"/>
                </a:solidFill>
                <a:effectLst/>
                <a:latin typeface="ＭＳ 明朝" panose="02020609040205080304" pitchFamily="49" charset="-128"/>
                <a:ea typeface="ＭＳ 明朝" panose="02020609040205080304" pitchFamily="49" charset="-128"/>
                <a:cs typeface="Times New Roman" panose="02020603050405020304" pitchFamily="18" charset="0"/>
              </a:rPr>
              <a:t>的</a:t>
            </a:r>
            <a:r>
              <a:rPr kumimoji="0" lang="zh-CN" altLang="en-US" sz="1200" b="0" i="0" u="none" strike="noStrike" cap="none" normalizeH="0" baseline="0" dirty="0">
                <a:ln>
                  <a:noFill/>
                </a:ln>
                <a:solidFill>
                  <a:schemeClr val="tx1"/>
                </a:solidFill>
                <a:effectLst/>
                <a:latin typeface="ＭＳ 明朝" panose="02020609040205080304" pitchFamily="49" charset="-128"/>
                <a:ea typeface="ＭＳ 明朝" panose="02020609040205080304" pitchFamily="49" charset="-128"/>
                <a:cs typeface="Times New Roman" panose="02020603050405020304" pitchFamily="18" charset="0"/>
              </a:rPr>
              <a:t>措施。</a:t>
            </a:r>
            <a:endParaRPr kumimoji="0" lang="en-US" altLang="zh-CN" sz="1200" b="0" i="0" u="none" strike="noStrike" cap="none" normalizeH="0" baseline="0" dirty="0">
              <a:ln>
                <a:noFill/>
              </a:ln>
              <a:solidFill>
                <a:schemeClr val="tx1"/>
              </a:solidFill>
              <a:effectLst/>
              <a:latin typeface="ＭＳ 明朝" panose="02020609040205080304" pitchFamily="49" charset="-128"/>
              <a:ea typeface="ＭＳ 明朝" panose="02020609040205080304" pitchFamily="49" charset="-128"/>
              <a:cs typeface="Times New Roman" panose="02020603050405020304" pitchFamily="18" charset="0"/>
            </a:endParaRPr>
          </a:p>
          <a:p>
            <a:pPr marL="0" marR="0" lvl="0" indent="152400" algn="l"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dirty="0">
                <a:ln>
                  <a:noFill/>
                </a:ln>
                <a:solidFill>
                  <a:schemeClr val="tx1"/>
                </a:solidFill>
                <a:effectLst/>
                <a:latin typeface="ＭＳ 明朝" panose="02020609040205080304" pitchFamily="49" charset="-128"/>
                <a:ea typeface="ＭＳ 明朝" panose="02020609040205080304" pitchFamily="49" charset="-128"/>
                <a:cs typeface="Times New Roman" panose="02020603050405020304" pitchFamily="18" charset="0"/>
              </a:rPr>
              <a:t>（安卫则第</a:t>
            </a:r>
            <a:r>
              <a:rPr kumimoji="0" lang="en-US" altLang="zh-CN" sz="1200" b="0" i="0" u="none" strike="noStrike" cap="none" normalizeH="0" baseline="0" dirty="0">
                <a:ln>
                  <a:noFill/>
                </a:ln>
                <a:solidFill>
                  <a:schemeClr val="tx1"/>
                </a:solidFill>
                <a:effectLst/>
                <a:latin typeface="ＭＳ 明朝" panose="02020609040205080304" pitchFamily="49" charset="-128"/>
                <a:ea typeface="ＭＳ 明朝" panose="02020609040205080304" pitchFamily="49" charset="-128"/>
                <a:cs typeface="Times New Roman" panose="02020603050405020304" pitchFamily="18" charset="0"/>
              </a:rPr>
              <a:t>194</a:t>
            </a:r>
            <a:r>
              <a:rPr kumimoji="0" lang="zh-CN" altLang="en-US" sz="1200" b="0" i="0" u="none" strike="noStrike" cap="none" normalizeH="0" baseline="0" dirty="0">
                <a:ln>
                  <a:noFill/>
                </a:ln>
                <a:solidFill>
                  <a:schemeClr val="tx1"/>
                </a:solidFill>
                <a:effectLst/>
                <a:latin typeface="ＭＳ 明朝" panose="02020609040205080304" pitchFamily="49" charset="-128"/>
                <a:ea typeface="ＭＳ 明朝" panose="02020609040205080304" pitchFamily="49" charset="-128"/>
                <a:cs typeface="Times New Roman" panose="02020603050405020304" pitchFamily="18" charset="0"/>
              </a:rPr>
              <a:t>条之</a:t>
            </a:r>
            <a:r>
              <a:rPr kumimoji="0" lang="en-US" altLang="zh-CN" sz="1200" b="0" i="0" u="none" strike="noStrike" cap="none" normalizeH="0" baseline="0" dirty="0">
                <a:ln>
                  <a:noFill/>
                </a:ln>
                <a:solidFill>
                  <a:schemeClr val="tx1"/>
                </a:solidFill>
                <a:effectLst/>
                <a:latin typeface="ＭＳ 明朝" panose="02020609040205080304" pitchFamily="49" charset="-128"/>
                <a:ea typeface="ＭＳ 明朝" panose="02020609040205080304" pitchFamily="49" charset="-128"/>
                <a:cs typeface="Times New Roman" panose="02020603050405020304" pitchFamily="18" charset="0"/>
              </a:rPr>
              <a:t>28</a:t>
            </a:r>
            <a:r>
              <a:rPr kumimoji="0" lang="zh-CN" altLang="en-US" sz="1200" b="0" i="0" u="none" strike="noStrike" cap="none" normalizeH="0" baseline="0" dirty="0">
                <a:ln>
                  <a:noFill/>
                </a:ln>
                <a:solidFill>
                  <a:schemeClr val="tx1"/>
                </a:solidFill>
                <a:effectLst/>
                <a:latin typeface="ＭＳ 明朝" panose="02020609040205080304" pitchFamily="49" charset="-128"/>
                <a:ea typeface="ＭＳ 明朝" panose="02020609040205080304" pitchFamily="49" charset="-128"/>
                <a:cs typeface="Times New Roman" panose="02020603050405020304" pitchFamily="18" charset="0"/>
              </a:rPr>
              <a:t>）</a:t>
            </a:r>
            <a:endParaRPr kumimoji="0" lang="en-US" altLang="ja-JP" sz="1800" b="0" i="0" u="none" strike="noStrike" cap="none" normalizeH="0" baseline="0" dirty="0">
              <a:ln>
                <a:noFill/>
              </a:ln>
              <a:solidFill>
                <a:schemeClr val="tx1"/>
              </a:solidFill>
              <a:effectLst/>
              <a:latin typeface="ＭＳ 明朝" panose="02020609040205080304" pitchFamily="49" charset="-128"/>
              <a:ea typeface="ＭＳ 明朝" panose="02020609040205080304" pitchFamily="49" charset="-128"/>
            </a:endParaRPr>
          </a:p>
          <a:p>
            <a:pPr marL="0" marR="0" lvl="0" indent="152400" algn="l" defTabSz="914400" rtl="0" eaLnBrk="0" fontAlgn="base" latinLnBrk="0" hangingPunct="0">
              <a:lnSpc>
                <a:spcPct val="100000"/>
              </a:lnSpc>
              <a:spcBef>
                <a:spcPct val="0"/>
              </a:spcBef>
              <a:spcAft>
                <a:spcPct val="0"/>
              </a:spcAft>
              <a:buClrTx/>
              <a:buSzTx/>
              <a:buFontTx/>
              <a:buNone/>
              <a:tabLst/>
            </a:pPr>
            <a:endParaRPr kumimoji="0" lang="en-US" altLang="ja-JP" sz="12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9" name="コンテンツ プレースホルダー 4"/>
          <p:cNvSpPr txBox="1">
            <a:spLocks/>
          </p:cNvSpPr>
          <p:nvPr/>
        </p:nvSpPr>
        <p:spPr>
          <a:xfrm>
            <a:off x="531119" y="838686"/>
            <a:ext cx="8081762" cy="118175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　</a:t>
            </a:r>
            <a:r>
              <a:rPr lang="zh-CN" altLang="en-US" sz="1400" b="1" u="sng" dirty="0">
                <a:solidFill>
                  <a:prstClr val="black"/>
                </a:solidFill>
                <a:latin typeface="ＭＳ 明朝" panose="02020609040205080304" pitchFamily="49" charset="-128"/>
                <a:ea typeface="ＭＳ 明朝" panose="02020609040205080304" pitchFamily="49" charset="-128"/>
              </a:rPr>
              <a:t>妥善实施日常点检和维护</a:t>
            </a:r>
            <a:r>
              <a:rPr lang="zh-CN" altLang="en-US" sz="1400" dirty="0">
                <a:solidFill>
                  <a:prstClr val="black"/>
                </a:solidFill>
                <a:latin typeface="ＭＳ 明朝" panose="02020609040205080304" pitchFamily="49" charset="-128"/>
                <a:ea typeface="ＭＳ 明朝" panose="02020609040205080304" pitchFamily="49" charset="-128"/>
              </a:rPr>
              <a:t>，始终</a:t>
            </a:r>
            <a:r>
              <a:rPr lang="zh-TW" altLang="en-US" sz="1400" dirty="0">
                <a:solidFill>
                  <a:prstClr val="black"/>
                </a:solidFill>
                <a:latin typeface="ＭＳ 明朝" panose="02020609040205080304" pitchFamily="49" charset="-128"/>
                <a:ea typeface="ＭＳ 明朝" panose="02020609040205080304" pitchFamily="49" charset="-128"/>
              </a:rPr>
              <a:t>将</a:t>
            </a:r>
            <a:r>
              <a:rPr lang="zh-CN" altLang="en-US" sz="1400" dirty="0">
                <a:solidFill>
                  <a:prstClr val="black"/>
                </a:solidFill>
                <a:latin typeface="ＭＳ 明朝" panose="02020609040205080304" pitchFamily="49" charset="-128"/>
                <a:ea typeface="ＭＳ 明朝" panose="02020609040205080304" pitchFamily="49" charset="-128"/>
              </a:rPr>
              <a:t>高空作业车</a:t>
            </a:r>
            <a:r>
              <a:rPr lang="zh-CN" altLang="en-US" sz="1400" b="1" u="sng" dirty="0">
                <a:solidFill>
                  <a:prstClr val="black"/>
                </a:solidFill>
                <a:latin typeface="ＭＳ 明朝" panose="02020609040205080304" pitchFamily="49" charset="-128"/>
                <a:ea typeface="ＭＳ 明朝" panose="02020609040205080304" pitchFamily="49" charset="-128"/>
              </a:rPr>
              <a:t>保持在最佳状态</a:t>
            </a:r>
            <a:r>
              <a:rPr lang="zh-CN" altLang="en-US" sz="1400" dirty="0">
                <a:solidFill>
                  <a:prstClr val="black"/>
                </a:solidFill>
                <a:latin typeface="ＭＳ 明朝" panose="02020609040205080304" pitchFamily="49" charset="-128"/>
                <a:ea typeface="ＭＳ 明朝" panose="02020609040205080304" pitchFamily="49" charset="-128"/>
              </a:rPr>
              <a:t>，不仅会提高工作效率，而且</a:t>
            </a:r>
            <a:r>
              <a:rPr lang="zh-TW" altLang="en-US" sz="1400" b="1" u="sng" dirty="0">
                <a:solidFill>
                  <a:prstClr val="black"/>
                </a:solidFill>
                <a:latin typeface="ＭＳ 明朝" panose="02020609040205080304" pitchFamily="49" charset="-128"/>
                <a:ea typeface="ＭＳ 明朝" panose="02020609040205080304" pitchFamily="49" charset="-128"/>
              </a:rPr>
              <a:t>在</a:t>
            </a:r>
            <a:r>
              <a:rPr lang="zh-CN" altLang="en-US" sz="1400" b="1" u="sng" dirty="0">
                <a:solidFill>
                  <a:prstClr val="black"/>
                </a:solidFill>
                <a:latin typeface="ＭＳ 明朝" panose="02020609040205080304" pitchFamily="49" charset="-128"/>
                <a:ea typeface="ＭＳ 明朝" panose="02020609040205080304" pitchFamily="49" charset="-128"/>
              </a:rPr>
              <a:t>防止工伤</a:t>
            </a:r>
            <a:r>
              <a:rPr lang="zh-TW" altLang="en-US" sz="1400" b="1" u="sng" dirty="0">
                <a:solidFill>
                  <a:prstClr val="black"/>
                </a:solidFill>
                <a:latin typeface="ＭＳ 明朝" panose="02020609040205080304" pitchFamily="49" charset="-128"/>
                <a:ea typeface="ＭＳ 明朝" panose="02020609040205080304" pitchFamily="49" charset="-128"/>
              </a:rPr>
              <a:t>上</a:t>
            </a:r>
            <a:r>
              <a:rPr lang="zh-CN" altLang="en-US" sz="1400" b="1" u="sng" dirty="0">
                <a:solidFill>
                  <a:prstClr val="black"/>
                </a:solidFill>
                <a:latin typeface="ＭＳ 明朝" panose="02020609040205080304" pitchFamily="49" charset="-128"/>
                <a:ea typeface="ＭＳ 明朝" panose="02020609040205080304" pitchFamily="49" charset="-128"/>
              </a:rPr>
              <a:t>是非常重要的</a:t>
            </a:r>
            <a:r>
              <a:rPr lang="zh-CN" altLang="en-US" sz="1400" dirty="0">
                <a:solidFill>
                  <a:prstClr val="black"/>
                </a:solidFill>
                <a:latin typeface="ＭＳ 明朝" panose="02020609040205080304" pitchFamily="49" charset="-128"/>
                <a:ea typeface="ＭＳ 明朝" panose="02020609040205080304" pitchFamily="49" charset="-128"/>
              </a:rPr>
              <a:t>。</a:t>
            </a:r>
          </a:p>
          <a:p>
            <a:pPr marL="0" indent="0">
              <a:lnSpc>
                <a:spcPct val="100000"/>
              </a:lnSpc>
              <a:spcBef>
                <a:spcPts val="0"/>
              </a:spcBef>
              <a:buNone/>
            </a:pPr>
            <a:r>
              <a:rPr lang="zh-CN" altLang="en-US" sz="1400" dirty="0">
                <a:solidFill>
                  <a:prstClr val="black"/>
                </a:solidFill>
                <a:latin typeface="ＭＳ 明朝" panose="02020609040205080304" pitchFamily="49" charset="-128"/>
                <a:ea typeface="ＭＳ 明朝" panose="02020609040205080304" pitchFamily="49" charset="-128"/>
              </a:rPr>
              <a:t>另外，在</a:t>
            </a:r>
            <a:r>
              <a:rPr lang="zh-CN" altLang="en-US" sz="1400" b="1" u="sng" dirty="0">
                <a:solidFill>
                  <a:prstClr val="black"/>
                </a:solidFill>
                <a:latin typeface="ＭＳ 明朝" panose="02020609040205080304" pitchFamily="49" charset="-128"/>
                <a:ea typeface="ＭＳ 明朝" panose="02020609040205080304" pitchFamily="49" charset="-128"/>
              </a:rPr>
              <a:t>劳动安全卫生规则</a:t>
            </a:r>
            <a:r>
              <a:rPr lang="zh-CN" altLang="en-US" sz="1400" dirty="0">
                <a:solidFill>
                  <a:prstClr val="black"/>
                </a:solidFill>
                <a:latin typeface="ＭＳ 明朝" panose="02020609040205080304" pitchFamily="49" charset="-128"/>
                <a:ea typeface="ＭＳ 明朝" panose="02020609040205080304" pitchFamily="49" charset="-128"/>
              </a:rPr>
              <a:t>中，如下表所示，有</a:t>
            </a:r>
            <a:r>
              <a:rPr lang="zh-CN" altLang="en-US" sz="1400" b="1" u="sng" dirty="0">
                <a:solidFill>
                  <a:prstClr val="black"/>
                </a:solidFill>
                <a:latin typeface="ＭＳ 明朝" panose="02020609040205080304" pitchFamily="49" charset="-128"/>
                <a:ea typeface="ＭＳ 明朝" panose="02020609040205080304" pitchFamily="49" charset="-128"/>
              </a:rPr>
              <a:t>要求实施</a:t>
            </a:r>
            <a:r>
              <a:rPr lang="zh-CN" altLang="en-US" sz="1400" dirty="0">
                <a:solidFill>
                  <a:prstClr val="black"/>
                </a:solidFill>
                <a:latin typeface="ＭＳ 明朝" panose="02020609040205080304" pitchFamily="49" charset="-128"/>
                <a:ea typeface="ＭＳ 明朝" panose="02020609040205080304" pitchFamily="49" charset="-128"/>
              </a:rPr>
              <a:t>高空作业车的点检，检查和维护等。</a:t>
            </a:r>
          </a:p>
          <a:p>
            <a:pPr marL="0" indent="0">
              <a:lnSpc>
                <a:spcPct val="100000"/>
              </a:lnSpc>
              <a:spcBef>
                <a:spcPts val="0"/>
              </a:spcBef>
              <a:buNone/>
            </a:pPr>
            <a:r>
              <a:rPr lang="zh-CN" altLang="en-US" sz="1400" dirty="0">
                <a:solidFill>
                  <a:prstClr val="black"/>
                </a:solidFill>
                <a:latin typeface="ＭＳ 明朝" panose="02020609040205080304" pitchFamily="49" charset="-128"/>
                <a:ea typeface="ＭＳ 明朝" panose="02020609040205080304" pitchFamily="49" charset="-128"/>
              </a:rPr>
              <a:t>要确实实施日常的点检和维护，并且随时保持最佳状态使高空工作车能够使用是非常重要的。</a:t>
            </a:r>
            <a:endParaRPr lang="en-US" altLang="ja-JP" sz="14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58970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916129"/>
          </a:xfrm>
          <a:ln>
            <a:solidFill>
              <a:schemeClr val="tx1"/>
            </a:solidFill>
          </a:ln>
        </p:spPr>
        <p:txBody>
          <a:bodyPr>
            <a:noAutofit/>
          </a:bodyPr>
          <a:lstStyle/>
          <a:p>
            <a:r>
              <a:rPr lang="zh-CN" altLang="en-US" sz="2400" b="1" dirty="0">
                <a:latin typeface="ＭＳ 明朝" panose="02020609040205080304" pitchFamily="49" charset="-128"/>
                <a:ea typeface="ＭＳ 明朝" panose="02020609040205080304" pitchFamily="49" charset="-128"/>
              </a:rPr>
              <a:t>高空作业车的安全作业（</a:t>
            </a:r>
            <a:r>
              <a:rPr lang="en-US" altLang="zh-CN" sz="2400" b="1" dirty="0">
                <a:latin typeface="ＭＳ 明朝" panose="02020609040205080304" pitchFamily="49" charset="-128"/>
                <a:ea typeface="ＭＳ 明朝" panose="02020609040205080304" pitchFamily="49" charset="-128"/>
              </a:rPr>
              <a:t>1</a:t>
            </a:r>
            <a:r>
              <a:rPr lang="zh-CN" altLang="en-US" sz="2400" b="1" dirty="0">
                <a:latin typeface="ＭＳ 明朝" panose="02020609040205080304" pitchFamily="49" charset="-128"/>
                <a:ea typeface="ＭＳ 明朝" panose="02020609040205080304" pitchFamily="49" charset="-128"/>
              </a:rPr>
              <a:t>）</a:t>
            </a:r>
            <a:br>
              <a:rPr lang="zh-CN" altLang="en-US" sz="2400" b="1" dirty="0">
                <a:latin typeface="ＭＳ 明朝" panose="02020609040205080304" pitchFamily="49" charset="-128"/>
                <a:ea typeface="ＭＳ 明朝" panose="02020609040205080304" pitchFamily="49" charset="-128"/>
              </a:rPr>
            </a:br>
            <a:r>
              <a:rPr lang="zh-CN" altLang="en-US" sz="2400" b="1" dirty="0">
                <a:latin typeface="ＭＳ 明朝" panose="02020609040205080304" pitchFamily="49" charset="-128"/>
                <a:ea typeface="ＭＳ 明朝" panose="02020609040205080304" pitchFamily="49" charset="-128"/>
              </a:rPr>
              <a:t>行驶时的注意事项</a:t>
            </a:r>
            <a:r>
              <a:rPr lang="ja-JP" altLang="en-US" sz="2400" b="1" dirty="0">
                <a:latin typeface="ＭＳ 明朝" panose="02020609040205080304" pitchFamily="49" charset="-128"/>
                <a:ea typeface="ＭＳ 明朝" panose="02020609040205080304" pitchFamily="49" charset="-128"/>
              </a:rPr>
              <a:t>　</a:t>
            </a:r>
            <a:r>
              <a:rPr lang="zh-CN" altLang="en-US" sz="2400" b="1" dirty="0">
                <a:latin typeface="ＭＳ 明朝" panose="02020609040205080304" pitchFamily="49" charset="-128"/>
                <a:ea typeface="ＭＳ 明朝" panose="02020609040205080304" pitchFamily="49" charset="-128"/>
              </a:rPr>
              <a:t>货车式</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210620" y="6400413"/>
            <a:ext cx="396004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教材７６～８０页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３８页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38</a:t>
            </a:fld>
            <a:endParaRPr lang="ja-JP" altLang="en-US">
              <a:solidFill>
                <a:prstClr val="black">
                  <a:tint val="75000"/>
                </a:prstClr>
              </a:solidFill>
            </a:endParaRPr>
          </a:p>
        </p:txBody>
      </p:sp>
      <p:sp>
        <p:nvSpPr>
          <p:cNvPr id="11" name="コンテンツ プレースホルダー 4"/>
          <p:cNvSpPr txBox="1">
            <a:spLocks/>
          </p:cNvSpPr>
          <p:nvPr/>
        </p:nvSpPr>
        <p:spPr>
          <a:xfrm>
            <a:off x="531119" y="1476941"/>
            <a:ext cx="8081762" cy="169334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zh-TW" altLang="en-US" sz="1600" b="1" u="sng" dirty="0">
                <a:solidFill>
                  <a:prstClr val="black"/>
                </a:solidFill>
                <a:latin typeface="ＭＳ 明朝" panose="02020609040205080304" pitchFamily="49" charset="-128"/>
                <a:ea typeface="ＭＳ 明朝" panose="02020609040205080304" pitchFamily="49" charset="-128"/>
              </a:rPr>
              <a:t>货车式的</a:t>
            </a:r>
            <a:r>
              <a:rPr lang="zh-CN" altLang="en-US" sz="1600" b="1" u="sng" dirty="0">
                <a:solidFill>
                  <a:prstClr val="black"/>
                </a:solidFill>
                <a:latin typeface="ＭＳ 明朝" panose="02020609040205080304" pitchFamily="49" charset="-128"/>
                <a:ea typeface="ＭＳ 明朝" panose="02020609040205080304" pitchFamily="49" charset="-128"/>
              </a:rPr>
              <a:t>一般注意事项</a:t>
            </a:r>
            <a:endParaRPr lang="en-US" altLang="zh-CN" sz="1600" b="1" u="sng" dirty="0">
              <a:solidFill>
                <a:prstClr val="black"/>
              </a:solidFill>
              <a:latin typeface="ＭＳ 明朝" panose="02020609040205080304" pitchFamily="49" charset="-128"/>
              <a:ea typeface="ＭＳ 明朝" panose="02020609040205080304" pitchFamily="49" charset="-128"/>
            </a:endParaRPr>
          </a:p>
          <a:p>
            <a:pPr marL="457200" lvl="1" indent="0">
              <a:lnSpc>
                <a:spcPct val="100000"/>
              </a:lnSpc>
              <a:spcBef>
                <a:spcPts val="0"/>
              </a:spcBef>
              <a:buNone/>
            </a:pPr>
            <a:r>
              <a:rPr lang="zh-CN" altLang="en-US" sz="1600" dirty="0">
                <a:solidFill>
                  <a:prstClr val="black"/>
                </a:solidFill>
                <a:latin typeface="ＭＳ 明朝" panose="02020609040205080304" pitchFamily="49" charset="-128"/>
                <a:ea typeface="ＭＳ 明朝" panose="02020609040205080304" pitchFamily="49" charset="-128"/>
              </a:rPr>
              <a:t>①</a:t>
            </a:r>
            <a:r>
              <a:rPr lang="ja-JP"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行驶前，确认外伸叉架已完全</a:t>
            </a:r>
            <a:r>
              <a:rPr lang="zh-TW" altLang="en-US" sz="1600" dirty="0">
                <a:solidFill>
                  <a:prstClr val="black"/>
                </a:solidFill>
                <a:latin typeface="ＭＳ 明朝" panose="02020609040205080304" pitchFamily="49" charset="-128"/>
                <a:ea typeface="ＭＳ 明朝" panose="02020609040205080304" pitchFamily="49" charset="-128"/>
              </a:rPr>
              <a:t>收纳</a:t>
            </a:r>
            <a:r>
              <a:rPr lang="zh-CN" altLang="en-US" sz="1600" dirty="0">
                <a:solidFill>
                  <a:prstClr val="black"/>
                </a:solidFill>
                <a:latin typeface="ＭＳ 明朝" panose="02020609040205080304" pitchFamily="49" charset="-128"/>
                <a:ea typeface="ＭＳ 明朝" panose="02020609040205080304" pitchFamily="49" charset="-128"/>
              </a:rPr>
              <a:t>。</a:t>
            </a:r>
          </a:p>
          <a:p>
            <a:pPr marL="457200" lvl="1" indent="0">
              <a:lnSpc>
                <a:spcPct val="100000"/>
              </a:lnSpc>
              <a:spcBef>
                <a:spcPts val="0"/>
              </a:spcBef>
              <a:buNone/>
            </a:pPr>
            <a:r>
              <a:rPr lang="zh-CN" altLang="en-US" sz="1600" dirty="0">
                <a:solidFill>
                  <a:prstClr val="black"/>
                </a:solidFill>
                <a:latin typeface="ＭＳ 明朝" panose="02020609040205080304" pitchFamily="49" charset="-128"/>
                <a:ea typeface="ＭＳ 明朝" panose="02020609040205080304" pitchFamily="49" charset="-128"/>
              </a:rPr>
              <a:t>②</a:t>
            </a:r>
            <a:r>
              <a:rPr lang="ja-JP"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确认作业</a:t>
            </a:r>
            <a:r>
              <a:rPr lang="zh-TW" altLang="en-US" sz="1600" dirty="0">
                <a:solidFill>
                  <a:prstClr val="black"/>
                </a:solidFill>
                <a:latin typeface="ＭＳ 明朝" panose="02020609040205080304" pitchFamily="49" charset="-128"/>
                <a:ea typeface="ＭＳ 明朝" panose="02020609040205080304" pitchFamily="49" charset="-128"/>
              </a:rPr>
              <a:t>平台</a:t>
            </a:r>
            <a:r>
              <a:rPr lang="zh-CN" altLang="en-US" sz="1600" dirty="0">
                <a:solidFill>
                  <a:prstClr val="black"/>
                </a:solidFill>
                <a:latin typeface="ＭＳ 明朝" panose="02020609040205080304" pitchFamily="49" charset="-128"/>
                <a:ea typeface="ＭＳ 明朝" panose="02020609040205080304" pitchFamily="49" charset="-128"/>
              </a:rPr>
              <a:t>是否处于收纳状态，让作业人员</a:t>
            </a:r>
            <a:r>
              <a:rPr lang="zh-TW" altLang="en-US" sz="1600" dirty="0">
                <a:solidFill>
                  <a:prstClr val="black"/>
                </a:solidFill>
                <a:latin typeface="ＭＳ 明朝" panose="02020609040205080304" pitchFamily="49" charset="-128"/>
                <a:ea typeface="ＭＳ 明朝" panose="02020609040205080304" pitchFamily="49" charset="-128"/>
              </a:rPr>
              <a:t>作业平台</a:t>
            </a:r>
            <a:r>
              <a:rPr lang="zh-CN" altLang="en-US" sz="1600" dirty="0">
                <a:solidFill>
                  <a:prstClr val="black"/>
                </a:solidFill>
                <a:latin typeface="ＭＳ 明朝" panose="02020609040205080304" pitchFamily="49" charset="-128"/>
                <a:ea typeface="ＭＳ 明朝" panose="02020609040205080304" pitchFamily="49" charset="-128"/>
              </a:rPr>
              <a:t>上下来后再行驶。</a:t>
            </a:r>
            <a:endParaRPr lang="ja-JP" altLang="en-US" sz="16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91560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812096"/>
          </a:xfrm>
          <a:ln>
            <a:solidFill>
              <a:schemeClr val="tx1"/>
            </a:solidFill>
          </a:ln>
        </p:spPr>
        <p:txBody>
          <a:bodyPr>
            <a:noAutofit/>
          </a:bodyPr>
          <a:lstStyle/>
          <a:p>
            <a:r>
              <a:rPr lang="zh-CN" altLang="en-US" sz="2400" b="1" dirty="0">
                <a:latin typeface="ＭＳ 明朝" panose="02020609040205080304" pitchFamily="49" charset="-128"/>
                <a:ea typeface="ＭＳ 明朝" panose="02020609040205080304" pitchFamily="49" charset="-128"/>
              </a:rPr>
              <a:t>高空作业车的安全作业（</a:t>
            </a:r>
            <a:r>
              <a:rPr lang="en-US" altLang="zh-CN" sz="2400" b="1" dirty="0">
                <a:latin typeface="ＭＳ 明朝" panose="02020609040205080304" pitchFamily="49" charset="-128"/>
                <a:ea typeface="ＭＳ 明朝" panose="02020609040205080304" pitchFamily="49" charset="-128"/>
              </a:rPr>
              <a:t>1</a:t>
            </a:r>
            <a:r>
              <a:rPr lang="zh-CN" altLang="en-US" sz="2400" b="1" dirty="0">
                <a:latin typeface="ＭＳ 明朝" panose="02020609040205080304" pitchFamily="49" charset="-128"/>
                <a:ea typeface="ＭＳ 明朝" panose="02020609040205080304" pitchFamily="49" charset="-128"/>
              </a:rPr>
              <a:t>）</a:t>
            </a:r>
            <a:br>
              <a:rPr lang="zh-CN" altLang="en-US" sz="2400" b="1" dirty="0">
                <a:latin typeface="ＭＳ 明朝" panose="02020609040205080304" pitchFamily="49" charset="-128"/>
                <a:ea typeface="ＭＳ 明朝" panose="02020609040205080304" pitchFamily="49" charset="-128"/>
              </a:rPr>
            </a:br>
            <a:r>
              <a:rPr lang="zh-CN" altLang="en-US" sz="2400" b="1" dirty="0">
                <a:latin typeface="ＭＳ 明朝" panose="02020609040205080304" pitchFamily="49" charset="-128"/>
                <a:ea typeface="ＭＳ 明朝" panose="02020609040205080304" pitchFamily="49" charset="-128"/>
              </a:rPr>
              <a:t>行驶时的注意事项</a:t>
            </a:r>
            <a:r>
              <a:rPr lang="ja-JP" altLang="en-US" sz="2400" b="1" dirty="0">
                <a:latin typeface="ＭＳ 明朝" panose="02020609040205080304" pitchFamily="49" charset="-128"/>
                <a:ea typeface="ＭＳ 明朝" panose="02020609040205080304" pitchFamily="49" charset="-128"/>
              </a:rPr>
              <a:t>　自走式　</a:t>
            </a:r>
            <a:r>
              <a:rPr lang="zh-TW" altLang="en-US" sz="2400" b="1" dirty="0">
                <a:latin typeface="ＭＳ 明朝" panose="02020609040205080304" pitchFamily="49" charset="-128"/>
                <a:ea typeface="ＭＳ 明朝" panose="02020609040205080304" pitchFamily="49" charset="-128"/>
              </a:rPr>
              <a:t>其</a:t>
            </a:r>
            <a:r>
              <a:rPr lang="ja-JP" altLang="en-US" sz="2400" b="1" dirty="0">
                <a:latin typeface="ＭＳ 明朝" panose="02020609040205080304" pitchFamily="49" charset="-128"/>
                <a:ea typeface="ＭＳ 明朝" panose="02020609040205080304" pitchFamily="49" charset="-128"/>
              </a:rPr>
              <a:t>１</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教材８２页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３８页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39</a:t>
            </a:fld>
            <a:endParaRPr lang="ja-JP" altLang="en-US">
              <a:solidFill>
                <a:prstClr val="black">
                  <a:tint val="75000"/>
                </a:prstClr>
              </a:solidFill>
            </a:endParaRPr>
          </a:p>
        </p:txBody>
      </p:sp>
      <p:sp>
        <p:nvSpPr>
          <p:cNvPr id="11" name="コンテンツ プレースホルダー 4"/>
          <p:cNvSpPr txBox="1">
            <a:spLocks/>
          </p:cNvSpPr>
          <p:nvPr/>
        </p:nvSpPr>
        <p:spPr>
          <a:xfrm>
            <a:off x="531119" y="1438546"/>
            <a:ext cx="8081762" cy="2136857"/>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1200"/>
              </a:spcBef>
              <a:buFont typeface="Arial" panose="020B0604020202020204" pitchFamily="34" charset="0"/>
              <a:buNone/>
            </a:pPr>
            <a:r>
              <a:rPr lang="ja-JP" altLang="en-US" sz="1600" b="1" u="sng" dirty="0">
                <a:solidFill>
                  <a:prstClr val="black"/>
                </a:solidFill>
                <a:latin typeface="ＭＳ 明朝" panose="02020609040205080304" pitchFamily="49" charset="-128"/>
                <a:ea typeface="ＭＳ 明朝" panose="02020609040205080304" pitchFamily="49" charset="-128"/>
              </a:rPr>
              <a:t>自走式的上・下坡，坡地，断坡</a:t>
            </a:r>
            <a:r>
              <a:rPr lang="zh-TW" altLang="en-US" sz="1600" b="1" u="sng" dirty="0">
                <a:solidFill>
                  <a:prstClr val="black"/>
                </a:solidFill>
                <a:latin typeface="ＭＳ 明朝" panose="02020609040205080304" pitchFamily="49" charset="-128"/>
                <a:ea typeface="ＭＳ 明朝" panose="02020609040205080304" pitchFamily="49" charset="-128"/>
              </a:rPr>
              <a:t>时</a:t>
            </a:r>
            <a:r>
              <a:rPr lang="ja-JP" altLang="en-US" sz="1600" b="1" u="sng" dirty="0">
                <a:solidFill>
                  <a:prstClr val="black"/>
                </a:solidFill>
                <a:latin typeface="ＭＳ 明朝" panose="02020609040205080304" pitchFamily="49" charset="-128"/>
                <a:ea typeface="ＭＳ 明朝" panose="02020609040205080304" pitchFamily="49" charset="-128"/>
              </a:rPr>
              <a:t>的行驶注意事项</a:t>
            </a:r>
            <a:endParaRPr lang="en-US" altLang="ja-JP" sz="1600" b="1" u="sng"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1200"/>
              </a:spcBef>
              <a:buFont typeface="Arial" panose="020B0604020202020204" pitchFamily="34" charset="0"/>
              <a:buNone/>
            </a:pPr>
            <a:r>
              <a:rPr lang="zh-CN" altLang="en-US" sz="1600" dirty="0">
                <a:solidFill>
                  <a:prstClr val="black"/>
                </a:solidFill>
                <a:latin typeface="ＭＳ 明朝" panose="02020609040205080304" pitchFamily="49" charset="-128"/>
                <a:ea typeface="ＭＳ 明朝" panose="02020609040205080304" pitchFamily="49" charset="-128"/>
              </a:rPr>
              <a:t>①　在陡坡的上，下坡时，锁定旋转。</a:t>
            </a:r>
          </a:p>
          <a:p>
            <a:pPr marL="0" indent="0">
              <a:lnSpc>
                <a:spcPct val="100000"/>
              </a:lnSpc>
              <a:spcBef>
                <a:spcPts val="1200"/>
              </a:spcBef>
              <a:buFont typeface="Arial" panose="020B0604020202020204" pitchFamily="34" charset="0"/>
              <a:buNone/>
            </a:pPr>
            <a:r>
              <a:rPr lang="zh-CN" altLang="en-US" sz="1600" dirty="0">
                <a:solidFill>
                  <a:prstClr val="black"/>
                </a:solidFill>
                <a:latin typeface="ＭＳ 明朝" panose="02020609040205080304" pitchFamily="49" charset="-128"/>
                <a:ea typeface="ＭＳ 明朝" panose="02020609040205080304" pitchFamily="49" charset="-128"/>
              </a:rPr>
              <a:t>②　斜坡中途的方向转换，横切时有可能会跌倒，</a:t>
            </a:r>
          </a:p>
          <a:p>
            <a:pPr marL="0" indent="0">
              <a:lnSpc>
                <a:spcPct val="100000"/>
              </a:lnSpc>
              <a:spcBef>
                <a:spcPts val="1200"/>
              </a:spcBef>
              <a:buFont typeface="Arial" panose="020B0604020202020204" pitchFamily="34" charset="0"/>
              <a:buNone/>
            </a:pPr>
            <a:r>
              <a:rPr lang="zh-CN" altLang="en-US" sz="1600" dirty="0">
                <a:solidFill>
                  <a:prstClr val="black"/>
                </a:solidFill>
                <a:latin typeface="ＭＳ 明朝" panose="02020609040205080304" pitchFamily="49" charset="-128"/>
                <a:ea typeface="ＭＳ 明朝" panose="02020609040205080304" pitchFamily="49" charset="-128"/>
              </a:rPr>
              <a:t>    是非常危险的。必须先下到平地上后进行。</a:t>
            </a:r>
          </a:p>
          <a:p>
            <a:pPr marL="0" indent="0">
              <a:lnSpc>
                <a:spcPct val="100000"/>
              </a:lnSpc>
              <a:spcBef>
                <a:spcPts val="1200"/>
              </a:spcBef>
              <a:buFont typeface="Arial" panose="020B0604020202020204" pitchFamily="34" charset="0"/>
              <a:buNone/>
            </a:pPr>
            <a:r>
              <a:rPr lang="zh-CN" altLang="en-US" sz="1600" dirty="0">
                <a:solidFill>
                  <a:prstClr val="black"/>
                </a:solidFill>
                <a:latin typeface="ＭＳ 明朝" panose="02020609040205080304" pitchFamily="49" charset="-128"/>
                <a:ea typeface="ＭＳ 明朝" panose="02020609040205080304" pitchFamily="49" charset="-128"/>
              </a:rPr>
              <a:t>③　将配重块朝向坡上，相对于斜面呈直角上下。</a:t>
            </a:r>
          </a:p>
          <a:p>
            <a:pPr marL="0" indent="0">
              <a:lnSpc>
                <a:spcPct val="100000"/>
              </a:lnSpc>
              <a:spcBef>
                <a:spcPts val="1200"/>
              </a:spcBef>
              <a:buFont typeface="Arial" panose="020B0604020202020204" pitchFamily="34" charset="0"/>
              <a:buNone/>
            </a:pPr>
            <a:r>
              <a:rPr lang="zh-CN" altLang="en-US" sz="1600" dirty="0">
                <a:solidFill>
                  <a:prstClr val="black"/>
                </a:solidFill>
                <a:latin typeface="ＭＳ 明朝" panose="02020609040205080304" pitchFamily="49" charset="-128"/>
                <a:ea typeface="ＭＳ 明朝" panose="02020609040205080304" pitchFamily="49" charset="-128"/>
              </a:rPr>
              <a:t>④　斜面中途的动臂旋转操作有跌倒的危险，</a:t>
            </a:r>
          </a:p>
          <a:p>
            <a:pPr marL="0" indent="0">
              <a:lnSpc>
                <a:spcPct val="100000"/>
              </a:lnSpc>
              <a:spcBef>
                <a:spcPts val="1200"/>
              </a:spcBef>
              <a:buFont typeface="Arial" panose="020B0604020202020204" pitchFamily="34" charset="0"/>
              <a:buNone/>
            </a:pPr>
            <a:r>
              <a:rPr lang="zh-CN" altLang="en-US" sz="1600" dirty="0">
                <a:solidFill>
                  <a:prstClr val="black"/>
                </a:solidFill>
                <a:latin typeface="ＭＳ 明朝" panose="02020609040205080304" pitchFamily="49" charset="-128"/>
                <a:ea typeface="ＭＳ 明朝" panose="02020609040205080304" pitchFamily="49" charset="-128"/>
              </a:rPr>
              <a:t>    绝对不要这样进行作业。</a:t>
            </a:r>
            <a:endParaRPr lang="en-US" altLang="zh-CN" sz="16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1200"/>
              </a:spcBef>
              <a:buFont typeface="Arial" panose="020B0604020202020204" pitchFamily="34" charset="0"/>
              <a:buNone/>
            </a:pPr>
            <a:endParaRPr lang="en-US" altLang="ja-JP" sz="1600" b="1" u="sng"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6035021" y="1699930"/>
            <a:ext cx="2474853" cy="1692175"/>
          </a:xfrm>
          <a:prstGeom prst="rect">
            <a:avLst/>
          </a:prstGeom>
          <a:noFill/>
          <a:ln>
            <a:solidFill>
              <a:schemeClr val="tx1"/>
            </a:solidFill>
          </a:ln>
        </p:spPr>
      </p:pic>
      <p:pic>
        <p:nvPicPr>
          <p:cNvPr id="8" name="図 7">
            <a:extLst>
              <a:ext uri="{FF2B5EF4-FFF2-40B4-BE49-F238E27FC236}">
                <a16:creationId xmlns:a16="http://schemas.microsoft.com/office/drawing/2014/main" id="{521C21B8-7854-4EF5-916F-BDA2203E9C36}"/>
              </a:ext>
            </a:extLst>
          </p:cNvPr>
          <p:cNvPicPr/>
          <p:nvPr/>
        </p:nvPicPr>
        <p:blipFill>
          <a:blip r:embed="rId4">
            <a:extLst>
              <a:ext uri="{28A0092B-C50C-407E-A947-70E740481C1C}">
                <a14:useLocalDpi xmlns:a14="http://schemas.microsoft.com/office/drawing/2010/main" val="0"/>
              </a:ext>
            </a:extLst>
          </a:blip>
          <a:srcRect/>
          <a:stretch/>
        </p:blipFill>
        <p:spPr bwMode="auto">
          <a:xfrm>
            <a:off x="6041775" y="1699930"/>
            <a:ext cx="2461345" cy="1692175"/>
          </a:xfrm>
          <a:prstGeom prst="rect">
            <a:avLst/>
          </a:prstGeom>
          <a:noFill/>
          <a:ln>
            <a:solidFill>
              <a:schemeClr val="tx1"/>
            </a:solidFill>
          </a:ln>
        </p:spPr>
      </p:pic>
    </p:spTree>
    <p:extLst>
      <p:ext uri="{BB962C8B-B14F-4D97-AF65-F5344CB8AC3E}">
        <p14:creationId xmlns:p14="http://schemas.microsoft.com/office/powerpoint/2010/main" val="2926301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460418"/>
          </a:xfrm>
          <a:ln>
            <a:solidFill>
              <a:schemeClr val="tx1"/>
            </a:solidFill>
          </a:ln>
        </p:spPr>
        <p:txBody>
          <a:bodyPr>
            <a:noAutofit/>
          </a:bodyPr>
          <a:lstStyle/>
          <a:p>
            <a:r>
              <a:rPr kumimoji="1" lang="zh-CN" altLang="en-US" sz="2400" b="1" dirty="0">
                <a:latin typeface="ＭＳ 明朝" panose="02020609040205080304" pitchFamily="17" charset="-128"/>
                <a:ea typeface="ＭＳ 明朝" panose="02020609040205080304" pitchFamily="17" charset="-128"/>
              </a:rPr>
              <a:t>高空作业车的驾驶资格</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5163235" y="6437234"/>
            <a:ext cx="303351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教材３页</a:t>
            </a:r>
            <a:r>
              <a:rPr lang="en-US" altLang="ja-JP" sz="1200" dirty="0">
                <a:solidFill>
                  <a:prstClr val="black"/>
                </a:solidFill>
              </a:rPr>
              <a:t>/</a:t>
            </a:r>
            <a:r>
              <a:rPr lang="ja-JP" altLang="en-US" sz="1200" dirty="0" smtClean="0">
                <a:solidFill>
                  <a:prstClr val="black"/>
                </a:solidFill>
              </a:rPr>
              <a:t>辅助教材５页</a:t>
            </a:r>
            <a:endParaRPr lang="ja-JP" altLang="en-US" sz="1200" dirty="0">
              <a:solidFill>
                <a:prstClr val="black"/>
              </a:solidFill>
            </a:endParaRPr>
          </a:p>
        </p:txBody>
      </p:sp>
      <p:sp>
        <p:nvSpPr>
          <p:cNvPr id="3" name="スライド番号プレースホルダー 2"/>
          <p:cNvSpPr>
            <a:spLocks noGrp="1"/>
          </p:cNvSpPr>
          <p:nvPr>
            <p:ph type="sldNum" sz="quarter" idx="12"/>
          </p:nvPr>
        </p:nvSpPr>
        <p:spPr/>
        <p:txBody>
          <a:bodyPr/>
          <a:lstStyle/>
          <a:p>
            <a:fld id="{10712B29-8DFD-45C1-BE8F-2E7F44751CDC}" type="slidenum">
              <a:rPr kumimoji="1" lang="ja-JP" altLang="en-US" smtClean="0"/>
              <a:t>4</a:t>
            </a:fld>
            <a:endParaRPr kumimoji="1" lang="ja-JP" altLang="en-US" dirty="0"/>
          </a:p>
        </p:txBody>
      </p:sp>
      <p:pic>
        <p:nvPicPr>
          <p:cNvPr id="2" name="図 1"/>
          <p:cNvPicPr>
            <a:picLocks noChangeAspect="1"/>
          </p:cNvPicPr>
          <p:nvPr/>
        </p:nvPicPr>
        <p:blipFill>
          <a:blip r:embed="rId3"/>
          <a:stretch>
            <a:fillRect/>
          </a:stretch>
        </p:blipFill>
        <p:spPr>
          <a:xfrm>
            <a:off x="628650" y="675670"/>
            <a:ext cx="5829300" cy="1767330"/>
          </a:xfrm>
          <a:prstGeom prst="rect">
            <a:avLst/>
          </a:prstGeom>
        </p:spPr>
      </p:pic>
      <p:sp>
        <p:nvSpPr>
          <p:cNvPr id="8" name="コンテンツ プレースホルダー 4"/>
          <p:cNvSpPr>
            <a:spLocks noGrp="1"/>
          </p:cNvSpPr>
          <p:nvPr>
            <p:ph idx="1"/>
          </p:nvPr>
        </p:nvSpPr>
        <p:spPr>
          <a:xfrm>
            <a:off x="628650" y="3169436"/>
            <a:ext cx="6264940" cy="857811"/>
          </a:xfrm>
          <a:ln>
            <a:noFill/>
          </a:ln>
        </p:spPr>
        <p:txBody>
          <a:bodyPr>
            <a:noAutofit/>
          </a:bodyPr>
          <a:lstStyle/>
          <a:p>
            <a:pPr marL="0" indent="0">
              <a:lnSpc>
                <a:spcPct val="110000"/>
              </a:lnSpc>
              <a:spcBef>
                <a:spcPts val="0"/>
              </a:spcBef>
              <a:buNone/>
            </a:pPr>
            <a:r>
              <a:rPr lang="en-US" altLang="ja-JP" sz="1600" dirty="0">
                <a:latin typeface="ＭＳ 明朝" panose="02020609040205080304" pitchFamily="17" charset="-128"/>
                <a:ea typeface="ＭＳ 明朝" panose="02020609040205080304" pitchFamily="17" charset="-128"/>
              </a:rPr>
              <a:t>※</a:t>
            </a:r>
            <a:r>
              <a:rPr lang="zh-CN" altLang="en-US" sz="1600" dirty="0">
                <a:latin typeface="ＭＳ 明朝" panose="02020609040205080304" pitchFamily="17" charset="-128"/>
                <a:ea typeface="ＭＳ 明朝" panose="02020609040205080304" pitchFamily="17" charset="-128"/>
              </a:rPr>
              <a:t>作业平台高度</a:t>
            </a:r>
            <a:endParaRPr lang="ja-JP" altLang="en-US" sz="1600" dirty="0">
              <a:latin typeface="ＭＳ 明朝" panose="02020609040205080304" pitchFamily="17" charset="-128"/>
              <a:ea typeface="ＭＳ 明朝" panose="02020609040205080304" pitchFamily="17" charset="-128"/>
            </a:endParaRPr>
          </a:p>
          <a:p>
            <a:pPr indent="0" algn="just">
              <a:buNone/>
            </a:pPr>
            <a:r>
              <a:rPr lang="en-US" altLang="zh-CN" sz="1600" kern="100" dirty="0">
                <a:effectLst/>
                <a:latin typeface="ＭＳ 明朝" panose="02020609040205080304" pitchFamily="17" charset="-128"/>
                <a:ea typeface="ＭＳ 明朝" panose="02020609040205080304" pitchFamily="17" charset="-128"/>
                <a:cs typeface="Times New Roman" panose="02020603050405020304" pitchFamily="18" charset="0"/>
              </a:rPr>
              <a:t> </a:t>
            </a:r>
            <a:r>
              <a:rPr lang="zh-CN"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rPr>
              <a:t>作</a:t>
            </a:r>
            <a:r>
              <a:rPr lang="zh-CN"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业</a:t>
            </a:r>
            <a:r>
              <a:rPr lang="zh-CN"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平台</a:t>
            </a:r>
            <a:r>
              <a:rPr lang="zh-CN"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rPr>
              <a:t>（</a:t>
            </a:r>
            <a:r>
              <a:rPr lang="zh-CN"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载</a:t>
            </a:r>
            <a:r>
              <a:rPr lang="zh-CN"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人</a:t>
            </a:r>
            <a:r>
              <a:rPr lang="zh-CN"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rPr>
              <a:t>和</a:t>
            </a:r>
            <a:r>
              <a:rPr lang="zh-CN"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载货</a:t>
            </a:r>
            <a:r>
              <a:rPr lang="zh-CN"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物</a:t>
            </a:r>
            <a:r>
              <a:rPr lang="zh-CN"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rPr>
              <a:t>的装置）升至在高点</a:t>
            </a:r>
            <a:r>
              <a:rPr lang="zh-CN"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时</a:t>
            </a:r>
            <a:r>
              <a:rPr lang="zh-CN"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a:t>
            </a:r>
            <a:r>
              <a:rPr lang="zh-CN"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rPr>
              <a:t>从地面到</a:t>
            </a:r>
            <a:endParaRPr lang="en-US" altLang="zh-CN" sz="1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indent="0" algn="just">
              <a:buNone/>
            </a:pPr>
            <a:r>
              <a:rPr lang="zh-CN"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rPr>
              <a:t>平台地板的垂直高度。</a:t>
            </a:r>
            <a:endPar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0" indent="0">
              <a:lnSpc>
                <a:spcPct val="110000"/>
              </a:lnSpc>
              <a:spcBef>
                <a:spcPts val="0"/>
              </a:spcBef>
              <a:buNone/>
            </a:pPr>
            <a:endParaRPr lang="ja-JP" altLang="en-US" sz="1600" dirty="0">
              <a:latin typeface="Meiryo UI" panose="020B0604030504040204" pitchFamily="50" charset="-128"/>
              <a:ea typeface="Meiryo UI" panose="020B0604030504040204" pitchFamily="50" charset="-128"/>
            </a:endParaRPr>
          </a:p>
          <a:p>
            <a:pPr marL="0" indent="0">
              <a:lnSpc>
                <a:spcPct val="110000"/>
              </a:lnSpc>
              <a:spcBef>
                <a:spcPts val="0"/>
              </a:spcBef>
              <a:buNone/>
            </a:pPr>
            <a:endParaRPr lang="ja-JP" altLang="en-US" sz="1600"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4"/>
          <a:stretch>
            <a:fillRect/>
          </a:stretch>
        </p:blipFill>
        <p:spPr>
          <a:xfrm>
            <a:off x="7237277" y="3355202"/>
            <a:ext cx="1278073" cy="2136274"/>
          </a:xfrm>
          <a:prstGeom prst="rect">
            <a:avLst/>
          </a:prstGeom>
          <a:ln>
            <a:solidFill>
              <a:schemeClr val="tx1"/>
            </a:solidFill>
          </a:ln>
        </p:spPr>
      </p:pic>
      <p:pic>
        <p:nvPicPr>
          <p:cNvPr id="10" name="図 9">
            <a:extLst>
              <a:ext uri="{FF2B5EF4-FFF2-40B4-BE49-F238E27FC236}">
                <a16:creationId xmlns:a16="http://schemas.microsoft.com/office/drawing/2014/main" id="{97709C5D-E3CD-48A2-94EC-0A2E17558817}"/>
              </a:ext>
            </a:extLst>
          </p:cNvPr>
          <p:cNvPicPr>
            <a:picLocks noChangeAspect="1"/>
          </p:cNvPicPr>
          <p:nvPr/>
        </p:nvPicPr>
        <p:blipFill>
          <a:blip r:embed="rId5"/>
          <a:stretch>
            <a:fillRect/>
          </a:stretch>
        </p:blipFill>
        <p:spPr>
          <a:xfrm>
            <a:off x="333920" y="967464"/>
            <a:ext cx="6142252" cy="1333616"/>
          </a:xfrm>
          <a:prstGeom prst="rect">
            <a:avLst/>
          </a:prstGeom>
        </p:spPr>
      </p:pic>
      <p:pic>
        <p:nvPicPr>
          <p:cNvPr id="11" name="図 10">
            <a:extLst>
              <a:ext uri="{FF2B5EF4-FFF2-40B4-BE49-F238E27FC236}">
                <a16:creationId xmlns:a16="http://schemas.microsoft.com/office/drawing/2014/main" id="{7DBAD904-07F8-4BDC-AE02-E7BC4448C96F}"/>
              </a:ext>
            </a:extLst>
          </p:cNvPr>
          <p:cNvPicPr>
            <a:picLocks noChangeAspect="1"/>
          </p:cNvPicPr>
          <p:nvPr/>
        </p:nvPicPr>
        <p:blipFill>
          <a:blip r:embed="rId6"/>
          <a:stretch>
            <a:fillRect/>
          </a:stretch>
        </p:blipFill>
        <p:spPr>
          <a:xfrm>
            <a:off x="6528733" y="1096671"/>
            <a:ext cx="2381739" cy="2049051"/>
          </a:xfrm>
          <a:prstGeom prst="rect">
            <a:avLst/>
          </a:prstGeom>
          <a:ln>
            <a:solidFill>
              <a:schemeClr val="tx1"/>
            </a:solidFill>
          </a:ln>
        </p:spPr>
      </p:pic>
      <p:pic>
        <p:nvPicPr>
          <p:cNvPr id="12" name="図 11">
            <a:extLst>
              <a:ext uri="{FF2B5EF4-FFF2-40B4-BE49-F238E27FC236}">
                <a16:creationId xmlns:a16="http://schemas.microsoft.com/office/drawing/2014/main" id="{FAC4B66D-9693-481C-812D-3F40754FF52C}"/>
              </a:ext>
            </a:extLst>
          </p:cNvPr>
          <p:cNvPicPr>
            <a:picLocks noChangeAspect="1"/>
          </p:cNvPicPr>
          <p:nvPr/>
        </p:nvPicPr>
        <p:blipFill>
          <a:blip r:embed="rId7"/>
          <a:stretch>
            <a:fillRect/>
          </a:stretch>
        </p:blipFill>
        <p:spPr>
          <a:xfrm>
            <a:off x="7025205" y="3307774"/>
            <a:ext cx="1576562" cy="2444629"/>
          </a:xfrm>
          <a:prstGeom prst="rect">
            <a:avLst/>
          </a:prstGeom>
          <a:ln>
            <a:solidFill>
              <a:schemeClr val="tx1"/>
            </a:solidFill>
          </a:ln>
        </p:spPr>
      </p:pic>
    </p:spTree>
    <p:extLst>
      <p:ext uri="{BB962C8B-B14F-4D97-AF65-F5344CB8AC3E}">
        <p14:creationId xmlns:p14="http://schemas.microsoft.com/office/powerpoint/2010/main" val="801765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773042"/>
          </a:xfrm>
          <a:ln>
            <a:solidFill>
              <a:schemeClr val="tx1"/>
            </a:solidFill>
          </a:ln>
        </p:spPr>
        <p:txBody>
          <a:bodyPr>
            <a:noAutofit/>
          </a:bodyPr>
          <a:lstStyle/>
          <a:p>
            <a:r>
              <a:rPr lang="zh-CN" altLang="en-US" sz="2400" b="1" dirty="0">
                <a:latin typeface="ＭＳ 明朝" panose="02020609040205080304" pitchFamily="49" charset="-128"/>
                <a:ea typeface="ＭＳ 明朝" panose="02020609040205080304" pitchFamily="49" charset="-128"/>
              </a:rPr>
              <a:t>高空作业车的安全作业（</a:t>
            </a:r>
            <a:r>
              <a:rPr lang="en-US" altLang="zh-CN" sz="2400" b="1" dirty="0">
                <a:latin typeface="ＭＳ 明朝" panose="02020609040205080304" pitchFamily="49" charset="-128"/>
                <a:ea typeface="ＭＳ 明朝" panose="02020609040205080304" pitchFamily="49" charset="-128"/>
              </a:rPr>
              <a:t>1</a:t>
            </a:r>
            <a:r>
              <a:rPr lang="zh-CN" altLang="en-US" sz="2400" b="1" dirty="0">
                <a:latin typeface="ＭＳ 明朝" panose="02020609040205080304" pitchFamily="49" charset="-128"/>
                <a:ea typeface="ＭＳ 明朝" panose="02020609040205080304" pitchFamily="49" charset="-128"/>
              </a:rPr>
              <a:t>）</a:t>
            </a:r>
            <a:br>
              <a:rPr lang="zh-CN" altLang="en-US" sz="2400" b="1" dirty="0">
                <a:latin typeface="ＭＳ 明朝" panose="02020609040205080304" pitchFamily="49" charset="-128"/>
                <a:ea typeface="ＭＳ 明朝" panose="02020609040205080304" pitchFamily="49" charset="-128"/>
              </a:rPr>
            </a:br>
            <a:r>
              <a:rPr lang="zh-CN" altLang="en-US" sz="2400" b="1" dirty="0">
                <a:latin typeface="ＭＳ 明朝" panose="02020609040205080304" pitchFamily="49" charset="-128"/>
                <a:ea typeface="ＭＳ 明朝" panose="02020609040205080304" pitchFamily="49" charset="-128"/>
              </a:rPr>
              <a:t>行驶时的注意事项</a:t>
            </a:r>
            <a:r>
              <a:rPr lang="ja-JP" altLang="en-US" sz="2400" b="1" dirty="0">
                <a:latin typeface="ＭＳ 明朝" panose="02020609040205080304" pitchFamily="49" charset="-128"/>
                <a:ea typeface="ＭＳ 明朝" panose="02020609040205080304" pitchFamily="49" charset="-128"/>
              </a:rPr>
              <a:t>　自走式　</a:t>
            </a:r>
            <a:r>
              <a:rPr lang="zh-TW" altLang="en-US" sz="2400" b="1" dirty="0">
                <a:latin typeface="ＭＳ 明朝" panose="02020609040205080304" pitchFamily="49" charset="-128"/>
                <a:ea typeface="ＭＳ 明朝" panose="02020609040205080304" pitchFamily="49" charset="-128"/>
              </a:rPr>
              <a:t>其</a:t>
            </a:r>
            <a:r>
              <a:rPr lang="en-US" altLang="ja-JP" sz="2400" b="1" dirty="0">
                <a:latin typeface="ＭＳ 明朝" panose="02020609040205080304" pitchFamily="49" charset="-128"/>
                <a:ea typeface="ＭＳ 明朝" panose="02020609040205080304" pitchFamily="49" charset="-128"/>
              </a:rPr>
              <a:t>2</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336556" y="6400413"/>
            <a:ext cx="3834106"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教材８３～８４页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３９页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40</a:t>
            </a:fld>
            <a:endParaRPr lang="ja-JP" altLang="en-US" dirty="0">
              <a:solidFill>
                <a:prstClr val="black">
                  <a:tint val="75000"/>
                </a:prstClr>
              </a:solidFill>
            </a:endParaRPr>
          </a:p>
        </p:txBody>
      </p:sp>
      <p:sp>
        <p:nvSpPr>
          <p:cNvPr id="11" name="コンテンツ プレースホルダー 4"/>
          <p:cNvSpPr txBox="1">
            <a:spLocks/>
          </p:cNvSpPr>
          <p:nvPr/>
        </p:nvSpPr>
        <p:spPr>
          <a:xfrm>
            <a:off x="563972" y="1182232"/>
            <a:ext cx="8081762" cy="3325674"/>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1200"/>
              </a:spcBef>
              <a:buFont typeface="Arial" panose="020B0604020202020204" pitchFamily="34" charset="0"/>
              <a:buNone/>
            </a:pPr>
            <a:r>
              <a:rPr lang="ja-JP" altLang="en-US" sz="1600" b="1" u="sng" dirty="0">
                <a:solidFill>
                  <a:prstClr val="black"/>
                </a:solidFill>
                <a:latin typeface="ＭＳ 明朝" panose="02020609040205080304" pitchFamily="49" charset="-128"/>
                <a:ea typeface="ＭＳ 明朝" panose="02020609040205080304" pitchFamily="49" charset="-128"/>
              </a:rPr>
              <a:t>自走式的上・下坡，坡地，断坡</a:t>
            </a:r>
            <a:r>
              <a:rPr lang="zh-TW" altLang="en-US" sz="1600" b="1" u="sng" dirty="0">
                <a:solidFill>
                  <a:prstClr val="black"/>
                </a:solidFill>
                <a:latin typeface="ＭＳ 明朝" panose="02020609040205080304" pitchFamily="49" charset="-128"/>
                <a:ea typeface="ＭＳ 明朝" panose="02020609040205080304" pitchFamily="49" charset="-128"/>
              </a:rPr>
              <a:t>时</a:t>
            </a:r>
            <a:r>
              <a:rPr lang="ja-JP" altLang="en-US" sz="1600" b="1" u="sng" dirty="0">
                <a:solidFill>
                  <a:prstClr val="black"/>
                </a:solidFill>
                <a:latin typeface="ＭＳ 明朝" panose="02020609040205080304" pitchFamily="49" charset="-128"/>
                <a:ea typeface="ＭＳ 明朝" panose="02020609040205080304" pitchFamily="49" charset="-128"/>
              </a:rPr>
              <a:t>的行驶注意事项</a:t>
            </a:r>
          </a:p>
          <a:p>
            <a:pPr marL="0" indent="0">
              <a:lnSpc>
                <a:spcPct val="100000"/>
              </a:lnSpc>
              <a:spcBef>
                <a:spcPts val="0"/>
              </a:spcBef>
              <a:buFont typeface="Arial" panose="020B0604020202020204" pitchFamily="34" charset="0"/>
              <a:buNone/>
            </a:pPr>
            <a:r>
              <a:rPr lang="zh-CN" altLang="en-US" sz="1600" dirty="0">
                <a:solidFill>
                  <a:prstClr val="black"/>
                </a:solidFill>
                <a:latin typeface="ＭＳ 明朝" panose="02020609040205080304" pitchFamily="49" charset="-128"/>
                <a:ea typeface="ＭＳ 明朝" panose="02020609040205080304" pitchFamily="49" charset="-128"/>
              </a:rPr>
              <a:t>⑤上断坡（斜坡）时，高空作业车的角度有时会在</a:t>
            </a:r>
            <a:endParaRPr lang="en-US" altLang="zh-CN" sz="16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Font typeface="Arial" panose="020B0604020202020204" pitchFamily="34" charset="0"/>
              <a:buNone/>
            </a:pPr>
            <a:r>
              <a:rPr lang="ja-JP"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断坡（斜坡）的顶点突然发生变化。</a:t>
            </a:r>
            <a:endParaRPr lang="en-US" altLang="zh-CN" sz="16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Font typeface="Arial" panose="020B0604020202020204" pitchFamily="34" charset="0"/>
              <a:buNone/>
            </a:pPr>
            <a:r>
              <a:rPr lang="ja-JP"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请注意作业平台上下侧的建筑物等。</a:t>
            </a:r>
            <a:endParaRPr lang="en-US" altLang="zh-CN" sz="16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Font typeface="Arial" panose="020B0604020202020204" pitchFamily="34" charset="0"/>
              <a:buNone/>
            </a:pPr>
            <a:endParaRPr lang="en-US" altLang="zh-CN" sz="16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Font typeface="Arial" panose="020B0604020202020204" pitchFamily="34" charset="0"/>
              <a:buNone/>
            </a:pPr>
            <a:endParaRPr lang="en-US" altLang="zh-CN" sz="16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Font typeface="Arial" panose="020B0604020202020204" pitchFamily="34" charset="0"/>
              <a:buNone/>
            </a:pPr>
            <a:endParaRPr lang="en-US" altLang="zh-CN" sz="16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Font typeface="Arial" panose="020B0604020202020204" pitchFamily="34" charset="0"/>
              <a:buNone/>
            </a:pPr>
            <a:endParaRPr lang="en-US" altLang="zh-CN" sz="16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Font typeface="Arial" panose="020B0604020202020204" pitchFamily="34" charset="0"/>
              <a:buNone/>
            </a:pPr>
            <a:endParaRPr lang="en-US" altLang="zh-CN" sz="16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Font typeface="Arial" panose="020B0604020202020204" pitchFamily="34" charset="0"/>
              <a:buNone/>
            </a:pPr>
            <a:r>
              <a:rPr lang="zh-CN" altLang="en-US" sz="1600" dirty="0">
                <a:solidFill>
                  <a:prstClr val="black"/>
                </a:solidFill>
                <a:latin typeface="ＭＳ 明朝" panose="02020609040205080304" pitchFamily="49" charset="-128"/>
                <a:ea typeface="ＭＳ 明朝" panose="02020609040205080304" pitchFamily="49" charset="-128"/>
              </a:rPr>
              <a:t>⑥下</a:t>
            </a:r>
            <a:r>
              <a:rPr lang="zh-TW" altLang="en-US" sz="1600" dirty="0">
                <a:solidFill>
                  <a:prstClr val="black"/>
                </a:solidFill>
                <a:latin typeface="ＭＳ 明朝" panose="02020609040205080304" pitchFamily="49" charset="-128"/>
                <a:ea typeface="ＭＳ 明朝" panose="02020609040205080304" pitchFamily="49" charset="-128"/>
              </a:rPr>
              <a:t>断坡</a:t>
            </a:r>
            <a:r>
              <a:rPr lang="zh-CN" altLang="en-US" sz="1600" dirty="0">
                <a:solidFill>
                  <a:prstClr val="black"/>
                </a:solidFill>
                <a:latin typeface="ＭＳ 明朝" panose="02020609040205080304" pitchFamily="49" charset="-128"/>
                <a:ea typeface="ＭＳ 明朝" panose="02020609040205080304" pitchFamily="49" charset="-128"/>
              </a:rPr>
              <a:t>（</a:t>
            </a:r>
            <a:r>
              <a:rPr lang="zh-TW" altLang="en-US" sz="1600" dirty="0">
                <a:solidFill>
                  <a:prstClr val="black"/>
                </a:solidFill>
                <a:latin typeface="ＭＳ 明朝" panose="02020609040205080304" pitchFamily="49" charset="-128"/>
                <a:ea typeface="ＭＳ 明朝" panose="02020609040205080304" pitchFamily="49" charset="-128"/>
              </a:rPr>
              <a:t>斜坡</a:t>
            </a:r>
            <a:r>
              <a:rPr lang="zh-CN" altLang="en-US" sz="1600" dirty="0">
                <a:solidFill>
                  <a:prstClr val="black"/>
                </a:solidFill>
                <a:latin typeface="ＭＳ 明朝" panose="02020609040205080304" pitchFamily="49" charset="-128"/>
                <a:ea typeface="ＭＳ 明朝" panose="02020609040205080304" pitchFamily="49" charset="-128"/>
              </a:rPr>
              <a:t>）时，高空作业车的角度有时会在</a:t>
            </a:r>
            <a:endParaRPr lang="en-US" altLang="zh-CN" sz="16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Font typeface="Arial" panose="020B0604020202020204" pitchFamily="34" charset="0"/>
              <a:buNone/>
            </a:pPr>
            <a:r>
              <a:rPr lang="ja-JP"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断坡（斜坡）的顶点突然发生变化。</a:t>
            </a:r>
            <a:endParaRPr lang="en-US" altLang="zh-CN" sz="16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Font typeface="Arial" panose="020B0604020202020204" pitchFamily="34" charset="0"/>
              <a:buNone/>
            </a:pPr>
            <a:r>
              <a:rPr lang="ja-JP"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请注意作业平台上下侧的建筑物等。</a:t>
            </a:r>
            <a:endParaRPr lang="en-US" altLang="ja-JP" sz="16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Font typeface="Arial" panose="020B0604020202020204" pitchFamily="34" charset="0"/>
              <a:buNone/>
            </a:pPr>
            <a:r>
              <a:rPr lang="ja-JP" altLang="en-US" sz="1600" dirty="0">
                <a:solidFill>
                  <a:prstClr val="black"/>
                </a:solidFill>
                <a:latin typeface="ＭＳ 明朝" panose="02020609040205080304" pitchFamily="49" charset="-128"/>
                <a:ea typeface="ＭＳ 明朝" panose="02020609040205080304" pitchFamily="49" charset="-128"/>
              </a:rPr>
              <a:t>　</a:t>
            </a:r>
            <a:endParaRPr lang="en-US" altLang="ja-JP"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Font typeface="Arial" panose="020B0604020202020204" pitchFamily="34" charset="0"/>
              <a:buNone/>
            </a:pPr>
            <a:r>
              <a:rPr lang="ja-JP" altLang="en-US" sz="1600" dirty="0">
                <a:solidFill>
                  <a:prstClr val="black"/>
                </a:solidFill>
                <a:latin typeface="Meiryo UI" panose="020B0604030504040204" pitchFamily="50" charset="-128"/>
                <a:ea typeface="Meiryo UI" panose="020B0604030504040204" pitchFamily="50" charset="-128"/>
              </a:rPr>
              <a:t>　</a:t>
            </a:r>
          </a:p>
        </p:txBody>
      </p:sp>
      <p:pic>
        <p:nvPicPr>
          <p:cNvPr id="8" name="図 7"/>
          <p:cNvPicPr/>
          <p:nvPr/>
        </p:nvPicPr>
        <p:blipFill>
          <a:blip r:embed="rId3">
            <a:extLst>
              <a:ext uri="{28A0092B-C50C-407E-A947-70E740481C1C}">
                <a14:useLocalDpi xmlns:a14="http://schemas.microsoft.com/office/drawing/2010/main" val="0"/>
              </a:ext>
            </a:extLst>
          </a:blip>
          <a:srcRect/>
          <a:stretch>
            <a:fillRect/>
          </a:stretch>
        </p:blipFill>
        <p:spPr bwMode="auto">
          <a:xfrm>
            <a:off x="5507511" y="1431832"/>
            <a:ext cx="3035216" cy="1870056"/>
          </a:xfrm>
          <a:prstGeom prst="rect">
            <a:avLst/>
          </a:prstGeom>
          <a:noFill/>
          <a:ln>
            <a:solidFill>
              <a:schemeClr val="tx1"/>
            </a:solidFill>
          </a:ln>
        </p:spPr>
      </p:pic>
      <p:pic>
        <p:nvPicPr>
          <p:cNvPr id="9" name="図 8"/>
          <p:cNvPicPr/>
          <p:nvPr/>
        </p:nvPicPr>
        <p:blipFill>
          <a:blip r:embed="rId4">
            <a:extLst>
              <a:ext uri="{28A0092B-C50C-407E-A947-70E740481C1C}">
                <a14:useLocalDpi xmlns:a14="http://schemas.microsoft.com/office/drawing/2010/main" val="0"/>
              </a:ext>
            </a:extLst>
          </a:blip>
          <a:srcRect/>
          <a:stretch>
            <a:fillRect/>
          </a:stretch>
        </p:blipFill>
        <p:spPr bwMode="auto">
          <a:xfrm>
            <a:off x="5523926" y="3551488"/>
            <a:ext cx="3018801" cy="1728930"/>
          </a:xfrm>
          <a:prstGeom prst="rect">
            <a:avLst/>
          </a:prstGeom>
          <a:noFill/>
          <a:ln>
            <a:solidFill>
              <a:schemeClr val="tx1"/>
            </a:solidFill>
          </a:ln>
        </p:spPr>
      </p:pic>
      <p:pic>
        <p:nvPicPr>
          <p:cNvPr id="10" name="図 9">
            <a:extLst>
              <a:ext uri="{FF2B5EF4-FFF2-40B4-BE49-F238E27FC236}">
                <a16:creationId xmlns:a16="http://schemas.microsoft.com/office/drawing/2014/main" id="{58A7D8AD-7EFF-4693-9D5A-F20E171DB65C}"/>
              </a:ext>
            </a:extLst>
          </p:cNvPr>
          <p:cNvPicPr/>
          <p:nvPr/>
        </p:nvPicPr>
        <p:blipFill>
          <a:blip r:embed="rId5">
            <a:extLst>
              <a:ext uri="{28A0092B-C50C-407E-A947-70E740481C1C}">
                <a14:useLocalDpi xmlns:a14="http://schemas.microsoft.com/office/drawing/2010/main" val="0"/>
              </a:ext>
            </a:extLst>
          </a:blip>
          <a:srcRect/>
          <a:stretch/>
        </p:blipFill>
        <p:spPr bwMode="auto">
          <a:xfrm>
            <a:off x="5521685" y="1431832"/>
            <a:ext cx="3006868" cy="1870056"/>
          </a:xfrm>
          <a:prstGeom prst="rect">
            <a:avLst/>
          </a:prstGeom>
          <a:noFill/>
          <a:ln>
            <a:solidFill>
              <a:schemeClr val="tx1"/>
            </a:solidFill>
          </a:ln>
        </p:spPr>
      </p:pic>
      <p:pic>
        <p:nvPicPr>
          <p:cNvPr id="12" name="図 11">
            <a:extLst>
              <a:ext uri="{FF2B5EF4-FFF2-40B4-BE49-F238E27FC236}">
                <a16:creationId xmlns:a16="http://schemas.microsoft.com/office/drawing/2014/main" id="{036D465C-B190-44B9-B399-45BE1B95030E}"/>
              </a:ext>
            </a:extLst>
          </p:cNvPr>
          <p:cNvPicPr/>
          <p:nvPr/>
        </p:nvPicPr>
        <p:blipFill>
          <a:blip r:embed="rId6">
            <a:extLst>
              <a:ext uri="{28A0092B-C50C-407E-A947-70E740481C1C}">
                <a14:useLocalDpi xmlns:a14="http://schemas.microsoft.com/office/drawing/2010/main" val="0"/>
              </a:ext>
            </a:extLst>
          </a:blip>
          <a:srcRect/>
          <a:stretch/>
        </p:blipFill>
        <p:spPr bwMode="auto">
          <a:xfrm>
            <a:off x="5529785" y="3551488"/>
            <a:ext cx="3007082" cy="1728930"/>
          </a:xfrm>
          <a:prstGeom prst="rect">
            <a:avLst/>
          </a:prstGeom>
          <a:noFill/>
          <a:ln>
            <a:solidFill>
              <a:schemeClr val="tx1"/>
            </a:solidFill>
          </a:ln>
        </p:spPr>
      </p:pic>
    </p:spTree>
    <p:extLst>
      <p:ext uri="{BB962C8B-B14F-4D97-AF65-F5344CB8AC3E}">
        <p14:creationId xmlns:p14="http://schemas.microsoft.com/office/powerpoint/2010/main" val="2926320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806620"/>
          </a:xfrm>
          <a:ln>
            <a:solidFill>
              <a:schemeClr val="tx1"/>
            </a:solidFill>
          </a:ln>
        </p:spPr>
        <p:txBody>
          <a:bodyPr>
            <a:noAutofit/>
          </a:bodyPr>
          <a:lstStyle/>
          <a:p>
            <a:r>
              <a:rPr lang="zh-CN" altLang="en-US" sz="2400" b="1" dirty="0">
                <a:latin typeface="ＭＳ 明朝" panose="02020609040205080304" pitchFamily="49" charset="-128"/>
                <a:ea typeface="ＭＳ 明朝" panose="02020609040205080304" pitchFamily="49" charset="-128"/>
              </a:rPr>
              <a:t>高空作业车的安全作业（</a:t>
            </a:r>
            <a:r>
              <a:rPr lang="en-US" altLang="zh-CN" sz="2400" b="1" dirty="0">
                <a:latin typeface="ＭＳ 明朝" panose="02020609040205080304" pitchFamily="49" charset="-128"/>
                <a:ea typeface="ＭＳ 明朝" panose="02020609040205080304" pitchFamily="49" charset="-128"/>
              </a:rPr>
              <a:t>1</a:t>
            </a:r>
            <a:r>
              <a:rPr lang="zh-CN" altLang="en-US" sz="2400" b="1" dirty="0">
                <a:latin typeface="ＭＳ 明朝" panose="02020609040205080304" pitchFamily="49" charset="-128"/>
                <a:ea typeface="ＭＳ 明朝" panose="02020609040205080304" pitchFamily="49" charset="-128"/>
              </a:rPr>
              <a:t>）</a:t>
            </a:r>
            <a:br>
              <a:rPr lang="zh-CN" altLang="en-US" sz="2400" b="1" dirty="0">
                <a:latin typeface="ＭＳ 明朝" panose="02020609040205080304" pitchFamily="49" charset="-128"/>
                <a:ea typeface="ＭＳ 明朝" panose="02020609040205080304" pitchFamily="49" charset="-128"/>
              </a:rPr>
            </a:br>
            <a:r>
              <a:rPr lang="zh-CN" altLang="en-US" sz="2400" b="1" dirty="0">
                <a:latin typeface="ＭＳ 明朝" panose="02020609040205080304" pitchFamily="49" charset="-128"/>
                <a:ea typeface="ＭＳ 明朝" panose="02020609040205080304" pitchFamily="49" charset="-128"/>
              </a:rPr>
              <a:t>行驶时的注意事项</a:t>
            </a:r>
            <a:r>
              <a:rPr lang="ja-JP" altLang="en-US" sz="2400" b="1" dirty="0">
                <a:latin typeface="ＭＳ 明朝" panose="02020609040205080304" pitchFamily="49" charset="-128"/>
                <a:ea typeface="ＭＳ 明朝" panose="02020609040205080304" pitchFamily="49" charset="-128"/>
              </a:rPr>
              <a:t>　自走式　</a:t>
            </a:r>
            <a:r>
              <a:rPr lang="zh-TW" altLang="en-US" sz="2400" b="1" dirty="0">
                <a:latin typeface="ＭＳ 明朝" panose="02020609040205080304" pitchFamily="49" charset="-128"/>
                <a:ea typeface="ＭＳ 明朝" panose="02020609040205080304" pitchFamily="49" charset="-128"/>
              </a:rPr>
              <a:t>其</a:t>
            </a:r>
            <a:r>
              <a:rPr lang="en-US" altLang="ja-JP" sz="2400" b="1" dirty="0">
                <a:latin typeface="ＭＳ 明朝" panose="02020609040205080304" pitchFamily="49" charset="-128"/>
                <a:ea typeface="ＭＳ 明朝" panose="02020609040205080304" pitchFamily="49" charset="-128"/>
              </a:rPr>
              <a:t>3</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教材８４页</a:t>
            </a:r>
            <a:r>
              <a:rPr lang="en-US" altLang="ja-JP" sz="1200" dirty="0">
                <a:solidFill>
                  <a:prstClr val="black"/>
                </a:solidFill>
              </a:rPr>
              <a:t>/</a:t>
            </a:r>
            <a:r>
              <a:rPr lang="ja-JP" altLang="en-US" sz="1200" dirty="0" smtClean="0">
                <a:solidFill>
                  <a:prstClr val="black"/>
                </a:solidFill>
              </a:rPr>
              <a:t>辅助教材４０页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41</a:t>
            </a:fld>
            <a:endParaRPr lang="ja-JP" altLang="en-US">
              <a:solidFill>
                <a:prstClr val="black">
                  <a:tint val="75000"/>
                </a:prstClr>
              </a:solidFill>
            </a:endParaRPr>
          </a:p>
        </p:txBody>
      </p:sp>
      <p:sp>
        <p:nvSpPr>
          <p:cNvPr id="11" name="コンテンツ プレースホルダー 4"/>
          <p:cNvSpPr txBox="1">
            <a:spLocks/>
          </p:cNvSpPr>
          <p:nvPr/>
        </p:nvSpPr>
        <p:spPr>
          <a:xfrm>
            <a:off x="525644" y="1345809"/>
            <a:ext cx="8081762" cy="1753295"/>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1200"/>
              </a:spcBef>
              <a:buNone/>
            </a:pPr>
            <a:r>
              <a:rPr lang="ja-JP" altLang="en-US" sz="1600" b="1" u="sng" dirty="0">
                <a:solidFill>
                  <a:prstClr val="black"/>
                </a:solidFill>
                <a:latin typeface="ＭＳ 明朝" panose="02020609040205080304" pitchFamily="49" charset="-128"/>
                <a:ea typeface="ＭＳ 明朝" panose="02020609040205080304" pitchFamily="49" charset="-128"/>
              </a:rPr>
              <a:t>自走式的上・下坡，坡地，断坡</a:t>
            </a:r>
            <a:r>
              <a:rPr lang="zh-TW" altLang="en-US" sz="1600" b="1" u="sng" dirty="0">
                <a:solidFill>
                  <a:prstClr val="black"/>
                </a:solidFill>
                <a:latin typeface="ＭＳ 明朝" panose="02020609040205080304" pitchFamily="49" charset="-128"/>
                <a:ea typeface="ＭＳ 明朝" panose="02020609040205080304" pitchFamily="49" charset="-128"/>
              </a:rPr>
              <a:t>时</a:t>
            </a:r>
            <a:r>
              <a:rPr lang="ja-JP" altLang="en-US" sz="1600" b="1" u="sng" dirty="0">
                <a:solidFill>
                  <a:prstClr val="black"/>
                </a:solidFill>
                <a:latin typeface="ＭＳ 明朝" panose="02020609040205080304" pitchFamily="49" charset="-128"/>
                <a:ea typeface="ＭＳ 明朝" panose="02020609040205080304" pitchFamily="49" charset="-128"/>
              </a:rPr>
              <a:t>的行驶注意事项</a:t>
            </a:r>
            <a:endParaRPr lang="en-US" altLang="ja-JP" sz="1600" b="1" u="sng"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600"/>
              </a:spcBef>
              <a:buFont typeface="Arial" panose="020B0604020202020204" pitchFamily="34" charset="0"/>
              <a:buNone/>
            </a:pPr>
            <a:r>
              <a:rPr lang="zh-CN" altLang="en-US" sz="1600" dirty="0">
                <a:solidFill>
                  <a:prstClr val="black"/>
                </a:solidFill>
                <a:latin typeface="ＭＳ 明朝" panose="02020609040205080304" pitchFamily="49" charset="-128"/>
                <a:ea typeface="ＭＳ 明朝" panose="02020609040205080304" pitchFamily="49" charset="-128"/>
              </a:rPr>
              <a:t>⑦升着作业平台（举起动臂的起伏角等）行驶时，</a:t>
            </a:r>
            <a:endParaRPr lang="en-US" altLang="zh-CN" sz="16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600"/>
              </a:spcBef>
              <a:buFont typeface="Arial" panose="020B0604020202020204" pitchFamily="34" charset="0"/>
              <a:buNone/>
            </a:pPr>
            <a:r>
              <a:rPr lang="ja-JP"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如果进入轻微的凹凸，断坡，陡峭的斜坡的话，</a:t>
            </a:r>
            <a:endParaRPr lang="en-US" altLang="zh-CN" sz="16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600"/>
              </a:spcBef>
              <a:buFont typeface="Arial" panose="020B0604020202020204" pitchFamily="34" charset="0"/>
              <a:buNone/>
            </a:pPr>
            <a:r>
              <a:rPr lang="ja-JP"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会有摔倒的危险，所以请绝对不要这样进行。</a:t>
            </a:r>
          </a:p>
          <a:p>
            <a:pPr marL="0" indent="0">
              <a:lnSpc>
                <a:spcPct val="100000"/>
              </a:lnSpc>
              <a:spcBef>
                <a:spcPts val="600"/>
              </a:spcBef>
              <a:buFont typeface="Arial" panose="020B0604020202020204" pitchFamily="34" charset="0"/>
              <a:buNone/>
            </a:pPr>
            <a:r>
              <a:rPr lang="ja-JP"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根据起落架的倾斜移动值，作业平台的倾斜移动</a:t>
            </a:r>
            <a:r>
              <a:rPr lang="zh-TW" altLang="en-US" sz="1600" dirty="0">
                <a:solidFill>
                  <a:prstClr val="black"/>
                </a:solidFill>
                <a:latin typeface="ＭＳ 明朝" panose="02020609040205080304" pitchFamily="49" charset="-128"/>
                <a:ea typeface="ＭＳ 明朝" panose="02020609040205080304" pitchFamily="49" charset="-128"/>
              </a:rPr>
              <a:t>很</a:t>
            </a:r>
            <a:r>
              <a:rPr lang="zh-CN" altLang="en-US" sz="1600" dirty="0">
                <a:solidFill>
                  <a:prstClr val="black"/>
                </a:solidFill>
                <a:latin typeface="ＭＳ 明朝" panose="02020609040205080304" pitchFamily="49" charset="-128"/>
                <a:ea typeface="ＭＳ 明朝" panose="02020609040205080304" pitchFamily="49" charset="-128"/>
              </a:rPr>
              <a:t>大。</a:t>
            </a:r>
            <a:endParaRPr lang="ja-JP" altLang="en-US" sz="16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1200"/>
              </a:spcBef>
              <a:buFont typeface="Arial" panose="020B0604020202020204" pitchFamily="34" charset="0"/>
              <a:buNone/>
            </a:pPr>
            <a:endParaRPr lang="en-US" altLang="ja-JP" sz="1600" b="1" u="sng" dirty="0">
              <a:solidFill>
                <a:prstClr val="black"/>
              </a:solidFill>
              <a:latin typeface="Meiryo UI" panose="020B0604030504040204" pitchFamily="50" charset="-128"/>
              <a:ea typeface="Meiryo UI" panose="020B0604030504040204" pitchFamily="50" charset="-128"/>
            </a:endParaRPr>
          </a:p>
        </p:txBody>
      </p:sp>
      <p:pic>
        <p:nvPicPr>
          <p:cNvPr id="10" name="図 9"/>
          <p:cNvPicPr/>
          <p:nvPr/>
        </p:nvPicPr>
        <p:blipFill>
          <a:blip r:embed="rId3">
            <a:extLst>
              <a:ext uri="{28A0092B-C50C-407E-A947-70E740481C1C}">
                <a14:useLocalDpi xmlns:a14="http://schemas.microsoft.com/office/drawing/2010/main" val="0"/>
              </a:ext>
            </a:extLst>
          </a:blip>
          <a:srcRect/>
          <a:stretch>
            <a:fillRect/>
          </a:stretch>
        </p:blipFill>
        <p:spPr bwMode="auto">
          <a:xfrm>
            <a:off x="5846458" y="1482337"/>
            <a:ext cx="2875932" cy="1790830"/>
          </a:xfrm>
          <a:prstGeom prst="rect">
            <a:avLst/>
          </a:prstGeom>
          <a:noFill/>
          <a:ln>
            <a:solidFill>
              <a:schemeClr val="tx1"/>
            </a:solidFill>
          </a:ln>
        </p:spPr>
      </p:pic>
      <p:pic>
        <p:nvPicPr>
          <p:cNvPr id="8" name="図 7">
            <a:extLst>
              <a:ext uri="{FF2B5EF4-FFF2-40B4-BE49-F238E27FC236}">
                <a16:creationId xmlns:a16="http://schemas.microsoft.com/office/drawing/2014/main" id="{CDAF74E5-B36D-4E8A-BAFA-91015C93783E}"/>
              </a:ext>
            </a:extLst>
          </p:cNvPr>
          <p:cNvPicPr/>
          <p:nvPr/>
        </p:nvPicPr>
        <p:blipFill>
          <a:blip r:embed="rId4">
            <a:extLst>
              <a:ext uri="{28A0092B-C50C-407E-A947-70E740481C1C}">
                <a14:useLocalDpi xmlns:a14="http://schemas.microsoft.com/office/drawing/2010/main" val="0"/>
              </a:ext>
            </a:extLst>
          </a:blip>
          <a:srcRect/>
          <a:stretch/>
        </p:blipFill>
        <p:spPr bwMode="auto">
          <a:xfrm>
            <a:off x="5857445" y="1482337"/>
            <a:ext cx="2853957" cy="1790830"/>
          </a:xfrm>
          <a:prstGeom prst="rect">
            <a:avLst/>
          </a:prstGeom>
          <a:noFill/>
          <a:ln>
            <a:solidFill>
              <a:schemeClr val="tx1"/>
            </a:solidFill>
          </a:ln>
        </p:spPr>
      </p:pic>
    </p:spTree>
    <p:extLst>
      <p:ext uri="{BB962C8B-B14F-4D97-AF65-F5344CB8AC3E}">
        <p14:creationId xmlns:p14="http://schemas.microsoft.com/office/powerpoint/2010/main" val="27241780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717320"/>
          </a:xfrm>
          <a:ln>
            <a:solidFill>
              <a:schemeClr val="tx1"/>
            </a:solidFill>
          </a:ln>
        </p:spPr>
        <p:txBody>
          <a:bodyPr>
            <a:noAutofit/>
          </a:bodyPr>
          <a:lstStyle/>
          <a:p>
            <a:r>
              <a:rPr lang="zh-CN" altLang="en-US" sz="2400" b="1" dirty="0">
                <a:latin typeface="ＭＳ 明朝" panose="02020609040205080304" pitchFamily="49" charset="-128"/>
                <a:ea typeface="ＭＳ 明朝" panose="02020609040205080304" pitchFamily="49" charset="-128"/>
              </a:rPr>
              <a:t>高空作业车的安全作业</a:t>
            </a:r>
            <a:r>
              <a:rPr lang="ja-JP" altLang="en-US" sz="2400" b="1" dirty="0">
                <a:latin typeface="ＭＳ 明朝" panose="02020609040205080304" pitchFamily="49" charset="-128"/>
                <a:ea typeface="ＭＳ 明朝" panose="02020609040205080304" pitchFamily="49" charset="-128"/>
              </a:rPr>
              <a:t>（２）</a:t>
            </a:r>
            <a:r>
              <a:rPr lang="en-US" altLang="ja-JP" sz="2400" b="1" dirty="0">
                <a:latin typeface="ＭＳ 明朝" panose="02020609040205080304" pitchFamily="49" charset="-128"/>
                <a:ea typeface="ＭＳ 明朝" panose="02020609040205080304" pitchFamily="49" charset="-128"/>
              </a:rPr>
              <a:t/>
            </a:r>
            <a:br>
              <a:rPr lang="en-US" altLang="ja-JP" sz="2400" b="1" dirty="0">
                <a:latin typeface="ＭＳ 明朝" panose="02020609040205080304" pitchFamily="49" charset="-128"/>
                <a:ea typeface="ＭＳ 明朝" panose="02020609040205080304" pitchFamily="49" charset="-128"/>
              </a:rPr>
            </a:br>
            <a:r>
              <a:rPr lang="ja-JP" altLang="en-US" sz="2400" b="1" dirty="0">
                <a:latin typeface="ＭＳ 明朝" panose="02020609040205080304" pitchFamily="49" charset="-128"/>
                <a:ea typeface="ＭＳ 明朝" panose="02020609040205080304" pitchFamily="49" charset="-128"/>
              </a:rPr>
              <a:t>　</a:t>
            </a:r>
            <a:r>
              <a:rPr lang="zh-TW" altLang="en-US" sz="2400" b="1" dirty="0">
                <a:latin typeface="ＭＳ 明朝" panose="02020609040205080304" pitchFamily="49" charset="-128"/>
                <a:ea typeface="ＭＳ 明朝" panose="02020609040205080304" pitchFamily="49" charset="-128"/>
              </a:rPr>
              <a:t>作业时的注意事项</a:t>
            </a:r>
            <a:r>
              <a:rPr lang="ja-JP" altLang="en-US" sz="2400" b="1" dirty="0">
                <a:latin typeface="ＭＳ 明朝" panose="02020609040205080304" pitchFamily="49" charset="-128"/>
                <a:ea typeface="ＭＳ 明朝" panose="02020609040205080304" pitchFamily="49" charset="-128"/>
              </a:rPr>
              <a:t>１　</a:t>
            </a:r>
            <a:r>
              <a:rPr lang="zh-TW" altLang="en-US" sz="2400" b="1" dirty="0">
                <a:latin typeface="ＭＳ 明朝" panose="02020609040205080304" pitchFamily="49" charset="-128"/>
                <a:ea typeface="ＭＳ 明朝" panose="02020609040205080304" pitchFamily="49" charset="-128"/>
              </a:rPr>
              <a:t>遵守安全规则</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871143" y="6400413"/>
            <a:ext cx="4299519"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教材８６～８７页</a:t>
            </a:r>
            <a:r>
              <a:rPr lang="en-US" altLang="ja-JP" sz="1200" dirty="0">
                <a:solidFill>
                  <a:prstClr val="black"/>
                </a:solidFill>
              </a:rPr>
              <a:t>/</a:t>
            </a:r>
            <a:r>
              <a:rPr lang="ja-JP" altLang="en-US" sz="1200" dirty="0">
                <a:solidFill>
                  <a:prstClr val="black"/>
                </a:solidFill>
              </a:rPr>
              <a:t>辅</a:t>
            </a:r>
            <a:r>
              <a:rPr lang="ja-JP" altLang="en-US" sz="1200" dirty="0" smtClean="0">
                <a:solidFill>
                  <a:prstClr val="black"/>
                </a:solidFill>
              </a:rPr>
              <a:t>助教材４０～４２页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42</a:t>
            </a:fld>
            <a:endParaRPr lang="ja-JP" altLang="en-US">
              <a:solidFill>
                <a:prstClr val="black">
                  <a:tint val="75000"/>
                </a:prstClr>
              </a:solidFill>
            </a:endParaRPr>
          </a:p>
        </p:txBody>
      </p:sp>
      <p:sp>
        <p:nvSpPr>
          <p:cNvPr id="11" name="コンテンツ プレースホルダー 4"/>
          <p:cNvSpPr txBox="1">
            <a:spLocks/>
          </p:cNvSpPr>
          <p:nvPr/>
        </p:nvSpPr>
        <p:spPr>
          <a:xfrm>
            <a:off x="480812" y="1126508"/>
            <a:ext cx="7886701" cy="392185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7200" lvl="1" indent="0">
              <a:lnSpc>
                <a:spcPct val="100000"/>
              </a:lnSpc>
              <a:spcBef>
                <a:spcPts val="0"/>
              </a:spcBef>
              <a:buFont typeface="Arial" panose="020B0604020202020204" pitchFamily="34" charset="0"/>
              <a:buNone/>
            </a:pPr>
            <a:r>
              <a:rPr lang="zh-CN" altLang="en-US" sz="1400" dirty="0">
                <a:solidFill>
                  <a:prstClr val="black"/>
                </a:solidFill>
                <a:latin typeface="ＭＳ 明朝" panose="02020609040205080304" pitchFamily="49" charset="-128"/>
                <a:ea typeface="ＭＳ 明朝" panose="02020609040205080304" pitchFamily="49" charset="-128"/>
              </a:rPr>
              <a:t>①</a:t>
            </a: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作业人员必须戴上安全帽和防坠器。</a:t>
            </a:r>
          </a:p>
          <a:p>
            <a:pPr marL="457200" lvl="1" indent="0">
              <a:lnSpc>
                <a:spcPct val="100000"/>
              </a:lnSpc>
              <a:spcBef>
                <a:spcPts val="0"/>
              </a:spcBef>
              <a:buFont typeface="Arial" panose="020B0604020202020204" pitchFamily="34" charset="0"/>
              <a:buNone/>
            </a:pPr>
            <a:r>
              <a:rPr lang="zh-CN" altLang="en-US" sz="1400" dirty="0">
                <a:solidFill>
                  <a:prstClr val="black"/>
                </a:solidFill>
                <a:latin typeface="ＭＳ 明朝" panose="02020609040205080304" pitchFamily="49" charset="-128"/>
                <a:ea typeface="ＭＳ 明朝" panose="02020609040205080304" pitchFamily="49" charset="-128"/>
              </a:rPr>
              <a:t>②</a:t>
            </a:r>
            <a:r>
              <a:rPr lang="ja-JP" altLang="en-US" sz="1400" dirty="0">
                <a:solidFill>
                  <a:prstClr val="black"/>
                </a:solidFill>
                <a:latin typeface="ＭＳ 明朝" panose="02020609040205080304" pitchFamily="49" charset="-128"/>
                <a:ea typeface="ＭＳ 明朝" panose="02020609040205080304" pitchFamily="49" charset="-128"/>
              </a:rPr>
              <a:t>　</a:t>
            </a:r>
            <a:r>
              <a:rPr lang="zh-TW" altLang="en-US" sz="1400" dirty="0">
                <a:solidFill>
                  <a:prstClr val="black"/>
                </a:solidFill>
                <a:latin typeface="ＭＳ 明朝" panose="02020609040205080304" pitchFamily="49" charset="-128"/>
                <a:ea typeface="ＭＳ 明朝" panose="02020609040205080304" pitchFamily="49" charset="-128"/>
              </a:rPr>
              <a:t>上作业</a:t>
            </a:r>
            <a:r>
              <a:rPr lang="zh-CN" altLang="en-US" sz="1400" dirty="0">
                <a:solidFill>
                  <a:prstClr val="black"/>
                </a:solidFill>
                <a:latin typeface="ＭＳ 明朝" panose="02020609040205080304" pitchFamily="49" charset="-128"/>
                <a:ea typeface="ＭＳ 明朝" panose="02020609040205080304" pitchFamily="49" charset="-128"/>
              </a:rPr>
              <a:t>平台后，</a:t>
            </a:r>
            <a:r>
              <a:rPr lang="zh-TW" altLang="en-US" sz="1400" dirty="0">
                <a:solidFill>
                  <a:prstClr val="black"/>
                </a:solidFill>
                <a:latin typeface="ＭＳ 明朝" panose="02020609040205080304" pitchFamily="49" charset="-128"/>
                <a:ea typeface="ＭＳ 明朝" panose="02020609040205080304" pitchFamily="49" charset="-128"/>
              </a:rPr>
              <a:t>立刻</a:t>
            </a:r>
            <a:r>
              <a:rPr lang="zh-CN" altLang="en-US" sz="1400" dirty="0">
                <a:solidFill>
                  <a:prstClr val="black"/>
                </a:solidFill>
                <a:latin typeface="ＭＳ 明朝" panose="02020609040205080304" pitchFamily="49" charset="-128"/>
                <a:ea typeface="ＭＳ 明朝" panose="02020609040205080304" pitchFamily="49" charset="-128"/>
              </a:rPr>
              <a:t>挂上防坠</a:t>
            </a:r>
            <a:r>
              <a:rPr lang="zh-TW" altLang="en-US" sz="1400" dirty="0">
                <a:solidFill>
                  <a:prstClr val="black"/>
                </a:solidFill>
                <a:latin typeface="ＭＳ 明朝" panose="02020609040205080304" pitchFamily="49" charset="-128"/>
                <a:ea typeface="ＭＳ 明朝" panose="02020609040205080304" pitchFamily="49" charset="-128"/>
              </a:rPr>
              <a:t>器</a:t>
            </a:r>
            <a:r>
              <a:rPr lang="zh-CN" altLang="en-US" sz="1400" dirty="0">
                <a:solidFill>
                  <a:prstClr val="black"/>
                </a:solidFill>
                <a:latin typeface="ＭＳ 明朝" panose="02020609040205080304" pitchFamily="49" charset="-128"/>
                <a:ea typeface="ＭＳ 明朝" panose="02020609040205080304" pitchFamily="49" charset="-128"/>
              </a:rPr>
              <a:t>的挂钩。</a:t>
            </a:r>
            <a:endParaRPr lang="en-US" altLang="ja-JP" sz="1400" dirty="0">
              <a:solidFill>
                <a:prstClr val="black"/>
              </a:solidFill>
              <a:latin typeface="ＭＳ 明朝" panose="02020609040205080304" pitchFamily="49" charset="-128"/>
              <a:ea typeface="ＭＳ 明朝" panose="02020609040205080304" pitchFamily="49" charset="-128"/>
            </a:endParaRPr>
          </a:p>
          <a:p>
            <a:pPr marL="457200" lvl="1" indent="0">
              <a:lnSpc>
                <a:spcPct val="100000"/>
              </a:lnSpc>
              <a:spcBef>
                <a:spcPts val="0"/>
              </a:spcBef>
              <a:buFont typeface="Arial" panose="020B0604020202020204" pitchFamily="34" charset="0"/>
              <a:buNone/>
            </a:pPr>
            <a:r>
              <a:rPr lang="zh-CN" altLang="en-US" sz="1400" dirty="0">
                <a:solidFill>
                  <a:prstClr val="black"/>
                </a:solidFill>
                <a:latin typeface="ＭＳ 明朝" panose="02020609040205080304" pitchFamily="49" charset="-128"/>
                <a:ea typeface="ＭＳ 明朝" panose="02020609040205080304" pitchFamily="49" charset="-128"/>
              </a:rPr>
              <a:t>③</a:t>
            </a: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绝对不要用动臂吊起货物等用途外的东西。</a:t>
            </a:r>
          </a:p>
          <a:p>
            <a:pPr marL="457200" lvl="1" indent="0">
              <a:lnSpc>
                <a:spcPct val="100000"/>
              </a:lnSpc>
              <a:spcBef>
                <a:spcPts val="0"/>
              </a:spcBef>
              <a:buFont typeface="Arial" panose="020B0604020202020204" pitchFamily="34" charset="0"/>
              <a:buNone/>
            </a:pPr>
            <a:r>
              <a:rPr lang="zh-CN" altLang="en-US" sz="1400" dirty="0">
                <a:solidFill>
                  <a:prstClr val="black"/>
                </a:solidFill>
                <a:latin typeface="ＭＳ 明朝" panose="02020609040205080304" pitchFamily="49" charset="-128"/>
                <a:ea typeface="ＭＳ 明朝" panose="02020609040205080304" pitchFamily="49" charset="-128"/>
              </a:rPr>
              <a:t>④</a:t>
            </a: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严格遵守作业平台的装载负荷。</a:t>
            </a:r>
            <a:endParaRPr lang="ja-JP" altLang="en-US" sz="1400" dirty="0">
              <a:solidFill>
                <a:prstClr val="black"/>
              </a:solidFill>
              <a:latin typeface="ＭＳ 明朝" panose="02020609040205080304" pitchFamily="49" charset="-128"/>
              <a:ea typeface="ＭＳ 明朝" panose="02020609040205080304" pitchFamily="49" charset="-128"/>
            </a:endParaRPr>
          </a:p>
          <a:p>
            <a:pPr marL="457200" lvl="1" indent="0">
              <a:lnSpc>
                <a:spcPct val="100000"/>
              </a:lnSpc>
              <a:spcBef>
                <a:spcPts val="0"/>
              </a:spcBef>
              <a:buFont typeface="Arial" panose="020B0604020202020204" pitchFamily="34" charset="0"/>
              <a:buNone/>
            </a:pPr>
            <a:r>
              <a:rPr lang="zh-CN" altLang="en-US" sz="1400" dirty="0">
                <a:solidFill>
                  <a:prstClr val="black"/>
                </a:solidFill>
                <a:latin typeface="ＭＳ 明朝" panose="02020609040205080304" pitchFamily="49" charset="-128"/>
                <a:ea typeface="ＭＳ 明朝" panose="02020609040205080304" pitchFamily="49" charset="-128"/>
              </a:rPr>
              <a:t>⑤</a:t>
            </a: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不要从</a:t>
            </a:r>
            <a:r>
              <a:rPr lang="zh-TW" altLang="en-US" sz="1400" dirty="0">
                <a:solidFill>
                  <a:prstClr val="black"/>
                </a:solidFill>
                <a:latin typeface="ＭＳ 明朝" panose="02020609040205080304" pitchFamily="49" charset="-128"/>
                <a:ea typeface="ＭＳ 明朝" panose="02020609040205080304" pitchFamily="49" charset="-128"/>
              </a:rPr>
              <a:t>作业</a:t>
            </a:r>
            <a:r>
              <a:rPr lang="zh-CN" altLang="en-US" sz="1400" dirty="0">
                <a:solidFill>
                  <a:prstClr val="black"/>
                </a:solidFill>
                <a:latin typeface="ＭＳ 明朝" panose="02020609040205080304" pitchFamily="49" charset="-128"/>
                <a:ea typeface="ＭＳ 明朝" panose="02020609040205080304" pitchFamily="49" charset="-128"/>
              </a:rPr>
              <a:t>平台</a:t>
            </a:r>
            <a:r>
              <a:rPr lang="zh-TW" altLang="en-US" sz="1400" dirty="0">
                <a:solidFill>
                  <a:prstClr val="black"/>
                </a:solidFill>
                <a:latin typeface="ＭＳ 明朝" panose="02020609040205080304" pitchFamily="49" charset="-128"/>
                <a:ea typeface="ＭＳ 明朝" panose="02020609040205080304" pitchFamily="49" charset="-128"/>
              </a:rPr>
              <a:t>换乘</a:t>
            </a:r>
            <a:r>
              <a:rPr lang="zh-CN" altLang="en-US" sz="1400" dirty="0">
                <a:solidFill>
                  <a:prstClr val="black"/>
                </a:solidFill>
                <a:latin typeface="ＭＳ 明朝" panose="02020609040205080304" pitchFamily="49" charset="-128"/>
                <a:ea typeface="ＭＳ 明朝" panose="02020609040205080304" pitchFamily="49" charset="-128"/>
              </a:rPr>
              <a:t>到其他构造物上。</a:t>
            </a:r>
          </a:p>
          <a:p>
            <a:pPr marL="457200" lvl="1" indent="0">
              <a:lnSpc>
                <a:spcPct val="100000"/>
              </a:lnSpc>
              <a:spcBef>
                <a:spcPts val="0"/>
              </a:spcBef>
              <a:buFont typeface="Arial" panose="020B0604020202020204" pitchFamily="34" charset="0"/>
              <a:buNone/>
            </a:pPr>
            <a:r>
              <a:rPr lang="zh-CN" altLang="en-US" sz="1400" dirty="0">
                <a:solidFill>
                  <a:prstClr val="black"/>
                </a:solidFill>
                <a:latin typeface="ＭＳ 明朝" panose="02020609040205080304" pitchFamily="49" charset="-128"/>
                <a:ea typeface="ＭＳ 明朝" panose="02020609040205080304" pitchFamily="49" charset="-128"/>
              </a:rPr>
              <a:t>⑥</a:t>
            </a:r>
            <a:r>
              <a:rPr lang="ja-JP" altLang="en-US" sz="1400" dirty="0">
                <a:solidFill>
                  <a:prstClr val="black"/>
                </a:solidFill>
                <a:latin typeface="ＭＳ 明朝" panose="02020609040205080304" pitchFamily="49" charset="-128"/>
                <a:ea typeface="ＭＳ 明朝" panose="02020609040205080304" pitchFamily="49" charset="-128"/>
              </a:rPr>
              <a:t>　</a:t>
            </a:r>
            <a:r>
              <a:rPr lang="en-US" altLang="zh-CN" sz="1400" dirty="0">
                <a:solidFill>
                  <a:prstClr val="black"/>
                </a:solidFill>
                <a:latin typeface="ＭＳ 明朝" panose="02020609040205080304" pitchFamily="49" charset="-128"/>
                <a:ea typeface="ＭＳ 明朝" panose="02020609040205080304" pitchFamily="49" charset="-128"/>
              </a:rPr>
              <a:t>FRP</a:t>
            </a:r>
            <a:r>
              <a:rPr lang="zh-CN" altLang="en-US" sz="1400" dirty="0">
                <a:solidFill>
                  <a:prstClr val="black"/>
                </a:solidFill>
                <a:latin typeface="ＭＳ 明朝" panose="02020609040205080304" pitchFamily="49" charset="-128"/>
                <a:ea typeface="ＭＳ 明朝" panose="02020609040205080304" pitchFamily="49" charset="-128"/>
              </a:rPr>
              <a:t>制的</a:t>
            </a:r>
            <a:r>
              <a:rPr lang="ja-JP" altLang="en-US" sz="1400" dirty="0">
                <a:solidFill>
                  <a:prstClr val="black"/>
                </a:solidFill>
                <a:latin typeface="ＭＳ 明朝" panose="02020609040205080304" pitchFamily="49" charset="-128"/>
                <a:ea typeface="ＭＳ 明朝" panose="02020609040205080304" pitchFamily="49" charset="-128"/>
              </a:rPr>
              <a:t>铲斗</a:t>
            </a:r>
            <a:r>
              <a:rPr lang="zh-CN" altLang="en-US" sz="1400" dirty="0">
                <a:solidFill>
                  <a:prstClr val="black"/>
                </a:solidFill>
                <a:latin typeface="ＭＳ 明朝" panose="02020609040205080304" pitchFamily="49" charset="-128"/>
                <a:ea typeface="ＭＳ 明朝" panose="02020609040205080304" pitchFamily="49" charset="-128"/>
              </a:rPr>
              <a:t>是可燃物，</a:t>
            </a:r>
            <a:r>
              <a:rPr lang="zh-TW" altLang="en-US" sz="1400" dirty="0">
                <a:solidFill>
                  <a:prstClr val="black"/>
                </a:solidFill>
                <a:latin typeface="ＭＳ 明朝" panose="02020609040205080304" pitchFamily="49" charset="-128"/>
                <a:ea typeface="ＭＳ 明朝" panose="02020609040205080304" pitchFamily="49" charset="-128"/>
              </a:rPr>
              <a:t>所以</a:t>
            </a:r>
            <a:r>
              <a:rPr lang="zh-CN" altLang="en-US" sz="1400" dirty="0">
                <a:solidFill>
                  <a:prstClr val="black"/>
                </a:solidFill>
                <a:latin typeface="ＭＳ 明朝" panose="02020609040205080304" pitchFamily="49" charset="-128"/>
                <a:ea typeface="ＭＳ 明朝" panose="02020609040205080304" pitchFamily="49" charset="-128"/>
              </a:rPr>
              <a:t>请勿使用烟火。</a:t>
            </a:r>
          </a:p>
          <a:p>
            <a:pPr marL="457200" lvl="1" indent="0">
              <a:lnSpc>
                <a:spcPct val="100000"/>
              </a:lnSpc>
              <a:spcBef>
                <a:spcPts val="0"/>
              </a:spcBef>
              <a:buFont typeface="Arial" panose="020B0604020202020204" pitchFamily="34" charset="0"/>
              <a:buNone/>
            </a:pPr>
            <a:r>
              <a:rPr lang="zh-CN" altLang="en-US" sz="1400" dirty="0">
                <a:solidFill>
                  <a:prstClr val="black"/>
                </a:solidFill>
                <a:latin typeface="ＭＳ 明朝" panose="02020609040205080304" pitchFamily="49" charset="-128"/>
                <a:ea typeface="ＭＳ 明朝" panose="02020609040205080304" pitchFamily="49" charset="-128"/>
              </a:rPr>
              <a:t>⑦</a:t>
            </a: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请勿乘坐</a:t>
            </a:r>
            <a:r>
              <a:rPr lang="zh-TW" altLang="en-US" sz="1400" dirty="0">
                <a:solidFill>
                  <a:prstClr val="black"/>
                </a:solidFill>
                <a:latin typeface="ＭＳ 明朝" panose="02020609040205080304" pitchFamily="49" charset="-128"/>
                <a:ea typeface="ＭＳ 明朝" panose="02020609040205080304" pitchFamily="49" charset="-128"/>
              </a:rPr>
              <a:t>作业</a:t>
            </a:r>
            <a:r>
              <a:rPr lang="zh-CN" altLang="en-US" sz="1400" dirty="0">
                <a:solidFill>
                  <a:prstClr val="black"/>
                </a:solidFill>
                <a:latin typeface="ＭＳ 明朝" panose="02020609040205080304" pitchFamily="49" charset="-128"/>
                <a:ea typeface="ＭＳ 明朝" panose="02020609040205080304" pitchFamily="49" charset="-128"/>
              </a:rPr>
              <a:t>平台以外的地方。</a:t>
            </a:r>
          </a:p>
          <a:p>
            <a:pPr marL="457200" lvl="1" indent="0">
              <a:lnSpc>
                <a:spcPct val="100000"/>
              </a:lnSpc>
              <a:spcBef>
                <a:spcPts val="0"/>
              </a:spcBef>
              <a:buFont typeface="Arial" panose="020B0604020202020204" pitchFamily="34" charset="0"/>
              <a:buNone/>
            </a:pPr>
            <a:r>
              <a:rPr lang="zh-CN" altLang="en-US" sz="1400" dirty="0">
                <a:solidFill>
                  <a:prstClr val="black"/>
                </a:solidFill>
                <a:latin typeface="ＭＳ 明朝" panose="02020609040205080304" pitchFamily="49" charset="-128"/>
                <a:ea typeface="ＭＳ 明朝" panose="02020609040205080304" pitchFamily="49" charset="-128"/>
              </a:rPr>
              <a:t>⑧</a:t>
            </a: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不要爬上</a:t>
            </a:r>
            <a:r>
              <a:rPr lang="zh-TW" altLang="en-US" sz="1400" dirty="0">
                <a:solidFill>
                  <a:prstClr val="black"/>
                </a:solidFill>
                <a:latin typeface="ＭＳ 明朝" panose="02020609040205080304" pitchFamily="49" charset="-128"/>
                <a:ea typeface="ＭＳ 明朝" panose="02020609040205080304" pitchFamily="49" charset="-128"/>
              </a:rPr>
              <a:t>作业</a:t>
            </a:r>
            <a:r>
              <a:rPr lang="zh-CN" altLang="en-US" sz="1400" dirty="0">
                <a:solidFill>
                  <a:prstClr val="black"/>
                </a:solidFill>
                <a:latin typeface="ＭＳ 明朝" panose="02020609040205080304" pitchFamily="49" charset="-128"/>
                <a:ea typeface="ＭＳ 明朝" panose="02020609040205080304" pitchFamily="49" charset="-128"/>
              </a:rPr>
              <a:t>平台的扶手</a:t>
            </a:r>
            <a:r>
              <a:rPr lang="zh-TW" altLang="en-US" sz="1400" dirty="0">
                <a:solidFill>
                  <a:prstClr val="black"/>
                </a:solidFill>
                <a:latin typeface="ＭＳ 明朝" panose="02020609040205080304" pitchFamily="49" charset="-128"/>
                <a:ea typeface="ＭＳ 明朝" panose="02020609040205080304" pitchFamily="49" charset="-128"/>
              </a:rPr>
              <a:t>工作</a:t>
            </a:r>
            <a:r>
              <a:rPr lang="zh-CN" altLang="en-US" sz="1400" dirty="0">
                <a:solidFill>
                  <a:prstClr val="black"/>
                </a:solidFill>
                <a:latin typeface="ＭＳ 明朝" panose="02020609040205080304" pitchFamily="49" charset="-128"/>
                <a:ea typeface="ＭＳ 明朝" panose="02020609040205080304" pitchFamily="49" charset="-128"/>
              </a:rPr>
              <a:t>。</a:t>
            </a:r>
            <a:endParaRPr lang="ja-JP" altLang="en-US" sz="1400" dirty="0">
              <a:solidFill>
                <a:prstClr val="black"/>
              </a:solidFill>
              <a:latin typeface="ＭＳ 明朝" panose="02020609040205080304" pitchFamily="49" charset="-128"/>
              <a:ea typeface="ＭＳ 明朝" panose="02020609040205080304" pitchFamily="49" charset="-128"/>
            </a:endParaRPr>
          </a:p>
          <a:p>
            <a:pPr marL="457200" lvl="1" indent="0">
              <a:lnSpc>
                <a:spcPct val="100000"/>
              </a:lnSpc>
              <a:spcBef>
                <a:spcPts val="0"/>
              </a:spcBef>
              <a:buNone/>
            </a:pPr>
            <a:r>
              <a:rPr lang="zh-CN" altLang="en-US" sz="1400" dirty="0">
                <a:solidFill>
                  <a:prstClr val="black"/>
                </a:solidFill>
                <a:latin typeface="ＭＳ 明朝" panose="02020609040205080304" pitchFamily="49" charset="-128"/>
                <a:ea typeface="ＭＳ 明朝" panose="02020609040205080304" pitchFamily="49" charset="-128"/>
              </a:rPr>
              <a:t>⑨</a:t>
            </a: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请勿在</a:t>
            </a:r>
            <a:r>
              <a:rPr lang="zh-TW" altLang="en-US" sz="1400" dirty="0">
                <a:solidFill>
                  <a:prstClr val="black"/>
                </a:solidFill>
                <a:latin typeface="ＭＳ 明朝" panose="02020609040205080304" pitchFamily="49" charset="-128"/>
                <a:ea typeface="ＭＳ 明朝" panose="02020609040205080304" pitchFamily="49" charset="-128"/>
              </a:rPr>
              <a:t>作业</a:t>
            </a:r>
            <a:r>
              <a:rPr lang="zh-CN" altLang="en-US" sz="1400" dirty="0">
                <a:solidFill>
                  <a:prstClr val="black"/>
                </a:solidFill>
                <a:latin typeface="ＭＳ 明朝" panose="02020609040205080304" pitchFamily="49" charset="-128"/>
                <a:ea typeface="ＭＳ 明朝" panose="02020609040205080304" pitchFamily="49" charset="-128"/>
              </a:rPr>
              <a:t>平台内使用梯子，梯凳等。</a:t>
            </a:r>
          </a:p>
          <a:p>
            <a:pPr marL="457200" lvl="1" indent="0">
              <a:lnSpc>
                <a:spcPct val="100000"/>
              </a:lnSpc>
              <a:spcBef>
                <a:spcPts val="0"/>
              </a:spcBef>
              <a:buNone/>
            </a:pPr>
            <a:r>
              <a:rPr lang="zh-CN" altLang="en-US" sz="1400" dirty="0">
                <a:solidFill>
                  <a:prstClr val="black"/>
                </a:solidFill>
                <a:latin typeface="ＭＳ 明朝" panose="02020609040205080304" pitchFamily="49" charset="-128"/>
                <a:ea typeface="ＭＳ 明朝" panose="02020609040205080304" pitchFamily="49" charset="-128"/>
              </a:rPr>
              <a:t>⑩</a:t>
            </a: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注意不要从</a:t>
            </a:r>
            <a:r>
              <a:rPr lang="zh-TW" altLang="en-US" sz="1400" dirty="0">
                <a:solidFill>
                  <a:prstClr val="black"/>
                </a:solidFill>
                <a:latin typeface="ＭＳ 明朝" panose="02020609040205080304" pitchFamily="49" charset="-128"/>
                <a:ea typeface="ＭＳ 明朝" panose="02020609040205080304" pitchFamily="49" charset="-128"/>
              </a:rPr>
              <a:t>作业</a:t>
            </a:r>
            <a:r>
              <a:rPr lang="zh-CN" altLang="en-US" sz="1400" dirty="0">
                <a:solidFill>
                  <a:prstClr val="black"/>
                </a:solidFill>
                <a:latin typeface="ＭＳ 明朝" panose="02020609040205080304" pitchFamily="49" charset="-128"/>
                <a:ea typeface="ＭＳ 明朝" panose="02020609040205080304" pitchFamily="49" charset="-128"/>
              </a:rPr>
              <a:t>平台上掉东西。</a:t>
            </a:r>
          </a:p>
          <a:p>
            <a:pPr marL="457200" lvl="1" indent="0">
              <a:lnSpc>
                <a:spcPct val="100000"/>
              </a:lnSpc>
              <a:spcBef>
                <a:spcPts val="0"/>
              </a:spcBef>
              <a:buNone/>
            </a:pPr>
            <a:r>
              <a:rPr lang="zh-CN" altLang="en-US" sz="1400" dirty="0">
                <a:solidFill>
                  <a:prstClr val="black"/>
                </a:solidFill>
                <a:latin typeface="ＭＳ 明朝" panose="02020609040205080304" pitchFamily="49" charset="-128"/>
                <a:ea typeface="ＭＳ 明朝" panose="02020609040205080304" pitchFamily="49" charset="-128"/>
              </a:rPr>
              <a:t>⑪</a:t>
            </a: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作业平台要</a:t>
            </a:r>
            <a:r>
              <a:rPr lang="zh-TW" altLang="en-US" sz="1400" dirty="0">
                <a:solidFill>
                  <a:prstClr val="black"/>
                </a:solidFill>
                <a:latin typeface="ＭＳ 明朝" panose="02020609040205080304" pitchFamily="49" charset="-128"/>
                <a:ea typeface="ＭＳ 明朝" panose="02020609040205080304" pitchFamily="49" charset="-128"/>
              </a:rPr>
              <a:t>下降到离地面</a:t>
            </a:r>
            <a:r>
              <a:rPr lang="en-US" altLang="zh-CN" sz="1400" dirty="0">
                <a:solidFill>
                  <a:prstClr val="black"/>
                </a:solidFill>
                <a:latin typeface="ＭＳ 明朝" panose="02020609040205080304" pitchFamily="49" charset="-128"/>
                <a:ea typeface="ＭＳ 明朝" panose="02020609040205080304" pitchFamily="49" charset="-128"/>
              </a:rPr>
              <a:t>50cm</a:t>
            </a:r>
            <a:r>
              <a:rPr lang="zh-CN" altLang="en-US" sz="1400" dirty="0">
                <a:solidFill>
                  <a:prstClr val="black"/>
                </a:solidFill>
                <a:latin typeface="ＭＳ 明朝" panose="02020609040205080304" pitchFamily="49" charset="-128"/>
                <a:ea typeface="ＭＳ 明朝" panose="02020609040205080304" pitchFamily="49" charset="-128"/>
              </a:rPr>
              <a:t>以下</a:t>
            </a:r>
            <a:r>
              <a:rPr lang="zh-TW" altLang="en-US" sz="1400" dirty="0">
                <a:solidFill>
                  <a:prstClr val="black"/>
                </a:solidFill>
                <a:latin typeface="ＭＳ 明朝" panose="02020609040205080304" pitchFamily="49" charset="-128"/>
                <a:ea typeface="ＭＳ 明朝" panose="02020609040205080304" pitchFamily="49" charset="-128"/>
              </a:rPr>
              <a:t>才上下车</a:t>
            </a:r>
            <a:r>
              <a:rPr lang="zh-CN" altLang="en-US" sz="1400" dirty="0">
                <a:solidFill>
                  <a:prstClr val="black"/>
                </a:solidFill>
                <a:latin typeface="ＭＳ 明朝" panose="02020609040205080304" pitchFamily="49" charset="-128"/>
                <a:ea typeface="ＭＳ 明朝" panose="02020609040205080304" pitchFamily="49" charset="-128"/>
              </a:rPr>
              <a:t>。（自走式时）</a:t>
            </a:r>
          </a:p>
          <a:p>
            <a:pPr marL="457200" lvl="1" indent="0">
              <a:lnSpc>
                <a:spcPct val="100000"/>
              </a:lnSpc>
              <a:spcBef>
                <a:spcPts val="0"/>
              </a:spcBef>
              <a:buNone/>
            </a:pPr>
            <a:r>
              <a:rPr lang="zh-CN" altLang="en-US" sz="1400" dirty="0">
                <a:solidFill>
                  <a:prstClr val="black"/>
                </a:solidFill>
                <a:latin typeface="ＭＳ 明朝" panose="02020609040205080304" pitchFamily="49" charset="-128"/>
                <a:ea typeface="ＭＳ 明朝" panose="02020609040205080304" pitchFamily="49" charset="-128"/>
              </a:rPr>
              <a:t>⑫</a:t>
            </a: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乘坐高空作业车时，必须</a:t>
            </a:r>
            <a:r>
              <a:rPr lang="zh-TW" altLang="en-US" sz="1400" dirty="0">
                <a:solidFill>
                  <a:prstClr val="black"/>
                </a:solidFill>
                <a:latin typeface="ＭＳ 明朝" panose="02020609040205080304" pitchFamily="49" charset="-128"/>
                <a:ea typeface="ＭＳ 明朝" panose="02020609040205080304" pitchFamily="49" charset="-128"/>
              </a:rPr>
              <a:t>使用规定</a:t>
            </a:r>
            <a:r>
              <a:rPr lang="zh-CN" altLang="en-US" sz="1400" dirty="0">
                <a:solidFill>
                  <a:prstClr val="black"/>
                </a:solidFill>
                <a:latin typeface="ＭＳ 明朝" panose="02020609040205080304" pitchFamily="49" charset="-128"/>
                <a:ea typeface="ＭＳ 明朝" panose="02020609040205080304" pitchFamily="49" charset="-128"/>
              </a:rPr>
              <a:t>的路径或步骤。</a:t>
            </a:r>
            <a:endParaRPr lang="ja-JP" altLang="en-US" sz="1400" dirty="0">
              <a:solidFill>
                <a:prstClr val="black"/>
              </a:solidFill>
              <a:latin typeface="ＭＳ 明朝" panose="02020609040205080304" pitchFamily="49" charset="-128"/>
              <a:ea typeface="ＭＳ 明朝" panose="02020609040205080304" pitchFamily="49" charset="-128"/>
            </a:endParaRPr>
          </a:p>
          <a:p>
            <a:pPr marL="457200" lvl="1" indent="0">
              <a:lnSpc>
                <a:spcPct val="100000"/>
              </a:lnSpc>
              <a:spcBef>
                <a:spcPts val="0"/>
              </a:spcBef>
              <a:buNone/>
            </a:pPr>
            <a:r>
              <a:rPr lang="zh-CN" altLang="en-US" sz="1400" dirty="0">
                <a:solidFill>
                  <a:prstClr val="black"/>
                </a:solidFill>
                <a:latin typeface="ＭＳ 明朝" panose="02020609040205080304" pitchFamily="49" charset="-128"/>
                <a:ea typeface="ＭＳ 明朝" panose="02020609040205080304" pitchFamily="49" charset="-128"/>
              </a:rPr>
              <a:t>⑬　卡车式高空作业车的驻车刹车是将传动轴锁定的构造，并不是停止车轮旋转的构造。</a:t>
            </a:r>
            <a:endParaRPr lang="en-US" altLang="zh-CN" sz="1400" dirty="0">
              <a:solidFill>
                <a:prstClr val="black"/>
              </a:solidFill>
              <a:latin typeface="ＭＳ 明朝" panose="02020609040205080304" pitchFamily="49" charset="-128"/>
              <a:ea typeface="ＭＳ 明朝" panose="02020609040205080304" pitchFamily="49" charset="-128"/>
            </a:endParaRPr>
          </a:p>
          <a:p>
            <a:pPr marL="457200" lvl="1"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因此，如果在外伸叉架展开且轮胎悬空的状态下，把脚搭在后轮上的话，车轮会旋转，</a:t>
            </a:r>
            <a:endParaRPr lang="en-US" altLang="zh-CN" sz="1400" dirty="0">
              <a:solidFill>
                <a:prstClr val="black"/>
              </a:solidFill>
              <a:latin typeface="ＭＳ 明朝" panose="02020609040205080304" pitchFamily="49" charset="-128"/>
              <a:ea typeface="ＭＳ 明朝" panose="02020609040205080304" pitchFamily="49" charset="-128"/>
            </a:endParaRPr>
          </a:p>
          <a:p>
            <a:pPr marL="457200" lvl="1"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有掉落的危险，所以绝对不要把脚搭在车轮上上下车。</a:t>
            </a:r>
            <a:endParaRPr lang="en-US" altLang="zh-CN" sz="1400" dirty="0">
              <a:solidFill>
                <a:prstClr val="black"/>
              </a:solidFill>
              <a:latin typeface="ＭＳ 明朝" panose="02020609040205080304" pitchFamily="49" charset="-128"/>
              <a:ea typeface="ＭＳ 明朝" panose="02020609040205080304" pitchFamily="49" charset="-128"/>
            </a:endParaRPr>
          </a:p>
          <a:p>
            <a:pPr marL="457200" lvl="1"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⑭　</a:t>
            </a:r>
            <a:r>
              <a:rPr lang="zh-CN" altLang="en-US" sz="1400" dirty="0">
                <a:solidFill>
                  <a:prstClr val="black"/>
                </a:solidFill>
                <a:latin typeface="ＭＳ 明朝" panose="02020609040205080304" pitchFamily="49" charset="-128"/>
                <a:ea typeface="ＭＳ 明朝" panose="02020609040205080304" pitchFamily="49" charset="-128"/>
              </a:rPr>
              <a:t>近距离使用</a:t>
            </a:r>
            <a:r>
              <a:rPr lang="en-US" altLang="zh-CN" sz="1400" dirty="0">
                <a:solidFill>
                  <a:prstClr val="black"/>
                </a:solidFill>
                <a:latin typeface="ＭＳ 明朝" panose="02020609040205080304" pitchFamily="49" charset="-128"/>
                <a:ea typeface="ＭＳ 明朝" panose="02020609040205080304" pitchFamily="49" charset="-128"/>
              </a:rPr>
              <a:t>2</a:t>
            </a:r>
            <a:r>
              <a:rPr lang="zh-CN" altLang="en-US" sz="1400" dirty="0">
                <a:solidFill>
                  <a:prstClr val="black"/>
                </a:solidFill>
                <a:latin typeface="ＭＳ 明朝" panose="02020609040205080304" pitchFamily="49" charset="-128"/>
                <a:ea typeface="ＭＳ 明朝" panose="02020609040205080304" pitchFamily="49" charset="-128"/>
              </a:rPr>
              <a:t>台以上的高空作业车</a:t>
            </a:r>
            <a:r>
              <a:rPr lang="zh-TW" altLang="en-US" sz="1400" dirty="0">
                <a:solidFill>
                  <a:prstClr val="black"/>
                </a:solidFill>
                <a:latin typeface="ＭＳ 明朝" panose="02020609040205080304" pitchFamily="49" charset="-128"/>
                <a:ea typeface="ＭＳ 明朝" panose="02020609040205080304" pitchFamily="49" charset="-128"/>
              </a:rPr>
              <a:t>作业</a:t>
            </a:r>
            <a:r>
              <a:rPr lang="zh-CN" altLang="en-US" sz="1400" dirty="0">
                <a:solidFill>
                  <a:prstClr val="black"/>
                </a:solidFill>
                <a:latin typeface="ＭＳ 明朝" panose="02020609040205080304" pitchFamily="49" charset="-128"/>
                <a:ea typeface="ＭＳ 明朝" panose="02020609040205080304" pitchFamily="49" charset="-128"/>
              </a:rPr>
              <a:t>时，应根据作业指挥者的指挥，注意</a:t>
            </a:r>
            <a:r>
              <a:rPr lang="zh-TW" altLang="en-US" sz="1400" dirty="0">
                <a:solidFill>
                  <a:prstClr val="black"/>
                </a:solidFill>
                <a:latin typeface="ＭＳ 明朝" panose="02020609040205080304" pitchFamily="49" charset="-128"/>
                <a:ea typeface="ＭＳ 明朝" panose="02020609040205080304" pitchFamily="49" charset="-128"/>
              </a:rPr>
              <a:t>可能</a:t>
            </a:r>
            <a:r>
              <a:rPr lang="zh-CN" altLang="en-US" sz="1400" dirty="0">
                <a:solidFill>
                  <a:prstClr val="black"/>
                </a:solidFill>
                <a:latin typeface="ＭＳ 明朝" panose="02020609040205080304" pitchFamily="49" charset="-128"/>
                <a:ea typeface="ＭＳ 明朝" panose="02020609040205080304" pitchFamily="49" charset="-128"/>
              </a:rPr>
              <a:t>因接触</a:t>
            </a:r>
            <a:endParaRPr lang="en-US" altLang="zh-CN" sz="1400" dirty="0">
              <a:solidFill>
                <a:prstClr val="black"/>
              </a:solidFill>
              <a:latin typeface="ＭＳ 明朝" panose="02020609040205080304" pitchFamily="49" charset="-128"/>
              <a:ea typeface="ＭＳ 明朝" panose="02020609040205080304" pitchFamily="49" charset="-128"/>
            </a:endParaRPr>
          </a:p>
          <a:p>
            <a:pPr marL="457200" lvl="1"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而引起的事故，灾害等危险</a:t>
            </a:r>
            <a:r>
              <a:rPr lang="zh-TW" altLang="en-US" sz="1400" dirty="0">
                <a:solidFill>
                  <a:prstClr val="black"/>
                </a:solidFill>
                <a:latin typeface="ＭＳ 明朝" panose="02020609040205080304" pitchFamily="49" charset="-128"/>
                <a:ea typeface="ＭＳ 明朝" panose="02020609040205080304" pitchFamily="49" charset="-128"/>
              </a:rPr>
              <a:t>。</a:t>
            </a:r>
            <a:endParaRPr lang="ja-JP" altLang="en-US" sz="1400" dirty="0">
              <a:solidFill>
                <a:prstClr val="black"/>
              </a:solidFill>
              <a:latin typeface="ＭＳ 明朝" panose="02020609040205080304" pitchFamily="49" charset="-128"/>
              <a:ea typeface="ＭＳ 明朝" panose="02020609040205080304" pitchFamily="49" charset="-128"/>
            </a:endParaRPr>
          </a:p>
          <a:p>
            <a:pPr marL="457200" lvl="1" indent="0">
              <a:lnSpc>
                <a:spcPct val="100000"/>
              </a:lnSpc>
              <a:spcBef>
                <a:spcPts val="0"/>
              </a:spcBef>
              <a:buFont typeface="Arial" panose="020B0604020202020204" pitchFamily="34" charset="0"/>
              <a:buNone/>
            </a:pPr>
            <a:endParaRPr lang="ja-JP" altLang="en-US" sz="1400" dirty="0">
              <a:solidFill>
                <a:prstClr val="black"/>
              </a:solidFill>
              <a:latin typeface="Meiryo UI" panose="020B0604030504040204" pitchFamily="50" charset="-128"/>
              <a:ea typeface="Meiryo UI" panose="020B0604030504040204" pitchFamily="50" charset="-128"/>
            </a:endParaRPr>
          </a:p>
          <a:p>
            <a:pPr marL="457200" lvl="1" indent="0">
              <a:lnSpc>
                <a:spcPct val="100000"/>
              </a:lnSpc>
              <a:spcBef>
                <a:spcPts val="0"/>
              </a:spcBef>
              <a:buFont typeface="Arial" panose="020B0604020202020204" pitchFamily="34" charset="0"/>
              <a:buNone/>
            </a:pPr>
            <a:endParaRPr lang="ja-JP" altLang="en-US" sz="1600" dirty="0">
              <a:solidFill>
                <a:prstClr val="black"/>
              </a:solidFill>
              <a:latin typeface="Meiryo UI" panose="020B0604030504040204" pitchFamily="50" charset="-128"/>
              <a:ea typeface="Meiryo UI" panose="020B0604030504040204" pitchFamily="50" charset="-128"/>
            </a:endParaRPr>
          </a:p>
          <a:p>
            <a:pPr marL="457200" lvl="1"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Font typeface="Arial" panose="020B0604020202020204" pitchFamily="34" charset="0"/>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591452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806620"/>
          </a:xfrm>
          <a:ln>
            <a:solidFill>
              <a:schemeClr val="tx1"/>
            </a:solidFill>
          </a:ln>
        </p:spPr>
        <p:txBody>
          <a:bodyPr>
            <a:noAutofit/>
          </a:bodyPr>
          <a:lstStyle/>
          <a:p>
            <a:r>
              <a:rPr lang="zh-CN" altLang="en-US" sz="2400" b="1" dirty="0">
                <a:latin typeface="ＭＳ 明朝" panose="02020609040205080304" pitchFamily="49" charset="-128"/>
                <a:ea typeface="ＭＳ 明朝" panose="02020609040205080304" pitchFamily="49" charset="-128"/>
              </a:rPr>
              <a:t>高空作业车的安全作业</a:t>
            </a:r>
            <a:r>
              <a:rPr lang="ja-JP" altLang="en-US" sz="2400" b="1" dirty="0">
                <a:latin typeface="ＭＳ 明朝" panose="02020609040205080304" pitchFamily="49" charset="-128"/>
                <a:ea typeface="ＭＳ 明朝" panose="02020609040205080304" pitchFamily="49" charset="-128"/>
              </a:rPr>
              <a:t>（２）</a:t>
            </a:r>
            <a:r>
              <a:rPr lang="en-US" altLang="ja-JP" sz="2400" b="1" dirty="0">
                <a:latin typeface="ＭＳ 明朝" panose="02020609040205080304" pitchFamily="49" charset="-128"/>
                <a:ea typeface="ＭＳ 明朝" panose="02020609040205080304" pitchFamily="49" charset="-128"/>
              </a:rPr>
              <a:t/>
            </a:r>
            <a:br>
              <a:rPr lang="en-US" altLang="ja-JP" sz="2400" b="1" dirty="0">
                <a:latin typeface="ＭＳ 明朝" panose="02020609040205080304" pitchFamily="49" charset="-128"/>
                <a:ea typeface="ＭＳ 明朝" panose="02020609040205080304" pitchFamily="49" charset="-128"/>
              </a:rPr>
            </a:br>
            <a:r>
              <a:rPr lang="ja-JP" altLang="en-US" sz="2400" b="1" dirty="0">
                <a:latin typeface="ＭＳ 明朝" panose="02020609040205080304" pitchFamily="49" charset="-128"/>
                <a:ea typeface="ＭＳ 明朝" panose="02020609040205080304" pitchFamily="49" charset="-128"/>
              </a:rPr>
              <a:t>　</a:t>
            </a:r>
            <a:r>
              <a:rPr lang="zh-TW" altLang="en-US" sz="2400" b="1" dirty="0">
                <a:latin typeface="ＭＳ 明朝" panose="02020609040205080304" pitchFamily="49" charset="-128"/>
                <a:ea typeface="ＭＳ 明朝" panose="02020609040205080304" pitchFamily="49" charset="-128"/>
              </a:rPr>
              <a:t>作业时的注意事项</a:t>
            </a:r>
            <a:r>
              <a:rPr lang="ja-JP" altLang="en-US" sz="2400" b="1" dirty="0">
                <a:latin typeface="ＭＳ 明朝" panose="02020609040205080304" pitchFamily="49" charset="-128"/>
                <a:ea typeface="ＭＳ 明朝" panose="02020609040205080304" pitchFamily="49" charset="-128"/>
              </a:rPr>
              <a:t>２　</a:t>
            </a:r>
            <a:r>
              <a:rPr lang="zh-CN" altLang="en-US" sz="2400" b="1" dirty="0">
                <a:latin typeface="ＭＳ 明朝" panose="02020609040205080304" pitchFamily="49" charset="-128"/>
                <a:ea typeface="ＭＳ 明朝" panose="02020609040205080304" pitchFamily="49" charset="-128"/>
              </a:rPr>
              <a:t>彻底确认安全</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073734" y="6400413"/>
            <a:ext cx="4096928"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教材８８页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４２～４３页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43</a:t>
            </a:fld>
            <a:endParaRPr lang="ja-JP" altLang="en-US" dirty="0">
              <a:solidFill>
                <a:prstClr val="black">
                  <a:tint val="75000"/>
                </a:prstClr>
              </a:solidFill>
            </a:endParaRPr>
          </a:p>
        </p:txBody>
      </p:sp>
      <p:sp>
        <p:nvSpPr>
          <p:cNvPr id="11" name="コンテンツ プレースホルダー 4"/>
          <p:cNvSpPr txBox="1">
            <a:spLocks/>
          </p:cNvSpPr>
          <p:nvPr/>
        </p:nvSpPr>
        <p:spPr>
          <a:xfrm>
            <a:off x="628649" y="1367430"/>
            <a:ext cx="7886701" cy="3686409"/>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400" dirty="0">
                <a:solidFill>
                  <a:prstClr val="black"/>
                </a:solidFill>
                <a:latin typeface="ＭＳ 明朝" panose="02020609040205080304" pitchFamily="49" charset="-128"/>
                <a:ea typeface="ＭＳ 明朝" panose="02020609040205080304" pitchFamily="49" charset="-128"/>
              </a:rPr>
              <a:t>①　在架空电力线附近作业时，应确认以下事项，采取必要措施后再开始作业。</a:t>
            </a:r>
          </a:p>
          <a:p>
            <a:pPr marL="0"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en-US" altLang="ja-JP" sz="1400" dirty="0">
                <a:solidFill>
                  <a:prstClr val="black"/>
                </a:solidFill>
                <a:latin typeface="ＭＳ 明朝" panose="02020609040205080304" pitchFamily="49" charset="-128"/>
                <a:ea typeface="ＭＳ 明朝" panose="02020609040205080304" pitchFamily="49" charset="-128"/>
              </a:rPr>
              <a:t>a</a:t>
            </a:r>
            <a:r>
              <a:rPr lang="ja-JP" altLang="en-US" sz="1400" dirty="0">
                <a:solidFill>
                  <a:prstClr val="black"/>
                </a:solidFill>
                <a:latin typeface="ＭＳ 明朝" panose="02020609040205080304" pitchFamily="49" charset="-128"/>
                <a:ea typeface="ＭＳ 明朝" panose="02020609040205080304" pitchFamily="49" charset="-128"/>
              </a:rPr>
              <a:t>）电压是多少？</a:t>
            </a:r>
          </a:p>
          <a:p>
            <a:pPr marL="0"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en-US" altLang="ja-JP" sz="1400" dirty="0">
                <a:solidFill>
                  <a:prstClr val="black"/>
                </a:solidFill>
                <a:latin typeface="ＭＳ 明朝" panose="02020609040205080304" pitchFamily="49" charset="-128"/>
                <a:ea typeface="ＭＳ 明朝" panose="02020609040205080304" pitchFamily="49" charset="-128"/>
              </a:rPr>
              <a:t>b</a:t>
            </a:r>
            <a:r>
              <a:rPr lang="ja-JP" altLang="en-US" sz="1400" dirty="0">
                <a:solidFill>
                  <a:prstClr val="black"/>
                </a:solidFill>
                <a:latin typeface="ＭＳ 明朝" panose="02020609040205080304" pitchFamily="49" charset="-128"/>
                <a:ea typeface="ＭＳ 明朝" panose="02020609040205080304" pitchFamily="49" charset="-128"/>
              </a:rPr>
              <a:t>）</a:t>
            </a:r>
            <a:r>
              <a:rPr lang="zh-TW" altLang="en-US" sz="1400" dirty="0">
                <a:solidFill>
                  <a:prstClr val="black"/>
                </a:solidFill>
                <a:latin typeface="ＭＳ 明朝" panose="02020609040205080304" pitchFamily="49" charset="-128"/>
                <a:ea typeface="ＭＳ 明朝" panose="02020609040205080304" pitchFamily="49" charset="-128"/>
              </a:rPr>
              <a:t>分隔距离</a:t>
            </a:r>
            <a:r>
              <a:rPr lang="ja-JP" altLang="en-US" sz="1400" dirty="0">
                <a:solidFill>
                  <a:prstClr val="black"/>
                </a:solidFill>
                <a:latin typeface="ＭＳ 明朝" panose="02020609040205080304" pitchFamily="49" charset="-128"/>
                <a:ea typeface="ＭＳ 明朝" panose="02020609040205080304" pitchFamily="49" charset="-128"/>
              </a:rPr>
              <a:t>足够吗？</a:t>
            </a:r>
          </a:p>
          <a:p>
            <a:pPr marL="0"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en-US" altLang="ja-JP" sz="1400" dirty="0">
                <a:solidFill>
                  <a:prstClr val="black"/>
                </a:solidFill>
                <a:latin typeface="ＭＳ 明朝" panose="02020609040205080304" pitchFamily="49" charset="-128"/>
                <a:ea typeface="ＭＳ 明朝" panose="02020609040205080304" pitchFamily="49" charset="-128"/>
              </a:rPr>
              <a:t>c</a:t>
            </a:r>
            <a:r>
              <a:rPr lang="ja-JP" altLang="en-US" sz="1400" dirty="0">
                <a:solidFill>
                  <a:prstClr val="black"/>
                </a:solidFill>
                <a:latin typeface="ＭＳ 明朝" panose="02020609040205080304" pitchFamily="49" charset="-128"/>
                <a:ea typeface="ＭＳ 明朝" panose="02020609040205080304" pitchFamily="49" charset="-128"/>
              </a:rPr>
              <a:t>）是否停止</a:t>
            </a:r>
            <a:r>
              <a:rPr lang="zh-TW" altLang="en-US" sz="1400" dirty="0">
                <a:solidFill>
                  <a:prstClr val="black"/>
                </a:solidFill>
                <a:latin typeface="ＭＳ 明朝" panose="02020609040205080304" pitchFamily="49" charset="-128"/>
                <a:ea typeface="ＭＳ 明朝" panose="02020609040205080304" pitchFamily="49" charset="-128"/>
              </a:rPr>
              <a:t>送电了</a:t>
            </a:r>
            <a:r>
              <a:rPr lang="ja-JP" altLang="en-US" sz="1400" dirty="0">
                <a:solidFill>
                  <a:prstClr val="black"/>
                </a:solidFill>
                <a:latin typeface="ＭＳ 明朝" panose="02020609040205080304" pitchFamily="49" charset="-128"/>
                <a:ea typeface="ＭＳ 明朝" panose="02020609040205080304" pitchFamily="49" charset="-128"/>
              </a:rPr>
              <a:t>？</a:t>
            </a:r>
          </a:p>
          <a:p>
            <a:pPr marL="0"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en-US" altLang="ja-JP" sz="1400" dirty="0">
                <a:solidFill>
                  <a:prstClr val="black"/>
                </a:solidFill>
                <a:latin typeface="ＭＳ 明朝" panose="02020609040205080304" pitchFamily="49" charset="-128"/>
                <a:ea typeface="ＭＳ 明朝" panose="02020609040205080304" pitchFamily="49" charset="-128"/>
              </a:rPr>
              <a:t>d</a:t>
            </a:r>
            <a:r>
              <a:rPr lang="ja-JP" altLang="en-US" sz="1400" dirty="0">
                <a:solidFill>
                  <a:prstClr val="black"/>
                </a:solidFill>
                <a:latin typeface="ＭＳ 明朝" panose="02020609040205080304" pitchFamily="49" charset="-128"/>
                <a:ea typeface="ＭＳ 明朝" panose="02020609040205080304" pitchFamily="49" charset="-128"/>
              </a:rPr>
              <a:t>）防止触电的措施足够吗？</a:t>
            </a:r>
          </a:p>
          <a:p>
            <a:pPr marL="0"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en-US" altLang="ja-JP" sz="1400" dirty="0">
                <a:solidFill>
                  <a:prstClr val="black"/>
                </a:solidFill>
                <a:latin typeface="ＭＳ 明朝" panose="02020609040205080304" pitchFamily="49" charset="-128"/>
                <a:ea typeface="ＭＳ 明朝" panose="02020609040205080304" pitchFamily="49" charset="-128"/>
              </a:rPr>
              <a:t>e</a:t>
            </a:r>
            <a:r>
              <a:rPr lang="ja-JP" altLang="en-US" sz="1400" dirty="0">
                <a:solidFill>
                  <a:prstClr val="black"/>
                </a:solidFill>
                <a:latin typeface="ＭＳ 明朝" panose="02020609040205080304" pitchFamily="49" charset="-128"/>
                <a:ea typeface="ＭＳ 明朝" panose="02020609040205080304" pitchFamily="49" charset="-128"/>
              </a:rPr>
              <a:t>）是否配置了监视人？</a:t>
            </a:r>
            <a:endParaRPr lang="en-US" altLang="ja-JP" sz="14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None/>
            </a:pPr>
            <a:endParaRPr lang="ja-JP" altLang="en-US" sz="14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②　天气恶劣时，请停止作业。</a:t>
            </a:r>
          </a:p>
          <a:p>
            <a:pPr marL="0"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・强风・・・</a:t>
            </a:r>
            <a:r>
              <a:rPr lang="en-US" altLang="ja-JP" sz="1400" dirty="0">
                <a:solidFill>
                  <a:prstClr val="black"/>
                </a:solidFill>
                <a:latin typeface="ＭＳ 明朝" panose="02020609040205080304" pitchFamily="49" charset="-128"/>
                <a:ea typeface="ＭＳ 明朝" panose="02020609040205080304" pitchFamily="49" charset="-128"/>
              </a:rPr>
              <a:t>10</a:t>
            </a:r>
            <a:r>
              <a:rPr lang="ja-JP" altLang="en-US" sz="1400" dirty="0">
                <a:solidFill>
                  <a:prstClr val="black"/>
                </a:solidFill>
                <a:latin typeface="ＭＳ 明朝" panose="02020609040205080304" pitchFamily="49" charset="-128"/>
                <a:ea typeface="ＭＳ 明朝" panose="02020609040205080304" pitchFamily="49" charset="-128"/>
              </a:rPr>
              <a:t>分钟的平均风速</a:t>
            </a:r>
            <a:r>
              <a:rPr lang="en-US" altLang="ja-JP" sz="1400" dirty="0">
                <a:solidFill>
                  <a:prstClr val="black"/>
                </a:solidFill>
                <a:latin typeface="ＭＳ 明朝" panose="02020609040205080304" pitchFamily="49" charset="-128"/>
                <a:ea typeface="ＭＳ 明朝" panose="02020609040205080304" pitchFamily="49" charset="-128"/>
              </a:rPr>
              <a:t>10m/s</a:t>
            </a:r>
            <a:r>
              <a:rPr lang="ja-JP" altLang="en-US" sz="1400" dirty="0">
                <a:solidFill>
                  <a:prstClr val="black"/>
                </a:solidFill>
                <a:latin typeface="ＭＳ 明朝" panose="02020609040205080304" pitchFamily="49" charset="-128"/>
                <a:ea typeface="ＭＳ 明朝" panose="02020609040205080304" pitchFamily="49" charset="-128"/>
              </a:rPr>
              <a:t>以上</a:t>
            </a:r>
          </a:p>
          <a:p>
            <a:pPr marL="0"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・大雨・・・</a:t>
            </a:r>
            <a:r>
              <a:rPr lang="en-US" altLang="ja-JP" sz="1400" dirty="0">
                <a:solidFill>
                  <a:prstClr val="black"/>
                </a:solidFill>
                <a:latin typeface="ＭＳ 明朝" panose="02020609040205080304" pitchFamily="49" charset="-128"/>
                <a:ea typeface="ＭＳ 明朝" panose="02020609040205080304" pitchFamily="49" charset="-128"/>
              </a:rPr>
              <a:t>1</a:t>
            </a:r>
            <a:r>
              <a:rPr lang="ja-JP" altLang="en-US" sz="1400" dirty="0">
                <a:solidFill>
                  <a:prstClr val="black"/>
                </a:solidFill>
                <a:latin typeface="ＭＳ 明朝" panose="02020609040205080304" pitchFamily="49" charset="-128"/>
                <a:ea typeface="ＭＳ 明朝" panose="02020609040205080304" pitchFamily="49" charset="-128"/>
              </a:rPr>
              <a:t>次降雨量</a:t>
            </a:r>
            <a:r>
              <a:rPr lang="en-US" altLang="ja-JP" sz="1400" dirty="0">
                <a:solidFill>
                  <a:prstClr val="black"/>
                </a:solidFill>
                <a:latin typeface="ＭＳ 明朝" panose="02020609040205080304" pitchFamily="49" charset="-128"/>
                <a:ea typeface="ＭＳ 明朝" panose="02020609040205080304" pitchFamily="49" charset="-128"/>
              </a:rPr>
              <a:t>50mm</a:t>
            </a:r>
            <a:r>
              <a:rPr lang="ja-JP" altLang="en-US" sz="1400" dirty="0">
                <a:solidFill>
                  <a:prstClr val="black"/>
                </a:solidFill>
                <a:latin typeface="ＭＳ 明朝" panose="02020609040205080304" pitchFamily="49" charset="-128"/>
                <a:ea typeface="ＭＳ 明朝" panose="02020609040205080304" pitchFamily="49" charset="-128"/>
              </a:rPr>
              <a:t>以上</a:t>
            </a:r>
          </a:p>
          <a:p>
            <a:pPr marL="0"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・大雪・・・</a:t>
            </a:r>
            <a:r>
              <a:rPr lang="en-US" altLang="ja-JP" sz="1400" dirty="0">
                <a:solidFill>
                  <a:prstClr val="black"/>
                </a:solidFill>
                <a:latin typeface="ＭＳ 明朝" panose="02020609040205080304" pitchFamily="49" charset="-128"/>
                <a:ea typeface="ＭＳ 明朝" panose="02020609040205080304" pitchFamily="49" charset="-128"/>
              </a:rPr>
              <a:t>1</a:t>
            </a:r>
            <a:r>
              <a:rPr lang="ja-JP" altLang="en-US" sz="1400" dirty="0">
                <a:solidFill>
                  <a:prstClr val="black"/>
                </a:solidFill>
                <a:latin typeface="ＭＳ 明朝" panose="02020609040205080304" pitchFamily="49" charset="-128"/>
                <a:ea typeface="ＭＳ 明朝" panose="02020609040205080304" pitchFamily="49" charset="-128"/>
              </a:rPr>
              <a:t>次降雪量</a:t>
            </a:r>
            <a:r>
              <a:rPr lang="en-US" altLang="ja-JP" sz="1400" dirty="0">
                <a:solidFill>
                  <a:prstClr val="black"/>
                </a:solidFill>
                <a:latin typeface="ＭＳ 明朝" panose="02020609040205080304" pitchFamily="49" charset="-128"/>
                <a:ea typeface="ＭＳ 明朝" panose="02020609040205080304" pitchFamily="49" charset="-128"/>
              </a:rPr>
              <a:t>25cm</a:t>
            </a:r>
            <a:r>
              <a:rPr lang="ja-JP" altLang="en-US" sz="1400" dirty="0">
                <a:solidFill>
                  <a:prstClr val="black"/>
                </a:solidFill>
                <a:latin typeface="ＭＳ 明朝" panose="02020609040205080304" pitchFamily="49" charset="-128"/>
                <a:ea typeface="ＭＳ 明朝" panose="02020609040205080304" pitchFamily="49" charset="-128"/>
              </a:rPr>
              <a:t>以上</a:t>
            </a:r>
          </a:p>
          <a:p>
            <a:pPr marL="0" indent="0">
              <a:lnSpc>
                <a:spcPct val="100000"/>
              </a:lnSpc>
              <a:spcBef>
                <a:spcPts val="0"/>
              </a:spcBef>
              <a:buNone/>
            </a:pPr>
            <a:endParaRPr lang="en-US" altLang="ja-JP" sz="14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③　应经常注意周围的构造物等进行作业。</a:t>
            </a:r>
          </a:p>
          <a:p>
            <a:pPr marL="0"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④　在驾驶</a:t>
            </a:r>
            <a:r>
              <a:rPr lang="zh-TW" altLang="en-US" sz="1400" dirty="0">
                <a:solidFill>
                  <a:prstClr val="black"/>
                </a:solidFill>
                <a:latin typeface="ＭＳ 明朝" panose="02020609040205080304" pitchFamily="49" charset="-128"/>
                <a:ea typeface="ＭＳ 明朝" panose="02020609040205080304" pitchFamily="49" charset="-128"/>
              </a:rPr>
              <a:t>人</a:t>
            </a:r>
            <a:r>
              <a:rPr lang="ja-JP" altLang="en-US" sz="1400" dirty="0">
                <a:solidFill>
                  <a:prstClr val="black"/>
                </a:solidFill>
                <a:latin typeface="ＭＳ 明朝" panose="02020609040205080304" pitchFamily="49" charset="-128"/>
                <a:ea typeface="ＭＳ 明朝" panose="02020609040205080304" pitchFamily="49" charset="-128"/>
              </a:rPr>
              <a:t>员</a:t>
            </a:r>
            <a:r>
              <a:rPr lang="ja-JP" altLang="ja-JP" sz="1400" dirty="0">
                <a:effectLst/>
                <a:ea typeface="ＭＳ 明朝" panose="02020609040205080304" pitchFamily="49" charset="-128"/>
                <a:cs typeface="ＭＳ 明朝" panose="02020609040205080304" pitchFamily="49" charset="-128"/>
              </a:rPr>
              <a:t>看不</a:t>
            </a:r>
            <a:r>
              <a:rPr lang="zh-TW" altLang="ja-JP" sz="1400" dirty="0">
                <a:effectLst/>
                <a:ea typeface="PMingLiU" panose="02020500000000000000" pitchFamily="18" charset="-120"/>
                <a:cs typeface="ＭＳ 明朝" panose="02020609040205080304" pitchFamily="49" charset="-128"/>
              </a:rPr>
              <a:t>太到</a:t>
            </a:r>
            <a:r>
              <a:rPr lang="ja-JP" altLang="ja-JP" sz="1400" dirty="0">
                <a:effectLst/>
                <a:ea typeface="ＭＳ 明朝" panose="02020609040205080304" pitchFamily="49" charset="-128"/>
                <a:cs typeface="ＭＳ 明朝" panose="02020609040205080304" pitchFamily="49" charset="-128"/>
              </a:rPr>
              <a:t>的</a:t>
            </a:r>
            <a:r>
              <a:rPr lang="ja-JP" altLang="en-US" sz="1400" dirty="0">
                <a:solidFill>
                  <a:prstClr val="black"/>
                </a:solidFill>
                <a:latin typeface="ＭＳ 明朝" panose="02020609040205080304" pitchFamily="49" charset="-128"/>
                <a:ea typeface="ＭＳ 明朝" panose="02020609040205080304" pitchFamily="49" charset="-128"/>
              </a:rPr>
              <a:t>地方作业时，应根据</a:t>
            </a:r>
            <a:r>
              <a:rPr lang="zh-TW" altLang="en-US" sz="1400" dirty="0">
                <a:solidFill>
                  <a:prstClr val="black"/>
                </a:solidFill>
                <a:latin typeface="ＭＳ 明朝" panose="02020609040205080304" pitchFamily="49" charset="-128"/>
                <a:ea typeface="ＭＳ 明朝" panose="02020609040205080304" pitchFamily="49" charset="-128"/>
              </a:rPr>
              <a:t>指挥</a:t>
            </a:r>
            <a:r>
              <a:rPr lang="ja-JP" altLang="en-US" sz="1400" dirty="0">
                <a:solidFill>
                  <a:prstClr val="black"/>
                </a:solidFill>
                <a:latin typeface="ＭＳ 明朝" panose="02020609040205080304" pitchFamily="49" charset="-128"/>
                <a:ea typeface="ＭＳ 明朝" panose="02020609040205080304" pitchFamily="49" charset="-128"/>
              </a:rPr>
              <a:t>者的</a:t>
            </a:r>
            <a:r>
              <a:rPr lang="zh-TW" altLang="en-US" sz="1400" dirty="0">
                <a:solidFill>
                  <a:prstClr val="black"/>
                </a:solidFill>
                <a:latin typeface="ＭＳ 明朝" panose="02020609040205080304" pitchFamily="49" charset="-128"/>
                <a:ea typeface="ＭＳ 明朝" panose="02020609040205080304" pitchFamily="49" charset="-128"/>
              </a:rPr>
              <a:t>指挥</a:t>
            </a:r>
            <a:r>
              <a:rPr lang="ja-JP" altLang="en-US" sz="1400" dirty="0">
                <a:solidFill>
                  <a:prstClr val="black"/>
                </a:solidFill>
                <a:latin typeface="ＭＳ 明朝" panose="02020609040205080304" pitchFamily="49" charset="-128"/>
                <a:ea typeface="ＭＳ 明朝" panose="02020609040205080304" pitchFamily="49" charset="-128"/>
              </a:rPr>
              <a:t>谨慎驾驶。</a:t>
            </a:r>
          </a:p>
          <a:p>
            <a:pPr marL="0"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⑤　确认移动方向</a:t>
            </a:r>
            <a:r>
              <a:rPr lang="zh-TW" altLang="en-US" sz="1400" dirty="0">
                <a:solidFill>
                  <a:prstClr val="black"/>
                </a:solidFill>
                <a:latin typeface="ＭＳ 明朝" panose="02020609040205080304" pitchFamily="49" charset="-128"/>
                <a:ea typeface="ＭＳ 明朝" panose="02020609040205080304" pitchFamily="49" charset="-128"/>
              </a:rPr>
              <a:t>没有</a:t>
            </a:r>
            <a:r>
              <a:rPr lang="ja-JP" altLang="en-US" sz="1400" dirty="0">
                <a:solidFill>
                  <a:prstClr val="black"/>
                </a:solidFill>
                <a:latin typeface="ＭＳ 明朝" panose="02020609040205080304" pitchFamily="49" charset="-128"/>
                <a:ea typeface="ＭＳ 明朝" panose="02020609040205080304" pitchFamily="49" charset="-128"/>
              </a:rPr>
              <a:t>障碍物后再移动。</a:t>
            </a:r>
          </a:p>
          <a:p>
            <a:pPr marL="0"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⑥　旋转时，应在确认旋转范围内的障碍物后慎重旋转。</a:t>
            </a: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457200" lvl="1"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Font typeface="Arial" panose="020B0604020202020204" pitchFamily="34" charset="0"/>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28311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762817"/>
          </a:xfrm>
          <a:ln>
            <a:solidFill>
              <a:schemeClr val="tx1"/>
            </a:solidFill>
          </a:ln>
        </p:spPr>
        <p:txBody>
          <a:bodyPr>
            <a:noAutofit/>
          </a:bodyPr>
          <a:lstStyle/>
          <a:p>
            <a:r>
              <a:rPr lang="zh-CN" altLang="en-US" sz="2400" b="1" dirty="0">
                <a:latin typeface="ＭＳ 明朝" panose="02020609040205080304" pitchFamily="49" charset="-128"/>
                <a:ea typeface="ＭＳ 明朝" panose="02020609040205080304" pitchFamily="49" charset="-128"/>
              </a:rPr>
              <a:t>高空作业车的安全作业</a:t>
            </a:r>
            <a:r>
              <a:rPr lang="ja-JP" altLang="en-US" sz="2400" b="1" dirty="0">
                <a:latin typeface="ＭＳ 明朝" panose="02020609040205080304" pitchFamily="49" charset="-128"/>
                <a:ea typeface="ＭＳ 明朝" panose="02020609040205080304" pitchFamily="49" charset="-128"/>
              </a:rPr>
              <a:t>（２）</a:t>
            </a:r>
            <a:r>
              <a:rPr lang="en-US" altLang="ja-JP" sz="2400" b="1" dirty="0">
                <a:latin typeface="ＭＳ 明朝" panose="02020609040205080304" pitchFamily="49" charset="-128"/>
                <a:ea typeface="ＭＳ 明朝" panose="02020609040205080304" pitchFamily="49" charset="-128"/>
              </a:rPr>
              <a:t/>
            </a:r>
            <a:br>
              <a:rPr lang="en-US" altLang="ja-JP" sz="2400" b="1" dirty="0">
                <a:latin typeface="ＭＳ 明朝" panose="02020609040205080304" pitchFamily="49" charset="-128"/>
                <a:ea typeface="ＭＳ 明朝" panose="02020609040205080304" pitchFamily="49" charset="-128"/>
              </a:rPr>
            </a:br>
            <a:r>
              <a:rPr lang="ja-JP" altLang="en-US" sz="2400" b="1" dirty="0">
                <a:latin typeface="ＭＳ 明朝" panose="02020609040205080304" pitchFamily="49" charset="-128"/>
                <a:ea typeface="ＭＳ 明朝" panose="02020609040205080304" pitchFamily="49" charset="-128"/>
              </a:rPr>
              <a:t>　</a:t>
            </a:r>
            <a:r>
              <a:rPr lang="zh-TW" altLang="en-US" sz="2400" b="1" dirty="0">
                <a:latin typeface="ＭＳ 明朝" panose="02020609040205080304" pitchFamily="49" charset="-128"/>
                <a:ea typeface="ＭＳ 明朝" panose="02020609040205080304" pitchFamily="49" charset="-128"/>
              </a:rPr>
              <a:t>作业时的注意事项</a:t>
            </a:r>
            <a:r>
              <a:rPr lang="ja-JP" altLang="en-US" sz="2400" b="1" dirty="0">
                <a:latin typeface="ＭＳ 明朝" panose="02020609040205080304" pitchFamily="49" charset="-128"/>
                <a:ea typeface="ＭＳ 明朝" panose="02020609040205080304" pitchFamily="49" charset="-128"/>
              </a:rPr>
              <a:t>３　注意安全操作</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882093" y="6400413"/>
            <a:ext cx="4288569"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教材８８～８９页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４３～４４页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44</a:t>
            </a:fld>
            <a:endParaRPr lang="ja-JP" altLang="en-US" dirty="0">
              <a:solidFill>
                <a:prstClr val="black">
                  <a:tint val="75000"/>
                </a:prstClr>
              </a:solidFill>
            </a:endParaRPr>
          </a:p>
        </p:txBody>
      </p:sp>
      <p:sp>
        <p:nvSpPr>
          <p:cNvPr id="11" name="コンテンツ プレースホルダー 4"/>
          <p:cNvSpPr txBox="1">
            <a:spLocks/>
          </p:cNvSpPr>
          <p:nvPr/>
        </p:nvSpPr>
        <p:spPr>
          <a:xfrm>
            <a:off x="531119" y="1241495"/>
            <a:ext cx="8081762" cy="3626179"/>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altLang="ja-JP" sz="1600" dirty="0">
                <a:solidFill>
                  <a:prstClr val="black"/>
                </a:solidFill>
                <a:latin typeface="ＭＳ 明朝" panose="02020609040205080304" pitchFamily="49" charset="-128"/>
                <a:ea typeface="ＭＳ 明朝" panose="02020609040205080304" pitchFamily="49" charset="-128"/>
              </a:rPr>
              <a:t>(3)</a:t>
            </a:r>
            <a:r>
              <a:rPr lang="ja-JP" altLang="en-US" sz="1600" dirty="0">
                <a:solidFill>
                  <a:prstClr val="black"/>
                </a:solidFill>
                <a:latin typeface="ＭＳ 明朝" panose="02020609040205080304" pitchFamily="49" charset="-128"/>
                <a:ea typeface="ＭＳ 明朝" panose="02020609040205080304" pitchFamily="49" charset="-128"/>
              </a:rPr>
              <a:t>　注意安全操作</a:t>
            </a:r>
            <a:endParaRPr lang="en-US" altLang="ja-JP" sz="1600" dirty="0">
              <a:solidFill>
                <a:prstClr val="black"/>
              </a:solidFill>
              <a:latin typeface="ＭＳ 明朝" panose="02020609040205080304" pitchFamily="49" charset="-128"/>
              <a:ea typeface="ＭＳ 明朝" panose="02020609040205080304" pitchFamily="49" charset="-128"/>
            </a:endParaRPr>
          </a:p>
          <a:p>
            <a:pPr marL="0" lvl="1" indent="0">
              <a:lnSpc>
                <a:spcPct val="100000"/>
              </a:lnSpc>
              <a:spcBef>
                <a:spcPts val="0"/>
              </a:spcBef>
              <a:buNone/>
            </a:pPr>
            <a:r>
              <a:rPr lang="ja-JP"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①</a:t>
            </a:r>
            <a:r>
              <a:rPr lang="ja-JP"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在以下情况下行走或操作时，必须将动臂全部收缩，</a:t>
            </a:r>
            <a:r>
              <a:rPr lang="zh-TW" altLang="en-US" sz="1600" dirty="0">
                <a:solidFill>
                  <a:prstClr val="black"/>
                </a:solidFill>
                <a:latin typeface="ＭＳ 明朝" panose="02020609040205080304" pitchFamily="49" charset="-128"/>
                <a:ea typeface="ＭＳ 明朝" panose="02020609040205080304" pitchFamily="49" charset="-128"/>
              </a:rPr>
              <a:t>将作业</a:t>
            </a:r>
            <a:r>
              <a:rPr lang="zh-CN" altLang="en-US" sz="1600" dirty="0">
                <a:solidFill>
                  <a:prstClr val="black"/>
                </a:solidFill>
                <a:latin typeface="ＭＳ 明朝" panose="02020609040205080304" pitchFamily="49" charset="-128"/>
                <a:ea typeface="ＭＳ 明朝" panose="02020609040205080304" pitchFamily="49" charset="-128"/>
              </a:rPr>
              <a:t>平台降到水平以下。</a:t>
            </a:r>
          </a:p>
          <a:p>
            <a:pPr marL="0" lvl="1"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a:t>
            </a:r>
            <a:r>
              <a:rPr lang="en-US" altLang="zh-CN" sz="1400" dirty="0">
                <a:solidFill>
                  <a:prstClr val="black"/>
                </a:solidFill>
                <a:latin typeface="ＭＳ 明朝" panose="02020609040205080304" pitchFamily="49" charset="-128"/>
                <a:ea typeface="ＭＳ 明朝" panose="02020609040205080304" pitchFamily="49" charset="-128"/>
              </a:rPr>
              <a:t>a</a:t>
            </a:r>
            <a:r>
              <a:rPr lang="zh-CN" altLang="en-US" sz="1400" dirty="0">
                <a:solidFill>
                  <a:prstClr val="black"/>
                </a:solidFill>
                <a:latin typeface="ＭＳ 明朝" panose="02020609040205080304" pitchFamily="49" charset="-128"/>
                <a:ea typeface="ＭＳ 明朝" panose="02020609040205080304" pitchFamily="49" charset="-128"/>
              </a:rPr>
              <a:t>）方向盘操作时</a:t>
            </a:r>
          </a:p>
          <a:p>
            <a:pPr marL="0" lvl="1"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a:t>
            </a:r>
            <a:r>
              <a:rPr lang="en-US" altLang="zh-CN" sz="1400" dirty="0">
                <a:solidFill>
                  <a:prstClr val="black"/>
                </a:solidFill>
                <a:latin typeface="ＭＳ 明朝" panose="02020609040205080304" pitchFamily="49" charset="-128"/>
                <a:ea typeface="ＭＳ 明朝" panose="02020609040205080304" pitchFamily="49" charset="-128"/>
              </a:rPr>
              <a:t>b</a:t>
            </a:r>
            <a:r>
              <a:rPr lang="zh-CN" altLang="en-US" sz="1400" dirty="0">
                <a:solidFill>
                  <a:prstClr val="black"/>
                </a:solidFill>
                <a:latin typeface="ＭＳ 明朝" panose="02020609040205080304" pitchFamily="49" charset="-128"/>
                <a:ea typeface="ＭＳ 明朝" panose="02020609040205080304" pitchFamily="49" charset="-128"/>
              </a:rPr>
              <a:t>）路面倾斜时</a:t>
            </a:r>
          </a:p>
          <a:p>
            <a:pPr marL="0" lvl="1"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a:t>
            </a:r>
            <a:r>
              <a:rPr lang="en-US" altLang="zh-CN" sz="1400" dirty="0">
                <a:solidFill>
                  <a:prstClr val="black"/>
                </a:solidFill>
                <a:latin typeface="ＭＳ 明朝" panose="02020609040205080304" pitchFamily="49" charset="-128"/>
                <a:ea typeface="ＭＳ 明朝" panose="02020609040205080304" pitchFamily="49" charset="-128"/>
              </a:rPr>
              <a:t>c</a:t>
            </a:r>
            <a:r>
              <a:rPr lang="zh-CN" altLang="en-US" sz="1400" dirty="0">
                <a:solidFill>
                  <a:prstClr val="black"/>
                </a:solidFill>
                <a:latin typeface="ＭＳ 明朝" panose="02020609040205080304" pitchFamily="49" charset="-128"/>
                <a:ea typeface="ＭＳ 明朝" panose="02020609040205080304" pitchFamily="49" charset="-128"/>
              </a:rPr>
              <a:t>）路面凹凸不平时</a:t>
            </a:r>
          </a:p>
          <a:p>
            <a:pPr marL="0" lvl="1"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zh-CN" altLang="en-US" sz="1400" dirty="0">
                <a:solidFill>
                  <a:prstClr val="black"/>
                </a:solidFill>
                <a:latin typeface="ＭＳ 明朝" panose="02020609040205080304" pitchFamily="49" charset="-128"/>
                <a:ea typeface="ＭＳ 明朝" panose="02020609040205080304" pitchFamily="49" charset="-128"/>
              </a:rPr>
              <a:t>（</a:t>
            </a:r>
            <a:r>
              <a:rPr lang="en-US" altLang="zh-CN" sz="1400" dirty="0">
                <a:solidFill>
                  <a:prstClr val="black"/>
                </a:solidFill>
                <a:latin typeface="ＭＳ 明朝" panose="02020609040205080304" pitchFamily="49" charset="-128"/>
                <a:ea typeface="ＭＳ 明朝" panose="02020609040205080304" pitchFamily="49" charset="-128"/>
              </a:rPr>
              <a:t>d</a:t>
            </a:r>
            <a:r>
              <a:rPr lang="zh-CN" altLang="en-US" sz="1400" dirty="0">
                <a:solidFill>
                  <a:prstClr val="black"/>
                </a:solidFill>
                <a:latin typeface="ＭＳ 明朝" panose="02020609040205080304" pitchFamily="49" charset="-128"/>
                <a:ea typeface="ＭＳ 明朝" panose="02020609040205080304" pitchFamily="49" charset="-128"/>
              </a:rPr>
              <a:t>）风大</a:t>
            </a:r>
            <a:r>
              <a:rPr lang="zh-TW" altLang="en-US" sz="1400" dirty="0">
                <a:solidFill>
                  <a:prstClr val="black"/>
                </a:solidFill>
                <a:latin typeface="ＭＳ 明朝" panose="02020609040205080304" pitchFamily="49" charset="-128"/>
                <a:ea typeface="ＭＳ 明朝" panose="02020609040205080304" pitchFamily="49" charset="-128"/>
              </a:rPr>
              <a:t>时</a:t>
            </a:r>
            <a:endParaRPr lang="zh-CN" altLang="en-US" sz="1400" dirty="0">
              <a:solidFill>
                <a:prstClr val="black"/>
              </a:solidFill>
              <a:latin typeface="ＭＳ 明朝" panose="02020609040205080304" pitchFamily="49" charset="-128"/>
              <a:ea typeface="ＭＳ 明朝" panose="02020609040205080304" pitchFamily="49" charset="-128"/>
            </a:endParaRPr>
          </a:p>
          <a:p>
            <a:pPr marL="0" lvl="1" indent="0">
              <a:lnSpc>
                <a:spcPct val="100000"/>
              </a:lnSpc>
              <a:spcBef>
                <a:spcPts val="0"/>
              </a:spcBef>
              <a:buNone/>
            </a:pPr>
            <a:r>
              <a:rPr lang="ja-JP" altLang="en-US" sz="1400" dirty="0">
                <a:solidFill>
                  <a:prstClr val="black"/>
                </a:solidFill>
                <a:latin typeface="ＭＳ 明朝" panose="02020609040205080304" pitchFamily="49" charset="-128"/>
                <a:ea typeface="ＭＳ 明朝" panose="02020609040205080304" pitchFamily="49" charset="-128"/>
              </a:rPr>
              <a:t>　　</a:t>
            </a:r>
            <a:r>
              <a:rPr lang="zh-TW" altLang="en-US" sz="1400" dirty="0">
                <a:solidFill>
                  <a:prstClr val="black"/>
                </a:solidFill>
                <a:latin typeface="ＭＳ 明朝" panose="02020609040205080304" pitchFamily="49" charset="-128"/>
                <a:ea typeface="ＭＳ 明朝" panose="02020609040205080304" pitchFamily="49" charset="-128"/>
              </a:rPr>
              <a:t>  </a:t>
            </a:r>
            <a:r>
              <a:rPr lang="ja-JP" altLang="en-US" sz="1400" dirty="0">
                <a:solidFill>
                  <a:prstClr val="black"/>
                </a:solidFill>
                <a:latin typeface="ＭＳ 明朝" panose="02020609040205080304" pitchFamily="49" charset="-128"/>
                <a:ea typeface="ＭＳ 明朝" panose="02020609040205080304" pitchFamily="49" charset="-128"/>
              </a:rPr>
              <a:t>　</a:t>
            </a:r>
            <a:r>
              <a:rPr lang="en-US" altLang="zh-CN" sz="1400" dirty="0">
                <a:solidFill>
                  <a:prstClr val="black"/>
                </a:solidFill>
                <a:latin typeface="ＭＳ 明朝" panose="02020609040205080304" pitchFamily="49" charset="-128"/>
                <a:ea typeface="ＭＳ 明朝" panose="02020609040205080304" pitchFamily="49" charset="-128"/>
              </a:rPr>
              <a:t>※</a:t>
            </a:r>
            <a:r>
              <a:rPr lang="zh-CN" altLang="en-US" sz="1400" dirty="0">
                <a:solidFill>
                  <a:prstClr val="black"/>
                </a:solidFill>
                <a:latin typeface="ＭＳ 明朝" panose="02020609040205080304" pitchFamily="49" charset="-128"/>
                <a:ea typeface="ＭＳ 明朝" panose="02020609040205080304" pitchFamily="49" charset="-128"/>
              </a:rPr>
              <a:t>（车身倾斜角度调节装置</a:t>
            </a:r>
            <a:r>
              <a:rPr lang="zh-TW" altLang="en-US" sz="1400" dirty="0">
                <a:solidFill>
                  <a:prstClr val="black"/>
                </a:solidFill>
                <a:latin typeface="ＭＳ 明朝" panose="02020609040205080304" pitchFamily="49" charset="-128"/>
                <a:ea typeface="ＭＳ 明朝" panose="02020609040205080304" pitchFamily="49" charset="-128"/>
              </a:rPr>
              <a:t>操作</a:t>
            </a:r>
            <a:r>
              <a:rPr lang="zh-CN" altLang="en-US" sz="1400" dirty="0">
                <a:solidFill>
                  <a:prstClr val="black"/>
                </a:solidFill>
                <a:latin typeface="ＭＳ 明朝" panose="02020609040205080304" pitchFamily="49" charset="-128"/>
                <a:ea typeface="ＭＳ 明朝" panose="02020609040205080304" pitchFamily="49" charset="-128"/>
              </a:rPr>
              <a:t>发出警告音时，请绝对不要上升</a:t>
            </a:r>
            <a:r>
              <a:rPr lang="zh-TW" altLang="en-US" sz="1400" dirty="0">
                <a:solidFill>
                  <a:prstClr val="black"/>
                </a:solidFill>
                <a:latin typeface="ＭＳ 明朝" panose="02020609040205080304" pitchFamily="49" charset="-128"/>
                <a:ea typeface="ＭＳ 明朝" panose="02020609040205080304" pitchFamily="49" charset="-128"/>
              </a:rPr>
              <a:t>作业</a:t>
            </a:r>
            <a:r>
              <a:rPr lang="zh-CN" altLang="en-US" sz="1400" dirty="0">
                <a:solidFill>
                  <a:prstClr val="black"/>
                </a:solidFill>
                <a:latin typeface="ＭＳ 明朝" panose="02020609040205080304" pitchFamily="49" charset="-128"/>
                <a:ea typeface="ＭＳ 明朝" panose="02020609040205080304" pitchFamily="49" charset="-128"/>
              </a:rPr>
              <a:t>平台。）</a:t>
            </a:r>
            <a:r>
              <a:rPr lang="ja-JP" altLang="en-US" sz="1400" dirty="0">
                <a:solidFill>
                  <a:prstClr val="black"/>
                </a:solidFill>
                <a:latin typeface="ＭＳ 明朝" panose="02020609040205080304" pitchFamily="49" charset="-128"/>
                <a:ea typeface="ＭＳ 明朝" panose="02020609040205080304" pitchFamily="49" charset="-128"/>
              </a:rPr>
              <a:t>　</a:t>
            </a:r>
            <a:endParaRPr lang="en-US" altLang="ja-JP" sz="1400" dirty="0">
              <a:solidFill>
                <a:prstClr val="black"/>
              </a:solidFill>
              <a:latin typeface="ＭＳ 明朝" panose="02020609040205080304" pitchFamily="49" charset="-128"/>
              <a:ea typeface="ＭＳ 明朝" panose="02020609040205080304" pitchFamily="49" charset="-128"/>
            </a:endParaRPr>
          </a:p>
          <a:p>
            <a:pPr marL="0" lvl="1" indent="0">
              <a:lnSpc>
                <a:spcPct val="100000"/>
              </a:lnSpc>
              <a:spcBef>
                <a:spcPts val="0"/>
              </a:spcBef>
              <a:buNone/>
            </a:pPr>
            <a:r>
              <a:rPr lang="zh-TW" altLang="en-US" sz="1600" dirty="0">
                <a:solidFill>
                  <a:prstClr val="black"/>
                </a:solidFill>
                <a:latin typeface="ＭＳ 明朝" panose="02020609040205080304" pitchFamily="49" charset="-128"/>
                <a:ea typeface="ＭＳ 明朝" panose="02020609040205080304" pitchFamily="49" charset="-128"/>
              </a:rPr>
              <a:t> </a:t>
            </a:r>
            <a:r>
              <a:rPr lang="ja-JP"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②</a:t>
            </a:r>
            <a:r>
              <a:rPr lang="ja-JP"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为了防止作业平台上装载的材料与操作杆</a:t>
            </a:r>
            <a:r>
              <a:rPr lang="en-US" altLang="ja-JP" sz="1600" dirty="0">
                <a:solidFill>
                  <a:prstClr val="black"/>
                </a:solidFill>
                <a:latin typeface="ＭＳ 明朝" panose="02020609040205080304" pitchFamily="49" charset="-128"/>
                <a:ea typeface="ＭＳ 明朝" panose="02020609040205080304" pitchFamily="49" charset="-128"/>
              </a:rPr>
              <a:t>(</a:t>
            </a:r>
            <a:r>
              <a:rPr lang="en-US" altLang="ja-JP" sz="1600" dirty="0" err="1">
                <a:solidFill>
                  <a:prstClr val="black"/>
                </a:solidFill>
                <a:latin typeface="ＭＳ 明朝" panose="02020609040205080304" pitchFamily="49" charset="-128"/>
                <a:ea typeface="ＭＳ 明朝" panose="02020609040205080304" pitchFamily="49" charset="-128"/>
              </a:rPr>
              <a:t>sousareba</a:t>
            </a:r>
            <a:r>
              <a:rPr lang="en-US" altLang="ja-JP" sz="1600" dirty="0">
                <a:solidFill>
                  <a:prstClr val="black"/>
                </a:solidFill>
                <a:latin typeface="ＭＳ 明朝" panose="02020609040205080304" pitchFamily="49" charset="-128"/>
                <a:ea typeface="ＭＳ 明朝" panose="02020609040205080304" pitchFamily="49" charset="-128"/>
              </a:rPr>
              <a:t>)</a:t>
            </a:r>
            <a:r>
              <a:rPr lang="zh-CN" altLang="en-US" sz="1600" dirty="0">
                <a:solidFill>
                  <a:prstClr val="black"/>
                </a:solidFill>
                <a:latin typeface="ＭＳ 明朝" panose="02020609040205080304" pitchFamily="49" charset="-128"/>
                <a:ea typeface="ＭＳ 明朝" panose="02020609040205080304" pitchFamily="49" charset="-128"/>
              </a:rPr>
              <a:t>等接触，应</a:t>
            </a:r>
            <a:r>
              <a:rPr lang="zh-TW" altLang="en-US" sz="1600" dirty="0">
                <a:solidFill>
                  <a:prstClr val="black"/>
                </a:solidFill>
                <a:latin typeface="ＭＳ 明朝" panose="02020609040205080304" pitchFamily="49" charset="-128"/>
                <a:ea typeface="ＭＳ 明朝" panose="02020609040205080304" pitchFamily="49" charset="-128"/>
              </a:rPr>
              <a:t>采取</a:t>
            </a:r>
            <a:r>
              <a:rPr lang="zh-CN" altLang="en-US" sz="1600" dirty="0">
                <a:solidFill>
                  <a:prstClr val="black"/>
                </a:solidFill>
                <a:latin typeface="ＭＳ 明朝" panose="02020609040205080304" pitchFamily="49" charset="-128"/>
                <a:ea typeface="ＭＳ 明朝" panose="02020609040205080304" pitchFamily="49" charset="-128"/>
              </a:rPr>
              <a:t>放置方法，</a:t>
            </a:r>
            <a:endParaRPr lang="en-US" altLang="zh-CN" sz="1600" dirty="0">
              <a:solidFill>
                <a:prstClr val="black"/>
              </a:solidFill>
              <a:latin typeface="ＭＳ 明朝" panose="02020609040205080304" pitchFamily="49" charset="-128"/>
              <a:ea typeface="ＭＳ 明朝" panose="02020609040205080304" pitchFamily="49" charset="-128"/>
            </a:endParaRPr>
          </a:p>
          <a:p>
            <a:pPr marL="0" lvl="1" indent="0">
              <a:lnSpc>
                <a:spcPct val="100000"/>
              </a:lnSpc>
              <a:spcBef>
                <a:spcPts val="0"/>
              </a:spcBef>
              <a:buNone/>
            </a:pPr>
            <a:r>
              <a:rPr lang="ja-JP"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固定等对策。</a:t>
            </a:r>
          </a:p>
          <a:p>
            <a:pPr marL="0" lvl="1" indent="0">
              <a:lnSpc>
                <a:spcPct val="100000"/>
              </a:lnSpc>
              <a:spcBef>
                <a:spcPts val="0"/>
              </a:spcBef>
              <a:buNone/>
            </a:pPr>
            <a:r>
              <a:rPr lang="ja-JP"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③</a:t>
            </a:r>
            <a:r>
              <a:rPr lang="ja-JP"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不</a:t>
            </a:r>
            <a:r>
              <a:rPr lang="zh-TW" altLang="en-US" sz="1600" dirty="0">
                <a:solidFill>
                  <a:prstClr val="black"/>
                </a:solidFill>
                <a:latin typeface="ＭＳ 明朝" panose="02020609040205080304" pitchFamily="49" charset="-128"/>
                <a:ea typeface="ＭＳ 明朝" panose="02020609040205080304" pitchFamily="49" charset="-128"/>
              </a:rPr>
              <a:t>能</a:t>
            </a:r>
            <a:r>
              <a:rPr lang="zh-CN" altLang="en-US" sz="1600" dirty="0">
                <a:solidFill>
                  <a:prstClr val="black"/>
                </a:solidFill>
                <a:latin typeface="ＭＳ 明朝" panose="02020609040205080304" pitchFamily="49" charset="-128"/>
                <a:ea typeface="ＭＳ 明朝" panose="02020609040205080304" pitchFamily="49" charset="-128"/>
              </a:rPr>
              <a:t>急剧的</a:t>
            </a:r>
            <a:r>
              <a:rPr lang="zh-TW" altLang="en-US" sz="1600" dirty="0">
                <a:solidFill>
                  <a:prstClr val="black"/>
                </a:solidFill>
                <a:latin typeface="ＭＳ 明朝" panose="02020609040205080304" pitchFamily="49" charset="-128"/>
                <a:ea typeface="ＭＳ 明朝" panose="02020609040205080304" pitchFamily="49" charset="-128"/>
              </a:rPr>
              <a:t>操作</a:t>
            </a:r>
            <a:r>
              <a:rPr lang="zh-CN" altLang="en-US" sz="1600" dirty="0">
                <a:solidFill>
                  <a:prstClr val="black"/>
                </a:solidFill>
                <a:latin typeface="ＭＳ 明朝" panose="02020609040205080304" pitchFamily="49" charset="-128"/>
                <a:ea typeface="ＭＳ 明朝" panose="02020609040205080304" pitchFamily="49" charset="-128"/>
              </a:rPr>
              <a:t>操作杆</a:t>
            </a:r>
            <a:r>
              <a:rPr lang="en-US" altLang="ja-JP" sz="1600" dirty="0">
                <a:solidFill>
                  <a:prstClr val="black"/>
                </a:solidFill>
                <a:latin typeface="ＭＳ 明朝" panose="02020609040205080304" pitchFamily="49" charset="-128"/>
                <a:ea typeface="ＭＳ 明朝" panose="02020609040205080304" pitchFamily="49" charset="-128"/>
              </a:rPr>
              <a:t>(</a:t>
            </a:r>
            <a:r>
              <a:rPr lang="en-US" altLang="ja-JP" sz="1600" dirty="0" err="1">
                <a:solidFill>
                  <a:prstClr val="black"/>
                </a:solidFill>
                <a:latin typeface="ＭＳ 明朝" panose="02020609040205080304" pitchFamily="49" charset="-128"/>
                <a:ea typeface="ＭＳ 明朝" panose="02020609040205080304" pitchFamily="49" charset="-128"/>
              </a:rPr>
              <a:t>sousareba</a:t>
            </a:r>
            <a:r>
              <a:rPr lang="en-US" altLang="ja-JP" sz="1600" dirty="0">
                <a:solidFill>
                  <a:prstClr val="black"/>
                </a:solidFill>
                <a:latin typeface="ＭＳ 明朝" panose="02020609040205080304" pitchFamily="49" charset="-128"/>
                <a:ea typeface="ＭＳ 明朝" panose="02020609040205080304" pitchFamily="49" charset="-128"/>
              </a:rPr>
              <a:t>)</a:t>
            </a:r>
            <a:r>
              <a:rPr lang="zh-CN" altLang="en-US" sz="1600" dirty="0">
                <a:solidFill>
                  <a:prstClr val="black"/>
                </a:solidFill>
                <a:latin typeface="ＭＳ 明朝" panose="02020609040205080304" pitchFamily="49" charset="-128"/>
                <a:ea typeface="ＭＳ 明朝" panose="02020609040205080304" pitchFamily="49" charset="-128"/>
              </a:rPr>
              <a:t>。</a:t>
            </a:r>
          </a:p>
          <a:p>
            <a:pPr marL="0" lvl="1" indent="0">
              <a:lnSpc>
                <a:spcPct val="100000"/>
              </a:lnSpc>
              <a:spcBef>
                <a:spcPts val="0"/>
              </a:spcBef>
              <a:buNone/>
            </a:pPr>
            <a:r>
              <a:rPr lang="ja-JP"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④</a:t>
            </a:r>
            <a:r>
              <a:rPr lang="ja-JP"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自走式高空作业车接近作业位置时，绝对不能</a:t>
            </a:r>
            <a:r>
              <a:rPr lang="zh-TW" altLang="en-US" sz="1600" dirty="0">
                <a:solidFill>
                  <a:prstClr val="black"/>
                </a:solidFill>
                <a:latin typeface="ＭＳ 明朝" panose="02020609040205080304" pitchFamily="49" charset="-128"/>
                <a:ea typeface="ＭＳ 明朝" panose="02020609040205080304" pitchFamily="49" charset="-128"/>
              </a:rPr>
              <a:t>在</a:t>
            </a:r>
            <a:r>
              <a:rPr lang="zh-CN" altLang="en-US" sz="1600" dirty="0">
                <a:solidFill>
                  <a:prstClr val="black"/>
                </a:solidFill>
                <a:latin typeface="ＭＳ 明朝" panose="02020609040205080304" pitchFamily="49" charset="-128"/>
                <a:ea typeface="ＭＳ 明朝" panose="02020609040205080304" pitchFamily="49" charset="-128"/>
              </a:rPr>
              <a:t>行</a:t>
            </a:r>
            <a:r>
              <a:rPr lang="zh-TW" altLang="en-US" sz="1600" dirty="0">
                <a:solidFill>
                  <a:prstClr val="black"/>
                </a:solidFill>
                <a:latin typeface="ＭＳ 明朝" panose="02020609040205080304" pitchFamily="49" charset="-128"/>
                <a:ea typeface="ＭＳ 明朝" panose="02020609040205080304" pitchFamily="49" charset="-128"/>
              </a:rPr>
              <a:t>车</a:t>
            </a:r>
            <a:r>
              <a:rPr lang="zh-CN" altLang="en-US" sz="1600" dirty="0">
                <a:solidFill>
                  <a:prstClr val="black"/>
                </a:solidFill>
                <a:latin typeface="ＭＳ 明朝" panose="02020609040205080304" pitchFamily="49" charset="-128"/>
                <a:ea typeface="ＭＳ 明朝" panose="02020609040205080304" pitchFamily="49" charset="-128"/>
              </a:rPr>
              <a:t>操作</a:t>
            </a:r>
            <a:r>
              <a:rPr lang="zh-TW" altLang="en-US" sz="1600" dirty="0">
                <a:solidFill>
                  <a:prstClr val="black"/>
                </a:solidFill>
                <a:latin typeface="ＭＳ 明朝" panose="02020609040205080304" pitchFamily="49" charset="-128"/>
                <a:ea typeface="ＭＳ 明朝" panose="02020609040205080304" pitchFamily="49" charset="-128"/>
              </a:rPr>
              <a:t>时进行</a:t>
            </a:r>
            <a:r>
              <a:rPr lang="zh-CN" altLang="en-US" sz="1600" dirty="0">
                <a:solidFill>
                  <a:prstClr val="black"/>
                </a:solidFill>
                <a:latin typeface="ＭＳ 明朝" panose="02020609040205080304" pitchFamily="49" charset="-128"/>
                <a:ea typeface="ＭＳ 明朝" panose="02020609040205080304" pitchFamily="49" charset="-128"/>
              </a:rPr>
              <a:t>。</a:t>
            </a:r>
          </a:p>
          <a:p>
            <a:pPr marL="0" lvl="1" indent="0">
              <a:lnSpc>
                <a:spcPct val="100000"/>
              </a:lnSpc>
              <a:spcBef>
                <a:spcPts val="0"/>
              </a:spcBef>
              <a:buNone/>
            </a:pPr>
            <a:r>
              <a:rPr lang="ja-JP"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⑤</a:t>
            </a:r>
            <a:r>
              <a:rPr lang="ja-JP" altLang="en-US" sz="1600" dirty="0">
                <a:solidFill>
                  <a:prstClr val="black"/>
                </a:solidFill>
                <a:latin typeface="ＭＳ 明朝" panose="02020609040205080304" pitchFamily="49" charset="-128"/>
                <a:ea typeface="ＭＳ 明朝" panose="02020609040205080304" pitchFamily="49" charset="-128"/>
              </a:rPr>
              <a:t>　</a:t>
            </a:r>
            <a:r>
              <a:rPr lang="zh-TW" altLang="en-US" sz="1600" dirty="0">
                <a:solidFill>
                  <a:prstClr val="black"/>
                </a:solidFill>
                <a:latin typeface="ＭＳ 明朝" panose="02020609040205080304" pitchFamily="49" charset="-128"/>
                <a:ea typeface="ＭＳ 明朝" panose="02020609040205080304" pitchFamily="49" charset="-128"/>
              </a:rPr>
              <a:t>作业</a:t>
            </a:r>
            <a:r>
              <a:rPr lang="zh-CN" altLang="en-US" sz="1600" dirty="0">
                <a:solidFill>
                  <a:prstClr val="black"/>
                </a:solidFill>
                <a:latin typeface="ＭＳ 明朝" panose="02020609040205080304" pitchFamily="49" charset="-128"/>
                <a:ea typeface="ＭＳ 明朝" panose="02020609040205080304" pitchFamily="49" charset="-128"/>
              </a:rPr>
              <a:t>人员乘坐中的下部操作装置进行操作时，应与搭乘者</a:t>
            </a:r>
            <a:r>
              <a:rPr lang="zh-TW" altLang="en-US" sz="1600" dirty="0">
                <a:solidFill>
                  <a:prstClr val="black"/>
                </a:solidFill>
                <a:latin typeface="ＭＳ 明朝" panose="02020609040205080304" pitchFamily="49" charset="-128"/>
                <a:ea typeface="ＭＳ 明朝" panose="02020609040205080304" pitchFamily="49" charset="-128"/>
              </a:rPr>
              <a:t>保持</a:t>
            </a:r>
            <a:r>
              <a:rPr lang="zh-CN" altLang="en-US" sz="1600" dirty="0">
                <a:solidFill>
                  <a:prstClr val="black"/>
                </a:solidFill>
                <a:latin typeface="ＭＳ 明朝" panose="02020609040205080304" pitchFamily="49" charset="-128"/>
                <a:ea typeface="ＭＳ 明朝" panose="02020609040205080304" pitchFamily="49" charset="-128"/>
              </a:rPr>
              <a:t>密切联系。</a:t>
            </a:r>
          </a:p>
          <a:p>
            <a:pPr marL="0" lvl="1" indent="0">
              <a:lnSpc>
                <a:spcPct val="100000"/>
              </a:lnSpc>
              <a:spcBef>
                <a:spcPts val="0"/>
              </a:spcBef>
              <a:buNone/>
            </a:pPr>
            <a:r>
              <a:rPr lang="ja-JP"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务必通过动臂的起伏，伸缩，</a:t>
            </a:r>
            <a:r>
              <a:rPr lang="zh-TW" altLang="en-US" sz="1600" dirty="0">
                <a:solidFill>
                  <a:prstClr val="black"/>
                </a:solidFill>
                <a:latin typeface="ＭＳ 明朝" panose="02020609040205080304" pitchFamily="49" charset="-128"/>
                <a:ea typeface="ＭＳ 明朝" panose="02020609040205080304" pitchFamily="49" charset="-128"/>
              </a:rPr>
              <a:t>旋转</a:t>
            </a:r>
            <a:r>
              <a:rPr lang="zh-CN" altLang="en-US" sz="1600" dirty="0">
                <a:solidFill>
                  <a:prstClr val="black"/>
                </a:solidFill>
                <a:latin typeface="ＭＳ 明朝" panose="02020609040205080304" pitchFamily="49" charset="-128"/>
                <a:ea typeface="ＭＳ 明朝" panose="02020609040205080304" pitchFamily="49" charset="-128"/>
              </a:rPr>
              <a:t>或升降操作进行。</a:t>
            </a:r>
          </a:p>
          <a:p>
            <a:pPr marL="0" lvl="1" indent="0">
              <a:lnSpc>
                <a:spcPct val="100000"/>
              </a:lnSpc>
              <a:spcBef>
                <a:spcPts val="0"/>
              </a:spcBef>
              <a:buNone/>
            </a:pPr>
            <a:r>
              <a:rPr lang="ja-JP"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⑥</a:t>
            </a:r>
            <a:r>
              <a:rPr lang="ja-JP" altLang="en-US" sz="1600" dirty="0">
                <a:solidFill>
                  <a:prstClr val="black"/>
                </a:solidFill>
                <a:latin typeface="ＭＳ 明朝" panose="02020609040205080304" pitchFamily="49" charset="-128"/>
                <a:ea typeface="ＭＳ 明朝" panose="02020609040205080304" pitchFamily="49" charset="-128"/>
              </a:rPr>
              <a:t>　</a:t>
            </a:r>
            <a:r>
              <a:rPr lang="zh-TW" altLang="en-US" sz="1600" dirty="0">
                <a:solidFill>
                  <a:prstClr val="black"/>
                </a:solidFill>
                <a:latin typeface="ＭＳ 明朝" panose="02020609040205080304" pitchFamily="49" charset="-128"/>
                <a:ea typeface="ＭＳ 明朝" panose="02020609040205080304" pitchFamily="49" charset="-128"/>
              </a:rPr>
              <a:t>请让作业平台接近</a:t>
            </a:r>
            <a:r>
              <a:rPr lang="zh-CN" altLang="en-US" sz="1600" dirty="0">
                <a:solidFill>
                  <a:prstClr val="black"/>
                </a:solidFill>
                <a:latin typeface="ＭＳ 明朝" panose="02020609040205080304" pitchFamily="49" charset="-128"/>
                <a:ea typeface="ＭＳ 明朝" panose="02020609040205080304" pitchFamily="49" charset="-128"/>
              </a:rPr>
              <a:t>作业人员不需要勉强作业</a:t>
            </a:r>
            <a:r>
              <a:rPr lang="zh-TW" altLang="en-US" sz="1600" dirty="0">
                <a:solidFill>
                  <a:prstClr val="black"/>
                </a:solidFill>
                <a:latin typeface="ＭＳ 明朝" panose="02020609040205080304" pitchFamily="49" charset="-128"/>
                <a:ea typeface="ＭＳ 明朝" panose="02020609040205080304" pitchFamily="49" charset="-128"/>
              </a:rPr>
              <a:t>的位置</a:t>
            </a:r>
            <a:r>
              <a:rPr lang="zh-CN" altLang="en-US" sz="1600" dirty="0">
                <a:solidFill>
                  <a:prstClr val="black"/>
                </a:solidFill>
                <a:latin typeface="ＭＳ 明朝" panose="02020609040205080304" pitchFamily="49" charset="-128"/>
                <a:ea typeface="ＭＳ 明朝" panose="02020609040205080304" pitchFamily="49" charset="-128"/>
              </a:rPr>
              <a:t>。</a:t>
            </a:r>
            <a:endParaRPr lang="ja-JP" altLang="en-US" sz="16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Font typeface="Arial" panose="020B0604020202020204" pitchFamily="34" charset="0"/>
              <a:buNone/>
            </a:pPr>
            <a:endParaRPr lang="ja-JP" altLang="en-US" sz="1600" dirty="0">
              <a:solidFill>
                <a:prstClr val="black"/>
              </a:solidFill>
              <a:latin typeface="Meiryo UI" panose="020B0604030504040204" pitchFamily="50" charset="-128"/>
              <a:ea typeface="Meiryo UI" panose="020B0604030504040204" pitchFamily="50" charset="-128"/>
            </a:endParaRPr>
          </a:p>
          <a:p>
            <a:pPr marL="457200" lvl="1"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457200" lvl="1" indent="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Font typeface="Arial" panose="020B0604020202020204" pitchFamily="34" charset="0"/>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05890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49" charset="-128"/>
                <a:ea typeface="ＭＳ 明朝" panose="02020609040205080304" pitchFamily="49" charset="-128"/>
              </a:rPr>
              <a:t>高空作业车的安全作业</a:t>
            </a:r>
            <a:r>
              <a:rPr lang="ja-JP" altLang="en-US" sz="2400" b="1" dirty="0">
                <a:latin typeface="ＭＳ 明朝" panose="02020609040205080304" pitchFamily="49" charset="-128"/>
                <a:ea typeface="ＭＳ 明朝" panose="02020609040205080304" pitchFamily="49" charset="-128"/>
              </a:rPr>
              <a:t>（３）　</a:t>
            </a:r>
            <a:r>
              <a:rPr lang="zh-CN" altLang="en-US" sz="2400" b="1" dirty="0">
                <a:latin typeface="ＭＳ 明朝" panose="02020609040205080304" pitchFamily="49" charset="-128"/>
                <a:ea typeface="ＭＳ 明朝" panose="02020609040205080304" pitchFamily="49" charset="-128"/>
              </a:rPr>
              <a:t>作业</a:t>
            </a:r>
            <a:r>
              <a:rPr lang="zh-TW" altLang="en-US" sz="2400" b="1" dirty="0">
                <a:latin typeface="ＭＳ 明朝" panose="02020609040205080304" pitchFamily="49" charset="-128"/>
                <a:ea typeface="ＭＳ 明朝" panose="02020609040205080304" pitchFamily="49" charset="-128"/>
              </a:rPr>
              <a:t>结束时的注意事项</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教材９０页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４５页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45</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8"/>
            <a:ext cx="7886701" cy="1622165"/>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dirty="0">
                <a:solidFill>
                  <a:prstClr val="black"/>
                </a:solidFill>
                <a:latin typeface="ＭＳ 明朝" panose="02020609040205080304" pitchFamily="49" charset="-128"/>
                <a:ea typeface="ＭＳ 明朝" panose="02020609040205080304" pitchFamily="49" charset="-128"/>
              </a:rPr>
              <a:t>①</a:t>
            </a:r>
            <a:r>
              <a:rPr lang="ja-JP" altLang="en-US" sz="1600" dirty="0">
                <a:solidFill>
                  <a:prstClr val="black"/>
                </a:solidFill>
                <a:latin typeface="ＭＳ 明朝" panose="02020609040205080304" pitchFamily="49" charset="-128"/>
                <a:ea typeface="ＭＳ 明朝" panose="02020609040205080304" pitchFamily="49" charset="-128"/>
              </a:rPr>
              <a:t> </a:t>
            </a:r>
            <a:r>
              <a:rPr lang="zh-CN" altLang="en-US" sz="1600" dirty="0">
                <a:solidFill>
                  <a:prstClr val="black"/>
                </a:solidFill>
                <a:latin typeface="ＭＳ 明朝" panose="02020609040205080304" pitchFamily="49" charset="-128"/>
                <a:ea typeface="ＭＳ 明朝" panose="02020609040205080304" pitchFamily="49" charset="-128"/>
              </a:rPr>
              <a:t>将</a:t>
            </a:r>
            <a:r>
              <a:rPr lang="zh-TW" altLang="en-US" sz="1600" dirty="0">
                <a:solidFill>
                  <a:prstClr val="black"/>
                </a:solidFill>
                <a:latin typeface="ＭＳ 明朝" panose="02020609040205080304" pitchFamily="49" charset="-128"/>
                <a:ea typeface="ＭＳ 明朝" panose="02020609040205080304" pitchFamily="49" charset="-128"/>
              </a:rPr>
              <a:t>作业</a:t>
            </a:r>
            <a:r>
              <a:rPr lang="zh-CN" altLang="en-US" sz="1600" dirty="0">
                <a:solidFill>
                  <a:prstClr val="black"/>
                </a:solidFill>
                <a:latin typeface="ＭＳ 明朝" panose="02020609040205080304" pitchFamily="49" charset="-128"/>
                <a:ea typeface="ＭＳ 明朝" panose="02020609040205080304" pitchFamily="49" charset="-128"/>
              </a:rPr>
              <a:t>平台等</a:t>
            </a:r>
            <a:r>
              <a:rPr lang="zh-TW" altLang="en-US" sz="1600" dirty="0">
                <a:solidFill>
                  <a:prstClr val="black"/>
                </a:solidFill>
                <a:latin typeface="ＭＳ 明朝" panose="02020609040205080304" pitchFamily="49" charset="-128"/>
                <a:ea typeface="ＭＳ 明朝" panose="02020609040205080304" pitchFamily="49" charset="-128"/>
              </a:rPr>
              <a:t>恢复到收纳</a:t>
            </a:r>
            <a:r>
              <a:rPr lang="zh-CN" altLang="en-US" sz="1600" dirty="0">
                <a:solidFill>
                  <a:prstClr val="black"/>
                </a:solidFill>
                <a:latin typeface="ＭＳ 明朝" panose="02020609040205080304" pitchFamily="49" charset="-128"/>
                <a:ea typeface="ＭＳ 明朝" panose="02020609040205080304" pitchFamily="49" charset="-128"/>
              </a:rPr>
              <a:t>位置。</a:t>
            </a:r>
          </a:p>
          <a:p>
            <a:pPr marL="0" indent="0">
              <a:lnSpc>
                <a:spcPct val="100000"/>
              </a:lnSpc>
              <a:spcBef>
                <a:spcPts val="0"/>
              </a:spcBef>
              <a:buNone/>
            </a:pPr>
            <a:r>
              <a:rPr lang="zh-CN" altLang="en-US" sz="1600" dirty="0">
                <a:solidFill>
                  <a:prstClr val="black"/>
                </a:solidFill>
                <a:latin typeface="ＭＳ 明朝" panose="02020609040205080304" pitchFamily="49" charset="-128"/>
                <a:ea typeface="ＭＳ 明朝" panose="02020609040205080304" pitchFamily="49" charset="-128"/>
              </a:rPr>
              <a:t>② 应采取停车刹车等防止</a:t>
            </a:r>
            <a:r>
              <a:rPr lang="zh-TW" altLang="en-US" sz="1600" dirty="0">
                <a:solidFill>
                  <a:prstClr val="black"/>
                </a:solidFill>
                <a:latin typeface="ＭＳ 明朝" panose="02020609040205080304" pitchFamily="49" charset="-128"/>
                <a:ea typeface="ＭＳ 明朝" panose="02020609040205080304" pitchFamily="49" charset="-128"/>
              </a:rPr>
              <a:t>偏离的</a:t>
            </a:r>
            <a:r>
              <a:rPr lang="zh-CN" altLang="en-US" sz="1600" dirty="0">
                <a:solidFill>
                  <a:prstClr val="black"/>
                </a:solidFill>
                <a:latin typeface="ＭＳ 明朝" panose="02020609040205080304" pitchFamily="49" charset="-128"/>
                <a:ea typeface="ＭＳ 明朝" panose="02020609040205080304" pitchFamily="49" charset="-128"/>
              </a:rPr>
              <a:t>措施。</a:t>
            </a:r>
          </a:p>
          <a:p>
            <a:pPr marL="0" indent="0">
              <a:lnSpc>
                <a:spcPct val="100000"/>
              </a:lnSpc>
              <a:spcBef>
                <a:spcPts val="0"/>
              </a:spcBef>
              <a:buNone/>
            </a:pPr>
            <a:r>
              <a:rPr lang="zh-CN" altLang="en-US" sz="1600" dirty="0">
                <a:solidFill>
                  <a:prstClr val="black"/>
                </a:solidFill>
                <a:latin typeface="ＭＳ 明朝" panose="02020609040205080304" pitchFamily="49" charset="-128"/>
                <a:ea typeface="ＭＳ 明朝" panose="02020609040205080304" pitchFamily="49" charset="-128"/>
              </a:rPr>
              <a:t>③ 不要从</a:t>
            </a:r>
            <a:r>
              <a:rPr lang="zh-TW" altLang="en-US" sz="1600" dirty="0">
                <a:solidFill>
                  <a:prstClr val="black"/>
                </a:solidFill>
                <a:latin typeface="ＭＳ 明朝" panose="02020609040205080304" pitchFamily="49" charset="-128"/>
                <a:ea typeface="ＭＳ 明朝" panose="02020609040205080304" pitchFamily="49" charset="-128"/>
              </a:rPr>
              <a:t>作业</a:t>
            </a:r>
            <a:r>
              <a:rPr lang="zh-CN" altLang="en-US" sz="1600" dirty="0">
                <a:solidFill>
                  <a:prstClr val="black"/>
                </a:solidFill>
                <a:latin typeface="ＭＳ 明朝" panose="02020609040205080304" pitchFamily="49" charset="-128"/>
                <a:ea typeface="ＭＳ 明朝" panose="02020609040205080304" pitchFamily="49" charset="-128"/>
              </a:rPr>
              <a:t>平台上跳下来。</a:t>
            </a:r>
          </a:p>
          <a:p>
            <a:pPr marL="0" indent="0">
              <a:lnSpc>
                <a:spcPct val="100000"/>
              </a:lnSpc>
              <a:spcBef>
                <a:spcPts val="0"/>
              </a:spcBef>
              <a:buNone/>
            </a:pPr>
            <a:r>
              <a:rPr lang="zh-CN" altLang="en-US" sz="1600" dirty="0">
                <a:solidFill>
                  <a:prstClr val="black"/>
                </a:solidFill>
                <a:latin typeface="ＭＳ 明朝" panose="02020609040205080304" pitchFamily="49" charset="-128"/>
                <a:ea typeface="ＭＳ 明朝" panose="02020609040205080304" pitchFamily="49" charset="-128"/>
              </a:rPr>
              <a:t>④ </a:t>
            </a:r>
            <a:r>
              <a:rPr lang="zh-TW" altLang="en-US" sz="1600" dirty="0">
                <a:solidFill>
                  <a:prstClr val="black"/>
                </a:solidFill>
                <a:latin typeface="ＭＳ 明朝" panose="02020609040205080304" pitchFamily="49" charset="-128"/>
                <a:ea typeface="ＭＳ 明朝" panose="02020609040205080304" pitchFamily="49" charset="-128"/>
              </a:rPr>
              <a:t>涂</a:t>
            </a:r>
            <a:r>
              <a:rPr lang="zh-CN" altLang="en-US" sz="1600" dirty="0">
                <a:solidFill>
                  <a:prstClr val="black"/>
                </a:solidFill>
                <a:latin typeface="ＭＳ 明朝" panose="02020609040205080304" pitchFamily="49" charset="-128"/>
                <a:ea typeface="ＭＳ 明朝" panose="02020609040205080304" pitchFamily="49" charset="-128"/>
              </a:rPr>
              <a:t>装作业等</a:t>
            </a:r>
            <a:r>
              <a:rPr lang="zh-TW" altLang="en-US" sz="1600" dirty="0">
                <a:solidFill>
                  <a:prstClr val="black"/>
                </a:solidFill>
                <a:latin typeface="ＭＳ 明朝" panose="02020609040205080304" pitchFamily="49" charset="-128"/>
                <a:ea typeface="ＭＳ 明朝" panose="02020609040205080304" pitchFamily="49" charset="-128"/>
              </a:rPr>
              <a:t>会</a:t>
            </a:r>
            <a:r>
              <a:rPr lang="zh-CN" altLang="en-US" sz="1600" dirty="0">
                <a:solidFill>
                  <a:prstClr val="black"/>
                </a:solidFill>
                <a:latin typeface="ＭＳ 明朝" panose="02020609040205080304" pitchFamily="49" charset="-128"/>
                <a:ea typeface="ＭＳ 明朝" panose="02020609040205080304" pitchFamily="49" charset="-128"/>
              </a:rPr>
              <a:t>弄脏的情况下，</a:t>
            </a:r>
            <a:r>
              <a:rPr lang="zh-TW" altLang="en-US" sz="1600" dirty="0">
                <a:solidFill>
                  <a:prstClr val="black"/>
                </a:solidFill>
                <a:latin typeface="ＭＳ 明朝" panose="02020609040205080304" pitchFamily="49" charset="-128"/>
                <a:ea typeface="ＭＳ 明朝" panose="02020609040205080304" pitchFamily="49" charset="-128"/>
              </a:rPr>
              <a:t>要清扫之后再收纳</a:t>
            </a:r>
            <a:r>
              <a:rPr lang="zh-CN" altLang="en-US" sz="1600" dirty="0">
                <a:solidFill>
                  <a:prstClr val="black"/>
                </a:solidFill>
                <a:latin typeface="ＭＳ 明朝" panose="02020609040205080304" pitchFamily="49" charset="-128"/>
                <a:ea typeface="ＭＳ 明朝" panose="02020609040205080304" pitchFamily="49" charset="-128"/>
              </a:rPr>
              <a:t>。</a:t>
            </a:r>
          </a:p>
          <a:p>
            <a:pPr marL="0" indent="0">
              <a:lnSpc>
                <a:spcPct val="100000"/>
              </a:lnSpc>
              <a:spcBef>
                <a:spcPts val="0"/>
              </a:spcBef>
              <a:buNone/>
            </a:pPr>
            <a:r>
              <a:rPr lang="zh-CN" altLang="en-US" sz="1600" dirty="0">
                <a:solidFill>
                  <a:prstClr val="black"/>
                </a:solidFill>
                <a:latin typeface="ＭＳ 明朝" panose="02020609040205080304" pitchFamily="49" charset="-128"/>
                <a:ea typeface="ＭＳ 明朝" panose="02020609040205080304" pitchFamily="49" charset="-128"/>
              </a:rPr>
              <a:t>⑤ </a:t>
            </a:r>
            <a:r>
              <a:rPr lang="zh-TW" altLang="en-US" sz="1600" dirty="0">
                <a:solidFill>
                  <a:prstClr val="black"/>
                </a:solidFill>
                <a:latin typeface="ＭＳ 明朝" panose="02020609040205080304" pitchFamily="49" charset="-128"/>
                <a:ea typeface="ＭＳ 明朝" panose="02020609040205080304" pitchFamily="49" charset="-128"/>
              </a:rPr>
              <a:t>作业中发生的故障等必要事项，必须向</a:t>
            </a:r>
            <a:r>
              <a:rPr lang="zh-CN" altLang="en-US" sz="1600" dirty="0">
                <a:solidFill>
                  <a:prstClr val="black"/>
                </a:solidFill>
                <a:latin typeface="ＭＳ 明朝" panose="02020609040205080304" pitchFamily="49" charset="-128"/>
                <a:ea typeface="ＭＳ 明朝" panose="02020609040205080304" pitchFamily="49" charset="-128"/>
              </a:rPr>
              <a:t>车辆管理</a:t>
            </a:r>
            <a:r>
              <a:rPr lang="zh-TW" altLang="en-US" sz="1600" dirty="0">
                <a:solidFill>
                  <a:prstClr val="black"/>
                </a:solidFill>
                <a:latin typeface="ＭＳ 明朝" panose="02020609040205080304" pitchFamily="49" charset="-128"/>
                <a:ea typeface="ＭＳ 明朝" panose="02020609040205080304" pitchFamily="49" charset="-128"/>
              </a:rPr>
              <a:t>者报告</a:t>
            </a:r>
            <a:r>
              <a:rPr lang="zh-CN" altLang="en-US" sz="1600" dirty="0">
                <a:solidFill>
                  <a:prstClr val="black"/>
                </a:solidFill>
                <a:latin typeface="ＭＳ 明朝" panose="02020609040205080304" pitchFamily="49" charset="-128"/>
                <a:ea typeface="ＭＳ 明朝" panose="02020609040205080304" pitchFamily="49" charset="-128"/>
              </a:rPr>
              <a:t>。</a:t>
            </a:r>
          </a:p>
          <a:p>
            <a:pPr marL="0" indent="0">
              <a:lnSpc>
                <a:spcPct val="100000"/>
              </a:lnSpc>
              <a:spcBef>
                <a:spcPts val="0"/>
              </a:spcBef>
              <a:buNone/>
            </a:pPr>
            <a:r>
              <a:rPr lang="zh-CN" altLang="en-US" sz="1600" dirty="0">
                <a:solidFill>
                  <a:prstClr val="black"/>
                </a:solidFill>
                <a:latin typeface="ＭＳ 明朝" panose="02020609040205080304" pitchFamily="49" charset="-128"/>
                <a:ea typeface="ＭＳ 明朝" panose="02020609040205080304" pitchFamily="49" charset="-128"/>
              </a:rPr>
              <a:t>⑥ 钥匙应保</a:t>
            </a:r>
            <a:r>
              <a:rPr lang="zh-TW" altLang="en-US" sz="1600" dirty="0">
                <a:solidFill>
                  <a:prstClr val="black"/>
                </a:solidFill>
                <a:latin typeface="ＭＳ 明朝" panose="02020609040205080304" pitchFamily="49" charset="-128"/>
                <a:ea typeface="ＭＳ 明朝" panose="02020609040205080304" pitchFamily="49" charset="-128"/>
              </a:rPr>
              <a:t>管</a:t>
            </a:r>
            <a:r>
              <a:rPr lang="zh-CN" altLang="en-US" sz="1600" dirty="0">
                <a:solidFill>
                  <a:prstClr val="black"/>
                </a:solidFill>
                <a:latin typeface="ＭＳ 明朝" panose="02020609040205080304" pitchFamily="49" charset="-128"/>
                <a:ea typeface="ＭＳ 明朝" panose="02020609040205080304" pitchFamily="49" charset="-128"/>
              </a:rPr>
              <a:t>在规定的地方。</a:t>
            </a:r>
            <a:endParaRPr lang="ja-JP" altLang="en-US" sz="1600" dirty="0">
              <a:solidFill>
                <a:prstClr val="black"/>
              </a:solidFill>
              <a:latin typeface="ＭＳ 明朝" panose="02020609040205080304" pitchFamily="49" charset="-128"/>
              <a:ea typeface="ＭＳ 明朝" panose="02020609040205080304" pitchFamily="49" charset="-128"/>
            </a:endParaRP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235503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414674"/>
            <a:ext cx="7772400" cy="558496"/>
          </a:xfrm>
        </p:spPr>
        <p:txBody>
          <a:bodyPr>
            <a:normAutofit/>
          </a:bodyPr>
          <a:lstStyle/>
          <a:p>
            <a:r>
              <a:rPr kumimoji="1" lang="ja-JP" altLang="en-US" sz="3200" dirty="0">
                <a:latin typeface="ＭＳ 明朝" panose="02020609040205080304" pitchFamily="17" charset="-128"/>
                <a:ea typeface="ＭＳ 明朝" panose="02020609040205080304" pitchFamily="17" charset="-128"/>
              </a:rPr>
              <a:t>第</a:t>
            </a:r>
            <a:r>
              <a:rPr lang="en-US" altLang="ja-JP" sz="3200" dirty="0">
                <a:latin typeface="ＭＳ 明朝" panose="02020609040205080304" pitchFamily="17" charset="-128"/>
                <a:ea typeface="ＭＳ 明朝" panose="02020609040205080304" pitchFamily="17" charset="-128"/>
              </a:rPr>
              <a:t>3</a:t>
            </a:r>
            <a:r>
              <a:rPr kumimoji="1" lang="ja-JP" altLang="en-US" sz="3200" dirty="0">
                <a:latin typeface="ＭＳ 明朝" panose="02020609040205080304" pitchFamily="17" charset="-128"/>
                <a:ea typeface="ＭＳ 明朝" panose="02020609040205080304" pitchFamily="17" charset="-128"/>
              </a:rPr>
              <a:t>章　</a:t>
            </a:r>
            <a:r>
              <a:rPr lang="zh-CN" altLang="en-US" sz="3200" dirty="0">
                <a:latin typeface="ＭＳ 明朝" panose="02020609040205080304" pitchFamily="17" charset="-128"/>
                <a:ea typeface="ＭＳ 明朝" panose="02020609040205080304" pitchFamily="17" charset="-128"/>
              </a:rPr>
              <a:t>关于原动机的知识</a:t>
            </a:r>
            <a:endParaRPr kumimoji="1" lang="ja-JP" altLang="en-US" sz="3200" dirty="0">
              <a:latin typeface="ＭＳ 明朝" panose="02020609040205080304" pitchFamily="17" charset="-128"/>
              <a:ea typeface="ＭＳ 明朝" panose="02020609040205080304" pitchFamily="17" charset="-128"/>
            </a:endParaRPr>
          </a:p>
        </p:txBody>
      </p:sp>
      <p:sp>
        <p:nvSpPr>
          <p:cNvPr id="3" name="スライド番号プレースホルダー 2"/>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46</a:t>
            </a:fld>
            <a:endParaRPr lang="ja-JP" altLang="en-US">
              <a:solidFill>
                <a:prstClr val="black">
                  <a:tint val="75000"/>
                </a:prstClr>
              </a:solidFill>
            </a:endParaRPr>
          </a:p>
        </p:txBody>
      </p:sp>
    </p:spTree>
    <p:extLst>
      <p:ext uri="{BB962C8B-B14F-4D97-AF65-F5344CB8AC3E}">
        <p14:creationId xmlns:p14="http://schemas.microsoft.com/office/powerpoint/2010/main" val="458602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原动机的种类</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265375" y="6400413"/>
            <a:ext cx="3905287"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教材９２～９３页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４６页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47</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9"/>
            <a:ext cx="7886701" cy="233397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　</a:t>
            </a:r>
            <a:r>
              <a:rPr lang="zh-CN" altLang="en-US" sz="1600" dirty="0">
                <a:solidFill>
                  <a:prstClr val="black"/>
                </a:solidFill>
                <a:latin typeface="ＭＳ 明朝" panose="02020609040205080304" pitchFamily="17" charset="-128"/>
                <a:ea typeface="ＭＳ 明朝" panose="02020609040205080304" pitchFamily="17" charset="-128"/>
              </a:rPr>
              <a:t>原动机是将各种各样的能源转换为力运作的装置，具有代表性的有</a:t>
            </a:r>
            <a:r>
              <a:rPr lang="zh-CN" altLang="en-US" sz="1600" b="1" u="sng" dirty="0">
                <a:solidFill>
                  <a:prstClr val="black"/>
                </a:solidFill>
                <a:latin typeface="ＭＳ 明朝" panose="02020609040205080304" pitchFamily="17" charset="-128"/>
                <a:ea typeface="ＭＳ 明朝" panose="02020609040205080304" pitchFamily="17" charset="-128"/>
              </a:rPr>
              <a:t>内燃机和电动机</a:t>
            </a:r>
            <a:r>
              <a:rPr lang="ja-JP" altLang="en-US" sz="1600" b="1" u="sng" dirty="0">
                <a:solidFill>
                  <a:prstClr val="black"/>
                </a:solidFill>
                <a:latin typeface="ＭＳ 明朝" panose="02020609040205080304" pitchFamily="17" charset="-128"/>
                <a:ea typeface="ＭＳ 明朝" panose="02020609040205080304" pitchFamily="17" charset="-128"/>
              </a:rPr>
              <a:t>（</a:t>
            </a:r>
            <a:r>
              <a:rPr lang="zh-CN" altLang="en-US" sz="1600" b="1" u="sng" dirty="0">
                <a:solidFill>
                  <a:prstClr val="black"/>
                </a:solidFill>
                <a:latin typeface="ＭＳ 明朝" panose="02020609040205080304" pitchFamily="17" charset="-128"/>
                <a:ea typeface="ＭＳ 明朝" panose="02020609040205080304" pitchFamily="17" charset="-128"/>
              </a:rPr>
              <a:t>马达</a:t>
            </a:r>
            <a:r>
              <a:rPr lang="ja-JP" altLang="en-US" sz="1600" b="1" u="sng" dirty="0">
                <a:solidFill>
                  <a:prstClr val="black"/>
                </a:solidFill>
                <a:latin typeface="ＭＳ 明朝" panose="02020609040205080304" pitchFamily="17" charset="-128"/>
                <a:ea typeface="ＭＳ 明朝" panose="02020609040205080304" pitchFamily="17" charset="-128"/>
              </a:rPr>
              <a:t>）</a:t>
            </a:r>
            <a:r>
              <a:rPr lang="ja-JP" altLang="en-US" sz="1600" dirty="0">
                <a:solidFill>
                  <a:prstClr val="black"/>
                </a:solidFill>
                <a:latin typeface="ＭＳ 明朝" panose="02020609040205080304" pitchFamily="17" charset="-128"/>
                <a:ea typeface="ＭＳ 明朝" panose="02020609040205080304" pitchFamily="17" charset="-128"/>
              </a:rPr>
              <a:t>。</a:t>
            </a:r>
            <a:endParaRPr lang="en-US" altLang="ja-JP" sz="16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en-US" altLang="ja-JP" sz="16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600" b="1" dirty="0">
                <a:solidFill>
                  <a:prstClr val="black"/>
                </a:solidFill>
                <a:latin typeface="ＭＳ 明朝" panose="02020609040205080304" pitchFamily="17" charset="-128"/>
                <a:ea typeface="ＭＳ 明朝" panose="02020609040205080304" pitchFamily="17" charset="-128"/>
              </a:rPr>
              <a:t>①　</a:t>
            </a:r>
            <a:r>
              <a:rPr lang="zh-CN" altLang="en-US" sz="1600" b="1" dirty="0">
                <a:solidFill>
                  <a:prstClr val="black"/>
                </a:solidFill>
                <a:latin typeface="ＭＳ 明朝" panose="02020609040205080304" pitchFamily="17" charset="-128"/>
                <a:ea typeface="ＭＳ 明朝" panose="02020609040205080304" pitchFamily="17" charset="-128"/>
              </a:rPr>
              <a:t>内燃机</a:t>
            </a:r>
            <a:endParaRPr lang="en-US" altLang="ja-JP" sz="16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600" dirty="0">
                <a:solidFill>
                  <a:prstClr val="black"/>
                </a:solidFill>
                <a:latin typeface="ＭＳ 明朝" panose="02020609040205080304" pitchFamily="17" charset="-128"/>
                <a:ea typeface="ＭＳ 明朝" panose="02020609040205080304" pitchFamily="17" charset="-128"/>
              </a:rPr>
              <a:t>　</a:t>
            </a:r>
            <a:r>
              <a:rPr lang="zh-CN" altLang="en-US" sz="1600" dirty="0">
                <a:solidFill>
                  <a:prstClr val="black"/>
                </a:solidFill>
                <a:latin typeface="ＭＳ 明朝" panose="02020609040205080304" pitchFamily="17" charset="-128"/>
                <a:ea typeface="ＭＳ 明朝" panose="02020609040205080304" pitchFamily="17" charset="-128"/>
              </a:rPr>
              <a:t>内燃机根据电话方式可分为</a:t>
            </a:r>
            <a:r>
              <a:rPr lang="ja-JP" altLang="en-US" sz="1600" b="1" u="sng" dirty="0">
                <a:solidFill>
                  <a:prstClr val="black"/>
                </a:solidFill>
                <a:latin typeface="ＭＳ 明朝" panose="02020609040205080304" pitchFamily="17" charset="-128"/>
                <a:ea typeface="ＭＳ 明朝" panose="02020609040205080304" pitchFamily="17" charset="-128"/>
              </a:rPr>
              <a:t>“</a:t>
            </a:r>
            <a:r>
              <a:rPr lang="zh-CN" altLang="en-US" sz="1600" b="1" u="sng" dirty="0">
                <a:solidFill>
                  <a:prstClr val="black"/>
                </a:solidFill>
                <a:latin typeface="ＭＳ 明朝" panose="02020609040205080304" pitchFamily="17" charset="-128"/>
                <a:ea typeface="ＭＳ 明朝" panose="02020609040205080304" pitchFamily="17" charset="-128"/>
              </a:rPr>
              <a:t>柴油发动机</a:t>
            </a:r>
            <a:r>
              <a:rPr lang="ja-JP" altLang="en-US" sz="1600" b="1" u="sng" dirty="0">
                <a:solidFill>
                  <a:prstClr val="black"/>
                </a:solidFill>
                <a:latin typeface="ＭＳ 明朝" panose="02020609040205080304" pitchFamily="17" charset="-128"/>
                <a:ea typeface="ＭＳ 明朝" panose="02020609040205080304" pitchFamily="17" charset="-128"/>
              </a:rPr>
              <a:t>”</a:t>
            </a:r>
            <a:r>
              <a:rPr lang="zh-CN" altLang="en-US" sz="1600" b="1" u="sng" dirty="0">
                <a:solidFill>
                  <a:prstClr val="black"/>
                </a:solidFill>
                <a:latin typeface="ＭＳ 明朝" panose="02020609040205080304" pitchFamily="17" charset="-128"/>
                <a:ea typeface="ＭＳ 明朝" panose="02020609040205080304" pitchFamily="17" charset="-128"/>
              </a:rPr>
              <a:t>和</a:t>
            </a:r>
            <a:r>
              <a:rPr lang="ja-JP" altLang="en-US" sz="1600" b="1" u="sng" dirty="0">
                <a:solidFill>
                  <a:prstClr val="black"/>
                </a:solidFill>
                <a:latin typeface="ＭＳ 明朝" panose="02020609040205080304" pitchFamily="17" charset="-128"/>
                <a:ea typeface="ＭＳ 明朝" panose="02020609040205080304" pitchFamily="17" charset="-128"/>
              </a:rPr>
              <a:t>“</a:t>
            </a:r>
            <a:r>
              <a:rPr lang="zh-CN" altLang="en-US" sz="1600" b="1" u="sng" dirty="0">
                <a:solidFill>
                  <a:prstClr val="black"/>
                </a:solidFill>
                <a:latin typeface="ＭＳ 明朝" panose="02020609040205080304" pitchFamily="17" charset="-128"/>
                <a:ea typeface="ＭＳ 明朝" panose="02020609040205080304" pitchFamily="17" charset="-128"/>
              </a:rPr>
              <a:t>汽油发动机</a:t>
            </a:r>
            <a:r>
              <a:rPr lang="ja-JP" altLang="en-US" sz="1600" b="1" u="sng" dirty="0">
                <a:solidFill>
                  <a:prstClr val="black"/>
                </a:solidFill>
                <a:latin typeface="ＭＳ 明朝" panose="02020609040205080304" pitchFamily="17" charset="-128"/>
                <a:ea typeface="ＭＳ 明朝" panose="02020609040205080304" pitchFamily="17" charset="-128"/>
              </a:rPr>
              <a:t>”</a:t>
            </a:r>
            <a:r>
              <a:rPr lang="ja-JP" altLang="en-US" sz="16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endParaRPr lang="ja-JP" altLang="en-US" sz="16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600" b="1" dirty="0">
                <a:solidFill>
                  <a:prstClr val="black"/>
                </a:solidFill>
                <a:latin typeface="ＭＳ 明朝" panose="02020609040205080304" pitchFamily="17" charset="-128"/>
                <a:ea typeface="ＭＳ 明朝" panose="02020609040205080304" pitchFamily="17" charset="-128"/>
              </a:rPr>
              <a:t>②　</a:t>
            </a:r>
            <a:r>
              <a:rPr lang="zh-CN" altLang="en-US" sz="1600" b="1" dirty="0">
                <a:solidFill>
                  <a:prstClr val="black"/>
                </a:solidFill>
                <a:latin typeface="ＭＳ 明朝" panose="02020609040205080304" pitchFamily="17" charset="-128"/>
                <a:ea typeface="ＭＳ 明朝" panose="02020609040205080304" pitchFamily="17" charset="-128"/>
              </a:rPr>
              <a:t>马达</a:t>
            </a:r>
            <a:r>
              <a:rPr lang="ja-JP" altLang="en-US" sz="1600" b="1" dirty="0">
                <a:solidFill>
                  <a:prstClr val="black"/>
                </a:solidFill>
                <a:latin typeface="ＭＳ 明朝" panose="02020609040205080304" pitchFamily="17" charset="-128"/>
                <a:ea typeface="ＭＳ 明朝" panose="02020609040205080304" pitchFamily="17" charset="-128"/>
              </a:rPr>
              <a:t>（</a:t>
            </a:r>
            <a:r>
              <a:rPr lang="zh-CN" altLang="en-US" sz="1600" b="1" dirty="0">
                <a:solidFill>
                  <a:prstClr val="black"/>
                </a:solidFill>
                <a:latin typeface="ＭＳ 明朝" panose="02020609040205080304" pitchFamily="17" charset="-128"/>
                <a:ea typeface="ＭＳ 明朝" panose="02020609040205080304" pitchFamily="17" charset="-128"/>
              </a:rPr>
              <a:t>电动机</a:t>
            </a:r>
            <a:r>
              <a:rPr lang="ja-JP" altLang="en-US" sz="1600" b="1"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600" dirty="0">
                <a:solidFill>
                  <a:prstClr val="black"/>
                </a:solidFill>
                <a:latin typeface="ＭＳ 明朝" panose="02020609040205080304" pitchFamily="17" charset="-128"/>
                <a:ea typeface="ＭＳ 明朝" panose="02020609040205080304" pitchFamily="17" charset="-128"/>
              </a:rPr>
              <a:t>　</a:t>
            </a:r>
            <a:r>
              <a:rPr lang="zh-CN" altLang="en-US" sz="1600" dirty="0">
                <a:solidFill>
                  <a:prstClr val="black"/>
                </a:solidFill>
                <a:latin typeface="ＭＳ 明朝" panose="02020609040205080304" pitchFamily="17" charset="-128"/>
                <a:ea typeface="ＭＳ 明朝" panose="02020609040205080304" pitchFamily="17" charset="-128"/>
              </a:rPr>
              <a:t>在需要考虑发动机噪音和排气的室内使用较多的高空作业车大多使用</a:t>
            </a:r>
            <a:r>
              <a:rPr lang="zh-CN" altLang="en-US" sz="1600" b="1" u="sng" dirty="0">
                <a:solidFill>
                  <a:prstClr val="black"/>
                </a:solidFill>
                <a:latin typeface="ＭＳ 明朝" panose="02020609040205080304" pitchFamily="17" charset="-128"/>
                <a:ea typeface="ＭＳ 明朝" panose="02020609040205080304" pitchFamily="17" charset="-128"/>
              </a:rPr>
              <a:t>蓄电池</a:t>
            </a:r>
            <a:r>
              <a:rPr lang="ja-JP" altLang="en-US" sz="1600" b="1" u="sng" dirty="0">
                <a:solidFill>
                  <a:prstClr val="black"/>
                </a:solidFill>
                <a:latin typeface="ＭＳ 明朝" panose="02020609040205080304" pitchFamily="17" charset="-128"/>
                <a:ea typeface="ＭＳ 明朝" panose="02020609040205080304" pitchFamily="17" charset="-128"/>
              </a:rPr>
              <a:t>（</a:t>
            </a:r>
            <a:r>
              <a:rPr lang="zh-CN" altLang="en-US" sz="1600" b="1" u="sng" dirty="0">
                <a:solidFill>
                  <a:prstClr val="black"/>
                </a:solidFill>
                <a:latin typeface="ＭＳ 明朝" panose="02020609040205080304" pitchFamily="17" charset="-128"/>
                <a:ea typeface="ＭＳ 明朝" panose="02020609040205080304" pitchFamily="17" charset="-128"/>
              </a:rPr>
              <a:t>电池</a:t>
            </a:r>
            <a:r>
              <a:rPr lang="ja-JP" altLang="en-US" sz="1600" b="1" u="sng" dirty="0">
                <a:solidFill>
                  <a:prstClr val="black"/>
                </a:solidFill>
                <a:latin typeface="ＭＳ 明朝" panose="02020609040205080304" pitchFamily="17" charset="-128"/>
                <a:ea typeface="ＭＳ 明朝" panose="02020609040205080304" pitchFamily="17" charset="-128"/>
              </a:rPr>
              <a:t>）</a:t>
            </a:r>
            <a:r>
              <a:rPr lang="zh-CN" altLang="en-US" sz="1600" b="1" u="sng" dirty="0">
                <a:solidFill>
                  <a:prstClr val="black"/>
                </a:solidFill>
                <a:latin typeface="ＭＳ 明朝" panose="02020609040205080304" pitchFamily="17" charset="-128"/>
                <a:ea typeface="ＭＳ 明朝" panose="02020609040205080304" pitchFamily="17" charset="-128"/>
              </a:rPr>
              <a:t>作为电源马达</a:t>
            </a:r>
            <a:r>
              <a:rPr lang="ja-JP" altLang="en-US" sz="16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667509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kumimoji="1" lang="zh-CN" altLang="en-US" sz="2400" b="1" dirty="0">
                <a:latin typeface="ＭＳ 明朝" panose="02020609040205080304" pitchFamily="17" charset="-128"/>
                <a:ea typeface="ＭＳ 明朝" panose="02020609040205080304" pitchFamily="17" charset="-128"/>
              </a:rPr>
              <a:t>内燃机的运作原理</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073734" y="6400413"/>
            <a:ext cx="4096928"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教材９３页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４６～４７页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48</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9"/>
            <a:ext cx="7886701" cy="37137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　</a:t>
            </a:r>
            <a:r>
              <a:rPr lang="zh-CN" altLang="en-US" sz="1600" dirty="0">
                <a:solidFill>
                  <a:prstClr val="black"/>
                </a:solidFill>
                <a:latin typeface="ＭＳ 明朝" panose="02020609040205080304" pitchFamily="17" charset="-128"/>
                <a:ea typeface="ＭＳ 明朝" panose="02020609040205080304" pitchFamily="17" charset="-128"/>
              </a:rPr>
              <a:t>内燃机中多用于高空作业车的柴油发动机，根据运作方式可分为</a:t>
            </a:r>
            <a:r>
              <a:rPr lang="ja-JP" altLang="en-US" sz="1600" dirty="0">
                <a:solidFill>
                  <a:prstClr val="black"/>
                </a:solidFill>
                <a:latin typeface="ＭＳ 明朝" panose="02020609040205080304" pitchFamily="17" charset="-128"/>
                <a:ea typeface="ＭＳ 明朝" panose="02020609040205080304" pitchFamily="17" charset="-128"/>
              </a:rPr>
              <a:t>“</a:t>
            </a:r>
            <a:r>
              <a:rPr lang="en-US" altLang="ja-JP" sz="1600" dirty="0">
                <a:solidFill>
                  <a:prstClr val="black"/>
                </a:solidFill>
                <a:latin typeface="ＭＳ 明朝" panose="02020609040205080304" pitchFamily="17" charset="-128"/>
                <a:ea typeface="ＭＳ 明朝" panose="02020609040205080304" pitchFamily="17" charset="-128"/>
              </a:rPr>
              <a:t>4</a:t>
            </a:r>
            <a:r>
              <a:rPr lang="zh-CN" altLang="en-US" sz="1600" dirty="0">
                <a:solidFill>
                  <a:prstClr val="black"/>
                </a:solidFill>
                <a:latin typeface="ＭＳ 明朝" panose="02020609040205080304" pitchFamily="17" charset="-128"/>
                <a:ea typeface="ＭＳ 明朝" panose="02020609040205080304" pitchFamily="17" charset="-128"/>
              </a:rPr>
              <a:t>冲程发动机</a:t>
            </a:r>
            <a:r>
              <a:rPr lang="ja-JP" altLang="en-US" sz="1600" dirty="0">
                <a:solidFill>
                  <a:prstClr val="black"/>
                </a:solidFill>
                <a:latin typeface="ＭＳ 明朝" panose="02020609040205080304" pitchFamily="17" charset="-128"/>
                <a:ea typeface="ＭＳ 明朝" panose="02020609040205080304" pitchFamily="17" charset="-128"/>
              </a:rPr>
              <a:t>”</a:t>
            </a:r>
            <a:r>
              <a:rPr lang="zh-CN" altLang="en-US" sz="1600" dirty="0">
                <a:solidFill>
                  <a:prstClr val="black"/>
                </a:solidFill>
                <a:latin typeface="ＭＳ 明朝" panose="02020609040205080304" pitchFamily="17" charset="-128"/>
                <a:ea typeface="ＭＳ 明朝" panose="02020609040205080304" pitchFamily="17" charset="-128"/>
              </a:rPr>
              <a:t>和</a:t>
            </a:r>
            <a:r>
              <a:rPr lang="ja-JP" altLang="en-US" sz="1600" dirty="0">
                <a:solidFill>
                  <a:prstClr val="black"/>
                </a:solidFill>
                <a:latin typeface="ＭＳ 明朝" panose="02020609040205080304" pitchFamily="17" charset="-128"/>
                <a:ea typeface="ＭＳ 明朝" panose="02020609040205080304" pitchFamily="17" charset="-128"/>
              </a:rPr>
              <a:t>“</a:t>
            </a:r>
            <a:r>
              <a:rPr lang="en-US" altLang="ja-JP" sz="1600" dirty="0">
                <a:solidFill>
                  <a:prstClr val="black"/>
                </a:solidFill>
                <a:latin typeface="ＭＳ 明朝" panose="02020609040205080304" pitchFamily="17" charset="-128"/>
                <a:ea typeface="ＭＳ 明朝" panose="02020609040205080304" pitchFamily="17" charset="-128"/>
              </a:rPr>
              <a:t>2</a:t>
            </a:r>
            <a:r>
              <a:rPr lang="zh-CN" altLang="en-US" sz="1600" dirty="0">
                <a:solidFill>
                  <a:prstClr val="black"/>
                </a:solidFill>
                <a:latin typeface="ＭＳ 明朝" panose="02020609040205080304" pitchFamily="17" charset="-128"/>
                <a:ea typeface="ＭＳ 明朝" panose="02020609040205080304" pitchFamily="17" charset="-128"/>
              </a:rPr>
              <a:t>冲程发动机</a:t>
            </a:r>
            <a:r>
              <a:rPr lang="ja-JP" altLang="en-US" sz="1600" dirty="0">
                <a:solidFill>
                  <a:prstClr val="black"/>
                </a:solidFill>
                <a:latin typeface="ＭＳ 明朝" panose="02020609040205080304" pitchFamily="17" charset="-128"/>
                <a:ea typeface="ＭＳ 明朝" panose="02020609040205080304" pitchFamily="17" charset="-128"/>
              </a:rPr>
              <a:t>”</a:t>
            </a:r>
            <a:r>
              <a:rPr lang="zh-CN" altLang="en-US" sz="1600" dirty="0">
                <a:solidFill>
                  <a:prstClr val="black"/>
                </a:solidFill>
                <a:latin typeface="ＭＳ 明朝" panose="02020609040205080304" pitchFamily="17" charset="-128"/>
                <a:ea typeface="ＭＳ 明朝" panose="02020609040205080304" pitchFamily="17" charset="-128"/>
              </a:rPr>
              <a:t>，除了大型船舶使用极低速运转的“</a:t>
            </a:r>
            <a:r>
              <a:rPr lang="en-US" altLang="zh-CN" sz="1600" dirty="0">
                <a:solidFill>
                  <a:prstClr val="black"/>
                </a:solidFill>
                <a:latin typeface="ＭＳ 明朝" panose="02020609040205080304" pitchFamily="17" charset="-128"/>
                <a:ea typeface="ＭＳ 明朝" panose="02020609040205080304" pitchFamily="17" charset="-128"/>
              </a:rPr>
              <a:t>2</a:t>
            </a:r>
            <a:r>
              <a:rPr lang="zh-CN" altLang="en-US" sz="1600" dirty="0">
                <a:solidFill>
                  <a:prstClr val="black"/>
                </a:solidFill>
                <a:latin typeface="ＭＳ 明朝" panose="02020609040205080304" pitchFamily="17" charset="-128"/>
                <a:ea typeface="ＭＳ 明朝" panose="02020609040205080304" pitchFamily="17" charset="-128"/>
              </a:rPr>
              <a:t>冲程发动机”以外，其余几乎都使用“</a:t>
            </a:r>
            <a:r>
              <a:rPr lang="en-US" altLang="zh-CN" sz="1600" dirty="0">
                <a:solidFill>
                  <a:prstClr val="black"/>
                </a:solidFill>
                <a:latin typeface="ＭＳ 明朝" panose="02020609040205080304" pitchFamily="17" charset="-128"/>
                <a:ea typeface="ＭＳ 明朝" panose="02020609040205080304" pitchFamily="17" charset="-128"/>
              </a:rPr>
              <a:t>4</a:t>
            </a:r>
            <a:r>
              <a:rPr lang="zh-CN" altLang="en-US" sz="1600" dirty="0">
                <a:solidFill>
                  <a:prstClr val="black"/>
                </a:solidFill>
                <a:latin typeface="ＭＳ 明朝" panose="02020609040205080304" pitchFamily="17" charset="-128"/>
                <a:ea typeface="ＭＳ 明朝" panose="02020609040205080304" pitchFamily="17" charset="-128"/>
              </a:rPr>
              <a:t>冲程发动机”。</a:t>
            </a:r>
            <a:endParaRPr lang="en-US" altLang="zh-CN" sz="16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600" b="1" u="sng" dirty="0">
                <a:solidFill>
                  <a:prstClr val="black"/>
                </a:solidFill>
                <a:latin typeface="ＭＳ 明朝" panose="02020609040205080304" pitchFamily="17" charset="-128"/>
                <a:ea typeface="ＭＳ 明朝" panose="02020609040205080304" pitchFamily="17" charset="-128"/>
              </a:rPr>
              <a:t>・</a:t>
            </a:r>
            <a:r>
              <a:rPr lang="en-US" altLang="ja-JP" sz="1600" b="1" u="sng" dirty="0">
                <a:solidFill>
                  <a:prstClr val="black"/>
                </a:solidFill>
                <a:latin typeface="ＭＳ 明朝" panose="02020609040205080304" pitchFamily="17" charset="-128"/>
                <a:ea typeface="ＭＳ 明朝" panose="02020609040205080304" pitchFamily="17" charset="-128"/>
              </a:rPr>
              <a:t>4</a:t>
            </a:r>
            <a:r>
              <a:rPr lang="zh-CN" altLang="en-US" sz="1600" b="1" u="sng" dirty="0">
                <a:solidFill>
                  <a:prstClr val="black"/>
                </a:solidFill>
                <a:latin typeface="ＭＳ 明朝" panose="02020609040205080304" pitchFamily="17" charset="-128"/>
                <a:ea typeface="ＭＳ 明朝" panose="02020609040205080304" pitchFamily="17" charset="-128"/>
              </a:rPr>
              <a:t>冲程发动机的运作原理</a:t>
            </a:r>
            <a:endParaRPr lang="ja-JP" altLang="en-US" sz="16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600" dirty="0">
                <a:solidFill>
                  <a:prstClr val="black"/>
                </a:solidFill>
                <a:latin typeface="ＭＳ 明朝" panose="02020609040205080304" pitchFamily="17" charset="-128"/>
                <a:ea typeface="ＭＳ 明朝" panose="02020609040205080304" pitchFamily="17" charset="-128"/>
              </a:rPr>
              <a:t>以下是柴油发动机的</a:t>
            </a:r>
            <a:r>
              <a:rPr lang="en-US" altLang="zh-CN" sz="1600" dirty="0">
                <a:solidFill>
                  <a:prstClr val="black"/>
                </a:solidFill>
                <a:latin typeface="ＭＳ 明朝" panose="02020609040205080304" pitchFamily="17" charset="-128"/>
                <a:ea typeface="ＭＳ 明朝" panose="02020609040205080304" pitchFamily="17" charset="-128"/>
              </a:rPr>
              <a:t>4</a:t>
            </a:r>
            <a:r>
              <a:rPr lang="zh-CN" altLang="en-US" sz="1600" dirty="0">
                <a:solidFill>
                  <a:prstClr val="black"/>
                </a:solidFill>
                <a:latin typeface="ＭＳ 明朝" panose="02020609040205080304" pitchFamily="17" charset="-128"/>
                <a:ea typeface="ＭＳ 明朝" panose="02020609040205080304" pitchFamily="17" charset="-128"/>
              </a:rPr>
              <a:t>个冲程。</a:t>
            </a:r>
            <a:endParaRPr lang="ja-JP" altLang="en-US" sz="1600" dirty="0">
              <a:solidFill>
                <a:prstClr val="black"/>
              </a:solidFill>
              <a:latin typeface="ＭＳ 明朝" panose="02020609040205080304" pitchFamily="17" charset="-128"/>
              <a:ea typeface="ＭＳ 明朝" panose="02020609040205080304" pitchFamily="17" charset="-128"/>
            </a:endParaRPr>
          </a:p>
          <a:p>
            <a:pPr marL="0" indent="0">
              <a:lnSpc>
                <a:spcPts val="1800"/>
              </a:lnSpc>
              <a:spcBef>
                <a:spcPts val="600"/>
              </a:spcBef>
              <a:buNone/>
            </a:pPr>
            <a:r>
              <a:rPr lang="ja-JP" altLang="en-US" sz="1600" dirty="0">
                <a:solidFill>
                  <a:prstClr val="black"/>
                </a:solidFill>
                <a:latin typeface="ＭＳ 明朝" panose="02020609040205080304" pitchFamily="17" charset="-128"/>
                <a:ea typeface="ＭＳ 明朝" panose="02020609040205080304" pitchFamily="17" charset="-128"/>
              </a:rPr>
              <a:t>　</a:t>
            </a:r>
            <a:r>
              <a:rPr lang="en-US" altLang="ja-JP" sz="1600" dirty="0">
                <a:solidFill>
                  <a:prstClr val="black"/>
                </a:solidFill>
                <a:latin typeface="ＭＳ 明朝" panose="02020609040205080304" pitchFamily="17" charset="-128"/>
                <a:ea typeface="ＭＳ 明朝" panose="02020609040205080304" pitchFamily="17" charset="-128"/>
              </a:rPr>
              <a:t>Ⅰ</a:t>
            </a:r>
            <a:r>
              <a:rPr lang="ja-JP" altLang="en-US" sz="1600" dirty="0">
                <a:solidFill>
                  <a:prstClr val="black"/>
                </a:solidFill>
                <a:latin typeface="ＭＳ 明朝" panose="02020609040205080304" pitchFamily="17" charset="-128"/>
                <a:ea typeface="ＭＳ 明朝" panose="02020609040205080304" pitchFamily="17" charset="-128"/>
              </a:rPr>
              <a:t>　</a:t>
            </a:r>
            <a:r>
              <a:rPr lang="zh-CN" altLang="en-US" sz="1600" dirty="0">
                <a:solidFill>
                  <a:prstClr val="black"/>
                </a:solidFill>
                <a:latin typeface="ＭＳ 明朝" panose="02020609040205080304" pitchFamily="17" charset="-128"/>
                <a:ea typeface="ＭＳ 明朝" panose="02020609040205080304" pitchFamily="17" charset="-128"/>
              </a:rPr>
              <a:t>吸气</a:t>
            </a:r>
            <a:r>
              <a:rPr lang="ja-JP" altLang="en-US" sz="1600" dirty="0">
                <a:solidFill>
                  <a:prstClr val="black"/>
                </a:solidFill>
                <a:latin typeface="ＭＳ 明朝" panose="02020609040205080304" pitchFamily="17" charset="-128"/>
                <a:ea typeface="ＭＳ 明朝" panose="02020609040205080304" pitchFamily="17" charset="-128"/>
              </a:rPr>
              <a:t>行程：</a:t>
            </a:r>
            <a:r>
              <a:rPr lang="zh-CN" altLang="en-US" sz="1600" dirty="0">
                <a:solidFill>
                  <a:prstClr val="black"/>
                </a:solidFill>
                <a:latin typeface="ＭＳ 明朝" panose="02020609040205080304" pitchFamily="17" charset="-128"/>
                <a:ea typeface="ＭＳ 明朝" panose="02020609040205080304" pitchFamily="17" charset="-128"/>
              </a:rPr>
              <a:t>活塞下降，将空气吸入</a:t>
            </a:r>
            <a:endParaRPr lang="en-US" altLang="zh-CN" sz="1600" dirty="0">
              <a:solidFill>
                <a:prstClr val="black"/>
              </a:solidFill>
              <a:latin typeface="ＭＳ 明朝" panose="02020609040205080304" pitchFamily="17" charset="-128"/>
              <a:ea typeface="ＭＳ 明朝" panose="02020609040205080304" pitchFamily="17" charset="-128"/>
            </a:endParaRPr>
          </a:p>
          <a:p>
            <a:pPr marL="0" indent="0">
              <a:lnSpc>
                <a:spcPts val="1800"/>
              </a:lnSpc>
              <a:spcBef>
                <a:spcPts val="600"/>
              </a:spcBef>
              <a:buNone/>
            </a:pPr>
            <a:r>
              <a:rPr lang="en-US" altLang="zh-CN" sz="1600" dirty="0">
                <a:solidFill>
                  <a:prstClr val="black"/>
                </a:solidFill>
                <a:latin typeface="ＭＳ 明朝" panose="02020609040205080304" pitchFamily="17" charset="-128"/>
                <a:ea typeface="ＭＳ 明朝" panose="02020609040205080304" pitchFamily="17" charset="-128"/>
              </a:rPr>
              <a:t>                     </a:t>
            </a:r>
            <a:r>
              <a:rPr lang="zh-CN" altLang="en-US" sz="1600" dirty="0">
                <a:solidFill>
                  <a:prstClr val="black"/>
                </a:solidFill>
                <a:latin typeface="ＭＳ 明朝" panose="02020609040205080304" pitchFamily="17" charset="-128"/>
                <a:ea typeface="ＭＳ 明朝" panose="02020609040205080304" pitchFamily="17" charset="-128"/>
              </a:rPr>
              <a:t>气缸的行程</a:t>
            </a:r>
            <a:endParaRPr lang="en-US" altLang="zh-CN" sz="1600" dirty="0">
              <a:solidFill>
                <a:prstClr val="black"/>
              </a:solidFill>
              <a:latin typeface="ＭＳ 明朝" panose="02020609040205080304" pitchFamily="17" charset="-128"/>
              <a:ea typeface="ＭＳ 明朝" panose="02020609040205080304" pitchFamily="17" charset="-128"/>
            </a:endParaRPr>
          </a:p>
          <a:p>
            <a:pPr marL="0" indent="0">
              <a:lnSpc>
                <a:spcPts val="1800"/>
              </a:lnSpc>
              <a:spcBef>
                <a:spcPts val="600"/>
              </a:spcBef>
              <a:buNone/>
            </a:pPr>
            <a:r>
              <a:rPr lang="ja-JP" altLang="en-US" sz="1600" dirty="0">
                <a:solidFill>
                  <a:prstClr val="black"/>
                </a:solidFill>
                <a:latin typeface="ＭＳ 明朝" panose="02020609040205080304" pitchFamily="17" charset="-128"/>
                <a:ea typeface="ＭＳ 明朝" panose="02020609040205080304" pitchFamily="17" charset="-128"/>
              </a:rPr>
              <a:t>　</a:t>
            </a:r>
            <a:r>
              <a:rPr lang="en-US" altLang="ja-JP" sz="1600" dirty="0">
                <a:solidFill>
                  <a:prstClr val="black"/>
                </a:solidFill>
                <a:latin typeface="ＭＳ 明朝" panose="02020609040205080304" pitchFamily="17" charset="-128"/>
                <a:ea typeface="ＭＳ 明朝" panose="02020609040205080304" pitchFamily="17" charset="-128"/>
              </a:rPr>
              <a:t>Ⅱ</a:t>
            </a:r>
            <a:r>
              <a:rPr lang="ja-JP" altLang="en-US" sz="1600" dirty="0">
                <a:solidFill>
                  <a:prstClr val="black"/>
                </a:solidFill>
                <a:latin typeface="ＭＳ 明朝" panose="02020609040205080304" pitchFamily="17" charset="-128"/>
                <a:ea typeface="ＭＳ 明朝" panose="02020609040205080304" pitchFamily="17" charset="-128"/>
              </a:rPr>
              <a:t>　</a:t>
            </a:r>
            <a:r>
              <a:rPr lang="zh-CN" altLang="en-US" sz="1600" dirty="0">
                <a:solidFill>
                  <a:prstClr val="black"/>
                </a:solidFill>
                <a:latin typeface="ＭＳ 明朝" panose="02020609040205080304" pitchFamily="17" charset="-128"/>
                <a:ea typeface="ＭＳ 明朝" panose="02020609040205080304" pitchFamily="17" charset="-128"/>
              </a:rPr>
              <a:t>压缩</a:t>
            </a:r>
            <a:r>
              <a:rPr lang="ja-JP" altLang="en-US" sz="1600" dirty="0">
                <a:solidFill>
                  <a:prstClr val="black"/>
                </a:solidFill>
                <a:latin typeface="ＭＳ 明朝" panose="02020609040205080304" pitchFamily="17" charset="-128"/>
                <a:ea typeface="ＭＳ 明朝" panose="02020609040205080304" pitchFamily="17" charset="-128"/>
              </a:rPr>
              <a:t>行程：</a:t>
            </a:r>
            <a:r>
              <a:rPr lang="zh-CN" altLang="en-US" sz="1600" dirty="0">
                <a:solidFill>
                  <a:prstClr val="black"/>
                </a:solidFill>
                <a:latin typeface="ＭＳ 明朝" panose="02020609040205080304" pitchFamily="17" charset="-128"/>
                <a:ea typeface="ＭＳ 明朝" panose="02020609040205080304" pitchFamily="17" charset="-128"/>
              </a:rPr>
              <a:t>活塞上升到上止点压缩</a:t>
            </a:r>
            <a:endParaRPr lang="en-US" altLang="zh-CN" sz="1600" dirty="0">
              <a:solidFill>
                <a:prstClr val="black"/>
              </a:solidFill>
              <a:latin typeface="ＭＳ 明朝" panose="02020609040205080304" pitchFamily="17" charset="-128"/>
              <a:ea typeface="ＭＳ 明朝" panose="02020609040205080304" pitchFamily="17" charset="-128"/>
            </a:endParaRPr>
          </a:p>
          <a:p>
            <a:pPr marL="0" indent="0">
              <a:lnSpc>
                <a:spcPts val="1800"/>
              </a:lnSpc>
              <a:spcBef>
                <a:spcPts val="600"/>
              </a:spcBef>
              <a:buNone/>
            </a:pPr>
            <a:r>
              <a:rPr lang="en-US" altLang="zh-CN" sz="1600" dirty="0">
                <a:solidFill>
                  <a:prstClr val="black"/>
                </a:solidFill>
                <a:latin typeface="ＭＳ 明朝" panose="02020609040205080304" pitchFamily="17" charset="-128"/>
                <a:ea typeface="ＭＳ 明朝" panose="02020609040205080304" pitchFamily="17" charset="-128"/>
              </a:rPr>
              <a:t>                     </a:t>
            </a:r>
            <a:r>
              <a:rPr lang="zh-CN" altLang="en-US" sz="1600" dirty="0">
                <a:solidFill>
                  <a:prstClr val="black"/>
                </a:solidFill>
                <a:latin typeface="ＭＳ 明朝" panose="02020609040205080304" pitchFamily="17" charset="-128"/>
                <a:ea typeface="ＭＳ 明朝" panose="02020609040205080304" pitchFamily="17" charset="-128"/>
              </a:rPr>
              <a:t>空气的行程</a:t>
            </a:r>
            <a:endParaRPr lang="en-US" altLang="ja-JP" sz="1600" dirty="0">
              <a:solidFill>
                <a:prstClr val="black"/>
              </a:solidFill>
              <a:latin typeface="ＭＳ 明朝" panose="02020609040205080304" pitchFamily="17" charset="-128"/>
              <a:ea typeface="ＭＳ 明朝" panose="02020609040205080304" pitchFamily="17" charset="-128"/>
            </a:endParaRPr>
          </a:p>
          <a:p>
            <a:pPr marL="0" indent="0">
              <a:lnSpc>
                <a:spcPts val="1800"/>
              </a:lnSpc>
              <a:spcBef>
                <a:spcPts val="600"/>
              </a:spcBef>
              <a:buNone/>
            </a:pPr>
            <a:r>
              <a:rPr lang="ja-JP" altLang="en-US" sz="1600" dirty="0">
                <a:solidFill>
                  <a:prstClr val="black"/>
                </a:solidFill>
                <a:latin typeface="ＭＳ 明朝" panose="02020609040205080304" pitchFamily="17" charset="-128"/>
                <a:ea typeface="ＭＳ 明朝" panose="02020609040205080304" pitchFamily="17" charset="-128"/>
              </a:rPr>
              <a:t>　</a:t>
            </a:r>
            <a:r>
              <a:rPr lang="en-US" altLang="ja-JP" sz="1600" dirty="0">
                <a:solidFill>
                  <a:prstClr val="black"/>
                </a:solidFill>
                <a:latin typeface="ＭＳ 明朝" panose="02020609040205080304" pitchFamily="17" charset="-128"/>
                <a:ea typeface="ＭＳ 明朝" panose="02020609040205080304" pitchFamily="17" charset="-128"/>
              </a:rPr>
              <a:t>Ⅲ</a:t>
            </a:r>
            <a:r>
              <a:rPr lang="ja-JP" altLang="en-US" sz="1600" dirty="0">
                <a:solidFill>
                  <a:prstClr val="black"/>
                </a:solidFill>
                <a:latin typeface="ＭＳ 明朝" panose="02020609040205080304" pitchFamily="17" charset="-128"/>
                <a:ea typeface="ＭＳ 明朝" panose="02020609040205080304" pitchFamily="17" charset="-128"/>
              </a:rPr>
              <a:t>　</a:t>
            </a:r>
            <a:r>
              <a:rPr lang="zh-CN" altLang="en-US" sz="1600" dirty="0">
                <a:solidFill>
                  <a:prstClr val="black"/>
                </a:solidFill>
                <a:latin typeface="ＭＳ 明朝" panose="02020609040205080304" pitchFamily="17" charset="-128"/>
                <a:ea typeface="ＭＳ 明朝" panose="02020609040205080304" pitchFamily="17" charset="-128"/>
              </a:rPr>
              <a:t>燃烧</a:t>
            </a:r>
            <a:r>
              <a:rPr lang="ja-JP" altLang="en-US" sz="1600" dirty="0">
                <a:solidFill>
                  <a:prstClr val="black"/>
                </a:solidFill>
                <a:latin typeface="ＭＳ 明朝" panose="02020609040205080304" pitchFamily="17" charset="-128"/>
                <a:ea typeface="ＭＳ 明朝" panose="02020609040205080304" pitchFamily="17" charset="-128"/>
              </a:rPr>
              <a:t>行程：高压气缸内燃料喷射・燃烧，</a:t>
            </a:r>
            <a:endParaRPr lang="en-US" altLang="ja-JP" sz="1600" dirty="0">
              <a:solidFill>
                <a:prstClr val="black"/>
              </a:solidFill>
              <a:latin typeface="ＭＳ 明朝" panose="02020609040205080304" pitchFamily="17" charset="-128"/>
              <a:ea typeface="ＭＳ 明朝" panose="02020609040205080304" pitchFamily="17" charset="-128"/>
            </a:endParaRPr>
          </a:p>
          <a:p>
            <a:pPr marL="0" indent="0">
              <a:lnSpc>
                <a:spcPts val="1800"/>
              </a:lnSpc>
              <a:spcBef>
                <a:spcPts val="600"/>
              </a:spcBef>
              <a:buNone/>
            </a:pPr>
            <a:r>
              <a:rPr lang="en-US" altLang="ja-JP" sz="1600" dirty="0">
                <a:solidFill>
                  <a:prstClr val="black"/>
                </a:solidFill>
                <a:latin typeface="ＭＳ 明朝" panose="02020609040205080304" pitchFamily="17" charset="-128"/>
                <a:ea typeface="ＭＳ 明朝" panose="02020609040205080304" pitchFamily="17" charset="-128"/>
              </a:rPr>
              <a:t>                      </a:t>
            </a:r>
            <a:r>
              <a:rPr lang="ja-JP" altLang="en-US" sz="1600" dirty="0">
                <a:solidFill>
                  <a:prstClr val="black"/>
                </a:solidFill>
                <a:latin typeface="ＭＳ 明朝" panose="02020609040205080304" pitchFamily="17" charset="-128"/>
                <a:ea typeface="ＭＳ 明朝" panose="02020609040205080304" pitchFamily="17" charset="-128"/>
              </a:rPr>
              <a:t>燃烧气体将活塞（爆发行程）</a:t>
            </a:r>
            <a:endParaRPr lang="en-US" altLang="ja-JP" sz="1600" dirty="0">
              <a:solidFill>
                <a:prstClr val="black"/>
              </a:solidFill>
              <a:latin typeface="ＭＳ 明朝" panose="02020609040205080304" pitchFamily="17" charset="-128"/>
              <a:ea typeface="ＭＳ 明朝" panose="02020609040205080304" pitchFamily="17" charset="-128"/>
            </a:endParaRPr>
          </a:p>
          <a:p>
            <a:pPr marL="0" indent="0">
              <a:lnSpc>
                <a:spcPts val="1800"/>
              </a:lnSpc>
              <a:spcBef>
                <a:spcPts val="600"/>
              </a:spcBef>
              <a:buNone/>
            </a:pPr>
            <a:r>
              <a:rPr lang="en-US" altLang="ja-JP" sz="1600" dirty="0">
                <a:solidFill>
                  <a:prstClr val="black"/>
                </a:solidFill>
                <a:latin typeface="ＭＳ 明朝" panose="02020609040205080304" pitchFamily="17" charset="-128"/>
                <a:ea typeface="ＭＳ 明朝" panose="02020609040205080304" pitchFamily="17" charset="-128"/>
              </a:rPr>
              <a:t>                       </a:t>
            </a:r>
            <a:r>
              <a:rPr lang="ja-JP" altLang="en-US" sz="1600" dirty="0">
                <a:solidFill>
                  <a:prstClr val="black"/>
                </a:solidFill>
                <a:latin typeface="ＭＳ 明朝" panose="02020609040205080304" pitchFamily="17" charset="-128"/>
                <a:ea typeface="ＭＳ 明朝" panose="02020609040205080304" pitchFamily="17" charset="-128"/>
              </a:rPr>
              <a:t>往下止点向下按压的行程</a:t>
            </a:r>
            <a:endParaRPr lang="en-US" altLang="ja-JP" sz="1600" dirty="0">
              <a:solidFill>
                <a:prstClr val="black"/>
              </a:solidFill>
              <a:latin typeface="ＭＳ 明朝" panose="02020609040205080304" pitchFamily="17" charset="-128"/>
              <a:ea typeface="ＭＳ 明朝" panose="02020609040205080304" pitchFamily="17" charset="-128"/>
            </a:endParaRPr>
          </a:p>
          <a:p>
            <a:pPr marL="0" indent="0">
              <a:lnSpc>
                <a:spcPts val="1800"/>
              </a:lnSpc>
              <a:spcBef>
                <a:spcPts val="600"/>
              </a:spcBef>
              <a:buNone/>
            </a:pPr>
            <a:r>
              <a:rPr lang="ja-JP" altLang="en-US" sz="1600" dirty="0">
                <a:solidFill>
                  <a:prstClr val="black"/>
                </a:solidFill>
                <a:latin typeface="ＭＳ 明朝" panose="02020609040205080304" pitchFamily="17" charset="-128"/>
                <a:ea typeface="ＭＳ 明朝" panose="02020609040205080304" pitchFamily="17" charset="-128"/>
              </a:rPr>
              <a:t>　</a:t>
            </a:r>
            <a:r>
              <a:rPr lang="en-US" altLang="ja-JP" sz="1600" dirty="0">
                <a:solidFill>
                  <a:prstClr val="black"/>
                </a:solidFill>
                <a:latin typeface="ＭＳ 明朝" panose="02020609040205080304" pitchFamily="17" charset="-128"/>
                <a:ea typeface="ＭＳ 明朝" panose="02020609040205080304" pitchFamily="17" charset="-128"/>
              </a:rPr>
              <a:t>Ⅳ</a:t>
            </a:r>
            <a:r>
              <a:rPr lang="ja-JP" altLang="en-US" sz="1600" dirty="0">
                <a:solidFill>
                  <a:prstClr val="black"/>
                </a:solidFill>
                <a:latin typeface="ＭＳ 明朝" panose="02020609040205080304" pitchFamily="17" charset="-128"/>
                <a:ea typeface="ＭＳ 明朝" panose="02020609040205080304" pitchFamily="17" charset="-128"/>
              </a:rPr>
              <a:t>　</a:t>
            </a:r>
            <a:r>
              <a:rPr lang="zh-CN" altLang="en-US" sz="1600" dirty="0">
                <a:solidFill>
                  <a:prstClr val="black"/>
                </a:solidFill>
                <a:latin typeface="ＭＳ 明朝" panose="02020609040205080304" pitchFamily="17" charset="-128"/>
                <a:ea typeface="ＭＳ 明朝" panose="02020609040205080304" pitchFamily="17" charset="-128"/>
              </a:rPr>
              <a:t>排气</a:t>
            </a:r>
            <a:r>
              <a:rPr lang="ja-JP" altLang="en-US" sz="1600" dirty="0">
                <a:solidFill>
                  <a:prstClr val="black"/>
                </a:solidFill>
                <a:latin typeface="ＭＳ 明朝" panose="02020609040205080304" pitchFamily="17" charset="-128"/>
                <a:ea typeface="ＭＳ 明朝" panose="02020609040205080304" pitchFamily="17" charset="-128"/>
              </a:rPr>
              <a:t>行程：</a:t>
            </a:r>
            <a:r>
              <a:rPr lang="zh-CN" altLang="en-US" sz="1600" dirty="0">
                <a:solidFill>
                  <a:prstClr val="black"/>
                </a:solidFill>
                <a:latin typeface="ＭＳ 明朝" panose="02020609040205080304" pitchFamily="17" charset="-128"/>
                <a:ea typeface="ＭＳ 明朝" panose="02020609040205080304" pitchFamily="17" charset="-128"/>
              </a:rPr>
              <a:t>由于惯性活塞上升，将燃烧</a:t>
            </a:r>
            <a:endParaRPr lang="en-US" altLang="zh-CN" sz="1600" dirty="0">
              <a:solidFill>
                <a:prstClr val="black"/>
              </a:solidFill>
              <a:latin typeface="ＭＳ 明朝" panose="02020609040205080304" pitchFamily="17" charset="-128"/>
              <a:ea typeface="ＭＳ 明朝" panose="02020609040205080304" pitchFamily="17" charset="-128"/>
            </a:endParaRPr>
          </a:p>
          <a:p>
            <a:pPr marL="0" indent="0">
              <a:lnSpc>
                <a:spcPts val="1800"/>
              </a:lnSpc>
              <a:spcBef>
                <a:spcPts val="600"/>
              </a:spcBef>
              <a:buNone/>
            </a:pPr>
            <a:r>
              <a:rPr lang="en-US" altLang="zh-CN" sz="1600" dirty="0">
                <a:solidFill>
                  <a:prstClr val="black"/>
                </a:solidFill>
                <a:latin typeface="ＭＳ 明朝" panose="02020609040205080304" pitchFamily="17" charset="-128"/>
                <a:ea typeface="ＭＳ 明朝" panose="02020609040205080304" pitchFamily="17" charset="-128"/>
              </a:rPr>
              <a:t>                     </a:t>
            </a:r>
            <a:r>
              <a:rPr lang="zh-CN" altLang="en-US" sz="1600" dirty="0">
                <a:solidFill>
                  <a:prstClr val="black"/>
                </a:solidFill>
                <a:latin typeface="ＭＳ 明朝" panose="02020609040205080304" pitchFamily="17" charset="-128"/>
                <a:ea typeface="ＭＳ 明朝" panose="02020609040205080304" pitchFamily="17" charset="-128"/>
              </a:rPr>
              <a:t>气体从气缸中压出行程</a:t>
            </a:r>
            <a:endParaRPr lang="ja-JP" altLang="en-US" sz="16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6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5195840" y="1785535"/>
            <a:ext cx="3319510" cy="1713278"/>
          </a:xfrm>
          <a:prstGeom prst="rect">
            <a:avLst/>
          </a:prstGeom>
          <a:noFill/>
          <a:ln>
            <a:solidFill>
              <a:schemeClr val="tx1"/>
            </a:solidFill>
          </a:ln>
        </p:spPr>
      </p:pic>
      <p:pic>
        <p:nvPicPr>
          <p:cNvPr id="8" name="図 7">
            <a:extLst>
              <a:ext uri="{FF2B5EF4-FFF2-40B4-BE49-F238E27FC236}">
                <a16:creationId xmlns:a16="http://schemas.microsoft.com/office/drawing/2014/main" id="{6F27A372-9B95-4EA6-8AE4-1CF13F38518A}"/>
              </a:ext>
            </a:extLst>
          </p:cNvPr>
          <p:cNvPicPr>
            <a:picLocks noChangeAspect="1"/>
          </p:cNvPicPr>
          <p:nvPr/>
        </p:nvPicPr>
        <p:blipFill>
          <a:blip r:embed="rId4"/>
          <a:stretch>
            <a:fillRect/>
          </a:stretch>
        </p:blipFill>
        <p:spPr>
          <a:xfrm>
            <a:off x="4839193" y="1540565"/>
            <a:ext cx="4032803" cy="2862470"/>
          </a:xfrm>
          <a:prstGeom prst="rect">
            <a:avLst/>
          </a:prstGeom>
        </p:spPr>
      </p:pic>
    </p:spTree>
    <p:extLst>
      <p:ext uri="{BB962C8B-B14F-4D97-AF65-F5344CB8AC3E}">
        <p14:creationId xmlns:p14="http://schemas.microsoft.com/office/powerpoint/2010/main" val="37023029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en-US" altLang="ja-JP" sz="2400" b="1" dirty="0">
                <a:latin typeface="ＭＳ 明朝" panose="02020609040205080304" pitchFamily="17" charset="-128"/>
                <a:ea typeface="ＭＳ 明朝" panose="02020609040205080304" pitchFamily="17" charset="-128"/>
              </a:rPr>
              <a:t>4</a:t>
            </a:r>
            <a:r>
              <a:rPr lang="zh-CN" altLang="en-US" sz="2400" b="1" dirty="0">
                <a:latin typeface="ＭＳ 明朝" panose="02020609040205080304" pitchFamily="17" charset="-128"/>
                <a:ea typeface="ＭＳ 明朝" panose="02020609040205080304" pitchFamily="17" charset="-128"/>
              </a:rPr>
              <a:t>冲程柴油发动机的构造</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3997078" y="6400413"/>
            <a:ext cx="4173584"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教材９９～１００页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４７～４８页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49</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8"/>
            <a:ext cx="7886701" cy="3379783"/>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b="1" dirty="0">
                <a:solidFill>
                  <a:prstClr val="black"/>
                </a:solidFill>
                <a:latin typeface="ＭＳ 明朝" panose="02020609040205080304" pitchFamily="17" charset="-128"/>
                <a:ea typeface="ＭＳ 明朝" panose="02020609040205080304" pitchFamily="17" charset="-128"/>
              </a:rPr>
              <a:t>①　</a:t>
            </a:r>
            <a:r>
              <a:rPr lang="zh-CN" altLang="en-US" sz="1600" b="1" dirty="0">
                <a:solidFill>
                  <a:prstClr val="black"/>
                </a:solidFill>
                <a:latin typeface="ＭＳ 明朝" panose="02020609040205080304" pitchFamily="17" charset="-128"/>
                <a:ea typeface="ＭＳ 明朝" panose="02020609040205080304" pitchFamily="17" charset="-128"/>
              </a:rPr>
              <a:t>润滑装置</a:t>
            </a:r>
            <a:endParaRPr lang="ja-JP" altLang="en-US" sz="16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润滑装置是由于活塞每上下移动数千次，为了减轻气缸和曲轴等发动机各部件金属零件的摆动摩擦和旋转部分的磨损而  </a:t>
            </a:r>
            <a:r>
              <a:rPr lang="zh-CN" altLang="en-US" sz="1400" b="1" u="sng" dirty="0">
                <a:solidFill>
                  <a:prstClr val="black"/>
                </a:solidFill>
                <a:latin typeface="ＭＳ 明朝" panose="02020609040205080304" pitchFamily="17" charset="-128"/>
                <a:ea typeface="ＭＳ 明朝" panose="02020609040205080304" pitchFamily="17" charset="-128"/>
              </a:rPr>
              <a:t>供给润滑油（机油）的装置</a:t>
            </a:r>
            <a:r>
              <a:rPr lang="zh-CN" altLang="en-US" sz="16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endParaRPr lang="ja-JP" altLang="en-US"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机油</a:t>
            </a:r>
            <a:r>
              <a:rPr lang="zh-CN" altLang="en-US" sz="1400" b="1" u="sng" dirty="0">
                <a:solidFill>
                  <a:prstClr val="black"/>
                </a:solidFill>
                <a:latin typeface="ＭＳ 明朝" panose="02020609040205080304" pitchFamily="17" charset="-128"/>
                <a:ea typeface="ＭＳ 明朝" panose="02020609040205080304" pitchFamily="17" charset="-128"/>
              </a:rPr>
              <a:t>具有以下各种功能</a:t>
            </a:r>
            <a:r>
              <a:rPr lang="zh-CN" altLang="en-US" sz="1400" dirty="0">
                <a:solidFill>
                  <a:prstClr val="black"/>
                </a:solidFill>
                <a:latin typeface="ＭＳ 明朝" panose="02020609040205080304" pitchFamily="17" charset="-128"/>
                <a:ea typeface="ＭＳ 明朝" panose="02020609040205080304" pitchFamily="17" charset="-128"/>
              </a:rPr>
              <a:t>，其质量对于维持柴油发动机的功能至关重要</a:t>
            </a:r>
            <a:r>
              <a:rPr lang="ja-JP" altLang="en-US" sz="1400" dirty="0">
                <a:solidFill>
                  <a:prstClr val="black"/>
                </a:solidFill>
                <a:latin typeface="ＭＳ 明朝" panose="02020609040205080304" pitchFamily="17" charset="-128"/>
                <a:ea typeface="ＭＳ 明朝" panose="02020609040205080304" pitchFamily="17" charset="-128"/>
              </a:rPr>
              <a:t>。</a:t>
            </a:r>
          </a:p>
          <a:p>
            <a:pPr lvl="1">
              <a:lnSpc>
                <a:spcPct val="100000"/>
              </a:lnSpc>
              <a:spcBef>
                <a:spcPts val="0"/>
              </a:spcBef>
              <a:buFont typeface="Wingdings" panose="05000000000000000000" pitchFamily="2" charset="2"/>
              <a:buChar char="ü"/>
            </a:pPr>
            <a:r>
              <a:rPr lang="zh-CN" altLang="en-US" sz="1200" dirty="0">
                <a:solidFill>
                  <a:prstClr val="black"/>
                </a:solidFill>
                <a:latin typeface="ＭＳ 明朝" panose="02020609040205080304" pitchFamily="17" charset="-128"/>
                <a:ea typeface="ＭＳ 明朝" panose="02020609040205080304" pitchFamily="17" charset="-128"/>
              </a:rPr>
              <a:t>轴承，活塞环，气缸等的潤滑作用</a:t>
            </a:r>
          </a:p>
          <a:p>
            <a:pPr lvl="1">
              <a:lnSpc>
                <a:spcPct val="100000"/>
              </a:lnSpc>
              <a:spcBef>
                <a:spcPts val="0"/>
              </a:spcBef>
              <a:buFont typeface="Wingdings" panose="05000000000000000000" pitchFamily="2" charset="2"/>
              <a:buChar char="ü"/>
            </a:pPr>
            <a:r>
              <a:rPr lang="zh-CN" altLang="en-US" sz="1200" dirty="0">
                <a:solidFill>
                  <a:prstClr val="black"/>
                </a:solidFill>
                <a:latin typeface="ＭＳ 明朝" panose="02020609040205080304" pitchFamily="17" charset="-128"/>
                <a:ea typeface="ＭＳ 明朝" panose="02020609040205080304" pitchFamily="17" charset="-128"/>
              </a:rPr>
              <a:t>发动机的冷却作用</a:t>
            </a:r>
          </a:p>
          <a:p>
            <a:pPr lvl="1">
              <a:lnSpc>
                <a:spcPct val="100000"/>
              </a:lnSpc>
              <a:spcBef>
                <a:spcPts val="0"/>
              </a:spcBef>
              <a:buFont typeface="Wingdings" panose="05000000000000000000" pitchFamily="2" charset="2"/>
              <a:buChar char="ü"/>
            </a:pPr>
            <a:r>
              <a:rPr lang="zh-CN" altLang="en-US" sz="1200" dirty="0">
                <a:solidFill>
                  <a:prstClr val="black"/>
                </a:solidFill>
                <a:latin typeface="ＭＳ 明朝" panose="02020609040205080304" pitchFamily="17" charset="-128"/>
                <a:ea typeface="ＭＳ 明朝" panose="02020609040205080304" pitchFamily="17" charset="-128"/>
              </a:rPr>
              <a:t>活塞和气缸之间的密封作用</a:t>
            </a:r>
          </a:p>
          <a:p>
            <a:pPr lvl="1">
              <a:lnSpc>
                <a:spcPct val="100000"/>
              </a:lnSpc>
              <a:spcBef>
                <a:spcPts val="0"/>
              </a:spcBef>
              <a:buFont typeface="Wingdings" panose="05000000000000000000" pitchFamily="2" charset="2"/>
              <a:buChar char="ü"/>
            </a:pPr>
            <a:r>
              <a:rPr lang="zh-CN" altLang="en-US" sz="1200" dirty="0">
                <a:solidFill>
                  <a:prstClr val="black"/>
                </a:solidFill>
                <a:latin typeface="ＭＳ 明朝" panose="02020609040205080304" pitchFamily="17" charset="-128"/>
                <a:ea typeface="ＭＳ 明朝" panose="02020609040205080304" pitchFamily="17" charset="-128"/>
              </a:rPr>
              <a:t>发动机等杂物的清洁作用</a:t>
            </a:r>
          </a:p>
          <a:p>
            <a:pPr lvl="1">
              <a:lnSpc>
                <a:spcPct val="100000"/>
              </a:lnSpc>
              <a:spcBef>
                <a:spcPts val="0"/>
              </a:spcBef>
              <a:buFont typeface="Wingdings" panose="05000000000000000000" pitchFamily="2" charset="2"/>
              <a:buChar char="ü"/>
            </a:pPr>
            <a:r>
              <a:rPr lang="zh-CN" altLang="en-US" sz="1200" dirty="0">
                <a:solidFill>
                  <a:prstClr val="black"/>
                </a:solidFill>
                <a:latin typeface="ＭＳ 明朝" panose="02020609040205080304" pitchFamily="17" charset="-128"/>
                <a:ea typeface="ＭＳ 明朝" panose="02020609040205080304" pitchFamily="17" charset="-128"/>
              </a:rPr>
              <a:t>防止发动机等的内部生锈</a:t>
            </a:r>
          </a:p>
          <a:p>
            <a:pPr marL="0" indent="0">
              <a:lnSpc>
                <a:spcPct val="100000"/>
              </a:lnSpc>
              <a:spcBef>
                <a:spcPts val="0"/>
              </a:spcBef>
              <a:buNone/>
            </a:pPr>
            <a:r>
              <a:rPr lang="ja-JP" altLang="en-US" sz="16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机油需按照该机械的使用说明书等使用指定的规格，同时需经常确认机油的状态，根据需要随时更换</a:t>
            </a:r>
            <a:r>
              <a:rPr lang="zh-CN" altLang="en-US" sz="1600" dirty="0">
                <a:solidFill>
                  <a:prstClr val="black"/>
                </a:solidFill>
                <a:latin typeface="ＭＳ 明朝" panose="02020609040205080304" pitchFamily="17" charset="-128"/>
                <a:ea typeface="ＭＳ 明朝" panose="02020609040205080304" pitchFamily="17" charset="-128"/>
              </a:rPr>
              <a:t>。</a:t>
            </a:r>
            <a:endParaRPr lang="ja-JP" altLang="en-US"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600"/>
              </a:spcBef>
              <a:buNone/>
            </a:pPr>
            <a:r>
              <a:rPr lang="ja-JP" altLang="en-US" sz="1600" b="1" dirty="0">
                <a:solidFill>
                  <a:prstClr val="black"/>
                </a:solidFill>
                <a:latin typeface="ＭＳ 明朝" panose="02020609040205080304" pitchFamily="17" charset="-128"/>
                <a:ea typeface="ＭＳ 明朝" panose="02020609040205080304" pitchFamily="17" charset="-128"/>
              </a:rPr>
              <a:t>②　燃料装置</a:t>
            </a:r>
          </a:p>
          <a:p>
            <a:pPr marL="0" indent="0">
              <a:lnSpc>
                <a:spcPct val="100000"/>
              </a:lnSpc>
              <a:spcBef>
                <a:spcPts val="0"/>
              </a:spcBef>
              <a:buNone/>
            </a:pPr>
            <a:r>
              <a:rPr lang="ja-JP" altLang="en-US" sz="16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燃料装置是由</a:t>
            </a:r>
            <a:r>
              <a:rPr lang="zh-CN" altLang="en-US" sz="1400" b="1" u="sng" dirty="0">
                <a:solidFill>
                  <a:prstClr val="black"/>
                </a:solidFill>
                <a:latin typeface="ＭＳ 明朝" panose="02020609040205080304" pitchFamily="17" charset="-128"/>
                <a:ea typeface="ＭＳ 明朝" panose="02020609040205080304" pitchFamily="17" charset="-128"/>
              </a:rPr>
              <a:t>燃料箱</a:t>
            </a:r>
            <a:r>
              <a:rPr lang="zh-CN" altLang="en-US" sz="1400" dirty="0">
                <a:solidFill>
                  <a:prstClr val="black"/>
                </a:solidFill>
                <a:latin typeface="ＭＳ 明朝" panose="02020609040205080304" pitchFamily="17" charset="-128"/>
                <a:ea typeface="ＭＳ 明朝" panose="02020609040205080304" pitchFamily="17" charset="-128"/>
              </a:rPr>
              <a:t>，</a:t>
            </a:r>
            <a:r>
              <a:rPr lang="zh-CN" altLang="en-US" sz="1400" b="1" u="sng" dirty="0">
                <a:solidFill>
                  <a:prstClr val="black"/>
                </a:solidFill>
                <a:latin typeface="ＭＳ 明朝" panose="02020609040205080304" pitchFamily="17" charset="-128"/>
                <a:ea typeface="ＭＳ 明朝" panose="02020609040205080304" pitchFamily="17" charset="-128"/>
              </a:rPr>
              <a:t>喷射泵</a:t>
            </a:r>
            <a:r>
              <a:rPr lang="zh-CN" altLang="en-US" sz="1400" dirty="0">
                <a:solidFill>
                  <a:prstClr val="black"/>
                </a:solidFill>
                <a:latin typeface="ＭＳ 明朝" panose="02020609040205080304" pitchFamily="17" charset="-128"/>
                <a:ea typeface="ＭＳ 明朝" panose="02020609040205080304" pitchFamily="17" charset="-128"/>
              </a:rPr>
              <a:t>，</a:t>
            </a:r>
            <a:r>
              <a:rPr lang="zh-CN" altLang="en-US" sz="1400" b="1" u="sng" dirty="0">
                <a:solidFill>
                  <a:prstClr val="black"/>
                </a:solidFill>
                <a:latin typeface="ＭＳ 明朝" panose="02020609040205080304" pitchFamily="17" charset="-128"/>
                <a:ea typeface="ＭＳ 明朝" panose="02020609040205080304" pitchFamily="17" charset="-128"/>
              </a:rPr>
              <a:t>喷射嘴</a:t>
            </a:r>
            <a:r>
              <a:rPr lang="zh-CN" altLang="en-US" sz="1400" dirty="0">
                <a:solidFill>
                  <a:prstClr val="black"/>
                </a:solidFill>
                <a:latin typeface="ＭＳ 明朝" panose="02020609040205080304" pitchFamily="17" charset="-128"/>
                <a:ea typeface="ＭＳ 明朝" panose="02020609040205080304" pitchFamily="17" charset="-128"/>
              </a:rPr>
              <a:t>，</a:t>
            </a:r>
            <a:r>
              <a:rPr lang="zh-CN" altLang="en-US" sz="1400" b="1" u="sng" dirty="0">
                <a:solidFill>
                  <a:prstClr val="black"/>
                </a:solidFill>
                <a:latin typeface="ＭＳ 明朝" panose="02020609040205080304" pitchFamily="17" charset="-128"/>
                <a:ea typeface="ＭＳ 明朝" panose="02020609040205080304" pitchFamily="17" charset="-128"/>
              </a:rPr>
              <a:t>燃料过滤器</a:t>
            </a:r>
            <a:r>
              <a:rPr lang="zh-CN" altLang="en-US" sz="1400" dirty="0">
                <a:solidFill>
                  <a:prstClr val="black"/>
                </a:solidFill>
                <a:latin typeface="ＭＳ 明朝" panose="02020609040205080304" pitchFamily="17" charset="-128"/>
                <a:ea typeface="ＭＳ 明朝" panose="02020609040205080304" pitchFamily="17" charset="-128"/>
              </a:rPr>
              <a:t>，</a:t>
            </a:r>
            <a:r>
              <a:rPr lang="zh-CN" altLang="en-US" sz="1400" b="1" u="sng" dirty="0">
                <a:solidFill>
                  <a:prstClr val="black"/>
                </a:solidFill>
                <a:latin typeface="ＭＳ 明朝" panose="02020609040205080304" pitchFamily="17" charset="-128"/>
                <a:ea typeface="ＭＳ 明朝" panose="02020609040205080304" pitchFamily="17" charset="-128"/>
              </a:rPr>
              <a:t>调节器</a:t>
            </a:r>
            <a:r>
              <a:rPr lang="zh-CN" altLang="en-US" sz="1400" dirty="0">
                <a:solidFill>
                  <a:prstClr val="black"/>
                </a:solidFill>
                <a:latin typeface="ＭＳ 明朝" panose="02020609040205080304" pitchFamily="17" charset="-128"/>
                <a:ea typeface="ＭＳ 明朝" panose="02020609040205080304" pitchFamily="17" charset="-128"/>
              </a:rPr>
              <a:t>等构成</a:t>
            </a:r>
            <a:r>
              <a:rPr lang="ja-JP" altLang="en-US" sz="14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b="1" u="sng" dirty="0">
                <a:solidFill>
                  <a:prstClr val="black"/>
                </a:solidFill>
                <a:latin typeface="ＭＳ 明朝" panose="02020609040205080304" pitchFamily="17" charset="-128"/>
                <a:ea typeface="ＭＳ 明朝" panose="02020609040205080304" pitchFamily="17" charset="-128"/>
              </a:rPr>
              <a:t>燃料过滤器</a:t>
            </a:r>
            <a:r>
              <a:rPr lang="zh-CN" altLang="en-US" sz="1400" dirty="0">
                <a:solidFill>
                  <a:prstClr val="black"/>
                </a:solidFill>
                <a:latin typeface="ＭＳ 明朝" panose="02020609040205080304" pitchFamily="17" charset="-128"/>
                <a:ea typeface="ＭＳ 明朝" panose="02020609040205080304" pitchFamily="17" charset="-128"/>
              </a:rPr>
              <a:t>是</a:t>
            </a:r>
            <a:r>
              <a:rPr lang="zh-CN" altLang="en-US" sz="1400" b="1" u="sng" dirty="0">
                <a:solidFill>
                  <a:prstClr val="black"/>
                </a:solidFill>
                <a:latin typeface="ＭＳ 明朝" panose="02020609040205080304" pitchFamily="17" charset="-128"/>
                <a:ea typeface="ＭＳ 明朝" panose="02020609040205080304" pitchFamily="17" charset="-128"/>
              </a:rPr>
              <a:t>过滤</a:t>
            </a:r>
            <a:r>
              <a:rPr lang="zh-CN" altLang="en-US" sz="1400" dirty="0">
                <a:solidFill>
                  <a:prstClr val="black"/>
                </a:solidFill>
                <a:latin typeface="ＭＳ 明朝" panose="02020609040205080304" pitchFamily="17" charset="-128"/>
                <a:ea typeface="ＭＳ 明朝" panose="02020609040205080304" pitchFamily="17" charset="-128"/>
              </a:rPr>
              <a:t>燃料，去除燃料中的</a:t>
            </a:r>
            <a:r>
              <a:rPr lang="zh-CN" altLang="en-US" sz="1400" b="1" u="sng" dirty="0">
                <a:solidFill>
                  <a:prstClr val="black"/>
                </a:solidFill>
                <a:latin typeface="ＭＳ 明朝" panose="02020609040205080304" pitchFamily="17" charset="-128"/>
                <a:ea typeface="ＭＳ 明朝" panose="02020609040205080304" pitchFamily="17" charset="-128"/>
              </a:rPr>
              <a:t>垃圾等的异物</a:t>
            </a:r>
            <a:r>
              <a:rPr lang="zh-CN" altLang="en-US" sz="1400" dirty="0">
                <a:solidFill>
                  <a:prstClr val="black"/>
                </a:solidFill>
                <a:latin typeface="ＭＳ 明朝" panose="02020609040205080304" pitchFamily="17" charset="-128"/>
                <a:ea typeface="ＭＳ 明朝" panose="02020609040205080304" pitchFamily="17" charset="-128"/>
              </a:rPr>
              <a:t>，</a:t>
            </a:r>
            <a:r>
              <a:rPr lang="zh-CN" altLang="en-US" sz="1400" b="1" u="sng" dirty="0">
                <a:solidFill>
                  <a:prstClr val="black"/>
                </a:solidFill>
                <a:latin typeface="ＭＳ 明朝" panose="02020609040205080304" pitchFamily="17" charset="-128"/>
                <a:ea typeface="ＭＳ 明朝" panose="02020609040205080304" pitchFamily="17" charset="-128"/>
              </a:rPr>
              <a:t>分解水分。</a:t>
            </a:r>
            <a:endParaRPr lang="ja-JP" altLang="en-US"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600" b="1"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0528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高空作业车的种类</a:t>
            </a:r>
            <a:r>
              <a:rPr lang="ja-JP" altLang="en-US" sz="2400" b="1" dirty="0">
                <a:latin typeface="ＭＳ 明朝" panose="02020609040205080304" pitchFamily="17" charset="-128"/>
                <a:ea typeface="ＭＳ 明朝" panose="02020609040205080304" pitchFamily="17" charset="-128"/>
              </a:rPr>
              <a:t>～</a:t>
            </a:r>
            <a:r>
              <a:rPr lang="zh-CN" altLang="en-US" sz="2400" b="1" dirty="0">
                <a:latin typeface="ＭＳ 明朝" panose="02020609040205080304" pitchFamily="17" charset="-128"/>
                <a:ea typeface="ＭＳ 明朝" panose="02020609040205080304" pitchFamily="17" charset="-128"/>
              </a:rPr>
              <a:t>作业装置</a:t>
            </a:r>
            <a:r>
              <a:rPr lang="ja-JP" altLang="en-US" sz="2400" b="1" dirty="0">
                <a:latin typeface="ＭＳ 明朝" panose="02020609040205080304" pitchFamily="17" charset="-128"/>
                <a:ea typeface="ＭＳ 明朝" panose="02020609040205080304" pitchFamily="17" charset="-128"/>
              </a:rPr>
              <a:t>（１）</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教材５页</a:t>
            </a:r>
            <a:r>
              <a:rPr lang="en-US" altLang="ja-JP" sz="1200" dirty="0">
                <a:solidFill>
                  <a:prstClr val="black"/>
                </a:solidFill>
              </a:rPr>
              <a:t>/</a:t>
            </a:r>
            <a:r>
              <a:rPr lang="ja-JP" altLang="en-US" sz="1200" dirty="0" smtClean="0">
                <a:solidFill>
                  <a:prstClr val="black"/>
                </a:solidFill>
              </a:rPr>
              <a:t>辅助教材６页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kumimoji="1" lang="ja-JP" altLang="en-US" smtClean="0"/>
              <a:t>5</a:t>
            </a:fld>
            <a:endParaRPr kumimoji="1" lang="ja-JP" altLang="en-US"/>
          </a:p>
        </p:txBody>
      </p:sp>
      <p:sp>
        <p:nvSpPr>
          <p:cNvPr id="9" name="コンテンツ プレースホルダー 4"/>
          <p:cNvSpPr>
            <a:spLocks noGrp="1"/>
          </p:cNvSpPr>
          <p:nvPr>
            <p:ph idx="1"/>
          </p:nvPr>
        </p:nvSpPr>
        <p:spPr>
          <a:xfrm>
            <a:off x="628650" y="845340"/>
            <a:ext cx="7886700" cy="2558446"/>
          </a:xfrm>
          <a:ln>
            <a:noFill/>
          </a:ln>
        </p:spPr>
        <p:txBody>
          <a:bodyPr>
            <a:noAutofit/>
          </a:bodyPr>
          <a:lstStyle/>
          <a:p>
            <a:pPr marL="0" indent="0">
              <a:lnSpc>
                <a:spcPct val="110000"/>
              </a:lnSpc>
              <a:spcBef>
                <a:spcPts val="0"/>
              </a:spcBef>
              <a:buNone/>
            </a:pPr>
            <a:r>
              <a:rPr lang="ja-JP" altLang="en-US" sz="1600" b="1" dirty="0">
                <a:latin typeface="ＭＳ 明朝" panose="02020609040205080304" pitchFamily="17" charset="-128"/>
                <a:ea typeface="ＭＳ 明朝" panose="02020609040205080304" pitchFamily="17" charset="-128"/>
              </a:rPr>
              <a:t>①　</a:t>
            </a:r>
            <a:r>
              <a:rPr lang="zh-CN" altLang="en-US" sz="1600" b="1" dirty="0">
                <a:latin typeface="ＭＳ 明朝" panose="02020609040205080304" pitchFamily="17" charset="-128"/>
                <a:ea typeface="ＭＳ 明朝" panose="02020609040205080304" pitchFamily="17" charset="-128"/>
              </a:rPr>
              <a:t>伸缩臂型</a:t>
            </a:r>
            <a:endParaRPr lang="ja-JP" altLang="en-US" sz="1600" b="1" dirty="0">
              <a:latin typeface="ＭＳ 明朝" panose="02020609040205080304" pitchFamily="17" charset="-128"/>
              <a:ea typeface="ＭＳ 明朝" panose="02020609040205080304" pitchFamily="17" charset="-128"/>
            </a:endParaRPr>
          </a:p>
          <a:p>
            <a:pPr marL="152400" indent="0" algn="just">
              <a:buNone/>
            </a:pPr>
            <a:r>
              <a:rPr lang="zh-CN"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rPr>
              <a:t>安装在作</a:t>
            </a:r>
            <a:r>
              <a:rPr lang="zh-CN"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业</a:t>
            </a:r>
            <a:r>
              <a:rPr lang="zh-CN"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平台的</a:t>
            </a:r>
            <a:r>
              <a:rPr lang="zh-CN"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动</a:t>
            </a:r>
            <a:r>
              <a:rPr lang="zh-CN"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臂</a:t>
            </a:r>
            <a:r>
              <a:rPr lang="zh-CN"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rPr>
              <a:t>可伸</a:t>
            </a:r>
            <a:r>
              <a:rPr lang="zh-CN"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缩</a:t>
            </a:r>
            <a:r>
              <a:rPr lang="zh-CN"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，可以直</a:t>
            </a:r>
            <a:r>
              <a:rPr lang="zh-CN"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线</a:t>
            </a:r>
            <a:r>
              <a:rPr lang="zh-CN"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接近作</a:t>
            </a:r>
            <a:r>
              <a:rPr lang="zh-CN"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业</a:t>
            </a:r>
            <a:r>
              <a:rPr lang="zh-CN"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位置。</a:t>
            </a:r>
            <a:endPar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0" indent="0">
              <a:lnSpc>
                <a:spcPct val="110000"/>
              </a:lnSpc>
              <a:spcBef>
                <a:spcPts val="0"/>
              </a:spcBef>
              <a:buNone/>
            </a:pPr>
            <a:endParaRPr lang="ja-JP" altLang="en-US" sz="1600" dirty="0">
              <a:latin typeface="ＭＳ 明朝" panose="02020609040205080304" pitchFamily="17" charset="-128"/>
              <a:ea typeface="ＭＳ 明朝" panose="02020609040205080304" pitchFamily="17" charset="-128"/>
            </a:endParaRPr>
          </a:p>
          <a:p>
            <a:pPr marL="0" indent="0">
              <a:lnSpc>
                <a:spcPct val="110000"/>
              </a:lnSpc>
              <a:spcBef>
                <a:spcPts val="0"/>
              </a:spcBef>
              <a:buNone/>
            </a:pPr>
            <a:r>
              <a:rPr lang="en-US" altLang="ja-JP" sz="1600" dirty="0">
                <a:latin typeface="ＭＳ 明朝" panose="02020609040205080304" pitchFamily="17" charset="-128"/>
                <a:ea typeface="ＭＳ 明朝" panose="02020609040205080304" pitchFamily="17" charset="-128"/>
              </a:rPr>
              <a:t>【</a:t>
            </a:r>
            <a:r>
              <a:rPr lang="zh-CN" altLang="en-US" sz="1600" dirty="0">
                <a:latin typeface="ＭＳ 明朝" panose="02020609040205080304" pitchFamily="17" charset="-128"/>
                <a:ea typeface="ＭＳ 明朝" panose="02020609040205080304" pitchFamily="17" charset="-128"/>
              </a:rPr>
              <a:t>主要特征</a:t>
            </a:r>
            <a:r>
              <a:rPr lang="en-US" altLang="ja-JP" sz="1600" dirty="0">
                <a:latin typeface="ＭＳ 明朝" panose="02020609040205080304" pitchFamily="17" charset="-128"/>
                <a:ea typeface="ＭＳ 明朝" panose="02020609040205080304" pitchFamily="17" charset="-128"/>
              </a:rPr>
              <a:t>】</a:t>
            </a:r>
          </a:p>
          <a:p>
            <a:pPr marL="0" indent="0">
              <a:lnSpc>
                <a:spcPct val="110000"/>
              </a:lnSpc>
              <a:spcBef>
                <a:spcPts val="0"/>
              </a:spcBef>
              <a:buNone/>
            </a:pPr>
            <a:r>
              <a:rPr lang="ja-JP" altLang="en-US" sz="1600" dirty="0">
                <a:latin typeface="ＭＳ 明朝" panose="02020609040205080304" pitchFamily="17" charset="-128"/>
                <a:ea typeface="ＭＳ 明朝" panose="02020609040205080304" pitchFamily="17" charset="-128"/>
              </a:rPr>
              <a:t>　</a:t>
            </a:r>
            <a:r>
              <a:rPr lang="en-US" altLang="ja-JP" sz="1600" dirty="0">
                <a:latin typeface="ＭＳ 明朝" panose="02020609040205080304" pitchFamily="17" charset="-128"/>
                <a:ea typeface="ＭＳ 明朝" panose="02020609040205080304" pitchFamily="17" charset="-128"/>
              </a:rPr>
              <a:t>a</a:t>
            </a:r>
            <a:r>
              <a:rPr lang="ja-JP" altLang="en-US" sz="1600" dirty="0">
                <a:latin typeface="ＭＳ 明朝" panose="02020609040205080304" pitchFamily="17" charset="-128"/>
                <a:ea typeface="ＭＳ 明朝" panose="02020609040205080304" pitchFamily="17" charset="-128"/>
              </a:rPr>
              <a:t>．</a:t>
            </a:r>
            <a:r>
              <a:rPr lang="ja-JP" altLang="ja-JP" sz="1600" dirty="0">
                <a:effectLst/>
                <a:latin typeface="ＭＳ 明朝" panose="02020609040205080304" pitchFamily="17" charset="-128"/>
                <a:ea typeface="ＭＳ 明朝" panose="02020609040205080304" pitchFamily="17" charset="-128"/>
                <a:cs typeface="Times New Roman" panose="02020603050405020304" pitchFamily="18" charset="0"/>
              </a:rPr>
              <a:t>作</a:t>
            </a:r>
            <a:r>
              <a:rPr lang="ja-JP" altLang="ja-JP" sz="1600" dirty="0">
                <a:effectLst/>
                <a:latin typeface="ＭＳ 明朝" panose="02020609040205080304" pitchFamily="17" charset="-128"/>
                <a:ea typeface="ＭＳ 明朝" panose="02020609040205080304" pitchFamily="17" charset="-128"/>
                <a:cs typeface="SimSun" panose="02010600030101010101" pitchFamily="2" charset="-122"/>
              </a:rPr>
              <a:t>业</a:t>
            </a:r>
            <a:r>
              <a:rPr lang="ja-JP" altLang="ja-JP" sz="1600" dirty="0">
                <a:effectLst/>
                <a:latin typeface="ＭＳ 明朝" panose="02020609040205080304" pitchFamily="17" charset="-128"/>
                <a:ea typeface="ＭＳ 明朝" panose="02020609040205080304" pitchFamily="17" charset="-128"/>
                <a:cs typeface="ＭＳ 明朝" panose="02020609040205080304" pitchFamily="17" charset="-128"/>
              </a:rPr>
              <a:t>平台的定位很容易。</a:t>
            </a:r>
            <a:endParaRPr lang="en-US" altLang="ja-JP" sz="1600" dirty="0">
              <a:effectLst/>
              <a:latin typeface="ＭＳ 明朝" panose="02020609040205080304" pitchFamily="17" charset="-128"/>
              <a:ea typeface="ＭＳ 明朝" panose="02020609040205080304" pitchFamily="17" charset="-128"/>
              <a:cs typeface="ＭＳ 明朝" panose="02020609040205080304" pitchFamily="17" charset="-128"/>
            </a:endParaRPr>
          </a:p>
          <a:p>
            <a:pPr marL="0" indent="0">
              <a:lnSpc>
                <a:spcPct val="110000"/>
              </a:lnSpc>
              <a:spcBef>
                <a:spcPts val="0"/>
              </a:spcBef>
              <a:buNone/>
            </a:pPr>
            <a:r>
              <a:rPr lang="ja-JP" altLang="en-US" sz="1600" dirty="0">
                <a:latin typeface="ＭＳ 明朝" panose="02020609040205080304" pitchFamily="17" charset="-128"/>
                <a:ea typeface="ＭＳ 明朝" panose="02020609040205080304" pitchFamily="17" charset="-128"/>
              </a:rPr>
              <a:t>　</a:t>
            </a:r>
            <a:r>
              <a:rPr lang="en-US" altLang="ja-JP" sz="1600" dirty="0">
                <a:latin typeface="ＭＳ 明朝" panose="02020609040205080304" pitchFamily="17" charset="-128"/>
                <a:ea typeface="ＭＳ 明朝" panose="02020609040205080304" pitchFamily="17" charset="-128"/>
              </a:rPr>
              <a:t>b</a:t>
            </a:r>
            <a:r>
              <a:rPr lang="ja-JP" altLang="en-US" sz="1600" dirty="0">
                <a:latin typeface="ＭＳ 明朝" panose="02020609040205080304" pitchFamily="17" charset="-128"/>
                <a:ea typeface="ＭＳ 明朝" panose="02020609040205080304" pitchFamily="17" charset="-128"/>
              </a:rPr>
              <a:t>．</a:t>
            </a:r>
            <a:r>
              <a:rPr lang="ja-JP" altLang="ja-JP" sz="1600" dirty="0">
                <a:effectLst/>
                <a:latin typeface="ＭＳ 明朝" panose="02020609040205080304" pitchFamily="17" charset="-128"/>
                <a:ea typeface="ＭＳ 明朝" panose="02020609040205080304" pitchFamily="17" charset="-128"/>
                <a:cs typeface="Times New Roman" panose="02020603050405020304" pitchFamily="18" charset="0"/>
              </a:rPr>
              <a:t>在工作空</a:t>
            </a:r>
            <a:r>
              <a:rPr lang="ja-JP" altLang="ja-JP" sz="1600" dirty="0">
                <a:effectLst/>
                <a:latin typeface="ＭＳ 明朝" panose="02020609040205080304" pitchFamily="17" charset="-128"/>
                <a:ea typeface="ＭＳ 明朝" panose="02020609040205080304" pitchFamily="17" charset="-128"/>
                <a:cs typeface="SimSun" panose="02010600030101010101" pitchFamily="2" charset="-122"/>
              </a:rPr>
              <a:t>间</a:t>
            </a:r>
            <a:r>
              <a:rPr lang="ja-JP" altLang="ja-JP" sz="1600" dirty="0">
                <a:effectLst/>
                <a:latin typeface="ＭＳ 明朝" panose="02020609040205080304" pitchFamily="17" charset="-128"/>
                <a:ea typeface="ＭＳ 明朝" panose="02020609040205080304" pitchFamily="17" charset="-128"/>
                <a:cs typeface="ＭＳ 明朝" panose="02020609040205080304" pitchFamily="17" charset="-128"/>
              </a:rPr>
              <a:t>没有障碍物的地方具有</a:t>
            </a:r>
            <a:r>
              <a:rPr lang="ja-JP" altLang="ja-JP" sz="1600" dirty="0">
                <a:effectLst/>
                <a:latin typeface="ＭＳ 明朝" panose="02020609040205080304" pitchFamily="17" charset="-128"/>
                <a:ea typeface="ＭＳ 明朝" panose="02020609040205080304" pitchFamily="17" charset="-128"/>
                <a:cs typeface="Times New Roman" panose="02020603050405020304" pitchFamily="18" charset="0"/>
              </a:rPr>
              <a:t>良好的可操作性。</a:t>
            </a:r>
            <a:endParaRPr lang="en-US" altLang="ja-JP" sz="16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0" indent="0">
              <a:lnSpc>
                <a:spcPct val="110000"/>
              </a:lnSpc>
              <a:spcBef>
                <a:spcPts val="0"/>
              </a:spcBef>
              <a:buNone/>
            </a:pPr>
            <a:r>
              <a:rPr lang="ja-JP" altLang="en-US" sz="1600" dirty="0">
                <a:latin typeface="ＭＳ 明朝" panose="02020609040205080304" pitchFamily="17" charset="-128"/>
                <a:ea typeface="ＭＳ 明朝" panose="02020609040205080304" pitchFamily="17" charset="-128"/>
              </a:rPr>
              <a:t>　</a:t>
            </a:r>
            <a:r>
              <a:rPr lang="en-US" altLang="ja-JP" sz="1600" dirty="0">
                <a:latin typeface="ＭＳ 明朝" panose="02020609040205080304" pitchFamily="17" charset="-128"/>
                <a:ea typeface="ＭＳ 明朝" panose="02020609040205080304" pitchFamily="17" charset="-128"/>
              </a:rPr>
              <a:t>c</a:t>
            </a:r>
            <a:r>
              <a:rPr lang="ja-JP" altLang="en-US" sz="1600" dirty="0">
                <a:latin typeface="ＭＳ 明朝" panose="02020609040205080304" pitchFamily="17" charset="-128"/>
                <a:ea typeface="ＭＳ 明朝" panose="02020609040205080304" pitchFamily="17" charset="-128"/>
              </a:rPr>
              <a:t>．</a:t>
            </a:r>
            <a:r>
              <a:rPr lang="ja-JP" altLang="ja-JP" sz="1600" dirty="0">
                <a:effectLst/>
                <a:latin typeface="ＭＳ 明朝" panose="02020609040205080304" pitchFamily="17" charset="-128"/>
                <a:ea typeface="ＭＳ 明朝" panose="02020609040205080304" pitchFamily="17" charset="-128"/>
                <a:cs typeface="Times New Roman" panose="02020603050405020304" pitchFamily="18" charset="0"/>
              </a:rPr>
              <a:t>广泛</a:t>
            </a:r>
            <a:r>
              <a:rPr lang="ja-JP" altLang="ja-JP" sz="1600" dirty="0">
                <a:effectLst/>
                <a:latin typeface="ＭＳ 明朝" panose="02020609040205080304" pitchFamily="17" charset="-128"/>
                <a:ea typeface="ＭＳ 明朝" panose="02020609040205080304" pitchFamily="17" charset="-128"/>
                <a:cs typeface="SimSun" panose="02010600030101010101" pitchFamily="2" charset="-122"/>
              </a:rPr>
              <a:t>应</a:t>
            </a:r>
            <a:r>
              <a:rPr lang="ja-JP" altLang="ja-JP" sz="1600" dirty="0">
                <a:effectLst/>
                <a:latin typeface="ＭＳ 明朝" panose="02020609040205080304" pitchFamily="17" charset="-128"/>
                <a:ea typeface="ＭＳ 明朝" panose="02020609040205080304" pitchFamily="17" charset="-128"/>
                <a:cs typeface="ＭＳ 明朝" panose="02020609040205080304" pitchFamily="17" charset="-128"/>
              </a:rPr>
              <a:t>用于</a:t>
            </a:r>
            <a:r>
              <a:rPr lang="ja-JP" altLang="ja-JP" sz="1600" dirty="0">
                <a:effectLst/>
                <a:latin typeface="ＭＳ 明朝" panose="02020609040205080304" pitchFamily="17" charset="-128"/>
                <a:ea typeface="ＭＳ 明朝" panose="02020609040205080304" pitchFamily="17" charset="-128"/>
                <a:cs typeface="SimSun" panose="02010600030101010101" pitchFamily="2" charset="-122"/>
              </a:rPr>
              <a:t>电</a:t>
            </a:r>
            <a:r>
              <a:rPr lang="ja-JP" altLang="ja-JP" sz="1600" dirty="0">
                <a:effectLst/>
                <a:latin typeface="ＭＳ 明朝" panose="02020609040205080304" pitchFamily="17" charset="-128"/>
                <a:ea typeface="ＭＳ 明朝" panose="02020609040205080304" pitchFamily="17" charset="-128"/>
                <a:cs typeface="ＭＳ 明朝" panose="02020609040205080304" pitchFamily="17" charset="-128"/>
              </a:rPr>
              <a:t>气</a:t>
            </a:r>
            <a:r>
              <a:rPr lang="ja-JP" altLang="ja-JP" sz="1600" dirty="0">
                <a:effectLst/>
                <a:latin typeface="ＭＳ 明朝" panose="02020609040205080304" pitchFamily="17" charset="-128"/>
                <a:ea typeface="ＭＳ 明朝" panose="02020609040205080304" pitchFamily="17" charset="-128"/>
                <a:cs typeface="Times New Roman" panose="02020603050405020304" pitchFamily="18" charset="0"/>
              </a:rPr>
              <a:t>・通</a:t>
            </a:r>
            <a:r>
              <a:rPr lang="ja-JP" altLang="ja-JP" sz="1600" dirty="0">
                <a:effectLst/>
                <a:latin typeface="ＭＳ 明朝" panose="02020609040205080304" pitchFamily="17" charset="-128"/>
                <a:ea typeface="ＭＳ 明朝" panose="02020609040205080304" pitchFamily="17" charset="-128"/>
                <a:cs typeface="SimSun" panose="02010600030101010101" pitchFamily="2" charset="-122"/>
              </a:rPr>
              <a:t>讯</a:t>
            </a:r>
            <a:r>
              <a:rPr lang="ja-JP" altLang="ja-JP" sz="1600" dirty="0">
                <a:effectLst/>
                <a:latin typeface="ＭＳ 明朝" panose="02020609040205080304" pitchFamily="17" charset="-128"/>
                <a:ea typeface="ＭＳ 明朝" panose="02020609040205080304" pitchFamily="17" charset="-128"/>
                <a:cs typeface="Times New Roman" panose="02020603050405020304" pitchFamily="18" charset="0"/>
              </a:rPr>
              <a:t>施工</a:t>
            </a:r>
            <a:r>
              <a:rPr lang="ja-JP" altLang="en-US" sz="1600" dirty="0">
                <a:effectLst/>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sz="1600" dirty="0">
                <a:effectLst/>
                <a:latin typeface="ＭＳ 明朝" panose="02020609040205080304" pitchFamily="17" charset="-128"/>
                <a:ea typeface="ＭＳ 明朝" panose="02020609040205080304" pitchFamily="17" charset="-128"/>
                <a:cs typeface="Times New Roman" panose="02020603050405020304" pitchFamily="18" charset="0"/>
              </a:rPr>
              <a:t>建筑施工</a:t>
            </a:r>
            <a:r>
              <a:rPr lang="ja-JP" altLang="en-US" sz="1600" dirty="0">
                <a:effectLst/>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sz="1600" dirty="0">
                <a:effectLst/>
                <a:latin typeface="ＭＳ 明朝" panose="02020609040205080304" pitchFamily="17" charset="-128"/>
                <a:ea typeface="ＭＳ 明朝" panose="02020609040205080304" pitchFamily="17" charset="-128"/>
                <a:cs typeface="Times New Roman" panose="02020603050405020304" pitchFamily="18" charset="0"/>
              </a:rPr>
              <a:t>造船厂等。</a:t>
            </a:r>
            <a:endParaRPr lang="ja-JP" altLang="en-US" sz="1600" dirty="0">
              <a:latin typeface="ＭＳ 明朝" panose="02020609040205080304" pitchFamily="17" charset="-128"/>
              <a:ea typeface="ＭＳ 明朝" panose="02020609040205080304" pitchFamily="17" charset="-128"/>
            </a:endParaRPr>
          </a:p>
          <a:p>
            <a:pPr marL="0" indent="0">
              <a:lnSpc>
                <a:spcPct val="110000"/>
              </a:lnSpc>
              <a:spcBef>
                <a:spcPts val="0"/>
              </a:spcBef>
              <a:buNone/>
            </a:pPr>
            <a:endParaRPr lang="ja-JP" altLang="en-US" sz="1600" b="1" dirty="0">
              <a:latin typeface="Meiryo UI" panose="020B0604030504040204" pitchFamily="50" charset="-128"/>
              <a:ea typeface="Meiryo UI" panose="020B0604030504040204" pitchFamily="50" charset="-128"/>
            </a:endParaRPr>
          </a:p>
        </p:txBody>
      </p:sp>
      <p:pic>
        <p:nvPicPr>
          <p:cNvPr id="10" name="図 9"/>
          <p:cNvPicPr/>
          <p:nvPr/>
        </p:nvPicPr>
        <p:blipFill>
          <a:blip r:embed="rId3">
            <a:extLst>
              <a:ext uri="{28A0092B-C50C-407E-A947-70E740481C1C}">
                <a14:useLocalDpi xmlns:a14="http://schemas.microsoft.com/office/drawing/2010/main" val="0"/>
              </a:ext>
            </a:extLst>
          </a:blip>
          <a:srcRect/>
          <a:stretch>
            <a:fillRect/>
          </a:stretch>
        </p:blipFill>
        <p:spPr bwMode="auto">
          <a:xfrm>
            <a:off x="6731317" y="1181286"/>
            <a:ext cx="1510665" cy="2222500"/>
          </a:xfrm>
          <a:prstGeom prst="rect">
            <a:avLst/>
          </a:prstGeom>
          <a:noFill/>
          <a:ln>
            <a:solidFill>
              <a:schemeClr val="tx1"/>
            </a:solidFill>
          </a:ln>
        </p:spPr>
      </p:pic>
      <p:sp>
        <p:nvSpPr>
          <p:cNvPr id="2" name="テキスト ボックス 1">
            <a:extLst>
              <a:ext uri="{FF2B5EF4-FFF2-40B4-BE49-F238E27FC236}">
                <a16:creationId xmlns:a16="http://schemas.microsoft.com/office/drawing/2014/main" id="{168B0333-586E-448E-9179-2FDBE708E159}"/>
              </a:ext>
            </a:extLst>
          </p:cNvPr>
          <p:cNvSpPr txBox="1"/>
          <p:nvPr/>
        </p:nvSpPr>
        <p:spPr>
          <a:xfrm>
            <a:off x="6731317" y="3056487"/>
            <a:ext cx="1439345" cy="230832"/>
          </a:xfrm>
          <a:prstGeom prst="rect">
            <a:avLst/>
          </a:prstGeom>
          <a:solidFill>
            <a:schemeClr val="bg1"/>
          </a:solidFill>
        </p:spPr>
        <p:txBody>
          <a:bodyPr wrap="square" rtlCol="0">
            <a:spAutoFit/>
          </a:bodyPr>
          <a:lstStyle/>
          <a:p>
            <a:pPr algn="just"/>
            <a:r>
              <a:rPr lang="zh-CN" altLang="ja-JP" sz="900" kern="100" dirty="0">
                <a:effectLst/>
                <a:latin typeface="ＭＳ 明朝" panose="02020609040205080304" pitchFamily="17" charset="-128"/>
                <a:ea typeface="ＭＳ 明朝" panose="02020609040205080304" pitchFamily="17" charset="-128"/>
                <a:cs typeface="Times New Roman" panose="02020603050405020304" pitchFamily="18" charset="0"/>
              </a:rPr>
              <a:t>图</a:t>
            </a:r>
            <a:r>
              <a:rPr lang="en-US" altLang="ja-JP" sz="900" kern="100" dirty="0">
                <a:effectLst/>
                <a:latin typeface="ＭＳ 明朝" panose="02020609040205080304" pitchFamily="17" charset="-128"/>
                <a:ea typeface="ＭＳ 明朝" panose="02020609040205080304" pitchFamily="17" charset="-128"/>
                <a:cs typeface="Times New Roman" panose="02020603050405020304" pitchFamily="18" charset="0"/>
              </a:rPr>
              <a:t>1-6 </a:t>
            </a:r>
            <a:r>
              <a:rPr lang="zh-CN" altLang="ja-JP" sz="900" kern="100" dirty="0">
                <a:effectLst/>
                <a:latin typeface="ＭＳ 明朝" panose="02020609040205080304" pitchFamily="17" charset="-128"/>
                <a:ea typeface="ＭＳ 明朝" panose="02020609040205080304" pitchFamily="17" charset="-128"/>
                <a:cs typeface="Times New Roman" panose="02020603050405020304" pitchFamily="18" charset="0"/>
              </a:rPr>
              <a:t>伸</a:t>
            </a:r>
            <a:r>
              <a:rPr lang="zh-CN" altLang="ja-JP" sz="900" kern="100" dirty="0">
                <a:effectLst/>
                <a:latin typeface="ＭＳ 明朝" panose="02020609040205080304" pitchFamily="17" charset="-128"/>
                <a:ea typeface="ＭＳ 明朝" panose="02020609040205080304" pitchFamily="17" charset="-128"/>
                <a:cs typeface="SimSun" panose="02010600030101010101" pitchFamily="2" charset="-122"/>
              </a:rPr>
              <a:t>缩</a:t>
            </a:r>
            <a:r>
              <a:rPr lang="zh-CN" altLang="ja-JP" sz="900" kern="100" dirty="0">
                <a:effectLst/>
                <a:latin typeface="ＭＳ 明朝" panose="02020609040205080304" pitchFamily="17" charset="-128"/>
                <a:ea typeface="ＭＳ 明朝" panose="02020609040205080304" pitchFamily="17" charset="-128"/>
                <a:cs typeface="ＭＳ ゴシック" panose="020B0609070205080204" pitchFamily="49" charset="-128"/>
              </a:rPr>
              <a:t>臂型的例子</a:t>
            </a:r>
            <a:endParaRPr lang="ja-JP" altLang="ja-JP" sz="9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4627510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电动马达的</a:t>
            </a:r>
            <a:r>
              <a:rPr lang="ja-JP" altLang="en-US" sz="2400" b="1" dirty="0">
                <a:latin typeface="ＭＳ 明朝" panose="02020609040205080304" pitchFamily="17" charset="-128"/>
                <a:ea typeface="ＭＳ 明朝" panose="02020609040205080304" pitchFamily="17" charset="-128"/>
              </a:rPr>
              <a:t>特性</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教材１０５页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４８页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50</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9"/>
            <a:ext cx="7886701" cy="189593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　</a:t>
            </a:r>
            <a:r>
              <a:rPr lang="zh-CN" altLang="en-US" sz="1600" dirty="0">
                <a:solidFill>
                  <a:prstClr val="black"/>
                </a:solidFill>
                <a:latin typeface="ＭＳ 明朝" panose="02020609040205080304" pitchFamily="17" charset="-128"/>
                <a:ea typeface="ＭＳ 明朝" panose="02020609040205080304" pitchFamily="17" charset="-128"/>
              </a:rPr>
              <a:t>多数用于对发动机</a:t>
            </a:r>
            <a:r>
              <a:rPr lang="zh-CN" altLang="en-US" sz="1600" b="1" u="sng" dirty="0">
                <a:solidFill>
                  <a:prstClr val="black"/>
                </a:solidFill>
                <a:latin typeface="ＭＳ 明朝" panose="02020609040205080304" pitchFamily="17" charset="-128"/>
                <a:ea typeface="ＭＳ 明朝" panose="02020609040205080304" pitchFamily="17" charset="-128"/>
              </a:rPr>
              <a:t>排出的气体或者噪音等采取措施的地方</a:t>
            </a:r>
            <a:r>
              <a:rPr lang="zh-CN" altLang="en-US" sz="1600" dirty="0">
                <a:solidFill>
                  <a:prstClr val="black"/>
                </a:solidFill>
                <a:latin typeface="ＭＳ 明朝" panose="02020609040205080304" pitchFamily="17" charset="-128"/>
                <a:ea typeface="ＭＳ 明朝" panose="02020609040205080304" pitchFamily="17" charset="-128"/>
              </a:rPr>
              <a:t>多数使用高空作业车，其动力</a:t>
            </a:r>
            <a:r>
              <a:rPr lang="zh-CN" altLang="en-US" sz="1600" b="1" u="sng" dirty="0">
                <a:solidFill>
                  <a:prstClr val="black"/>
                </a:solidFill>
                <a:latin typeface="ＭＳ 明朝" panose="02020609040205080304" pitchFamily="17" charset="-128"/>
                <a:ea typeface="ＭＳ 明朝" panose="02020609040205080304" pitchFamily="17" charset="-128"/>
              </a:rPr>
              <a:t>电源通常使用电动马达</a:t>
            </a:r>
            <a:r>
              <a:rPr lang="ja-JP" altLang="en-US" sz="16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600" dirty="0">
                <a:solidFill>
                  <a:prstClr val="black"/>
                </a:solidFill>
                <a:latin typeface="ＭＳ 明朝" panose="02020609040205080304" pitchFamily="17" charset="-128"/>
                <a:ea typeface="ＭＳ 明朝" panose="02020609040205080304" pitchFamily="17" charset="-128"/>
              </a:rPr>
              <a:t>　</a:t>
            </a:r>
            <a:r>
              <a:rPr lang="zh-CN" altLang="en-US" sz="1600" dirty="0">
                <a:solidFill>
                  <a:prstClr val="black"/>
                </a:solidFill>
                <a:latin typeface="ＭＳ 明朝" panose="02020609040205080304" pitchFamily="17" charset="-128"/>
                <a:ea typeface="ＭＳ 明朝" panose="02020609040205080304" pitchFamily="17" charset="-128"/>
              </a:rPr>
              <a:t>自走式高空作业车使用工业车辆用电池，</a:t>
            </a:r>
            <a:r>
              <a:rPr lang="zh-CN" altLang="en-US" sz="1600" b="1" u="sng" dirty="0">
                <a:solidFill>
                  <a:prstClr val="black"/>
                </a:solidFill>
                <a:latin typeface="ＭＳ 明朝" panose="02020609040205080304" pitchFamily="17" charset="-128"/>
                <a:ea typeface="ＭＳ 明朝" panose="02020609040205080304" pitchFamily="17" charset="-128"/>
              </a:rPr>
              <a:t>电动马达不仅有直流马达，交流马达</a:t>
            </a:r>
            <a:r>
              <a:rPr lang="zh-CN" altLang="en-US" sz="1600" dirty="0">
                <a:solidFill>
                  <a:prstClr val="black"/>
                </a:solidFill>
                <a:latin typeface="ＭＳ 明朝" panose="02020609040205080304" pitchFamily="17" charset="-128"/>
                <a:ea typeface="ＭＳ 明朝" panose="02020609040205080304" pitchFamily="17" charset="-128"/>
              </a:rPr>
              <a:t>也被大量使用</a:t>
            </a:r>
            <a:r>
              <a:rPr lang="ja-JP" altLang="en-US" sz="16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600" dirty="0">
                <a:solidFill>
                  <a:prstClr val="black"/>
                </a:solidFill>
                <a:latin typeface="ＭＳ 明朝" panose="02020609040205080304" pitchFamily="17" charset="-128"/>
                <a:ea typeface="ＭＳ 明朝" panose="02020609040205080304" pitchFamily="17" charset="-128"/>
              </a:rPr>
              <a:t>　电池式高空作业车的动力传递装置，车轮式・履带式高空作业车的动力传递装置的发动机电源换成了电池，动力传递系统车轮式・履带式几乎相同。</a:t>
            </a: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88793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液压装置的特征</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教材１０６页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４９页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51</a:t>
            </a:fld>
            <a:endParaRPr lang="ja-JP" altLang="en-US">
              <a:solidFill>
                <a:prstClr val="black">
                  <a:tint val="75000"/>
                </a:prstClr>
              </a:solidFill>
            </a:endParaRPr>
          </a:p>
        </p:txBody>
      </p:sp>
      <p:sp>
        <p:nvSpPr>
          <p:cNvPr id="11" name="コンテンツ プレースホルダー 4"/>
          <p:cNvSpPr txBox="1">
            <a:spLocks/>
          </p:cNvSpPr>
          <p:nvPr/>
        </p:nvSpPr>
        <p:spPr>
          <a:xfrm>
            <a:off x="628649" y="859583"/>
            <a:ext cx="7886701" cy="2569417"/>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　</a:t>
            </a:r>
            <a:r>
              <a:rPr lang="zh-CN" altLang="en-US" sz="1600" dirty="0">
                <a:solidFill>
                  <a:prstClr val="black"/>
                </a:solidFill>
                <a:latin typeface="ＭＳ 明朝" panose="02020609040205080304" pitchFamily="17" charset="-128"/>
                <a:ea typeface="ＭＳ 明朝" panose="02020609040205080304" pitchFamily="17" charset="-128"/>
              </a:rPr>
              <a:t>高空作业车的作业装置大部分是利用液压的力量运作的油压装置。液压装置具有以下特征</a:t>
            </a:r>
            <a:r>
              <a:rPr lang="ja-JP" altLang="en-US" sz="1600" dirty="0">
                <a:solidFill>
                  <a:prstClr val="black"/>
                </a:solidFill>
                <a:latin typeface="ＭＳ 明朝" panose="02020609040205080304" pitchFamily="17" charset="-128"/>
                <a:ea typeface="ＭＳ 明朝" panose="02020609040205080304" pitchFamily="17" charset="-128"/>
              </a:rPr>
              <a:t>。</a:t>
            </a:r>
            <a:endParaRPr lang="en-US" altLang="ja-JP" sz="16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6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tabLst>
                <a:tab pos="3405188" algn="l"/>
              </a:tabLst>
            </a:pPr>
            <a:r>
              <a:rPr lang="en-US" altLang="ja-JP" sz="1600" dirty="0">
                <a:solidFill>
                  <a:prstClr val="black"/>
                </a:solidFill>
                <a:latin typeface="ＭＳ 明朝" panose="02020609040205080304" pitchFamily="17" charset="-128"/>
                <a:ea typeface="ＭＳ 明朝" panose="02020609040205080304" pitchFamily="17" charset="-128"/>
              </a:rPr>
              <a:t>【</a:t>
            </a:r>
            <a:r>
              <a:rPr lang="zh-CN" altLang="en-US" sz="1600" dirty="0">
                <a:solidFill>
                  <a:prstClr val="black"/>
                </a:solidFill>
                <a:latin typeface="ＭＳ 明朝" panose="02020609040205080304" pitchFamily="17" charset="-128"/>
                <a:ea typeface="ＭＳ 明朝" panose="02020609040205080304" pitchFamily="17" charset="-128"/>
              </a:rPr>
              <a:t>优点</a:t>
            </a:r>
            <a:r>
              <a:rPr lang="en-US" altLang="ja-JP" sz="1600" dirty="0">
                <a:solidFill>
                  <a:prstClr val="black"/>
                </a:solidFill>
                <a:latin typeface="ＭＳ 明朝" panose="02020609040205080304" pitchFamily="17" charset="-128"/>
                <a:ea typeface="ＭＳ 明朝" panose="02020609040205080304" pitchFamily="17" charset="-128"/>
              </a:rPr>
              <a:t>】	【</a:t>
            </a:r>
            <a:r>
              <a:rPr lang="zh-CN" altLang="en-US" sz="1600" dirty="0">
                <a:solidFill>
                  <a:prstClr val="black"/>
                </a:solidFill>
                <a:latin typeface="ＭＳ 明朝" panose="02020609040205080304" pitchFamily="17" charset="-128"/>
                <a:ea typeface="ＭＳ 明朝" panose="02020609040205080304" pitchFamily="17" charset="-128"/>
              </a:rPr>
              <a:t>缺点</a:t>
            </a:r>
            <a:r>
              <a:rPr lang="en-US" altLang="ja-JP" sz="16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tabLst>
                <a:tab pos="3405188" algn="l"/>
              </a:tabLst>
            </a:pPr>
            <a:r>
              <a:rPr lang="zh-CN" altLang="en-US" sz="1600" dirty="0">
                <a:solidFill>
                  <a:prstClr val="black"/>
                </a:solidFill>
                <a:latin typeface="ＭＳ 明朝" panose="02020609040205080304" pitchFamily="17" charset="-128"/>
                <a:ea typeface="ＭＳ 明朝" panose="02020609040205080304" pitchFamily="17" charset="-128"/>
              </a:rPr>
              <a:t>体积小，重量轻	①　管线复杂</a:t>
            </a:r>
          </a:p>
          <a:p>
            <a:pPr marL="0" indent="0">
              <a:lnSpc>
                <a:spcPct val="100000"/>
              </a:lnSpc>
              <a:spcBef>
                <a:spcPts val="0"/>
              </a:spcBef>
              <a:buNone/>
              <a:tabLst>
                <a:tab pos="3405188" algn="l"/>
              </a:tabLst>
            </a:pPr>
            <a:r>
              <a:rPr lang="zh-CN" altLang="en-US" sz="1600" dirty="0">
                <a:solidFill>
                  <a:prstClr val="black"/>
                </a:solidFill>
                <a:latin typeface="ＭＳ 明朝" panose="02020609040205080304" pitchFamily="17" charset="-128"/>
                <a:ea typeface="ＭＳ 明朝" panose="02020609040205080304" pitchFamily="17" charset="-128"/>
              </a:rPr>
              <a:t>②　容易防止超负荷运作	②　液压油容易漏油</a:t>
            </a:r>
          </a:p>
          <a:p>
            <a:pPr marL="0" indent="0">
              <a:lnSpc>
                <a:spcPct val="100000"/>
              </a:lnSpc>
              <a:spcBef>
                <a:spcPts val="0"/>
              </a:spcBef>
              <a:buNone/>
              <a:tabLst>
                <a:tab pos="3405188" algn="l"/>
              </a:tabLst>
            </a:pPr>
            <a:r>
              <a:rPr lang="zh-CN" altLang="en-US" sz="1600" dirty="0">
                <a:solidFill>
                  <a:prstClr val="black"/>
                </a:solidFill>
                <a:latin typeface="ＭＳ 明朝" panose="02020609040205080304" pitchFamily="17" charset="-128"/>
                <a:ea typeface="ＭＳ 明朝" panose="02020609040205080304" pitchFamily="17" charset="-128"/>
              </a:rPr>
              <a:t>③　容易无极变速	③　根据液压油的温度，效率多少会有变化</a:t>
            </a:r>
          </a:p>
          <a:p>
            <a:pPr marL="0" indent="0">
              <a:lnSpc>
                <a:spcPct val="100000"/>
              </a:lnSpc>
              <a:spcBef>
                <a:spcPts val="0"/>
              </a:spcBef>
              <a:buNone/>
              <a:tabLst>
                <a:tab pos="3405188" algn="l"/>
              </a:tabLst>
            </a:pPr>
            <a:r>
              <a:rPr lang="zh-CN" altLang="en-US" sz="1600" dirty="0">
                <a:solidFill>
                  <a:prstClr val="black"/>
                </a:solidFill>
                <a:latin typeface="ＭＳ 明朝" panose="02020609040205080304" pitchFamily="17" charset="-128"/>
                <a:ea typeface="ＭＳ 明朝" panose="02020609040205080304" pitchFamily="17" charset="-128"/>
              </a:rPr>
              <a:t>④　振动小。</a:t>
            </a:r>
          </a:p>
          <a:p>
            <a:pPr marL="0" indent="0">
              <a:lnSpc>
                <a:spcPct val="100000"/>
              </a:lnSpc>
              <a:spcBef>
                <a:spcPts val="0"/>
              </a:spcBef>
              <a:buNone/>
              <a:tabLst>
                <a:tab pos="3405188" algn="l"/>
              </a:tabLst>
            </a:pPr>
            <a:r>
              <a:rPr lang="zh-CN" altLang="en-US" sz="1600" dirty="0">
                <a:solidFill>
                  <a:prstClr val="black"/>
                </a:solidFill>
                <a:latin typeface="ＭＳ 明朝" panose="02020609040205080304" pitchFamily="17" charset="-128"/>
                <a:ea typeface="ＭＳ 明朝" panose="02020609040205080304" pitchFamily="17" charset="-128"/>
              </a:rPr>
              <a:t>⑤　运作平稳</a:t>
            </a:r>
          </a:p>
          <a:p>
            <a:pPr marL="0" indent="0">
              <a:lnSpc>
                <a:spcPct val="100000"/>
              </a:lnSpc>
              <a:spcBef>
                <a:spcPts val="0"/>
              </a:spcBef>
              <a:buNone/>
              <a:tabLst>
                <a:tab pos="3405188" algn="l"/>
              </a:tabLst>
            </a:pPr>
            <a:r>
              <a:rPr lang="zh-CN" altLang="en-US" sz="1600" dirty="0">
                <a:solidFill>
                  <a:prstClr val="black"/>
                </a:solidFill>
                <a:latin typeface="ＭＳ 明朝" panose="02020609040205080304" pitchFamily="17" charset="-128"/>
                <a:ea typeface="ＭＳ 明朝" panose="02020609040205080304" pitchFamily="17" charset="-128"/>
              </a:rPr>
              <a:t>⑥　容易远程操作</a:t>
            </a:r>
          </a:p>
          <a:p>
            <a:pPr marL="0" indent="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197765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液压装置的</a:t>
            </a:r>
            <a:r>
              <a:rPr lang="ja-JP" altLang="en-US" sz="2400" b="1" dirty="0">
                <a:latin typeface="ＭＳ 明朝" panose="02020609040205080304" pitchFamily="17" charset="-128"/>
                <a:ea typeface="ＭＳ 明朝" panose="02020609040205080304" pitchFamily="17" charset="-128"/>
              </a:rPr>
              <a:t>原理</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教材１０６页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４９页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52</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9"/>
            <a:ext cx="7886701" cy="311696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　</a:t>
            </a:r>
            <a:r>
              <a:rPr lang="zh-CN" altLang="en-US" sz="1400" dirty="0">
                <a:solidFill>
                  <a:prstClr val="black"/>
                </a:solidFill>
                <a:latin typeface="ＭＳ 明朝" panose="02020609040205080304" pitchFamily="17" charset="-128"/>
                <a:ea typeface="ＭＳ 明朝" panose="02020609040205080304" pitchFamily="17" charset="-128"/>
              </a:rPr>
              <a:t>液压装置的原理是「对密封容器中静止的一部分液体施加压力，其压力传递到液体内部所有部分。」的</a:t>
            </a:r>
            <a:r>
              <a:rPr lang="zh-CN" altLang="en-US" sz="1400" b="1" u="sng" dirty="0">
                <a:solidFill>
                  <a:prstClr val="black"/>
                </a:solidFill>
                <a:latin typeface="ＭＳ 明朝" panose="02020609040205080304" pitchFamily="17" charset="-128"/>
                <a:ea typeface="ＭＳ 明朝" panose="02020609040205080304" pitchFamily="17" charset="-128"/>
              </a:rPr>
              <a:t>帕斯卡原理运用</a:t>
            </a:r>
            <a:r>
              <a:rPr lang="ja-JP" altLang="en-US" sz="14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例如，图</a:t>
            </a:r>
            <a:r>
              <a:rPr lang="en-US" altLang="zh-CN" sz="1400" dirty="0">
                <a:solidFill>
                  <a:prstClr val="black"/>
                </a:solidFill>
                <a:latin typeface="ＭＳ 明朝" panose="02020609040205080304" pitchFamily="17" charset="-128"/>
                <a:ea typeface="ＭＳ 明朝" panose="02020609040205080304" pitchFamily="17" charset="-128"/>
              </a:rPr>
              <a:t>3-12</a:t>
            </a:r>
            <a:r>
              <a:rPr lang="zh-CN" altLang="en-US" sz="1400" dirty="0">
                <a:solidFill>
                  <a:prstClr val="black"/>
                </a:solidFill>
                <a:latin typeface="ＭＳ 明朝" panose="02020609040205080304" pitchFamily="17" charset="-128"/>
                <a:ea typeface="ＭＳ 明朝" panose="02020609040205080304" pitchFamily="17" charset="-128"/>
              </a:rPr>
              <a:t>所示用管子连接的容器Ａ和容器Ｂ的情况下，</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施加在容器Ａ１ｃｍ２的表面上的力１０Ｎ，产生</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１０Ｎ</a:t>
            </a:r>
            <a:r>
              <a:rPr lang="en-US" altLang="zh-CN" sz="1400" dirty="0">
                <a:solidFill>
                  <a:prstClr val="black"/>
                </a:solidFill>
                <a:latin typeface="ＭＳ 明朝" panose="02020609040205080304" pitchFamily="17" charset="-128"/>
                <a:ea typeface="ＭＳ 明朝" panose="02020609040205080304" pitchFamily="17" charset="-128"/>
              </a:rPr>
              <a:t>/</a:t>
            </a:r>
            <a:r>
              <a:rPr lang="zh-CN" altLang="en-US" sz="1400" dirty="0">
                <a:solidFill>
                  <a:prstClr val="black"/>
                </a:solidFill>
                <a:latin typeface="ＭＳ 明朝" panose="02020609040205080304" pitchFamily="17" charset="-128"/>
                <a:ea typeface="ＭＳ 明朝" panose="02020609040205080304" pitchFamily="17" charset="-128"/>
              </a:rPr>
              <a:t>ｃｍ２ 的圧力。由于该压力在整个管道内</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部传递，因此表面积为１０ｃｍ２的容器Ｂ的整</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个表面的传递力（Ｆ）为如下所示</a:t>
            </a:r>
            <a:r>
              <a:rPr lang="ja-JP" altLang="en-US" sz="14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endParaRPr lang="ja-JP" altLang="en-US"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力　＝　圧力　</a:t>
            </a:r>
            <a:r>
              <a:rPr lang="en-US" altLang="ja-JP" sz="1400" dirty="0">
                <a:solidFill>
                  <a:prstClr val="black"/>
                </a:solidFill>
                <a:latin typeface="ＭＳ 明朝" panose="02020609040205080304" pitchFamily="17" charset="-128"/>
                <a:ea typeface="ＭＳ 明朝" panose="02020609040205080304" pitchFamily="17" charset="-128"/>
              </a:rPr>
              <a:t>×</a:t>
            </a: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表面积</a:t>
            </a:r>
            <a:endParaRPr lang="ja-JP" altLang="en-US"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Ｆ　＝　１０Ｎ</a:t>
            </a:r>
            <a:r>
              <a:rPr lang="en-US" altLang="ja-JP" sz="1400" dirty="0">
                <a:solidFill>
                  <a:prstClr val="black"/>
                </a:solidFill>
                <a:latin typeface="ＭＳ 明朝" panose="02020609040205080304" pitchFamily="17" charset="-128"/>
                <a:ea typeface="ＭＳ 明朝" panose="02020609040205080304" pitchFamily="17" charset="-128"/>
              </a:rPr>
              <a:t>/</a:t>
            </a:r>
            <a:r>
              <a:rPr lang="ja-JP" altLang="en-US" sz="1400" dirty="0">
                <a:solidFill>
                  <a:prstClr val="black"/>
                </a:solidFill>
                <a:latin typeface="ＭＳ 明朝" panose="02020609040205080304" pitchFamily="17" charset="-128"/>
                <a:ea typeface="ＭＳ 明朝" panose="02020609040205080304" pitchFamily="17" charset="-128"/>
              </a:rPr>
              <a:t>ｃｍ</a:t>
            </a:r>
            <a:r>
              <a:rPr lang="ja-JP" altLang="en-US" sz="1400" baseline="30000" dirty="0">
                <a:solidFill>
                  <a:prstClr val="black"/>
                </a:solidFill>
                <a:latin typeface="ＭＳ 明朝" panose="02020609040205080304" pitchFamily="17" charset="-128"/>
                <a:ea typeface="ＭＳ 明朝" panose="02020609040205080304" pitchFamily="17" charset="-128"/>
              </a:rPr>
              <a:t>２</a:t>
            </a:r>
            <a:r>
              <a:rPr lang="en-US" altLang="ja-JP" sz="1400" dirty="0">
                <a:solidFill>
                  <a:prstClr val="black"/>
                </a:solidFill>
                <a:latin typeface="ＭＳ 明朝" panose="02020609040205080304" pitchFamily="17" charset="-128"/>
                <a:ea typeface="ＭＳ 明朝" panose="02020609040205080304" pitchFamily="17" charset="-128"/>
              </a:rPr>
              <a:t>×</a:t>
            </a:r>
            <a:r>
              <a:rPr lang="ja-JP" altLang="en-US" sz="1400" dirty="0">
                <a:solidFill>
                  <a:prstClr val="black"/>
                </a:solidFill>
                <a:latin typeface="ＭＳ 明朝" panose="02020609040205080304" pitchFamily="17" charset="-128"/>
                <a:ea typeface="ＭＳ 明朝" panose="02020609040205080304" pitchFamily="17" charset="-128"/>
              </a:rPr>
              <a:t>１０ｃｍ</a:t>
            </a:r>
            <a:r>
              <a:rPr lang="ja-JP" altLang="en-US" sz="1400" baseline="30000" dirty="0">
                <a:solidFill>
                  <a:prstClr val="black"/>
                </a:solidFill>
                <a:latin typeface="ＭＳ 明朝" panose="02020609040205080304" pitchFamily="17" charset="-128"/>
                <a:ea typeface="ＭＳ 明朝" panose="02020609040205080304" pitchFamily="17" charset="-128"/>
              </a:rPr>
              <a:t>２</a:t>
            </a:r>
            <a:r>
              <a:rPr lang="ja-JP" altLang="en-US" sz="1400" dirty="0">
                <a:solidFill>
                  <a:prstClr val="black"/>
                </a:solidFill>
                <a:latin typeface="ＭＳ 明朝" panose="02020609040205080304" pitchFamily="17" charset="-128"/>
                <a:ea typeface="ＭＳ 明朝" panose="02020609040205080304" pitchFamily="17" charset="-128"/>
              </a:rPr>
              <a:t>＝１００Ｎ</a:t>
            </a:r>
          </a:p>
          <a:p>
            <a:pPr marL="0" indent="0">
              <a:lnSpc>
                <a:spcPct val="100000"/>
              </a:lnSpc>
              <a:spcBef>
                <a:spcPts val="0"/>
              </a:spcBef>
              <a:buNone/>
            </a:pPr>
            <a:endParaRPr lang="ja-JP" altLang="en-US"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这就是用很小的力推动重物的液压装置原理</a:t>
            </a:r>
            <a:r>
              <a:rPr lang="ja-JP" altLang="en-US" sz="14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容器Ａ向下压５０ｃｍ时，由于被压的液</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体５０ｃｍ３，所以容器Ｂ只被推上５ｃｍ。</a:t>
            </a:r>
            <a:r>
              <a:rPr lang="ja-JP" altLang="en-US" sz="14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p:txBody>
      </p:sp>
      <p:pic>
        <p:nvPicPr>
          <p:cNvPr id="9" name="図 8"/>
          <p:cNvPicPr/>
          <p:nvPr/>
        </p:nvPicPr>
        <p:blipFill>
          <a:blip r:embed="rId3">
            <a:extLst>
              <a:ext uri="{28A0092B-C50C-407E-A947-70E740481C1C}">
                <a14:useLocalDpi xmlns:a14="http://schemas.microsoft.com/office/drawing/2010/main" val="0"/>
              </a:ext>
            </a:extLst>
          </a:blip>
          <a:srcRect/>
          <a:stretch>
            <a:fillRect/>
          </a:stretch>
        </p:blipFill>
        <p:spPr bwMode="auto">
          <a:xfrm>
            <a:off x="6407150" y="1453624"/>
            <a:ext cx="2108200" cy="2233295"/>
          </a:xfrm>
          <a:prstGeom prst="rect">
            <a:avLst/>
          </a:prstGeom>
          <a:noFill/>
          <a:ln>
            <a:solidFill>
              <a:schemeClr val="tx1"/>
            </a:solidFill>
          </a:ln>
        </p:spPr>
      </p:pic>
      <p:pic>
        <p:nvPicPr>
          <p:cNvPr id="8" name="図 7">
            <a:extLst>
              <a:ext uri="{FF2B5EF4-FFF2-40B4-BE49-F238E27FC236}">
                <a16:creationId xmlns:a16="http://schemas.microsoft.com/office/drawing/2014/main" id="{68D91A04-228F-4DDC-B527-6C57B40E6617}"/>
              </a:ext>
            </a:extLst>
          </p:cNvPr>
          <p:cNvPicPr>
            <a:picLocks noChangeAspect="1"/>
          </p:cNvPicPr>
          <p:nvPr/>
        </p:nvPicPr>
        <p:blipFill>
          <a:blip r:embed="rId4"/>
          <a:stretch>
            <a:fillRect/>
          </a:stretch>
        </p:blipFill>
        <p:spPr>
          <a:xfrm>
            <a:off x="6039810" y="1426764"/>
            <a:ext cx="2564432" cy="2287014"/>
          </a:xfrm>
          <a:prstGeom prst="rect">
            <a:avLst/>
          </a:prstGeom>
        </p:spPr>
      </p:pic>
    </p:spTree>
    <p:extLst>
      <p:ext uri="{BB962C8B-B14F-4D97-AF65-F5344CB8AC3E}">
        <p14:creationId xmlns:p14="http://schemas.microsoft.com/office/powerpoint/2010/main" val="4129399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液压装置的构造</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教材１０７页</a:t>
            </a:r>
            <a:r>
              <a:rPr lang="en-US" altLang="ja-JP" sz="1200" dirty="0">
                <a:solidFill>
                  <a:prstClr val="black"/>
                </a:solidFill>
              </a:rPr>
              <a:t>/</a:t>
            </a:r>
            <a:r>
              <a:rPr lang="ja-JP" altLang="en-US" sz="1200" dirty="0" smtClean="0">
                <a:solidFill>
                  <a:prstClr val="black"/>
                </a:solidFill>
              </a:rPr>
              <a:t>辅助教材５０页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a:xfrm>
            <a:off x="8170662" y="6356351"/>
            <a:ext cx="344688" cy="365125"/>
          </a:xfrm>
        </p:spPr>
        <p:txBody>
          <a:bodyPr/>
          <a:lstStyle/>
          <a:p>
            <a:fld id="{10712B29-8DFD-45C1-BE8F-2E7F44751CDC}" type="slidenum">
              <a:rPr lang="ja-JP" altLang="en-US" smtClean="0">
                <a:solidFill>
                  <a:prstClr val="black">
                    <a:tint val="75000"/>
                  </a:prstClr>
                </a:solidFill>
              </a:rPr>
              <a:pPr/>
              <a:t>53</a:t>
            </a:fld>
            <a:endParaRPr lang="ja-JP" altLang="en-US" dirty="0">
              <a:solidFill>
                <a:prstClr val="black">
                  <a:tint val="75000"/>
                </a:prstClr>
              </a:solidFill>
            </a:endParaRPr>
          </a:p>
        </p:txBody>
      </p:sp>
      <p:sp>
        <p:nvSpPr>
          <p:cNvPr id="11" name="コンテンツ プレースホルダー 4"/>
          <p:cNvSpPr txBox="1">
            <a:spLocks/>
          </p:cNvSpPr>
          <p:nvPr/>
        </p:nvSpPr>
        <p:spPr>
          <a:xfrm>
            <a:off x="628649" y="852739"/>
            <a:ext cx="7886701" cy="233397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　</a:t>
            </a:r>
            <a:r>
              <a:rPr lang="zh-CN" altLang="en-US" sz="1600" dirty="0">
                <a:solidFill>
                  <a:prstClr val="black"/>
                </a:solidFill>
                <a:latin typeface="ＭＳ 明朝" panose="02020609040205080304" pitchFamily="17" charset="-128"/>
                <a:ea typeface="ＭＳ 明朝" panose="02020609040205080304" pitchFamily="17" charset="-128"/>
              </a:rPr>
              <a:t>液压装置是用于启动高空作业车作业的装置，将发动</a:t>
            </a:r>
            <a:r>
              <a:rPr lang="zh-CN" altLang="en-US" sz="1600" b="1" u="sng" dirty="0">
                <a:solidFill>
                  <a:prstClr val="black"/>
                </a:solidFill>
                <a:latin typeface="ＭＳ 明朝" panose="02020609040205080304" pitchFamily="17" charset="-128"/>
                <a:ea typeface="ＭＳ 明朝" panose="02020609040205080304" pitchFamily="17" charset="-128"/>
              </a:rPr>
              <a:t>机的机械能转化为流体能</a:t>
            </a:r>
            <a:r>
              <a:rPr lang="zh-CN" altLang="en-US" sz="1600" dirty="0">
                <a:solidFill>
                  <a:prstClr val="black"/>
                </a:solidFill>
                <a:latin typeface="ＭＳ 明朝" panose="02020609040205080304" pitchFamily="17" charset="-128"/>
                <a:ea typeface="ＭＳ 明朝" panose="02020609040205080304" pitchFamily="17" charset="-128"/>
              </a:rPr>
              <a:t>，</a:t>
            </a:r>
            <a:r>
              <a:rPr lang="zh-CN" altLang="en-US" sz="1600" b="1" u="sng" dirty="0">
                <a:solidFill>
                  <a:prstClr val="black"/>
                </a:solidFill>
                <a:latin typeface="ＭＳ 明朝" panose="02020609040205080304" pitchFamily="17" charset="-128"/>
                <a:ea typeface="ＭＳ 明朝" panose="02020609040205080304" pitchFamily="17" charset="-128"/>
              </a:rPr>
              <a:t>进而转化为机械能进行作业（工作）的装置。</a:t>
            </a:r>
            <a:endParaRPr lang="en-US" altLang="zh-CN" sz="16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600" dirty="0">
                <a:solidFill>
                  <a:prstClr val="black"/>
                </a:solidFill>
                <a:latin typeface="ＭＳ 明朝" panose="02020609040205080304" pitchFamily="17" charset="-128"/>
                <a:ea typeface="ＭＳ 明朝" panose="02020609040205080304" pitchFamily="17" charset="-128"/>
              </a:rPr>
              <a:t>　</a:t>
            </a:r>
            <a:r>
              <a:rPr lang="zh-CN" altLang="en-US" sz="1600" dirty="0">
                <a:solidFill>
                  <a:prstClr val="black"/>
                </a:solidFill>
                <a:latin typeface="ＭＳ 明朝" panose="02020609040205080304" pitchFamily="17" charset="-128"/>
                <a:ea typeface="ＭＳ 明朝" panose="02020609040205080304" pitchFamily="17" charset="-128"/>
              </a:rPr>
              <a:t>利用发动机或电动马达的动力驱动液压泵使</a:t>
            </a:r>
            <a:r>
              <a:rPr lang="zh-CN" altLang="en-US" sz="1600" b="1" u="sng" dirty="0">
                <a:solidFill>
                  <a:prstClr val="black"/>
                </a:solidFill>
                <a:latin typeface="ＭＳ 明朝" panose="02020609040205080304" pitchFamily="17" charset="-128"/>
                <a:ea typeface="ＭＳ 明朝" panose="02020609040205080304" pitchFamily="17" charset="-128"/>
              </a:rPr>
              <a:t>液压油加压</a:t>
            </a:r>
            <a:r>
              <a:rPr lang="zh-CN" altLang="en-US" sz="1600" dirty="0">
                <a:solidFill>
                  <a:prstClr val="black"/>
                </a:solidFill>
                <a:latin typeface="ＭＳ 明朝" panose="02020609040205080304" pitchFamily="17" charset="-128"/>
                <a:ea typeface="ＭＳ 明朝" panose="02020609040205080304" pitchFamily="17" charset="-128"/>
              </a:rPr>
              <a:t>，然后用加压的液压油来驱动</a:t>
            </a:r>
            <a:r>
              <a:rPr lang="zh-CN" altLang="en-US" sz="1600" b="1" u="sng" dirty="0">
                <a:solidFill>
                  <a:prstClr val="black"/>
                </a:solidFill>
                <a:latin typeface="ＭＳ 明朝" panose="02020609040205080304" pitchFamily="17" charset="-128"/>
                <a:ea typeface="ＭＳ 明朝" panose="02020609040205080304" pitchFamily="17" charset="-128"/>
              </a:rPr>
              <a:t>液压马达</a:t>
            </a:r>
            <a:r>
              <a:rPr lang="zh-CN" altLang="en-US" sz="1600" dirty="0">
                <a:solidFill>
                  <a:prstClr val="black"/>
                </a:solidFill>
                <a:latin typeface="ＭＳ 明朝" panose="02020609040205080304" pitchFamily="17" charset="-128"/>
                <a:ea typeface="ＭＳ 明朝" panose="02020609040205080304" pitchFamily="17" charset="-128"/>
              </a:rPr>
              <a:t>，</a:t>
            </a:r>
            <a:r>
              <a:rPr lang="zh-CN" altLang="en-US" sz="1600" b="1" u="sng" dirty="0">
                <a:solidFill>
                  <a:prstClr val="black"/>
                </a:solidFill>
                <a:latin typeface="ＭＳ 明朝" panose="02020609040205080304" pitchFamily="17" charset="-128"/>
                <a:ea typeface="ＭＳ 明朝" panose="02020609040205080304" pitchFamily="17" charset="-128"/>
              </a:rPr>
              <a:t>液压气缸</a:t>
            </a:r>
            <a:r>
              <a:rPr lang="zh-CN" altLang="en-US" sz="1600" dirty="0">
                <a:solidFill>
                  <a:prstClr val="black"/>
                </a:solidFill>
                <a:latin typeface="ＭＳ 明朝" panose="02020609040205080304" pitchFamily="17" charset="-128"/>
                <a:ea typeface="ＭＳ 明朝" panose="02020609040205080304" pitchFamily="17" charset="-128"/>
              </a:rPr>
              <a:t>等各种</a:t>
            </a:r>
            <a:r>
              <a:rPr lang="zh-CN" altLang="en-US" sz="1600" b="1" u="sng" dirty="0">
                <a:solidFill>
                  <a:prstClr val="black"/>
                </a:solidFill>
                <a:latin typeface="ＭＳ 明朝" panose="02020609040205080304" pitchFamily="17" charset="-128"/>
                <a:ea typeface="ＭＳ 明朝" panose="02020609040205080304" pitchFamily="17" charset="-128"/>
              </a:rPr>
              <a:t>液压驱动装置（执行器）</a:t>
            </a:r>
            <a:r>
              <a:rPr lang="zh-CN" altLang="en-US" sz="1600" dirty="0">
                <a:solidFill>
                  <a:prstClr val="black"/>
                </a:solidFill>
                <a:latin typeface="ＭＳ 明朝" panose="02020609040205080304" pitchFamily="17" charset="-128"/>
                <a:ea typeface="ＭＳ 明朝" panose="02020609040205080304" pitchFamily="17" charset="-128"/>
              </a:rPr>
              <a:t>运作。</a:t>
            </a:r>
            <a:endParaRPr lang="en-US" altLang="zh-CN" sz="16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600" dirty="0">
                <a:solidFill>
                  <a:prstClr val="black"/>
                </a:solidFill>
                <a:latin typeface="ＭＳ 明朝" panose="02020609040205080304" pitchFamily="17" charset="-128"/>
                <a:ea typeface="ＭＳ 明朝" panose="02020609040205080304" pitchFamily="17" charset="-128"/>
              </a:rPr>
              <a:t>　</a:t>
            </a:r>
            <a:r>
              <a:rPr lang="zh-CN" altLang="en-US" sz="1600" dirty="0">
                <a:solidFill>
                  <a:prstClr val="black"/>
                </a:solidFill>
                <a:latin typeface="ＭＳ 明朝" panose="02020609040205080304" pitchFamily="17" charset="-128"/>
                <a:ea typeface="ＭＳ 明朝" panose="02020609040205080304" pitchFamily="17" charset="-128"/>
              </a:rPr>
              <a:t>液压驱动装置使用后的压力降低的液压油，通过低压线路返回液压油箱，再次由液压泵加压供给液压驱动装置，循环使用。（图</a:t>
            </a:r>
            <a:r>
              <a:rPr lang="en-US" altLang="zh-CN" sz="1600" dirty="0">
                <a:solidFill>
                  <a:prstClr val="black"/>
                </a:solidFill>
                <a:latin typeface="ＭＳ 明朝" panose="02020609040205080304" pitchFamily="17" charset="-128"/>
                <a:ea typeface="ＭＳ 明朝" panose="02020609040205080304" pitchFamily="17" charset="-128"/>
              </a:rPr>
              <a:t>3-13</a:t>
            </a:r>
            <a:r>
              <a:rPr lang="zh-CN" altLang="en-US" sz="1600" dirty="0">
                <a:solidFill>
                  <a:prstClr val="black"/>
                </a:solidFill>
                <a:latin typeface="ＭＳ 明朝" panose="02020609040205080304" pitchFamily="17" charset="-128"/>
                <a:ea typeface="ＭＳ 明朝" panose="02020609040205080304" pitchFamily="17" charset="-128"/>
              </a:rPr>
              <a:t>参照）</a:t>
            </a:r>
            <a:endParaRPr lang="en-US" altLang="zh-CN" sz="16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6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4691938" y="2982404"/>
            <a:ext cx="3823412" cy="1811157"/>
          </a:xfrm>
          <a:prstGeom prst="rect">
            <a:avLst/>
          </a:prstGeom>
          <a:noFill/>
          <a:ln>
            <a:solidFill>
              <a:schemeClr val="tx1"/>
            </a:solidFill>
          </a:ln>
        </p:spPr>
      </p:pic>
      <p:pic>
        <p:nvPicPr>
          <p:cNvPr id="8" name="図 7">
            <a:extLst>
              <a:ext uri="{FF2B5EF4-FFF2-40B4-BE49-F238E27FC236}">
                <a16:creationId xmlns:a16="http://schemas.microsoft.com/office/drawing/2014/main" id="{08CB01EF-001C-44D6-BA82-A924EA20885D}"/>
              </a:ext>
            </a:extLst>
          </p:cNvPr>
          <p:cNvPicPr>
            <a:picLocks noChangeAspect="1"/>
          </p:cNvPicPr>
          <p:nvPr/>
        </p:nvPicPr>
        <p:blipFill>
          <a:blip r:embed="rId4"/>
          <a:stretch>
            <a:fillRect/>
          </a:stretch>
        </p:blipFill>
        <p:spPr>
          <a:xfrm>
            <a:off x="3980970" y="2926333"/>
            <a:ext cx="4780722" cy="2608165"/>
          </a:xfrm>
          <a:prstGeom prst="rect">
            <a:avLst/>
          </a:prstGeom>
        </p:spPr>
      </p:pic>
    </p:spTree>
    <p:extLst>
      <p:ext uri="{BB962C8B-B14F-4D97-AF65-F5344CB8AC3E}">
        <p14:creationId xmlns:p14="http://schemas.microsoft.com/office/powerpoint/2010/main" val="8423066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液压装置的构成</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教材１０７页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５０～５１页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54</a:t>
            </a:fld>
            <a:endParaRPr lang="ja-JP" altLang="en-US" dirty="0">
              <a:solidFill>
                <a:prstClr val="black">
                  <a:tint val="75000"/>
                </a:prstClr>
              </a:solidFill>
            </a:endParaRPr>
          </a:p>
        </p:txBody>
      </p:sp>
      <p:sp>
        <p:nvSpPr>
          <p:cNvPr id="11" name="コンテンツ プレースホルダー 4"/>
          <p:cNvSpPr txBox="1">
            <a:spLocks/>
          </p:cNvSpPr>
          <p:nvPr/>
        </p:nvSpPr>
        <p:spPr>
          <a:xfrm>
            <a:off x="628649" y="852739"/>
            <a:ext cx="7886701" cy="202187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　</a:t>
            </a:r>
            <a:r>
              <a:rPr lang="zh-CN" altLang="en-US" sz="1800" dirty="0">
                <a:solidFill>
                  <a:prstClr val="black"/>
                </a:solidFill>
                <a:latin typeface="ＭＳ 明朝" panose="02020609040205080304" pitchFamily="17" charset="-128"/>
                <a:ea typeface="ＭＳ 明朝" panose="02020609040205080304" pitchFamily="17" charset="-128"/>
              </a:rPr>
              <a:t>液压装置可以分为具有以下</a:t>
            </a:r>
            <a:r>
              <a:rPr lang="en-US" altLang="zh-CN" sz="1800" dirty="0">
                <a:solidFill>
                  <a:prstClr val="black"/>
                </a:solidFill>
                <a:latin typeface="ＭＳ 明朝" panose="02020609040205080304" pitchFamily="17" charset="-128"/>
                <a:ea typeface="ＭＳ 明朝" panose="02020609040205080304" pitchFamily="17" charset="-128"/>
              </a:rPr>
              <a:t>3</a:t>
            </a:r>
            <a:r>
              <a:rPr lang="zh-CN" altLang="en-US" sz="1800" dirty="0">
                <a:solidFill>
                  <a:prstClr val="black"/>
                </a:solidFill>
                <a:latin typeface="ＭＳ 明朝" panose="02020609040205080304" pitchFamily="17" charset="-128"/>
                <a:ea typeface="ＭＳ 明朝" panose="02020609040205080304" pitchFamily="17" charset="-128"/>
              </a:rPr>
              <a:t>个功能的</a:t>
            </a:r>
            <a:r>
              <a:rPr lang="zh-CN" altLang="en-US" sz="1800" b="1" u="sng" dirty="0">
                <a:solidFill>
                  <a:prstClr val="black"/>
                </a:solidFill>
                <a:latin typeface="ＭＳ 明朝" panose="02020609040205080304" pitchFamily="17" charset="-128"/>
                <a:ea typeface="ＭＳ 明朝" panose="02020609040205080304" pitchFamily="17" charset="-128"/>
              </a:rPr>
              <a:t>装置和附属设备</a:t>
            </a:r>
            <a:r>
              <a:rPr lang="ja-JP" altLang="en-US" sz="18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600"/>
              </a:spcBef>
              <a:buNone/>
            </a:pPr>
            <a:r>
              <a:rPr lang="ja-JP" altLang="en-US" sz="1600" b="1" dirty="0">
                <a:solidFill>
                  <a:prstClr val="black"/>
                </a:solidFill>
                <a:latin typeface="ＭＳ 明朝" panose="02020609040205080304" pitchFamily="17" charset="-128"/>
                <a:ea typeface="ＭＳ 明朝" panose="02020609040205080304" pitchFamily="17" charset="-128"/>
              </a:rPr>
              <a:t>①　</a:t>
            </a:r>
            <a:r>
              <a:rPr lang="zh-CN" altLang="en-US" sz="1600" b="1" dirty="0">
                <a:solidFill>
                  <a:prstClr val="black"/>
                </a:solidFill>
                <a:latin typeface="ＭＳ 明朝" panose="02020609040205080304" pitchFamily="17" charset="-128"/>
                <a:ea typeface="ＭＳ 明朝" panose="02020609040205080304" pitchFamily="17" charset="-128"/>
              </a:rPr>
              <a:t>液压发生装置</a:t>
            </a:r>
            <a:r>
              <a:rPr lang="ja-JP" altLang="en-US" sz="1600" b="1" dirty="0">
                <a:solidFill>
                  <a:prstClr val="black"/>
                </a:solidFill>
                <a:latin typeface="ＭＳ 明朝" panose="02020609040205080304" pitchFamily="17" charset="-128"/>
                <a:ea typeface="ＭＳ 明朝" panose="02020609040205080304" pitchFamily="17" charset="-128"/>
              </a:rPr>
              <a:t>（</a:t>
            </a:r>
            <a:r>
              <a:rPr lang="zh-CN" altLang="en-US" sz="1600" b="1" dirty="0">
                <a:solidFill>
                  <a:prstClr val="black"/>
                </a:solidFill>
                <a:latin typeface="ＭＳ 明朝" panose="02020609040205080304" pitchFamily="17" charset="-128"/>
                <a:ea typeface="ＭＳ 明朝" panose="02020609040205080304" pitchFamily="17" charset="-128"/>
              </a:rPr>
              <a:t>泵</a:t>
            </a:r>
            <a:r>
              <a:rPr lang="ja-JP" altLang="en-US" sz="1600" b="1"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600" dirty="0">
                <a:solidFill>
                  <a:prstClr val="black"/>
                </a:solidFill>
                <a:latin typeface="ＭＳ 明朝" panose="02020609040205080304" pitchFamily="17" charset="-128"/>
                <a:ea typeface="ＭＳ 明朝" panose="02020609040205080304" pitchFamily="17" charset="-128"/>
              </a:rPr>
              <a:t>　</a:t>
            </a:r>
            <a:r>
              <a:rPr lang="zh-CN" altLang="en-US" sz="1600" dirty="0">
                <a:solidFill>
                  <a:prstClr val="black"/>
                </a:solidFill>
                <a:latin typeface="ＭＳ 明朝" panose="02020609040205080304" pitchFamily="17" charset="-128"/>
                <a:ea typeface="ＭＳ 明朝" panose="02020609040205080304" pitchFamily="17" charset="-128"/>
              </a:rPr>
              <a:t>从液压油箱中吸出液压油，施加压力将其送到回路内的装置</a:t>
            </a:r>
            <a:endParaRPr lang="ja-JP" altLang="en-US" sz="16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600"/>
              </a:spcBef>
              <a:buNone/>
            </a:pPr>
            <a:r>
              <a:rPr lang="ja-JP" altLang="en-US" sz="1600" b="1" dirty="0">
                <a:solidFill>
                  <a:prstClr val="black"/>
                </a:solidFill>
                <a:latin typeface="ＭＳ 明朝" panose="02020609040205080304" pitchFamily="17" charset="-128"/>
                <a:ea typeface="ＭＳ 明朝" panose="02020609040205080304" pitchFamily="17" charset="-128"/>
              </a:rPr>
              <a:t>②　</a:t>
            </a:r>
            <a:r>
              <a:rPr lang="zh-CN" altLang="en-US" sz="1600" b="1" dirty="0">
                <a:solidFill>
                  <a:prstClr val="black"/>
                </a:solidFill>
                <a:latin typeface="ＭＳ 明朝" panose="02020609040205080304" pitchFamily="17" charset="-128"/>
                <a:ea typeface="ＭＳ 明朝" panose="02020609040205080304" pitchFamily="17" charset="-128"/>
              </a:rPr>
              <a:t>液压控制装置</a:t>
            </a:r>
            <a:r>
              <a:rPr lang="ja-JP" altLang="en-US" sz="1600" b="1" dirty="0">
                <a:solidFill>
                  <a:prstClr val="black"/>
                </a:solidFill>
                <a:latin typeface="ＭＳ 明朝" panose="02020609040205080304" pitchFamily="17" charset="-128"/>
                <a:ea typeface="ＭＳ 明朝" panose="02020609040205080304" pitchFamily="17" charset="-128"/>
              </a:rPr>
              <a:t>（</a:t>
            </a:r>
            <a:r>
              <a:rPr lang="zh-CN" altLang="en-US" sz="1600" b="1" dirty="0">
                <a:solidFill>
                  <a:prstClr val="black"/>
                </a:solidFill>
                <a:latin typeface="ＭＳ 明朝" panose="02020609040205080304" pitchFamily="17" charset="-128"/>
                <a:ea typeface="ＭＳ 明朝" panose="02020609040205080304" pitchFamily="17" charset="-128"/>
              </a:rPr>
              <a:t>调节器</a:t>
            </a:r>
            <a:r>
              <a:rPr lang="ja-JP" altLang="en-US" sz="1600" b="1"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600" dirty="0">
                <a:solidFill>
                  <a:prstClr val="black"/>
                </a:solidFill>
                <a:latin typeface="ＭＳ 明朝" panose="02020609040205080304" pitchFamily="17" charset="-128"/>
                <a:ea typeface="ＭＳ 明朝" panose="02020609040205080304" pitchFamily="17" charset="-128"/>
              </a:rPr>
              <a:t>　</a:t>
            </a:r>
            <a:r>
              <a:rPr lang="zh-CN" altLang="en-US" sz="1600" dirty="0">
                <a:solidFill>
                  <a:prstClr val="black"/>
                </a:solidFill>
                <a:latin typeface="ＭＳ 明朝" panose="02020609040205080304" pitchFamily="17" charset="-128"/>
                <a:ea typeface="ＭＳ 明朝" panose="02020609040205080304" pitchFamily="17" charset="-128"/>
              </a:rPr>
              <a:t>控制液压泵喷出的液压油的压力，流量和方向的装置</a:t>
            </a:r>
            <a:endParaRPr lang="ja-JP" altLang="en-US" sz="16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600"/>
              </a:spcBef>
              <a:buNone/>
            </a:pPr>
            <a:r>
              <a:rPr lang="ja-JP" altLang="en-US" sz="1600" b="1" dirty="0">
                <a:solidFill>
                  <a:prstClr val="black"/>
                </a:solidFill>
                <a:latin typeface="ＭＳ 明朝" panose="02020609040205080304" pitchFamily="17" charset="-128"/>
                <a:ea typeface="ＭＳ 明朝" panose="02020609040205080304" pitchFamily="17" charset="-128"/>
              </a:rPr>
              <a:t>③　</a:t>
            </a:r>
            <a:r>
              <a:rPr lang="zh-CN" altLang="en-US" sz="1600" b="1" dirty="0">
                <a:solidFill>
                  <a:prstClr val="black"/>
                </a:solidFill>
                <a:latin typeface="ＭＳ 明朝" panose="02020609040205080304" pitchFamily="17" charset="-128"/>
                <a:ea typeface="ＭＳ 明朝" panose="02020609040205080304" pitchFamily="17" charset="-128"/>
              </a:rPr>
              <a:t>液压驱动装置</a:t>
            </a:r>
            <a:r>
              <a:rPr lang="ja-JP" altLang="en-US" sz="1600" b="1" dirty="0">
                <a:solidFill>
                  <a:prstClr val="black"/>
                </a:solidFill>
                <a:latin typeface="ＭＳ 明朝" panose="02020609040205080304" pitchFamily="17" charset="-128"/>
                <a:ea typeface="ＭＳ 明朝" panose="02020609040205080304" pitchFamily="17" charset="-128"/>
              </a:rPr>
              <a:t>（</a:t>
            </a:r>
            <a:r>
              <a:rPr lang="zh-CN" altLang="en-US" sz="1600" b="1" dirty="0">
                <a:solidFill>
                  <a:prstClr val="black"/>
                </a:solidFill>
                <a:latin typeface="ＭＳ 明朝" panose="02020609040205080304" pitchFamily="17" charset="-128"/>
                <a:ea typeface="ＭＳ 明朝" panose="02020609040205080304" pitchFamily="17" charset="-128"/>
              </a:rPr>
              <a:t>执行器</a:t>
            </a:r>
            <a:r>
              <a:rPr lang="ja-JP" altLang="en-US" sz="1600" b="1"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600" dirty="0">
                <a:solidFill>
                  <a:prstClr val="black"/>
                </a:solidFill>
                <a:latin typeface="ＭＳ 明朝" panose="02020609040205080304" pitchFamily="17" charset="-128"/>
                <a:ea typeface="ＭＳ 明朝" panose="02020609040205080304" pitchFamily="17" charset="-128"/>
              </a:rPr>
              <a:t>　</a:t>
            </a:r>
            <a:r>
              <a:rPr lang="zh-CN" altLang="en-US" sz="1600" dirty="0">
                <a:solidFill>
                  <a:prstClr val="black"/>
                </a:solidFill>
                <a:latin typeface="ＭＳ 明朝" panose="02020609040205080304" pitchFamily="17" charset="-128"/>
                <a:ea typeface="ＭＳ 明朝" panose="02020609040205080304" pitchFamily="17" charset="-128"/>
              </a:rPr>
              <a:t>将高压液压油的能量转换为旋转运动或者直线运动的力转换装置</a:t>
            </a:r>
            <a:endParaRPr lang="ja-JP" altLang="en-US" sz="16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3036086"/>
              </p:ext>
            </p:extLst>
          </p:nvPr>
        </p:nvGraphicFramePr>
        <p:xfrm>
          <a:off x="836505" y="3057172"/>
          <a:ext cx="6474460" cy="1438745"/>
        </p:xfrm>
        <a:graphic>
          <a:graphicData uri="http://schemas.openxmlformats.org/drawingml/2006/table">
            <a:tbl>
              <a:tblPr firstRow="1" firstCol="1" bandRow="1">
                <a:tableStyleId>{5940675A-B579-460E-94D1-54222C63F5DA}</a:tableStyleId>
              </a:tblPr>
              <a:tblGrid>
                <a:gridCol w="1618615">
                  <a:extLst>
                    <a:ext uri="{9D8B030D-6E8A-4147-A177-3AD203B41FA5}">
                      <a16:colId xmlns:a16="http://schemas.microsoft.com/office/drawing/2014/main" val="20000"/>
                    </a:ext>
                  </a:extLst>
                </a:gridCol>
                <a:gridCol w="1618615">
                  <a:extLst>
                    <a:ext uri="{9D8B030D-6E8A-4147-A177-3AD203B41FA5}">
                      <a16:colId xmlns:a16="http://schemas.microsoft.com/office/drawing/2014/main" val="20001"/>
                    </a:ext>
                  </a:extLst>
                </a:gridCol>
                <a:gridCol w="1618615">
                  <a:extLst>
                    <a:ext uri="{9D8B030D-6E8A-4147-A177-3AD203B41FA5}">
                      <a16:colId xmlns:a16="http://schemas.microsoft.com/office/drawing/2014/main" val="20002"/>
                    </a:ext>
                  </a:extLst>
                </a:gridCol>
                <a:gridCol w="1618615">
                  <a:extLst>
                    <a:ext uri="{9D8B030D-6E8A-4147-A177-3AD203B41FA5}">
                      <a16:colId xmlns:a16="http://schemas.microsoft.com/office/drawing/2014/main" val="20003"/>
                    </a:ext>
                  </a:extLst>
                </a:gridCol>
              </a:tblGrid>
              <a:tr h="205535">
                <a:tc>
                  <a:txBody>
                    <a:bodyPr/>
                    <a:lstStyle/>
                    <a:p>
                      <a:pPr algn="ctr">
                        <a:spcAft>
                          <a:spcPts val="0"/>
                        </a:spcAft>
                      </a:pPr>
                      <a:r>
                        <a:rPr lang="ja-JP" sz="1200" kern="100" dirty="0">
                          <a:effectLst/>
                        </a:rPr>
                        <a:t>名　称</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nchor="ctr"/>
                </a:tc>
                <a:tc gridSpan="3">
                  <a:txBody>
                    <a:bodyPr/>
                    <a:lstStyle/>
                    <a:p>
                      <a:pPr algn="ctr">
                        <a:spcAft>
                          <a:spcPts val="0"/>
                        </a:spcAft>
                      </a:pPr>
                      <a:r>
                        <a:rPr lang="zh-CN"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构成器械</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205535">
                <a:tc>
                  <a:txBody>
                    <a:bodyPr/>
                    <a:lstStyle/>
                    <a:p>
                      <a:pPr algn="ctr">
                        <a:spcAft>
                          <a:spcPts val="0"/>
                        </a:spcAft>
                      </a:pPr>
                      <a:r>
                        <a:rPr lang="zh-CN" altLang="en-US" sz="1200" kern="100" dirty="0">
                          <a:effectLst/>
                        </a:rPr>
                        <a:t>液压发生</a:t>
                      </a:r>
                      <a:r>
                        <a:rPr lang="ja-JP" sz="1200" kern="100" dirty="0">
                          <a:effectLst/>
                        </a:rPr>
                        <a:t>装置</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nchor="ctr"/>
                </a:tc>
                <a:tc>
                  <a:txBody>
                    <a:bodyPr/>
                    <a:lstStyle/>
                    <a:p>
                      <a:pPr algn="l">
                        <a:spcAft>
                          <a:spcPts val="0"/>
                        </a:spcAft>
                      </a:pPr>
                      <a:r>
                        <a:rPr lang="ja-JP" sz="1200" kern="100" dirty="0">
                          <a:effectLst/>
                        </a:rPr>
                        <a:t>・</a:t>
                      </a:r>
                      <a:r>
                        <a:rPr lang="zh-CN" altLang="en-US" sz="1200" kern="100" dirty="0">
                          <a:effectLst/>
                        </a:rPr>
                        <a:t>液压泵</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nchor="ctr">
                    <a:lnR w="12700" cmpd="sng">
                      <a:noFill/>
                    </a:lnR>
                  </a:tcPr>
                </a:tc>
                <a:tc>
                  <a:txBody>
                    <a:bodyPr/>
                    <a:lstStyle/>
                    <a:p>
                      <a:pPr algn="l">
                        <a:spcAft>
                          <a:spcPts val="0"/>
                        </a:spcAft>
                      </a:pPr>
                      <a:r>
                        <a:rPr lang="en-US" sz="1200" kern="100" dirty="0">
                          <a:effectLst/>
                        </a:rPr>
                        <a:t> </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nchor="ctr">
                    <a:lnL w="12700" cmpd="sng">
                      <a:noFill/>
                    </a:lnL>
                    <a:lnR w="12700" cmpd="sng">
                      <a:noFill/>
                    </a:lnR>
                  </a:tcPr>
                </a:tc>
                <a:tc>
                  <a:txBody>
                    <a:bodyPr/>
                    <a:lstStyle/>
                    <a:p>
                      <a:pPr algn="l">
                        <a:spcAft>
                          <a:spcPts val="0"/>
                        </a:spcAft>
                      </a:pPr>
                      <a:r>
                        <a:rPr lang="en-US" sz="1200" kern="100" dirty="0">
                          <a:effectLst/>
                        </a:rPr>
                        <a:t> </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nchor="ctr">
                    <a:lnL w="12700" cmpd="sng">
                      <a:noFill/>
                    </a:lnL>
                  </a:tcPr>
                </a:tc>
                <a:extLst>
                  <a:ext uri="{0D108BD9-81ED-4DB2-BD59-A6C34878D82A}">
                    <a16:rowId xmlns:a16="http://schemas.microsoft.com/office/drawing/2014/main" val="10001"/>
                  </a:ext>
                </a:extLst>
              </a:tr>
              <a:tr h="205535">
                <a:tc>
                  <a:txBody>
                    <a:bodyPr/>
                    <a:lstStyle/>
                    <a:p>
                      <a:pPr algn="ctr">
                        <a:spcAft>
                          <a:spcPts val="0"/>
                        </a:spcAft>
                      </a:pPr>
                      <a:r>
                        <a:rPr lang="zh-CN" altLang="en-US" sz="1200" kern="100" dirty="0">
                          <a:effectLst/>
                        </a:rPr>
                        <a:t>液压控制</a:t>
                      </a:r>
                      <a:r>
                        <a:rPr lang="ja-JP" sz="1200" kern="100" dirty="0">
                          <a:effectLst/>
                        </a:rPr>
                        <a:t>装置</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nchor="ctr"/>
                </a:tc>
                <a:tc>
                  <a:txBody>
                    <a:bodyPr/>
                    <a:lstStyle/>
                    <a:p>
                      <a:pPr algn="l">
                        <a:spcAft>
                          <a:spcPts val="0"/>
                        </a:spcAft>
                      </a:pPr>
                      <a:r>
                        <a:rPr lang="ja-JP" sz="1200" kern="100" dirty="0">
                          <a:effectLst/>
                        </a:rPr>
                        <a:t>・方向</a:t>
                      </a:r>
                      <a:r>
                        <a:rPr lang="zh-CN" altLang="en-US" sz="1200" kern="100" dirty="0">
                          <a:effectLst/>
                        </a:rPr>
                        <a:t>控制阀</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nchor="ctr">
                    <a:lnR w="12700" cmpd="sng">
                      <a:noFill/>
                    </a:lnR>
                  </a:tcPr>
                </a:tc>
                <a:tc>
                  <a:txBody>
                    <a:bodyPr/>
                    <a:lstStyle/>
                    <a:p>
                      <a:pPr algn="l">
                        <a:spcAft>
                          <a:spcPts val="0"/>
                        </a:spcAft>
                      </a:pPr>
                      <a:r>
                        <a:rPr lang="ja-JP" sz="1200" kern="100" dirty="0">
                          <a:effectLst/>
                        </a:rPr>
                        <a:t>・流量</a:t>
                      </a:r>
                      <a:r>
                        <a:rPr lang="zh-CN" altLang="en-US" sz="1200" kern="100" dirty="0">
                          <a:effectLst/>
                        </a:rPr>
                        <a:t>控制阀</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nchor="ctr">
                    <a:lnL w="12700" cmpd="sng">
                      <a:noFill/>
                    </a:lnL>
                    <a:lnR w="12700" cmpd="sng">
                      <a:noFill/>
                    </a:lnR>
                  </a:tcPr>
                </a:tc>
                <a:tc>
                  <a:txBody>
                    <a:bodyPr/>
                    <a:lstStyle/>
                    <a:p>
                      <a:pPr algn="l">
                        <a:spcAft>
                          <a:spcPts val="0"/>
                        </a:spcAft>
                      </a:pPr>
                      <a:r>
                        <a:rPr lang="ja-JP" sz="1200" kern="100" dirty="0">
                          <a:effectLst/>
                        </a:rPr>
                        <a:t>・圧力</a:t>
                      </a:r>
                      <a:r>
                        <a:rPr lang="zh-CN" altLang="en-US" sz="1200" kern="100" dirty="0">
                          <a:effectLst/>
                        </a:rPr>
                        <a:t>控制阀</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nchor="ctr">
                    <a:lnL w="12700" cmpd="sng">
                      <a:noFill/>
                    </a:lnL>
                  </a:tcPr>
                </a:tc>
                <a:extLst>
                  <a:ext uri="{0D108BD9-81ED-4DB2-BD59-A6C34878D82A}">
                    <a16:rowId xmlns:a16="http://schemas.microsoft.com/office/drawing/2014/main" val="10002"/>
                  </a:ext>
                </a:extLst>
              </a:tr>
              <a:tr h="205535">
                <a:tc>
                  <a:txBody>
                    <a:bodyPr/>
                    <a:lstStyle/>
                    <a:p>
                      <a:pPr algn="ctr">
                        <a:spcAft>
                          <a:spcPts val="0"/>
                        </a:spcAft>
                      </a:pPr>
                      <a:r>
                        <a:rPr lang="zh-CN" altLang="en-US" sz="1200" kern="100" dirty="0">
                          <a:effectLst/>
                        </a:rPr>
                        <a:t>液压驱动</a:t>
                      </a:r>
                      <a:r>
                        <a:rPr lang="ja-JP" sz="1200" kern="100" dirty="0">
                          <a:effectLst/>
                        </a:rPr>
                        <a:t>装置</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nchor="ctr"/>
                </a:tc>
                <a:tc>
                  <a:txBody>
                    <a:bodyPr/>
                    <a:lstStyle/>
                    <a:p>
                      <a:pPr algn="l">
                        <a:spcAft>
                          <a:spcPts val="0"/>
                        </a:spcAft>
                      </a:pPr>
                      <a:r>
                        <a:rPr lang="ja-JP" sz="1200" kern="100" dirty="0">
                          <a:effectLst/>
                        </a:rPr>
                        <a:t>・</a:t>
                      </a:r>
                      <a:r>
                        <a:rPr lang="zh-CN" altLang="en-US" sz="1200" kern="100" dirty="0">
                          <a:effectLst/>
                        </a:rPr>
                        <a:t>液压马达</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nchor="ctr">
                    <a:lnR w="12700" cmpd="sng">
                      <a:noFill/>
                    </a:lnR>
                  </a:tcPr>
                </a:tc>
                <a:tc>
                  <a:txBody>
                    <a:bodyPr/>
                    <a:lstStyle/>
                    <a:p>
                      <a:pPr algn="l">
                        <a:spcAft>
                          <a:spcPts val="0"/>
                        </a:spcAft>
                      </a:pPr>
                      <a:r>
                        <a:rPr lang="ja-JP" sz="1200" kern="100" dirty="0">
                          <a:effectLst/>
                        </a:rPr>
                        <a:t>・</a:t>
                      </a:r>
                      <a:r>
                        <a:rPr lang="zh-CN" altLang="en-US" sz="1200" kern="100" dirty="0">
                          <a:effectLst/>
                        </a:rPr>
                        <a:t>液压气缸</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nchor="ctr">
                    <a:lnL w="12700" cmpd="sng">
                      <a:noFill/>
                    </a:lnL>
                    <a:lnR w="12700" cmpd="sng">
                      <a:noFill/>
                    </a:lnR>
                  </a:tcPr>
                </a:tc>
                <a:tc>
                  <a:txBody>
                    <a:bodyPr/>
                    <a:lstStyle/>
                    <a:p>
                      <a:pPr algn="l">
                        <a:spcAft>
                          <a:spcPts val="0"/>
                        </a:spcAft>
                      </a:pPr>
                      <a:r>
                        <a:rPr lang="en-US" sz="1200" kern="100" dirty="0">
                          <a:effectLst/>
                        </a:rPr>
                        <a:t> </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nchor="ctr">
                    <a:lnL w="12700" cmpd="sng">
                      <a:noFill/>
                    </a:lnL>
                  </a:tcPr>
                </a:tc>
                <a:extLst>
                  <a:ext uri="{0D108BD9-81ED-4DB2-BD59-A6C34878D82A}">
                    <a16:rowId xmlns:a16="http://schemas.microsoft.com/office/drawing/2014/main" val="10003"/>
                  </a:ext>
                </a:extLst>
              </a:tr>
              <a:tr h="205535">
                <a:tc rowSpan="3">
                  <a:txBody>
                    <a:bodyPr/>
                    <a:lstStyle/>
                    <a:p>
                      <a:pPr algn="ctr">
                        <a:spcAft>
                          <a:spcPts val="0"/>
                        </a:spcAft>
                      </a:pPr>
                      <a:r>
                        <a:rPr lang="zh-CN"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附属器械</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nchor="ctr"/>
                </a:tc>
                <a:tc>
                  <a:txBody>
                    <a:bodyPr/>
                    <a:lstStyle/>
                    <a:p>
                      <a:pPr algn="l">
                        <a:spcAft>
                          <a:spcPts val="0"/>
                        </a:spcAft>
                      </a:pPr>
                      <a:r>
                        <a:rPr lang="ja-JP" sz="1200" kern="100" dirty="0">
                          <a:effectLst/>
                        </a:rPr>
                        <a:t>・</a:t>
                      </a:r>
                      <a:r>
                        <a:rPr lang="zh-CN" altLang="en-US" sz="1200" kern="100" dirty="0">
                          <a:effectLst/>
                        </a:rPr>
                        <a:t>液压油箱</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nchor="ctr">
                    <a:lnR w="12700" cmpd="sng">
                      <a:noFill/>
                    </a:lnR>
                    <a:lnB w="12700" cmpd="sng">
                      <a:noFill/>
                    </a:lnB>
                  </a:tcPr>
                </a:tc>
                <a:tc>
                  <a:txBody>
                    <a:bodyPr/>
                    <a:lstStyle/>
                    <a:p>
                      <a:pPr algn="l">
                        <a:spcAft>
                          <a:spcPts val="0"/>
                        </a:spcAft>
                      </a:pPr>
                      <a:r>
                        <a:rPr lang="ja-JP" sz="1200" kern="100" dirty="0">
                          <a:effectLst/>
                        </a:rPr>
                        <a:t>・</a:t>
                      </a:r>
                      <a:r>
                        <a:rPr lang="zh-CN" altLang="en-US" sz="1200" kern="100" dirty="0">
                          <a:effectLst/>
                        </a:rPr>
                        <a:t>过滤器</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nchor="ctr">
                    <a:lnL w="12700" cmpd="sng">
                      <a:noFill/>
                    </a:lnL>
                    <a:lnR w="12700" cmpd="sng">
                      <a:noFill/>
                    </a:lnR>
                    <a:lnB w="12700" cmpd="sng">
                      <a:noFill/>
                    </a:lnB>
                  </a:tcPr>
                </a:tc>
                <a:tc>
                  <a:txBody>
                    <a:bodyPr/>
                    <a:lstStyle/>
                    <a:p>
                      <a:pPr algn="l">
                        <a:spcAft>
                          <a:spcPts val="0"/>
                        </a:spcAft>
                      </a:pPr>
                      <a:r>
                        <a:rPr lang="ja-JP" sz="1200" kern="100" dirty="0">
                          <a:effectLst/>
                        </a:rPr>
                        <a:t>・</a:t>
                      </a:r>
                      <a:r>
                        <a:rPr lang="zh-CN" altLang="en-US" sz="1200" kern="100" dirty="0">
                          <a:effectLst/>
                        </a:rPr>
                        <a:t>通气孔</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nchor="ctr">
                    <a:lnL w="12700" cmpd="sng">
                      <a:noFill/>
                    </a:lnL>
                    <a:lnB w="12700" cmpd="sng">
                      <a:noFill/>
                    </a:lnB>
                  </a:tcPr>
                </a:tc>
                <a:extLst>
                  <a:ext uri="{0D108BD9-81ED-4DB2-BD59-A6C34878D82A}">
                    <a16:rowId xmlns:a16="http://schemas.microsoft.com/office/drawing/2014/main" val="10004"/>
                  </a:ext>
                </a:extLst>
              </a:tr>
              <a:tr h="205535">
                <a:tc vMerge="1">
                  <a:txBody>
                    <a:bodyPr/>
                    <a:lstStyle/>
                    <a:p>
                      <a:endParaRPr kumimoji="1" lang="ja-JP" altLang="en-US"/>
                    </a:p>
                  </a:txBody>
                  <a:tcPr/>
                </a:tc>
                <a:tc>
                  <a:txBody>
                    <a:bodyPr/>
                    <a:lstStyle/>
                    <a:p>
                      <a:pPr algn="l">
                        <a:spcAft>
                          <a:spcPts val="0"/>
                        </a:spcAft>
                      </a:pPr>
                      <a:r>
                        <a:rPr lang="ja-JP" sz="1200" kern="100" dirty="0">
                          <a:effectLst/>
                        </a:rPr>
                        <a:t>・</a:t>
                      </a:r>
                      <a:r>
                        <a:rPr lang="zh-CN" altLang="en-US" sz="1200" kern="100" dirty="0">
                          <a:effectLst/>
                        </a:rPr>
                        <a:t>软管</a:t>
                      </a:r>
                      <a:endParaRPr lang="en-US" altLang="zh-CN" sz="1200" kern="100" dirty="0">
                        <a:effectLst/>
                      </a:endParaRPr>
                    </a:p>
                  </a:txBody>
                  <a:tcPr marL="68580" marR="68580" marT="0" marB="0" anchor="ctr">
                    <a:lnR w="12700" cmpd="sng">
                      <a:noFill/>
                    </a:lnR>
                    <a:lnT w="12700" cmpd="sng">
                      <a:noFill/>
                    </a:lnT>
                    <a:lnB w="12700" cmpd="sng">
                      <a:noFill/>
                    </a:lnB>
                  </a:tcPr>
                </a:tc>
                <a:tc>
                  <a:txBody>
                    <a:bodyPr/>
                    <a:lstStyle/>
                    <a:p>
                      <a:pPr algn="l">
                        <a:spcAft>
                          <a:spcPts val="0"/>
                        </a:spcAft>
                      </a:pPr>
                      <a:r>
                        <a:rPr lang="ja-JP" sz="1200" kern="100" dirty="0">
                          <a:effectLst/>
                        </a:rPr>
                        <a:t>・</a:t>
                      </a:r>
                      <a:r>
                        <a:rPr lang="zh-CN" altLang="en-US" sz="1200" kern="100" dirty="0">
                          <a:effectLst/>
                        </a:rPr>
                        <a:t>接头</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tcPr>
                </a:tc>
                <a:tc>
                  <a:txBody>
                    <a:bodyPr/>
                    <a:lstStyle/>
                    <a:p>
                      <a:pPr algn="l">
                        <a:spcAft>
                          <a:spcPts val="0"/>
                        </a:spcAft>
                      </a:pPr>
                      <a:r>
                        <a:rPr lang="ja-JP" sz="1200" kern="100" dirty="0">
                          <a:effectLst/>
                        </a:rPr>
                        <a:t>・</a:t>
                      </a:r>
                      <a:r>
                        <a:rPr lang="zh-CN" altLang="en-US" sz="1200" kern="100" dirty="0">
                          <a:effectLst/>
                        </a:rPr>
                        <a:t>旋转接头</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nchor="ctr">
                    <a:lnL w="12700" cmpd="sng">
                      <a:noFill/>
                    </a:lnL>
                    <a:lnT w="12700" cmpd="sng">
                      <a:noFill/>
                    </a:lnT>
                    <a:lnB w="12700" cmpd="sng">
                      <a:noFill/>
                    </a:lnB>
                  </a:tcPr>
                </a:tc>
                <a:extLst>
                  <a:ext uri="{0D108BD9-81ED-4DB2-BD59-A6C34878D82A}">
                    <a16:rowId xmlns:a16="http://schemas.microsoft.com/office/drawing/2014/main" val="10005"/>
                  </a:ext>
                </a:extLst>
              </a:tr>
              <a:tr h="205535">
                <a:tc vMerge="1">
                  <a:txBody>
                    <a:bodyPr/>
                    <a:lstStyle/>
                    <a:p>
                      <a:endParaRPr kumimoji="1" lang="ja-JP" altLang="en-US"/>
                    </a:p>
                  </a:txBody>
                  <a:tcPr/>
                </a:tc>
                <a:tc>
                  <a:txBody>
                    <a:bodyPr/>
                    <a:lstStyle/>
                    <a:p>
                      <a:pPr algn="l">
                        <a:spcAft>
                          <a:spcPts val="0"/>
                        </a:spcAft>
                      </a:pPr>
                      <a:r>
                        <a:rPr lang="ja-JP" sz="1200" kern="100" dirty="0">
                          <a:effectLst/>
                        </a:rPr>
                        <a:t>・</a:t>
                      </a:r>
                      <a:r>
                        <a:rPr lang="zh-CN" altLang="en-US" sz="1200" kern="100" dirty="0">
                          <a:effectLst/>
                        </a:rPr>
                        <a:t>蓄压器</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nchor="ctr">
                    <a:lnR w="12700" cmpd="sng">
                      <a:noFill/>
                    </a:lnR>
                    <a:lnT w="12700" cmpd="sng">
                      <a:noFill/>
                    </a:lnT>
                  </a:tcPr>
                </a:tc>
                <a:tc>
                  <a:txBody>
                    <a:bodyPr/>
                    <a:lstStyle/>
                    <a:p>
                      <a:pPr algn="l">
                        <a:spcAft>
                          <a:spcPts val="0"/>
                        </a:spcAft>
                      </a:pPr>
                      <a:r>
                        <a:rPr lang="ja-JP" sz="1200" kern="100" dirty="0">
                          <a:effectLst/>
                        </a:rPr>
                        <a:t>・</a:t>
                      </a:r>
                      <a:r>
                        <a:rPr lang="zh-CN" altLang="en-US" sz="1200" kern="100" dirty="0">
                          <a:effectLst/>
                        </a:rPr>
                        <a:t>机油冷却机</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nchor="ctr">
                    <a:lnL w="12700" cmpd="sng">
                      <a:noFill/>
                    </a:lnL>
                    <a:lnR w="12700" cmpd="sng">
                      <a:noFill/>
                    </a:lnR>
                    <a:lnT w="12700" cmpd="sng">
                      <a:noFill/>
                    </a:lnT>
                  </a:tcPr>
                </a:tc>
                <a:tc>
                  <a:txBody>
                    <a:bodyPr/>
                    <a:lstStyle/>
                    <a:p>
                      <a:pPr algn="l">
                        <a:spcAft>
                          <a:spcPts val="0"/>
                        </a:spcAft>
                      </a:pPr>
                      <a:r>
                        <a:rPr lang="ja-JP" sz="1200" kern="100" dirty="0">
                          <a:effectLst/>
                        </a:rPr>
                        <a:t>・</a:t>
                      </a:r>
                      <a:r>
                        <a:rPr lang="zh-CN" altLang="en-US" sz="1200" kern="100" dirty="0">
                          <a:effectLst/>
                        </a:rPr>
                        <a:t>压力测量计</a:t>
                      </a:r>
                      <a:r>
                        <a:rPr lang="ja-JP" sz="1200" kern="100" dirty="0">
                          <a:effectLst/>
                        </a:rPr>
                        <a:t>　等</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nchor="ctr">
                    <a:lnL w="12700" cmpd="sng">
                      <a:noFill/>
                    </a:lnL>
                    <a:lnT w="12700" cmpd="sng">
                      <a:noFill/>
                    </a:lnT>
                  </a:tcPr>
                </a:tc>
                <a:extLst>
                  <a:ext uri="{0D108BD9-81ED-4DB2-BD59-A6C34878D82A}">
                    <a16:rowId xmlns:a16="http://schemas.microsoft.com/office/drawing/2014/main" val="10006"/>
                  </a:ext>
                </a:extLst>
              </a:tr>
            </a:tbl>
          </a:graphicData>
        </a:graphic>
      </p:graphicFrame>
      <p:sp>
        <p:nvSpPr>
          <p:cNvPr id="6" name="Rectangle 1"/>
          <p:cNvSpPr>
            <a:spLocks noChangeArrowheads="1"/>
          </p:cNvSpPr>
          <p:nvPr/>
        </p:nvSpPr>
        <p:spPr bwMode="auto">
          <a:xfrm>
            <a:off x="2787004" y="2795562"/>
            <a:ext cx="230424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kumimoji="0" lang="zh-CN" altLang="en-US" sz="1000" dirty="0">
                <a:latin typeface="ＭＳ ゴシック" panose="020B0609070205080204" pitchFamily="49" charset="-128"/>
                <a:ea typeface="ＭＳ ゴシック" panose="020B0609070205080204" pitchFamily="49" charset="-128"/>
                <a:cs typeface="Times New Roman" panose="02020603050405020304" pitchFamily="18" charset="0"/>
              </a:rPr>
              <a:t>液压装置的主要构成器械</a:t>
            </a:r>
            <a:endParaRPr kumimoji="0" lang="ja-JP" altLang="en-US" sz="1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324565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kumimoji="1" lang="zh-CN" altLang="en-US" sz="2400" b="1" dirty="0">
                <a:latin typeface="ＭＳ 明朝" panose="02020609040205080304" pitchFamily="17" charset="-128"/>
                <a:ea typeface="ＭＳ 明朝" panose="02020609040205080304" pitchFamily="17" charset="-128"/>
              </a:rPr>
              <a:t>高空作业车的液压回路</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教材１０８页</a:t>
            </a:r>
            <a:r>
              <a:rPr lang="en-US" altLang="ja-JP" sz="1200" dirty="0">
                <a:solidFill>
                  <a:prstClr val="black"/>
                </a:solidFill>
              </a:rPr>
              <a:t>/</a:t>
            </a:r>
            <a:r>
              <a:rPr lang="ja-JP" altLang="en-US" sz="1200" dirty="0" smtClean="0">
                <a:solidFill>
                  <a:prstClr val="black"/>
                </a:solidFill>
              </a:rPr>
              <a:t>辅助教材５１页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55</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9"/>
            <a:ext cx="7886701" cy="401139"/>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　</a:t>
            </a:r>
            <a:r>
              <a:rPr lang="zh-CN" altLang="en-US" sz="1600" dirty="0">
                <a:solidFill>
                  <a:prstClr val="black"/>
                </a:solidFill>
                <a:latin typeface="ＭＳ 明朝" panose="02020609040205080304" pitchFamily="17" charset="-128"/>
                <a:ea typeface="ＭＳ 明朝" panose="02020609040205080304" pitchFamily="17" charset="-128"/>
              </a:rPr>
              <a:t>作为高空作业车液压回路的例子，轮式高空作业车的液压回路如图所示</a:t>
            </a:r>
            <a:endParaRPr lang="ja-JP" altLang="en-US" sz="16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2618481" y="1253878"/>
            <a:ext cx="3752850" cy="4046855"/>
          </a:xfrm>
          <a:prstGeom prst="rect">
            <a:avLst/>
          </a:prstGeom>
          <a:noFill/>
          <a:ln>
            <a:solidFill>
              <a:schemeClr val="tx1"/>
            </a:solidFill>
          </a:ln>
        </p:spPr>
      </p:pic>
      <p:sp>
        <p:nvSpPr>
          <p:cNvPr id="9" name="テキスト ボックス 398">
            <a:extLst>
              <a:ext uri="{FF2B5EF4-FFF2-40B4-BE49-F238E27FC236}">
                <a16:creationId xmlns:a16="http://schemas.microsoft.com/office/drawing/2014/main" id="{804BF754-263A-4B88-99D5-403685717EA4}"/>
              </a:ext>
            </a:extLst>
          </p:cNvPr>
          <p:cNvSpPr txBox="1"/>
          <p:nvPr/>
        </p:nvSpPr>
        <p:spPr>
          <a:xfrm>
            <a:off x="4180581" y="3138547"/>
            <a:ext cx="628650" cy="142875"/>
          </a:xfrm>
          <a:prstGeom prst="rect">
            <a:avLst/>
          </a:prstGeom>
          <a:solidFill>
            <a:schemeClr val="lt1"/>
          </a:solidFill>
          <a:ln w="6350">
            <a:solidFill>
              <a:schemeClr val="bg1"/>
            </a:solid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dirty="0">
                <a:effectLst/>
                <a:latin typeface="ＭＳ 明朝" panose="02020609040205080304" pitchFamily="17" charset="-128"/>
                <a:ea typeface="SimSun" panose="02010600030101010101" pitchFamily="2" charset="-122"/>
                <a:cs typeface="Times New Roman" panose="02020603050405020304" pitchFamily="18" charset="0"/>
              </a:rPr>
              <a:t>高低速</a:t>
            </a:r>
            <a:r>
              <a:rPr lang="zh-CN" sz="700" kern="100" dirty="0">
                <a:effectLst/>
                <a:latin typeface="ＭＳ ゴシック" panose="020B0609070205080204" pitchFamily="49" charset="-128"/>
                <a:ea typeface="ＭＳ 明朝" panose="02020609040205080304" pitchFamily="17" charset="-128"/>
                <a:cs typeface="Times New Roman" panose="02020603050405020304" pitchFamily="18" charset="0"/>
              </a:rPr>
              <a:t>切</a:t>
            </a:r>
            <a:r>
              <a:rPr lang="zh-CN" sz="700" kern="100" dirty="0">
                <a:effectLst/>
                <a:latin typeface="ＭＳ ゴシック" panose="020B0609070205080204" pitchFamily="49" charset="-128"/>
                <a:ea typeface="SimSun" panose="02010600030101010101" pitchFamily="2" charset="-122"/>
                <a:cs typeface="SimSun" panose="02010600030101010101" pitchFamily="2" charset="-122"/>
              </a:rPr>
              <a:t>换阀</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0" name="テキスト ボックス 266">
            <a:extLst>
              <a:ext uri="{FF2B5EF4-FFF2-40B4-BE49-F238E27FC236}">
                <a16:creationId xmlns:a16="http://schemas.microsoft.com/office/drawing/2014/main" id="{FA9ABC85-1AC2-4546-AAE6-8382CABFFB77}"/>
              </a:ext>
            </a:extLst>
          </p:cNvPr>
          <p:cNvSpPr txBox="1"/>
          <p:nvPr/>
        </p:nvSpPr>
        <p:spPr>
          <a:xfrm>
            <a:off x="3284970" y="5050055"/>
            <a:ext cx="2626004" cy="16971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indent="127000" algn="ctr"/>
            <a:r>
              <a:rPr lang="zh-CN" sz="800" kern="100" dirty="0">
                <a:effectLst/>
                <a:latin typeface="ＭＳ 明朝" panose="02020609040205080304" pitchFamily="17" charset="-128"/>
                <a:ea typeface="ＭＳ 明朝" panose="02020609040205080304" pitchFamily="17" charset="-128"/>
                <a:cs typeface="SimSun" panose="02010600030101010101" pitchFamily="2" charset="-122"/>
              </a:rPr>
              <a:t>图</a:t>
            </a:r>
            <a:r>
              <a:rPr lang="en-US" sz="800" kern="100" dirty="0">
                <a:effectLst/>
                <a:latin typeface="ＭＳ 明朝" panose="02020609040205080304" pitchFamily="17" charset="-128"/>
                <a:ea typeface="ＭＳ 明朝" panose="02020609040205080304" pitchFamily="17" charset="-128"/>
                <a:cs typeface="Times New Roman" panose="02020603050405020304" pitchFamily="18" charset="0"/>
              </a:rPr>
              <a:t>3-14</a:t>
            </a:r>
            <a:r>
              <a:rPr lang="zh-CN" sz="800" kern="100" dirty="0">
                <a:effectLst/>
                <a:latin typeface="ＭＳ 明朝" panose="02020609040205080304" pitchFamily="17" charset="-128"/>
                <a:ea typeface="ＭＳ 明朝" panose="02020609040205080304" pitchFamily="17" charset="-128"/>
                <a:cs typeface="SimSun" panose="02010600030101010101" pitchFamily="2" charset="-122"/>
              </a:rPr>
              <a:t>轮</a:t>
            </a:r>
            <a:r>
              <a:rPr lang="zh-CN" sz="800" kern="100" dirty="0">
                <a:effectLst/>
                <a:latin typeface="ＭＳ 明朝" panose="02020609040205080304" pitchFamily="17" charset="-128"/>
                <a:ea typeface="ＭＳ 明朝" panose="02020609040205080304" pitchFamily="17" charset="-128"/>
                <a:cs typeface="Times New Roman" panose="02020603050405020304" pitchFamily="18" charset="0"/>
              </a:rPr>
              <a:t>式高空作</a:t>
            </a:r>
            <a:r>
              <a:rPr lang="zh-CN" sz="800" kern="100" dirty="0">
                <a:effectLst/>
                <a:latin typeface="ＭＳ 明朝" panose="02020609040205080304" pitchFamily="17" charset="-128"/>
                <a:ea typeface="ＭＳ 明朝" panose="02020609040205080304" pitchFamily="17" charset="-128"/>
                <a:cs typeface="SimSun" panose="02010600030101010101" pitchFamily="2" charset="-122"/>
              </a:rPr>
              <a:t>业车</a:t>
            </a:r>
            <a:r>
              <a:rPr lang="zh-CN" sz="800" kern="100" dirty="0">
                <a:effectLst/>
                <a:latin typeface="ＭＳ 明朝" panose="02020609040205080304" pitchFamily="17" charset="-128"/>
                <a:ea typeface="ＭＳ 明朝" panose="02020609040205080304" pitchFamily="17" charset="-128"/>
                <a:cs typeface="ＭＳ 明朝" panose="02020609040205080304" pitchFamily="17" charset="-128"/>
              </a:rPr>
              <a:t>液</a:t>
            </a:r>
            <a:r>
              <a:rPr lang="zh-CN" sz="800" kern="100" dirty="0">
                <a:effectLst/>
                <a:latin typeface="ＭＳ 明朝" panose="02020609040205080304" pitchFamily="17" charset="-128"/>
                <a:ea typeface="ＭＳ 明朝" panose="02020609040205080304" pitchFamily="17" charset="-128"/>
                <a:cs typeface="SimSun" panose="02010600030101010101" pitchFamily="2" charset="-122"/>
              </a:rPr>
              <a:t>压</a:t>
            </a:r>
            <a:r>
              <a:rPr lang="zh-CN" sz="800" kern="100" dirty="0">
                <a:effectLst/>
                <a:latin typeface="ＭＳ 明朝" panose="02020609040205080304" pitchFamily="17" charset="-128"/>
                <a:ea typeface="ＭＳ 明朝" panose="02020609040205080304" pitchFamily="17" charset="-128"/>
                <a:cs typeface="ＭＳ 明朝" panose="02020609040205080304" pitchFamily="17" charset="-128"/>
              </a:rPr>
              <a:t>回路的例子</a:t>
            </a:r>
            <a:endParaRPr lang="ja-JP" sz="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2" name="テキスト ボックス 39">
            <a:extLst>
              <a:ext uri="{FF2B5EF4-FFF2-40B4-BE49-F238E27FC236}">
                <a16:creationId xmlns:a16="http://schemas.microsoft.com/office/drawing/2014/main" id="{C189401F-20BF-429A-99E8-CFE62DFCA24C}"/>
              </a:ext>
            </a:extLst>
          </p:cNvPr>
          <p:cNvSpPr txBox="1"/>
          <p:nvPr/>
        </p:nvSpPr>
        <p:spPr>
          <a:xfrm>
            <a:off x="4142989" y="1253426"/>
            <a:ext cx="995045" cy="14287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indent="101600" algn="just"/>
            <a:r>
              <a:rPr lang="zh-CN" sz="700" kern="100" dirty="0">
                <a:effectLst/>
                <a:latin typeface="ＭＳ 明朝" panose="02020609040205080304" pitchFamily="17" charset="-128"/>
                <a:ea typeface="ＭＳ 明朝" panose="02020609040205080304" pitchFamily="17" charset="-128"/>
                <a:cs typeface="Times New Roman" panose="02020603050405020304" pitchFamily="18" charset="0"/>
              </a:rPr>
              <a:t>上部平衡气缸</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3" name="テキスト ボックス 173">
            <a:extLst>
              <a:ext uri="{FF2B5EF4-FFF2-40B4-BE49-F238E27FC236}">
                <a16:creationId xmlns:a16="http://schemas.microsoft.com/office/drawing/2014/main" id="{C51F747F-E1C5-493B-8D5A-20769499A1E1}"/>
              </a:ext>
            </a:extLst>
          </p:cNvPr>
          <p:cNvSpPr txBox="1"/>
          <p:nvPr/>
        </p:nvSpPr>
        <p:spPr>
          <a:xfrm>
            <a:off x="3017623" y="2144288"/>
            <a:ext cx="1008822" cy="131907"/>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indent="254000" algn="just"/>
            <a:r>
              <a:rPr lang="zh-CN" sz="700" kern="100" dirty="0">
                <a:effectLst/>
                <a:latin typeface="ＭＳ 明朝" panose="02020609040205080304" pitchFamily="17" charset="-128"/>
                <a:ea typeface="ＭＳ 明朝" panose="02020609040205080304" pitchFamily="17" charset="-128"/>
                <a:cs typeface="Times New Roman" panose="02020603050405020304" pitchFamily="18" charset="0"/>
              </a:rPr>
              <a:t>下部平衡气缸</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4" name="テキスト ボックス 171">
            <a:extLst>
              <a:ext uri="{FF2B5EF4-FFF2-40B4-BE49-F238E27FC236}">
                <a16:creationId xmlns:a16="http://schemas.microsoft.com/office/drawing/2014/main" id="{24842933-D3A2-42FC-B65D-5B42A1BA973F}"/>
              </a:ext>
            </a:extLst>
          </p:cNvPr>
          <p:cNvSpPr txBox="1"/>
          <p:nvPr/>
        </p:nvSpPr>
        <p:spPr>
          <a:xfrm>
            <a:off x="5083809" y="1894775"/>
            <a:ext cx="1160837" cy="13421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篮</a:t>
            </a:r>
            <a:r>
              <a:rPr lang="zh-CN" sz="700" kern="100" dirty="0">
                <a:effectLst/>
                <a:latin typeface="ＭＳ 明朝" panose="02020609040205080304" pitchFamily="17" charset="-128"/>
                <a:ea typeface="ＭＳ 明朝" panose="02020609040205080304" pitchFamily="17" charset="-128"/>
                <a:cs typeface="ＭＳ 明朝" panose="02020609040205080304" pitchFamily="17" charset="-128"/>
              </a:rPr>
              <a:t>式</a:t>
            </a:r>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摆动马</a:t>
            </a:r>
            <a:r>
              <a:rPr lang="zh-CN" sz="700" kern="100" dirty="0">
                <a:effectLst/>
                <a:latin typeface="ＭＳ 明朝" panose="02020609040205080304" pitchFamily="17" charset="-128"/>
                <a:ea typeface="ＭＳ 明朝" panose="02020609040205080304" pitchFamily="17" charset="-128"/>
                <a:cs typeface="ＭＳ 明朝" panose="02020609040205080304" pitchFamily="17" charset="-128"/>
              </a:rPr>
              <a:t>达</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5" name="テキスト ボックス 178">
            <a:extLst>
              <a:ext uri="{FF2B5EF4-FFF2-40B4-BE49-F238E27FC236}">
                <a16:creationId xmlns:a16="http://schemas.microsoft.com/office/drawing/2014/main" id="{288BB2B3-7A71-4F5B-98C1-ECF758D559F9}"/>
              </a:ext>
            </a:extLst>
          </p:cNvPr>
          <p:cNvSpPr txBox="1"/>
          <p:nvPr/>
        </p:nvSpPr>
        <p:spPr>
          <a:xfrm>
            <a:off x="2660748" y="2751807"/>
            <a:ext cx="1016545" cy="10502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indent="355600" algn="just"/>
            <a:r>
              <a:rPr lang="zh-CN" sz="700" kern="100" dirty="0">
                <a:effectLst/>
                <a:latin typeface="ＭＳ 明朝" panose="02020609040205080304" pitchFamily="17" charset="-128"/>
                <a:ea typeface="ＭＳ 明朝" panose="02020609040205080304" pitchFamily="17" charset="-128"/>
                <a:cs typeface="Times New Roman" panose="02020603050405020304" pitchFamily="18" charset="0"/>
              </a:rPr>
              <a:t>返回</a:t>
            </a:r>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过滤</a:t>
            </a:r>
            <a:r>
              <a:rPr lang="zh-CN" sz="700" kern="100" dirty="0">
                <a:effectLst/>
                <a:latin typeface="ＭＳ 明朝" panose="02020609040205080304" pitchFamily="17" charset="-128"/>
                <a:ea typeface="ＭＳ 明朝" panose="02020609040205080304" pitchFamily="17" charset="-128"/>
                <a:cs typeface="ＭＳ 明朝" panose="02020609040205080304" pitchFamily="17" charset="-128"/>
              </a:rPr>
              <a:t>器</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6" name="テキスト ボックス 180">
            <a:extLst>
              <a:ext uri="{FF2B5EF4-FFF2-40B4-BE49-F238E27FC236}">
                <a16:creationId xmlns:a16="http://schemas.microsoft.com/office/drawing/2014/main" id="{6C28FBD0-7891-46CD-89FB-479F3CFF13DC}"/>
              </a:ext>
            </a:extLst>
          </p:cNvPr>
          <p:cNvSpPr txBox="1"/>
          <p:nvPr/>
        </p:nvSpPr>
        <p:spPr>
          <a:xfrm>
            <a:off x="2827319" y="3013859"/>
            <a:ext cx="274495" cy="34409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endParaRPr lang="en-US" altLang="zh-CN" sz="700" kern="100" dirty="0">
              <a:effectLst/>
              <a:latin typeface="ＭＳ 明朝" panose="02020609040205080304" pitchFamily="17" charset="-128"/>
              <a:ea typeface="ＭＳ 明朝" panose="02020609040205080304" pitchFamily="17" charset="-128"/>
              <a:cs typeface="SimSun" panose="02010600030101010101" pitchFamily="2" charset="-122"/>
            </a:endParaRPr>
          </a:p>
          <a:p>
            <a:pPr algn="just"/>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应</a:t>
            </a:r>
            <a:r>
              <a:rPr lang="zh-CN" sz="700" kern="100" dirty="0">
                <a:effectLst/>
                <a:latin typeface="ＭＳ 明朝" panose="02020609040205080304" pitchFamily="17" charset="-128"/>
                <a:ea typeface="ＭＳ 明朝" panose="02020609040205080304" pitchFamily="17" charset="-128"/>
                <a:cs typeface="ＭＳ 明朝" panose="02020609040205080304" pitchFamily="17" charset="-128"/>
              </a:rPr>
              <a:t>急</a:t>
            </a:r>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泵</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7" name="テキスト ボックス 256">
            <a:extLst>
              <a:ext uri="{FF2B5EF4-FFF2-40B4-BE49-F238E27FC236}">
                <a16:creationId xmlns:a16="http://schemas.microsoft.com/office/drawing/2014/main" id="{E8E342F1-8AA3-466E-A4C6-064C8B4A9A1C}"/>
              </a:ext>
            </a:extLst>
          </p:cNvPr>
          <p:cNvSpPr txBox="1"/>
          <p:nvPr/>
        </p:nvSpPr>
        <p:spPr>
          <a:xfrm>
            <a:off x="5328290" y="4012917"/>
            <a:ext cx="916356" cy="13421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dirty="0">
                <a:effectLst/>
                <a:latin typeface="ＭＳ 明朝" panose="02020609040205080304" pitchFamily="17" charset="-128"/>
                <a:ea typeface="ＭＳ 明朝" panose="02020609040205080304" pitchFamily="17" charset="-128"/>
                <a:cs typeface="Times New Roman" panose="02020603050405020304" pitchFamily="18" charset="0"/>
              </a:rPr>
              <a:t>行</a:t>
            </a:r>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车</a:t>
            </a:r>
            <a:r>
              <a:rPr lang="zh-CN" sz="700" kern="100" dirty="0">
                <a:effectLst/>
                <a:latin typeface="ＭＳ 明朝" panose="02020609040205080304" pitchFamily="17" charset="-128"/>
                <a:ea typeface="ＭＳ 明朝" panose="02020609040205080304" pitchFamily="17" charset="-128"/>
                <a:cs typeface="ＭＳ 明朝" panose="02020609040205080304" pitchFamily="17" charset="-128"/>
              </a:rPr>
              <a:t>用</a:t>
            </a:r>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马</a:t>
            </a:r>
            <a:r>
              <a:rPr lang="zh-CN" sz="700" kern="100" dirty="0">
                <a:effectLst/>
                <a:latin typeface="ＭＳ 明朝" panose="02020609040205080304" pitchFamily="17" charset="-128"/>
                <a:ea typeface="ＭＳ 明朝" panose="02020609040205080304" pitchFamily="17" charset="-128"/>
                <a:cs typeface="ＭＳ 明朝" panose="02020609040205080304" pitchFamily="17" charset="-128"/>
              </a:rPr>
              <a:t>达</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8" name="テキスト ボックス 183">
            <a:extLst>
              <a:ext uri="{FF2B5EF4-FFF2-40B4-BE49-F238E27FC236}">
                <a16:creationId xmlns:a16="http://schemas.microsoft.com/office/drawing/2014/main" id="{F7BB19A9-5867-4DC3-B1E9-A0ADECCF4548}"/>
              </a:ext>
            </a:extLst>
          </p:cNvPr>
          <p:cNvSpPr txBox="1"/>
          <p:nvPr/>
        </p:nvSpPr>
        <p:spPr>
          <a:xfrm>
            <a:off x="4885621" y="3867112"/>
            <a:ext cx="504826" cy="1082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dirty="0">
                <a:effectLst/>
                <a:latin typeface="ＭＳ 明朝" panose="02020609040205080304" pitchFamily="17" charset="-128"/>
                <a:ea typeface="ＭＳ 明朝" panose="02020609040205080304" pitchFamily="17" charset="-128"/>
                <a:cs typeface="Times New Roman" panose="02020603050405020304" pitchFamily="18" charset="0"/>
              </a:rPr>
              <a:t>行</a:t>
            </a:r>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车</a:t>
            </a:r>
            <a:r>
              <a:rPr lang="zh-CN" sz="700" kern="100" dirty="0">
                <a:effectLst/>
                <a:latin typeface="ＭＳ 明朝" panose="02020609040205080304" pitchFamily="17" charset="-128"/>
                <a:ea typeface="ＭＳ 明朝" panose="02020609040205080304" pitchFamily="17" charset="-128"/>
                <a:cs typeface="ＭＳ 明朝" panose="02020609040205080304" pitchFamily="17" charset="-128"/>
              </a:rPr>
              <a:t>用</a:t>
            </a:r>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马</a:t>
            </a:r>
            <a:r>
              <a:rPr lang="zh-CN" sz="700" kern="100" dirty="0">
                <a:effectLst/>
                <a:latin typeface="ＭＳ 明朝" panose="02020609040205080304" pitchFamily="17" charset="-128"/>
                <a:ea typeface="ＭＳ 明朝" panose="02020609040205080304" pitchFamily="17" charset="-128"/>
                <a:cs typeface="ＭＳ 明朝" panose="02020609040205080304" pitchFamily="17" charset="-128"/>
              </a:rPr>
              <a:t>达</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9" name="テキスト ボックス 258">
            <a:extLst>
              <a:ext uri="{FF2B5EF4-FFF2-40B4-BE49-F238E27FC236}">
                <a16:creationId xmlns:a16="http://schemas.microsoft.com/office/drawing/2014/main" id="{45AAD014-6390-4A56-AE6F-3D7028FA6706}"/>
              </a:ext>
            </a:extLst>
          </p:cNvPr>
          <p:cNvSpPr txBox="1"/>
          <p:nvPr/>
        </p:nvSpPr>
        <p:spPr>
          <a:xfrm>
            <a:off x="2680690" y="4162901"/>
            <a:ext cx="1432143" cy="18236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indent="660400" algn="just"/>
            <a:r>
              <a:rPr lang="zh-CN" sz="700" kern="100" dirty="0">
                <a:effectLst/>
                <a:latin typeface="ＭＳ 明朝" panose="02020609040205080304" pitchFamily="17" charset="-128"/>
                <a:ea typeface="ＭＳ 明朝" panose="02020609040205080304" pitchFamily="17" charset="-128"/>
                <a:cs typeface="Times New Roman" panose="02020603050405020304" pitchFamily="18" charset="0"/>
              </a:rPr>
              <a:t>螺</a:t>
            </a:r>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线</a:t>
            </a:r>
            <a:r>
              <a:rPr lang="zh-CN" sz="700" kern="100" dirty="0">
                <a:effectLst/>
                <a:latin typeface="ＭＳ 明朝" panose="02020609040205080304" pitchFamily="17" charset="-128"/>
                <a:ea typeface="ＭＳ 明朝" panose="02020609040205080304" pitchFamily="17" charset="-128"/>
                <a:cs typeface="ＭＳ 明朝" panose="02020609040205080304" pitchFamily="17" charset="-128"/>
              </a:rPr>
              <a:t>管控制</a:t>
            </a:r>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阀</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20" name="テキスト ボックス 181">
            <a:extLst>
              <a:ext uri="{FF2B5EF4-FFF2-40B4-BE49-F238E27FC236}">
                <a16:creationId xmlns:a16="http://schemas.microsoft.com/office/drawing/2014/main" id="{81E61CF2-F5D0-48A6-8A98-07E0845459AD}"/>
              </a:ext>
            </a:extLst>
          </p:cNvPr>
          <p:cNvSpPr txBox="1"/>
          <p:nvPr/>
        </p:nvSpPr>
        <p:spPr>
          <a:xfrm>
            <a:off x="5318387" y="3262471"/>
            <a:ext cx="805710" cy="21252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轴扩张</a:t>
            </a:r>
            <a:r>
              <a:rPr lang="zh-CN" sz="700" kern="100" dirty="0">
                <a:effectLst/>
                <a:latin typeface="ＭＳ 明朝" panose="02020609040205080304" pitchFamily="17" charset="-128"/>
                <a:ea typeface="ＭＳ 明朝" panose="02020609040205080304" pitchFamily="17" charset="-128"/>
                <a:cs typeface="Times New Roman" panose="02020603050405020304" pitchFamily="18" charset="0"/>
              </a:rPr>
              <a:t>用操作</a:t>
            </a:r>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阀</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21" name="テキスト ボックス 265">
            <a:extLst>
              <a:ext uri="{FF2B5EF4-FFF2-40B4-BE49-F238E27FC236}">
                <a16:creationId xmlns:a16="http://schemas.microsoft.com/office/drawing/2014/main" id="{D1501D1D-29D8-4ABC-B177-908DC8DF1A08}"/>
              </a:ext>
            </a:extLst>
          </p:cNvPr>
          <p:cNvSpPr txBox="1"/>
          <p:nvPr/>
        </p:nvSpPr>
        <p:spPr>
          <a:xfrm>
            <a:off x="3543708" y="4751966"/>
            <a:ext cx="995045" cy="16971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indent="304800" algn="just"/>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轴扩张</a:t>
            </a:r>
            <a:r>
              <a:rPr lang="zh-CN" sz="700" kern="100" dirty="0">
                <a:effectLst/>
                <a:latin typeface="ＭＳ 明朝" panose="02020609040205080304" pitchFamily="17" charset="-128"/>
                <a:ea typeface="ＭＳ 明朝" panose="02020609040205080304" pitchFamily="17" charset="-128"/>
                <a:cs typeface="ＭＳ 明朝" panose="02020609040205080304" pitchFamily="17" charset="-128"/>
              </a:rPr>
              <a:t>气缸</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22" name="テキスト ボックス 176">
            <a:extLst>
              <a:ext uri="{FF2B5EF4-FFF2-40B4-BE49-F238E27FC236}">
                <a16:creationId xmlns:a16="http://schemas.microsoft.com/office/drawing/2014/main" id="{501E85F4-559C-4A49-B46A-6C7AD64FDE2A}"/>
              </a:ext>
            </a:extLst>
          </p:cNvPr>
          <p:cNvSpPr txBox="1"/>
          <p:nvPr/>
        </p:nvSpPr>
        <p:spPr>
          <a:xfrm>
            <a:off x="4597972" y="2276315"/>
            <a:ext cx="457200" cy="1151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dirty="0">
                <a:effectLst/>
                <a:latin typeface="ＭＳ 明朝" panose="02020609040205080304" pitchFamily="17" charset="-128"/>
                <a:ea typeface="ＭＳ 明朝" panose="02020609040205080304" pitchFamily="17" charset="-128"/>
                <a:cs typeface="Times New Roman" panose="02020603050405020304" pitchFamily="18" charset="0"/>
              </a:rPr>
              <a:t>停止</a:t>
            </a:r>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阀</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23" name="テキスト ボックス 261">
            <a:extLst>
              <a:ext uri="{FF2B5EF4-FFF2-40B4-BE49-F238E27FC236}">
                <a16:creationId xmlns:a16="http://schemas.microsoft.com/office/drawing/2014/main" id="{F1265F3E-AB20-4C9B-BF49-D61EFD8454B8}"/>
              </a:ext>
            </a:extLst>
          </p:cNvPr>
          <p:cNvSpPr txBox="1"/>
          <p:nvPr/>
        </p:nvSpPr>
        <p:spPr>
          <a:xfrm>
            <a:off x="5090178" y="4566881"/>
            <a:ext cx="1107422" cy="1040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dirty="0">
                <a:effectLst/>
                <a:latin typeface="ＭＳ 明朝" panose="02020609040205080304" pitchFamily="17" charset="-128"/>
                <a:ea typeface="ＭＳ 明朝" panose="02020609040205080304" pitchFamily="17" charset="-128"/>
                <a:cs typeface="Times New Roman" panose="02020603050405020304" pitchFamily="18" charset="0"/>
              </a:rPr>
              <a:t>前置千斤</a:t>
            </a:r>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顶</a:t>
            </a:r>
            <a:r>
              <a:rPr lang="zh-CN" sz="700" kern="100" dirty="0">
                <a:effectLst/>
                <a:latin typeface="ＭＳ 明朝" panose="02020609040205080304" pitchFamily="17" charset="-128"/>
                <a:ea typeface="ＭＳ 明朝" panose="02020609040205080304" pitchFamily="17" charset="-128"/>
                <a:cs typeface="ＭＳ 明朝" panose="02020609040205080304" pitchFamily="17" charset="-128"/>
              </a:rPr>
              <a:t>气缸</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24" name="テキスト ボックス 263">
            <a:extLst>
              <a:ext uri="{FF2B5EF4-FFF2-40B4-BE49-F238E27FC236}">
                <a16:creationId xmlns:a16="http://schemas.microsoft.com/office/drawing/2014/main" id="{3C2F52CA-083C-4ABC-8667-B4993C928B27}"/>
              </a:ext>
            </a:extLst>
          </p:cNvPr>
          <p:cNvSpPr txBox="1"/>
          <p:nvPr/>
        </p:nvSpPr>
        <p:spPr>
          <a:xfrm>
            <a:off x="4548185" y="4800546"/>
            <a:ext cx="1237577" cy="1211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转</a:t>
            </a:r>
            <a:r>
              <a:rPr lang="zh-CN" sz="700" kern="100" dirty="0">
                <a:effectLst/>
                <a:latin typeface="ＭＳ 明朝" panose="02020609040205080304" pitchFamily="17" charset="-128"/>
                <a:ea typeface="ＭＳ 明朝" panose="02020609040205080304" pitchFamily="17" charset="-128"/>
                <a:cs typeface="ＭＳ 明朝" panose="02020609040205080304" pitchFamily="17" charset="-128"/>
              </a:rPr>
              <a:t>向气缸</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25" name="テキスト ボックス 185">
            <a:extLst>
              <a:ext uri="{FF2B5EF4-FFF2-40B4-BE49-F238E27FC236}">
                <a16:creationId xmlns:a16="http://schemas.microsoft.com/office/drawing/2014/main" id="{C6E9D384-9BD3-4369-B148-400E85359C65}"/>
              </a:ext>
            </a:extLst>
          </p:cNvPr>
          <p:cNvSpPr txBox="1"/>
          <p:nvPr/>
        </p:nvSpPr>
        <p:spPr>
          <a:xfrm>
            <a:off x="4328795" y="2118546"/>
            <a:ext cx="538355" cy="1295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indent="101600" algn="just"/>
            <a:r>
              <a:rPr lang="zh-CN" sz="700" kern="100" dirty="0">
                <a:effectLst/>
                <a:latin typeface="ＭＳ 明朝" panose="02020609040205080304" pitchFamily="17" charset="-128"/>
                <a:ea typeface="ＭＳ 明朝" panose="02020609040205080304" pitchFamily="17" charset="-128"/>
                <a:cs typeface="Times New Roman" panose="02020603050405020304" pitchFamily="18" charset="0"/>
              </a:rPr>
              <a:t>伸</a:t>
            </a:r>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缩</a:t>
            </a:r>
            <a:r>
              <a:rPr lang="zh-CN" sz="700" kern="100" dirty="0">
                <a:effectLst/>
                <a:latin typeface="ＭＳ 明朝" panose="02020609040205080304" pitchFamily="17" charset="-128"/>
                <a:ea typeface="ＭＳ 明朝" panose="02020609040205080304" pitchFamily="17" charset="-128"/>
                <a:cs typeface="ＭＳ 明朝" panose="02020609040205080304" pitchFamily="17" charset="-128"/>
              </a:rPr>
              <a:t>气缸</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26" name="テキスト ボックス 187">
            <a:extLst>
              <a:ext uri="{FF2B5EF4-FFF2-40B4-BE49-F238E27FC236}">
                <a16:creationId xmlns:a16="http://schemas.microsoft.com/office/drawing/2014/main" id="{90CFAF81-E69A-4C19-AB86-3E6E877FCC4D}"/>
              </a:ext>
            </a:extLst>
          </p:cNvPr>
          <p:cNvSpPr txBox="1"/>
          <p:nvPr/>
        </p:nvSpPr>
        <p:spPr>
          <a:xfrm>
            <a:off x="4173981" y="2379997"/>
            <a:ext cx="398018" cy="1159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dirty="0">
                <a:effectLst/>
                <a:latin typeface="ＭＳ 明朝" panose="02020609040205080304" pitchFamily="17" charset="-128"/>
                <a:ea typeface="ＭＳ 明朝" panose="02020609040205080304" pitchFamily="17" charset="-128"/>
                <a:cs typeface="Times New Roman" panose="02020603050405020304" pitchFamily="18" charset="0"/>
              </a:rPr>
              <a:t>起伏气缸</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27" name="テキスト ボックス 222">
            <a:extLst>
              <a:ext uri="{FF2B5EF4-FFF2-40B4-BE49-F238E27FC236}">
                <a16:creationId xmlns:a16="http://schemas.microsoft.com/office/drawing/2014/main" id="{375DF0CA-CA60-4758-8170-15A72AA7DB9C}"/>
              </a:ext>
            </a:extLst>
          </p:cNvPr>
          <p:cNvSpPr txBox="1"/>
          <p:nvPr/>
        </p:nvSpPr>
        <p:spPr>
          <a:xfrm>
            <a:off x="3792388" y="3501436"/>
            <a:ext cx="234057" cy="466233"/>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indent="114935" algn="just"/>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调</a:t>
            </a:r>
            <a:r>
              <a:rPr lang="zh-CN" sz="700" kern="100" dirty="0">
                <a:effectLst/>
                <a:latin typeface="ＭＳ 明朝" panose="02020609040205080304" pitchFamily="17" charset="-128"/>
                <a:ea typeface="ＭＳ 明朝" panose="02020609040205080304" pitchFamily="17" charset="-128"/>
                <a:cs typeface="ＭＳ 明朝" panose="02020609040205080304" pitchFamily="17" charset="-128"/>
              </a:rPr>
              <a:t>平</a:t>
            </a:r>
            <a:r>
              <a:rPr lang="zh-CN" sz="700" kern="100" dirty="0">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indent="114935" algn="just"/>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转</a:t>
            </a:r>
            <a:r>
              <a:rPr lang="zh-CN" sz="700" kern="100" dirty="0">
                <a:effectLst/>
                <a:latin typeface="ＭＳ 明朝" panose="02020609040205080304" pitchFamily="17" charset="-128"/>
                <a:ea typeface="ＭＳ 明朝" panose="02020609040205080304" pitchFamily="17" charset="-128"/>
                <a:cs typeface="ＭＳ 明朝" panose="02020609040205080304" pitchFamily="17" charset="-128"/>
              </a:rPr>
              <a:t>向</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28" name="テキスト ボックス 174">
            <a:extLst>
              <a:ext uri="{FF2B5EF4-FFF2-40B4-BE49-F238E27FC236}">
                <a16:creationId xmlns:a16="http://schemas.microsoft.com/office/drawing/2014/main" id="{5F538322-15AD-4F95-AE48-C6B5AB951081}"/>
              </a:ext>
            </a:extLst>
          </p:cNvPr>
          <p:cNvSpPr txBox="1"/>
          <p:nvPr/>
        </p:nvSpPr>
        <p:spPr>
          <a:xfrm>
            <a:off x="4372990" y="2720436"/>
            <a:ext cx="337698" cy="9922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dirty="0">
                <a:effectLst/>
                <a:latin typeface="ＭＳ 明朝" panose="02020609040205080304" pitchFamily="17" charset="-128"/>
                <a:ea typeface="ＭＳ 明朝" panose="02020609040205080304" pitchFamily="17" charset="-128"/>
                <a:cs typeface="Times New Roman" panose="02020603050405020304" pitchFamily="18" charset="0"/>
              </a:rPr>
              <a:t>螺</a:t>
            </a:r>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线</a:t>
            </a:r>
            <a:r>
              <a:rPr lang="zh-CN" sz="700" kern="100" dirty="0">
                <a:effectLst/>
                <a:latin typeface="ＭＳ 明朝" panose="02020609040205080304" pitchFamily="17" charset="-128"/>
                <a:ea typeface="ＭＳ 明朝" panose="02020609040205080304" pitchFamily="17" charset="-128"/>
                <a:cs typeface="ＭＳ 明朝" panose="02020609040205080304" pitchFamily="17" charset="-128"/>
              </a:rPr>
              <a:t>管</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29" name="テキスト ボックス 177">
            <a:extLst>
              <a:ext uri="{FF2B5EF4-FFF2-40B4-BE49-F238E27FC236}">
                <a16:creationId xmlns:a16="http://schemas.microsoft.com/office/drawing/2014/main" id="{AB3E2F03-402A-4B63-9503-23B7E82CF15A}"/>
              </a:ext>
            </a:extLst>
          </p:cNvPr>
          <p:cNvSpPr txBox="1"/>
          <p:nvPr/>
        </p:nvSpPr>
        <p:spPr>
          <a:xfrm>
            <a:off x="5002718" y="2835548"/>
            <a:ext cx="315669" cy="472399"/>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a:r>
              <a:rPr lang="zh-CN" sz="700" kern="100" dirty="0">
                <a:effectLst/>
                <a:latin typeface="ＭＳ 明朝" panose="02020609040205080304" pitchFamily="17" charset="-128"/>
                <a:ea typeface="ＭＳ 明朝" panose="02020609040205080304" pitchFamily="17" charset="-128"/>
                <a:cs typeface="Times New Roman" panose="02020603050405020304" pitchFamily="18" charset="0"/>
              </a:rPr>
              <a:t>前置千斤</a:t>
            </a:r>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顶</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just"/>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轴扩张</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just"/>
            <a:r>
              <a:rPr lang="zh-CN" sz="700" kern="100" dirty="0">
                <a:effectLst/>
                <a:latin typeface="ＭＳ 明朝" panose="02020609040205080304" pitchFamily="17" charset="-128"/>
                <a:ea typeface="ＭＳ 明朝" panose="02020609040205080304" pitchFamily="17" charset="-128"/>
                <a:cs typeface="Times New Roman" panose="02020603050405020304" pitchFamily="18" charset="0"/>
              </a:rPr>
              <a:t>后置千斤</a:t>
            </a:r>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顶</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30" name="テキスト ボックス 257">
            <a:extLst>
              <a:ext uri="{FF2B5EF4-FFF2-40B4-BE49-F238E27FC236}">
                <a16:creationId xmlns:a16="http://schemas.microsoft.com/office/drawing/2014/main" id="{DA6BA38A-D578-40D6-BB41-4D57535753C6}"/>
              </a:ext>
            </a:extLst>
          </p:cNvPr>
          <p:cNvSpPr txBox="1"/>
          <p:nvPr/>
        </p:nvSpPr>
        <p:spPr>
          <a:xfrm>
            <a:off x="4830462" y="4412554"/>
            <a:ext cx="301630" cy="1079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dirty="0">
                <a:effectLst/>
                <a:latin typeface="ＭＳ 明朝" panose="02020609040205080304" pitchFamily="17" charset="-128"/>
                <a:ea typeface="ＭＳ 明朝" panose="02020609040205080304" pitchFamily="17" charset="-128"/>
                <a:cs typeface="Times New Roman" panose="02020603050405020304" pitchFamily="18" charset="0"/>
              </a:rPr>
              <a:t>分流</a:t>
            </a:r>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阀</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31" name="テキスト ボックス 184">
            <a:extLst>
              <a:ext uri="{FF2B5EF4-FFF2-40B4-BE49-F238E27FC236}">
                <a16:creationId xmlns:a16="http://schemas.microsoft.com/office/drawing/2014/main" id="{E9E32696-2678-4AF0-A8B8-943072AB7064}"/>
              </a:ext>
            </a:extLst>
          </p:cNvPr>
          <p:cNvSpPr txBox="1"/>
          <p:nvPr/>
        </p:nvSpPr>
        <p:spPr>
          <a:xfrm>
            <a:off x="4871510" y="3490790"/>
            <a:ext cx="388471" cy="1140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dirty="0">
                <a:effectLst/>
                <a:latin typeface="ＭＳ 明朝" panose="02020609040205080304" pitchFamily="17" charset="-128"/>
                <a:ea typeface="ＭＳ 明朝" panose="02020609040205080304" pitchFamily="17" charset="-128"/>
                <a:cs typeface="Times New Roman" panose="02020603050405020304" pitchFamily="18" charset="0"/>
              </a:rPr>
              <a:t>旋</a:t>
            </a:r>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转</a:t>
            </a:r>
            <a:r>
              <a:rPr lang="zh-CN" sz="700" kern="100" dirty="0">
                <a:effectLst/>
                <a:latin typeface="ＭＳ 明朝" panose="02020609040205080304" pitchFamily="17" charset="-128"/>
                <a:ea typeface="ＭＳ 明朝" panose="02020609040205080304" pitchFamily="17" charset="-128"/>
                <a:cs typeface="ＭＳ 明朝" panose="02020609040205080304" pitchFamily="17" charset="-128"/>
              </a:rPr>
              <a:t>接</a:t>
            </a:r>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头</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32" name="テキスト ボックス 268">
            <a:extLst>
              <a:ext uri="{FF2B5EF4-FFF2-40B4-BE49-F238E27FC236}">
                <a16:creationId xmlns:a16="http://schemas.microsoft.com/office/drawing/2014/main" id="{A9F60217-8923-49C2-90AC-818C48DA1B6A}"/>
              </a:ext>
            </a:extLst>
          </p:cNvPr>
          <p:cNvSpPr txBox="1"/>
          <p:nvPr/>
        </p:nvSpPr>
        <p:spPr>
          <a:xfrm>
            <a:off x="4838568" y="4689372"/>
            <a:ext cx="947195" cy="103377"/>
          </a:xfrm>
          <a:prstGeom prst="rect">
            <a:avLst/>
          </a:prstGeom>
          <a:solidFill>
            <a:schemeClr val="lt1"/>
          </a:solidFill>
          <a:ln w="6350">
            <a:solidFill>
              <a:schemeClr val="bg1"/>
            </a:solid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dirty="0">
                <a:effectLst/>
                <a:latin typeface="ＭＳ 明朝" panose="02020609040205080304" pitchFamily="17" charset="-128"/>
                <a:ea typeface="ＭＳ 明朝" panose="02020609040205080304" pitchFamily="17" charset="-128"/>
                <a:cs typeface="Times New Roman" panose="02020603050405020304" pitchFamily="18" charset="0"/>
              </a:rPr>
              <a:t>后置千斤</a:t>
            </a:r>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顶</a:t>
            </a:r>
            <a:r>
              <a:rPr lang="zh-CN" sz="700" kern="100" dirty="0">
                <a:effectLst/>
                <a:latin typeface="ＭＳ 明朝" panose="02020609040205080304" pitchFamily="17" charset="-128"/>
                <a:ea typeface="ＭＳ 明朝" panose="02020609040205080304" pitchFamily="17" charset="-128"/>
                <a:cs typeface="Times New Roman" panose="02020603050405020304" pitchFamily="18" charset="0"/>
              </a:rPr>
              <a:t>气缸</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33" name="テキスト ボックス 418">
            <a:extLst>
              <a:ext uri="{FF2B5EF4-FFF2-40B4-BE49-F238E27FC236}">
                <a16:creationId xmlns:a16="http://schemas.microsoft.com/office/drawing/2014/main" id="{BC55E566-C586-439C-8DE5-49C03C194F11}"/>
              </a:ext>
            </a:extLst>
          </p:cNvPr>
          <p:cNvSpPr txBox="1"/>
          <p:nvPr/>
        </p:nvSpPr>
        <p:spPr>
          <a:xfrm>
            <a:off x="4372990" y="2813742"/>
            <a:ext cx="494160" cy="1140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indent="100965" algn="just"/>
            <a:r>
              <a:rPr lang="zh-CN" sz="700" kern="100" dirty="0">
                <a:effectLst/>
                <a:latin typeface="ＭＳ 明朝" panose="02020609040205080304" pitchFamily="17" charset="-128"/>
                <a:ea typeface="ＭＳ 明朝" panose="02020609040205080304" pitchFamily="17" charset="-128"/>
                <a:cs typeface="Times New Roman" panose="02020603050405020304" pitchFamily="18" charset="0"/>
              </a:rPr>
              <a:t>控制</a:t>
            </a:r>
            <a:r>
              <a:rPr lang="zh-CN" sz="700" kern="100" dirty="0">
                <a:effectLst/>
                <a:latin typeface="ＭＳ 明朝" panose="02020609040205080304" pitchFamily="17" charset="-128"/>
                <a:ea typeface="ＭＳ 明朝" panose="02020609040205080304" pitchFamily="17" charset="-128"/>
                <a:cs typeface="SimSun" panose="02010600030101010101" pitchFamily="2" charset="-122"/>
              </a:rPr>
              <a:t>阀</a:t>
            </a:r>
            <a:endParaRPr lang="ja-JP" sz="7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0999879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液压发生</a:t>
            </a:r>
            <a:r>
              <a:rPr lang="ja-JP" altLang="en-US" sz="2400" b="1" dirty="0">
                <a:latin typeface="ＭＳ 明朝" panose="02020609040205080304" pitchFamily="17" charset="-128"/>
                <a:ea typeface="ＭＳ 明朝" panose="02020609040205080304" pitchFamily="17" charset="-128"/>
              </a:rPr>
              <a:t>装置</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522721" y="6400413"/>
            <a:ext cx="3647941"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教材１０９页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５２页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56</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8"/>
            <a:ext cx="7886701" cy="4036838"/>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400" b="1" dirty="0">
                <a:solidFill>
                  <a:prstClr val="black"/>
                </a:solidFill>
                <a:latin typeface="ＭＳ 明朝" panose="02020609040205080304" pitchFamily="17" charset="-128"/>
                <a:ea typeface="ＭＳ 明朝" panose="02020609040205080304" pitchFamily="17" charset="-128"/>
              </a:rPr>
              <a:t>①　</a:t>
            </a:r>
            <a:r>
              <a:rPr lang="zh-CN" altLang="en-US" sz="1400" b="1" dirty="0">
                <a:solidFill>
                  <a:prstClr val="black"/>
                </a:solidFill>
                <a:latin typeface="ＭＳ 明朝" panose="02020609040205080304" pitchFamily="17" charset="-128"/>
                <a:ea typeface="ＭＳ 明朝" panose="02020609040205080304" pitchFamily="17" charset="-128"/>
              </a:rPr>
              <a:t>液压泵</a:t>
            </a:r>
            <a:endParaRPr lang="ja-JP" altLang="en-US" sz="14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液压泵由发动机或电动马达驱动，从液压油罐中吸出液压油，作为高压的液压油供给液压驱动装置（执行器）。</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液压泵从结构上可以分为以下几类</a:t>
            </a:r>
            <a:r>
              <a:rPr lang="ja-JP" altLang="en-US" sz="1400" dirty="0">
                <a:solidFill>
                  <a:prstClr val="black"/>
                </a:solidFill>
                <a:latin typeface="ＭＳ 明朝" panose="02020609040205080304" pitchFamily="17" charset="-128"/>
                <a:ea typeface="ＭＳ 明朝" panose="02020609040205080304" pitchFamily="17" charset="-128"/>
              </a:rPr>
              <a:t>。</a:t>
            </a:r>
          </a:p>
          <a:p>
            <a:pPr lvl="1">
              <a:lnSpc>
                <a:spcPct val="100000"/>
              </a:lnSpc>
              <a:spcBef>
                <a:spcPts val="0"/>
              </a:spcBef>
              <a:buFont typeface="Wingdings" panose="05000000000000000000" pitchFamily="2" charset="2"/>
              <a:buChar char="ü"/>
            </a:pPr>
            <a:r>
              <a:rPr lang="zh-CN" altLang="en-US" sz="1200" dirty="0">
                <a:solidFill>
                  <a:prstClr val="black"/>
                </a:solidFill>
                <a:latin typeface="ＭＳ 明朝" panose="02020609040205080304" pitchFamily="17" charset="-128"/>
                <a:ea typeface="ＭＳ 明朝" panose="02020609040205080304" pitchFamily="17" charset="-128"/>
              </a:rPr>
              <a:t>齿轮泵</a:t>
            </a:r>
          </a:p>
          <a:p>
            <a:pPr lvl="1">
              <a:lnSpc>
                <a:spcPct val="100000"/>
              </a:lnSpc>
              <a:spcBef>
                <a:spcPts val="0"/>
              </a:spcBef>
              <a:buFont typeface="Wingdings" panose="05000000000000000000" pitchFamily="2" charset="2"/>
              <a:buChar char="ü"/>
            </a:pPr>
            <a:r>
              <a:rPr lang="zh-CN" altLang="en-US" sz="1200" dirty="0">
                <a:solidFill>
                  <a:prstClr val="black"/>
                </a:solidFill>
                <a:latin typeface="ＭＳ 明朝" panose="02020609040205080304" pitchFamily="17" charset="-128"/>
                <a:ea typeface="ＭＳ 明朝" panose="02020609040205080304" pitchFamily="17" charset="-128"/>
              </a:rPr>
              <a:t>活塞泵（柱塞泵）</a:t>
            </a:r>
          </a:p>
          <a:p>
            <a:pPr lvl="1">
              <a:lnSpc>
                <a:spcPct val="100000"/>
              </a:lnSpc>
              <a:spcBef>
                <a:spcPts val="0"/>
              </a:spcBef>
              <a:buFont typeface="Wingdings" panose="05000000000000000000" pitchFamily="2" charset="2"/>
              <a:buChar char="ü"/>
            </a:pPr>
            <a:r>
              <a:rPr lang="zh-CN" altLang="en-US" sz="1200" dirty="0">
                <a:solidFill>
                  <a:prstClr val="black"/>
                </a:solidFill>
                <a:latin typeface="ＭＳ 明朝" panose="02020609040205080304" pitchFamily="17" charset="-128"/>
                <a:ea typeface="ＭＳ 明朝" panose="02020609040205080304" pitchFamily="17" charset="-128"/>
              </a:rPr>
              <a:t>叶轮泵</a:t>
            </a:r>
          </a:p>
          <a:p>
            <a:pPr lvl="1">
              <a:lnSpc>
                <a:spcPct val="100000"/>
              </a:lnSpc>
              <a:spcBef>
                <a:spcPts val="0"/>
              </a:spcBef>
              <a:buFont typeface="Wingdings" panose="05000000000000000000" pitchFamily="2" charset="2"/>
              <a:buChar char="ü"/>
            </a:pPr>
            <a:r>
              <a:rPr lang="zh-CN" altLang="en-US" sz="1200" dirty="0">
                <a:solidFill>
                  <a:prstClr val="black"/>
                </a:solidFill>
                <a:latin typeface="ＭＳ 明朝" panose="02020609040205080304" pitchFamily="17" charset="-128"/>
                <a:ea typeface="ＭＳ 明朝" panose="02020609040205080304" pitchFamily="17" charset="-128"/>
              </a:rPr>
              <a:t>螺杆泵</a:t>
            </a:r>
          </a:p>
          <a:p>
            <a:pPr lvl="1">
              <a:lnSpc>
                <a:spcPct val="100000"/>
              </a:lnSpc>
              <a:spcBef>
                <a:spcPts val="0"/>
              </a:spcBef>
              <a:buFont typeface="Wingdings" panose="05000000000000000000" pitchFamily="2" charset="2"/>
              <a:buChar char="ü"/>
            </a:pPr>
            <a:r>
              <a:rPr lang="zh-CN" altLang="en-US" sz="1200" dirty="0">
                <a:solidFill>
                  <a:prstClr val="black"/>
                </a:solidFill>
                <a:latin typeface="ＭＳ 明朝" panose="02020609040205080304" pitchFamily="17" charset="-128"/>
                <a:ea typeface="ＭＳ 明朝" panose="02020609040205080304" pitchFamily="17" charset="-128"/>
              </a:rPr>
              <a:t>其他</a:t>
            </a: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在以上泵中，对多用于高空作业车起重臂的伸缩，起伏，旋转等作业装置用液压泵的</a:t>
            </a:r>
            <a:r>
              <a:rPr lang="zh-CN" altLang="en-US" sz="1400" b="1" u="sng" dirty="0">
                <a:solidFill>
                  <a:prstClr val="black"/>
                </a:solidFill>
                <a:latin typeface="ＭＳ 明朝" panose="02020609040205080304" pitchFamily="17" charset="-128"/>
                <a:ea typeface="ＭＳ 明朝" panose="02020609040205080304" pitchFamily="17" charset="-128"/>
              </a:rPr>
              <a:t>齿轮泵</a:t>
            </a:r>
            <a:r>
              <a:rPr lang="zh-CN" altLang="en-US" sz="1400" dirty="0">
                <a:solidFill>
                  <a:prstClr val="black"/>
                </a:solidFill>
                <a:latin typeface="ＭＳ 明朝" panose="02020609040205080304" pitchFamily="17" charset="-128"/>
                <a:ea typeface="ＭＳ 明朝" panose="02020609040205080304" pitchFamily="17" charset="-128"/>
              </a:rPr>
              <a:t>的特征进行说明</a:t>
            </a:r>
            <a:r>
              <a:rPr lang="ja-JP" altLang="en-US" sz="14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600"/>
              </a:spcBef>
              <a:buNone/>
            </a:pPr>
            <a:r>
              <a:rPr lang="ja-JP" altLang="en-US" sz="1400" b="1" dirty="0">
                <a:solidFill>
                  <a:prstClr val="black"/>
                </a:solidFill>
                <a:latin typeface="ＭＳ 明朝" panose="02020609040205080304" pitchFamily="17" charset="-128"/>
                <a:ea typeface="ＭＳ 明朝" panose="02020609040205080304" pitchFamily="17" charset="-128"/>
              </a:rPr>
              <a:t>②　</a:t>
            </a:r>
            <a:r>
              <a:rPr lang="zh-CN" altLang="en-US" sz="1400" b="1" dirty="0">
                <a:solidFill>
                  <a:prstClr val="black"/>
                </a:solidFill>
                <a:latin typeface="ＭＳ 明朝" panose="02020609040205080304" pitchFamily="17" charset="-128"/>
                <a:ea typeface="ＭＳ 明朝" panose="02020609040205080304" pitchFamily="17" charset="-128"/>
              </a:rPr>
              <a:t>齿轮泵</a:t>
            </a:r>
            <a:r>
              <a:rPr lang="ja-JP" altLang="en-US" sz="1400" b="1" dirty="0">
                <a:solidFill>
                  <a:prstClr val="black"/>
                </a:solidFill>
                <a:latin typeface="ＭＳ 明朝" panose="02020609040205080304" pitchFamily="17" charset="-128"/>
                <a:ea typeface="ＭＳ 明朝" panose="02020609040205080304" pitchFamily="17" charset="-128"/>
              </a:rPr>
              <a:t>（</a:t>
            </a:r>
            <a:r>
              <a:rPr lang="zh-CN" altLang="en-US" sz="1400" b="1" dirty="0">
                <a:solidFill>
                  <a:prstClr val="black"/>
                </a:solidFill>
                <a:latin typeface="ＭＳ 明朝" panose="02020609040205080304" pitchFamily="17" charset="-128"/>
                <a:ea typeface="ＭＳ 明朝" panose="02020609040205080304" pitchFamily="17" charset="-128"/>
              </a:rPr>
              <a:t>齿车泵</a:t>
            </a:r>
            <a:r>
              <a:rPr lang="ja-JP" altLang="en-US" sz="1400" b="1"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齿轮泵是将同类型的</a:t>
            </a:r>
            <a:r>
              <a:rPr lang="en-US" altLang="zh-CN" sz="1400" dirty="0">
                <a:solidFill>
                  <a:prstClr val="black"/>
                </a:solidFill>
                <a:latin typeface="ＭＳ 明朝" panose="02020609040205080304" pitchFamily="17" charset="-128"/>
                <a:ea typeface="ＭＳ 明朝" panose="02020609040205080304" pitchFamily="17" charset="-128"/>
              </a:rPr>
              <a:t>2</a:t>
            </a:r>
            <a:r>
              <a:rPr lang="zh-CN" altLang="en-US" sz="1400" dirty="0">
                <a:solidFill>
                  <a:prstClr val="black"/>
                </a:solidFill>
                <a:latin typeface="ＭＳ 明朝" panose="02020609040205080304" pitchFamily="17" charset="-128"/>
                <a:ea typeface="ＭＳ 明朝" panose="02020609040205080304" pitchFamily="17" charset="-128"/>
              </a:rPr>
              <a:t>个齿轮在套管中旋转，</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通过啮合将液压油推出。</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en-US" altLang="ja-JP" sz="1400" dirty="0">
                <a:solidFill>
                  <a:prstClr val="black"/>
                </a:solidFill>
                <a:latin typeface="ＭＳ 明朝" panose="02020609040205080304" pitchFamily="17" charset="-128"/>
                <a:ea typeface="ＭＳ 明朝" panose="02020609040205080304" pitchFamily="17" charset="-128"/>
              </a:rPr>
              <a:t>【</a:t>
            </a:r>
            <a:r>
              <a:rPr lang="zh-CN" altLang="en-US" sz="1400" dirty="0">
                <a:solidFill>
                  <a:prstClr val="black"/>
                </a:solidFill>
                <a:latin typeface="ＭＳ 明朝" panose="02020609040205080304" pitchFamily="17" charset="-128"/>
                <a:ea typeface="ＭＳ 明朝" panose="02020609040205080304" pitchFamily="17" charset="-128"/>
              </a:rPr>
              <a:t>齿轮泵的特征</a:t>
            </a:r>
            <a:r>
              <a:rPr lang="en-US" altLang="ja-JP" sz="1400" dirty="0">
                <a:solidFill>
                  <a:prstClr val="black"/>
                </a:solidFill>
                <a:latin typeface="ＭＳ 明朝" panose="02020609040205080304" pitchFamily="17" charset="-128"/>
                <a:ea typeface="ＭＳ 明朝" panose="02020609040205080304" pitchFamily="17" charset="-128"/>
              </a:rPr>
              <a:t>】</a:t>
            </a:r>
          </a:p>
          <a:p>
            <a:pPr lvl="1">
              <a:lnSpc>
                <a:spcPct val="100000"/>
              </a:lnSpc>
              <a:spcBef>
                <a:spcPts val="0"/>
              </a:spcBef>
              <a:buFont typeface="Wingdings" panose="05000000000000000000" pitchFamily="2" charset="2"/>
              <a:buChar char="ü"/>
            </a:pPr>
            <a:r>
              <a:rPr lang="zh-CN" altLang="en-US" sz="1200" dirty="0">
                <a:solidFill>
                  <a:prstClr val="black"/>
                </a:solidFill>
                <a:latin typeface="ＭＳ 明朝" panose="02020609040205080304" pitchFamily="17" charset="-128"/>
                <a:ea typeface="ＭＳ 明朝" panose="02020609040205080304" pitchFamily="17" charset="-128"/>
              </a:rPr>
              <a:t>体积小重量轻</a:t>
            </a:r>
          </a:p>
          <a:p>
            <a:pPr lvl="1">
              <a:lnSpc>
                <a:spcPct val="100000"/>
              </a:lnSpc>
              <a:spcBef>
                <a:spcPts val="0"/>
              </a:spcBef>
              <a:buFont typeface="Wingdings" panose="05000000000000000000" pitchFamily="2" charset="2"/>
              <a:buChar char="ü"/>
            </a:pPr>
            <a:r>
              <a:rPr lang="zh-CN" altLang="en-US" sz="1200" dirty="0">
                <a:solidFill>
                  <a:prstClr val="black"/>
                </a:solidFill>
                <a:latin typeface="ＭＳ 明朝" panose="02020609040205080304" pitchFamily="17" charset="-128"/>
                <a:ea typeface="ＭＳ 明朝" panose="02020609040205080304" pitchFamily="17" charset="-128"/>
              </a:rPr>
              <a:t>构造简单耐用</a:t>
            </a:r>
          </a:p>
          <a:p>
            <a:pPr lvl="1">
              <a:lnSpc>
                <a:spcPct val="100000"/>
              </a:lnSpc>
              <a:spcBef>
                <a:spcPts val="0"/>
              </a:spcBef>
              <a:buFont typeface="Wingdings" panose="05000000000000000000" pitchFamily="2" charset="2"/>
              <a:buChar char="ü"/>
            </a:pPr>
            <a:r>
              <a:rPr lang="zh-CN" altLang="en-US" sz="1200" dirty="0">
                <a:solidFill>
                  <a:prstClr val="black"/>
                </a:solidFill>
                <a:latin typeface="ＭＳ 明朝" panose="02020609040205080304" pitchFamily="17" charset="-128"/>
                <a:ea typeface="ＭＳ 明朝" panose="02020609040205080304" pitchFamily="17" charset="-128"/>
              </a:rPr>
              <a:t>故障少</a:t>
            </a:r>
          </a:p>
          <a:p>
            <a:pPr lvl="1">
              <a:lnSpc>
                <a:spcPct val="100000"/>
              </a:lnSpc>
              <a:spcBef>
                <a:spcPts val="0"/>
              </a:spcBef>
              <a:buFont typeface="Wingdings" panose="05000000000000000000" pitchFamily="2" charset="2"/>
              <a:buChar char="ü"/>
            </a:pPr>
            <a:r>
              <a:rPr lang="zh-CN" altLang="en-US" sz="1200" dirty="0">
                <a:solidFill>
                  <a:prstClr val="black"/>
                </a:solidFill>
                <a:latin typeface="ＭＳ 明朝" panose="02020609040205080304" pitchFamily="17" charset="-128"/>
                <a:ea typeface="ＭＳ 明朝" panose="02020609040205080304" pitchFamily="17" charset="-128"/>
              </a:rPr>
              <a:t>容易维护</a:t>
            </a:r>
          </a:p>
          <a:p>
            <a:pPr marL="457200" lvl="1" indent="0">
              <a:lnSpc>
                <a:spcPct val="100000"/>
              </a:lnSpc>
              <a:spcBef>
                <a:spcPts val="0"/>
              </a:spcBef>
              <a:buNone/>
            </a:pP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6102985" y="3240042"/>
            <a:ext cx="2412365" cy="2025650"/>
          </a:xfrm>
          <a:prstGeom prst="rect">
            <a:avLst/>
          </a:prstGeom>
          <a:noFill/>
          <a:ln>
            <a:solidFill>
              <a:schemeClr val="tx1"/>
            </a:solidFill>
          </a:ln>
        </p:spPr>
      </p:pic>
      <p:pic>
        <p:nvPicPr>
          <p:cNvPr id="8" name="図 7">
            <a:extLst>
              <a:ext uri="{FF2B5EF4-FFF2-40B4-BE49-F238E27FC236}">
                <a16:creationId xmlns:a16="http://schemas.microsoft.com/office/drawing/2014/main" id="{17EC9B1A-B666-4D3E-9953-EB093D2FB683}"/>
              </a:ext>
            </a:extLst>
          </p:cNvPr>
          <p:cNvPicPr>
            <a:picLocks noChangeAspect="1"/>
          </p:cNvPicPr>
          <p:nvPr/>
        </p:nvPicPr>
        <p:blipFill>
          <a:blip r:embed="rId4"/>
          <a:stretch>
            <a:fillRect/>
          </a:stretch>
        </p:blipFill>
        <p:spPr>
          <a:xfrm>
            <a:off x="4936414" y="3174909"/>
            <a:ext cx="3771441" cy="3032962"/>
          </a:xfrm>
          <a:prstGeom prst="rect">
            <a:avLst/>
          </a:prstGeom>
        </p:spPr>
      </p:pic>
    </p:spTree>
    <p:extLst>
      <p:ext uri="{BB962C8B-B14F-4D97-AF65-F5344CB8AC3E}">
        <p14:creationId xmlns:p14="http://schemas.microsoft.com/office/powerpoint/2010/main" val="42375758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液压驱动</a:t>
            </a:r>
            <a:r>
              <a:rPr lang="ja-JP" altLang="en-US" sz="2400" b="1" dirty="0">
                <a:latin typeface="ＭＳ 明朝" panose="02020609040205080304" pitchFamily="17" charset="-128"/>
                <a:ea typeface="ＭＳ 明朝" panose="02020609040205080304" pitchFamily="17" charset="-128"/>
              </a:rPr>
              <a:t>装置</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教材１１１页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５３页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57</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9"/>
            <a:ext cx="7886701" cy="1118423"/>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　</a:t>
            </a:r>
            <a:r>
              <a:rPr lang="zh-CN" altLang="en-US" sz="1600" dirty="0">
                <a:solidFill>
                  <a:prstClr val="black"/>
                </a:solidFill>
                <a:latin typeface="ＭＳ 明朝" panose="02020609040205080304" pitchFamily="17" charset="-128"/>
                <a:ea typeface="ＭＳ 明朝" panose="02020609040205080304" pitchFamily="17" charset="-128"/>
              </a:rPr>
              <a:t>执行器是将 </a:t>
            </a:r>
            <a:r>
              <a:rPr lang="zh-CN" altLang="en-US" sz="1600" b="1" u="sng" dirty="0">
                <a:solidFill>
                  <a:prstClr val="black"/>
                </a:solidFill>
                <a:latin typeface="ＭＳ 明朝" panose="02020609040205080304" pitchFamily="17" charset="-128"/>
                <a:ea typeface="ＭＳ 明朝" panose="02020609040205080304" pitchFamily="17" charset="-128"/>
              </a:rPr>
              <a:t>液压泵输送的液压油转换为机械运动（能量）</a:t>
            </a:r>
            <a:r>
              <a:rPr lang="zh-CN" altLang="en-US" sz="1600" dirty="0">
                <a:solidFill>
                  <a:prstClr val="black"/>
                </a:solidFill>
                <a:latin typeface="ＭＳ 明朝" panose="02020609040205080304" pitchFamily="17" charset="-128"/>
                <a:ea typeface="ＭＳ 明朝" panose="02020609040205080304" pitchFamily="17" charset="-128"/>
              </a:rPr>
              <a:t>的装置。根据其运动方式可分为</a:t>
            </a:r>
            <a:r>
              <a:rPr lang="zh-CN" altLang="en-US" sz="1600" b="1" u="sng" dirty="0">
                <a:solidFill>
                  <a:prstClr val="black"/>
                </a:solidFill>
                <a:latin typeface="ＭＳ 明朝" panose="02020609040205080304" pitchFamily="17" charset="-128"/>
                <a:ea typeface="ＭＳ 明朝" panose="02020609040205080304" pitchFamily="17" charset="-128"/>
              </a:rPr>
              <a:t>直线运动的液压气缸</a:t>
            </a:r>
            <a:r>
              <a:rPr lang="zh-CN" altLang="en-US" sz="1600" dirty="0">
                <a:solidFill>
                  <a:prstClr val="black"/>
                </a:solidFill>
                <a:latin typeface="ＭＳ 明朝" panose="02020609040205080304" pitchFamily="17" charset="-128"/>
                <a:ea typeface="ＭＳ 明朝" panose="02020609040205080304" pitchFamily="17" charset="-128"/>
              </a:rPr>
              <a:t>和</a:t>
            </a:r>
            <a:r>
              <a:rPr lang="zh-CN" altLang="en-US" sz="1600" b="1" u="sng" dirty="0">
                <a:solidFill>
                  <a:prstClr val="black"/>
                </a:solidFill>
                <a:latin typeface="ＭＳ 明朝" panose="02020609040205080304" pitchFamily="17" charset="-128"/>
                <a:ea typeface="ＭＳ 明朝" panose="02020609040205080304" pitchFamily="17" charset="-128"/>
              </a:rPr>
              <a:t>旋转运动的液压马达</a:t>
            </a:r>
            <a:r>
              <a:rPr lang="zh-CN" altLang="en-US" sz="1600" dirty="0">
                <a:solidFill>
                  <a:prstClr val="black"/>
                </a:solidFill>
                <a:latin typeface="ＭＳ 明朝" panose="02020609040205080304" pitchFamily="17" charset="-128"/>
                <a:ea typeface="ＭＳ 明朝" panose="02020609040205080304" pitchFamily="17" charset="-128"/>
              </a:rPr>
              <a:t>。</a:t>
            </a:r>
            <a:endParaRPr lang="en-US" altLang="ja-JP" sz="16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600" dirty="0">
                <a:solidFill>
                  <a:prstClr val="black"/>
                </a:solidFill>
                <a:latin typeface="ＭＳ 明朝" panose="02020609040205080304" pitchFamily="17" charset="-128"/>
                <a:ea typeface="ＭＳ 明朝" panose="02020609040205080304" pitchFamily="17" charset="-128"/>
              </a:rPr>
              <a:t>　</a:t>
            </a:r>
            <a:r>
              <a:rPr lang="zh-CN" altLang="en-US" sz="1600" dirty="0">
                <a:solidFill>
                  <a:prstClr val="black"/>
                </a:solidFill>
                <a:latin typeface="ＭＳ 明朝" panose="02020609040205080304" pitchFamily="17" charset="-128"/>
                <a:ea typeface="ＭＳ 明朝" panose="02020609040205080304" pitchFamily="17" charset="-128"/>
              </a:rPr>
              <a:t>从构造上可以将液压气缸分为以下几类。</a:t>
            </a:r>
            <a:endParaRPr lang="ja-JP" altLang="en-US" sz="16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628649" y="2113524"/>
            <a:ext cx="5270500" cy="1276350"/>
          </a:xfrm>
          <a:prstGeom prst="rect">
            <a:avLst/>
          </a:prstGeom>
          <a:noFill/>
          <a:ln>
            <a:noFill/>
          </a:ln>
        </p:spPr>
      </p:pic>
      <p:pic>
        <p:nvPicPr>
          <p:cNvPr id="8" name="図 7">
            <a:extLst>
              <a:ext uri="{FF2B5EF4-FFF2-40B4-BE49-F238E27FC236}">
                <a16:creationId xmlns:a16="http://schemas.microsoft.com/office/drawing/2014/main" id="{C4CCBBDE-A117-42E7-A74F-6F14DABF7DA6}"/>
              </a:ext>
            </a:extLst>
          </p:cNvPr>
          <p:cNvPicPr>
            <a:picLocks noChangeAspect="1"/>
          </p:cNvPicPr>
          <p:nvPr/>
        </p:nvPicPr>
        <p:blipFill>
          <a:blip r:embed="rId4"/>
          <a:stretch>
            <a:fillRect/>
          </a:stretch>
        </p:blipFill>
        <p:spPr>
          <a:xfrm>
            <a:off x="471695" y="1808042"/>
            <a:ext cx="7535480" cy="2269895"/>
          </a:xfrm>
          <a:prstGeom prst="rect">
            <a:avLst/>
          </a:prstGeom>
        </p:spPr>
      </p:pic>
    </p:spTree>
    <p:extLst>
      <p:ext uri="{BB962C8B-B14F-4D97-AF65-F5344CB8AC3E}">
        <p14:creationId xmlns:p14="http://schemas.microsoft.com/office/powerpoint/2010/main" val="34491374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液压控制</a:t>
            </a:r>
            <a:r>
              <a:rPr lang="ja-JP" altLang="en-US" sz="2400" b="1" dirty="0">
                <a:latin typeface="ＭＳ 明朝" panose="02020609040205080304" pitchFamily="17" charset="-128"/>
                <a:ea typeface="ＭＳ 明朝" panose="02020609040205080304" pitchFamily="17" charset="-128"/>
              </a:rPr>
              <a:t>装置</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教材１１３页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５４页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58</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9"/>
            <a:ext cx="7886701" cy="90488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　</a:t>
            </a:r>
            <a:r>
              <a:rPr lang="zh-CN" altLang="en-US" sz="1600" dirty="0">
                <a:solidFill>
                  <a:prstClr val="black"/>
                </a:solidFill>
                <a:latin typeface="ＭＳ 明朝" panose="02020609040205080304" pitchFamily="17" charset="-128"/>
                <a:ea typeface="ＭＳ 明朝" panose="02020609040205080304" pitchFamily="17" charset="-128"/>
              </a:rPr>
              <a:t>液压控制装置是控制液压马达以及液压气缸等液压控制装置（制动器）的</a:t>
            </a:r>
            <a:r>
              <a:rPr lang="zh-CN" altLang="en-US" sz="1600" b="1" u="sng" dirty="0">
                <a:solidFill>
                  <a:prstClr val="black"/>
                </a:solidFill>
                <a:latin typeface="ＭＳ 明朝" panose="02020609040205080304" pitchFamily="17" charset="-128"/>
                <a:ea typeface="ＭＳ 明朝" panose="02020609040205080304" pitchFamily="17" charset="-128"/>
              </a:rPr>
              <a:t>液压油流向</a:t>
            </a:r>
            <a:r>
              <a:rPr lang="zh-CN" altLang="en-US" sz="1600" dirty="0">
                <a:solidFill>
                  <a:prstClr val="black"/>
                </a:solidFill>
                <a:latin typeface="ＭＳ 明朝" panose="02020609040205080304" pitchFamily="17" charset="-128"/>
                <a:ea typeface="ＭＳ 明朝" panose="02020609040205080304" pitchFamily="17" charset="-128"/>
              </a:rPr>
              <a:t>，</a:t>
            </a:r>
            <a:r>
              <a:rPr lang="zh-CN" altLang="en-US" sz="1600" b="1" u="sng" dirty="0">
                <a:solidFill>
                  <a:prstClr val="black"/>
                </a:solidFill>
                <a:latin typeface="ＭＳ 明朝" panose="02020609040205080304" pitchFamily="17" charset="-128"/>
                <a:ea typeface="ＭＳ 明朝" panose="02020609040205080304" pitchFamily="17" charset="-128"/>
              </a:rPr>
              <a:t>压力以及流量的装置</a:t>
            </a:r>
            <a:r>
              <a:rPr lang="zh-CN" altLang="en-US" sz="1600" dirty="0">
                <a:solidFill>
                  <a:prstClr val="black"/>
                </a:solidFill>
                <a:latin typeface="ＭＳ 明朝" panose="02020609040205080304" pitchFamily="17" charset="-128"/>
                <a:ea typeface="ＭＳ 明朝" panose="02020609040205080304" pitchFamily="17" charset="-128"/>
              </a:rPr>
              <a:t>。</a:t>
            </a:r>
            <a:endParaRPr lang="en-US" altLang="zh-CN" sz="16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600" dirty="0">
                <a:solidFill>
                  <a:prstClr val="black"/>
                </a:solidFill>
                <a:latin typeface="ＭＳ 明朝" panose="02020609040205080304" pitchFamily="17" charset="-128"/>
                <a:ea typeface="ＭＳ 明朝" panose="02020609040205080304" pitchFamily="17" charset="-128"/>
              </a:rPr>
              <a:t>　　</a:t>
            </a:r>
            <a:r>
              <a:rPr lang="zh-CN" altLang="en-US" sz="1600" dirty="0">
                <a:solidFill>
                  <a:prstClr val="black"/>
                </a:solidFill>
                <a:latin typeface="ＭＳ 明朝" panose="02020609040205080304" pitchFamily="17" charset="-128"/>
                <a:ea typeface="ＭＳ 明朝" panose="02020609040205080304" pitchFamily="17" charset="-128"/>
              </a:rPr>
              <a:t>液压控制装置从功能上可以分为以下几种。</a:t>
            </a:r>
            <a:endParaRPr lang="ja-JP" altLang="en-US" sz="16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628649" y="1757619"/>
            <a:ext cx="5359400" cy="3054350"/>
          </a:xfrm>
          <a:prstGeom prst="rect">
            <a:avLst/>
          </a:prstGeom>
          <a:noFill/>
          <a:ln>
            <a:noFill/>
          </a:ln>
        </p:spPr>
      </p:pic>
      <p:pic>
        <p:nvPicPr>
          <p:cNvPr id="8" name="図 7">
            <a:extLst>
              <a:ext uri="{FF2B5EF4-FFF2-40B4-BE49-F238E27FC236}">
                <a16:creationId xmlns:a16="http://schemas.microsoft.com/office/drawing/2014/main" id="{1B4D4B16-14FF-4355-A99F-C18C622B82DF}"/>
              </a:ext>
            </a:extLst>
          </p:cNvPr>
          <p:cNvPicPr>
            <a:picLocks noChangeAspect="1"/>
          </p:cNvPicPr>
          <p:nvPr/>
        </p:nvPicPr>
        <p:blipFill>
          <a:blip r:embed="rId4"/>
          <a:stretch>
            <a:fillRect/>
          </a:stretch>
        </p:blipFill>
        <p:spPr>
          <a:xfrm>
            <a:off x="628649" y="1757619"/>
            <a:ext cx="6000360" cy="3890119"/>
          </a:xfrm>
          <a:prstGeom prst="rect">
            <a:avLst/>
          </a:prstGeom>
        </p:spPr>
      </p:pic>
    </p:spTree>
    <p:extLst>
      <p:ext uri="{BB962C8B-B14F-4D97-AF65-F5344CB8AC3E}">
        <p14:creationId xmlns:p14="http://schemas.microsoft.com/office/powerpoint/2010/main" val="35600623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液压油的</a:t>
            </a:r>
            <a:r>
              <a:rPr lang="ja-JP" altLang="en-US" sz="2400" b="1" dirty="0">
                <a:latin typeface="ＭＳ 明朝" panose="02020609040205080304" pitchFamily="17" charset="-128"/>
                <a:ea typeface="ＭＳ 明朝" panose="02020609040205080304" pitchFamily="17" charset="-128"/>
              </a:rPr>
              <a:t>劣化</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教材１２１页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５５页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59</a:t>
            </a:fld>
            <a:endParaRPr lang="ja-JP" altLang="en-US" dirty="0">
              <a:solidFill>
                <a:prstClr val="black">
                  <a:tint val="75000"/>
                </a:prstClr>
              </a:solidFill>
            </a:endParaRPr>
          </a:p>
        </p:txBody>
      </p:sp>
      <p:sp>
        <p:nvSpPr>
          <p:cNvPr id="11" name="コンテンツ プレースホルダー 4"/>
          <p:cNvSpPr txBox="1">
            <a:spLocks/>
          </p:cNvSpPr>
          <p:nvPr/>
        </p:nvSpPr>
        <p:spPr>
          <a:xfrm>
            <a:off x="628649" y="852739"/>
            <a:ext cx="7886701" cy="1605738"/>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　</a:t>
            </a:r>
            <a:r>
              <a:rPr lang="zh-CN" altLang="en-US" sz="1400" dirty="0">
                <a:solidFill>
                  <a:prstClr val="black"/>
                </a:solidFill>
                <a:latin typeface="ＭＳ 明朝" panose="02020609040205080304" pitchFamily="17" charset="-128"/>
                <a:ea typeface="ＭＳ 明朝" panose="02020609040205080304" pitchFamily="17" charset="-128"/>
              </a:rPr>
              <a:t>液压油在</a:t>
            </a:r>
            <a:r>
              <a:rPr lang="zh-CN" altLang="en-US" sz="1400" b="1" u="sng" dirty="0">
                <a:solidFill>
                  <a:prstClr val="black"/>
                </a:solidFill>
                <a:latin typeface="ＭＳ 明朝" panose="02020609040205080304" pitchFamily="17" charset="-128"/>
                <a:ea typeface="ＭＳ 明朝" panose="02020609040205080304" pitchFamily="17" charset="-128"/>
              </a:rPr>
              <a:t>液压泵的高压力下</a:t>
            </a:r>
            <a:r>
              <a:rPr lang="zh-CN" altLang="en-US" sz="1400" dirty="0">
                <a:solidFill>
                  <a:prstClr val="black"/>
                </a:solidFill>
                <a:latin typeface="ＭＳ 明朝" panose="02020609040205080304" pitchFamily="17" charset="-128"/>
                <a:ea typeface="ＭＳ 明朝" panose="02020609040205080304" pitchFamily="17" charset="-128"/>
              </a:rPr>
              <a:t>，通过管路</a:t>
            </a:r>
            <a:r>
              <a:rPr lang="zh-CN" altLang="en-US" sz="1400" b="1" u="sng" dirty="0">
                <a:solidFill>
                  <a:prstClr val="black"/>
                </a:solidFill>
                <a:latin typeface="ＭＳ 明朝" panose="02020609040205080304" pitchFamily="17" charset="-128"/>
                <a:ea typeface="ＭＳ 明朝" panose="02020609040205080304" pitchFamily="17" charset="-128"/>
              </a:rPr>
              <a:t>驱动液压驱动装置</a:t>
            </a:r>
            <a:r>
              <a:rPr lang="zh-CN" altLang="en-US" sz="1400" dirty="0">
                <a:solidFill>
                  <a:prstClr val="black"/>
                </a:solidFill>
                <a:latin typeface="ＭＳ 明朝" panose="02020609040205080304" pitchFamily="17" charset="-128"/>
                <a:ea typeface="ＭＳ 明朝" panose="02020609040205080304" pitchFamily="17" charset="-128"/>
              </a:rPr>
              <a:t>，</a:t>
            </a:r>
            <a:r>
              <a:rPr lang="zh-CN" altLang="en-US" sz="1400" b="1" i="1" u="sng" dirty="0">
                <a:solidFill>
                  <a:prstClr val="black"/>
                </a:solidFill>
                <a:latin typeface="ＭＳ 明朝" panose="02020609040205080304" pitchFamily="17" charset="-128"/>
                <a:ea typeface="ＭＳ 明朝" panose="02020609040205080304" pitchFamily="17" charset="-128"/>
              </a:rPr>
              <a:t>反复进行使作业装置运行</a:t>
            </a:r>
            <a:r>
              <a:rPr lang="zh-CN" altLang="en-US" sz="1400" dirty="0">
                <a:solidFill>
                  <a:prstClr val="black"/>
                </a:solidFill>
                <a:latin typeface="ＭＳ 明朝" panose="02020609040205080304" pitchFamily="17" charset="-128"/>
                <a:ea typeface="ＭＳ 明朝" panose="02020609040205080304" pitchFamily="17" charset="-128"/>
              </a:rPr>
              <a:t>的工作。因此液压油在</a:t>
            </a:r>
            <a:r>
              <a:rPr lang="zh-CN" altLang="en-US" sz="1400" b="1" u="sng" dirty="0">
                <a:solidFill>
                  <a:prstClr val="black"/>
                </a:solidFill>
                <a:latin typeface="ＭＳ 明朝" panose="02020609040205080304" pitchFamily="17" charset="-128"/>
                <a:ea typeface="ＭＳ 明朝" panose="02020609040205080304" pitchFamily="17" charset="-128"/>
              </a:rPr>
              <a:t>高温</a:t>
            </a:r>
            <a:r>
              <a:rPr lang="zh-CN" altLang="en-US" sz="1400" dirty="0">
                <a:solidFill>
                  <a:prstClr val="black"/>
                </a:solidFill>
                <a:latin typeface="ＭＳ 明朝" panose="02020609040205080304" pitchFamily="17" charset="-128"/>
                <a:ea typeface="ＭＳ 明朝" panose="02020609040205080304" pitchFamily="17" charset="-128"/>
              </a:rPr>
              <a:t>的同时，与金属和空气接触，受到</a:t>
            </a:r>
            <a:r>
              <a:rPr lang="zh-CN" altLang="en-US" sz="1400" b="1" u="sng" dirty="0">
                <a:solidFill>
                  <a:prstClr val="black"/>
                </a:solidFill>
                <a:latin typeface="ＭＳ 明朝" panose="02020609040205080304" pitchFamily="17" charset="-128"/>
                <a:ea typeface="ＭＳ 明朝" panose="02020609040205080304" pitchFamily="17" charset="-128"/>
              </a:rPr>
              <a:t>激烈搅拌</a:t>
            </a:r>
            <a:r>
              <a:rPr lang="zh-CN" altLang="en-US" sz="1400" dirty="0">
                <a:solidFill>
                  <a:prstClr val="black"/>
                </a:solidFill>
                <a:latin typeface="ＭＳ 明朝" panose="02020609040205080304" pitchFamily="17" charset="-128"/>
                <a:ea typeface="ＭＳ 明朝" panose="02020609040205080304" pitchFamily="17" charset="-128"/>
              </a:rPr>
              <a:t>，液压油的</a:t>
            </a:r>
            <a:r>
              <a:rPr lang="zh-CN" altLang="en-US" sz="1400" b="1" u="sng" dirty="0">
                <a:solidFill>
                  <a:prstClr val="black"/>
                </a:solidFill>
                <a:latin typeface="ＭＳ 明朝" panose="02020609040205080304" pitchFamily="17" charset="-128"/>
                <a:ea typeface="ＭＳ 明朝" panose="02020609040205080304" pitchFamily="17" charset="-128"/>
              </a:rPr>
              <a:t>劣化（氧化）</a:t>
            </a:r>
            <a:r>
              <a:rPr lang="zh-CN" altLang="en-US" sz="1400" dirty="0">
                <a:solidFill>
                  <a:prstClr val="black"/>
                </a:solidFill>
                <a:latin typeface="ＭＳ 明朝" panose="02020609040205080304" pitchFamily="17" charset="-128"/>
                <a:ea typeface="ＭＳ 明朝" panose="02020609040205080304" pitchFamily="17" charset="-128"/>
              </a:rPr>
              <a:t>和</a:t>
            </a:r>
            <a:r>
              <a:rPr lang="zh-CN" altLang="en-US" sz="1400" b="1" u="sng" dirty="0">
                <a:solidFill>
                  <a:prstClr val="black"/>
                </a:solidFill>
                <a:latin typeface="ＭＳ 明朝" panose="02020609040205080304" pitchFamily="17" charset="-128"/>
                <a:ea typeface="ＭＳ 明朝" panose="02020609040205080304" pitchFamily="17" charset="-128"/>
              </a:rPr>
              <a:t>混入异物</a:t>
            </a:r>
            <a:r>
              <a:rPr lang="zh-CN" altLang="en-US" sz="1400" dirty="0">
                <a:solidFill>
                  <a:prstClr val="black"/>
                </a:solidFill>
                <a:latin typeface="ＭＳ 明朝" panose="02020609040205080304" pitchFamily="17" charset="-128"/>
                <a:ea typeface="ＭＳ 明朝" panose="02020609040205080304" pitchFamily="17" charset="-128"/>
              </a:rPr>
              <a:t>是不可避免的</a:t>
            </a:r>
            <a:endParaRPr lang="ja-JP" altLang="en-US"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こ</a:t>
            </a:r>
            <a:r>
              <a:rPr lang="zh-CN" altLang="en-US" sz="1400" dirty="0">
                <a:solidFill>
                  <a:prstClr val="black"/>
                </a:solidFill>
                <a:latin typeface="ＭＳ 明朝" panose="02020609040205080304" pitchFamily="17" charset="-128"/>
                <a:ea typeface="ＭＳ 明朝" panose="02020609040205080304" pitchFamily="17" charset="-128"/>
              </a:rPr>
              <a:t>使用这种劣化的，或者混入异物的液压油是造成</a:t>
            </a:r>
            <a:r>
              <a:rPr lang="zh-CN" altLang="en-US" sz="1400" b="1" u="sng" dirty="0">
                <a:solidFill>
                  <a:prstClr val="black"/>
                </a:solidFill>
                <a:latin typeface="ＭＳ 明朝" panose="02020609040205080304" pitchFamily="17" charset="-128"/>
                <a:ea typeface="ＭＳ 明朝" panose="02020609040205080304" pitchFamily="17" charset="-128"/>
              </a:rPr>
              <a:t>液压装置故障的要因</a:t>
            </a:r>
            <a:r>
              <a:rPr lang="zh-CN" altLang="en-US" sz="1400" dirty="0">
                <a:solidFill>
                  <a:prstClr val="black"/>
                </a:solidFill>
                <a:latin typeface="ＭＳ 明朝" panose="02020609040205080304" pitchFamily="17" charset="-128"/>
                <a:ea typeface="ＭＳ 明朝" panose="02020609040205080304" pitchFamily="17" charset="-128"/>
              </a:rPr>
              <a:t>，</a:t>
            </a:r>
            <a:r>
              <a:rPr lang="zh-CN" altLang="en-US" sz="1400" b="1" u="sng" dirty="0">
                <a:solidFill>
                  <a:prstClr val="black"/>
                </a:solidFill>
                <a:latin typeface="ＭＳ 明朝" panose="02020609040205080304" pitchFamily="17" charset="-128"/>
                <a:ea typeface="ＭＳ 明朝" panose="02020609040205080304" pitchFamily="17" charset="-128"/>
              </a:rPr>
              <a:t>经常进行液压油的点检</a:t>
            </a:r>
            <a:r>
              <a:rPr lang="zh-CN" altLang="en-US" sz="1400" dirty="0">
                <a:solidFill>
                  <a:prstClr val="black"/>
                </a:solidFill>
                <a:latin typeface="ＭＳ 明朝" panose="02020609040205080304" pitchFamily="17" charset="-128"/>
                <a:ea typeface="ＭＳ 明朝" panose="02020609040205080304" pitchFamily="17" charset="-128"/>
              </a:rPr>
              <a:t>并进行</a:t>
            </a:r>
            <a:r>
              <a:rPr lang="zh-CN" altLang="en-US" sz="1400" b="1" u="sng" dirty="0">
                <a:solidFill>
                  <a:prstClr val="black"/>
                </a:solidFill>
                <a:latin typeface="ＭＳ 明朝" panose="02020609040205080304" pitchFamily="17" charset="-128"/>
                <a:ea typeface="ＭＳ 明朝" panose="02020609040205080304" pitchFamily="17" charset="-128"/>
              </a:rPr>
              <a:t>适当管理</a:t>
            </a:r>
            <a:r>
              <a:rPr lang="zh-CN" altLang="en-US" sz="1400" dirty="0">
                <a:solidFill>
                  <a:prstClr val="black"/>
                </a:solidFill>
                <a:latin typeface="ＭＳ 明朝" panose="02020609040205080304" pitchFamily="17" charset="-128"/>
                <a:ea typeface="ＭＳ 明朝" panose="02020609040205080304" pitchFamily="17" charset="-128"/>
              </a:rPr>
              <a:t>是非常</a:t>
            </a:r>
            <a:r>
              <a:rPr lang="zh-CN" altLang="en-US" sz="1400" b="1" u="sng" dirty="0">
                <a:solidFill>
                  <a:prstClr val="black"/>
                </a:solidFill>
                <a:latin typeface="ＭＳ 明朝" panose="02020609040205080304" pitchFamily="17" charset="-128"/>
                <a:ea typeface="ＭＳ 明朝" panose="02020609040205080304" pitchFamily="17" charset="-128"/>
              </a:rPr>
              <a:t>重要</a:t>
            </a:r>
            <a:r>
              <a:rPr lang="zh-CN" altLang="en-US" sz="1400" dirty="0">
                <a:solidFill>
                  <a:prstClr val="black"/>
                </a:solidFill>
                <a:latin typeface="ＭＳ 明朝" panose="02020609040205080304" pitchFamily="17" charset="-128"/>
                <a:ea typeface="ＭＳ 明朝" panose="02020609040205080304" pitchFamily="17" charset="-128"/>
              </a:rPr>
              <a:t>的。</a:t>
            </a:r>
            <a:endParaRPr lang="en-US" altLang="ja-JP"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劣化（氧化）是指液压油的成分发生</a:t>
            </a:r>
            <a:r>
              <a:rPr lang="zh-CN" altLang="en-US" sz="1400" b="1" u="sng" dirty="0">
                <a:solidFill>
                  <a:prstClr val="black"/>
                </a:solidFill>
                <a:latin typeface="ＭＳ 明朝" panose="02020609040205080304" pitchFamily="17" charset="-128"/>
                <a:ea typeface="ＭＳ 明朝" panose="02020609040205080304" pitchFamily="17" charset="-128"/>
              </a:rPr>
              <a:t>化学反应而变质</a:t>
            </a:r>
            <a:r>
              <a:rPr lang="zh-CN" altLang="en-US" sz="1400" dirty="0">
                <a:solidFill>
                  <a:prstClr val="black"/>
                </a:solidFill>
                <a:latin typeface="ＭＳ 明朝" panose="02020609040205080304" pitchFamily="17" charset="-128"/>
                <a:ea typeface="ＭＳ 明朝" panose="02020609040205080304" pitchFamily="17" charset="-128"/>
              </a:rPr>
              <a:t>，劣化导致性状的变化及原因如下所示</a:t>
            </a:r>
            <a:r>
              <a:rPr lang="ja-JP" altLang="en-US" sz="14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825789225"/>
              </p:ext>
            </p:extLst>
          </p:nvPr>
        </p:nvGraphicFramePr>
        <p:xfrm>
          <a:off x="628650" y="2766254"/>
          <a:ext cx="7886700" cy="2016760"/>
        </p:xfrm>
        <a:graphic>
          <a:graphicData uri="http://schemas.openxmlformats.org/drawingml/2006/table">
            <a:tbl>
              <a:tblPr firstRow="1" firstCol="1" bandRow="1">
                <a:tableStyleId>{5940675A-B579-460E-94D1-54222C63F5DA}</a:tableStyleId>
              </a:tblPr>
              <a:tblGrid>
                <a:gridCol w="1621830">
                  <a:extLst>
                    <a:ext uri="{9D8B030D-6E8A-4147-A177-3AD203B41FA5}">
                      <a16:colId xmlns:a16="http://schemas.microsoft.com/office/drawing/2014/main" val="20000"/>
                    </a:ext>
                  </a:extLst>
                </a:gridCol>
                <a:gridCol w="2439056">
                  <a:extLst>
                    <a:ext uri="{9D8B030D-6E8A-4147-A177-3AD203B41FA5}">
                      <a16:colId xmlns:a16="http://schemas.microsoft.com/office/drawing/2014/main" val="20001"/>
                    </a:ext>
                  </a:extLst>
                </a:gridCol>
                <a:gridCol w="3825814">
                  <a:extLst>
                    <a:ext uri="{9D8B030D-6E8A-4147-A177-3AD203B41FA5}">
                      <a16:colId xmlns:a16="http://schemas.microsoft.com/office/drawing/2014/main" val="20002"/>
                    </a:ext>
                  </a:extLst>
                </a:gridCol>
              </a:tblGrid>
              <a:tr h="252095">
                <a:tc>
                  <a:txBody>
                    <a:bodyPr/>
                    <a:lstStyle/>
                    <a:p>
                      <a:pPr algn="ctr">
                        <a:lnSpc>
                          <a:spcPts val="1600"/>
                        </a:lnSpc>
                        <a:spcAft>
                          <a:spcPts val="0"/>
                        </a:spcAft>
                      </a:pPr>
                      <a:r>
                        <a:rPr lang="ja-JP" sz="1200" kern="100" dirty="0">
                          <a:effectLst/>
                          <a:latin typeface="Meiryo UI" panose="020B0604030504040204" pitchFamily="50" charset="-128"/>
                          <a:ea typeface="Meiryo UI" panose="020B0604030504040204" pitchFamily="50" charset="-128"/>
                        </a:rPr>
                        <a:t>性　状</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lnSpc>
                          <a:spcPts val="1600"/>
                        </a:lnSpc>
                        <a:spcAft>
                          <a:spcPts val="0"/>
                        </a:spcAft>
                      </a:pPr>
                      <a:r>
                        <a:rPr lang="zh-CN" altLang="en-US" sz="1200" kern="100" dirty="0">
                          <a:effectLst/>
                          <a:latin typeface="Meiryo UI" panose="020B0604030504040204" pitchFamily="50" charset="-128"/>
                          <a:ea typeface="Meiryo UI" panose="020B0604030504040204" pitchFamily="50" charset="-128"/>
                        </a:rPr>
                        <a:t>由劣化及污染导致的变化</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lnSpc>
                          <a:spcPts val="1600"/>
                        </a:lnSpc>
                        <a:spcAft>
                          <a:spcPts val="0"/>
                        </a:spcAft>
                      </a:pPr>
                      <a:r>
                        <a:rPr lang="ja-JP" sz="1200" kern="100">
                          <a:effectLst/>
                          <a:latin typeface="Meiryo UI" panose="020B0604030504040204" pitchFamily="50" charset="-128"/>
                          <a:ea typeface="Meiryo UI" panose="020B0604030504040204" pitchFamily="50" charset="-128"/>
                        </a:rPr>
                        <a:t>原　因</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52095">
                <a:tc>
                  <a:txBody>
                    <a:bodyPr/>
                    <a:lstStyle/>
                    <a:p>
                      <a:pPr algn="just">
                        <a:lnSpc>
                          <a:spcPts val="1600"/>
                        </a:lnSpc>
                        <a:spcAft>
                          <a:spcPts val="0"/>
                        </a:spcAft>
                      </a:pPr>
                      <a:r>
                        <a:rPr lang="ja-JP" sz="1200" kern="100" dirty="0">
                          <a:effectLst/>
                          <a:latin typeface="Meiryo UI" panose="020B0604030504040204" pitchFamily="50" charset="-128"/>
                          <a:ea typeface="Meiryo UI" panose="020B0604030504040204" pitchFamily="50" charset="-128"/>
                        </a:rPr>
                        <a:t>比重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just">
                        <a:lnSpc>
                          <a:spcPts val="1600"/>
                        </a:lnSpc>
                        <a:spcAft>
                          <a:spcPts val="0"/>
                        </a:spcAft>
                      </a:pPr>
                      <a:r>
                        <a:rPr lang="ja-JP" sz="1200" kern="100" dirty="0">
                          <a:effectLst/>
                          <a:latin typeface="Meiryo UI" panose="020B0604030504040204" pitchFamily="50" charset="-128"/>
                          <a:ea typeface="Meiryo UI" panose="020B0604030504040204" pitchFamily="50" charset="-128"/>
                        </a:rPr>
                        <a:t>増加</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just">
                        <a:lnSpc>
                          <a:spcPts val="1600"/>
                        </a:lnSpc>
                        <a:spcAft>
                          <a:spcPts val="0"/>
                        </a:spcAft>
                      </a:pPr>
                      <a:r>
                        <a:rPr lang="zh-CN" altLang="en-US" sz="1200" kern="100" dirty="0">
                          <a:effectLst/>
                          <a:latin typeface="Meiryo UI" panose="020B0604030504040204" pitchFamily="50" charset="-128"/>
                          <a:ea typeface="Meiryo UI" panose="020B0604030504040204" pitchFamily="50" charset="-128"/>
                        </a:rPr>
                        <a:t>液压油的</a:t>
                      </a:r>
                      <a:r>
                        <a:rPr lang="ja-JP" sz="1200" kern="100" dirty="0">
                          <a:effectLst/>
                          <a:latin typeface="Meiryo UI" panose="020B0604030504040204" pitchFamily="50" charset="-128"/>
                          <a:ea typeface="Meiryo UI" panose="020B0604030504040204" pitchFamily="50" charset="-128"/>
                        </a:rPr>
                        <a:t>劣化・</a:t>
                      </a:r>
                      <a:r>
                        <a:rPr lang="zh-CN" altLang="en-US" sz="1200" kern="100" dirty="0">
                          <a:effectLst/>
                          <a:latin typeface="Meiryo UI" panose="020B0604030504040204" pitchFamily="50" charset="-128"/>
                          <a:ea typeface="Meiryo UI" panose="020B0604030504040204" pitchFamily="50" charset="-128"/>
                        </a:rPr>
                        <a:t>混入异物</a:t>
                      </a:r>
                      <a:r>
                        <a:rPr lang="ja-JP" sz="1200" kern="100" dirty="0">
                          <a:effectLst/>
                          <a:latin typeface="Meiryo UI" panose="020B0604030504040204" pitchFamily="50" charset="-128"/>
                          <a:ea typeface="Meiryo UI" panose="020B0604030504040204" pitchFamily="50" charset="-128"/>
                        </a:rPr>
                        <a:t>・</a:t>
                      </a:r>
                      <a:r>
                        <a:rPr lang="zh-CN" altLang="en-US" sz="1200" kern="100" dirty="0">
                          <a:effectLst/>
                          <a:latin typeface="Meiryo UI" panose="020B0604030504040204" pitchFamily="50" charset="-128"/>
                          <a:ea typeface="Meiryo UI" panose="020B0604030504040204" pitchFamily="50" charset="-128"/>
                        </a:rPr>
                        <a:t>混入异种油</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52095">
                <a:tc>
                  <a:txBody>
                    <a:bodyPr/>
                    <a:lstStyle/>
                    <a:p>
                      <a:pPr algn="just">
                        <a:lnSpc>
                          <a:spcPts val="1600"/>
                        </a:lnSpc>
                        <a:spcAft>
                          <a:spcPts val="0"/>
                        </a:spcAft>
                      </a:pPr>
                      <a:r>
                        <a:rPr lang="ja-JP" sz="1200" kern="100" dirty="0">
                          <a:effectLst/>
                          <a:latin typeface="Meiryo UI" panose="020B0604030504040204" pitchFamily="50" charset="-128"/>
                          <a:ea typeface="Meiryo UI" panose="020B0604030504040204" pitchFamily="50" charset="-128"/>
                        </a:rPr>
                        <a:t>水分</a:t>
                      </a:r>
                      <a:r>
                        <a:rPr lang="zh-CN" altLang="en-US" sz="1200" kern="100" dirty="0">
                          <a:effectLst/>
                          <a:latin typeface="Meiryo UI" panose="020B0604030504040204" pitchFamily="50" charset="-128"/>
                          <a:ea typeface="Meiryo UI" panose="020B0604030504040204" pitchFamily="50" charset="-128"/>
                        </a:rPr>
                        <a:t>的</a:t>
                      </a:r>
                      <a:r>
                        <a:rPr lang="ja-JP" sz="1200" kern="100" dirty="0">
                          <a:effectLst/>
                          <a:latin typeface="Meiryo UI" panose="020B0604030504040204" pitchFamily="50" charset="-128"/>
                          <a:ea typeface="Meiryo UI" panose="020B0604030504040204" pitchFamily="50" charset="-128"/>
                        </a:rPr>
                        <a:t>含有量</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just">
                        <a:lnSpc>
                          <a:spcPts val="1600"/>
                        </a:lnSpc>
                        <a:spcAft>
                          <a:spcPts val="0"/>
                        </a:spcAft>
                      </a:pPr>
                      <a:r>
                        <a:rPr lang="ja-JP" sz="1200" kern="100" dirty="0">
                          <a:effectLst/>
                          <a:latin typeface="Meiryo UI" panose="020B0604030504040204" pitchFamily="50" charset="-128"/>
                          <a:ea typeface="Meiryo UI" panose="020B0604030504040204" pitchFamily="50" charset="-128"/>
                        </a:rPr>
                        <a:t>増加</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just">
                        <a:lnSpc>
                          <a:spcPts val="1600"/>
                        </a:lnSpc>
                        <a:spcAft>
                          <a:spcPts val="0"/>
                        </a:spcAft>
                      </a:pPr>
                      <a:r>
                        <a:rPr lang="ja-JP" sz="1200" kern="100" dirty="0">
                          <a:effectLst/>
                          <a:latin typeface="Meiryo UI" panose="020B0604030504040204" pitchFamily="50" charset="-128"/>
                          <a:ea typeface="Meiryo UI" panose="020B0604030504040204" pitchFamily="50" charset="-128"/>
                        </a:rPr>
                        <a:t>外部水分</a:t>
                      </a:r>
                      <a:r>
                        <a:rPr lang="zh-CN" altLang="en-US" sz="1200" kern="100" dirty="0">
                          <a:effectLst/>
                          <a:latin typeface="Meiryo UI" panose="020B0604030504040204" pitchFamily="50" charset="-128"/>
                          <a:ea typeface="Meiryo UI" panose="020B0604030504040204" pitchFamily="50" charset="-128"/>
                        </a:rPr>
                        <a:t>的</a:t>
                      </a:r>
                      <a:r>
                        <a:rPr lang="ja-JP" sz="1200" kern="100" dirty="0">
                          <a:effectLst/>
                          <a:latin typeface="Meiryo UI" panose="020B0604030504040204" pitchFamily="50" charset="-128"/>
                          <a:ea typeface="Meiryo UI" panose="020B0604030504040204" pitchFamily="50" charset="-128"/>
                        </a:rPr>
                        <a:t>侵入</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52095">
                <a:tc>
                  <a:txBody>
                    <a:bodyPr/>
                    <a:lstStyle/>
                    <a:p>
                      <a:pPr algn="just">
                        <a:lnSpc>
                          <a:spcPts val="1600"/>
                        </a:lnSpc>
                        <a:spcAft>
                          <a:spcPts val="0"/>
                        </a:spcAft>
                      </a:pPr>
                      <a:r>
                        <a:rPr lang="zh-CN" altLang="en-US" sz="1200" kern="100" dirty="0">
                          <a:effectLst/>
                          <a:latin typeface="Meiryo UI" panose="020B0604030504040204" pitchFamily="50" charset="-128"/>
                          <a:ea typeface="Meiryo UI" panose="020B0604030504040204" pitchFamily="50" charset="-128"/>
                        </a:rPr>
                        <a:t>沉淀</a:t>
                      </a:r>
                      <a:r>
                        <a:rPr lang="ja-JP" sz="1200" kern="100" dirty="0">
                          <a:effectLst/>
                          <a:latin typeface="Meiryo UI" panose="020B0604030504040204" pitchFamily="50" charset="-128"/>
                          <a:ea typeface="Meiryo UI" panose="020B0604030504040204" pitchFamily="50" charset="-128"/>
                        </a:rPr>
                        <a:t>物含有量</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just">
                        <a:lnSpc>
                          <a:spcPts val="1600"/>
                        </a:lnSpc>
                        <a:spcAft>
                          <a:spcPts val="0"/>
                        </a:spcAft>
                      </a:pPr>
                      <a:r>
                        <a:rPr lang="ja-JP" sz="1200" kern="100" dirty="0">
                          <a:effectLst/>
                          <a:latin typeface="Meiryo UI" panose="020B0604030504040204" pitchFamily="50" charset="-128"/>
                          <a:ea typeface="Meiryo UI" panose="020B0604030504040204" pitchFamily="50" charset="-128"/>
                        </a:rPr>
                        <a:t>増加</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just">
                        <a:lnSpc>
                          <a:spcPts val="1600"/>
                        </a:lnSpc>
                        <a:spcAft>
                          <a:spcPts val="0"/>
                        </a:spcAft>
                      </a:pPr>
                      <a:r>
                        <a:rPr lang="zh-CN" altLang="en-US" sz="1200" kern="100" dirty="0">
                          <a:effectLst/>
                          <a:latin typeface="Meiryo UI" panose="020B0604030504040204" pitchFamily="50" charset="-128"/>
                          <a:ea typeface="Meiryo UI" panose="020B0604030504040204" pitchFamily="50" charset="-128"/>
                        </a:rPr>
                        <a:t>液压油的</a:t>
                      </a:r>
                      <a:r>
                        <a:rPr lang="ja-JP" sz="1200" kern="100" dirty="0">
                          <a:effectLst/>
                          <a:latin typeface="Meiryo UI" panose="020B0604030504040204" pitchFamily="50" charset="-128"/>
                          <a:ea typeface="Meiryo UI" panose="020B0604030504040204" pitchFamily="50" charset="-128"/>
                        </a:rPr>
                        <a:t>劣化・</a:t>
                      </a:r>
                      <a:r>
                        <a:rPr lang="zh-CN" altLang="en-US" sz="1200" kern="100" dirty="0">
                          <a:effectLst/>
                          <a:latin typeface="Meiryo UI" panose="020B0604030504040204" pitchFamily="50" charset="-128"/>
                          <a:ea typeface="Meiryo UI" panose="020B0604030504040204" pitchFamily="50" charset="-128"/>
                        </a:rPr>
                        <a:t>混入异物</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52095">
                <a:tc>
                  <a:txBody>
                    <a:bodyPr/>
                    <a:lstStyle/>
                    <a:p>
                      <a:pPr algn="just">
                        <a:lnSpc>
                          <a:spcPts val="1600"/>
                        </a:lnSpc>
                        <a:spcAft>
                          <a:spcPts val="0"/>
                        </a:spcAft>
                      </a:pPr>
                      <a:r>
                        <a:rPr lang="ja-JP" sz="1200" kern="100">
                          <a:effectLst/>
                          <a:latin typeface="Meiryo UI" panose="020B0604030504040204" pitchFamily="50" charset="-128"/>
                          <a:ea typeface="Meiryo UI" panose="020B0604030504040204" pitchFamily="50" charset="-128"/>
                        </a:rPr>
                        <a:t>引火点</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just">
                        <a:lnSpc>
                          <a:spcPts val="1600"/>
                        </a:lnSpc>
                        <a:spcAft>
                          <a:spcPts val="0"/>
                        </a:spcAft>
                      </a:pPr>
                      <a:r>
                        <a:rPr lang="ja-JP" sz="1200" kern="100" dirty="0">
                          <a:effectLst/>
                          <a:latin typeface="Meiryo UI" panose="020B0604030504040204" pitchFamily="50" charset="-128"/>
                          <a:ea typeface="Meiryo UI" panose="020B0604030504040204" pitchFamily="50" charset="-128"/>
                        </a:rPr>
                        <a:t>低下</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just">
                        <a:lnSpc>
                          <a:spcPts val="1600"/>
                        </a:lnSpc>
                        <a:spcAft>
                          <a:spcPts val="0"/>
                        </a:spcAft>
                      </a:pPr>
                      <a:r>
                        <a:rPr lang="zh-CN" altLang="en-US" sz="1200" kern="100" dirty="0">
                          <a:effectLst/>
                          <a:latin typeface="Meiryo UI" panose="020B0604030504040204" pitchFamily="50" charset="-128"/>
                          <a:ea typeface="Meiryo UI" panose="020B0604030504040204" pitchFamily="50" charset="-128"/>
                        </a:rPr>
                        <a:t>液压油的</a:t>
                      </a:r>
                      <a:r>
                        <a:rPr lang="ja-JP" sz="1200" kern="100" dirty="0">
                          <a:effectLst/>
                          <a:latin typeface="Meiryo UI" panose="020B0604030504040204" pitchFamily="50" charset="-128"/>
                          <a:ea typeface="Meiryo UI" panose="020B0604030504040204" pitchFamily="50" charset="-128"/>
                        </a:rPr>
                        <a:t>劣化・</a:t>
                      </a:r>
                      <a:r>
                        <a:rPr lang="zh-CN" altLang="en-US" sz="1200" kern="100" dirty="0">
                          <a:effectLst/>
                          <a:latin typeface="Meiryo UI" panose="020B0604030504040204" pitchFamily="50" charset="-128"/>
                          <a:ea typeface="Meiryo UI" panose="020B0604030504040204" pitchFamily="50" charset="-128"/>
                        </a:rPr>
                        <a:t>混入异物</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52095">
                <a:tc>
                  <a:txBody>
                    <a:bodyPr/>
                    <a:lstStyle/>
                    <a:p>
                      <a:pPr algn="just">
                        <a:lnSpc>
                          <a:spcPts val="1600"/>
                        </a:lnSpc>
                        <a:spcAft>
                          <a:spcPts val="0"/>
                        </a:spcAft>
                      </a:pPr>
                      <a:r>
                        <a:rPr lang="ja-JP" sz="1200" kern="100">
                          <a:effectLst/>
                          <a:latin typeface="Meiryo UI" panose="020B0604030504040204" pitchFamily="50" charset="-128"/>
                          <a:ea typeface="Meiryo UI" panose="020B0604030504040204" pitchFamily="50" charset="-128"/>
                        </a:rPr>
                        <a:t>色相</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just">
                        <a:lnSpc>
                          <a:spcPts val="1600"/>
                        </a:lnSpc>
                        <a:spcAft>
                          <a:spcPts val="0"/>
                        </a:spcAft>
                      </a:pPr>
                      <a:r>
                        <a:rPr lang="ja-JP" sz="1200" kern="100" dirty="0">
                          <a:effectLst/>
                          <a:latin typeface="Meiryo UI" panose="020B0604030504040204" pitchFamily="50" charset="-128"/>
                          <a:ea typeface="Meiryo UI" panose="020B0604030504040204" pitchFamily="50" charset="-128"/>
                        </a:rPr>
                        <a:t>透明度低下</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just">
                        <a:lnSpc>
                          <a:spcPts val="1600"/>
                        </a:lnSpc>
                        <a:spcAft>
                          <a:spcPts val="0"/>
                        </a:spcAft>
                      </a:pPr>
                      <a:r>
                        <a:rPr lang="zh-CN" altLang="en-US" sz="1200" kern="100" dirty="0">
                          <a:effectLst/>
                          <a:latin typeface="Meiryo UI" panose="020B0604030504040204" pitchFamily="50" charset="-128"/>
                          <a:ea typeface="Meiryo UI" panose="020B0604030504040204" pitchFamily="50" charset="-128"/>
                        </a:rPr>
                        <a:t>液压油的</a:t>
                      </a:r>
                      <a:r>
                        <a:rPr lang="ja-JP" sz="1200" kern="100" dirty="0">
                          <a:effectLst/>
                          <a:latin typeface="Meiryo UI" panose="020B0604030504040204" pitchFamily="50" charset="-128"/>
                          <a:ea typeface="Meiryo UI" panose="020B0604030504040204" pitchFamily="50" charset="-128"/>
                        </a:rPr>
                        <a:t>劣化・</a:t>
                      </a:r>
                      <a:r>
                        <a:rPr lang="zh-CN" altLang="en-US" sz="1200" kern="100" dirty="0">
                          <a:effectLst/>
                          <a:latin typeface="Meiryo UI" panose="020B0604030504040204" pitchFamily="50" charset="-128"/>
                          <a:ea typeface="Meiryo UI" panose="020B0604030504040204" pitchFamily="50" charset="-128"/>
                        </a:rPr>
                        <a:t>混入异物</a:t>
                      </a:r>
                      <a:r>
                        <a:rPr lang="ja-JP" altLang="en-US" sz="1200" kern="100" dirty="0">
                          <a:effectLst/>
                          <a:latin typeface="Meiryo UI" panose="020B0604030504040204" pitchFamily="50" charset="-128"/>
                          <a:ea typeface="Meiryo UI" panose="020B0604030504040204" pitchFamily="50" charset="-128"/>
                        </a:rPr>
                        <a:t>，</a:t>
                      </a:r>
                      <a:r>
                        <a:rPr lang="ja-JP" sz="1200" kern="100" dirty="0">
                          <a:effectLst/>
                          <a:latin typeface="Meiryo UI" panose="020B0604030504040204" pitchFamily="50" charset="-128"/>
                          <a:ea typeface="Meiryo UI" panose="020B0604030504040204" pitchFamily="50" charset="-128"/>
                        </a:rPr>
                        <a:t>乳化</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52095">
                <a:tc>
                  <a:txBody>
                    <a:bodyPr/>
                    <a:lstStyle/>
                    <a:p>
                      <a:pPr algn="just">
                        <a:lnSpc>
                          <a:spcPts val="1600"/>
                        </a:lnSpc>
                        <a:spcAft>
                          <a:spcPts val="0"/>
                        </a:spcAft>
                      </a:pPr>
                      <a:r>
                        <a:rPr lang="ja-JP" sz="1200" kern="100">
                          <a:effectLst/>
                          <a:latin typeface="Meiryo UI" panose="020B0604030504040204" pitchFamily="50" charset="-128"/>
                          <a:ea typeface="Meiryo UI" panose="020B0604030504040204" pitchFamily="50" charset="-128"/>
                        </a:rPr>
                        <a:t>粘度</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just">
                        <a:lnSpc>
                          <a:spcPts val="1600"/>
                        </a:lnSpc>
                        <a:spcAft>
                          <a:spcPts val="0"/>
                        </a:spcAft>
                      </a:pPr>
                      <a:r>
                        <a:rPr lang="ja-JP" sz="1200" kern="100">
                          <a:effectLst/>
                          <a:latin typeface="Meiryo UI" panose="020B0604030504040204" pitchFamily="50" charset="-128"/>
                          <a:ea typeface="Meiryo UI" panose="020B0604030504040204" pitchFamily="50" charset="-128"/>
                        </a:rPr>
                        <a:t>増大</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just">
                        <a:lnSpc>
                          <a:spcPts val="1600"/>
                        </a:lnSpc>
                        <a:spcAft>
                          <a:spcPts val="0"/>
                        </a:spcAft>
                      </a:pPr>
                      <a:r>
                        <a:rPr lang="zh-CN" altLang="en-US" sz="1200" kern="100" dirty="0">
                          <a:effectLst/>
                          <a:latin typeface="Meiryo UI" panose="020B0604030504040204" pitchFamily="50" charset="-128"/>
                          <a:ea typeface="Meiryo UI" panose="020B0604030504040204" pitchFamily="50" charset="-128"/>
                        </a:rPr>
                        <a:t>液压油的</a:t>
                      </a:r>
                      <a:r>
                        <a:rPr lang="ja-JP" sz="1200" kern="100" dirty="0">
                          <a:effectLst/>
                          <a:latin typeface="Meiryo UI" panose="020B0604030504040204" pitchFamily="50" charset="-128"/>
                          <a:ea typeface="Meiryo UI" panose="020B0604030504040204" pitchFamily="50" charset="-128"/>
                        </a:rPr>
                        <a:t>劣化</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52095">
                <a:tc>
                  <a:txBody>
                    <a:bodyPr/>
                    <a:lstStyle/>
                    <a:p>
                      <a:pPr algn="just">
                        <a:lnSpc>
                          <a:spcPts val="1600"/>
                        </a:lnSpc>
                        <a:spcAft>
                          <a:spcPts val="0"/>
                        </a:spcAft>
                      </a:pPr>
                      <a:r>
                        <a:rPr lang="zh-CN" altLang="en-US" sz="1200" kern="100" dirty="0">
                          <a:effectLst/>
                          <a:latin typeface="Meiryo UI" panose="020B0604030504040204" pitchFamily="50" charset="-128"/>
                          <a:ea typeface="Meiryo UI" panose="020B0604030504040204" pitchFamily="50" charset="-128"/>
                          <a:cs typeface="Times New Roman" panose="02020603050405020304" pitchFamily="18" charset="0"/>
                        </a:rPr>
                        <a:t>氧化</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just">
                        <a:lnSpc>
                          <a:spcPts val="1600"/>
                        </a:lnSpc>
                        <a:spcAft>
                          <a:spcPts val="0"/>
                        </a:spcAft>
                      </a:pPr>
                      <a:r>
                        <a:rPr lang="ja-JP" sz="1200" kern="100" dirty="0">
                          <a:effectLst/>
                          <a:latin typeface="Meiryo UI" panose="020B0604030504040204" pitchFamily="50" charset="-128"/>
                          <a:ea typeface="Meiryo UI" panose="020B0604030504040204" pitchFamily="50" charset="-128"/>
                        </a:rPr>
                        <a:t>増大</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just">
                        <a:lnSpc>
                          <a:spcPts val="1600"/>
                        </a:lnSpc>
                        <a:spcAft>
                          <a:spcPts val="0"/>
                        </a:spcAft>
                      </a:pPr>
                      <a:r>
                        <a:rPr lang="ja-JP" sz="1200" kern="100" dirty="0">
                          <a:effectLst/>
                          <a:latin typeface="Meiryo UI" panose="020B0604030504040204" pitchFamily="50" charset="-128"/>
                          <a:ea typeface="Meiryo UI" panose="020B0604030504040204" pitchFamily="50" charset="-128"/>
                        </a:rPr>
                        <a:t>油温</a:t>
                      </a:r>
                      <a:r>
                        <a:rPr lang="zh-CN" altLang="en-US" sz="1200" kern="100" dirty="0">
                          <a:effectLst/>
                          <a:latin typeface="Meiryo UI" panose="020B0604030504040204" pitchFamily="50" charset="-128"/>
                          <a:ea typeface="Meiryo UI" panose="020B0604030504040204" pitchFamily="50" charset="-128"/>
                        </a:rPr>
                        <a:t>上升</a:t>
                      </a:r>
                      <a:r>
                        <a:rPr lang="ja-JP" sz="1200" kern="100" dirty="0">
                          <a:effectLst/>
                          <a:latin typeface="Meiryo UI" panose="020B0604030504040204" pitchFamily="50" charset="-128"/>
                          <a:ea typeface="Meiryo UI" panose="020B0604030504040204" pitchFamily="50" charset="-128"/>
                        </a:rPr>
                        <a:t>・</a:t>
                      </a:r>
                      <a:r>
                        <a:rPr lang="zh-CN" altLang="en-US" sz="1200" kern="100" dirty="0">
                          <a:effectLst/>
                          <a:latin typeface="Meiryo UI" panose="020B0604030504040204" pitchFamily="50" charset="-128"/>
                          <a:ea typeface="Meiryo UI" panose="020B0604030504040204" pitchFamily="50" charset="-128"/>
                        </a:rPr>
                        <a:t>混入</a:t>
                      </a:r>
                      <a:r>
                        <a:rPr lang="ja-JP" sz="1200" kern="100" dirty="0">
                          <a:effectLst/>
                          <a:latin typeface="Meiryo UI" panose="020B0604030504040204" pitchFamily="50" charset="-128"/>
                          <a:ea typeface="Meiryo UI" panose="020B0604030504040204" pitchFamily="50" charset="-128"/>
                        </a:rPr>
                        <a:t>金属粉</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bl>
          </a:graphicData>
        </a:graphic>
      </p:graphicFrame>
      <p:sp>
        <p:nvSpPr>
          <p:cNvPr id="3" name="正方形/長方形 2"/>
          <p:cNvSpPr/>
          <p:nvPr/>
        </p:nvSpPr>
        <p:spPr>
          <a:xfrm>
            <a:off x="3404608" y="2350756"/>
            <a:ext cx="2159567" cy="523220"/>
          </a:xfrm>
          <a:prstGeom prst="rect">
            <a:avLst/>
          </a:prstGeom>
        </p:spPr>
        <p:txBody>
          <a:bodyPr wrap="none">
            <a:spAutoFit/>
          </a:bodyPr>
          <a:lstStyle/>
          <a:p>
            <a:pPr algn="ctr"/>
            <a:r>
              <a:rPr lang="zh-CN" altLang="en-US" sz="1400" kern="100" dirty="0">
                <a:latin typeface="Meiryo UI" panose="020B0604030504040204" pitchFamily="50" charset="-128"/>
                <a:ea typeface="Meiryo UI" panose="020B0604030504040204" pitchFamily="50" charset="-128"/>
                <a:cs typeface="Times New Roman" panose="02020603050405020304" pitchFamily="18" charset="0"/>
              </a:rPr>
              <a:t>液压油</a:t>
            </a:r>
            <a:r>
              <a:rPr lang="ja-JP" altLang="ja-JP" sz="1400" kern="100" dirty="0">
                <a:latin typeface="Meiryo UI" panose="020B0604030504040204" pitchFamily="50" charset="-128"/>
                <a:ea typeface="Meiryo UI" panose="020B0604030504040204" pitchFamily="50" charset="-128"/>
                <a:cs typeface="Times New Roman" panose="02020603050405020304" pitchFamily="18" charset="0"/>
              </a:rPr>
              <a:t>性状</a:t>
            </a:r>
            <a:r>
              <a:rPr lang="zh-CN" altLang="en-US" sz="1400" kern="100" dirty="0">
                <a:latin typeface="Meiryo UI" panose="020B0604030504040204" pitchFamily="50" charset="-128"/>
                <a:ea typeface="Meiryo UI" panose="020B0604030504040204" pitchFamily="50" charset="-128"/>
                <a:cs typeface="Times New Roman" panose="02020603050405020304" pitchFamily="18" charset="0"/>
              </a:rPr>
              <a:t>的变化和</a:t>
            </a:r>
            <a:r>
              <a:rPr lang="ja-JP" altLang="ja-JP" sz="1400" kern="100" dirty="0">
                <a:latin typeface="Meiryo UI" panose="020B0604030504040204" pitchFamily="50" charset="-128"/>
                <a:ea typeface="Meiryo UI" panose="020B0604030504040204" pitchFamily="50" charset="-128"/>
                <a:cs typeface="Times New Roman" panose="02020603050405020304" pitchFamily="18" charset="0"/>
              </a:rPr>
              <a:t>原因</a:t>
            </a:r>
            <a:endPar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ctr">
              <a:spcAft>
                <a:spcPts val="0"/>
              </a:spcAft>
            </a:pPr>
            <a:endPar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797256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高空作业车的种类</a:t>
            </a:r>
            <a:r>
              <a:rPr lang="ja-JP" altLang="en-US" sz="2400" b="1" dirty="0">
                <a:latin typeface="ＭＳ 明朝" panose="02020609040205080304" pitchFamily="17" charset="-128"/>
                <a:ea typeface="ＭＳ 明朝" panose="02020609040205080304" pitchFamily="17" charset="-128"/>
              </a:rPr>
              <a:t>～</a:t>
            </a:r>
            <a:r>
              <a:rPr lang="zh-CN" altLang="en-US" sz="2400" b="1" dirty="0">
                <a:latin typeface="ＭＳ 明朝" panose="02020609040205080304" pitchFamily="17" charset="-128"/>
                <a:ea typeface="ＭＳ 明朝" panose="02020609040205080304" pitchFamily="17" charset="-128"/>
              </a:rPr>
              <a:t>作业装置</a:t>
            </a:r>
            <a:r>
              <a:rPr lang="ja-JP" altLang="en-US" sz="2400" b="1" dirty="0">
                <a:latin typeface="ＭＳ 明朝" panose="02020609040205080304" pitchFamily="17" charset="-128"/>
                <a:ea typeface="ＭＳ 明朝" panose="02020609040205080304" pitchFamily="17" charset="-128"/>
              </a:rPr>
              <a:t>（２）</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教材５页</a:t>
            </a:r>
            <a:r>
              <a:rPr lang="en-US" altLang="ja-JP" sz="1200" dirty="0">
                <a:solidFill>
                  <a:prstClr val="black"/>
                </a:solidFill>
              </a:rPr>
              <a:t>/</a:t>
            </a:r>
            <a:r>
              <a:rPr lang="ja-JP" altLang="en-US" sz="1200" dirty="0" smtClean="0">
                <a:solidFill>
                  <a:prstClr val="black"/>
                </a:solidFill>
              </a:rPr>
              <a:t>辅助教材７页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6</a:t>
            </a:fld>
            <a:endParaRPr lang="ja-JP" altLang="en-US">
              <a:solidFill>
                <a:prstClr val="black">
                  <a:tint val="75000"/>
                </a:prstClr>
              </a:solidFill>
            </a:endParaRPr>
          </a:p>
        </p:txBody>
      </p:sp>
      <p:sp>
        <p:nvSpPr>
          <p:cNvPr id="11" name="コンテンツ プレースホルダー 4"/>
          <p:cNvSpPr txBox="1">
            <a:spLocks/>
          </p:cNvSpPr>
          <p:nvPr/>
        </p:nvSpPr>
        <p:spPr>
          <a:xfrm>
            <a:off x="628650" y="935915"/>
            <a:ext cx="7886700" cy="2425233"/>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0"/>
              </a:spcBef>
              <a:buFont typeface="Arial" panose="020B0604020202020204" pitchFamily="34" charset="0"/>
              <a:buNone/>
            </a:pPr>
            <a:r>
              <a:rPr lang="ja-JP" altLang="en-US" sz="1600" b="1" dirty="0">
                <a:solidFill>
                  <a:prstClr val="black"/>
                </a:solidFill>
                <a:latin typeface="ＭＳ 明朝" panose="02020609040205080304" pitchFamily="17" charset="-128"/>
                <a:ea typeface="ＭＳ 明朝" panose="02020609040205080304" pitchFamily="17" charset="-128"/>
              </a:rPr>
              <a:t>②　</a:t>
            </a:r>
            <a:r>
              <a:rPr lang="zh-CN" altLang="en-US" sz="1600" b="1" dirty="0">
                <a:solidFill>
                  <a:prstClr val="black"/>
                </a:solidFill>
                <a:latin typeface="ＭＳ 明朝" panose="02020609040205080304" pitchFamily="17" charset="-128"/>
                <a:ea typeface="ＭＳ 明朝" panose="02020609040205080304" pitchFamily="17" charset="-128"/>
              </a:rPr>
              <a:t>曲折臂型</a:t>
            </a:r>
            <a:endParaRPr lang="ja-JP" altLang="en-US" sz="1600" b="1" dirty="0">
              <a:solidFill>
                <a:prstClr val="black"/>
              </a:solidFill>
              <a:latin typeface="ＭＳ 明朝" panose="02020609040205080304" pitchFamily="17" charset="-128"/>
              <a:ea typeface="ＭＳ 明朝" panose="02020609040205080304" pitchFamily="17" charset="-128"/>
            </a:endParaRPr>
          </a:p>
          <a:p>
            <a:pPr marL="152400" indent="0" algn="just">
              <a:buNone/>
            </a:pPr>
            <a:r>
              <a:rPr lang="zh-CN"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动</a:t>
            </a:r>
            <a:r>
              <a:rPr lang="zh-CN"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臂中</a:t>
            </a:r>
            <a:r>
              <a:rPr lang="zh-CN"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间</a:t>
            </a:r>
            <a:r>
              <a:rPr lang="zh-CN"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可以曲折。</a:t>
            </a:r>
            <a:endPar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0" indent="0">
              <a:lnSpc>
                <a:spcPct val="110000"/>
              </a:lnSpc>
              <a:spcBef>
                <a:spcPts val="0"/>
              </a:spcBef>
              <a:buFont typeface="Arial" panose="020B0604020202020204" pitchFamily="34" charset="0"/>
              <a:buNone/>
            </a:pPr>
            <a:endParaRPr lang="ja-JP" altLang="en-US" sz="1600" dirty="0">
              <a:solidFill>
                <a:prstClr val="black"/>
              </a:solidFill>
              <a:latin typeface="ＭＳ 明朝" panose="02020609040205080304" pitchFamily="17" charset="-128"/>
              <a:ea typeface="ＭＳ 明朝" panose="02020609040205080304" pitchFamily="17" charset="-128"/>
            </a:endParaRPr>
          </a:p>
          <a:p>
            <a:pPr marL="0" indent="0">
              <a:lnSpc>
                <a:spcPct val="110000"/>
              </a:lnSpc>
              <a:spcBef>
                <a:spcPts val="0"/>
              </a:spcBef>
              <a:buFont typeface="Arial" panose="020B0604020202020204" pitchFamily="34" charset="0"/>
              <a:buNone/>
            </a:pPr>
            <a:r>
              <a:rPr lang="en-US" altLang="ja-JP" sz="1600" dirty="0">
                <a:solidFill>
                  <a:prstClr val="black"/>
                </a:solidFill>
                <a:latin typeface="ＭＳ 明朝" panose="02020609040205080304" pitchFamily="17" charset="-128"/>
                <a:ea typeface="ＭＳ 明朝" panose="02020609040205080304" pitchFamily="17" charset="-128"/>
              </a:rPr>
              <a:t>【</a:t>
            </a:r>
            <a:r>
              <a:rPr lang="zh-CN" altLang="ja-JP" sz="1600" dirty="0">
                <a:effectLst/>
                <a:latin typeface="ＭＳ 明朝" panose="02020609040205080304" pitchFamily="17" charset="-128"/>
                <a:ea typeface="ＭＳ 明朝" panose="02020609040205080304" pitchFamily="17" charset="-128"/>
                <a:cs typeface="Times New Roman" panose="02020603050405020304" pitchFamily="18" charset="0"/>
              </a:rPr>
              <a:t>主要特征</a:t>
            </a:r>
            <a:r>
              <a:rPr lang="en-US" altLang="ja-JP" sz="1600" dirty="0">
                <a:solidFill>
                  <a:prstClr val="black"/>
                </a:solidFill>
                <a:latin typeface="ＭＳ 明朝" panose="02020609040205080304" pitchFamily="17" charset="-128"/>
                <a:ea typeface="ＭＳ 明朝" panose="02020609040205080304" pitchFamily="17" charset="-128"/>
              </a:rPr>
              <a:t>】</a:t>
            </a:r>
          </a:p>
          <a:p>
            <a:pPr marL="0" indent="0">
              <a:lnSpc>
                <a:spcPct val="110000"/>
              </a:lnSpc>
              <a:spcBef>
                <a:spcPts val="0"/>
              </a:spcBef>
              <a:buFont typeface="Arial" panose="020B0604020202020204" pitchFamily="34" charset="0"/>
              <a:buNone/>
            </a:pPr>
            <a:r>
              <a:rPr lang="en-US" altLang="ja-JP" sz="1600" dirty="0">
                <a:solidFill>
                  <a:prstClr val="black"/>
                </a:solidFill>
                <a:latin typeface="ＭＳ 明朝" panose="02020609040205080304" pitchFamily="17" charset="-128"/>
                <a:ea typeface="ＭＳ 明朝" panose="02020609040205080304" pitchFamily="17" charset="-128"/>
              </a:rPr>
              <a:t>  a</a:t>
            </a:r>
            <a:r>
              <a:rPr lang="ja-JP" altLang="en-US" sz="1600" dirty="0">
                <a:solidFill>
                  <a:prstClr val="black"/>
                </a:solidFill>
                <a:latin typeface="ＭＳ 明朝" panose="02020609040205080304" pitchFamily="17" charset="-128"/>
                <a:ea typeface="ＭＳ 明朝" panose="02020609040205080304" pitchFamily="17" charset="-128"/>
              </a:rPr>
              <a:t>．</a:t>
            </a:r>
            <a:r>
              <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rPr>
              <a:t>通</a:t>
            </a:r>
            <a:r>
              <a:rPr lang="ja-JP"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过动</a:t>
            </a:r>
            <a:r>
              <a:rPr lang="ja-JP"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臂曲折，将作</a:t>
            </a:r>
            <a:r>
              <a:rPr lang="ja-JP"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业</a:t>
            </a:r>
            <a:r>
              <a:rPr lang="ja-JP"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平台</a:t>
            </a:r>
            <a:r>
              <a:rPr lang="ja-JP"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进</a:t>
            </a:r>
            <a:r>
              <a:rPr lang="ja-JP"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入</a:t>
            </a:r>
            <a:r>
              <a:rPr lang="ja-JP" altLang="ja-JP" sz="1600" kern="100" dirty="0">
                <a:effectLst/>
                <a:latin typeface="ＭＳ 明朝" panose="02020609040205080304" pitchFamily="17" charset="-128"/>
                <a:ea typeface="ＭＳ 明朝" panose="02020609040205080304" pitchFamily="17" charset="-128"/>
                <a:cs typeface="Microsoft YaHei" panose="020B0503020204020204" pitchFamily="34" charset="-122"/>
              </a:rPr>
              <a:t>到更深</a:t>
            </a:r>
            <a:r>
              <a:rPr lang="ja-JP"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处</a:t>
            </a:r>
            <a:r>
              <a:rPr lang="ja-JP" altLang="ja-JP" sz="1600" kern="100" dirty="0">
                <a:effectLst/>
                <a:latin typeface="ＭＳ 明朝" panose="02020609040205080304" pitchFamily="17" charset="-128"/>
                <a:ea typeface="ＭＳ 明朝" panose="02020609040205080304" pitchFamily="17" charset="-128"/>
                <a:cs typeface="Microsoft YaHei" panose="020B0503020204020204" pitchFamily="34" charset="-122"/>
              </a:rPr>
              <a:t>。</a:t>
            </a:r>
            <a:endPar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0" indent="0">
              <a:lnSpc>
                <a:spcPct val="110000"/>
              </a:lnSpc>
              <a:spcBef>
                <a:spcPts val="0"/>
              </a:spcBef>
              <a:buFont typeface="Arial" panose="020B0604020202020204" pitchFamily="34" charset="0"/>
              <a:buNone/>
            </a:pPr>
            <a:r>
              <a:rPr lang="ja-JP" altLang="en-US" sz="1600" dirty="0">
                <a:solidFill>
                  <a:prstClr val="black"/>
                </a:solidFill>
                <a:latin typeface="ＭＳ 明朝" panose="02020609040205080304" pitchFamily="17" charset="-128"/>
                <a:ea typeface="ＭＳ 明朝" panose="02020609040205080304" pitchFamily="17" charset="-128"/>
              </a:rPr>
              <a:t>　</a:t>
            </a:r>
            <a:r>
              <a:rPr lang="en-US" altLang="ja-JP" sz="1600" dirty="0">
                <a:solidFill>
                  <a:prstClr val="black"/>
                </a:solidFill>
                <a:latin typeface="ＭＳ 明朝" panose="02020609040205080304" pitchFamily="17" charset="-128"/>
                <a:ea typeface="ＭＳ 明朝" panose="02020609040205080304" pitchFamily="17" charset="-128"/>
              </a:rPr>
              <a:t>b</a:t>
            </a:r>
            <a:r>
              <a:rPr lang="ja-JP" altLang="en-US" sz="1600" dirty="0">
                <a:solidFill>
                  <a:prstClr val="black"/>
                </a:solidFill>
                <a:latin typeface="ＭＳ 明朝" panose="02020609040205080304" pitchFamily="17" charset="-128"/>
                <a:ea typeface="ＭＳ 明朝" panose="02020609040205080304" pitchFamily="17" charset="-128"/>
              </a:rPr>
              <a:t>．</a:t>
            </a:r>
            <a:r>
              <a:rPr lang="zh-CN" altLang="ja-JP" sz="1600" dirty="0">
                <a:effectLst/>
                <a:latin typeface="ＭＳ 明朝" panose="02020609040205080304" pitchFamily="17" charset="-128"/>
                <a:ea typeface="ＭＳ 明朝" panose="02020609040205080304" pitchFamily="17" charset="-128"/>
                <a:cs typeface="Times New Roman" panose="02020603050405020304" pitchFamily="18" charset="0"/>
              </a:rPr>
              <a:t>它被用于</a:t>
            </a:r>
            <a:r>
              <a:rPr lang="zh-CN" altLang="ja-JP" sz="1600" dirty="0">
                <a:effectLst/>
                <a:latin typeface="ＭＳ 明朝" panose="02020609040205080304" pitchFamily="17" charset="-128"/>
                <a:ea typeface="ＭＳ 明朝" panose="02020609040205080304" pitchFamily="17" charset="-128"/>
                <a:cs typeface="SimSun" panose="02010600030101010101" pitchFamily="2" charset="-122"/>
              </a:rPr>
              <a:t>躲</a:t>
            </a:r>
            <a:r>
              <a:rPr lang="zh-CN" altLang="ja-JP" sz="1600" dirty="0">
                <a:effectLst/>
                <a:latin typeface="ＭＳ 明朝" panose="02020609040205080304" pitchFamily="17" charset="-128"/>
                <a:ea typeface="ＭＳ 明朝" panose="02020609040205080304" pitchFamily="17" charset="-128"/>
                <a:cs typeface="ＭＳ 明朝" panose="02020609040205080304" pitchFamily="17" charset="-128"/>
              </a:rPr>
              <a:t>避途中障碍物的工作。</a:t>
            </a:r>
            <a:endParaRPr lang="ja-JP" altLang="en-US" sz="1600" dirty="0">
              <a:solidFill>
                <a:prstClr val="black"/>
              </a:solidFill>
              <a:latin typeface="ＭＳ 明朝" panose="02020609040205080304" pitchFamily="17" charset="-128"/>
              <a:ea typeface="ＭＳ 明朝" panose="02020609040205080304" pitchFamily="17" charset="-128"/>
            </a:endParaRPr>
          </a:p>
          <a:p>
            <a:pPr marL="0" indent="0">
              <a:lnSpc>
                <a:spcPct val="110000"/>
              </a:lnSpc>
              <a:spcBef>
                <a:spcPts val="0"/>
              </a:spcBef>
              <a:buFont typeface="Arial" panose="020B0604020202020204" pitchFamily="34" charset="0"/>
              <a:buNone/>
            </a:pPr>
            <a:endParaRPr lang="ja-JP" altLang="en-US" sz="1600" dirty="0">
              <a:solidFill>
                <a:prstClr val="black"/>
              </a:solidFill>
              <a:latin typeface="ＭＳ 明朝" panose="02020609040205080304" pitchFamily="17" charset="-128"/>
              <a:ea typeface="ＭＳ 明朝" panose="02020609040205080304" pitchFamily="17" charset="-128"/>
            </a:endParaRPr>
          </a:p>
          <a:p>
            <a:pPr marL="0" indent="0">
              <a:lnSpc>
                <a:spcPct val="110000"/>
              </a:lnSpc>
              <a:spcBef>
                <a:spcPts val="0"/>
              </a:spcBef>
              <a:buFont typeface="Arial" panose="020B0604020202020204" pitchFamily="34" charset="0"/>
              <a:buNone/>
            </a:pPr>
            <a:endParaRPr lang="ja-JP" altLang="en-US" sz="1600" b="1" dirty="0">
              <a:solidFill>
                <a:prstClr val="black"/>
              </a:solidFill>
              <a:latin typeface="Meiryo UI" panose="020B0604030504040204" pitchFamily="50" charset="-128"/>
              <a:ea typeface="Meiryo UI" panose="020B0604030504040204" pitchFamily="50" charset="-128"/>
            </a:endParaRPr>
          </a:p>
        </p:txBody>
      </p:sp>
      <p:pic>
        <p:nvPicPr>
          <p:cNvPr id="12" name="図 11"/>
          <p:cNvPicPr/>
          <p:nvPr/>
        </p:nvPicPr>
        <p:blipFill>
          <a:blip r:embed="rId3">
            <a:extLst>
              <a:ext uri="{28A0092B-C50C-407E-A947-70E740481C1C}">
                <a14:useLocalDpi xmlns:a14="http://schemas.microsoft.com/office/drawing/2010/main" val="0"/>
              </a:ext>
            </a:extLst>
          </a:blip>
          <a:srcRect/>
          <a:stretch>
            <a:fillRect/>
          </a:stretch>
        </p:blipFill>
        <p:spPr bwMode="auto">
          <a:xfrm>
            <a:off x="6756120" y="1001058"/>
            <a:ext cx="1593939" cy="2294945"/>
          </a:xfrm>
          <a:prstGeom prst="rect">
            <a:avLst/>
          </a:prstGeom>
          <a:noFill/>
          <a:ln>
            <a:solidFill>
              <a:schemeClr val="tx1"/>
            </a:solidFill>
          </a:ln>
        </p:spPr>
      </p:pic>
      <p:sp>
        <p:nvSpPr>
          <p:cNvPr id="2" name="テキスト ボックス 1">
            <a:extLst>
              <a:ext uri="{FF2B5EF4-FFF2-40B4-BE49-F238E27FC236}">
                <a16:creationId xmlns:a16="http://schemas.microsoft.com/office/drawing/2014/main" id="{F4742876-0FB9-4952-8034-75390C27941A}"/>
              </a:ext>
            </a:extLst>
          </p:cNvPr>
          <p:cNvSpPr txBox="1"/>
          <p:nvPr/>
        </p:nvSpPr>
        <p:spPr>
          <a:xfrm>
            <a:off x="6845818" y="2989022"/>
            <a:ext cx="1414542" cy="507831"/>
          </a:xfrm>
          <a:prstGeom prst="rect">
            <a:avLst/>
          </a:prstGeom>
          <a:solidFill>
            <a:schemeClr val="bg1"/>
          </a:solidFill>
        </p:spPr>
        <p:txBody>
          <a:bodyPr wrap="square" rtlCol="0">
            <a:spAutoFit/>
          </a:bodyPr>
          <a:lstStyle/>
          <a:p>
            <a:r>
              <a:rPr lang="zh-CN" altLang="ja-JP" sz="900" kern="100" dirty="0">
                <a:effectLst/>
                <a:latin typeface="ＭＳ 明朝" panose="02020609040205080304" pitchFamily="17" charset="-128"/>
                <a:ea typeface="ＭＳ 明朝" panose="02020609040205080304" pitchFamily="17" charset="-128"/>
                <a:cs typeface="SimSun" panose="02010600030101010101" pitchFamily="2" charset="-122"/>
              </a:rPr>
              <a:t>图</a:t>
            </a:r>
            <a:r>
              <a:rPr lang="en-US" altLang="ja-JP" sz="900" kern="100" dirty="0">
                <a:effectLst/>
                <a:latin typeface="ＭＳ 明朝" panose="02020609040205080304" pitchFamily="17" charset="-128"/>
                <a:ea typeface="ＭＳ 明朝" panose="02020609040205080304" pitchFamily="17" charset="-128"/>
                <a:cs typeface="Times New Roman" panose="02020603050405020304" pitchFamily="18" charset="0"/>
              </a:rPr>
              <a:t>1-7 </a:t>
            </a:r>
            <a:r>
              <a:rPr lang="zh-CN" altLang="ja-JP" sz="900" kern="100" dirty="0">
                <a:effectLst/>
                <a:latin typeface="ＭＳ 明朝" panose="02020609040205080304" pitchFamily="17" charset="-128"/>
                <a:ea typeface="ＭＳ 明朝" panose="02020609040205080304" pitchFamily="17" charset="-128"/>
                <a:cs typeface="Times New Roman" panose="02020603050405020304" pitchFamily="18" charset="0"/>
              </a:rPr>
              <a:t>曲折臂型</a:t>
            </a:r>
            <a:r>
              <a:rPr lang="zh-CN" altLang="ja-JP" sz="900" kern="100" dirty="0">
                <a:effectLst/>
                <a:latin typeface="ＭＳ 明朝" panose="02020609040205080304" pitchFamily="17" charset="-128"/>
                <a:ea typeface="ＭＳ 明朝" panose="02020609040205080304" pitchFamily="17" charset="-128"/>
                <a:cs typeface="ＭＳ ゴシック" panose="020B0609070205080204" pitchFamily="49" charset="-128"/>
              </a:rPr>
              <a:t>的例子</a:t>
            </a:r>
            <a:endParaRPr lang="ja-JP" altLang="ja-JP" sz="9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19002229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液压油的点检和管理</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教材１２１页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５６页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60</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9"/>
            <a:ext cx="7886701" cy="1238883"/>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　</a:t>
            </a:r>
            <a:r>
              <a:rPr lang="zh-CN" altLang="en-US" sz="1400" dirty="0">
                <a:solidFill>
                  <a:prstClr val="black"/>
                </a:solidFill>
                <a:latin typeface="ＭＳ 明朝" panose="02020609040205080304" pitchFamily="17" charset="-128"/>
                <a:ea typeface="ＭＳ 明朝" panose="02020609040205080304" pitchFamily="17" charset="-128"/>
              </a:rPr>
              <a:t>液压油箱</a:t>
            </a:r>
            <a:r>
              <a:rPr lang="zh-CN" altLang="en-US" sz="1400" b="1" u="sng" dirty="0">
                <a:solidFill>
                  <a:prstClr val="black"/>
                </a:solidFill>
                <a:latin typeface="ＭＳ 明朝" panose="02020609040205080304" pitchFamily="17" charset="-128"/>
                <a:ea typeface="ＭＳ 明朝" panose="02020609040205080304" pitchFamily="17" charset="-128"/>
              </a:rPr>
              <a:t>出入的空气</a:t>
            </a:r>
            <a:r>
              <a:rPr lang="zh-CN" altLang="en-US" sz="1400" dirty="0">
                <a:solidFill>
                  <a:prstClr val="black"/>
                </a:solidFill>
                <a:latin typeface="ＭＳ 明朝" panose="02020609040205080304" pitchFamily="17" charset="-128"/>
                <a:ea typeface="ＭＳ 明朝" panose="02020609040205080304" pitchFamily="17" charset="-128"/>
              </a:rPr>
              <a:t>会带进来</a:t>
            </a:r>
            <a:r>
              <a:rPr lang="zh-CN" altLang="en-US" sz="1400" b="1" u="sng" dirty="0">
                <a:solidFill>
                  <a:prstClr val="black"/>
                </a:solidFill>
                <a:latin typeface="ＭＳ 明朝" panose="02020609040205080304" pitchFamily="17" charset="-128"/>
                <a:ea typeface="ＭＳ 明朝" panose="02020609040205080304" pitchFamily="17" charset="-128"/>
              </a:rPr>
              <a:t>水分</a:t>
            </a:r>
            <a:r>
              <a:rPr lang="zh-CN" altLang="en-US" sz="1400" dirty="0">
                <a:solidFill>
                  <a:prstClr val="black"/>
                </a:solidFill>
                <a:latin typeface="ＭＳ 明朝" panose="02020609040205080304" pitchFamily="17" charset="-128"/>
                <a:ea typeface="ＭＳ 明朝" panose="02020609040205080304" pitchFamily="17" charset="-128"/>
              </a:rPr>
              <a:t>和</a:t>
            </a:r>
            <a:r>
              <a:rPr lang="zh-CN" altLang="en-US" sz="1400" b="1" u="sng" dirty="0">
                <a:solidFill>
                  <a:prstClr val="black"/>
                </a:solidFill>
                <a:latin typeface="ＭＳ 明朝" panose="02020609040205080304" pitchFamily="17" charset="-128"/>
                <a:ea typeface="ＭＳ 明朝" panose="02020609040205080304" pitchFamily="17" charset="-128"/>
              </a:rPr>
              <a:t>垃圾</a:t>
            </a:r>
            <a:r>
              <a:rPr lang="zh-CN" altLang="en-US" sz="1400" dirty="0">
                <a:solidFill>
                  <a:prstClr val="black"/>
                </a:solidFill>
                <a:latin typeface="ＭＳ 明朝" panose="02020609040205080304" pitchFamily="17" charset="-128"/>
                <a:ea typeface="ＭＳ 明朝" panose="02020609040205080304" pitchFamily="17" charset="-128"/>
              </a:rPr>
              <a:t>。另外由于使用液压运作的装置本身也会因</a:t>
            </a:r>
            <a:r>
              <a:rPr lang="zh-CN" altLang="en-US" sz="1400" b="1" u="sng" dirty="0">
                <a:solidFill>
                  <a:prstClr val="black"/>
                </a:solidFill>
                <a:latin typeface="ＭＳ 明朝" panose="02020609040205080304" pitchFamily="17" charset="-128"/>
                <a:ea typeface="ＭＳ 明朝" panose="02020609040205080304" pitchFamily="17" charset="-128"/>
              </a:rPr>
              <a:t>磨损</a:t>
            </a:r>
            <a:r>
              <a:rPr lang="zh-CN" altLang="en-US" sz="1400" dirty="0">
                <a:solidFill>
                  <a:prstClr val="black"/>
                </a:solidFill>
                <a:latin typeface="ＭＳ 明朝" panose="02020609040205080304" pitchFamily="17" charset="-128"/>
                <a:ea typeface="ＭＳ 明朝" panose="02020609040205080304" pitchFamily="17" charset="-128"/>
              </a:rPr>
              <a:t>而逐渐产生</a:t>
            </a:r>
            <a:r>
              <a:rPr lang="zh-CN" altLang="en-US" sz="1400" b="1" u="sng" dirty="0">
                <a:solidFill>
                  <a:prstClr val="black"/>
                </a:solidFill>
                <a:latin typeface="ＭＳ 明朝" panose="02020609040205080304" pitchFamily="17" charset="-128"/>
                <a:ea typeface="ＭＳ 明朝" panose="02020609040205080304" pitchFamily="17" charset="-128"/>
              </a:rPr>
              <a:t>金属粉末</a:t>
            </a:r>
            <a:r>
              <a:rPr lang="zh-CN" altLang="en-US" sz="1400" dirty="0">
                <a:solidFill>
                  <a:prstClr val="black"/>
                </a:solidFill>
                <a:latin typeface="ＭＳ 明朝" panose="02020609040205080304" pitchFamily="17" charset="-128"/>
                <a:ea typeface="ＭＳ 明朝" panose="02020609040205080304" pitchFamily="17" charset="-128"/>
              </a:rPr>
              <a:t>这些</a:t>
            </a:r>
            <a:r>
              <a:rPr lang="zh-CN" altLang="en-US" sz="1400" b="1" u="sng" dirty="0">
                <a:solidFill>
                  <a:prstClr val="black"/>
                </a:solidFill>
                <a:latin typeface="ＭＳ 明朝" panose="02020609040205080304" pitchFamily="17" charset="-128"/>
                <a:ea typeface="ＭＳ 明朝" panose="02020609040205080304" pitchFamily="17" charset="-128"/>
              </a:rPr>
              <a:t>杂物</a:t>
            </a:r>
            <a:r>
              <a:rPr lang="zh-CN" altLang="en-US" sz="1400" dirty="0">
                <a:solidFill>
                  <a:prstClr val="black"/>
                </a:solidFill>
                <a:latin typeface="ＭＳ 明朝" panose="02020609040205080304" pitchFamily="17" charset="-128"/>
                <a:ea typeface="ＭＳ 明朝" panose="02020609040205080304" pitchFamily="17" charset="-128"/>
              </a:rPr>
              <a:t>会混入液压油中因此</a:t>
            </a:r>
            <a:r>
              <a:rPr lang="zh-CN" altLang="en-US" sz="1400" b="1" u="sng" dirty="0">
                <a:solidFill>
                  <a:prstClr val="black"/>
                </a:solidFill>
                <a:latin typeface="ＭＳ 明朝" panose="02020609040205080304" pitchFamily="17" charset="-128"/>
                <a:ea typeface="ＭＳ 明朝" panose="02020609040205080304" pitchFamily="17" charset="-128"/>
              </a:rPr>
              <a:t>液压油需要定期交换</a:t>
            </a:r>
            <a:r>
              <a:rPr lang="zh-CN" altLang="en-US" sz="1400" dirty="0">
                <a:solidFill>
                  <a:prstClr val="black"/>
                </a:solidFill>
                <a:latin typeface="ＭＳ 明朝" panose="02020609040205080304" pitchFamily="17" charset="-128"/>
                <a:ea typeface="ＭＳ 明朝" panose="02020609040205080304" pitchFamily="17" charset="-128"/>
              </a:rPr>
              <a:t>。</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b="1" u="sng" dirty="0">
                <a:solidFill>
                  <a:prstClr val="black"/>
                </a:solidFill>
                <a:latin typeface="ＭＳ 明朝" panose="02020609040205080304" pitchFamily="17" charset="-128"/>
                <a:ea typeface="ＭＳ 明朝" panose="02020609040205080304" pitchFamily="17" charset="-128"/>
              </a:rPr>
              <a:t>判断</a:t>
            </a:r>
            <a:r>
              <a:rPr lang="zh-CN" altLang="en-US" sz="1400" dirty="0">
                <a:solidFill>
                  <a:prstClr val="black"/>
                </a:solidFill>
                <a:latin typeface="ＭＳ 明朝" panose="02020609040205080304" pitchFamily="17" charset="-128"/>
                <a:ea typeface="ＭＳ 明朝" panose="02020609040205080304" pitchFamily="17" charset="-128"/>
              </a:rPr>
              <a:t>液压油是否因劣化及混入异物等原因达到</a:t>
            </a:r>
            <a:r>
              <a:rPr lang="zh-CN" altLang="en-US" sz="1400" b="1" u="sng" dirty="0">
                <a:solidFill>
                  <a:prstClr val="black"/>
                </a:solidFill>
                <a:latin typeface="ＭＳ 明朝" panose="02020609040205080304" pitchFamily="17" charset="-128"/>
                <a:ea typeface="ＭＳ 明朝" panose="02020609040205080304" pitchFamily="17" charset="-128"/>
              </a:rPr>
              <a:t>使用限度</a:t>
            </a:r>
            <a:r>
              <a:rPr lang="zh-CN" altLang="en-US" sz="1400" dirty="0">
                <a:solidFill>
                  <a:prstClr val="black"/>
                </a:solidFill>
                <a:latin typeface="ＭＳ 明朝" panose="02020609040205080304" pitchFamily="17" charset="-128"/>
                <a:ea typeface="ＭＳ 明朝" panose="02020609040205080304" pitchFamily="17" charset="-128"/>
              </a:rPr>
              <a:t>的</a:t>
            </a:r>
            <a:r>
              <a:rPr lang="zh-CN" altLang="en-US" sz="1400" b="1" u="sng" dirty="0">
                <a:solidFill>
                  <a:prstClr val="black"/>
                </a:solidFill>
                <a:latin typeface="ＭＳ 明朝" panose="02020609040205080304" pitchFamily="17" charset="-128"/>
                <a:ea typeface="ＭＳ 明朝" panose="02020609040205080304" pitchFamily="17" charset="-128"/>
              </a:rPr>
              <a:t>方法</a:t>
            </a:r>
            <a:r>
              <a:rPr lang="zh-CN" altLang="en-US" sz="1400" dirty="0">
                <a:solidFill>
                  <a:prstClr val="black"/>
                </a:solidFill>
                <a:latin typeface="ＭＳ 明朝" panose="02020609040205080304" pitchFamily="17" charset="-128"/>
                <a:ea typeface="ＭＳ 明朝" panose="02020609040205080304" pitchFamily="17" charset="-128"/>
              </a:rPr>
              <a:t>有通过</a:t>
            </a:r>
            <a:r>
              <a:rPr lang="zh-CN" altLang="en-US" sz="1400" b="1" u="sng" dirty="0">
                <a:solidFill>
                  <a:prstClr val="black"/>
                </a:solidFill>
                <a:latin typeface="ＭＳ 明朝" panose="02020609040205080304" pitchFamily="17" charset="-128"/>
                <a:ea typeface="ＭＳ 明朝" panose="02020609040205080304" pitchFamily="17" charset="-128"/>
              </a:rPr>
              <a:t>目测</a:t>
            </a:r>
            <a:r>
              <a:rPr lang="zh-CN" altLang="en-US" sz="1400" dirty="0">
                <a:solidFill>
                  <a:prstClr val="black"/>
                </a:solidFill>
                <a:latin typeface="ＭＳ 明朝" panose="02020609040205080304" pitchFamily="17" charset="-128"/>
                <a:ea typeface="ＭＳ 明朝" panose="02020609040205080304" pitchFamily="17" charset="-128"/>
              </a:rPr>
              <a:t>判断的</a:t>
            </a:r>
            <a:r>
              <a:rPr lang="zh-CN" altLang="en-US" sz="1400" b="1" u="sng" dirty="0">
                <a:solidFill>
                  <a:prstClr val="black"/>
                </a:solidFill>
                <a:latin typeface="ＭＳ 明朝" panose="02020609040205080304" pitchFamily="17" charset="-128"/>
                <a:ea typeface="ＭＳ 明朝" panose="02020609040205080304" pitchFamily="17" charset="-128"/>
              </a:rPr>
              <a:t>感官检查</a:t>
            </a:r>
            <a:r>
              <a:rPr lang="zh-CN" altLang="en-US" sz="1400" dirty="0">
                <a:solidFill>
                  <a:prstClr val="black"/>
                </a:solidFill>
                <a:latin typeface="ＭＳ 明朝" panose="02020609040205080304" pitchFamily="17" charset="-128"/>
                <a:ea typeface="ＭＳ 明朝" panose="02020609040205080304" pitchFamily="17" charset="-128"/>
              </a:rPr>
              <a:t>和通过</a:t>
            </a:r>
            <a:r>
              <a:rPr lang="zh-CN" altLang="en-US" sz="1400" b="1" u="sng" dirty="0">
                <a:solidFill>
                  <a:prstClr val="black"/>
                </a:solidFill>
                <a:latin typeface="ＭＳ 明朝" panose="02020609040205080304" pitchFamily="17" charset="-128"/>
                <a:ea typeface="ＭＳ 明朝" panose="02020609040205080304" pitchFamily="17" charset="-128"/>
              </a:rPr>
              <a:t>科学分析性状测试</a:t>
            </a:r>
            <a:r>
              <a:rPr lang="zh-CN" altLang="en-US" sz="1400" dirty="0">
                <a:solidFill>
                  <a:prstClr val="black"/>
                </a:solidFill>
                <a:latin typeface="ＭＳ 明朝" panose="02020609040205080304" pitchFamily="17" charset="-128"/>
                <a:ea typeface="ＭＳ 明朝" panose="02020609040205080304" pitchFamily="17" charset="-128"/>
              </a:rPr>
              <a:t>两种。无论哪一种都需要和</a:t>
            </a:r>
            <a:r>
              <a:rPr lang="zh-CN" altLang="en-US" sz="1400" b="1" u="sng" dirty="0">
                <a:solidFill>
                  <a:prstClr val="black"/>
                </a:solidFill>
                <a:latin typeface="ＭＳ 明朝" panose="02020609040205080304" pitchFamily="17" charset="-128"/>
                <a:ea typeface="ＭＳ 明朝" panose="02020609040205080304" pitchFamily="17" charset="-128"/>
              </a:rPr>
              <a:t>未使用的同种液压油比较</a:t>
            </a:r>
            <a:r>
              <a:rPr lang="zh-CN" altLang="en-US" sz="1400" dirty="0">
                <a:solidFill>
                  <a:prstClr val="black"/>
                </a:solidFill>
                <a:latin typeface="ＭＳ 明朝" panose="02020609040205080304" pitchFamily="17" charset="-128"/>
                <a:ea typeface="ＭＳ 明朝" panose="02020609040205080304" pitchFamily="17" charset="-128"/>
              </a:rPr>
              <a:t>来做判断的。</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p:txBody>
      </p:sp>
      <p:sp>
        <p:nvSpPr>
          <p:cNvPr id="2" name="正方形/長方形 1"/>
          <p:cNvSpPr/>
          <p:nvPr/>
        </p:nvSpPr>
        <p:spPr>
          <a:xfrm>
            <a:off x="3138476" y="2193966"/>
            <a:ext cx="2159566" cy="523220"/>
          </a:xfrm>
          <a:prstGeom prst="rect">
            <a:avLst/>
          </a:prstGeom>
        </p:spPr>
        <p:txBody>
          <a:bodyPr wrap="none">
            <a:spAutoFit/>
          </a:bodyPr>
          <a:lstStyle/>
          <a:p>
            <a:r>
              <a:rPr lang="zh-CN" altLang="en-US" sz="1400" dirty="0">
                <a:latin typeface="Meiryo UI" panose="020B0604030504040204" pitchFamily="50" charset="-128"/>
                <a:ea typeface="Meiryo UI" panose="020B0604030504040204" pitchFamily="50" charset="-128"/>
              </a:rPr>
              <a:t>液压油的判别方法和措施</a:t>
            </a:r>
            <a:endParaRPr lang="ja-JP" altLang="en-US" sz="1400" dirty="0">
              <a:latin typeface="Meiryo UI" panose="020B0604030504040204" pitchFamily="50" charset="-128"/>
              <a:ea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2142108832"/>
              </p:ext>
            </p:extLst>
          </p:nvPr>
        </p:nvGraphicFramePr>
        <p:xfrm>
          <a:off x="628650" y="2486082"/>
          <a:ext cx="7886700" cy="1737904"/>
        </p:xfrm>
        <a:graphic>
          <a:graphicData uri="http://schemas.openxmlformats.org/drawingml/2006/table">
            <a:tbl>
              <a:tblPr firstRow="1" firstCol="1" bandRow="1">
                <a:tableStyleId>{5940675A-B579-460E-94D1-54222C63F5DA}</a:tableStyleId>
              </a:tblPr>
              <a:tblGrid>
                <a:gridCol w="2703561">
                  <a:extLst>
                    <a:ext uri="{9D8B030D-6E8A-4147-A177-3AD203B41FA5}">
                      <a16:colId xmlns:a16="http://schemas.microsoft.com/office/drawing/2014/main" val="20000"/>
                    </a:ext>
                  </a:extLst>
                </a:gridCol>
                <a:gridCol w="837567">
                  <a:extLst>
                    <a:ext uri="{9D8B030D-6E8A-4147-A177-3AD203B41FA5}">
                      <a16:colId xmlns:a16="http://schemas.microsoft.com/office/drawing/2014/main" val="20001"/>
                    </a:ext>
                  </a:extLst>
                </a:gridCol>
                <a:gridCol w="1829714">
                  <a:extLst>
                    <a:ext uri="{9D8B030D-6E8A-4147-A177-3AD203B41FA5}">
                      <a16:colId xmlns:a16="http://schemas.microsoft.com/office/drawing/2014/main" val="20002"/>
                    </a:ext>
                  </a:extLst>
                </a:gridCol>
                <a:gridCol w="2515858">
                  <a:extLst>
                    <a:ext uri="{9D8B030D-6E8A-4147-A177-3AD203B41FA5}">
                      <a16:colId xmlns:a16="http://schemas.microsoft.com/office/drawing/2014/main" val="20003"/>
                    </a:ext>
                  </a:extLst>
                </a:gridCol>
              </a:tblGrid>
              <a:tr h="248272">
                <a:tc>
                  <a:txBody>
                    <a:bodyPr/>
                    <a:lstStyle/>
                    <a:p>
                      <a:pPr indent="139700" algn="ctr">
                        <a:lnSpc>
                          <a:spcPts val="1600"/>
                        </a:lnSpc>
                      </a:pPr>
                      <a:r>
                        <a:rPr 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外　</a:t>
                      </a:r>
                      <a:r>
                        <a:rPr lang="zh-CN" sz="1100" kern="100" dirty="0">
                          <a:effectLst/>
                          <a:latin typeface="ＭＳ ゴシック" panose="020B0609070205080204" pitchFamily="49" charset="-128"/>
                          <a:ea typeface="Microsoft YaHei" panose="020B0503020204020204" pitchFamily="34" charset="-122"/>
                          <a:cs typeface="Microsoft YaHei" panose="020B0503020204020204" pitchFamily="34" charset="-122"/>
                        </a:rPr>
                        <a:t>观</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tc>
                  <a:txBody>
                    <a:bodyPr/>
                    <a:lstStyle/>
                    <a:p>
                      <a:pPr indent="139700" algn="ctr">
                        <a:lnSpc>
                          <a:spcPts val="1600"/>
                        </a:lnSpc>
                      </a:pPr>
                      <a:r>
                        <a:rPr lang="zh-CN" sz="1100" kern="100">
                          <a:effectLst/>
                          <a:latin typeface="ＭＳ ゴシック" panose="020B0609070205080204" pitchFamily="49" charset="-128"/>
                          <a:ea typeface="SimSun" panose="02010600030101010101" pitchFamily="2" charset="-122"/>
                          <a:cs typeface="Times New Roman" panose="02020603050405020304" pitchFamily="18" charset="0"/>
                        </a:rPr>
                        <a:t>气味</a:t>
                      </a:r>
                      <a:endParaRPr lang="ja-JP" sz="12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tc>
                  <a:txBody>
                    <a:bodyPr/>
                    <a:lstStyle/>
                    <a:p>
                      <a:pPr indent="139700" algn="ctr">
                        <a:lnSpc>
                          <a:spcPts val="1600"/>
                        </a:lnSpc>
                      </a:pPr>
                      <a:r>
                        <a:rPr lang="ja-JP" sz="1100" kern="100">
                          <a:effectLst/>
                          <a:latin typeface="ＭＳ ゴシック" panose="020B0609070205080204" pitchFamily="49" charset="-128"/>
                          <a:ea typeface="ＭＳ ゴシック" panose="020B0609070205080204" pitchFamily="49" charset="-128"/>
                          <a:cs typeface="Times New Roman" panose="02020603050405020304" pitchFamily="18" charset="0"/>
                        </a:rPr>
                        <a:t>状　</a:t>
                      </a:r>
                      <a:r>
                        <a:rPr lang="zh-CN" sz="1100" kern="100">
                          <a:effectLst/>
                          <a:latin typeface="ＭＳ ゴシック" panose="020B0609070205080204" pitchFamily="49" charset="-128"/>
                          <a:ea typeface="Microsoft YaHei" panose="020B0503020204020204" pitchFamily="34" charset="-122"/>
                          <a:cs typeface="Microsoft YaHei" panose="020B0503020204020204" pitchFamily="34" charset="-122"/>
                        </a:rPr>
                        <a:t>态</a:t>
                      </a:r>
                      <a:endParaRPr lang="ja-JP" sz="12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tc>
                  <a:txBody>
                    <a:bodyPr/>
                    <a:lstStyle/>
                    <a:p>
                      <a:pPr indent="139700" algn="ctr">
                        <a:lnSpc>
                          <a:spcPts val="1600"/>
                        </a:lnSpc>
                      </a:pPr>
                      <a:r>
                        <a:rPr lang="zh-CN" sz="1100" kern="100">
                          <a:effectLst/>
                          <a:latin typeface="ＭＳ ゴシック" panose="020B0609070205080204" pitchFamily="49" charset="-128"/>
                          <a:ea typeface="SimSun" panose="02010600030101010101" pitchFamily="2" charset="-122"/>
                          <a:cs typeface="Times New Roman" panose="02020603050405020304" pitchFamily="18" charset="0"/>
                        </a:rPr>
                        <a:t>措 施</a:t>
                      </a:r>
                      <a:endParaRPr lang="ja-JP" sz="12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extLst>
                  <a:ext uri="{0D108BD9-81ED-4DB2-BD59-A6C34878D82A}">
                    <a16:rowId xmlns:a16="http://schemas.microsoft.com/office/drawing/2014/main" val="10000"/>
                  </a:ext>
                </a:extLst>
              </a:tr>
              <a:tr h="248272">
                <a:tc>
                  <a:txBody>
                    <a:bodyPr/>
                    <a:lstStyle/>
                    <a:p>
                      <a:pPr indent="139700" algn="just">
                        <a:lnSpc>
                          <a:spcPts val="1600"/>
                        </a:lnSpc>
                      </a:pPr>
                      <a:r>
                        <a:rPr 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透明</a:t>
                      </a:r>
                      <a:r>
                        <a:rPr 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zh-CN" sz="1100" kern="100" dirty="0">
                          <a:effectLst/>
                          <a:latin typeface="ＭＳ ゴシック" panose="020B0609070205080204" pitchFamily="49" charset="-128"/>
                          <a:ea typeface="SimSun" panose="02010600030101010101" pitchFamily="2" charset="-122"/>
                          <a:cs typeface="Times New Roman" panose="02020603050405020304" pitchFamily="18" charset="0"/>
                        </a:rPr>
                        <a:t>无</a:t>
                      </a:r>
                      <a:r>
                        <a:rPr 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色彩</a:t>
                      </a:r>
                      <a:r>
                        <a:rPr lang="zh-CN" sz="1100" kern="100" dirty="0">
                          <a:effectLst/>
                          <a:latin typeface="ＭＳ ゴシック" panose="020B0609070205080204" pitchFamily="49" charset="-128"/>
                          <a:ea typeface="Microsoft YaHei" panose="020B0503020204020204" pitchFamily="34" charset="-122"/>
                          <a:cs typeface="Microsoft YaHei" panose="020B0503020204020204" pitchFamily="34" charset="-122"/>
                        </a:rPr>
                        <a:t>变化</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tc>
                  <a:txBody>
                    <a:bodyPr/>
                    <a:lstStyle/>
                    <a:p>
                      <a:pPr indent="139700" algn="ctr">
                        <a:lnSpc>
                          <a:spcPts val="1600"/>
                        </a:lnSpc>
                      </a:pPr>
                      <a:r>
                        <a:rPr 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良</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tc>
                  <a:txBody>
                    <a:bodyPr/>
                    <a:lstStyle/>
                    <a:p>
                      <a:pPr indent="139700" algn="just">
                        <a:lnSpc>
                          <a:spcPts val="1600"/>
                        </a:lnSpc>
                      </a:pPr>
                      <a:r>
                        <a:rPr 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良好</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tc>
                  <a:txBody>
                    <a:bodyPr/>
                    <a:lstStyle/>
                    <a:p>
                      <a:pPr indent="139700" algn="just">
                        <a:lnSpc>
                          <a:spcPts val="1600"/>
                        </a:lnSpc>
                      </a:pPr>
                      <a:r>
                        <a:rPr lang="zh-CN" sz="1100" kern="100" dirty="0">
                          <a:effectLst/>
                          <a:latin typeface="ＭＳ ゴシック" panose="020B0609070205080204" pitchFamily="49" charset="-128"/>
                          <a:ea typeface="Microsoft YaHei" panose="020B0503020204020204" pitchFamily="34" charset="-122"/>
                          <a:cs typeface="Microsoft YaHei" panose="020B0503020204020204" pitchFamily="34" charset="-122"/>
                        </a:rPr>
                        <a:t>继续使用</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extLst>
                  <a:ext uri="{0D108BD9-81ED-4DB2-BD59-A6C34878D82A}">
                    <a16:rowId xmlns:a16="http://schemas.microsoft.com/office/drawing/2014/main" val="10001"/>
                  </a:ext>
                </a:extLst>
              </a:tr>
              <a:tr h="248272">
                <a:tc>
                  <a:txBody>
                    <a:bodyPr/>
                    <a:lstStyle/>
                    <a:p>
                      <a:pPr indent="139700" algn="just">
                        <a:lnSpc>
                          <a:spcPts val="1600"/>
                        </a:lnSpc>
                      </a:pPr>
                      <a:r>
                        <a:rPr 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透明</a:t>
                      </a:r>
                      <a:r>
                        <a:rPr 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zh-CN" sz="1100" kern="100" dirty="0">
                          <a:effectLst/>
                          <a:latin typeface="ＭＳ ゴシック" panose="020B0609070205080204" pitchFamily="49" charset="-128"/>
                          <a:ea typeface="Microsoft YaHei" panose="020B0503020204020204" pitchFamily="34" charset="-122"/>
                          <a:cs typeface="Microsoft YaHei" panose="020B0503020204020204" pitchFamily="34" charset="-122"/>
                        </a:rPr>
                        <a:t>颜色淡</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tc>
                  <a:txBody>
                    <a:bodyPr/>
                    <a:lstStyle/>
                    <a:p>
                      <a:pPr indent="139700" algn="ctr">
                        <a:lnSpc>
                          <a:spcPts val="1600"/>
                        </a:lnSpc>
                      </a:pPr>
                      <a:r>
                        <a:rPr lang="ja-JP" sz="1100" kern="100">
                          <a:effectLst/>
                          <a:latin typeface="ＭＳ ゴシック" panose="020B0609070205080204" pitchFamily="49" charset="-128"/>
                          <a:ea typeface="ＭＳ ゴシック" panose="020B0609070205080204" pitchFamily="49" charset="-128"/>
                          <a:cs typeface="Times New Roman" panose="02020603050405020304" pitchFamily="18" charset="0"/>
                        </a:rPr>
                        <a:t>良</a:t>
                      </a:r>
                      <a:endParaRPr lang="ja-JP" sz="12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tc>
                  <a:txBody>
                    <a:bodyPr/>
                    <a:lstStyle/>
                    <a:p>
                      <a:pPr indent="139700" algn="just">
                        <a:lnSpc>
                          <a:spcPts val="1600"/>
                        </a:lnSpc>
                      </a:pPr>
                      <a:r>
                        <a:rPr lang="zh-CN" sz="1100" kern="100">
                          <a:effectLst/>
                          <a:latin typeface="ＭＳ ゴシック" panose="020B0609070205080204" pitchFamily="49" charset="-128"/>
                          <a:ea typeface="SimSun" panose="02010600030101010101" pitchFamily="2" charset="-122"/>
                          <a:cs typeface="Times New Roman" panose="02020603050405020304" pitchFamily="18" charset="0"/>
                        </a:rPr>
                        <a:t>混入异种油</a:t>
                      </a:r>
                      <a:endParaRPr lang="ja-JP" sz="12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tc>
                  <a:txBody>
                    <a:bodyPr/>
                    <a:lstStyle/>
                    <a:p>
                      <a:pPr indent="139700" algn="just">
                        <a:lnSpc>
                          <a:spcPts val="1600"/>
                        </a:lnSpc>
                      </a:pPr>
                      <a:r>
                        <a:rPr lang="zh-CN" sz="1100" kern="100">
                          <a:effectLst/>
                          <a:latin typeface="ＭＳ ゴシック" panose="020B0609070205080204" pitchFamily="49" charset="-128"/>
                          <a:ea typeface="SimSun" panose="02010600030101010101" pitchFamily="2" charset="-122"/>
                          <a:cs typeface="Times New Roman" panose="02020603050405020304" pitchFamily="18" charset="0"/>
                        </a:rPr>
                        <a:t>更换液压油</a:t>
                      </a:r>
                      <a:endParaRPr lang="ja-JP" sz="12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extLst>
                  <a:ext uri="{0D108BD9-81ED-4DB2-BD59-A6C34878D82A}">
                    <a16:rowId xmlns:a16="http://schemas.microsoft.com/office/drawing/2014/main" val="10002"/>
                  </a:ext>
                </a:extLst>
              </a:tr>
              <a:tr h="248272">
                <a:tc>
                  <a:txBody>
                    <a:bodyPr/>
                    <a:lstStyle/>
                    <a:p>
                      <a:pPr indent="139700" algn="just">
                        <a:lnSpc>
                          <a:spcPts val="1600"/>
                        </a:lnSpc>
                      </a:pPr>
                      <a:r>
                        <a:rPr lang="zh-CN" sz="1100" kern="100">
                          <a:effectLst/>
                          <a:latin typeface="ＭＳ ゴシック" panose="020B0609070205080204" pitchFamily="49" charset="-128"/>
                          <a:ea typeface="SimSun" panose="02010600030101010101" pitchFamily="2" charset="-122"/>
                          <a:cs typeface="Times New Roman" panose="02020603050405020304" pitchFamily="18" charset="0"/>
                        </a:rPr>
                        <a:t>变为乳白色</a:t>
                      </a:r>
                      <a:endParaRPr lang="ja-JP" sz="12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tc>
                  <a:txBody>
                    <a:bodyPr/>
                    <a:lstStyle/>
                    <a:p>
                      <a:pPr indent="139700" algn="ctr">
                        <a:lnSpc>
                          <a:spcPts val="1600"/>
                        </a:lnSpc>
                      </a:pPr>
                      <a:r>
                        <a:rPr 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良</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tc>
                  <a:txBody>
                    <a:bodyPr/>
                    <a:lstStyle/>
                    <a:p>
                      <a:pPr indent="139700" algn="just">
                        <a:lnSpc>
                          <a:spcPts val="1600"/>
                        </a:lnSpc>
                      </a:pPr>
                      <a:r>
                        <a:rPr lang="zh-CN" sz="1100" kern="100">
                          <a:effectLst/>
                          <a:latin typeface="ＭＳ ゴシック" panose="020B0609070205080204" pitchFamily="49" charset="-128"/>
                          <a:ea typeface="SimSun" panose="02010600030101010101" pitchFamily="2" charset="-122"/>
                          <a:cs typeface="Times New Roman" panose="02020603050405020304" pitchFamily="18" charset="0"/>
                        </a:rPr>
                        <a:t>混入水和气泡</a:t>
                      </a:r>
                      <a:endParaRPr lang="ja-JP" sz="12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tc>
                  <a:txBody>
                    <a:bodyPr/>
                    <a:lstStyle/>
                    <a:p>
                      <a:pPr indent="139700" algn="just">
                        <a:lnSpc>
                          <a:spcPts val="1600"/>
                        </a:lnSpc>
                      </a:pPr>
                      <a:r>
                        <a:rPr lang="zh-CN" sz="1100" kern="100">
                          <a:effectLst/>
                          <a:latin typeface="ＭＳ ゴシック" panose="020B0609070205080204" pitchFamily="49" charset="-128"/>
                          <a:ea typeface="SimSun" panose="02010600030101010101" pitchFamily="2" charset="-122"/>
                          <a:cs typeface="Times New Roman" panose="02020603050405020304" pitchFamily="18" charset="0"/>
                        </a:rPr>
                        <a:t>更换液压油</a:t>
                      </a:r>
                      <a:endParaRPr lang="ja-JP" sz="12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extLst>
                  <a:ext uri="{0D108BD9-81ED-4DB2-BD59-A6C34878D82A}">
                    <a16:rowId xmlns:a16="http://schemas.microsoft.com/office/drawing/2014/main" val="10003"/>
                  </a:ext>
                </a:extLst>
              </a:tr>
              <a:tr h="248272">
                <a:tc>
                  <a:txBody>
                    <a:bodyPr/>
                    <a:lstStyle/>
                    <a:p>
                      <a:pPr indent="139700" algn="just">
                        <a:lnSpc>
                          <a:spcPts val="1600"/>
                        </a:lnSpc>
                      </a:pPr>
                      <a:r>
                        <a:rPr lang="zh-CN" sz="1100" kern="100">
                          <a:effectLst/>
                          <a:latin typeface="ＭＳ ゴシック" panose="020B0609070205080204" pitchFamily="49" charset="-128"/>
                          <a:ea typeface="Microsoft YaHei" panose="020B0503020204020204" pitchFamily="34" charset="-122"/>
                          <a:cs typeface="Microsoft YaHei" panose="020B0503020204020204" pitchFamily="34" charset="-122"/>
                        </a:rPr>
                        <a:t>变为黑褐色</a:t>
                      </a:r>
                      <a:endParaRPr lang="ja-JP" sz="12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tc>
                  <a:txBody>
                    <a:bodyPr/>
                    <a:lstStyle/>
                    <a:p>
                      <a:pPr indent="139700" algn="ctr">
                        <a:lnSpc>
                          <a:spcPts val="1600"/>
                        </a:lnSpc>
                      </a:pPr>
                      <a:r>
                        <a:rPr lang="zh-CN" sz="1100" kern="100" dirty="0">
                          <a:effectLst/>
                          <a:latin typeface="ＭＳ ゴシック" panose="020B0609070205080204" pitchFamily="49" charset="-128"/>
                          <a:ea typeface="Microsoft YaHei" panose="020B0503020204020204" pitchFamily="34" charset="-122"/>
                          <a:cs typeface="Microsoft YaHei" panose="020B0503020204020204" pitchFamily="34" charset="-122"/>
                        </a:rPr>
                        <a:t>恶臭</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tc>
                  <a:txBody>
                    <a:bodyPr/>
                    <a:lstStyle/>
                    <a:p>
                      <a:pPr indent="139700" algn="just">
                        <a:lnSpc>
                          <a:spcPts val="1600"/>
                        </a:lnSpc>
                      </a:pPr>
                      <a:r>
                        <a:rPr lang="ja-JP" sz="1100" kern="100">
                          <a:effectLst/>
                          <a:latin typeface="ＭＳ ゴシック" panose="020B0609070205080204" pitchFamily="49" charset="-128"/>
                          <a:ea typeface="ＭＳ ゴシック" panose="020B0609070205080204" pitchFamily="49" charset="-128"/>
                          <a:cs typeface="Times New Roman" panose="02020603050405020304" pitchFamily="18" charset="0"/>
                        </a:rPr>
                        <a:t>劣化</a:t>
                      </a:r>
                      <a:endParaRPr lang="ja-JP" sz="12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tc>
                  <a:txBody>
                    <a:bodyPr/>
                    <a:lstStyle/>
                    <a:p>
                      <a:pPr indent="139700" algn="just">
                        <a:lnSpc>
                          <a:spcPts val="1600"/>
                        </a:lnSpc>
                      </a:pPr>
                      <a:r>
                        <a:rPr lang="zh-CN" sz="1100" kern="100">
                          <a:effectLst/>
                          <a:latin typeface="ＭＳ ゴシック" panose="020B0609070205080204" pitchFamily="49" charset="-128"/>
                          <a:ea typeface="SimSun" panose="02010600030101010101" pitchFamily="2" charset="-122"/>
                          <a:cs typeface="Times New Roman" panose="02020603050405020304" pitchFamily="18" charset="0"/>
                        </a:rPr>
                        <a:t>更换液压油</a:t>
                      </a:r>
                      <a:endParaRPr lang="ja-JP" sz="12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extLst>
                  <a:ext uri="{0D108BD9-81ED-4DB2-BD59-A6C34878D82A}">
                    <a16:rowId xmlns:a16="http://schemas.microsoft.com/office/drawing/2014/main" val="10004"/>
                  </a:ext>
                </a:extLst>
              </a:tr>
              <a:tr h="248272">
                <a:tc>
                  <a:txBody>
                    <a:bodyPr/>
                    <a:lstStyle/>
                    <a:p>
                      <a:pPr indent="139700" algn="just">
                        <a:lnSpc>
                          <a:spcPts val="1600"/>
                        </a:lnSpc>
                      </a:pPr>
                      <a:r>
                        <a:rPr lang="ja-JP" sz="1100" kern="100">
                          <a:effectLst/>
                          <a:latin typeface="ＭＳ ゴシック" panose="020B0609070205080204" pitchFamily="49" charset="-128"/>
                          <a:ea typeface="ＭＳ ゴシック" panose="020B0609070205080204" pitchFamily="49" charset="-128"/>
                          <a:cs typeface="Times New Roman" panose="02020603050405020304" pitchFamily="18" charset="0"/>
                        </a:rPr>
                        <a:t>透明</a:t>
                      </a:r>
                      <a:r>
                        <a:rPr lang="ja-JP" sz="1100" kern="100">
                          <a:effectLst/>
                          <a:latin typeface="ＭＳ ゴシック" panose="020B0609070205080204" pitchFamily="49" charset="-128"/>
                          <a:ea typeface="SimSun" panose="02010600030101010101" pitchFamily="2" charset="-122"/>
                          <a:cs typeface="Times New Roman" panose="02020603050405020304" pitchFamily="18" charset="0"/>
                        </a:rPr>
                        <a:t>但是有小的黑点</a:t>
                      </a:r>
                      <a:endParaRPr lang="ja-JP" sz="12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tc>
                  <a:txBody>
                    <a:bodyPr/>
                    <a:lstStyle/>
                    <a:p>
                      <a:pPr indent="139700" algn="ctr">
                        <a:lnSpc>
                          <a:spcPts val="1600"/>
                        </a:lnSpc>
                      </a:pPr>
                      <a:r>
                        <a:rPr lang="ja-JP" sz="1100" kern="100">
                          <a:effectLst/>
                          <a:latin typeface="ＭＳ ゴシック" panose="020B0609070205080204" pitchFamily="49" charset="-128"/>
                          <a:ea typeface="ＭＳ ゴシック" panose="020B0609070205080204" pitchFamily="49" charset="-128"/>
                          <a:cs typeface="Times New Roman" panose="02020603050405020304" pitchFamily="18" charset="0"/>
                        </a:rPr>
                        <a:t>良</a:t>
                      </a:r>
                      <a:endParaRPr lang="ja-JP" sz="12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tc>
                  <a:txBody>
                    <a:bodyPr/>
                    <a:lstStyle/>
                    <a:p>
                      <a:pPr indent="139700" algn="just">
                        <a:lnSpc>
                          <a:spcPts val="1600"/>
                        </a:lnSpc>
                      </a:pPr>
                      <a:r>
                        <a:rPr lang="zh-CN" sz="1100" kern="100" dirty="0">
                          <a:effectLst/>
                          <a:latin typeface="ＭＳ ゴシック" panose="020B0609070205080204" pitchFamily="49" charset="-128"/>
                          <a:ea typeface="SimSun" panose="02010600030101010101" pitchFamily="2" charset="-122"/>
                          <a:cs typeface="Times New Roman" panose="02020603050405020304" pitchFamily="18" charset="0"/>
                        </a:rPr>
                        <a:t>混入异物</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tc>
                  <a:txBody>
                    <a:bodyPr/>
                    <a:lstStyle/>
                    <a:p>
                      <a:pPr indent="139700" algn="just">
                        <a:lnSpc>
                          <a:spcPts val="1600"/>
                        </a:lnSpc>
                      </a:pPr>
                      <a:r>
                        <a:rPr lang="zh-CN" sz="1100" kern="100" dirty="0">
                          <a:effectLst/>
                          <a:latin typeface="ＭＳ ゴシック" panose="020B0609070205080204" pitchFamily="49" charset="-128"/>
                          <a:ea typeface="SimSun" panose="02010600030101010101" pitchFamily="2" charset="-122"/>
                          <a:cs typeface="Times New Roman" panose="02020603050405020304" pitchFamily="18" charset="0"/>
                        </a:rPr>
                        <a:t>更换液压油</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extLst>
                  <a:ext uri="{0D108BD9-81ED-4DB2-BD59-A6C34878D82A}">
                    <a16:rowId xmlns:a16="http://schemas.microsoft.com/office/drawing/2014/main" val="10005"/>
                  </a:ext>
                </a:extLst>
              </a:tr>
              <a:tr h="248272">
                <a:tc>
                  <a:txBody>
                    <a:bodyPr/>
                    <a:lstStyle/>
                    <a:p>
                      <a:pPr indent="139700" algn="just">
                        <a:lnSpc>
                          <a:spcPts val="1600"/>
                        </a:lnSpc>
                      </a:pPr>
                      <a:r>
                        <a:rPr lang="zh-CN" sz="1100" kern="100">
                          <a:effectLst/>
                          <a:latin typeface="ＭＳ ゴシック" panose="020B0609070205080204" pitchFamily="49" charset="-128"/>
                          <a:ea typeface="SimSun" panose="02010600030101010101" pitchFamily="2" charset="-122"/>
                          <a:cs typeface="Times New Roman" panose="02020603050405020304" pitchFamily="18" charset="0"/>
                        </a:rPr>
                        <a:t>可以看到泡沫</a:t>
                      </a:r>
                      <a:endParaRPr lang="ja-JP" sz="12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tc>
                  <a:txBody>
                    <a:bodyPr/>
                    <a:lstStyle/>
                    <a:p>
                      <a:pPr indent="139700" algn="ctr">
                        <a:lnSpc>
                          <a:spcPts val="1600"/>
                        </a:lnSpc>
                      </a:pPr>
                      <a:r>
                        <a:rPr lang="ja-JP" sz="1100" kern="100">
                          <a:effectLst/>
                          <a:latin typeface="ＭＳ ゴシック" panose="020B0609070205080204" pitchFamily="49" charset="-128"/>
                          <a:ea typeface="ＭＳ ゴシック" panose="020B0609070205080204" pitchFamily="49" charset="-128"/>
                          <a:cs typeface="Times New Roman" panose="02020603050405020304" pitchFamily="18" charset="0"/>
                        </a:rPr>
                        <a:t>－</a:t>
                      </a:r>
                      <a:endParaRPr lang="ja-JP" sz="12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tc>
                  <a:txBody>
                    <a:bodyPr/>
                    <a:lstStyle/>
                    <a:p>
                      <a:pPr indent="139700" algn="just">
                        <a:lnSpc>
                          <a:spcPts val="1600"/>
                        </a:lnSpc>
                      </a:pPr>
                      <a:r>
                        <a:rPr lang="zh-CN" sz="1100" kern="100" dirty="0">
                          <a:effectLst/>
                          <a:latin typeface="ＭＳ ゴシック" panose="020B0609070205080204" pitchFamily="49" charset="-128"/>
                          <a:ea typeface="SimSun" panose="02010600030101010101" pitchFamily="2" charset="-122"/>
                          <a:cs typeface="Times New Roman" panose="02020603050405020304" pitchFamily="18" charset="0"/>
                        </a:rPr>
                        <a:t>混入</a:t>
                      </a:r>
                      <a:r>
                        <a:rPr lang="zh-CN" sz="1100" kern="100" dirty="0">
                          <a:effectLst/>
                          <a:latin typeface="ＭＳ ゴシック" panose="020B0609070205080204" pitchFamily="49" charset="-128"/>
                          <a:ea typeface="Microsoft YaHei" panose="020B0503020204020204" pitchFamily="34" charset="-122"/>
                          <a:cs typeface="Microsoft YaHei" panose="020B0503020204020204" pitchFamily="34" charset="-122"/>
                        </a:rPr>
                        <a:t>润滑脂</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tc>
                  <a:txBody>
                    <a:bodyPr/>
                    <a:lstStyle/>
                    <a:p>
                      <a:pPr indent="139700" algn="just">
                        <a:lnSpc>
                          <a:spcPts val="1600"/>
                        </a:lnSpc>
                      </a:pPr>
                      <a:r>
                        <a:rPr lang="zh-CN" sz="1100" kern="100" dirty="0">
                          <a:effectLst/>
                          <a:latin typeface="ＭＳ ゴシック" panose="020B0609070205080204" pitchFamily="49" charset="-128"/>
                          <a:ea typeface="SimSun" panose="02010600030101010101" pitchFamily="2" charset="-122"/>
                          <a:cs typeface="Times New Roman" panose="02020603050405020304" pitchFamily="18" charset="0"/>
                        </a:rPr>
                        <a:t>更换液压油</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7540" marR="6754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4094937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卡车式车辆的动力传输装置</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教材１２４页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５７页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61</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9"/>
            <a:ext cx="7886701" cy="206422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　</a:t>
            </a:r>
            <a:r>
              <a:rPr lang="zh-CN" altLang="en-US" sz="1400" b="1" u="sng" dirty="0">
                <a:solidFill>
                  <a:prstClr val="black"/>
                </a:solidFill>
                <a:latin typeface="ＭＳ 明朝" panose="02020609040205080304" pitchFamily="17" charset="-128"/>
                <a:ea typeface="ＭＳ 明朝" panose="02020609040205080304" pitchFamily="17" charset="-128"/>
              </a:rPr>
              <a:t>卡车式高空作业车作业装置安装</a:t>
            </a:r>
            <a:r>
              <a:rPr lang="zh-CN" altLang="en-US" sz="1400" dirty="0">
                <a:solidFill>
                  <a:prstClr val="black"/>
                </a:solidFill>
                <a:latin typeface="ＭＳ 明朝" panose="02020609040205080304" pitchFamily="17" charset="-128"/>
                <a:ea typeface="ＭＳ 明朝" panose="02020609040205080304" pitchFamily="17" charset="-128"/>
              </a:rPr>
              <a:t>在</a:t>
            </a:r>
            <a:r>
              <a:rPr lang="zh-CN" altLang="en-US" sz="1400" b="1" u="sng" dirty="0">
                <a:solidFill>
                  <a:prstClr val="black"/>
                </a:solidFill>
                <a:latin typeface="ＭＳ 明朝" panose="02020609040205080304" pitchFamily="17" charset="-128"/>
                <a:ea typeface="ＭＳ 明朝" panose="02020609040205080304" pitchFamily="17" charset="-128"/>
              </a:rPr>
              <a:t>卡车底盘的上部</a:t>
            </a:r>
            <a:r>
              <a:rPr lang="zh-CN" altLang="en-US" sz="1400" dirty="0">
                <a:solidFill>
                  <a:prstClr val="black"/>
                </a:solidFill>
                <a:latin typeface="ＭＳ 明朝" panose="02020609040205080304" pitchFamily="17" charset="-128"/>
                <a:ea typeface="ＭＳ 明朝" panose="02020609040205080304" pitchFamily="17" charset="-128"/>
              </a:rPr>
              <a:t>，因此</a:t>
            </a:r>
            <a:r>
              <a:rPr lang="zh-CN" altLang="en-US" sz="1400" b="1" u="sng" dirty="0">
                <a:solidFill>
                  <a:prstClr val="black"/>
                </a:solidFill>
                <a:latin typeface="ＭＳ 明朝" panose="02020609040205080304" pitchFamily="17" charset="-128"/>
                <a:ea typeface="ＭＳ 明朝" panose="02020609040205080304" pitchFamily="17" charset="-128"/>
              </a:rPr>
              <a:t>行车装置</a:t>
            </a:r>
            <a:r>
              <a:rPr lang="zh-CN" altLang="en-US" sz="1400" dirty="0">
                <a:solidFill>
                  <a:prstClr val="black"/>
                </a:solidFill>
                <a:latin typeface="ＭＳ 明朝" panose="02020609040205080304" pitchFamily="17" charset="-128"/>
                <a:ea typeface="ＭＳ 明朝" panose="02020609040205080304" pitchFamily="17" charset="-128"/>
              </a:rPr>
              <a:t>和</a:t>
            </a:r>
            <a:r>
              <a:rPr lang="zh-CN" altLang="en-US" sz="1400" b="1" u="sng" dirty="0">
                <a:solidFill>
                  <a:prstClr val="black"/>
                </a:solidFill>
                <a:latin typeface="ＭＳ 明朝" panose="02020609040205080304" pitchFamily="17" charset="-128"/>
                <a:ea typeface="ＭＳ 明朝" panose="02020609040205080304" pitchFamily="17" charset="-128"/>
              </a:rPr>
              <a:t>操作装置</a:t>
            </a:r>
            <a:r>
              <a:rPr lang="zh-CN" altLang="en-US" sz="1400" dirty="0">
                <a:solidFill>
                  <a:prstClr val="black"/>
                </a:solidFill>
                <a:latin typeface="ＭＳ 明朝" panose="02020609040205080304" pitchFamily="17" charset="-128"/>
                <a:ea typeface="ＭＳ 明朝" panose="02020609040205080304" pitchFamily="17" charset="-128"/>
              </a:rPr>
              <a:t>和</a:t>
            </a:r>
            <a:r>
              <a:rPr lang="zh-CN" altLang="en-US" sz="1400" b="1" u="sng" dirty="0">
                <a:solidFill>
                  <a:prstClr val="black"/>
                </a:solidFill>
                <a:latin typeface="ＭＳ 明朝" panose="02020609040205080304" pitchFamily="17" charset="-128"/>
                <a:ea typeface="ＭＳ 明朝" panose="02020609040205080304" pitchFamily="17" charset="-128"/>
              </a:rPr>
              <a:t>一般卡车相同</a:t>
            </a:r>
            <a:r>
              <a:rPr lang="zh-CN" altLang="en-US" sz="1400" dirty="0">
                <a:solidFill>
                  <a:prstClr val="black"/>
                </a:solidFill>
                <a:latin typeface="ＭＳ 明朝" panose="02020609040205080304" pitchFamily="17" charset="-128"/>
                <a:ea typeface="ＭＳ 明朝" panose="02020609040205080304" pitchFamily="17" charset="-128"/>
              </a:rPr>
              <a:t>。</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因此卡车式高空作业车在</a:t>
            </a:r>
            <a:r>
              <a:rPr lang="zh-CN" altLang="en-US" sz="1400" b="1" u="sng" dirty="0">
                <a:solidFill>
                  <a:prstClr val="black"/>
                </a:solidFill>
                <a:latin typeface="ＭＳ 明朝" panose="02020609040205080304" pitchFamily="17" charset="-128"/>
                <a:ea typeface="ＭＳ 明朝" panose="02020609040205080304" pitchFamily="17" charset="-128"/>
              </a:rPr>
              <a:t>公路上行驶时</a:t>
            </a:r>
            <a:r>
              <a:rPr lang="zh-CN" altLang="en-US" sz="1400" dirty="0">
                <a:solidFill>
                  <a:prstClr val="black"/>
                </a:solidFill>
                <a:latin typeface="ＭＳ 明朝" panose="02020609040205080304" pitchFamily="17" charset="-128"/>
                <a:ea typeface="ＭＳ 明朝" panose="02020609040205080304" pitchFamily="17" charset="-128"/>
              </a:rPr>
              <a:t>需要</a:t>
            </a:r>
            <a:r>
              <a:rPr lang="zh-CN" altLang="en-US" sz="1400" b="1" u="sng" dirty="0">
                <a:solidFill>
                  <a:prstClr val="black"/>
                </a:solidFill>
                <a:latin typeface="ＭＳ 明朝" panose="02020609040205080304" pitchFamily="17" charset="-128"/>
                <a:ea typeface="ＭＳ 明朝" panose="02020609040205080304" pitchFamily="17" charset="-128"/>
              </a:rPr>
              <a:t>与该汽车相应的驾驶证 </a:t>
            </a:r>
            <a:r>
              <a:rPr lang="zh-CN" altLang="en-US" sz="1400" dirty="0">
                <a:solidFill>
                  <a:prstClr val="black"/>
                </a:solidFill>
                <a:latin typeface="ＭＳ 明朝" panose="02020609040205080304" pitchFamily="17" charset="-128"/>
                <a:ea typeface="ＭＳ 明朝" panose="02020609040205080304" pitchFamily="17" charset="-128"/>
              </a:rPr>
              <a:t>同时也需要</a:t>
            </a:r>
            <a:r>
              <a:rPr lang="zh-CN" altLang="en-US" sz="1400" b="1" u="sng" dirty="0">
                <a:solidFill>
                  <a:prstClr val="black"/>
                </a:solidFill>
                <a:latin typeface="ＭＳ 明朝" panose="02020609040205080304" pitchFamily="17" charset="-128"/>
                <a:ea typeface="ＭＳ 明朝" panose="02020609040205080304" pitchFamily="17" charset="-128"/>
              </a:rPr>
              <a:t>遵守道路交通法</a:t>
            </a:r>
            <a:r>
              <a:rPr lang="zh-CN" altLang="en-US" sz="1400" dirty="0">
                <a:solidFill>
                  <a:prstClr val="black"/>
                </a:solidFill>
                <a:latin typeface="ＭＳ 明朝" panose="02020609040205080304" pitchFamily="17" charset="-128"/>
                <a:ea typeface="ＭＳ 明朝" panose="02020609040205080304" pitchFamily="17" charset="-128"/>
              </a:rPr>
              <a:t>。</a:t>
            </a:r>
            <a:endParaRPr lang="en-US" altLang="ja-JP"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卡车式高空作业车的动力传输装置</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一般为前置引擎后驱式，由位于前部</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的引擎驱动后轮。发动机的动力</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如图</a:t>
            </a:r>
            <a:r>
              <a:rPr lang="en-US" altLang="zh-CN" sz="1400" dirty="0">
                <a:solidFill>
                  <a:prstClr val="black"/>
                </a:solidFill>
                <a:latin typeface="ＭＳ 明朝" panose="02020609040205080304" pitchFamily="17" charset="-128"/>
                <a:ea typeface="ＭＳ 明朝" panose="02020609040205080304" pitchFamily="17" charset="-128"/>
              </a:rPr>
              <a:t>3</a:t>
            </a:r>
            <a:r>
              <a:rPr lang="zh-CN" altLang="en-US" sz="1400" dirty="0">
                <a:solidFill>
                  <a:prstClr val="black"/>
                </a:solidFill>
                <a:latin typeface="ＭＳ 明朝" panose="02020609040205080304" pitchFamily="17" charset="-128"/>
                <a:ea typeface="ＭＳ 明朝" panose="02020609040205080304" pitchFamily="17" charset="-128"/>
              </a:rPr>
              <a:t>所示的顺序传递给后轮驱动轮。</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4981040" y="1884850"/>
            <a:ext cx="3534310" cy="1970134"/>
          </a:xfrm>
          <a:prstGeom prst="rect">
            <a:avLst/>
          </a:prstGeom>
          <a:noFill/>
          <a:ln>
            <a:solidFill>
              <a:schemeClr val="tx1"/>
            </a:solidFill>
          </a:ln>
        </p:spPr>
      </p:pic>
      <p:pic>
        <p:nvPicPr>
          <p:cNvPr id="8" name="図 7">
            <a:extLst>
              <a:ext uri="{FF2B5EF4-FFF2-40B4-BE49-F238E27FC236}">
                <a16:creationId xmlns:a16="http://schemas.microsoft.com/office/drawing/2014/main" id="{4A75BB7F-1710-4ACD-A96A-3A86146E271B}"/>
              </a:ext>
            </a:extLst>
          </p:cNvPr>
          <p:cNvPicPr>
            <a:picLocks noChangeAspect="1"/>
          </p:cNvPicPr>
          <p:nvPr/>
        </p:nvPicPr>
        <p:blipFill>
          <a:blip r:embed="rId4"/>
          <a:stretch>
            <a:fillRect/>
          </a:stretch>
        </p:blipFill>
        <p:spPr>
          <a:xfrm>
            <a:off x="4346552" y="1590659"/>
            <a:ext cx="4439895" cy="3023966"/>
          </a:xfrm>
          <a:prstGeom prst="rect">
            <a:avLst/>
          </a:prstGeom>
        </p:spPr>
      </p:pic>
    </p:spTree>
    <p:extLst>
      <p:ext uri="{BB962C8B-B14F-4D97-AF65-F5344CB8AC3E}">
        <p14:creationId xmlns:p14="http://schemas.microsoft.com/office/powerpoint/2010/main" val="33500160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卡车式车辆的制动装置</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3969701" y="6400413"/>
            <a:ext cx="4200961"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教材１２９～１３０页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５８页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62</a:t>
            </a:fld>
            <a:endParaRPr lang="ja-JP" altLang="en-US" dirty="0">
              <a:solidFill>
                <a:prstClr val="black">
                  <a:tint val="75000"/>
                </a:prstClr>
              </a:solidFill>
            </a:endParaRPr>
          </a:p>
        </p:txBody>
      </p:sp>
      <p:sp>
        <p:nvSpPr>
          <p:cNvPr id="11" name="コンテンツ プレースホルダー 4"/>
          <p:cNvSpPr txBox="1">
            <a:spLocks/>
          </p:cNvSpPr>
          <p:nvPr/>
        </p:nvSpPr>
        <p:spPr>
          <a:xfrm>
            <a:off x="628649" y="852738"/>
            <a:ext cx="7886701" cy="2667975"/>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　</a:t>
            </a:r>
            <a:r>
              <a:rPr lang="zh-CN" altLang="en-US" sz="1400" dirty="0">
                <a:solidFill>
                  <a:prstClr val="black"/>
                </a:solidFill>
                <a:latin typeface="ＭＳ 明朝" panose="02020609040205080304" pitchFamily="17" charset="-128"/>
                <a:ea typeface="ＭＳ 明朝" panose="02020609040205080304" pitchFamily="17" charset="-128"/>
              </a:rPr>
              <a:t>制动器有让行驶中的汽车</a:t>
            </a:r>
            <a:r>
              <a:rPr lang="zh-CN" altLang="en-US" sz="1400" b="1" u="sng" dirty="0">
                <a:solidFill>
                  <a:prstClr val="black"/>
                </a:solidFill>
                <a:latin typeface="ＭＳ 明朝" panose="02020609040205080304" pitchFamily="17" charset="-128"/>
                <a:ea typeface="ＭＳ 明朝" panose="02020609040205080304" pitchFamily="17" charset="-128"/>
              </a:rPr>
              <a:t>停止或减速的脚刹</a:t>
            </a:r>
            <a:r>
              <a:rPr lang="zh-CN" altLang="en-US" sz="1400" dirty="0">
                <a:solidFill>
                  <a:prstClr val="black"/>
                </a:solidFill>
                <a:latin typeface="ＭＳ 明朝" panose="02020609040205080304" pitchFamily="17" charset="-128"/>
                <a:ea typeface="ＭＳ 明朝" panose="02020609040205080304" pitchFamily="17" charset="-128"/>
              </a:rPr>
              <a:t>和</a:t>
            </a:r>
            <a:r>
              <a:rPr lang="zh-CN" altLang="en-US" sz="1400" b="1" u="sng" dirty="0">
                <a:solidFill>
                  <a:prstClr val="black"/>
                </a:solidFill>
                <a:latin typeface="ＭＳ 明朝" panose="02020609040205080304" pitchFamily="17" charset="-128"/>
                <a:ea typeface="ＭＳ 明朝" panose="02020609040205080304" pitchFamily="17" charset="-128"/>
              </a:rPr>
              <a:t>停车时使用的刹车</a:t>
            </a:r>
            <a:r>
              <a:rPr lang="zh-CN" altLang="en-US" sz="1400" dirty="0">
                <a:solidFill>
                  <a:prstClr val="black"/>
                </a:solidFill>
                <a:latin typeface="ＭＳ 明朝" panose="02020609040205080304" pitchFamily="17" charset="-128"/>
                <a:ea typeface="ＭＳ 明朝" panose="02020609040205080304" pitchFamily="17" charset="-128"/>
              </a:rPr>
              <a:t>，这些在构造上一般使用摩擦式的制动器。</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600"/>
              </a:spcBef>
              <a:buNone/>
            </a:pPr>
            <a:r>
              <a:rPr lang="ja-JP" altLang="en-US" sz="1400" b="1" dirty="0">
                <a:solidFill>
                  <a:prstClr val="black"/>
                </a:solidFill>
                <a:latin typeface="ＭＳ 明朝" panose="02020609040205080304" pitchFamily="17" charset="-128"/>
                <a:ea typeface="ＭＳ 明朝" panose="02020609040205080304" pitchFamily="17" charset="-128"/>
              </a:rPr>
              <a:t>①　</a:t>
            </a:r>
            <a:r>
              <a:rPr lang="zh-CN" altLang="en-US" sz="1400" b="1" dirty="0">
                <a:solidFill>
                  <a:prstClr val="black"/>
                </a:solidFill>
                <a:latin typeface="ＭＳ 明朝" panose="02020609040205080304" pitchFamily="17" charset="-128"/>
                <a:ea typeface="ＭＳ 明朝" panose="02020609040205080304" pitchFamily="17" charset="-128"/>
              </a:rPr>
              <a:t>停车制动器的构造</a:t>
            </a:r>
            <a:endParaRPr lang="ja-JP" altLang="en-US" sz="14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汽车的侧刹是直接阻止后轮的构造。</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但是卡车不是通过轮胎而是在微隙</a:t>
            </a:r>
            <a:r>
              <a:rPr lang="en-US" altLang="zh-CN" sz="1400" dirty="0">
                <a:solidFill>
                  <a:prstClr val="black"/>
                </a:solidFill>
                <a:latin typeface="ＭＳ 明朝" panose="02020609040205080304" pitchFamily="17" charset="-128"/>
                <a:ea typeface="ＭＳ 明朝" panose="02020609040205080304" pitchFamily="17" charset="-128"/>
              </a:rPr>
              <a:t>(</a:t>
            </a:r>
            <a:r>
              <a:rPr lang="zh-CN" altLang="en-US" sz="1400" dirty="0">
                <a:solidFill>
                  <a:prstClr val="black"/>
                </a:solidFill>
                <a:latin typeface="ＭＳ 明朝" panose="02020609040205080304" pitchFamily="17" charset="-128"/>
                <a:ea typeface="ＭＳ 明朝" panose="02020609040205080304" pitchFamily="17" charset="-128"/>
              </a:rPr>
              <a:t>微差间隙</a:t>
            </a:r>
            <a:r>
              <a:rPr lang="en-US" altLang="zh-CN" sz="14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的更前面，通过侧刹将传动轴停止的构造。</a:t>
            </a:r>
            <a:endParaRPr lang="en-US" altLang="ja-JP"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600"/>
              </a:spcBef>
              <a:buNone/>
            </a:pPr>
            <a:r>
              <a:rPr lang="ja-JP" altLang="en-US" sz="1400" b="1" dirty="0">
                <a:solidFill>
                  <a:prstClr val="black"/>
                </a:solidFill>
                <a:latin typeface="ＭＳ 明朝" panose="02020609040205080304" pitchFamily="17" charset="-128"/>
                <a:ea typeface="ＭＳ 明朝" panose="02020609040205080304" pitchFamily="17" charset="-128"/>
              </a:rPr>
              <a:t>②　</a:t>
            </a:r>
            <a:r>
              <a:rPr lang="zh-CN" altLang="en-US" sz="1400" b="1" dirty="0">
                <a:solidFill>
                  <a:prstClr val="black"/>
                </a:solidFill>
                <a:latin typeface="ＭＳ 明朝" panose="02020609040205080304" pitchFamily="17" charset="-128"/>
                <a:ea typeface="ＭＳ 明朝" panose="02020609040205080304" pitchFamily="17" charset="-128"/>
              </a:rPr>
              <a:t>操作上的</a:t>
            </a:r>
            <a:r>
              <a:rPr lang="ja-JP" altLang="en-US" sz="1400" b="1" dirty="0">
                <a:solidFill>
                  <a:prstClr val="black"/>
                </a:solidFill>
                <a:latin typeface="ＭＳ 明朝" panose="02020609040205080304" pitchFamily="17" charset="-128"/>
                <a:ea typeface="ＭＳ 明朝" panose="02020609040205080304" pitchFamily="17" charset="-128"/>
              </a:rPr>
              <a:t>注意点</a:t>
            </a:r>
            <a:endParaRPr lang="en-US" altLang="ja-JP" sz="14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600"/>
              </a:spcBef>
              <a:buNone/>
            </a:pPr>
            <a:r>
              <a:rPr lang="zh-CN" altLang="en-US" sz="1400" dirty="0">
                <a:solidFill>
                  <a:prstClr val="black"/>
                </a:solidFill>
                <a:latin typeface="ＭＳ 明朝" panose="02020609040205080304" pitchFamily="17" charset="-128"/>
                <a:ea typeface="ＭＳ 明朝" panose="02020609040205080304" pitchFamily="17" charset="-128"/>
              </a:rPr>
              <a:t> 构造上即使有侧刹，只要  </a:t>
            </a:r>
            <a:r>
              <a:rPr lang="zh-CN" altLang="en-US" sz="1400" b="1" u="sng" dirty="0">
                <a:solidFill>
                  <a:prstClr val="black"/>
                </a:solidFill>
                <a:latin typeface="ＭＳ 明朝" panose="02020609040205080304" pitchFamily="17" charset="-128"/>
                <a:ea typeface="ＭＳ 明朝" panose="02020609040205080304" pitchFamily="17" charset="-128"/>
              </a:rPr>
              <a:t>后轮</a:t>
            </a:r>
            <a:endParaRPr lang="en-US" altLang="zh-CN"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600"/>
              </a:spcBef>
              <a:buNone/>
            </a:pPr>
            <a:r>
              <a:rPr lang="zh-CN" altLang="en-US" sz="1400" b="1" u="sng" dirty="0">
                <a:solidFill>
                  <a:prstClr val="black"/>
                </a:solidFill>
                <a:latin typeface="ＭＳ 明朝" panose="02020609040205080304" pitchFamily="17" charset="-128"/>
                <a:ea typeface="ＭＳ 明朝" panose="02020609040205080304" pitchFamily="17" charset="-128"/>
              </a:rPr>
              <a:t>的任何一个浮离地面</a:t>
            </a:r>
            <a:r>
              <a:rPr lang="zh-CN" altLang="en-US" sz="1400" dirty="0">
                <a:solidFill>
                  <a:prstClr val="black"/>
                </a:solidFill>
                <a:latin typeface="ＭＳ 明朝" panose="02020609040205080304" pitchFamily="17" charset="-128"/>
                <a:ea typeface="ＭＳ 明朝" panose="02020609040205080304" pitchFamily="17" charset="-128"/>
              </a:rPr>
              <a:t>，</a:t>
            </a:r>
            <a:r>
              <a:rPr lang="zh-CN" altLang="en-US" sz="1400" b="1" u="sng" dirty="0">
                <a:solidFill>
                  <a:prstClr val="black"/>
                </a:solidFill>
                <a:latin typeface="ＭＳ 明朝" panose="02020609040205080304" pitchFamily="17" charset="-128"/>
                <a:ea typeface="ＭＳ 明朝" panose="02020609040205080304" pitchFamily="17" charset="-128"/>
              </a:rPr>
              <a:t>后轮就会</a:t>
            </a:r>
            <a:endParaRPr lang="en-US" altLang="zh-CN"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600"/>
              </a:spcBef>
              <a:buNone/>
            </a:pPr>
            <a:r>
              <a:rPr lang="zh-CN" altLang="en-US" sz="1400" b="1" u="sng" dirty="0">
                <a:solidFill>
                  <a:prstClr val="black"/>
                </a:solidFill>
                <a:latin typeface="ＭＳ 明朝" panose="02020609040205080304" pitchFamily="17" charset="-128"/>
                <a:ea typeface="ＭＳ 明朝" panose="02020609040205080304" pitchFamily="17" charset="-128"/>
              </a:rPr>
              <a:t>轻易转动</a:t>
            </a:r>
            <a:r>
              <a:rPr lang="zh-CN" altLang="en-US" sz="1400" dirty="0">
                <a:solidFill>
                  <a:prstClr val="black"/>
                </a:solidFill>
                <a:latin typeface="ＭＳ 明朝" panose="02020609040205080304" pitchFamily="17" charset="-128"/>
                <a:ea typeface="ＭＳ 明朝" panose="02020609040205080304" pitchFamily="17" charset="-128"/>
              </a:rPr>
              <a:t>，</a:t>
            </a:r>
            <a:r>
              <a:rPr lang="zh-CN" altLang="en-US" sz="1400" b="1" u="sng" dirty="0">
                <a:solidFill>
                  <a:prstClr val="black"/>
                </a:solidFill>
                <a:latin typeface="ＭＳ 明朝" panose="02020609040205080304" pitchFamily="17" charset="-128"/>
                <a:ea typeface="ＭＳ 明朝" panose="02020609040205080304" pitchFamily="17" charset="-128"/>
              </a:rPr>
              <a:t>停车刹车也会失灵。</a:t>
            </a:r>
            <a:endParaRPr lang="ja-JP" altLang="en-US"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　</a:t>
            </a:r>
          </a:p>
          <a:p>
            <a:pPr marL="0" indent="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5808235" y="1467797"/>
            <a:ext cx="2707115" cy="2205430"/>
          </a:xfrm>
          <a:prstGeom prst="rect">
            <a:avLst/>
          </a:prstGeom>
          <a:ln>
            <a:solidFill>
              <a:schemeClr val="tx1"/>
            </a:solidFill>
          </a:ln>
        </p:spPr>
      </p:pic>
      <p:pic>
        <p:nvPicPr>
          <p:cNvPr id="8" name="図 7">
            <a:extLst>
              <a:ext uri="{FF2B5EF4-FFF2-40B4-BE49-F238E27FC236}">
                <a16:creationId xmlns:a16="http://schemas.microsoft.com/office/drawing/2014/main" id="{294D6E17-0395-4E3B-A912-CC92903943C2}"/>
              </a:ext>
            </a:extLst>
          </p:cNvPr>
          <p:cNvPicPr>
            <a:picLocks noChangeAspect="1"/>
          </p:cNvPicPr>
          <p:nvPr/>
        </p:nvPicPr>
        <p:blipFill>
          <a:blip r:embed="rId4"/>
          <a:stretch>
            <a:fillRect/>
          </a:stretch>
        </p:blipFill>
        <p:spPr>
          <a:xfrm>
            <a:off x="5406887" y="1318472"/>
            <a:ext cx="3238959" cy="3021615"/>
          </a:xfrm>
          <a:prstGeom prst="rect">
            <a:avLst/>
          </a:prstGeom>
        </p:spPr>
      </p:pic>
    </p:spTree>
    <p:extLst>
      <p:ext uri="{BB962C8B-B14F-4D97-AF65-F5344CB8AC3E}">
        <p14:creationId xmlns:p14="http://schemas.microsoft.com/office/powerpoint/2010/main" val="42497504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轮式车辆和履带</a:t>
            </a:r>
            <a:r>
              <a:rPr lang="ja-JP" altLang="en-US" sz="2400" b="1" dirty="0">
                <a:latin typeface="ＭＳ 明朝" panose="02020609040205080304" pitchFamily="17" charset="-128"/>
                <a:ea typeface="ＭＳ 明朝" panose="02020609040205080304" pitchFamily="17" charset="-128"/>
              </a:rPr>
              <a:t>式</a:t>
            </a:r>
            <a:r>
              <a:rPr lang="zh-CN" altLang="en-US" sz="2400" b="1" dirty="0">
                <a:latin typeface="ＭＳ 明朝" panose="02020609040205080304" pitchFamily="17" charset="-128"/>
                <a:ea typeface="ＭＳ 明朝" panose="02020609040205080304" pitchFamily="17" charset="-128"/>
              </a:rPr>
              <a:t>车辆的动力传输装置</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3548091" y="6400413"/>
            <a:ext cx="4622571"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教材１３１，１３５页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５９页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63</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9"/>
            <a:ext cx="7886701" cy="299102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400" b="1" dirty="0">
                <a:solidFill>
                  <a:prstClr val="black"/>
                </a:solidFill>
                <a:latin typeface="ＭＳ 明朝" panose="02020609040205080304" pitchFamily="17" charset="-128"/>
                <a:ea typeface="ＭＳ 明朝" panose="02020609040205080304" pitchFamily="17" charset="-128"/>
              </a:rPr>
              <a:t>①　</a:t>
            </a:r>
            <a:r>
              <a:rPr lang="zh-CN" altLang="en-US" sz="1400" b="1" dirty="0">
                <a:solidFill>
                  <a:prstClr val="black"/>
                </a:solidFill>
                <a:latin typeface="ＭＳ 明朝" panose="02020609040205080304" pitchFamily="17" charset="-128"/>
                <a:ea typeface="ＭＳ 明朝" panose="02020609040205080304" pitchFamily="17" charset="-128"/>
              </a:rPr>
              <a:t>轮</a:t>
            </a:r>
            <a:r>
              <a:rPr lang="ja-JP" altLang="en-US" sz="1400" b="1" dirty="0">
                <a:solidFill>
                  <a:prstClr val="black"/>
                </a:solidFill>
                <a:latin typeface="ＭＳ 明朝" panose="02020609040205080304" pitchFamily="17" charset="-128"/>
                <a:ea typeface="ＭＳ 明朝" panose="02020609040205080304" pitchFamily="17" charset="-128"/>
              </a:rPr>
              <a:t>式</a:t>
            </a:r>
            <a:r>
              <a:rPr lang="zh-CN" altLang="en-US" sz="1400" b="1" dirty="0">
                <a:solidFill>
                  <a:prstClr val="black"/>
                </a:solidFill>
                <a:latin typeface="ＭＳ 明朝" panose="02020609040205080304" pitchFamily="17" charset="-128"/>
                <a:ea typeface="ＭＳ 明朝" panose="02020609040205080304" pitchFamily="17" charset="-128"/>
              </a:rPr>
              <a:t>车辆的动力传输装置</a:t>
            </a:r>
            <a:endParaRPr lang="en-US" altLang="ja-JP" sz="14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轮式高空作业车的起落架是将</a:t>
            </a:r>
            <a:r>
              <a:rPr lang="zh-CN" altLang="en-US" sz="1400" b="1" u="sng" dirty="0">
                <a:solidFill>
                  <a:prstClr val="black"/>
                </a:solidFill>
                <a:latin typeface="ＭＳ 明朝" panose="02020609040205080304" pitchFamily="17" charset="-128"/>
                <a:ea typeface="ＭＳ 明朝" panose="02020609040205080304" pitchFamily="17" charset="-128"/>
              </a:rPr>
              <a:t>发动机产生的机械能</a:t>
            </a:r>
            <a:r>
              <a:rPr lang="zh-CN" altLang="en-US" sz="1400" dirty="0">
                <a:solidFill>
                  <a:prstClr val="black"/>
                </a:solidFill>
                <a:latin typeface="ＭＳ 明朝" panose="02020609040205080304" pitchFamily="17" charset="-128"/>
                <a:ea typeface="ＭＳ 明朝" panose="02020609040205080304" pitchFamily="17" charset="-128"/>
              </a:rPr>
              <a:t>通过</a:t>
            </a:r>
            <a:r>
              <a:rPr lang="zh-CN" altLang="en-US" sz="1400" b="1" u="sng" dirty="0">
                <a:solidFill>
                  <a:prstClr val="black"/>
                </a:solidFill>
                <a:latin typeface="ＭＳ 明朝" panose="02020609040205080304" pitchFamily="17" charset="-128"/>
                <a:ea typeface="ＭＳ 明朝" panose="02020609040205080304" pitchFamily="17" charset="-128"/>
              </a:rPr>
              <a:t>液压泵转换成流体能（液压）</a:t>
            </a:r>
            <a:r>
              <a:rPr lang="zh-CN" altLang="en-US" sz="1400" dirty="0">
                <a:solidFill>
                  <a:prstClr val="black"/>
                </a:solidFill>
                <a:latin typeface="ＭＳ 明朝" panose="02020609040205080304" pitchFamily="17" charset="-128"/>
                <a:ea typeface="ＭＳ 明朝" panose="02020609040205080304" pitchFamily="17" charset="-128"/>
              </a:rPr>
              <a:t>，并利用</a:t>
            </a:r>
            <a:r>
              <a:rPr lang="zh-CN" altLang="en-US" sz="1400" b="1" u="sng" dirty="0">
                <a:solidFill>
                  <a:prstClr val="black"/>
                </a:solidFill>
                <a:latin typeface="ＭＳ 明朝" panose="02020609040205080304" pitchFamily="17" charset="-128"/>
                <a:ea typeface="ＭＳ 明朝" panose="02020609040205080304" pitchFamily="17" charset="-128"/>
              </a:rPr>
              <a:t>液压带动行车用液压马达旋转</a:t>
            </a:r>
            <a:r>
              <a:rPr lang="zh-CN" altLang="en-US" sz="1400" dirty="0">
                <a:solidFill>
                  <a:prstClr val="black"/>
                </a:solidFill>
                <a:latin typeface="ＭＳ 明朝" panose="02020609040205080304" pitchFamily="17" charset="-128"/>
                <a:ea typeface="ＭＳ 明朝" panose="02020609040205080304" pitchFamily="17" charset="-128"/>
              </a:rPr>
              <a:t>的构造。</a:t>
            </a:r>
            <a:endParaRPr lang="ja-JP" altLang="en-US"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轮式车辆的动力输送装置的构成如图</a:t>
            </a:r>
            <a:r>
              <a:rPr lang="en-US" altLang="zh-CN" sz="1400" dirty="0">
                <a:solidFill>
                  <a:prstClr val="black"/>
                </a:solidFill>
                <a:latin typeface="ＭＳ 明朝" panose="02020609040205080304" pitchFamily="17" charset="-128"/>
                <a:ea typeface="ＭＳ 明朝" panose="02020609040205080304" pitchFamily="17" charset="-128"/>
              </a:rPr>
              <a:t>3-44</a:t>
            </a:r>
            <a:r>
              <a:rPr lang="zh-CN" altLang="en-US" sz="1400" dirty="0">
                <a:solidFill>
                  <a:prstClr val="black"/>
                </a:solidFill>
                <a:latin typeface="ＭＳ 明朝" panose="02020609040205080304" pitchFamily="17" charset="-128"/>
                <a:ea typeface="ＭＳ 明朝" panose="02020609040205080304" pitchFamily="17" charset="-128"/>
              </a:rPr>
              <a:t>所示。</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en-US" altLang="ja-JP"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b="1" dirty="0">
                <a:solidFill>
                  <a:prstClr val="black"/>
                </a:solidFill>
                <a:latin typeface="ＭＳ 明朝" panose="02020609040205080304" pitchFamily="17" charset="-128"/>
                <a:ea typeface="ＭＳ 明朝" panose="02020609040205080304" pitchFamily="17" charset="-128"/>
              </a:rPr>
              <a:t>②　</a:t>
            </a:r>
            <a:r>
              <a:rPr lang="zh-CN" altLang="en-US" sz="1400" b="1" dirty="0">
                <a:solidFill>
                  <a:prstClr val="black"/>
                </a:solidFill>
                <a:latin typeface="ＭＳ 明朝" panose="02020609040205080304" pitchFamily="17" charset="-128"/>
                <a:ea typeface="ＭＳ 明朝" panose="02020609040205080304" pitchFamily="17" charset="-128"/>
              </a:rPr>
              <a:t>履带</a:t>
            </a:r>
            <a:r>
              <a:rPr lang="ja-JP" altLang="en-US" sz="1400" b="1" dirty="0">
                <a:solidFill>
                  <a:prstClr val="black"/>
                </a:solidFill>
                <a:latin typeface="ＭＳ 明朝" panose="02020609040205080304" pitchFamily="17" charset="-128"/>
                <a:ea typeface="ＭＳ 明朝" panose="02020609040205080304" pitchFamily="17" charset="-128"/>
              </a:rPr>
              <a:t>式</a:t>
            </a:r>
            <a:r>
              <a:rPr lang="zh-CN" altLang="en-US" sz="1400" b="1" dirty="0">
                <a:solidFill>
                  <a:prstClr val="black"/>
                </a:solidFill>
                <a:latin typeface="ＭＳ 明朝" panose="02020609040205080304" pitchFamily="17" charset="-128"/>
                <a:ea typeface="ＭＳ 明朝" panose="02020609040205080304" pitchFamily="17" charset="-128"/>
              </a:rPr>
              <a:t>车辆的动力传输装置</a:t>
            </a:r>
            <a:endParaRPr lang="en-US" altLang="ja-JP" sz="14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履带式高空作业车的动力传输装置基本上</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和轮式高空作业车相同，和轮式不同之处</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是左右行车装置能够独立驱动行车的构造</a:t>
            </a:r>
            <a:r>
              <a:rPr lang="ja-JP" altLang="en-US" sz="14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endParaRPr lang="en-US" altLang="ja-JP" sz="1400" b="1"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4507322" y="1730500"/>
            <a:ext cx="4008028" cy="2113265"/>
          </a:xfrm>
          <a:prstGeom prst="rect">
            <a:avLst/>
          </a:prstGeom>
          <a:noFill/>
          <a:ln>
            <a:solidFill>
              <a:schemeClr val="tx1"/>
            </a:solidFill>
          </a:ln>
        </p:spPr>
      </p:pic>
      <p:pic>
        <p:nvPicPr>
          <p:cNvPr id="8" name="図 7">
            <a:extLst>
              <a:ext uri="{FF2B5EF4-FFF2-40B4-BE49-F238E27FC236}">
                <a16:creationId xmlns:a16="http://schemas.microsoft.com/office/drawing/2014/main" id="{763B1FC4-87D8-408C-9577-CDF694FF333B}"/>
              </a:ext>
            </a:extLst>
          </p:cNvPr>
          <p:cNvPicPr>
            <a:picLocks noChangeAspect="1"/>
          </p:cNvPicPr>
          <p:nvPr/>
        </p:nvPicPr>
        <p:blipFill>
          <a:blip r:embed="rId4"/>
          <a:stretch>
            <a:fillRect/>
          </a:stretch>
        </p:blipFill>
        <p:spPr>
          <a:xfrm>
            <a:off x="4363100" y="1730500"/>
            <a:ext cx="4622571" cy="3165233"/>
          </a:xfrm>
          <a:prstGeom prst="rect">
            <a:avLst/>
          </a:prstGeom>
        </p:spPr>
      </p:pic>
    </p:spTree>
    <p:extLst>
      <p:ext uri="{BB962C8B-B14F-4D97-AF65-F5344CB8AC3E}">
        <p14:creationId xmlns:p14="http://schemas.microsoft.com/office/powerpoint/2010/main" val="34741070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414674"/>
            <a:ext cx="7772400" cy="558496"/>
          </a:xfrm>
        </p:spPr>
        <p:txBody>
          <a:bodyPr>
            <a:normAutofit/>
          </a:bodyPr>
          <a:lstStyle/>
          <a:p>
            <a:r>
              <a:rPr kumimoji="1" lang="ja-JP" altLang="en-US" sz="3200" dirty="0">
                <a:latin typeface="ＭＳ 明朝" panose="02020609040205080304" pitchFamily="17" charset="-128"/>
                <a:ea typeface="ＭＳ 明朝" panose="02020609040205080304" pitchFamily="17" charset="-128"/>
              </a:rPr>
              <a:t>第</a:t>
            </a:r>
            <a:r>
              <a:rPr lang="en-US" altLang="ja-JP" sz="3200" dirty="0">
                <a:latin typeface="ＭＳ 明朝" panose="02020609040205080304" pitchFamily="17" charset="-128"/>
                <a:ea typeface="ＭＳ 明朝" panose="02020609040205080304" pitchFamily="17" charset="-128"/>
              </a:rPr>
              <a:t>4</a:t>
            </a:r>
            <a:r>
              <a:rPr kumimoji="1" lang="ja-JP" altLang="en-US" sz="3200" dirty="0">
                <a:latin typeface="ＭＳ 明朝" panose="02020609040205080304" pitchFamily="17" charset="-128"/>
                <a:ea typeface="ＭＳ 明朝" panose="02020609040205080304" pitchFamily="17" charset="-128"/>
              </a:rPr>
              <a:t>章　</a:t>
            </a:r>
            <a:r>
              <a:rPr kumimoji="1" lang="zh-CN" altLang="en-US" sz="3200" b="1" dirty="0">
                <a:latin typeface="ＭＳ 明朝" panose="02020609040205080304" pitchFamily="17" charset="-128"/>
                <a:ea typeface="ＭＳ 明朝" panose="02020609040205080304" pitchFamily="17" charset="-128"/>
              </a:rPr>
              <a:t>驾驶</a:t>
            </a:r>
            <a:r>
              <a:rPr lang="zh-CN" altLang="en-US" sz="3200" b="1" dirty="0">
                <a:latin typeface="ＭＳ 明朝" panose="02020609040205080304" pitchFamily="17" charset="-128"/>
                <a:ea typeface="ＭＳ 明朝" panose="02020609040205080304" pitchFamily="17" charset="-128"/>
              </a:rPr>
              <a:t>所需力学</a:t>
            </a:r>
            <a:r>
              <a:rPr kumimoji="1" lang="ja-JP" altLang="en-US" sz="3200" b="1" dirty="0">
                <a:latin typeface="ＭＳ 明朝" panose="02020609040205080304" pitchFamily="17" charset="-128"/>
                <a:ea typeface="ＭＳ 明朝" panose="02020609040205080304" pitchFamily="17" charset="-128"/>
              </a:rPr>
              <a:t>・</a:t>
            </a:r>
            <a:r>
              <a:rPr lang="zh-CN" altLang="en-US" sz="3200" b="1" dirty="0">
                <a:latin typeface="ＭＳ 明朝" panose="02020609040205080304" pitchFamily="17" charset="-128"/>
                <a:ea typeface="ＭＳ 明朝" panose="02020609040205080304" pitchFamily="17" charset="-128"/>
              </a:rPr>
              <a:t>触电</a:t>
            </a:r>
            <a:r>
              <a:rPr kumimoji="1" lang="zh-CN" altLang="en-US" sz="3200" b="1" dirty="0">
                <a:latin typeface="ＭＳ 明朝" panose="02020609040205080304" pitchFamily="17" charset="-128"/>
                <a:ea typeface="ＭＳ 明朝" panose="02020609040205080304" pitchFamily="17" charset="-128"/>
              </a:rPr>
              <a:t>等相关知识</a:t>
            </a:r>
            <a:endParaRPr kumimoji="1" lang="ja-JP" altLang="en-US" sz="3200" dirty="0">
              <a:latin typeface="ＭＳ 明朝" panose="02020609040205080304" pitchFamily="17" charset="-128"/>
              <a:ea typeface="ＭＳ 明朝" panose="02020609040205080304" pitchFamily="17" charset="-128"/>
            </a:endParaRPr>
          </a:p>
        </p:txBody>
      </p:sp>
      <p:sp>
        <p:nvSpPr>
          <p:cNvPr id="3" name="スライド番号プレースホルダー 2"/>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64</a:t>
            </a:fld>
            <a:endParaRPr lang="ja-JP" altLang="en-US">
              <a:solidFill>
                <a:prstClr val="black">
                  <a:tint val="75000"/>
                </a:prstClr>
              </a:solidFill>
            </a:endParaRPr>
          </a:p>
        </p:txBody>
      </p:sp>
    </p:spTree>
    <p:extLst>
      <p:ext uri="{BB962C8B-B14F-4D97-AF65-F5344CB8AC3E}">
        <p14:creationId xmlns:p14="http://schemas.microsoft.com/office/powerpoint/2010/main" val="37983920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ja-JP" altLang="en-US" sz="2400" b="1" dirty="0">
                <a:latin typeface="ＭＳ 明朝" panose="02020609040205080304" pitchFamily="17" charset="-128"/>
                <a:ea typeface="ＭＳ 明朝" panose="02020609040205080304" pitchFamily="17" charset="-128"/>
              </a:rPr>
              <a:t>力</a:t>
            </a:r>
            <a:r>
              <a:rPr lang="zh-CN" altLang="en-US" sz="2400" b="1" dirty="0">
                <a:latin typeface="ＭＳ 明朝" panose="02020609040205080304" pitchFamily="17" charset="-128"/>
                <a:ea typeface="ＭＳ 明朝" panose="02020609040205080304" pitchFamily="17" charset="-128"/>
              </a:rPr>
              <a:t>的</a:t>
            </a:r>
            <a:r>
              <a:rPr lang="ja-JP" altLang="en-US" sz="2400" b="1" dirty="0">
                <a:latin typeface="ＭＳ 明朝" panose="02020609040205080304" pitchFamily="17" charset="-128"/>
                <a:ea typeface="ＭＳ 明朝" panose="02020609040205080304" pitchFamily="17" charset="-128"/>
              </a:rPr>
              <a:t>三要素</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教材１４２页</a:t>
            </a:r>
            <a:r>
              <a:rPr lang="en-US" altLang="ja-JP" sz="1200" dirty="0">
                <a:solidFill>
                  <a:prstClr val="black"/>
                </a:solidFill>
              </a:rPr>
              <a:t>/</a:t>
            </a:r>
            <a:r>
              <a:rPr lang="ja-JP" altLang="en-US" sz="1200" dirty="0" smtClean="0">
                <a:solidFill>
                  <a:prstClr val="black"/>
                </a:solidFill>
              </a:rPr>
              <a:t>辅助教材６０页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65</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9"/>
            <a:ext cx="7886701" cy="233397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　</a:t>
            </a:r>
            <a:r>
              <a:rPr lang="zh-CN" altLang="en-US" sz="1400" dirty="0">
                <a:solidFill>
                  <a:prstClr val="black"/>
                </a:solidFill>
                <a:latin typeface="ＭＳ 明朝" panose="02020609040205080304" pitchFamily="17" charset="-128"/>
                <a:ea typeface="ＭＳ 明朝" panose="02020609040205080304" pitchFamily="17" charset="-128"/>
              </a:rPr>
              <a:t>右图是人推物体时力的状态，像这样</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b="1" u="sng" dirty="0">
                <a:solidFill>
                  <a:prstClr val="black"/>
                </a:solidFill>
                <a:latin typeface="ＭＳ 明朝" panose="02020609040205080304" pitchFamily="17" charset="-128"/>
                <a:ea typeface="ＭＳ 明朝" panose="02020609040205080304" pitchFamily="17" charset="-128"/>
              </a:rPr>
              <a:t>“用力的场所”（作用点）</a:t>
            </a:r>
            <a:endParaRPr lang="en-US" altLang="zh-CN"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b="1" u="sng" dirty="0">
                <a:solidFill>
                  <a:prstClr val="black"/>
                </a:solidFill>
                <a:latin typeface="ＭＳ 明朝" panose="02020609040205080304" pitchFamily="17" charset="-128"/>
                <a:ea typeface="ＭＳ 明朝" panose="02020609040205080304" pitchFamily="17" charset="-128"/>
              </a:rPr>
              <a:t>“用力的方向”（方向）</a:t>
            </a:r>
            <a:endParaRPr lang="en-US" altLang="zh-CN"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b="1" u="sng" dirty="0">
                <a:solidFill>
                  <a:prstClr val="black"/>
                </a:solidFill>
                <a:latin typeface="ＭＳ 明朝" panose="02020609040205080304" pitchFamily="17" charset="-128"/>
                <a:ea typeface="ＭＳ 明朝" panose="02020609040205080304" pitchFamily="17" charset="-128"/>
              </a:rPr>
              <a:t>“力的大小”（大小）</a:t>
            </a:r>
            <a:endParaRPr lang="en-US" altLang="zh-CN"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可以用直线来表示。</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en-US" altLang="zh-CN"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力必须有这 </a:t>
            </a:r>
            <a:r>
              <a:rPr lang="zh-CN" altLang="en-US" sz="1400" b="1" u="sng" dirty="0">
                <a:solidFill>
                  <a:prstClr val="black"/>
                </a:solidFill>
                <a:latin typeface="ＭＳ 明朝" panose="02020609040205080304" pitchFamily="17" charset="-128"/>
                <a:ea typeface="ＭＳ 明朝" panose="02020609040205080304" pitchFamily="17" charset="-128"/>
              </a:rPr>
              <a:t>三要素，</a:t>
            </a:r>
            <a:endParaRPr lang="en-US" altLang="zh-CN"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被称为 </a:t>
            </a:r>
            <a:r>
              <a:rPr lang="zh-CN" altLang="en-US" sz="1400" b="1" u="sng" dirty="0">
                <a:solidFill>
                  <a:prstClr val="black"/>
                </a:solidFill>
                <a:latin typeface="ＭＳ 明朝" panose="02020609040205080304" pitchFamily="17" charset="-128"/>
                <a:ea typeface="ＭＳ 明朝" panose="02020609040205080304" pitchFamily="17" charset="-128"/>
              </a:rPr>
              <a:t>「力的三要素」</a:t>
            </a:r>
            <a:r>
              <a:rPr lang="zh-CN" altLang="en-US" sz="1400" dirty="0">
                <a:solidFill>
                  <a:prstClr val="black"/>
                </a:solidFill>
                <a:latin typeface="ＭＳ 明朝" panose="02020609040205080304" pitchFamily="17" charset="-128"/>
                <a:ea typeface="ＭＳ 明朝" panose="02020609040205080304" pitchFamily="17" charset="-128"/>
              </a:rPr>
              <a:t>。</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5097639" y="1381537"/>
            <a:ext cx="2885566" cy="2226783"/>
          </a:xfrm>
          <a:prstGeom prst="rect">
            <a:avLst/>
          </a:prstGeom>
          <a:noFill/>
          <a:ln>
            <a:solidFill>
              <a:schemeClr val="tx1"/>
            </a:solidFill>
          </a:ln>
        </p:spPr>
      </p:pic>
      <p:pic>
        <p:nvPicPr>
          <p:cNvPr id="8" name="図 7">
            <a:extLst>
              <a:ext uri="{FF2B5EF4-FFF2-40B4-BE49-F238E27FC236}">
                <a16:creationId xmlns:a16="http://schemas.microsoft.com/office/drawing/2014/main" id="{5894D798-9FCC-4868-8CDA-B7EC80D236B5}"/>
              </a:ext>
            </a:extLst>
          </p:cNvPr>
          <p:cNvPicPr>
            <a:picLocks noChangeAspect="1"/>
          </p:cNvPicPr>
          <p:nvPr/>
        </p:nvPicPr>
        <p:blipFill>
          <a:blip r:embed="rId4"/>
          <a:stretch>
            <a:fillRect/>
          </a:stretch>
        </p:blipFill>
        <p:spPr>
          <a:xfrm>
            <a:off x="4826281" y="1111693"/>
            <a:ext cx="3428282" cy="3341038"/>
          </a:xfrm>
          <a:prstGeom prst="rect">
            <a:avLst/>
          </a:prstGeom>
        </p:spPr>
      </p:pic>
    </p:spTree>
    <p:extLst>
      <p:ext uri="{BB962C8B-B14F-4D97-AF65-F5344CB8AC3E}">
        <p14:creationId xmlns:p14="http://schemas.microsoft.com/office/powerpoint/2010/main" val="8564846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ja-JP" altLang="en-US" sz="2400" b="1" dirty="0">
                <a:latin typeface="ＭＳ 明朝" panose="02020609040205080304" pitchFamily="17" charset="-128"/>
                <a:ea typeface="ＭＳ 明朝" panose="02020609040205080304" pitchFamily="17" charset="-128"/>
              </a:rPr>
              <a:t>力</a:t>
            </a:r>
            <a:r>
              <a:rPr lang="zh-CN" altLang="en-US" sz="2400" b="1" dirty="0">
                <a:latin typeface="ＭＳ 明朝" panose="02020609040205080304" pitchFamily="17" charset="-128"/>
                <a:ea typeface="ＭＳ 明朝" panose="02020609040205080304" pitchFamily="17" charset="-128"/>
              </a:rPr>
              <a:t>的</a:t>
            </a:r>
            <a:r>
              <a:rPr lang="ja-JP" altLang="en-US" sz="2400" b="1" dirty="0">
                <a:latin typeface="ＭＳ 明朝" panose="02020609040205080304" pitchFamily="17" charset="-128"/>
                <a:ea typeface="ＭＳ 明朝" panose="02020609040205080304" pitchFamily="17" charset="-128"/>
              </a:rPr>
              <a:t>合成</a:t>
            </a:r>
            <a:r>
              <a:rPr lang="zh-CN" altLang="en-US" sz="2400" b="1" dirty="0">
                <a:latin typeface="ＭＳ 明朝" panose="02020609040205080304" pitchFamily="17" charset="-128"/>
                <a:ea typeface="ＭＳ 明朝" panose="02020609040205080304" pitchFamily="17" charset="-128"/>
              </a:rPr>
              <a:t>和</a:t>
            </a:r>
            <a:r>
              <a:rPr lang="ja-JP" altLang="en-US" sz="2400" b="1" dirty="0">
                <a:latin typeface="ＭＳ 明朝" panose="02020609040205080304" pitchFamily="17" charset="-128"/>
                <a:ea typeface="ＭＳ 明朝" panose="02020609040205080304" pitchFamily="17" charset="-128"/>
              </a:rPr>
              <a:t>分解</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3465959" y="6400413"/>
            <a:ext cx="470470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教材１４３，１４５页</a:t>
            </a:r>
            <a:r>
              <a:rPr lang="en-US" altLang="ja-JP" sz="1200" dirty="0">
                <a:solidFill>
                  <a:prstClr val="black"/>
                </a:solidFill>
              </a:rPr>
              <a:t>/</a:t>
            </a:r>
            <a:r>
              <a:rPr lang="ja-JP" altLang="en-US" sz="1200" dirty="0">
                <a:solidFill>
                  <a:prstClr val="black"/>
                </a:solidFill>
              </a:rPr>
              <a:t>辅</a:t>
            </a:r>
            <a:r>
              <a:rPr lang="ja-JP" altLang="en-US" sz="1200" dirty="0" smtClean="0">
                <a:solidFill>
                  <a:prstClr val="black"/>
                </a:solidFill>
              </a:rPr>
              <a:t>助教材６</a:t>
            </a:r>
            <a:r>
              <a:rPr lang="ja-JP" altLang="en-US" sz="1200" dirty="0">
                <a:solidFill>
                  <a:prstClr val="black"/>
                </a:solidFill>
              </a:rPr>
              <a:t>１</a:t>
            </a:r>
            <a:r>
              <a:rPr lang="ja-JP" altLang="en-US" sz="1200" dirty="0" smtClean="0">
                <a:solidFill>
                  <a:prstClr val="black"/>
                </a:solidFill>
              </a:rPr>
              <a:t>～６２页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66</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8"/>
            <a:ext cx="7886701" cy="4195625"/>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400" b="1" u="sng" dirty="0">
                <a:solidFill>
                  <a:prstClr val="black"/>
                </a:solidFill>
                <a:latin typeface="ＭＳ 明朝" panose="02020609040205080304" pitchFamily="17" charset="-128"/>
                <a:ea typeface="ＭＳ 明朝" panose="02020609040205080304" pitchFamily="17" charset="-128"/>
              </a:rPr>
              <a:t>①　力</a:t>
            </a:r>
            <a:r>
              <a:rPr lang="zh-CN" altLang="en-US" sz="1400" b="1" u="sng" dirty="0">
                <a:solidFill>
                  <a:prstClr val="black"/>
                </a:solidFill>
                <a:latin typeface="ＭＳ 明朝" panose="02020609040205080304" pitchFamily="17" charset="-128"/>
                <a:ea typeface="ＭＳ 明朝" panose="02020609040205080304" pitchFamily="17" charset="-128"/>
              </a:rPr>
              <a:t>的</a:t>
            </a:r>
            <a:r>
              <a:rPr lang="ja-JP" altLang="en-US" sz="1400" b="1" u="sng" dirty="0">
                <a:solidFill>
                  <a:prstClr val="black"/>
                </a:solidFill>
                <a:latin typeface="ＭＳ 明朝" panose="02020609040205080304" pitchFamily="17" charset="-128"/>
                <a:ea typeface="ＭＳ 明朝" panose="02020609040205080304" pitchFamily="17" charset="-128"/>
              </a:rPr>
              <a:t>合成</a:t>
            </a:r>
            <a:endParaRPr lang="en-US" altLang="ja-JP"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300"/>
              </a:spcBef>
              <a:buNone/>
            </a:pPr>
            <a:r>
              <a:rPr lang="en-US" altLang="ja-JP" sz="1200" b="1" u="sng" dirty="0">
                <a:solidFill>
                  <a:prstClr val="black"/>
                </a:solidFill>
                <a:latin typeface="ＭＳ 明朝" panose="02020609040205080304" pitchFamily="17" charset="-128"/>
                <a:ea typeface="ＭＳ 明朝" panose="02020609040205080304" pitchFamily="17" charset="-128"/>
              </a:rPr>
              <a:t>(a)</a:t>
            </a:r>
            <a:r>
              <a:rPr lang="ja-JP" altLang="en-US" sz="1200" b="1" u="sng" dirty="0">
                <a:solidFill>
                  <a:prstClr val="black"/>
                </a:solidFill>
                <a:latin typeface="ＭＳ 明朝" panose="02020609040205080304" pitchFamily="17" charset="-128"/>
                <a:ea typeface="ＭＳ 明朝" panose="02020609040205080304" pitchFamily="17" charset="-128"/>
              </a:rPr>
              <a:t>　</a:t>
            </a:r>
            <a:r>
              <a:rPr lang="zh-CN" altLang="en-US" sz="1200" b="1" u="sng" dirty="0">
                <a:solidFill>
                  <a:prstClr val="black"/>
                </a:solidFill>
                <a:latin typeface="ＭＳ 明朝" panose="02020609040205080304" pitchFamily="17" charset="-128"/>
                <a:ea typeface="ＭＳ 明朝" panose="02020609040205080304" pitchFamily="17" charset="-128"/>
              </a:rPr>
              <a:t>直线</a:t>
            </a:r>
            <a:r>
              <a:rPr lang="ja-JP" altLang="en-US" sz="1200" b="1" u="sng" dirty="0">
                <a:solidFill>
                  <a:prstClr val="black"/>
                </a:solidFill>
                <a:latin typeface="ＭＳ 明朝" panose="02020609040205080304" pitchFamily="17" charset="-128"/>
                <a:ea typeface="ＭＳ 明朝" panose="02020609040205080304" pitchFamily="17" charset="-128"/>
              </a:rPr>
              <a:t>上力</a:t>
            </a:r>
            <a:r>
              <a:rPr lang="zh-CN" altLang="en-US" sz="1200" b="1" u="sng" dirty="0">
                <a:solidFill>
                  <a:prstClr val="black"/>
                </a:solidFill>
                <a:latin typeface="ＭＳ 明朝" panose="02020609040205080304" pitchFamily="17" charset="-128"/>
                <a:ea typeface="ＭＳ 明朝" panose="02020609040205080304" pitchFamily="17" charset="-128"/>
              </a:rPr>
              <a:t>的</a:t>
            </a:r>
            <a:r>
              <a:rPr lang="ja-JP" altLang="en-US" sz="1200" b="1" u="sng" dirty="0">
                <a:solidFill>
                  <a:prstClr val="black"/>
                </a:solidFill>
                <a:latin typeface="ＭＳ 明朝" panose="02020609040205080304" pitchFamily="17" charset="-128"/>
                <a:ea typeface="ＭＳ 明朝" panose="02020609040205080304" pitchFamily="17" charset="-128"/>
              </a:rPr>
              <a:t>合成</a:t>
            </a: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两个力</a:t>
            </a:r>
            <a:r>
              <a:rPr lang="en-US" altLang="zh-CN"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Ｆ１，Ｆ２</a:t>
            </a:r>
            <a:r>
              <a:rPr lang="en-US" altLang="zh-CN"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在直线上作用时的</a:t>
            </a:r>
            <a:r>
              <a:rPr kumimoji="1" lang="ja-JP" altLang="en-US" sz="1200" b="1" i="0" u="sng"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rPr>
              <a:t>合力</a:t>
            </a:r>
            <a:r>
              <a:rPr kumimoji="1" lang="en-US" altLang="ja-JP" sz="1200" b="1" i="0" u="sng"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rPr>
              <a:t>(</a:t>
            </a:r>
            <a:r>
              <a:rPr kumimoji="1" lang="ja-JP" altLang="en-US" sz="1200" b="1" i="0" u="sng"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rPr>
              <a:t>Ｒ</a:t>
            </a:r>
            <a:r>
              <a:rPr kumimoji="1" lang="en-US" altLang="ja-JP" sz="1200" b="1" i="0" u="sng"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为</a:t>
            </a:r>
            <a:endParaRPr lang="en-US" altLang="zh-CN"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200" dirty="0">
                <a:solidFill>
                  <a:prstClr val="black"/>
                </a:solidFill>
                <a:latin typeface="ＭＳ 明朝" panose="02020609040205080304" pitchFamily="17" charset="-128"/>
                <a:ea typeface="ＭＳ 明朝" panose="02020609040205080304" pitchFamily="17" charset="-128"/>
              </a:rPr>
              <a:t>如图</a:t>
            </a:r>
            <a:r>
              <a:rPr lang="en-US" altLang="zh-CN" sz="1200" dirty="0">
                <a:solidFill>
                  <a:prstClr val="black"/>
                </a:solidFill>
                <a:latin typeface="ＭＳ 明朝" panose="02020609040205080304" pitchFamily="17" charset="-128"/>
                <a:ea typeface="ＭＳ 明朝" panose="02020609040205080304" pitchFamily="17" charset="-128"/>
              </a:rPr>
              <a:t>4-7</a:t>
            </a:r>
            <a:r>
              <a:rPr lang="zh-CN" altLang="en-US" sz="1200" dirty="0">
                <a:solidFill>
                  <a:prstClr val="black"/>
                </a:solidFill>
                <a:latin typeface="ＭＳ 明朝" panose="02020609040205080304" pitchFamily="17" charset="-128"/>
                <a:ea typeface="ＭＳ 明朝" panose="02020609040205080304" pitchFamily="17" charset="-128"/>
              </a:rPr>
              <a:t>所示，如果它们的立在同一方向时则用</a:t>
            </a:r>
            <a:endParaRPr lang="en-US" altLang="zh-CN"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200" dirty="0">
                <a:solidFill>
                  <a:prstClr val="black"/>
                </a:solidFill>
                <a:latin typeface="ＭＳ 明朝" panose="02020609040205080304" pitchFamily="17" charset="-128"/>
                <a:ea typeface="ＭＳ 明朝" panose="02020609040205080304" pitchFamily="17" charset="-128"/>
              </a:rPr>
              <a:t>其之和求得，如果是反方向是则用其差求得。</a:t>
            </a:r>
            <a:endParaRPr lang="en-US" altLang="zh-CN"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en-US" altLang="zh-CN"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en-US" altLang="ja-JP" sz="1200" b="1" u="sng" dirty="0">
                <a:solidFill>
                  <a:prstClr val="black"/>
                </a:solidFill>
                <a:latin typeface="ＭＳ 明朝" panose="02020609040205080304" pitchFamily="17" charset="-128"/>
                <a:ea typeface="ＭＳ 明朝" panose="02020609040205080304" pitchFamily="17" charset="-128"/>
              </a:rPr>
              <a:t>(b)</a:t>
            </a:r>
            <a:r>
              <a:rPr lang="ja-JP" altLang="en-US" sz="1200" b="1" u="sng" dirty="0">
                <a:solidFill>
                  <a:prstClr val="black"/>
                </a:solidFill>
                <a:latin typeface="ＭＳ 明朝" panose="02020609040205080304" pitchFamily="17" charset="-128"/>
                <a:ea typeface="ＭＳ 明朝" panose="02020609040205080304" pitchFamily="17" charset="-128"/>
              </a:rPr>
              <a:t>　方向</a:t>
            </a:r>
            <a:r>
              <a:rPr lang="zh-CN" altLang="en-US" sz="1200" b="1" u="sng" dirty="0">
                <a:solidFill>
                  <a:prstClr val="black"/>
                </a:solidFill>
                <a:latin typeface="ＭＳ 明朝" panose="02020609040205080304" pitchFamily="17" charset="-128"/>
                <a:ea typeface="ＭＳ 明朝" panose="02020609040205080304" pitchFamily="17" charset="-128"/>
              </a:rPr>
              <a:t>和大小都不同的情况</a:t>
            </a:r>
            <a:endParaRPr lang="en-US" altLang="zh-CN" sz="12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200" dirty="0">
                <a:solidFill>
                  <a:prstClr val="black"/>
                </a:solidFill>
                <a:latin typeface="ＭＳ 明朝" panose="02020609040205080304" pitchFamily="17" charset="-128"/>
                <a:ea typeface="ＭＳ 明朝" panose="02020609040205080304" pitchFamily="17" charset="-128"/>
              </a:rPr>
              <a:t>  图</a:t>
            </a:r>
            <a:r>
              <a:rPr lang="en-US" altLang="zh-CN" sz="1200" dirty="0">
                <a:solidFill>
                  <a:prstClr val="black"/>
                </a:solidFill>
                <a:latin typeface="ＭＳ 明朝" panose="02020609040205080304" pitchFamily="17" charset="-128"/>
                <a:ea typeface="ＭＳ 明朝" panose="02020609040205080304" pitchFamily="17" charset="-128"/>
              </a:rPr>
              <a:t>4-8</a:t>
            </a:r>
            <a:r>
              <a:rPr lang="zh-CN" altLang="en-US" sz="1200" dirty="0">
                <a:solidFill>
                  <a:prstClr val="black"/>
                </a:solidFill>
                <a:latin typeface="ＭＳ 明朝" panose="02020609040205080304" pitchFamily="17" charset="-128"/>
                <a:ea typeface="ＭＳ 明朝" panose="02020609040205080304" pitchFamily="17" charset="-128"/>
              </a:rPr>
              <a:t>所示，求出受力方向不同的Ｆ１和Ｆ２ </a:t>
            </a:r>
            <a:endParaRPr lang="en-US" altLang="zh-CN"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200" dirty="0">
                <a:solidFill>
                  <a:prstClr val="black"/>
                </a:solidFill>
                <a:latin typeface="ＭＳ 明朝" panose="02020609040205080304" pitchFamily="17" charset="-128"/>
                <a:ea typeface="ＭＳ 明朝" panose="02020609040205080304" pitchFamily="17" charset="-128"/>
              </a:rPr>
              <a:t>作用于Ｏ点时的</a:t>
            </a:r>
            <a:r>
              <a:rPr lang="zh-CN" altLang="en-US" sz="1200" b="1" u="sng" dirty="0">
                <a:solidFill>
                  <a:prstClr val="black"/>
                </a:solidFill>
                <a:latin typeface="ＭＳ 明朝" panose="02020609040205080304" pitchFamily="17" charset="-128"/>
                <a:ea typeface="ＭＳ 明朝" panose="02020609040205080304" pitchFamily="17" charset="-128"/>
              </a:rPr>
              <a:t>「合力</a:t>
            </a:r>
            <a:r>
              <a:rPr lang="en-US" altLang="zh-CN"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Ｒ</a:t>
            </a:r>
            <a:r>
              <a:rPr lang="en-US" altLang="zh-CN"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a:t>
            </a:r>
            <a:endParaRPr lang="en-US" altLang="zh-CN" sz="12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200" dirty="0">
                <a:solidFill>
                  <a:prstClr val="black"/>
                </a:solidFill>
                <a:latin typeface="ＭＳ 明朝" panose="02020609040205080304" pitchFamily="17" charset="-128"/>
                <a:ea typeface="ＭＳ 明朝" panose="02020609040205080304" pitchFamily="17" charset="-128"/>
              </a:rPr>
              <a:t> 画出以Ｆ１和Ｆ２ 作为两边的平行四边形</a:t>
            </a:r>
            <a:r>
              <a:rPr lang="en-US" altLang="zh-CN"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ＯＢＤＡ</a:t>
            </a:r>
            <a:r>
              <a:rPr lang="en-US" altLang="zh-CN"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a:t>
            </a:r>
            <a:endParaRPr lang="en-US" altLang="zh-CN"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200" dirty="0">
                <a:solidFill>
                  <a:prstClr val="black"/>
                </a:solidFill>
                <a:latin typeface="ＭＳ 明朝" panose="02020609040205080304" pitchFamily="17" charset="-128"/>
                <a:ea typeface="ＭＳ 明朝" panose="02020609040205080304" pitchFamily="17" charset="-128"/>
              </a:rPr>
              <a:t>求出其对角线「合力</a:t>
            </a:r>
            <a:r>
              <a:rPr lang="en-US" altLang="zh-CN"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Ｒ</a:t>
            </a:r>
            <a:r>
              <a:rPr lang="en-US" altLang="zh-CN"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这被成为</a:t>
            </a:r>
            <a:r>
              <a:rPr lang="zh-CN" altLang="en-US" sz="1200" b="1" u="sng" dirty="0">
                <a:solidFill>
                  <a:prstClr val="black"/>
                </a:solidFill>
                <a:latin typeface="ＭＳ 明朝" panose="02020609040205080304" pitchFamily="17" charset="-128"/>
                <a:ea typeface="ＭＳ 明朝" panose="02020609040205080304" pitchFamily="17" charset="-128"/>
              </a:rPr>
              <a:t>「力的平行四边形法则」</a:t>
            </a:r>
            <a:r>
              <a:rPr lang="zh-CN" altLang="en-US" sz="1200" dirty="0">
                <a:solidFill>
                  <a:prstClr val="black"/>
                </a:solidFill>
                <a:latin typeface="ＭＳ 明朝" panose="02020609040205080304" pitchFamily="17" charset="-128"/>
                <a:ea typeface="ＭＳ 明朝" panose="02020609040205080304" pitchFamily="17" charset="-128"/>
              </a:rPr>
              <a:t>。</a:t>
            </a:r>
            <a:endParaRPr lang="en-US" altLang="zh-CN"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600"/>
              </a:spcBef>
              <a:buNone/>
            </a:pPr>
            <a:r>
              <a:rPr lang="ja-JP" altLang="en-US" sz="1400" b="1" u="sng" dirty="0">
                <a:solidFill>
                  <a:prstClr val="black"/>
                </a:solidFill>
                <a:latin typeface="ＭＳ 明朝" panose="02020609040205080304" pitchFamily="17" charset="-128"/>
                <a:ea typeface="ＭＳ 明朝" panose="02020609040205080304" pitchFamily="17" charset="-128"/>
              </a:rPr>
              <a:t>②　力</a:t>
            </a:r>
            <a:r>
              <a:rPr lang="zh-CN" altLang="en-US" sz="1400" b="1" u="sng" dirty="0">
                <a:solidFill>
                  <a:prstClr val="black"/>
                </a:solidFill>
                <a:latin typeface="ＭＳ 明朝" panose="02020609040205080304" pitchFamily="17" charset="-128"/>
                <a:ea typeface="ＭＳ 明朝" panose="02020609040205080304" pitchFamily="17" charset="-128"/>
              </a:rPr>
              <a:t>的</a:t>
            </a:r>
            <a:r>
              <a:rPr lang="ja-JP" altLang="en-US" sz="1400" b="1" u="sng" dirty="0">
                <a:solidFill>
                  <a:prstClr val="black"/>
                </a:solidFill>
                <a:latin typeface="ＭＳ 明朝" panose="02020609040205080304" pitchFamily="17" charset="-128"/>
                <a:ea typeface="ＭＳ 明朝" panose="02020609040205080304" pitchFamily="17" charset="-128"/>
              </a:rPr>
              <a:t>分解</a:t>
            </a:r>
          </a:p>
          <a:p>
            <a:pPr marL="0" indent="0">
              <a:lnSpc>
                <a:spcPct val="100000"/>
              </a:lnSpc>
              <a:spcBef>
                <a:spcPts val="0"/>
              </a:spcBef>
              <a:buNone/>
            </a:pPr>
            <a:r>
              <a:rPr lang="zh-CN" altLang="en-US" sz="1200" dirty="0">
                <a:solidFill>
                  <a:prstClr val="black"/>
                </a:solidFill>
                <a:latin typeface="ＭＳ 明朝" panose="02020609040205080304" pitchFamily="17" charset="-128"/>
                <a:ea typeface="ＭＳ 明朝" panose="02020609040205080304" pitchFamily="17" charset="-128"/>
              </a:rPr>
              <a:t>  如图</a:t>
            </a:r>
            <a:r>
              <a:rPr lang="en-US" altLang="zh-CN" sz="1200" dirty="0">
                <a:solidFill>
                  <a:prstClr val="black"/>
                </a:solidFill>
                <a:latin typeface="ＭＳ 明朝" panose="02020609040205080304" pitchFamily="17" charset="-128"/>
                <a:ea typeface="ＭＳ 明朝" panose="02020609040205080304" pitchFamily="17" charset="-128"/>
              </a:rPr>
              <a:t>4-10</a:t>
            </a:r>
            <a:r>
              <a:rPr lang="zh-CN" altLang="en-US" sz="1200" dirty="0">
                <a:solidFill>
                  <a:prstClr val="black"/>
                </a:solidFill>
                <a:latin typeface="ＭＳ 明朝" panose="02020609040205080304" pitchFamily="17" charset="-128"/>
                <a:ea typeface="ＭＳ 明朝" panose="02020609040205080304" pitchFamily="17" charset="-128"/>
              </a:rPr>
              <a:t>所示，为了使漂浮在流动的河流上的船不靠岸，</a:t>
            </a:r>
            <a:endParaRPr lang="en-US" altLang="zh-CN"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200" dirty="0">
                <a:solidFill>
                  <a:prstClr val="black"/>
                </a:solidFill>
                <a:latin typeface="ＭＳ 明朝" panose="02020609040205080304" pitchFamily="17" charset="-128"/>
                <a:ea typeface="ＭＳ 明朝" panose="02020609040205080304" pitchFamily="17" charset="-128"/>
              </a:rPr>
              <a:t>用绳索连接在两岸木木桩</a:t>
            </a:r>
            <a:r>
              <a:rPr lang="en-US" altLang="zh-CN"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Ａ，Ｂ</a:t>
            </a:r>
            <a:r>
              <a:rPr lang="en-US" altLang="zh-CN"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，船被冲走的力Ｆ，</a:t>
            </a:r>
            <a:endParaRPr lang="en-US" altLang="zh-CN"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200" dirty="0">
                <a:solidFill>
                  <a:prstClr val="black"/>
                </a:solidFill>
                <a:latin typeface="ＭＳ 明朝" panose="02020609040205080304" pitchFamily="17" charset="-128"/>
                <a:ea typeface="ＭＳ 明朝" panose="02020609040205080304" pitchFamily="17" charset="-128"/>
              </a:rPr>
              <a:t>此时挂在绳索上的力分别为Ｆａ和Ｆｂ。</a:t>
            </a:r>
          </a:p>
          <a:p>
            <a:pPr marL="0" indent="0">
              <a:lnSpc>
                <a:spcPct val="100000"/>
              </a:lnSpc>
              <a:spcBef>
                <a:spcPts val="0"/>
              </a:spcBef>
              <a:buNone/>
            </a:pPr>
            <a:r>
              <a:rPr lang="zh-CN" altLang="en-US" sz="1200" dirty="0">
                <a:solidFill>
                  <a:prstClr val="black"/>
                </a:solidFill>
                <a:latin typeface="ＭＳ 明朝" panose="02020609040205080304" pitchFamily="17" charset="-128"/>
                <a:ea typeface="ＭＳ 明朝" panose="02020609040205080304" pitchFamily="17" charset="-128"/>
              </a:rPr>
              <a:t>  挂在绳索上的力如图</a:t>
            </a:r>
            <a:r>
              <a:rPr lang="en-US" altLang="zh-CN" sz="1200" dirty="0">
                <a:solidFill>
                  <a:prstClr val="black"/>
                </a:solidFill>
                <a:latin typeface="ＭＳ 明朝" panose="02020609040205080304" pitchFamily="17" charset="-128"/>
                <a:ea typeface="ＭＳ 明朝" panose="02020609040205080304" pitchFamily="17" charset="-128"/>
              </a:rPr>
              <a:t>4-10</a:t>
            </a:r>
            <a:r>
              <a:rPr lang="zh-CN" altLang="en-US" sz="1200" dirty="0">
                <a:solidFill>
                  <a:prstClr val="black"/>
                </a:solidFill>
                <a:latin typeface="ＭＳ 明朝" panose="02020609040205080304" pitchFamily="17" charset="-128"/>
                <a:ea typeface="ＭＳ 明朝" panose="02020609040205080304" pitchFamily="17" charset="-128"/>
              </a:rPr>
              <a:t>所示可以利用反向的</a:t>
            </a:r>
            <a:endParaRPr lang="en-US" altLang="zh-CN"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200" dirty="0">
                <a:solidFill>
                  <a:prstClr val="black"/>
                </a:solidFill>
                <a:latin typeface="ＭＳ 明朝" panose="02020609040205080304" pitchFamily="17" charset="-128"/>
                <a:ea typeface="ＭＳ 明朝" panose="02020609040205080304" pitchFamily="17" charset="-128"/>
              </a:rPr>
              <a:t>「力的平行四边形法则」求出。</a:t>
            </a:r>
          </a:p>
          <a:p>
            <a:pPr marL="0" indent="0">
              <a:lnSpc>
                <a:spcPct val="100000"/>
              </a:lnSpc>
              <a:spcBef>
                <a:spcPts val="0"/>
              </a:spcBef>
              <a:buNone/>
            </a:pPr>
            <a:r>
              <a:rPr lang="zh-CN" altLang="en-US" sz="1200" dirty="0">
                <a:solidFill>
                  <a:prstClr val="black"/>
                </a:solidFill>
                <a:latin typeface="ＭＳ 明朝" panose="02020609040205080304" pitchFamily="17" charset="-128"/>
                <a:ea typeface="ＭＳ 明朝" panose="02020609040205080304" pitchFamily="17" charset="-128"/>
              </a:rPr>
              <a:t>  以船的冲走力Ｆ的反力Ｒ为对角线，画以每条绳子为两边</a:t>
            </a:r>
            <a:endParaRPr lang="en-US" altLang="zh-CN"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200" dirty="0">
                <a:solidFill>
                  <a:prstClr val="black"/>
                </a:solidFill>
                <a:latin typeface="ＭＳ 明朝" panose="02020609040205080304" pitchFamily="17" charset="-128"/>
                <a:ea typeface="ＭＳ 明朝" panose="02020609040205080304" pitchFamily="17" charset="-128"/>
              </a:rPr>
              <a:t>的平行四边形，此时边长的Ｆａ和Ｆｂ就是挂在绳子上的力。</a:t>
            </a:r>
          </a:p>
          <a:p>
            <a:pPr marL="0" indent="0">
              <a:lnSpc>
                <a:spcPct val="100000"/>
              </a:lnSpc>
              <a:spcBef>
                <a:spcPts val="0"/>
              </a:spcBef>
              <a:buNone/>
            </a:pPr>
            <a:r>
              <a:rPr lang="zh-CN" altLang="en-US" sz="1200" dirty="0">
                <a:solidFill>
                  <a:prstClr val="black"/>
                </a:solidFill>
                <a:latin typeface="ＭＳ 明朝" panose="02020609040205080304" pitchFamily="17" charset="-128"/>
                <a:ea typeface="ＭＳ 明朝" panose="02020609040205080304" pitchFamily="17" charset="-128"/>
              </a:rPr>
              <a:t>  像这样将 </a:t>
            </a:r>
            <a:r>
              <a:rPr lang="zh-CN" altLang="en-US" sz="1200" b="1" u="sng" dirty="0">
                <a:solidFill>
                  <a:prstClr val="black"/>
                </a:solidFill>
                <a:latin typeface="ＭＳ 明朝" panose="02020609040205080304" pitchFamily="17" charset="-128"/>
                <a:ea typeface="ＭＳ 明朝" panose="02020609040205080304" pitchFamily="17" charset="-128"/>
              </a:rPr>
              <a:t>一个力分为两个以上的力叫做“力的分解”</a:t>
            </a:r>
            <a:r>
              <a:rPr lang="zh-CN" altLang="en-US" sz="1200" dirty="0">
                <a:solidFill>
                  <a:prstClr val="black"/>
                </a:solidFill>
                <a:latin typeface="ＭＳ 明朝" panose="02020609040205080304" pitchFamily="17" charset="-128"/>
                <a:ea typeface="ＭＳ 明朝" panose="02020609040205080304" pitchFamily="17" charset="-128"/>
              </a:rPr>
              <a:t>，</a:t>
            </a:r>
            <a:endParaRPr lang="en-US" altLang="zh-CN"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200" dirty="0">
                <a:solidFill>
                  <a:prstClr val="black"/>
                </a:solidFill>
                <a:latin typeface="ＭＳ 明朝" panose="02020609040205080304" pitchFamily="17" charset="-128"/>
                <a:ea typeface="ＭＳ 明朝" panose="02020609040205080304" pitchFamily="17" charset="-128"/>
              </a:rPr>
              <a:t>像Ｆａ，Ｆｂ这样被分开的力叫做</a:t>
            </a:r>
            <a:r>
              <a:rPr lang="zh-CN" altLang="en-US" sz="1200" b="1" u="sng" dirty="0">
                <a:solidFill>
                  <a:prstClr val="black"/>
                </a:solidFill>
                <a:latin typeface="ＭＳ 明朝" panose="02020609040205080304" pitchFamily="17" charset="-128"/>
                <a:ea typeface="ＭＳ 明朝" panose="02020609040205080304" pitchFamily="17" charset="-128"/>
              </a:rPr>
              <a:t>“分力”</a:t>
            </a:r>
            <a:r>
              <a:rPr lang="zh-CN" altLang="en-US" sz="12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endParaRPr lang="ja-JP" altLang="en-US" sz="12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5980445" y="1042685"/>
            <a:ext cx="2534905" cy="1238155"/>
          </a:xfrm>
          <a:prstGeom prst="rect">
            <a:avLst/>
          </a:prstGeom>
          <a:noFill/>
          <a:ln>
            <a:solidFill>
              <a:schemeClr val="tx1"/>
            </a:solidFill>
          </a:ln>
        </p:spPr>
      </p:pic>
      <p:pic>
        <p:nvPicPr>
          <p:cNvPr id="8" name="図 7"/>
          <p:cNvPicPr/>
          <p:nvPr/>
        </p:nvPicPr>
        <p:blipFill>
          <a:blip r:embed="rId4">
            <a:extLst>
              <a:ext uri="{28A0092B-C50C-407E-A947-70E740481C1C}">
                <a14:useLocalDpi xmlns:a14="http://schemas.microsoft.com/office/drawing/2010/main" val="0"/>
              </a:ext>
            </a:extLst>
          </a:blip>
          <a:srcRect/>
          <a:stretch>
            <a:fillRect/>
          </a:stretch>
        </p:blipFill>
        <p:spPr bwMode="auto">
          <a:xfrm>
            <a:off x="6323573" y="2280840"/>
            <a:ext cx="2191777" cy="1170469"/>
          </a:xfrm>
          <a:prstGeom prst="rect">
            <a:avLst/>
          </a:prstGeom>
          <a:noFill/>
          <a:ln>
            <a:solidFill>
              <a:schemeClr val="tx1"/>
            </a:solidFill>
          </a:ln>
        </p:spPr>
      </p:pic>
      <p:pic>
        <p:nvPicPr>
          <p:cNvPr id="9" name="図 8"/>
          <p:cNvPicPr/>
          <p:nvPr/>
        </p:nvPicPr>
        <p:blipFill>
          <a:blip r:embed="rId5">
            <a:extLst>
              <a:ext uri="{28A0092B-C50C-407E-A947-70E740481C1C}">
                <a14:useLocalDpi xmlns:a14="http://schemas.microsoft.com/office/drawing/2010/main" val="0"/>
              </a:ext>
            </a:extLst>
          </a:blip>
          <a:srcRect/>
          <a:stretch>
            <a:fillRect/>
          </a:stretch>
        </p:blipFill>
        <p:spPr bwMode="auto">
          <a:xfrm>
            <a:off x="5464130" y="4056310"/>
            <a:ext cx="3148732" cy="1405974"/>
          </a:xfrm>
          <a:prstGeom prst="rect">
            <a:avLst/>
          </a:prstGeom>
          <a:noFill/>
          <a:ln>
            <a:solidFill>
              <a:schemeClr val="tx1"/>
            </a:solidFill>
          </a:ln>
        </p:spPr>
      </p:pic>
      <p:pic>
        <p:nvPicPr>
          <p:cNvPr id="10" name="図 9">
            <a:extLst>
              <a:ext uri="{FF2B5EF4-FFF2-40B4-BE49-F238E27FC236}">
                <a16:creationId xmlns:a16="http://schemas.microsoft.com/office/drawing/2014/main" id="{0E8E7F1C-9D3D-4A53-A7F8-4D49F0C568AC}"/>
              </a:ext>
            </a:extLst>
          </p:cNvPr>
          <p:cNvPicPr>
            <a:picLocks noChangeAspect="1"/>
          </p:cNvPicPr>
          <p:nvPr/>
        </p:nvPicPr>
        <p:blipFill>
          <a:blip r:embed="rId6"/>
          <a:stretch>
            <a:fillRect/>
          </a:stretch>
        </p:blipFill>
        <p:spPr>
          <a:xfrm>
            <a:off x="5782809" y="853361"/>
            <a:ext cx="2772903" cy="1405974"/>
          </a:xfrm>
          <a:prstGeom prst="rect">
            <a:avLst/>
          </a:prstGeom>
        </p:spPr>
      </p:pic>
      <p:pic>
        <p:nvPicPr>
          <p:cNvPr id="12" name="図 11">
            <a:extLst>
              <a:ext uri="{FF2B5EF4-FFF2-40B4-BE49-F238E27FC236}">
                <a16:creationId xmlns:a16="http://schemas.microsoft.com/office/drawing/2014/main" id="{A8742945-D9FA-41AB-8885-D83CB89A494A}"/>
              </a:ext>
            </a:extLst>
          </p:cNvPr>
          <p:cNvPicPr>
            <a:picLocks noChangeAspect="1"/>
          </p:cNvPicPr>
          <p:nvPr/>
        </p:nvPicPr>
        <p:blipFill>
          <a:blip r:embed="rId7"/>
          <a:stretch>
            <a:fillRect/>
          </a:stretch>
        </p:blipFill>
        <p:spPr>
          <a:xfrm>
            <a:off x="5900326" y="2197703"/>
            <a:ext cx="2632417" cy="1596503"/>
          </a:xfrm>
          <a:prstGeom prst="rect">
            <a:avLst/>
          </a:prstGeom>
        </p:spPr>
      </p:pic>
      <p:pic>
        <p:nvPicPr>
          <p:cNvPr id="13" name="図 12">
            <a:extLst>
              <a:ext uri="{FF2B5EF4-FFF2-40B4-BE49-F238E27FC236}">
                <a16:creationId xmlns:a16="http://schemas.microsoft.com/office/drawing/2014/main" id="{93DFE235-1A16-429E-BCF7-60B305008BDF}"/>
              </a:ext>
            </a:extLst>
          </p:cNvPr>
          <p:cNvPicPr>
            <a:picLocks noChangeAspect="1"/>
          </p:cNvPicPr>
          <p:nvPr/>
        </p:nvPicPr>
        <p:blipFill>
          <a:blip r:embed="rId8"/>
          <a:stretch>
            <a:fillRect/>
          </a:stretch>
        </p:blipFill>
        <p:spPr>
          <a:xfrm>
            <a:off x="4975729" y="3945797"/>
            <a:ext cx="3916193" cy="1778591"/>
          </a:xfrm>
          <a:prstGeom prst="rect">
            <a:avLst/>
          </a:prstGeom>
        </p:spPr>
      </p:pic>
      <p:sp>
        <p:nvSpPr>
          <p:cNvPr id="2" name="テキスト ボックス 1">
            <a:extLst>
              <a:ext uri="{FF2B5EF4-FFF2-40B4-BE49-F238E27FC236}">
                <a16:creationId xmlns:a16="http://schemas.microsoft.com/office/drawing/2014/main" id="{C9FEF3B1-9F23-436D-8189-356C006C1B6C}"/>
              </a:ext>
            </a:extLst>
          </p:cNvPr>
          <p:cNvSpPr txBox="1"/>
          <p:nvPr/>
        </p:nvSpPr>
        <p:spPr>
          <a:xfrm>
            <a:off x="6852609" y="4809108"/>
            <a:ext cx="790575" cy="215444"/>
          </a:xfrm>
          <a:prstGeom prst="rect">
            <a:avLst/>
          </a:prstGeom>
          <a:solidFill>
            <a:schemeClr val="bg1"/>
          </a:solidFill>
        </p:spPr>
        <p:txBody>
          <a:bodyPr wrap="square" rtlCol="0">
            <a:spAutoFit/>
          </a:bodyPr>
          <a:lstStyle/>
          <a:p>
            <a:r>
              <a:rPr kumimoji="1" lang="en-US" altLang="ja-JP" sz="800" dirty="0">
                <a:latin typeface="ＭＳ 明朝" panose="02020609040205080304" pitchFamily="17" charset="-128"/>
                <a:ea typeface="ＭＳ 明朝" panose="02020609040205080304" pitchFamily="17" charset="-128"/>
              </a:rPr>
              <a:t>F</a:t>
            </a:r>
            <a:r>
              <a:rPr kumimoji="1" lang="zh-CN" altLang="en-US" sz="800" dirty="0">
                <a:latin typeface="ＭＳ 明朝" panose="02020609040205080304" pitchFamily="17" charset="-128"/>
                <a:ea typeface="ＭＳ 明朝" panose="02020609040205080304" pitchFamily="17" charset="-128"/>
              </a:rPr>
              <a:t>的反作用力</a:t>
            </a:r>
            <a:endParaRPr kumimoji="1" lang="ja-JP" altLang="en-US" sz="8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1735028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力矩</a:t>
            </a:r>
            <a:r>
              <a:rPr lang="ja-JP" altLang="en-US" sz="2400" b="1" dirty="0">
                <a:latin typeface="ＭＳ 明朝" panose="02020609040205080304" pitchFamily="17" charset="-128"/>
                <a:ea typeface="ＭＳ 明朝" panose="02020609040205080304" pitchFamily="17" charset="-128"/>
              </a:rPr>
              <a:t>（１）　</a:t>
            </a:r>
            <a:r>
              <a:rPr lang="zh-CN" altLang="en-US" sz="2400" b="1" dirty="0">
                <a:latin typeface="ＭＳ 明朝" panose="02020609040205080304" pitchFamily="17" charset="-128"/>
                <a:ea typeface="ＭＳ 明朝" panose="02020609040205080304" pitchFamily="17" charset="-128"/>
              </a:rPr>
              <a:t>力矩</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教材１４６页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６２页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67</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9"/>
            <a:ext cx="7886701" cy="157836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ja-JP" altLang="en-US" sz="1600" dirty="0">
                <a:solidFill>
                  <a:prstClr val="black"/>
                </a:solidFill>
                <a:latin typeface="Meiryo UI" panose="020B0604030504040204" pitchFamily="50" charset="-128"/>
                <a:ea typeface="Meiryo UI" panose="020B0604030504040204" pitchFamily="50" charset="-128"/>
              </a:rPr>
              <a:t>　</a:t>
            </a:r>
            <a:r>
              <a:rPr lang="zh-CN" altLang="en-US" sz="1600" b="1" u="sng" dirty="0">
                <a:solidFill>
                  <a:prstClr val="black"/>
                </a:solidFill>
                <a:latin typeface="ＭＳ 明朝" panose="02020609040205080304" pitchFamily="17" charset="-128"/>
                <a:ea typeface="ＭＳ 明朝" panose="02020609040205080304" pitchFamily="17" charset="-128"/>
              </a:rPr>
              <a:t>使物体旋转的力</a:t>
            </a:r>
            <a:r>
              <a:rPr lang="zh-CN" altLang="en-US" sz="1600" dirty="0">
                <a:solidFill>
                  <a:prstClr val="black"/>
                </a:solidFill>
                <a:latin typeface="ＭＳ 明朝" panose="02020609040205080304" pitchFamily="17" charset="-128"/>
                <a:ea typeface="ＭＳ 明朝" panose="02020609040205080304" pitchFamily="17" charset="-128"/>
              </a:rPr>
              <a:t>被称为</a:t>
            </a:r>
            <a:r>
              <a:rPr lang="zh-CN" altLang="en-US" sz="1600" b="1" u="sng" dirty="0">
                <a:solidFill>
                  <a:prstClr val="black"/>
                </a:solidFill>
                <a:latin typeface="ＭＳ 明朝" panose="02020609040205080304" pitchFamily="17" charset="-128"/>
                <a:ea typeface="ＭＳ 明朝" panose="02020609040205080304" pitchFamily="17" charset="-128"/>
              </a:rPr>
              <a:t>「力矩」</a:t>
            </a:r>
            <a:r>
              <a:rPr lang="zh-CN" altLang="en-US" sz="1600" dirty="0">
                <a:solidFill>
                  <a:prstClr val="black"/>
                </a:solidFill>
                <a:latin typeface="ＭＳ 明朝" panose="02020609040205080304" pitchFamily="17" charset="-128"/>
                <a:ea typeface="ＭＳ 明朝" panose="02020609040205080304" pitchFamily="17" charset="-128"/>
              </a:rPr>
              <a:t>，</a:t>
            </a:r>
            <a:r>
              <a:rPr lang="zh-CN" altLang="en-US" sz="1600" b="1" u="sng" dirty="0">
                <a:solidFill>
                  <a:prstClr val="black"/>
                </a:solidFill>
                <a:latin typeface="ＭＳ 明朝" panose="02020609040205080304" pitchFamily="17" charset="-128"/>
                <a:ea typeface="ＭＳ 明朝" panose="02020609040205080304" pitchFamily="17" charset="-128"/>
              </a:rPr>
              <a:t>力矩</a:t>
            </a:r>
            <a:r>
              <a:rPr lang="en-US" altLang="zh-CN" sz="1600" b="1" u="sng" dirty="0">
                <a:solidFill>
                  <a:prstClr val="black"/>
                </a:solidFill>
                <a:latin typeface="ＭＳ 明朝" panose="02020609040205080304" pitchFamily="17" charset="-128"/>
                <a:ea typeface="ＭＳ 明朝" panose="02020609040205080304" pitchFamily="17" charset="-128"/>
              </a:rPr>
              <a:t>(</a:t>
            </a:r>
            <a:r>
              <a:rPr lang="zh-CN" altLang="en-US" sz="1600" b="1" u="sng" dirty="0">
                <a:solidFill>
                  <a:prstClr val="black"/>
                </a:solidFill>
                <a:latin typeface="ＭＳ 明朝" panose="02020609040205080304" pitchFamily="17" charset="-128"/>
                <a:ea typeface="ＭＳ 明朝" panose="02020609040205080304" pitchFamily="17" charset="-128"/>
              </a:rPr>
              <a:t>Ｍ</a:t>
            </a:r>
            <a:r>
              <a:rPr lang="en-US" altLang="zh-CN" sz="1600" b="1" u="sng" dirty="0">
                <a:solidFill>
                  <a:prstClr val="black"/>
                </a:solidFill>
                <a:latin typeface="ＭＳ 明朝" panose="02020609040205080304" pitchFamily="17" charset="-128"/>
                <a:ea typeface="ＭＳ 明朝" panose="02020609040205080304" pitchFamily="17" charset="-128"/>
              </a:rPr>
              <a:t>)</a:t>
            </a:r>
            <a:r>
              <a:rPr lang="zh-CN" altLang="en-US" sz="1600" b="1" u="sng" dirty="0">
                <a:solidFill>
                  <a:prstClr val="black"/>
                </a:solidFill>
                <a:latin typeface="ＭＳ 明朝" panose="02020609040205080304" pitchFamily="17" charset="-128"/>
                <a:ea typeface="ＭＳ 明朝" panose="02020609040205080304" pitchFamily="17" charset="-128"/>
              </a:rPr>
              <a:t>的大小</a:t>
            </a:r>
            <a:r>
              <a:rPr lang="zh-CN" altLang="en-US" sz="1600" dirty="0">
                <a:solidFill>
                  <a:prstClr val="black"/>
                </a:solidFill>
                <a:latin typeface="ＭＳ 明朝" panose="02020609040205080304" pitchFamily="17" charset="-128"/>
                <a:ea typeface="ＭＳ 明朝" panose="02020609040205080304" pitchFamily="17" charset="-128"/>
              </a:rPr>
              <a:t>不仅和</a:t>
            </a:r>
            <a:r>
              <a:rPr lang="zh-CN" altLang="en-US" sz="1600" b="1" u="sng" dirty="0">
                <a:solidFill>
                  <a:prstClr val="black"/>
                </a:solidFill>
                <a:latin typeface="ＭＳ 明朝" panose="02020609040205080304" pitchFamily="17" charset="-128"/>
                <a:ea typeface="ＭＳ 明朝" panose="02020609040205080304" pitchFamily="17" charset="-128"/>
              </a:rPr>
              <a:t>力的大小（Ｆ）</a:t>
            </a:r>
            <a:r>
              <a:rPr lang="zh-CN" altLang="en-US" sz="1600" dirty="0">
                <a:solidFill>
                  <a:prstClr val="black"/>
                </a:solidFill>
                <a:latin typeface="ＭＳ 明朝" panose="02020609040205080304" pitchFamily="17" charset="-128"/>
                <a:ea typeface="ＭＳ 明朝" panose="02020609040205080304" pitchFamily="17" charset="-128"/>
              </a:rPr>
              <a:t>有关，</a:t>
            </a:r>
            <a:r>
              <a:rPr lang="zh-CN" altLang="en-US" sz="1600" b="1" u="sng" dirty="0">
                <a:solidFill>
                  <a:prstClr val="black"/>
                </a:solidFill>
                <a:latin typeface="ＭＳ 明朝" panose="02020609040205080304" pitchFamily="17" charset="-128"/>
                <a:ea typeface="ＭＳ 明朝" panose="02020609040205080304" pitchFamily="17" charset="-128"/>
              </a:rPr>
              <a:t>还与旋转轴的中心和着力点的距离（臂长：Ｌ）</a:t>
            </a:r>
            <a:r>
              <a:rPr lang="zh-CN" altLang="en-US" sz="1600" dirty="0">
                <a:solidFill>
                  <a:prstClr val="black"/>
                </a:solidFill>
                <a:latin typeface="ＭＳ 明朝" panose="02020609040205080304" pitchFamily="17" charset="-128"/>
                <a:ea typeface="ＭＳ 明朝" panose="02020609040205080304" pitchFamily="17" charset="-128"/>
              </a:rPr>
              <a:t>有关，如下所示。</a:t>
            </a:r>
            <a:endParaRPr lang="en-US" altLang="ja-JP" sz="16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endParaRPr lang="ja-JP" altLang="en-US" sz="16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600" dirty="0">
                <a:solidFill>
                  <a:prstClr val="black"/>
                </a:solidFill>
                <a:latin typeface="ＭＳ 明朝" panose="02020609040205080304" pitchFamily="17" charset="-128"/>
                <a:ea typeface="ＭＳ 明朝" panose="02020609040205080304" pitchFamily="17" charset="-128"/>
              </a:rPr>
              <a:t>　　　</a:t>
            </a:r>
            <a:r>
              <a:rPr lang="zh-CN" altLang="en-US" sz="1600" b="1" dirty="0">
                <a:solidFill>
                  <a:prstClr val="black"/>
                </a:solidFill>
                <a:latin typeface="ＭＳ 明朝" panose="02020609040205080304" pitchFamily="17" charset="-128"/>
                <a:ea typeface="ＭＳ 明朝" panose="02020609040205080304" pitchFamily="17" charset="-128"/>
              </a:rPr>
              <a:t>力矩</a:t>
            </a:r>
            <a:r>
              <a:rPr lang="ja-JP" altLang="en-US" sz="1600" b="1" dirty="0">
                <a:solidFill>
                  <a:prstClr val="black"/>
                </a:solidFill>
                <a:latin typeface="ＭＳ 明朝" panose="02020609040205080304" pitchFamily="17" charset="-128"/>
                <a:ea typeface="ＭＳ 明朝" panose="02020609040205080304" pitchFamily="17" charset="-128"/>
              </a:rPr>
              <a:t>（Ｍ）＝力（Ｆ）</a:t>
            </a:r>
            <a:r>
              <a:rPr lang="en-US" altLang="ja-JP" sz="1600" b="1" dirty="0">
                <a:solidFill>
                  <a:prstClr val="black"/>
                </a:solidFill>
                <a:latin typeface="ＭＳ 明朝" panose="02020609040205080304" pitchFamily="17" charset="-128"/>
                <a:ea typeface="ＭＳ 明朝" panose="02020609040205080304" pitchFamily="17" charset="-128"/>
              </a:rPr>
              <a:t>×</a:t>
            </a:r>
            <a:r>
              <a:rPr lang="zh-CN" altLang="en-US" sz="1600" b="1" dirty="0">
                <a:solidFill>
                  <a:prstClr val="black"/>
                </a:solidFill>
                <a:latin typeface="ＭＳ 明朝" panose="02020609040205080304" pitchFamily="17" charset="-128"/>
                <a:ea typeface="ＭＳ 明朝" panose="02020609040205080304" pitchFamily="17" charset="-128"/>
              </a:rPr>
              <a:t>距离</a:t>
            </a:r>
            <a:r>
              <a:rPr lang="ja-JP" altLang="en-US" sz="1600" b="1" dirty="0">
                <a:solidFill>
                  <a:prstClr val="black"/>
                </a:solidFill>
                <a:latin typeface="ＭＳ 明朝" panose="02020609040205080304" pitchFamily="17" charset="-128"/>
                <a:ea typeface="ＭＳ 明朝" panose="02020609040205080304" pitchFamily="17" charset="-128"/>
              </a:rPr>
              <a:t>（Ｌ）</a:t>
            </a:r>
          </a:p>
          <a:p>
            <a:pPr marL="0" indent="0">
              <a:lnSpc>
                <a:spcPct val="100000"/>
              </a:lnSpc>
              <a:spcBef>
                <a:spcPts val="0"/>
              </a:spcBef>
              <a:buFont typeface="Arial" panose="020B0604020202020204" pitchFamily="34" charset="0"/>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138758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39036" y="365126"/>
            <a:ext cx="7776314"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力矩</a:t>
            </a:r>
            <a:r>
              <a:rPr lang="ja-JP" altLang="en-US" sz="2400" b="1" dirty="0">
                <a:latin typeface="ＭＳ 明朝" panose="02020609040205080304" pitchFamily="17" charset="-128"/>
                <a:ea typeface="ＭＳ 明朝" panose="02020609040205080304" pitchFamily="17" charset="-128"/>
              </a:rPr>
              <a:t>（２）　</a:t>
            </a:r>
            <a:r>
              <a:rPr lang="zh-CN" altLang="en-US" sz="2400" b="1" dirty="0">
                <a:latin typeface="ＭＳ 明朝" panose="02020609040205080304" pitchFamily="17" charset="-128"/>
                <a:ea typeface="ＭＳ 明朝" panose="02020609040205080304" pitchFamily="17" charset="-128"/>
              </a:rPr>
              <a:t>拧紧</a:t>
            </a:r>
            <a:r>
              <a:rPr lang="ja-JP" altLang="en-US" sz="2400" b="1" dirty="0">
                <a:latin typeface="ＭＳ 明朝" panose="02020609040205080304" pitchFamily="17" charset="-128"/>
                <a:ea typeface="ＭＳ 明朝" panose="02020609040205080304" pitchFamily="17" charset="-128"/>
              </a:rPr>
              <a:t>力</a:t>
            </a:r>
            <a:r>
              <a:rPr lang="zh-CN" altLang="en-US" sz="2400" b="1" dirty="0">
                <a:latin typeface="ＭＳ 明朝" panose="02020609040205080304" pitchFamily="17" charset="-128"/>
                <a:ea typeface="ＭＳ 明朝" panose="02020609040205080304" pitchFamily="17" charset="-128"/>
              </a:rPr>
              <a:t>和力矩</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002553" y="6400413"/>
            <a:ext cx="4168109"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教材１４６页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６２～６３页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68</a:t>
            </a:fld>
            <a:endParaRPr lang="ja-JP" altLang="en-US" dirty="0">
              <a:solidFill>
                <a:prstClr val="black">
                  <a:tint val="75000"/>
                </a:prstClr>
              </a:solidFill>
            </a:endParaRPr>
          </a:p>
        </p:txBody>
      </p:sp>
      <p:sp>
        <p:nvSpPr>
          <p:cNvPr id="11" name="コンテンツ プレースホルダー 4"/>
          <p:cNvSpPr txBox="1">
            <a:spLocks/>
          </p:cNvSpPr>
          <p:nvPr/>
        </p:nvSpPr>
        <p:spPr>
          <a:xfrm>
            <a:off x="628649" y="852739"/>
            <a:ext cx="7886701" cy="3631654"/>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　</a:t>
            </a:r>
            <a:r>
              <a:rPr lang="zh-CN" altLang="en-US" sz="1400" dirty="0">
                <a:solidFill>
                  <a:prstClr val="black"/>
                </a:solidFill>
                <a:latin typeface="ＭＳ 明朝" panose="02020609040205080304" pitchFamily="17" charset="-128"/>
                <a:ea typeface="ＭＳ 明朝" panose="02020609040205080304" pitchFamily="17" charset="-128"/>
              </a:rPr>
              <a:t>右图中，作用在旋转轴Ｏ上的远离２Ｌ的力点Ａ和远离</a:t>
            </a:r>
            <a:r>
              <a:rPr lang="en-US" altLang="zh-CN" sz="1400" dirty="0">
                <a:solidFill>
                  <a:prstClr val="black"/>
                </a:solidFill>
                <a:latin typeface="ＭＳ 明朝" panose="02020609040205080304" pitchFamily="17" charset="-128"/>
                <a:ea typeface="ＭＳ 明朝" panose="02020609040205080304" pitchFamily="17" charset="-128"/>
              </a:rPr>
              <a:t>L</a:t>
            </a:r>
            <a:r>
              <a:rPr lang="zh-CN" altLang="en-US" sz="1400" dirty="0">
                <a:solidFill>
                  <a:prstClr val="black"/>
                </a:solidFill>
                <a:latin typeface="ＭＳ 明朝" panose="02020609040205080304" pitchFamily="17" charset="-128"/>
                <a:ea typeface="ＭＳ 明朝" panose="02020609040205080304" pitchFamily="17" charset="-128"/>
              </a:rPr>
              <a:t>的力点Ｂ的力设定为Ｆａ和Ｆｂ。</a:t>
            </a:r>
            <a:endParaRPr lang="ja-JP" altLang="en-US"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每一个的 </a:t>
            </a:r>
            <a:r>
              <a:rPr lang="zh-CN" altLang="en-US" sz="1400" b="1" u="sng" dirty="0">
                <a:solidFill>
                  <a:prstClr val="black"/>
                </a:solidFill>
                <a:latin typeface="ＭＳ 明朝" panose="02020609040205080304" pitchFamily="17" charset="-128"/>
                <a:ea typeface="ＭＳ 明朝" panose="02020609040205080304" pitchFamily="17" charset="-128"/>
              </a:rPr>
              <a:t>力矩（Ｍａ，Ｍｂ）</a:t>
            </a:r>
            <a:r>
              <a:rPr lang="zh-CN" altLang="en-US" sz="1400" dirty="0">
                <a:solidFill>
                  <a:prstClr val="black"/>
                </a:solidFill>
                <a:latin typeface="ＭＳ 明朝" panose="02020609040205080304" pitchFamily="17" charset="-128"/>
                <a:ea typeface="ＭＳ 明朝" panose="02020609040205080304" pitchFamily="17" charset="-128"/>
              </a:rPr>
              <a:t>为</a:t>
            </a:r>
            <a:endParaRPr lang="ja-JP" altLang="en-US"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300"/>
              </a:spcBef>
              <a:buNone/>
            </a:pPr>
            <a:r>
              <a:rPr lang="ja-JP" altLang="en-US" sz="1400" dirty="0">
                <a:solidFill>
                  <a:prstClr val="black"/>
                </a:solidFill>
                <a:latin typeface="ＭＳ 明朝" panose="02020609040205080304" pitchFamily="17" charset="-128"/>
                <a:ea typeface="ＭＳ 明朝" panose="02020609040205080304" pitchFamily="17" charset="-128"/>
              </a:rPr>
              <a:t>　　Ｍａ＝　Ｆａ</a:t>
            </a:r>
            <a:r>
              <a:rPr lang="en-US" altLang="ja-JP" sz="1400" dirty="0">
                <a:solidFill>
                  <a:prstClr val="black"/>
                </a:solidFill>
                <a:latin typeface="ＭＳ 明朝" panose="02020609040205080304" pitchFamily="17" charset="-128"/>
                <a:ea typeface="ＭＳ 明朝" panose="02020609040205080304" pitchFamily="17" charset="-128"/>
              </a:rPr>
              <a:t>×</a:t>
            </a:r>
            <a:r>
              <a:rPr lang="ja-JP" altLang="en-US" sz="1400" dirty="0">
                <a:solidFill>
                  <a:prstClr val="black"/>
                </a:solidFill>
                <a:latin typeface="ＭＳ 明朝" panose="02020609040205080304" pitchFamily="17" charset="-128"/>
                <a:ea typeface="ＭＳ 明朝" panose="02020609040205080304" pitchFamily="17" charset="-128"/>
              </a:rPr>
              <a:t>２Ｌ</a:t>
            </a: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Ｍｂ＝　Ｆｂ</a:t>
            </a:r>
            <a:r>
              <a:rPr lang="en-US" altLang="ja-JP" sz="1400" dirty="0">
                <a:solidFill>
                  <a:prstClr val="black"/>
                </a:solidFill>
                <a:latin typeface="ＭＳ 明朝" panose="02020609040205080304" pitchFamily="17" charset="-128"/>
                <a:ea typeface="ＭＳ 明朝" panose="02020609040205080304" pitchFamily="17" charset="-128"/>
              </a:rPr>
              <a:t>×</a:t>
            </a:r>
            <a:r>
              <a:rPr lang="ja-JP" altLang="en-US" sz="1400" dirty="0">
                <a:solidFill>
                  <a:prstClr val="black"/>
                </a:solidFill>
                <a:latin typeface="ＭＳ 明朝" panose="02020609040205080304" pitchFamily="17" charset="-128"/>
                <a:ea typeface="ＭＳ 明朝" panose="02020609040205080304" pitchFamily="17" charset="-128"/>
              </a:rPr>
              <a:t>Ｌ</a:t>
            </a:r>
          </a:p>
          <a:p>
            <a:pPr marL="0" indent="0">
              <a:lnSpc>
                <a:spcPct val="100000"/>
              </a:lnSpc>
              <a:spcBef>
                <a:spcPts val="300"/>
              </a:spcBef>
              <a:buNone/>
            </a:pPr>
            <a:r>
              <a:rPr lang="ja-JP" altLang="en-US" sz="1400" dirty="0">
                <a:solidFill>
                  <a:prstClr val="black"/>
                </a:solidFill>
                <a:latin typeface="ＭＳ 明朝" panose="02020609040205080304" pitchFamily="17" charset="-128"/>
                <a:ea typeface="ＭＳ 明朝" panose="02020609040205080304" pitchFamily="17" charset="-128"/>
              </a:rPr>
              <a:t>可以求得。</a:t>
            </a: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如果拧紧螺母的力（力矩）相同时为</a:t>
            </a:r>
            <a:endParaRPr lang="en-US" altLang="ja-JP"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Ｍａ＝Ｍｂ</a:t>
            </a:r>
            <a:r>
              <a:rPr lang="zh-CN" altLang="en-US" sz="1400" dirty="0">
                <a:solidFill>
                  <a:prstClr val="black"/>
                </a:solidFill>
                <a:latin typeface="ＭＳ 明朝" panose="02020609040205080304" pitchFamily="17" charset="-128"/>
                <a:ea typeface="ＭＳ 明朝" panose="02020609040205080304" pitchFamily="17" charset="-128"/>
              </a:rPr>
              <a:t>那么</a:t>
            </a:r>
            <a:r>
              <a:rPr lang="ja-JP" altLang="en-US" sz="14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300"/>
              </a:spcBef>
              <a:buNone/>
            </a:pPr>
            <a:r>
              <a:rPr lang="ja-JP" altLang="en-US" sz="1400" dirty="0">
                <a:solidFill>
                  <a:prstClr val="black"/>
                </a:solidFill>
                <a:latin typeface="ＭＳ 明朝" panose="02020609040205080304" pitchFamily="17" charset="-128"/>
                <a:ea typeface="ＭＳ 明朝" panose="02020609040205080304" pitchFamily="17" charset="-128"/>
              </a:rPr>
              <a:t>　　Ｆａ</a:t>
            </a:r>
            <a:r>
              <a:rPr lang="en-US" altLang="ja-JP" sz="1400" dirty="0">
                <a:solidFill>
                  <a:prstClr val="black"/>
                </a:solidFill>
                <a:latin typeface="ＭＳ 明朝" panose="02020609040205080304" pitchFamily="17" charset="-128"/>
                <a:ea typeface="ＭＳ 明朝" panose="02020609040205080304" pitchFamily="17" charset="-128"/>
              </a:rPr>
              <a:t>×</a:t>
            </a:r>
            <a:r>
              <a:rPr lang="ja-JP" altLang="en-US" sz="1400" dirty="0">
                <a:solidFill>
                  <a:prstClr val="black"/>
                </a:solidFill>
                <a:latin typeface="ＭＳ 明朝" panose="02020609040205080304" pitchFamily="17" charset="-128"/>
                <a:ea typeface="ＭＳ 明朝" panose="02020609040205080304" pitchFamily="17" charset="-128"/>
              </a:rPr>
              <a:t>２Ｌ＝Ｆｂ</a:t>
            </a:r>
            <a:r>
              <a:rPr lang="en-US" altLang="ja-JP" sz="1400" dirty="0">
                <a:solidFill>
                  <a:prstClr val="black"/>
                </a:solidFill>
                <a:latin typeface="ＭＳ 明朝" panose="02020609040205080304" pitchFamily="17" charset="-128"/>
                <a:ea typeface="ＭＳ 明朝" panose="02020609040205080304" pitchFamily="17" charset="-128"/>
              </a:rPr>
              <a:t>×</a:t>
            </a:r>
            <a:r>
              <a:rPr lang="ja-JP" altLang="en-US" sz="1400" dirty="0">
                <a:solidFill>
                  <a:prstClr val="black"/>
                </a:solidFill>
                <a:latin typeface="ＭＳ 明朝" panose="02020609040205080304" pitchFamily="17" charset="-128"/>
                <a:ea typeface="ＭＳ 明朝" panose="02020609040205080304" pitchFamily="17" charset="-128"/>
              </a:rPr>
              <a:t>Ｌ</a:t>
            </a: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２Ｆａ＝Ｆｂ</a:t>
            </a: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Ｆａ＝Ｆｂ／２</a:t>
            </a:r>
          </a:p>
          <a:p>
            <a:pPr marL="0" indent="0">
              <a:lnSpc>
                <a:spcPct val="100000"/>
              </a:lnSpc>
              <a:spcBef>
                <a:spcPts val="300"/>
              </a:spcBef>
              <a:buNone/>
            </a:pPr>
            <a:endParaRPr lang="ja-JP" altLang="en-US"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也就是说，在</a:t>
            </a:r>
            <a:r>
              <a:rPr lang="zh-CN" altLang="en-US" sz="1400" b="1" u="sng" dirty="0">
                <a:solidFill>
                  <a:prstClr val="black"/>
                </a:solidFill>
                <a:latin typeface="ＭＳ 明朝" panose="02020609040205080304" pitchFamily="17" charset="-128"/>
                <a:ea typeface="ＭＳ 明朝" panose="02020609040205080304" pitchFamily="17" charset="-128"/>
              </a:rPr>
              <a:t>拧紧螺母的力（间距）相同时</a:t>
            </a:r>
            <a:r>
              <a:rPr lang="zh-CN" altLang="en-US" sz="1400" dirty="0">
                <a:solidFill>
                  <a:prstClr val="black"/>
                </a:solidFill>
                <a:latin typeface="ＭＳ 明朝" panose="02020609040205080304" pitchFamily="17" charset="-128"/>
                <a:ea typeface="ＭＳ 明朝" panose="02020609040205080304" pitchFamily="17" charset="-128"/>
              </a:rPr>
              <a:t>，在</a:t>
            </a:r>
            <a:r>
              <a:rPr lang="zh-CN" altLang="en-US" sz="1400" b="1" u="sng" dirty="0">
                <a:solidFill>
                  <a:prstClr val="black"/>
                </a:solidFill>
                <a:latin typeface="ＭＳ 明朝" panose="02020609040205080304" pitchFamily="17" charset="-128"/>
                <a:ea typeface="ＭＳ 明朝" panose="02020609040205080304" pitchFamily="17" charset="-128"/>
              </a:rPr>
              <a:t>手臂长度</a:t>
            </a:r>
            <a:r>
              <a:rPr lang="en-US" altLang="zh-CN" sz="1400" b="1" u="sng" dirty="0">
                <a:solidFill>
                  <a:prstClr val="black"/>
                </a:solidFill>
                <a:latin typeface="ＭＳ 明朝" panose="02020609040205080304" pitchFamily="17" charset="-128"/>
                <a:ea typeface="ＭＳ 明朝" panose="02020609040205080304" pitchFamily="17" charset="-128"/>
              </a:rPr>
              <a:t>2</a:t>
            </a:r>
            <a:r>
              <a:rPr lang="zh-CN" altLang="en-US" sz="1400" b="1" u="sng" dirty="0">
                <a:solidFill>
                  <a:prstClr val="black"/>
                </a:solidFill>
                <a:latin typeface="ＭＳ 明朝" panose="02020609040205080304" pitchFamily="17" charset="-128"/>
                <a:ea typeface="ＭＳ 明朝" panose="02020609040205080304" pitchFamily="17" charset="-128"/>
              </a:rPr>
              <a:t>倍的</a:t>
            </a:r>
            <a:r>
              <a:rPr lang="en-US" altLang="zh-CN" sz="1400" b="1" u="sng" dirty="0">
                <a:solidFill>
                  <a:prstClr val="black"/>
                </a:solidFill>
                <a:latin typeface="ＭＳ 明朝" panose="02020609040205080304" pitchFamily="17" charset="-128"/>
                <a:ea typeface="ＭＳ 明朝" panose="02020609040205080304" pitchFamily="17" charset="-128"/>
              </a:rPr>
              <a:t>A</a:t>
            </a:r>
            <a:r>
              <a:rPr lang="zh-CN" altLang="en-US" sz="1400" b="1" u="sng" dirty="0">
                <a:solidFill>
                  <a:prstClr val="black"/>
                </a:solidFill>
                <a:latin typeface="ＭＳ 明朝" panose="02020609040205080304" pitchFamily="17" charset="-128"/>
                <a:ea typeface="ＭＳ 明朝" panose="02020609040205080304" pitchFamily="17" charset="-128"/>
              </a:rPr>
              <a:t>点处拧紧的力Ｆａ</a:t>
            </a:r>
            <a:r>
              <a:rPr lang="zh-CN" altLang="en-US" sz="1400" dirty="0">
                <a:solidFill>
                  <a:prstClr val="black"/>
                </a:solidFill>
                <a:latin typeface="ＭＳ 明朝" panose="02020609040205080304" pitchFamily="17" charset="-128"/>
                <a:ea typeface="ＭＳ 明朝" panose="02020609040205080304" pitchFamily="17" charset="-128"/>
              </a:rPr>
              <a:t>是在</a:t>
            </a:r>
            <a:r>
              <a:rPr lang="zh-CN" altLang="en-US" sz="1400" b="1" u="sng" dirty="0">
                <a:solidFill>
                  <a:prstClr val="black"/>
                </a:solidFill>
                <a:latin typeface="ＭＳ 明朝" panose="02020609040205080304" pitchFamily="17" charset="-128"/>
                <a:ea typeface="ＭＳ 明朝" panose="02020609040205080304" pitchFamily="17" charset="-128"/>
              </a:rPr>
              <a:t>相近的Ｂ点处拧紧力Ｆｂ的一半</a:t>
            </a:r>
            <a:r>
              <a:rPr lang="ja-JP" altLang="en-US" sz="14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但是在这种情况下，手臂活动的距离变长，Ａ，Ｂ中的哪一个来拧紧工作量都是一样的。</a:t>
            </a:r>
          </a:p>
          <a:p>
            <a:pPr marL="0" indent="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5727320" y="1447541"/>
            <a:ext cx="2704871" cy="1580382"/>
          </a:xfrm>
          <a:prstGeom prst="rect">
            <a:avLst/>
          </a:prstGeom>
          <a:noFill/>
          <a:ln>
            <a:solidFill>
              <a:schemeClr val="tx1"/>
            </a:solidFill>
          </a:ln>
        </p:spPr>
      </p:pic>
      <p:pic>
        <p:nvPicPr>
          <p:cNvPr id="8" name="図 7">
            <a:extLst>
              <a:ext uri="{FF2B5EF4-FFF2-40B4-BE49-F238E27FC236}">
                <a16:creationId xmlns:a16="http://schemas.microsoft.com/office/drawing/2014/main" id="{16D45D76-A5A6-4E87-B577-EED87A7492AF}"/>
              </a:ext>
            </a:extLst>
          </p:cNvPr>
          <p:cNvPicPr>
            <a:picLocks noChangeAspect="1"/>
          </p:cNvPicPr>
          <p:nvPr/>
        </p:nvPicPr>
        <p:blipFill>
          <a:blip r:embed="rId4"/>
          <a:stretch>
            <a:fillRect/>
          </a:stretch>
        </p:blipFill>
        <p:spPr>
          <a:xfrm>
            <a:off x="5021761" y="1232955"/>
            <a:ext cx="3493589" cy="2009554"/>
          </a:xfrm>
          <a:prstGeom prst="rect">
            <a:avLst/>
          </a:prstGeom>
        </p:spPr>
      </p:pic>
    </p:spTree>
    <p:extLst>
      <p:ext uri="{BB962C8B-B14F-4D97-AF65-F5344CB8AC3E}">
        <p14:creationId xmlns:p14="http://schemas.microsoft.com/office/powerpoint/2010/main" val="11081534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力矩</a:t>
            </a:r>
            <a:r>
              <a:rPr lang="ja-JP" altLang="en-US" sz="2400" b="1" dirty="0">
                <a:latin typeface="ＭＳ 明朝" panose="02020609040205080304" pitchFamily="17" charset="-128"/>
                <a:ea typeface="ＭＳ 明朝" panose="02020609040205080304" pitchFamily="17" charset="-128"/>
              </a:rPr>
              <a:t>（３）　</a:t>
            </a:r>
            <a:r>
              <a:rPr lang="zh-CN" altLang="en-US" sz="2400" b="1" dirty="0">
                <a:latin typeface="ＭＳ 明朝" panose="02020609040205080304" pitchFamily="17" charset="-128"/>
                <a:ea typeface="ＭＳ 明朝" panose="02020609040205080304" pitchFamily="17" charset="-128"/>
              </a:rPr>
              <a:t>翻倒和力矩</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3980651" y="6400413"/>
            <a:ext cx="4190011"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教材１４８页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６４～６５页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69</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8"/>
            <a:ext cx="7886701" cy="382329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200" dirty="0">
                <a:solidFill>
                  <a:prstClr val="black"/>
                </a:solidFill>
                <a:latin typeface="Meiryo UI" panose="020B0604030504040204" pitchFamily="50" charset="-128"/>
                <a:ea typeface="Meiryo UI" panose="020B0604030504040204" pitchFamily="50" charset="-128"/>
              </a:rPr>
              <a:t>　</a:t>
            </a:r>
            <a:r>
              <a:rPr lang="zh-CN" altLang="en-US" sz="1200" dirty="0">
                <a:solidFill>
                  <a:prstClr val="black"/>
                </a:solidFill>
                <a:latin typeface="ＭＳ 明朝" panose="02020609040205080304" pitchFamily="17" charset="-128"/>
                <a:ea typeface="ＭＳ 明朝" panose="02020609040205080304" pitchFamily="17" charset="-128"/>
              </a:rPr>
              <a:t>以高空作业车在作业过程中，稳定于力矩的关系为例进行解说。</a:t>
            </a:r>
            <a:endParaRPr lang="en-US" altLang="zh-CN"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30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en-US" altLang="ja-JP" sz="1200" dirty="0">
                <a:solidFill>
                  <a:prstClr val="black"/>
                </a:solidFill>
                <a:latin typeface="ＭＳ 明朝" panose="02020609040205080304" pitchFamily="17" charset="-128"/>
                <a:ea typeface="ＭＳ 明朝" panose="02020609040205080304" pitchFamily="17" charset="-128"/>
              </a:rPr>
              <a:t>【</a:t>
            </a:r>
            <a:r>
              <a:rPr lang="ja-JP" altLang="en-US" sz="1200" dirty="0">
                <a:solidFill>
                  <a:prstClr val="black"/>
                </a:solidFill>
                <a:latin typeface="ＭＳ 明朝" panose="02020609040205080304" pitchFamily="17" charset="-128"/>
                <a:ea typeface="ＭＳ 明朝" panose="02020609040205080304" pitchFamily="17" charset="-128"/>
              </a:rPr>
              <a:t>条件</a:t>
            </a:r>
            <a:r>
              <a:rPr lang="en-US" altLang="ja-JP" sz="12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300"/>
              </a:spcBef>
              <a:buNone/>
            </a:pPr>
            <a:r>
              <a:rPr lang="zh-CN" altLang="en-US" sz="1200" dirty="0">
                <a:solidFill>
                  <a:prstClr val="black"/>
                </a:solidFill>
                <a:latin typeface="ＭＳ 明朝" panose="02020609040205080304" pitchFamily="17" charset="-128"/>
                <a:ea typeface="ＭＳ 明朝" panose="02020609040205080304" pitchFamily="17" charset="-128"/>
              </a:rPr>
              <a:t>  Ｏ</a:t>
            </a:r>
            <a:r>
              <a:rPr lang="en-US" altLang="zh-CN"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翻倒支点（外申叉架的伸出位置）</a:t>
            </a:r>
          </a:p>
          <a:p>
            <a:pPr marL="0" indent="0">
              <a:lnSpc>
                <a:spcPct val="100000"/>
              </a:lnSpc>
              <a:spcBef>
                <a:spcPts val="300"/>
              </a:spcBef>
              <a:buNone/>
            </a:pPr>
            <a:r>
              <a:rPr lang="zh-CN" altLang="en-US" sz="1200" dirty="0">
                <a:solidFill>
                  <a:prstClr val="black"/>
                </a:solidFill>
                <a:latin typeface="ＭＳ 明朝" panose="02020609040205080304" pitchFamily="17" charset="-128"/>
                <a:ea typeface="ＭＳ 明朝" panose="02020609040205080304" pitchFamily="17" charset="-128"/>
              </a:rPr>
              <a:t>  Ｗ</a:t>
            </a:r>
            <a:r>
              <a:rPr lang="zh-CN" altLang="en-US" sz="1200" baseline="-2000" dirty="0">
                <a:solidFill>
                  <a:prstClr val="black"/>
                </a:solidFill>
                <a:latin typeface="ＭＳ 明朝" panose="02020609040205080304" pitchFamily="17" charset="-128"/>
                <a:ea typeface="ＭＳ 明朝" panose="02020609040205080304" pitchFamily="17" charset="-128"/>
              </a:rPr>
              <a:t>Ｇ</a:t>
            </a:r>
            <a:r>
              <a:rPr lang="zh-CN" altLang="en-US" sz="1200" dirty="0">
                <a:solidFill>
                  <a:prstClr val="black"/>
                </a:solidFill>
                <a:latin typeface="ＭＳ 明朝" panose="02020609040205080304" pitchFamily="17" charset="-128"/>
                <a:ea typeface="ＭＳ 明朝" panose="02020609040205080304" pitchFamily="17" charset="-128"/>
              </a:rPr>
              <a:t>： 高空作业车的重（重量）（机体重量</a:t>
            </a:r>
            <a:r>
              <a:rPr lang="en-US" altLang="zh-CN"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ｇ）</a:t>
            </a:r>
          </a:p>
          <a:p>
            <a:pPr marL="0" indent="0">
              <a:lnSpc>
                <a:spcPct val="100000"/>
              </a:lnSpc>
              <a:spcBef>
                <a:spcPts val="300"/>
              </a:spcBef>
              <a:buNone/>
            </a:pPr>
            <a:r>
              <a:rPr lang="zh-CN" altLang="en-US" sz="1200" dirty="0">
                <a:solidFill>
                  <a:prstClr val="black"/>
                </a:solidFill>
                <a:latin typeface="ＭＳ 明朝" panose="02020609040205080304" pitchFamily="17" charset="-128"/>
                <a:ea typeface="ＭＳ 明朝" panose="02020609040205080304" pitchFamily="17" charset="-128"/>
              </a:rPr>
              <a:t>   Ｗ：  承载在作业板上的全部重量（承载重量</a:t>
            </a:r>
            <a:r>
              <a:rPr lang="en-US" altLang="zh-CN"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ｇ</a:t>
            </a:r>
            <a:r>
              <a:rPr lang="en-US" altLang="zh-CN" sz="12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300"/>
              </a:spcBef>
              <a:buNone/>
            </a:pPr>
            <a:r>
              <a:rPr lang="zh-CN" altLang="en-US" sz="1200" dirty="0">
                <a:solidFill>
                  <a:prstClr val="black"/>
                </a:solidFill>
                <a:latin typeface="ＭＳ 明朝" panose="02020609040205080304" pitchFamily="17" charset="-128"/>
                <a:ea typeface="ＭＳ 明朝" panose="02020609040205080304" pitchFamily="17" charset="-128"/>
              </a:rPr>
              <a:t>   Ｌ</a:t>
            </a:r>
            <a:r>
              <a:rPr lang="en-US" altLang="zh-CN"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从支点Ｏ到高空作业车重心（</a:t>
            </a:r>
            <a:r>
              <a:rPr lang="en-US" altLang="zh-CN" sz="1200" dirty="0">
                <a:solidFill>
                  <a:prstClr val="black"/>
                </a:solidFill>
                <a:latin typeface="ＭＳ 明朝" panose="02020609040205080304" pitchFamily="17" charset="-128"/>
                <a:ea typeface="ＭＳ 明朝" panose="02020609040205080304" pitchFamily="17" charset="-128"/>
              </a:rPr>
              <a:t> </a:t>
            </a:r>
            <a:r>
              <a:rPr lang="en-US" altLang="zh-CN" sz="1200" dirty="0" err="1">
                <a:solidFill>
                  <a:prstClr val="black"/>
                </a:solidFill>
                <a:latin typeface="ＭＳ 明朝" panose="02020609040205080304" pitchFamily="17" charset="-128"/>
                <a:ea typeface="ＭＳ 明朝" panose="02020609040205080304" pitchFamily="17" charset="-128"/>
              </a:rPr>
              <a:t>jyuushin</a:t>
            </a:r>
            <a:r>
              <a:rPr lang="en-US" altLang="zh-CN"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）位置的距离</a:t>
            </a:r>
          </a:p>
          <a:p>
            <a:pPr marL="0" indent="0">
              <a:lnSpc>
                <a:spcPct val="100000"/>
              </a:lnSpc>
              <a:spcBef>
                <a:spcPts val="300"/>
              </a:spcBef>
              <a:buNone/>
            </a:pPr>
            <a:r>
              <a:rPr lang="en-US" altLang="zh-CN" sz="1200" dirty="0">
                <a:solidFill>
                  <a:prstClr val="black"/>
                </a:solidFill>
                <a:latin typeface="ＭＳ 明朝" panose="02020609040205080304" pitchFamily="17" charset="-128"/>
                <a:ea typeface="ＭＳ 明朝" panose="02020609040205080304" pitchFamily="17" charset="-128"/>
              </a:rPr>
              <a:t>  ℓ</a:t>
            </a:r>
            <a:r>
              <a:rPr lang="zh-CN" altLang="en-US" sz="1200" dirty="0">
                <a:solidFill>
                  <a:prstClr val="black"/>
                </a:solidFill>
                <a:latin typeface="ＭＳ 明朝" panose="02020609040205080304" pitchFamily="17" charset="-128"/>
                <a:ea typeface="ＭＳ 明朝" panose="02020609040205080304" pitchFamily="17" charset="-128"/>
              </a:rPr>
              <a:t>：  从支点Ｏ到负重的重心</a:t>
            </a:r>
            <a:r>
              <a:rPr lang="en-US" altLang="zh-CN" sz="1200" dirty="0">
                <a:solidFill>
                  <a:prstClr val="black"/>
                </a:solidFill>
                <a:latin typeface="ＭＳ 明朝" panose="02020609040205080304" pitchFamily="17" charset="-128"/>
                <a:ea typeface="ＭＳ 明朝" panose="02020609040205080304" pitchFamily="17" charset="-128"/>
              </a:rPr>
              <a:t>(</a:t>
            </a:r>
            <a:r>
              <a:rPr lang="en-US" altLang="zh-CN" sz="1200" dirty="0" err="1">
                <a:solidFill>
                  <a:prstClr val="black"/>
                </a:solidFill>
                <a:latin typeface="ＭＳ 明朝" panose="02020609040205080304" pitchFamily="17" charset="-128"/>
                <a:ea typeface="ＭＳ 明朝" panose="02020609040205080304" pitchFamily="17" charset="-128"/>
              </a:rPr>
              <a:t>jyuushin</a:t>
            </a:r>
            <a:r>
              <a:rPr lang="en-US" altLang="zh-CN"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的水平距离</a:t>
            </a:r>
          </a:p>
          <a:p>
            <a:pPr marL="0" indent="0">
              <a:lnSpc>
                <a:spcPct val="100000"/>
              </a:lnSpc>
              <a:spcBef>
                <a:spcPts val="300"/>
              </a:spcBef>
              <a:buNone/>
            </a:pP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以支点Ｏ为轴，使高空作业车翻倒的力的力矩</a:t>
            </a:r>
            <a:endParaRPr lang="en-US" altLang="zh-CN"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200" dirty="0">
                <a:solidFill>
                  <a:prstClr val="black"/>
                </a:solidFill>
                <a:latin typeface="ＭＳ 明朝" panose="02020609040205080304" pitchFamily="17" charset="-128"/>
                <a:ea typeface="ＭＳ 明朝" panose="02020609040205080304" pitchFamily="17" charset="-128"/>
              </a:rPr>
              <a:t>为翻倒力矩</a:t>
            </a:r>
            <a:r>
              <a:rPr lang="en-US" altLang="zh-CN"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Ｍ</a:t>
            </a:r>
            <a:r>
              <a:rPr lang="zh-CN" altLang="en-US" sz="1200" baseline="-2000" dirty="0">
                <a:solidFill>
                  <a:prstClr val="black"/>
                </a:solidFill>
                <a:latin typeface="ＭＳ 明朝" panose="02020609040205080304" pitchFamily="17" charset="-128"/>
                <a:ea typeface="ＭＳ 明朝" panose="02020609040205080304" pitchFamily="17" charset="-128"/>
              </a:rPr>
              <a:t>Ｗ</a:t>
            </a:r>
            <a:r>
              <a:rPr lang="en-US" altLang="zh-CN"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，使其翻倒的力矩和相反作用的</a:t>
            </a:r>
            <a:endParaRPr lang="en-US" altLang="zh-CN"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200" dirty="0">
                <a:solidFill>
                  <a:prstClr val="black"/>
                </a:solidFill>
                <a:latin typeface="ＭＳ 明朝" panose="02020609040205080304" pitchFamily="17" charset="-128"/>
                <a:ea typeface="ＭＳ 明朝" panose="02020609040205080304" pitchFamily="17" charset="-128"/>
              </a:rPr>
              <a:t>使其稳定的力矩</a:t>
            </a:r>
            <a:r>
              <a:rPr lang="en-US" altLang="zh-CN"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Ｍ</a:t>
            </a:r>
            <a:r>
              <a:rPr lang="zh-CN" altLang="en-US" sz="1200" baseline="-2000" dirty="0">
                <a:solidFill>
                  <a:prstClr val="black"/>
                </a:solidFill>
                <a:latin typeface="ＭＳ 明朝" panose="02020609040205080304" pitchFamily="17" charset="-128"/>
                <a:ea typeface="ＭＳ 明朝" panose="02020609040205080304" pitchFamily="17" charset="-128"/>
              </a:rPr>
              <a:t>Ｇ</a:t>
            </a:r>
            <a:r>
              <a:rPr lang="en-US" altLang="zh-CN"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可以用下面的公式求出。</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30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翻倒</a:t>
            </a:r>
            <a:r>
              <a:rPr lang="ja-JP" altLang="en-US" sz="1200" dirty="0">
                <a:solidFill>
                  <a:prstClr val="black"/>
                </a:solidFill>
                <a:latin typeface="ＭＳ 明朝" panose="02020609040205080304" pitchFamily="17" charset="-128"/>
                <a:ea typeface="ＭＳ 明朝" panose="02020609040205080304" pitchFamily="17" charset="-128"/>
              </a:rPr>
              <a:t>モーメントＭ</a:t>
            </a:r>
            <a:r>
              <a:rPr lang="ja-JP" altLang="en-US" sz="1200" baseline="-2000" dirty="0">
                <a:solidFill>
                  <a:prstClr val="black"/>
                </a:solidFill>
                <a:latin typeface="ＭＳ 明朝" panose="02020609040205080304" pitchFamily="17" charset="-128"/>
                <a:ea typeface="ＭＳ 明朝" panose="02020609040205080304" pitchFamily="17" charset="-128"/>
              </a:rPr>
              <a:t>Ｗ</a:t>
            </a:r>
            <a:r>
              <a:rPr lang="ja-JP" altLang="en-US" sz="1200" dirty="0">
                <a:solidFill>
                  <a:prstClr val="black"/>
                </a:solidFill>
                <a:latin typeface="ＭＳ 明朝" panose="02020609040205080304" pitchFamily="17" charset="-128"/>
                <a:ea typeface="ＭＳ 明朝" panose="02020609040205080304" pitchFamily="17" charset="-128"/>
              </a:rPr>
              <a:t>＝　Ｗ</a:t>
            </a:r>
            <a:r>
              <a:rPr lang="en-US" altLang="ja-JP" sz="1200" dirty="0">
                <a:solidFill>
                  <a:prstClr val="black"/>
                </a:solidFill>
                <a:latin typeface="ＭＳ 明朝" panose="02020609040205080304" pitchFamily="17" charset="-128"/>
                <a:ea typeface="ＭＳ 明朝" panose="02020609040205080304" pitchFamily="17" charset="-128"/>
              </a:rPr>
              <a:t>×ℓ</a:t>
            </a: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稳定</a:t>
            </a:r>
            <a:r>
              <a:rPr lang="ja-JP" altLang="en-US" sz="1200" dirty="0">
                <a:solidFill>
                  <a:prstClr val="black"/>
                </a:solidFill>
                <a:latin typeface="ＭＳ 明朝" panose="02020609040205080304" pitchFamily="17" charset="-128"/>
                <a:ea typeface="ＭＳ 明朝" panose="02020609040205080304" pitchFamily="17" charset="-128"/>
              </a:rPr>
              <a:t>モーメントＭ</a:t>
            </a:r>
            <a:r>
              <a:rPr lang="ja-JP" altLang="en-US" sz="1200" baseline="-2000" dirty="0">
                <a:solidFill>
                  <a:prstClr val="black"/>
                </a:solidFill>
                <a:latin typeface="ＭＳ 明朝" panose="02020609040205080304" pitchFamily="17" charset="-128"/>
                <a:ea typeface="ＭＳ 明朝" panose="02020609040205080304" pitchFamily="17" charset="-128"/>
              </a:rPr>
              <a:t>Ｇ</a:t>
            </a:r>
            <a:r>
              <a:rPr lang="ja-JP" altLang="en-US" sz="1200" dirty="0">
                <a:solidFill>
                  <a:prstClr val="black"/>
                </a:solidFill>
                <a:latin typeface="ＭＳ 明朝" panose="02020609040205080304" pitchFamily="17" charset="-128"/>
                <a:ea typeface="ＭＳ 明朝" panose="02020609040205080304" pitchFamily="17" charset="-128"/>
              </a:rPr>
              <a:t>＝　Ｗ</a:t>
            </a:r>
            <a:r>
              <a:rPr lang="ja-JP" altLang="en-US" sz="1200" baseline="-2000" dirty="0">
                <a:solidFill>
                  <a:prstClr val="black"/>
                </a:solidFill>
                <a:latin typeface="ＭＳ 明朝" panose="02020609040205080304" pitchFamily="17" charset="-128"/>
                <a:ea typeface="ＭＳ 明朝" panose="02020609040205080304" pitchFamily="17" charset="-128"/>
              </a:rPr>
              <a:t>Ｇ</a:t>
            </a:r>
            <a:r>
              <a:rPr lang="en-US" altLang="ja-JP" sz="1200" dirty="0">
                <a:solidFill>
                  <a:prstClr val="black"/>
                </a:solidFill>
                <a:latin typeface="ＭＳ 明朝" panose="02020609040205080304" pitchFamily="17" charset="-128"/>
                <a:ea typeface="ＭＳ 明朝" panose="02020609040205080304" pitchFamily="17" charset="-128"/>
              </a:rPr>
              <a:t>×</a:t>
            </a:r>
            <a:r>
              <a:rPr lang="ja-JP" altLang="en-US" sz="1200" dirty="0">
                <a:solidFill>
                  <a:prstClr val="black"/>
                </a:solidFill>
                <a:latin typeface="ＭＳ 明朝" panose="02020609040205080304" pitchFamily="17" charset="-128"/>
                <a:ea typeface="ＭＳ 明朝" panose="02020609040205080304" pitchFamily="17" charset="-128"/>
              </a:rPr>
              <a:t>Ｌ</a:t>
            </a:r>
          </a:p>
          <a:p>
            <a:pPr marL="0" indent="0">
              <a:lnSpc>
                <a:spcPct val="100000"/>
              </a:lnSpc>
              <a:spcBef>
                <a:spcPts val="30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如Ｍ</a:t>
            </a:r>
            <a:r>
              <a:rPr lang="zh-CN" altLang="en-US" sz="1200" baseline="-2000" dirty="0">
                <a:solidFill>
                  <a:prstClr val="black"/>
                </a:solidFill>
                <a:latin typeface="ＭＳ 明朝" panose="02020609040205080304" pitchFamily="17" charset="-128"/>
                <a:ea typeface="ＭＳ 明朝" panose="02020609040205080304" pitchFamily="17" charset="-128"/>
              </a:rPr>
              <a:t>Ｇ</a:t>
            </a:r>
            <a:r>
              <a:rPr lang="zh-CN" altLang="en-US" sz="1200" dirty="0">
                <a:solidFill>
                  <a:prstClr val="black"/>
                </a:solidFill>
                <a:latin typeface="ＭＳ 明朝" panose="02020609040205080304" pitchFamily="17" charset="-128"/>
                <a:ea typeface="ＭＳ 明朝" panose="02020609040205080304" pitchFamily="17" charset="-128"/>
              </a:rPr>
              <a:t>＞ＭＷ，高空作业车相对稳定，如Ｍ</a:t>
            </a:r>
            <a:r>
              <a:rPr lang="zh-CN" altLang="en-US" sz="1200" baseline="-2000" dirty="0">
                <a:solidFill>
                  <a:prstClr val="black"/>
                </a:solidFill>
                <a:latin typeface="ＭＳ 明朝" panose="02020609040205080304" pitchFamily="17" charset="-128"/>
                <a:ea typeface="ＭＳ 明朝" panose="02020609040205080304" pitchFamily="17" charset="-128"/>
              </a:rPr>
              <a:t>Ｇ</a:t>
            </a:r>
            <a:r>
              <a:rPr lang="zh-CN" altLang="en-US" sz="1200" dirty="0">
                <a:solidFill>
                  <a:prstClr val="black"/>
                </a:solidFill>
                <a:latin typeface="ＭＳ 明朝" panose="02020609040205080304" pitchFamily="17" charset="-128"/>
                <a:ea typeface="ＭＳ 明朝" panose="02020609040205080304" pitchFamily="17" charset="-128"/>
              </a:rPr>
              <a:t>＜ＭＷ则会翻倒。</a:t>
            </a:r>
          </a:p>
          <a:p>
            <a:pPr marL="0" indent="0">
              <a:lnSpc>
                <a:spcPct val="100000"/>
              </a:lnSpc>
              <a:spcBef>
                <a:spcPts val="300"/>
              </a:spcBef>
              <a:buNone/>
            </a:pPr>
            <a:r>
              <a:rPr lang="zh-CN" altLang="en-US" sz="1200" dirty="0">
                <a:solidFill>
                  <a:prstClr val="black"/>
                </a:solidFill>
                <a:latin typeface="ＭＳ 明朝" panose="02020609040205080304" pitchFamily="17" charset="-128"/>
                <a:ea typeface="ＭＳ 明朝" panose="02020609040205080304" pitchFamily="17" charset="-128"/>
              </a:rPr>
              <a:t> 另外，即使承载重量相同，由于动臂收回和伸长，到负荷重心的</a:t>
            </a:r>
            <a:endParaRPr lang="en-US" altLang="zh-CN"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300"/>
              </a:spcBef>
              <a:buNone/>
            </a:pPr>
            <a:r>
              <a:rPr lang="zh-CN" altLang="en-US" sz="1200" dirty="0">
                <a:solidFill>
                  <a:prstClr val="black"/>
                </a:solidFill>
                <a:latin typeface="ＭＳ 明朝" panose="02020609040205080304" pitchFamily="17" charset="-128"/>
                <a:ea typeface="ＭＳ 明朝" panose="02020609040205080304" pitchFamily="17" charset="-128"/>
              </a:rPr>
              <a:t>距离（Ｑ）变长，翻倒力矩（Ｍ</a:t>
            </a:r>
            <a:r>
              <a:rPr lang="zh-CN" altLang="en-US" sz="1200" baseline="-2000" dirty="0">
                <a:solidFill>
                  <a:prstClr val="black"/>
                </a:solidFill>
                <a:latin typeface="ＭＳ 明朝" panose="02020609040205080304" pitchFamily="17" charset="-128"/>
                <a:ea typeface="ＭＳ 明朝" panose="02020609040205080304" pitchFamily="17" charset="-128"/>
              </a:rPr>
              <a:t>Ｗ</a:t>
            </a:r>
            <a:r>
              <a:rPr lang="zh-CN" altLang="en-US" sz="1200" dirty="0">
                <a:solidFill>
                  <a:prstClr val="black"/>
                </a:solidFill>
                <a:latin typeface="ＭＳ 明朝" panose="02020609040205080304" pitchFamily="17" charset="-128"/>
                <a:ea typeface="ＭＳ 明朝" panose="02020609040205080304" pitchFamily="17" charset="-128"/>
              </a:rPr>
              <a:t>）变大，翻倒的危险性也变大。</a:t>
            </a: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另外，高空作业车的安全装置“动臂动作限制装置”是可以</a:t>
            </a:r>
            <a:endParaRPr lang="en-US" altLang="zh-CN"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200" dirty="0">
                <a:solidFill>
                  <a:prstClr val="black"/>
                </a:solidFill>
                <a:latin typeface="ＭＳ 明朝" panose="02020609040205080304" pitchFamily="17" charset="-128"/>
                <a:ea typeface="ＭＳ 明朝" panose="02020609040205080304" pitchFamily="17" charset="-128"/>
              </a:rPr>
              <a:t>自动检测出该翻倒力矩和稳定力矩并发出警报或者停止</a:t>
            </a:r>
            <a:endParaRPr lang="en-US" altLang="zh-CN"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200" dirty="0">
                <a:solidFill>
                  <a:prstClr val="black"/>
                </a:solidFill>
                <a:latin typeface="ＭＳ 明朝" panose="02020609040205080304" pitchFamily="17" charset="-128"/>
                <a:ea typeface="ＭＳ 明朝" panose="02020609040205080304" pitchFamily="17" charset="-128"/>
              </a:rPr>
              <a:t>运作的装置。</a:t>
            </a:r>
          </a:p>
          <a:p>
            <a:pPr marL="0" indent="0">
              <a:lnSpc>
                <a:spcPct val="100000"/>
              </a:lnSpc>
              <a:spcBef>
                <a:spcPts val="0"/>
              </a:spcBef>
              <a:buNone/>
            </a:pPr>
            <a:r>
              <a:rPr lang="zh-CN" altLang="en-US" sz="1200" dirty="0">
                <a:solidFill>
                  <a:prstClr val="black"/>
                </a:solidFill>
                <a:latin typeface="ＭＳ 明朝" panose="02020609040205080304" pitchFamily="17" charset="-128"/>
                <a:ea typeface="ＭＳ 明朝" panose="02020609040205080304" pitchFamily="17" charset="-128"/>
              </a:rPr>
              <a:t>右图的作业范围图表示出了动臂运作极限。</a:t>
            </a: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200"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6957414" y="1033244"/>
            <a:ext cx="1557936" cy="2569602"/>
          </a:xfrm>
          <a:prstGeom prst="rect">
            <a:avLst/>
          </a:prstGeom>
          <a:noFill/>
          <a:ln>
            <a:solidFill>
              <a:schemeClr val="tx1"/>
            </a:solidFill>
          </a:ln>
        </p:spPr>
      </p:pic>
      <p:pic>
        <p:nvPicPr>
          <p:cNvPr id="8" name="図 7"/>
          <p:cNvPicPr/>
          <p:nvPr/>
        </p:nvPicPr>
        <p:blipFill>
          <a:blip r:embed="rId4">
            <a:extLst>
              <a:ext uri="{28A0092B-C50C-407E-A947-70E740481C1C}">
                <a14:useLocalDpi xmlns:a14="http://schemas.microsoft.com/office/drawing/2010/main" val="0"/>
              </a:ext>
            </a:extLst>
          </a:blip>
          <a:srcRect/>
          <a:stretch>
            <a:fillRect/>
          </a:stretch>
        </p:blipFill>
        <p:spPr bwMode="auto">
          <a:xfrm>
            <a:off x="6726402" y="3815205"/>
            <a:ext cx="1788948" cy="1809782"/>
          </a:xfrm>
          <a:prstGeom prst="rect">
            <a:avLst/>
          </a:prstGeom>
          <a:noFill/>
          <a:ln>
            <a:solidFill>
              <a:schemeClr val="tx1"/>
            </a:solidFill>
          </a:ln>
        </p:spPr>
      </p:pic>
      <p:pic>
        <p:nvPicPr>
          <p:cNvPr id="9" name="図 8">
            <a:extLst>
              <a:ext uri="{FF2B5EF4-FFF2-40B4-BE49-F238E27FC236}">
                <a16:creationId xmlns:a16="http://schemas.microsoft.com/office/drawing/2014/main" id="{BA25DB83-7469-4E65-B4A6-7880EB6E2F2D}"/>
              </a:ext>
            </a:extLst>
          </p:cNvPr>
          <p:cNvPicPr>
            <a:picLocks noChangeAspect="1"/>
          </p:cNvPicPr>
          <p:nvPr/>
        </p:nvPicPr>
        <p:blipFill>
          <a:blip r:embed="rId5"/>
          <a:stretch>
            <a:fillRect/>
          </a:stretch>
        </p:blipFill>
        <p:spPr>
          <a:xfrm>
            <a:off x="6632708" y="1015161"/>
            <a:ext cx="1976336" cy="2638540"/>
          </a:xfrm>
          <a:prstGeom prst="rect">
            <a:avLst/>
          </a:prstGeom>
        </p:spPr>
      </p:pic>
      <p:pic>
        <p:nvPicPr>
          <p:cNvPr id="10" name="図 9">
            <a:extLst>
              <a:ext uri="{FF2B5EF4-FFF2-40B4-BE49-F238E27FC236}">
                <a16:creationId xmlns:a16="http://schemas.microsoft.com/office/drawing/2014/main" id="{97123A14-F01F-4910-A7EE-41E15F7391E7}"/>
              </a:ext>
            </a:extLst>
          </p:cNvPr>
          <p:cNvPicPr>
            <a:picLocks noChangeAspect="1"/>
          </p:cNvPicPr>
          <p:nvPr/>
        </p:nvPicPr>
        <p:blipFill>
          <a:blip r:embed="rId6"/>
          <a:stretch>
            <a:fillRect/>
          </a:stretch>
        </p:blipFill>
        <p:spPr>
          <a:xfrm>
            <a:off x="6422335" y="3750949"/>
            <a:ext cx="2275246" cy="2276409"/>
          </a:xfrm>
          <a:prstGeom prst="rect">
            <a:avLst/>
          </a:prstGeom>
        </p:spPr>
      </p:pic>
    </p:spTree>
    <p:extLst>
      <p:ext uri="{BB962C8B-B14F-4D97-AF65-F5344CB8AC3E}">
        <p14:creationId xmlns:p14="http://schemas.microsoft.com/office/powerpoint/2010/main" val="1511644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高空作业车的种类</a:t>
            </a:r>
            <a:r>
              <a:rPr lang="ja-JP" altLang="en-US" sz="2400" b="1" dirty="0">
                <a:latin typeface="ＭＳ 明朝" panose="02020609040205080304" pitchFamily="17" charset="-128"/>
                <a:ea typeface="ＭＳ 明朝" panose="02020609040205080304" pitchFamily="17" charset="-128"/>
              </a:rPr>
              <a:t>～</a:t>
            </a:r>
            <a:r>
              <a:rPr lang="zh-CN" altLang="en-US" sz="2400" b="1" dirty="0">
                <a:latin typeface="ＭＳ 明朝" panose="02020609040205080304" pitchFamily="17" charset="-128"/>
                <a:ea typeface="ＭＳ 明朝" panose="02020609040205080304" pitchFamily="17" charset="-128"/>
              </a:rPr>
              <a:t>作业装置</a:t>
            </a:r>
            <a:r>
              <a:rPr lang="ja-JP" altLang="en-US" sz="2400" b="1" dirty="0">
                <a:latin typeface="ＭＳ 明朝" panose="02020609040205080304" pitchFamily="17" charset="-128"/>
                <a:ea typeface="ＭＳ 明朝" panose="02020609040205080304" pitchFamily="17" charset="-128"/>
              </a:rPr>
              <a:t>（３）</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教材６页</a:t>
            </a:r>
            <a:r>
              <a:rPr lang="en-US" altLang="ja-JP" sz="1200" dirty="0">
                <a:solidFill>
                  <a:prstClr val="black"/>
                </a:solidFill>
              </a:rPr>
              <a:t>/</a:t>
            </a:r>
            <a:r>
              <a:rPr lang="ja-JP" altLang="en-US" sz="1200" dirty="0" smtClean="0">
                <a:solidFill>
                  <a:prstClr val="black"/>
                </a:solidFill>
              </a:rPr>
              <a:t>辅助教材７页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7</a:t>
            </a:fld>
            <a:endParaRPr lang="ja-JP" altLang="en-US">
              <a:solidFill>
                <a:prstClr val="black">
                  <a:tint val="75000"/>
                </a:prstClr>
              </a:solidFill>
            </a:endParaRPr>
          </a:p>
        </p:txBody>
      </p:sp>
      <p:sp>
        <p:nvSpPr>
          <p:cNvPr id="11" name="コンテンツ プレースホルダー 4"/>
          <p:cNvSpPr txBox="1">
            <a:spLocks/>
          </p:cNvSpPr>
          <p:nvPr/>
        </p:nvSpPr>
        <p:spPr>
          <a:xfrm>
            <a:off x="628650" y="935915"/>
            <a:ext cx="7886700" cy="2425233"/>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0"/>
              </a:spcBef>
              <a:buNone/>
            </a:pPr>
            <a:r>
              <a:rPr lang="ja-JP" altLang="en-US" sz="1600" b="1" dirty="0">
                <a:solidFill>
                  <a:prstClr val="black"/>
                </a:solidFill>
                <a:latin typeface="ＭＳ 明朝" panose="02020609040205080304" pitchFamily="17" charset="-128"/>
                <a:ea typeface="ＭＳ 明朝" panose="02020609040205080304" pitchFamily="17" charset="-128"/>
              </a:rPr>
              <a:t>③　</a:t>
            </a:r>
            <a:r>
              <a:rPr lang="zh-CN" altLang="ja-JP" sz="1600" dirty="0">
                <a:effectLst/>
                <a:latin typeface="ＭＳ 明朝" panose="02020609040205080304" pitchFamily="17" charset="-128"/>
                <a:ea typeface="ＭＳ 明朝" panose="02020609040205080304" pitchFamily="17" charset="-128"/>
                <a:cs typeface="Times New Roman" panose="02020603050405020304" pitchFamily="18" charset="0"/>
              </a:rPr>
              <a:t>混臂型</a:t>
            </a:r>
            <a:endParaRPr lang="en-US" altLang="ja-JP" sz="1600" b="1" dirty="0">
              <a:solidFill>
                <a:prstClr val="black"/>
              </a:solidFill>
              <a:latin typeface="ＭＳ 明朝" panose="02020609040205080304" pitchFamily="17" charset="-128"/>
              <a:ea typeface="ＭＳ 明朝" panose="02020609040205080304" pitchFamily="17" charset="-128"/>
            </a:endParaRPr>
          </a:p>
          <a:p>
            <a:pPr marL="152400" indent="0" algn="just">
              <a:buNone/>
            </a:pPr>
            <a:r>
              <a:rPr lang="ja-JP" altLang="en-US" sz="1600" kern="100" dirty="0">
                <a:solidFill>
                  <a:prstClr val="black"/>
                </a:solidFill>
                <a:effectLst/>
                <a:latin typeface="ＭＳ 明朝" panose="02020609040205080304" pitchFamily="17" charset="-128"/>
                <a:ea typeface="ＭＳ 明朝" panose="02020609040205080304" pitchFamily="17" charset="-128"/>
                <a:cs typeface="SimSun" panose="02010600030101010101" pitchFamily="2" charset="-122"/>
              </a:rPr>
              <a:t>　</a:t>
            </a:r>
            <a:r>
              <a:rPr lang="zh-CN"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动</a:t>
            </a:r>
            <a:r>
              <a:rPr lang="zh-CN"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臂</a:t>
            </a:r>
            <a:r>
              <a:rPr lang="zh-CN"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rPr>
              <a:t>具有伸</a:t>
            </a:r>
            <a:r>
              <a:rPr lang="zh-CN"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缩</a:t>
            </a:r>
            <a:r>
              <a:rPr lang="zh-CN"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和曲折两个功能的</a:t>
            </a:r>
            <a:r>
              <a:rPr lang="zh-CN"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东</a:t>
            </a:r>
            <a:r>
              <a:rPr lang="zh-CN"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西</a:t>
            </a:r>
            <a:r>
              <a:rPr lang="zh-CN"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rPr>
              <a:t>。</a:t>
            </a:r>
            <a:endPar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0" indent="0">
              <a:lnSpc>
                <a:spcPct val="110000"/>
              </a:lnSpc>
              <a:spcBef>
                <a:spcPts val="0"/>
              </a:spcBef>
              <a:buNone/>
            </a:pPr>
            <a:endParaRPr lang="ja-JP" altLang="en-US" sz="1600" dirty="0">
              <a:solidFill>
                <a:prstClr val="black"/>
              </a:solidFill>
              <a:latin typeface="ＭＳ 明朝" panose="02020609040205080304" pitchFamily="17" charset="-128"/>
              <a:ea typeface="ＭＳ 明朝" panose="02020609040205080304" pitchFamily="17" charset="-128"/>
            </a:endParaRPr>
          </a:p>
          <a:p>
            <a:pPr marL="0" indent="0">
              <a:lnSpc>
                <a:spcPct val="110000"/>
              </a:lnSpc>
              <a:spcBef>
                <a:spcPts val="0"/>
              </a:spcBef>
              <a:buNone/>
            </a:pPr>
            <a:r>
              <a:rPr lang="en-US" altLang="ja-JP" sz="1600" dirty="0">
                <a:solidFill>
                  <a:prstClr val="black"/>
                </a:solidFill>
                <a:latin typeface="ＭＳ 明朝" panose="02020609040205080304" pitchFamily="17" charset="-128"/>
                <a:ea typeface="ＭＳ 明朝" panose="02020609040205080304" pitchFamily="17" charset="-128"/>
              </a:rPr>
              <a:t>【</a:t>
            </a:r>
            <a:r>
              <a:rPr lang="ja-JP" altLang="ja-JP" sz="1600" dirty="0">
                <a:effectLst/>
                <a:latin typeface="ＭＳ 明朝" panose="02020609040205080304" pitchFamily="17" charset="-128"/>
                <a:ea typeface="ＭＳ 明朝" panose="02020609040205080304" pitchFamily="17" charset="-128"/>
                <a:cs typeface="Times New Roman" panose="02020603050405020304" pitchFamily="18" charset="0"/>
              </a:rPr>
              <a:t>主要特征</a:t>
            </a:r>
            <a:r>
              <a:rPr lang="en-US" altLang="ja-JP" sz="1600" dirty="0">
                <a:solidFill>
                  <a:prstClr val="black"/>
                </a:solidFill>
                <a:latin typeface="ＭＳ 明朝" panose="02020609040205080304" pitchFamily="17" charset="-128"/>
                <a:ea typeface="ＭＳ 明朝" panose="02020609040205080304" pitchFamily="17" charset="-128"/>
              </a:rPr>
              <a:t>】</a:t>
            </a:r>
          </a:p>
          <a:p>
            <a:pPr marL="295910" indent="0" algn="just">
              <a:buNone/>
            </a:pPr>
            <a:r>
              <a:rPr lang="ja-JP" altLang="en-US" sz="1600" dirty="0">
                <a:solidFill>
                  <a:prstClr val="black"/>
                </a:solidFill>
                <a:latin typeface="ＭＳ 明朝" panose="02020609040205080304" pitchFamily="17" charset="-128"/>
                <a:ea typeface="ＭＳ 明朝" panose="02020609040205080304" pitchFamily="17" charset="-128"/>
              </a:rPr>
              <a:t>　</a:t>
            </a:r>
            <a:r>
              <a:rPr lang="en-US" altLang="ja-JP" sz="1600" dirty="0">
                <a:solidFill>
                  <a:prstClr val="black"/>
                </a:solidFill>
                <a:latin typeface="ＭＳ 明朝" panose="02020609040205080304" pitchFamily="17" charset="-128"/>
                <a:ea typeface="ＭＳ 明朝" panose="02020609040205080304" pitchFamily="17" charset="-128"/>
              </a:rPr>
              <a:t>a</a:t>
            </a:r>
            <a:r>
              <a:rPr lang="ja-JP" altLang="en-US" sz="1600" dirty="0">
                <a:solidFill>
                  <a:prstClr val="black"/>
                </a:solidFill>
                <a:latin typeface="ＭＳ 明朝" panose="02020609040205080304" pitchFamily="17" charset="-128"/>
                <a:ea typeface="ＭＳ 明朝" panose="02020609040205080304" pitchFamily="17" charset="-128"/>
              </a:rPr>
              <a:t>．</a:t>
            </a:r>
            <a:r>
              <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rPr>
              <a:t>作</a:t>
            </a:r>
            <a:r>
              <a:rPr lang="ja-JP"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业</a:t>
            </a:r>
            <a:r>
              <a:rPr lang="ja-JP"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平台</a:t>
            </a:r>
            <a:r>
              <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rPr>
              <a:t>能达到的范</a:t>
            </a:r>
            <a:r>
              <a:rPr lang="ja-JP"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围</a:t>
            </a:r>
            <a:r>
              <a:rPr lang="ja-JP"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可以</a:t>
            </a:r>
            <a:r>
              <a:rPr lang="ja-JP"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变</a:t>
            </a:r>
            <a:r>
              <a:rPr lang="ja-JP"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得更高又更</a:t>
            </a:r>
            <a:r>
              <a:rPr lang="ja-JP"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宽</a:t>
            </a:r>
            <a:r>
              <a:rPr lang="ja-JP"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a:t>
            </a:r>
            <a:endPar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295910" indent="0" algn="just">
              <a:buNone/>
            </a:pPr>
            <a:r>
              <a:rPr lang="ja-JP" altLang="en-US" sz="1600" dirty="0">
                <a:solidFill>
                  <a:prstClr val="black"/>
                </a:solidFill>
                <a:latin typeface="ＭＳ 明朝" panose="02020609040205080304" pitchFamily="17" charset="-128"/>
                <a:ea typeface="ＭＳ 明朝" panose="02020609040205080304" pitchFamily="17" charset="-128"/>
              </a:rPr>
              <a:t>　</a:t>
            </a:r>
            <a:r>
              <a:rPr lang="en-US" altLang="ja-JP" sz="1600" dirty="0">
                <a:solidFill>
                  <a:prstClr val="black"/>
                </a:solidFill>
                <a:latin typeface="ＭＳ 明朝" panose="02020609040205080304" pitchFamily="17" charset="-128"/>
                <a:ea typeface="ＭＳ 明朝" panose="02020609040205080304" pitchFamily="17" charset="-128"/>
              </a:rPr>
              <a:t>b</a:t>
            </a:r>
            <a:r>
              <a:rPr lang="ja-JP" altLang="en-US" sz="1600" dirty="0">
                <a:solidFill>
                  <a:prstClr val="black"/>
                </a:solidFill>
                <a:latin typeface="ＭＳ 明朝" panose="02020609040205080304" pitchFamily="17" charset="-128"/>
                <a:ea typeface="ＭＳ 明朝" panose="02020609040205080304" pitchFamily="17" charset="-128"/>
              </a:rPr>
              <a:t>．</a:t>
            </a:r>
            <a:r>
              <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rPr>
              <a:t>它通常用于需要在高</a:t>
            </a:r>
            <a:r>
              <a:rPr lang="ja-JP"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处</a:t>
            </a:r>
            <a:r>
              <a:rPr lang="ja-JP"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或</a:t>
            </a:r>
            <a:r>
              <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rPr>
              <a:t>大范</a:t>
            </a:r>
            <a:r>
              <a:rPr lang="ja-JP"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围</a:t>
            </a:r>
            <a:r>
              <a:rPr lang="ja-JP"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工作的建筑</a:t>
            </a:r>
            <a:r>
              <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rPr>
              <a:t>施工和</a:t>
            </a:r>
          </a:p>
          <a:p>
            <a:pPr marL="295910" indent="0" algn="just">
              <a:buNone/>
            </a:pPr>
            <a:r>
              <a:rPr lang="ja-JP" altLang="en-US" sz="1600" kern="100" dirty="0">
                <a:effectLst/>
                <a:latin typeface="ＭＳ 明朝" panose="02020609040205080304" pitchFamily="17" charset="-128"/>
                <a:ea typeface="ＭＳ 明朝" panose="02020609040205080304" pitchFamily="17" charset="-128"/>
                <a:cs typeface="SimSun" panose="02010600030101010101" pitchFamily="2" charset="-122"/>
              </a:rPr>
              <a:t>　　　</a:t>
            </a:r>
            <a:r>
              <a:rPr lang="zh-CN"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维</a:t>
            </a:r>
            <a:r>
              <a:rPr lang="zh-CN"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修工作。</a:t>
            </a:r>
            <a:endPar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0" indent="0">
              <a:lnSpc>
                <a:spcPct val="110000"/>
              </a:lnSpc>
              <a:spcBef>
                <a:spcPts val="0"/>
              </a:spcBef>
              <a:buNone/>
            </a:pPr>
            <a:endParaRPr lang="en-US" altLang="ja-JP" sz="1600" b="1" dirty="0">
              <a:solidFill>
                <a:prstClr val="black"/>
              </a:solidFill>
              <a:latin typeface="Meiryo UI" panose="020B0604030504040204" pitchFamily="50" charset="-128"/>
              <a:ea typeface="Meiryo UI" panose="020B0604030504040204" pitchFamily="50" charset="-128"/>
            </a:endParaRPr>
          </a:p>
        </p:txBody>
      </p:sp>
      <p:pic>
        <p:nvPicPr>
          <p:cNvPr id="8" name="図 7"/>
          <p:cNvPicPr/>
          <p:nvPr/>
        </p:nvPicPr>
        <p:blipFill>
          <a:blip r:embed="rId3">
            <a:extLst>
              <a:ext uri="{28A0092B-C50C-407E-A947-70E740481C1C}">
                <a14:useLocalDpi xmlns:a14="http://schemas.microsoft.com/office/drawing/2010/main" val="0"/>
              </a:ext>
            </a:extLst>
          </a:blip>
          <a:srcRect/>
          <a:stretch>
            <a:fillRect/>
          </a:stretch>
        </p:blipFill>
        <p:spPr bwMode="auto">
          <a:xfrm>
            <a:off x="6788093" y="964256"/>
            <a:ext cx="1492250" cy="2368550"/>
          </a:xfrm>
          <a:prstGeom prst="rect">
            <a:avLst/>
          </a:prstGeom>
          <a:noFill/>
          <a:ln>
            <a:solidFill>
              <a:schemeClr val="tx1"/>
            </a:solidFill>
          </a:ln>
        </p:spPr>
      </p:pic>
      <p:sp>
        <p:nvSpPr>
          <p:cNvPr id="2" name="テキスト ボックス 1">
            <a:extLst>
              <a:ext uri="{FF2B5EF4-FFF2-40B4-BE49-F238E27FC236}">
                <a16:creationId xmlns:a16="http://schemas.microsoft.com/office/drawing/2014/main" id="{812C4517-53AC-4511-A0D3-036A19635A8E}"/>
              </a:ext>
            </a:extLst>
          </p:cNvPr>
          <p:cNvSpPr txBox="1"/>
          <p:nvPr/>
        </p:nvSpPr>
        <p:spPr>
          <a:xfrm>
            <a:off x="6896100" y="3066726"/>
            <a:ext cx="1274562" cy="507831"/>
          </a:xfrm>
          <a:prstGeom prst="rect">
            <a:avLst/>
          </a:prstGeom>
          <a:solidFill>
            <a:schemeClr val="bg1"/>
          </a:solidFill>
        </p:spPr>
        <p:txBody>
          <a:bodyPr wrap="square" rtlCol="0">
            <a:spAutoFit/>
          </a:bodyPr>
          <a:lstStyle/>
          <a:p>
            <a:r>
              <a:rPr lang="zh-CN" altLang="ja-JP" sz="900" kern="100" dirty="0">
                <a:effectLst/>
                <a:latin typeface="ＭＳ 明朝" panose="02020609040205080304" pitchFamily="17" charset="-128"/>
                <a:ea typeface="SimSun" panose="02010600030101010101" pitchFamily="2" charset="-122"/>
                <a:cs typeface="Times New Roman" panose="02020603050405020304" pitchFamily="18" charset="0"/>
              </a:rPr>
              <a:t>图</a:t>
            </a:r>
            <a:r>
              <a:rPr lang="en-US" altLang="ja-JP" sz="900" kern="100" dirty="0">
                <a:effectLst/>
                <a:latin typeface="ＭＳ 明朝" panose="02020609040205080304" pitchFamily="17" charset="-128"/>
                <a:ea typeface="SimSun" panose="02010600030101010101" pitchFamily="2" charset="-122"/>
                <a:cs typeface="Times New Roman" panose="02020603050405020304" pitchFamily="18" charset="0"/>
              </a:rPr>
              <a:t>1-8 </a:t>
            </a:r>
            <a:r>
              <a:rPr lang="zh-CN" altLang="ja-JP" sz="900" kern="100" dirty="0">
                <a:effectLst/>
                <a:latin typeface="ＭＳ ゴシック" panose="020B0609070205080204" pitchFamily="49" charset="-128"/>
                <a:ea typeface="ＭＳ 明朝" panose="02020609040205080304" pitchFamily="17" charset="-128"/>
                <a:cs typeface="Times New Roman" panose="02020603050405020304" pitchFamily="18" charset="0"/>
              </a:rPr>
              <a:t>混臂型</a:t>
            </a:r>
            <a:r>
              <a:rPr lang="zh-CN" altLang="ja-JP" sz="900" kern="100" dirty="0">
                <a:effectLst/>
                <a:latin typeface="ＭＳ ゴシック" panose="020B0609070205080204" pitchFamily="49" charset="-128"/>
                <a:ea typeface="ＭＳ 明朝" panose="02020609040205080304" pitchFamily="17" charset="-128"/>
                <a:cs typeface="ＭＳ ゴシック" panose="020B0609070205080204" pitchFamily="49" charset="-128"/>
              </a:rPr>
              <a:t>的例子</a:t>
            </a:r>
            <a:endParaRPr lang="ja-JP" alt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8951223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ja-JP" altLang="en-US" sz="2400" b="1" dirty="0">
                <a:latin typeface="ＭＳ 明朝" panose="02020609040205080304" pitchFamily="17" charset="-128"/>
                <a:ea typeface="ＭＳ 明朝" panose="02020609040205080304" pitchFamily="17" charset="-128"/>
              </a:rPr>
              <a:t>力</a:t>
            </a:r>
            <a:r>
              <a:rPr lang="zh-CN" altLang="en-US" sz="2400" b="1" dirty="0">
                <a:latin typeface="ＭＳ 明朝" panose="02020609040205080304" pitchFamily="17" charset="-128"/>
                <a:ea typeface="ＭＳ 明朝" panose="02020609040205080304" pitchFamily="17" charset="-128"/>
              </a:rPr>
              <a:t>的平衡</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教材１４９页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６５页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70</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8"/>
            <a:ext cx="7886701" cy="3160765"/>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200" b="1" dirty="0">
                <a:solidFill>
                  <a:prstClr val="black"/>
                </a:solidFill>
                <a:latin typeface="ＭＳ 明朝" panose="02020609040205080304" pitchFamily="17" charset="-128"/>
                <a:ea typeface="ＭＳ 明朝" panose="02020609040205080304" pitchFamily="17" charset="-128"/>
              </a:rPr>
              <a:t>①　力</a:t>
            </a:r>
            <a:r>
              <a:rPr lang="zh-CN" altLang="en-US" sz="1200" b="1" dirty="0">
                <a:solidFill>
                  <a:prstClr val="black"/>
                </a:solidFill>
                <a:latin typeface="ＭＳ 明朝" panose="02020609040205080304" pitchFamily="17" charset="-128"/>
                <a:ea typeface="ＭＳ 明朝" panose="02020609040205080304" pitchFamily="17" charset="-128"/>
              </a:rPr>
              <a:t>的平衡</a:t>
            </a:r>
            <a:endParaRPr lang="en-US" altLang="ja-JP"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b="1" u="sng" dirty="0">
                <a:solidFill>
                  <a:prstClr val="black"/>
                </a:solidFill>
                <a:latin typeface="ＭＳ 明朝" panose="02020609040205080304" pitchFamily="17" charset="-128"/>
                <a:ea typeface="ＭＳ 明朝" panose="02020609040205080304" pitchFamily="17" charset="-128"/>
              </a:rPr>
              <a:t>几个力作用在同一个物体上</a:t>
            </a:r>
            <a:r>
              <a:rPr lang="zh-CN" altLang="en-US" sz="1200" dirty="0">
                <a:solidFill>
                  <a:prstClr val="black"/>
                </a:solidFill>
                <a:latin typeface="ＭＳ 明朝" panose="02020609040205080304" pitchFamily="17" charset="-128"/>
                <a:ea typeface="ＭＳ 明朝" panose="02020609040205080304" pitchFamily="17" charset="-128"/>
              </a:rPr>
              <a:t>，该物体</a:t>
            </a:r>
            <a:r>
              <a:rPr lang="zh-CN" altLang="en-US" sz="1200" b="1" u="sng" dirty="0">
                <a:solidFill>
                  <a:prstClr val="black"/>
                </a:solidFill>
                <a:latin typeface="ＭＳ 明朝" panose="02020609040205080304" pitchFamily="17" charset="-128"/>
                <a:ea typeface="ＭＳ 明朝" panose="02020609040205080304" pitchFamily="17" charset="-128"/>
              </a:rPr>
              <a:t>静止不动时</a:t>
            </a:r>
            <a:r>
              <a:rPr lang="zh-CN" altLang="en-US" sz="1200" dirty="0">
                <a:solidFill>
                  <a:prstClr val="black"/>
                </a:solidFill>
                <a:latin typeface="ＭＳ 明朝" panose="02020609040205080304" pitchFamily="17" charset="-128"/>
                <a:ea typeface="ＭＳ 明朝" panose="02020609040205080304" pitchFamily="17" charset="-128"/>
              </a:rPr>
              <a:t>，这些力被称作</a:t>
            </a:r>
            <a:r>
              <a:rPr lang="zh-CN" altLang="en-US" sz="1200" b="1" u="sng" dirty="0">
                <a:solidFill>
                  <a:prstClr val="black"/>
                </a:solidFill>
                <a:latin typeface="ＭＳ 明朝" panose="02020609040205080304" pitchFamily="17" charset="-128"/>
                <a:ea typeface="ＭＳ 明朝" panose="02020609040205080304" pitchFamily="17" charset="-128"/>
              </a:rPr>
              <a:t>「平衡」</a:t>
            </a:r>
            <a:r>
              <a:rPr lang="zh-CN" altLang="en-US" sz="1200" dirty="0">
                <a:solidFill>
                  <a:prstClr val="black"/>
                </a:solidFill>
                <a:latin typeface="ＭＳ 明朝" panose="02020609040205080304" pitchFamily="17" charset="-128"/>
                <a:ea typeface="ＭＳ 明朝" panose="02020609040205080304" pitchFamily="17" charset="-128"/>
              </a:rPr>
              <a:t>。</a:t>
            </a:r>
            <a:endParaRPr lang="en-US" altLang="zh-CN"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例如，用绳子吊货物时，货物静止下来，由于货物的重量产生的</a:t>
            </a:r>
            <a:endParaRPr lang="en-US" altLang="zh-CN"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200" dirty="0">
                <a:solidFill>
                  <a:prstClr val="black"/>
                </a:solidFill>
                <a:latin typeface="ＭＳ 明朝" panose="02020609040205080304" pitchFamily="17" charset="-128"/>
                <a:ea typeface="ＭＳ 明朝" panose="02020609040205080304" pitchFamily="17" charset="-128"/>
              </a:rPr>
              <a:t>重力（Ｗ＝ｍｇ）和一样大的向上作用力（Ｆ）作用在绳索上，</a:t>
            </a:r>
            <a:endParaRPr lang="en-US" altLang="zh-CN"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200" dirty="0">
                <a:solidFill>
                  <a:prstClr val="black"/>
                </a:solidFill>
                <a:latin typeface="ＭＳ 明朝" panose="02020609040205080304" pitchFamily="17" charset="-128"/>
                <a:ea typeface="ＭＳ 明朝" panose="02020609040205080304" pitchFamily="17" charset="-128"/>
              </a:rPr>
              <a:t>力量处于平衡状态。</a:t>
            </a:r>
            <a:endParaRPr lang="en-US" altLang="zh-CN"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1200"/>
              </a:spcBef>
              <a:buNone/>
            </a:pPr>
            <a:r>
              <a:rPr lang="ja-JP" altLang="en-US" sz="1200" b="1" dirty="0">
                <a:solidFill>
                  <a:prstClr val="black"/>
                </a:solidFill>
                <a:latin typeface="ＭＳ 明朝" panose="02020609040205080304" pitchFamily="17" charset="-128"/>
                <a:ea typeface="ＭＳ 明朝" panose="02020609040205080304" pitchFamily="17" charset="-128"/>
              </a:rPr>
              <a:t>②　平行力</a:t>
            </a:r>
            <a:r>
              <a:rPr lang="zh-CN" altLang="en-US" sz="1200" b="1" dirty="0">
                <a:solidFill>
                  <a:prstClr val="black"/>
                </a:solidFill>
                <a:latin typeface="ＭＳ 明朝" panose="02020609040205080304" pitchFamily="17" charset="-128"/>
                <a:ea typeface="ＭＳ 明朝" panose="02020609040205080304" pitchFamily="17" charset="-128"/>
              </a:rPr>
              <a:t>的平衡</a:t>
            </a:r>
            <a:endParaRPr lang="ja-JP" altLang="en-US"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右图作用在天平上的力静止也就是支点的左转的力矩（Ｍａ）和右转的</a:t>
            </a:r>
            <a:endParaRPr lang="en-US" altLang="zh-CN"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200" dirty="0">
                <a:solidFill>
                  <a:prstClr val="black"/>
                </a:solidFill>
                <a:latin typeface="ＭＳ 明朝" panose="02020609040205080304" pitchFamily="17" charset="-128"/>
                <a:ea typeface="ＭＳ 明朝" panose="02020609040205080304" pitchFamily="17" charset="-128"/>
              </a:rPr>
              <a:t>力矩（Ｍｂ）相等，可以用下面的公式来表示。</a:t>
            </a:r>
          </a:p>
          <a:p>
            <a:pPr marL="0" indent="0">
              <a:lnSpc>
                <a:spcPct val="100000"/>
              </a:lnSpc>
              <a:spcBef>
                <a:spcPts val="0"/>
              </a:spcBef>
              <a:buNone/>
            </a:pP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Ｍａ＝Ｍｂ</a:t>
            </a: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Ｍａ＝Ｗａ</a:t>
            </a:r>
            <a:r>
              <a:rPr lang="en-US" altLang="ja-JP" sz="1200" dirty="0">
                <a:solidFill>
                  <a:prstClr val="black"/>
                </a:solidFill>
                <a:latin typeface="ＭＳ 明朝" panose="02020609040205080304" pitchFamily="17" charset="-128"/>
                <a:ea typeface="ＭＳ 明朝" panose="02020609040205080304" pitchFamily="17" charset="-128"/>
              </a:rPr>
              <a:t>×</a:t>
            </a:r>
            <a:r>
              <a:rPr lang="ja-JP" altLang="en-US" sz="1200" dirty="0">
                <a:solidFill>
                  <a:prstClr val="black"/>
                </a:solidFill>
                <a:latin typeface="ＭＳ 明朝" panose="02020609040205080304" pitchFamily="17" charset="-128"/>
                <a:ea typeface="ＭＳ 明朝" panose="02020609040205080304" pitchFamily="17" charset="-128"/>
              </a:rPr>
              <a:t>ａ</a:t>
            </a: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Ｍｂ＝Ｗｂ</a:t>
            </a:r>
            <a:r>
              <a:rPr lang="en-US" altLang="ja-JP" sz="1200" dirty="0">
                <a:solidFill>
                  <a:prstClr val="black"/>
                </a:solidFill>
                <a:latin typeface="ＭＳ 明朝" panose="02020609040205080304" pitchFamily="17" charset="-128"/>
                <a:ea typeface="ＭＳ 明朝" panose="02020609040205080304" pitchFamily="17" charset="-128"/>
              </a:rPr>
              <a:t>×</a:t>
            </a:r>
            <a:r>
              <a:rPr lang="ja-JP" altLang="en-US" sz="1200" dirty="0">
                <a:solidFill>
                  <a:prstClr val="black"/>
                </a:solidFill>
                <a:latin typeface="ＭＳ 明朝" panose="02020609040205080304" pitchFamily="17" charset="-128"/>
                <a:ea typeface="ＭＳ 明朝" panose="02020609040205080304" pitchFamily="17" charset="-128"/>
              </a:rPr>
              <a:t>ｂ</a:t>
            </a:r>
          </a:p>
          <a:p>
            <a:pPr marL="0" indent="0">
              <a:lnSpc>
                <a:spcPct val="100000"/>
              </a:lnSpc>
              <a:spcBef>
                <a:spcPts val="0"/>
              </a:spcBef>
              <a:buNone/>
            </a:pP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另外，支撑这个的人的肩膀上，支撑着Ｗａ＋Ｗｂ＝Ｐ的力。</a:t>
            </a:r>
          </a:p>
          <a:p>
            <a:pPr marL="0" indent="0">
              <a:lnSpc>
                <a:spcPct val="100000"/>
              </a:lnSpc>
              <a:spcBef>
                <a:spcPts val="0"/>
              </a:spcBef>
              <a:buNone/>
            </a:pPr>
            <a:endParaRPr lang="zh-CN"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2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2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2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200"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6673013" y="915017"/>
            <a:ext cx="1842337" cy="1872017"/>
          </a:xfrm>
          <a:prstGeom prst="rect">
            <a:avLst/>
          </a:prstGeom>
          <a:noFill/>
          <a:ln>
            <a:solidFill>
              <a:schemeClr val="tx1"/>
            </a:solidFill>
          </a:ln>
        </p:spPr>
      </p:pic>
      <p:pic>
        <p:nvPicPr>
          <p:cNvPr id="8" name="図 7"/>
          <p:cNvPicPr/>
          <p:nvPr/>
        </p:nvPicPr>
        <p:blipFill>
          <a:blip r:embed="rId4">
            <a:extLst>
              <a:ext uri="{28A0092B-C50C-407E-A947-70E740481C1C}">
                <a14:useLocalDpi xmlns:a14="http://schemas.microsoft.com/office/drawing/2010/main" val="0"/>
              </a:ext>
            </a:extLst>
          </a:blip>
          <a:srcRect/>
          <a:stretch>
            <a:fillRect/>
          </a:stretch>
        </p:blipFill>
        <p:spPr bwMode="auto">
          <a:xfrm>
            <a:off x="6709983" y="3022449"/>
            <a:ext cx="1805367" cy="2304746"/>
          </a:xfrm>
          <a:prstGeom prst="rect">
            <a:avLst/>
          </a:prstGeom>
          <a:noFill/>
          <a:ln>
            <a:solidFill>
              <a:schemeClr val="tx1"/>
            </a:solidFill>
          </a:ln>
        </p:spPr>
      </p:pic>
      <p:pic>
        <p:nvPicPr>
          <p:cNvPr id="9" name="図 8">
            <a:extLst>
              <a:ext uri="{FF2B5EF4-FFF2-40B4-BE49-F238E27FC236}">
                <a16:creationId xmlns:a16="http://schemas.microsoft.com/office/drawing/2014/main" id="{A455190D-EF09-491E-97E8-42BB75F3AA0A}"/>
              </a:ext>
            </a:extLst>
          </p:cNvPr>
          <p:cNvPicPr>
            <a:picLocks noChangeAspect="1"/>
          </p:cNvPicPr>
          <p:nvPr/>
        </p:nvPicPr>
        <p:blipFill>
          <a:blip r:embed="rId5"/>
          <a:stretch>
            <a:fillRect/>
          </a:stretch>
        </p:blipFill>
        <p:spPr>
          <a:xfrm>
            <a:off x="6328118" y="895590"/>
            <a:ext cx="2317063" cy="2052457"/>
          </a:xfrm>
          <a:prstGeom prst="rect">
            <a:avLst/>
          </a:prstGeom>
        </p:spPr>
      </p:pic>
      <p:pic>
        <p:nvPicPr>
          <p:cNvPr id="10" name="図 9">
            <a:extLst>
              <a:ext uri="{FF2B5EF4-FFF2-40B4-BE49-F238E27FC236}">
                <a16:creationId xmlns:a16="http://schemas.microsoft.com/office/drawing/2014/main" id="{7270F2A5-18DB-4ECD-906F-0C02E426FC1F}"/>
              </a:ext>
            </a:extLst>
          </p:cNvPr>
          <p:cNvPicPr>
            <a:picLocks noChangeAspect="1"/>
          </p:cNvPicPr>
          <p:nvPr/>
        </p:nvPicPr>
        <p:blipFill>
          <a:blip r:embed="rId6"/>
          <a:stretch>
            <a:fillRect/>
          </a:stretch>
        </p:blipFill>
        <p:spPr>
          <a:xfrm>
            <a:off x="6347945" y="2977840"/>
            <a:ext cx="2213993" cy="2894331"/>
          </a:xfrm>
          <a:prstGeom prst="rect">
            <a:avLst/>
          </a:prstGeom>
        </p:spPr>
      </p:pic>
    </p:spTree>
    <p:extLst>
      <p:ext uri="{BB962C8B-B14F-4D97-AF65-F5344CB8AC3E}">
        <p14:creationId xmlns:p14="http://schemas.microsoft.com/office/powerpoint/2010/main" val="17810217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ja-JP" altLang="en-US" sz="2400" b="1" dirty="0">
                <a:latin typeface="ＭＳ 明朝" panose="02020609040205080304" pitchFamily="17" charset="-128"/>
                <a:ea typeface="ＭＳ 明朝" panose="02020609040205080304" pitchFamily="17" charset="-128"/>
              </a:rPr>
              <a:t>质量和重心</a:t>
            </a:r>
            <a:r>
              <a:rPr lang="en-US" altLang="ja-JP" sz="2400" b="1" dirty="0">
                <a:latin typeface="ＭＳ 明朝" panose="02020609040205080304" pitchFamily="17" charset="-128"/>
                <a:ea typeface="ＭＳ 明朝" panose="02020609040205080304" pitchFamily="17" charset="-128"/>
              </a:rPr>
              <a:t>(</a:t>
            </a:r>
            <a:r>
              <a:rPr lang="en-US" altLang="ja-JP" sz="2400" b="1" dirty="0" err="1">
                <a:latin typeface="ＭＳ 明朝" panose="02020609040205080304" pitchFamily="17" charset="-128"/>
                <a:ea typeface="ＭＳ 明朝" panose="02020609040205080304" pitchFamily="17" charset="-128"/>
              </a:rPr>
              <a:t>jyuushin</a:t>
            </a:r>
            <a:r>
              <a:rPr lang="en-US" altLang="ja-JP" sz="2400" b="1" dirty="0">
                <a:latin typeface="ＭＳ 明朝" panose="02020609040205080304" pitchFamily="17" charset="-128"/>
                <a:ea typeface="ＭＳ 明朝" panose="02020609040205080304" pitchFamily="17" charset="-128"/>
              </a:rPr>
              <a:t>)</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391310" y="6400413"/>
            <a:ext cx="377935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教材１５０页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６６页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71</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9"/>
            <a:ext cx="7886701" cy="92678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400" b="1" dirty="0">
                <a:solidFill>
                  <a:prstClr val="black"/>
                </a:solidFill>
                <a:latin typeface="ＭＳ 明朝" panose="02020609040205080304" pitchFamily="17" charset="-128"/>
                <a:ea typeface="ＭＳ 明朝" panose="02020609040205080304" pitchFamily="17" charset="-128"/>
              </a:rPr>
              <a:t>①　</a:t>
            </a:r>
            <a:r>
              <a:rPr lang="zh-CN" altLang="en-US" sz="1400" b="1" dirty="0">
                <a:solidFill>
                  <a:prstClr val="black"/>
                </a:solidFill>
                <a:latin typeface="ＭＳ 明朝" panose="02020609040205080304" pitchFamily="17" charset="-128"/>
                <a:ea typeface="ＭＳ 明朝" panose="02020609040205080304" pitchFamily="17" charset="-128"/>
              </a:rPr>
              <a:t>质量</a:t>
            </a:r>
            <a:endParaRPr lang="ja-JP" altLang="en-US" sz="14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物体的</a:t>
            </a:r>
            <a:r>
              <a:rPr lang="zh-CN" altLang="en-US" sz="1400" b="1" u="sng" dirty="0">
                <a:solidFill>
                  <a:prstClr val="black"/>
                </a:solidFill>
                <a:latin typeface="ＭＳ 明朝" panose="02020609040205080304" pitchFamily="17" charset="-128"/>
                <a:ea typeface="ＭＳ 明朝" panose="02020609040205080304" pitchFamily="17" charset="-128"/>
              </a:rPr>
              <a:t>质量</a:t>
            </a:r>
            <a:r>
              <a:rPr lang="zh-CN" altLang="en-US" sz="1400" dirty="0">
                <a:solidFill>
                  <a:prstClr val="black"/>
                </a:solidFill>
                <a:latin typeface="ＭＳ 明朝" panose="02020609040205080304" pitchFamily="17" charset="-128"/>
                <a:ea typeface="ＭＳ 明朝" panose="02020609040205080304" pitchFamily="17" charset="-128"/>
              </a:rPr>
              <a:t>即使</a:t>
            </a:r>
            <a:r>
              <a:rPr lang="zh-CN" altLang="en-US" sz="1400" b="1" u="sng" dirty="0">
                <a:solidFill>
                  <a:prstClr val="black"/>
                </a:solidFill>
                <a:latin typeface="ＭＳ 明朝" panose="02020609040205080304" pitchFamily="17" charset="-128"/>
                <a:ea typeface="ＭＳ 明朝" panose="02020609040205080304" pitchFamily="17" charset="-128"/>
              </a:rPr>
              <a:t>体积相同</a:t>
            </a:r>
            <a:r>
              <a:rPr lang="zh-CN" altLang="en-US" sz="1400" dirty="0">
                <a:solidFill>
                  <a:prstClr val="black"/>
                </a:solidFill>
                <a:latin typeface="ＭＳ 明朝" panose="02020609040205080304" pitchFamily="17" charset="-128"/>
                <a:ea typeface="ＭＳ 明朝" panose="02020609040205080304" pitchFamily="17" charset="-128"/>
              </a:rPr>
              <a:t>由于</a:t>
            </a:r>
            <a:r>
              <a:rPr lang="zh-CN" altLang="en-US" sz="1400" b="1" u="sng" dirty="0">
                <a:solidFill>
                  <a:prstClr val="black"/>
                </a:solidFill>
                <a:latin typeface="ＭＳ 明朝" panose="02020609040205080304" pitchFamily="17" charset="-128"/>
                <a:ea typeface="ＭＳ 明朝" panose="02020609040205080304" pitchFamily="17" charset="-128"/>
              </a:rPr>
              <a:t>材质的不同而不同</a:t>
            </a:r>
            <a:r>
              <a:rPr lang="zh-CN" altLang="en-US" sz="1400" dirty="0">
                <a:solidFill>
                  <a:prstClr val="black"/>
                </a:solidFill>
                <a:latin typeface="ＭＳ 明朝" panose="02020609040205080304" pitchFamily="17" charset="-128"/>
                <a:ea typeface="ＭＳ 明朝" panose="02020609040205080304" pitchFamily="17" charset="-128"/>
              </a:rPr>
              <a:t>。例如，铅比铁重鉛，木材比铝轻。</a:t>
            </a: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这是由于</a:t>
            </a:r>
            <a:r>
              <a:rPr lang="zh-CN" altLang="en-US" sz="1400" b="1" u="sng" dirty="0">
                <a:solidFill>
                  <a:prstClr val="black"/>
                </a:solidFill>
                <a:latin typeface="ＭＳ 明朝" panose="02020609040205080304" pitchFamily="17" charset="-128"/>
                <a:ea typeface="ＭＳ 明朝" panose="02020609040205080304" pitchFamily="17" charset="-128"/>
              </a:rPr>
              <a:t>“单位体积的质量”（ｄ）的不同。</a:t>
            </a:r>
            <a:endParaRPr lang="ja-JP" altLang="en-US"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p:txBody>
      </p:sp>
      <p:sp>
        <p:nvSpPr>
          <p:cNvPr id="6" name="コンテンツ プレースホルダー 4"/>
          <p:cNvSpPr txBox="1">
            <a:spLocks/>
          </p:cNvSpPr>
          <p:nvPr/>
        </p:nvSpPr>
        <p:spPr>
          <a:xfrm>
            <a:off x="628649" y="1781902"/>
            <a:ext cx="7886701" cy="2531259"/>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②　重心</a:t>
            </a:r>
            <a:r>
              <a:rPr lang="en-US" altLang="ja-JP" sz="1400" dirty="0">
                <a:solidFill>
                  <a:prstClr val="black"/>
                </a:solidFill>
                <a:latin typeface="ＭＳ 明朝" panose="02020609040205080304" pitchFamily="17" charset="-128"/>
                <a:ea typeface="ＭＳ 明朝" panose="02020609040205080304" pitchFamily="17" charset="-128"/>
              </a:rPr>
              <a:t>(</a:t>
            </a:r>
            <a:r>
              <a:rPr lang="en-US" altLang="ja-JP" sz="1400" dirty="0" err="1">
                <a:solidFill>
                  <a:prstClr val="black"/>
                </a:solidFill>
                <a:latin typeface="ＭＳ 明朝" panose="02020609040205080304" pitchFamily="17" charset="-128"/>
                <a:ea typeface="ＭＳ 明朝" panose="02020609040205080304" pitchFamily="17" charset="-128"/>
              </a:rPr>
              <a:t>jyuushin</a:t>
            </a:r>
            <a:r>
              <a:rPr lang="en-US" altLang="ja-JP" sz="14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所谓“重心</a:t>
            </a:r>
            <a:r>
              <a:rPr lang="en-US" altLang="zh-CN" sz="1400" dirty="0">
                <a:solidFill>
                  <a:prstClr val="black"/>
                </a:solidFill>
                <a:latin typeface="ＭＳ 明朝" panose="02020609040205080304" pitchFamily="17" charset="-128"/>
                <a:ea typeface="ＭＳ 明朝" panose="02020609040205080304" pitchFamily="17" charset="-128"/>
              </a:rPr>
              <a:t>(</a:t>
            </a:r>
            <a:r>
              <a:rPr lang="en-US" altLang="zh-CN" sz="1400" dirty="0" err="1">
                <a:solidFill>
                  <a:prstClr val="black"/>
                </a:solidFill>
                <a:latin typeface="ＭＳ 明朝" panose="02020609040205080304" pitchFamily="17" charset="-128"/>
                <a:ea typeface="ＭＳ 明朝" panose="02020609040205080304" pitchFamily="17" charset="-128"/>
              </a:rPr>
              <a:t>jyuushin</a:t>
            </a:r>
            <a:r>
              <a:rPr lang="en-US" altLang="zh-CN" sz="1400" dirty="0">
                <a:solidFill>
                  <a:prstClr val="black"/>
                </a:solidFill>
                <a:latin typeface="ＭＳ 明朝" panose="02020609040205080304" pitchFamily="17" charset="-128"/>
                <a:ea typeface="ＭＳ 明朝" panose="02020609040205080304" pitchFamily="17" charset="-128"/>
              </a:rPr>
              <a:t>)”</a:t>
            </a:r>
            <a:r>
              <a:rPr lang="zh-CN" altLang="en-US" sz="1400" dirty="0">
                <a:solidFill>
                  <a:prstClr val="black"/>
                </a:solidFill>
                <a:latin typeface="ＭＳ 明朝" panose="02020609040205080304" pitchFamily="17" charset="-128"/>
                <a:ea typeface="ＭＳ 明朝" panose="02020609040205080304" pitchFamily="17" charset="-128"/>
              </a:rPr>
              <a:t>就是</a:t>
            </a:r>
            <a:r>
              <a:rPr lang="zh-CN" altLang="en-US" sz="1400" b="1" u="sng" dirty="0">
                <a:solidFill>
                  <a:prstClr val="black"/>
                </a:solidFill>
                <a:latin typeface="ＭＳ 明朝" panose="02020609040205080304" pitchFamily="17" charset="-128"/>
                <a:ea typeface="ＭＳ 明朝" panose="02020609040205080304" pitchFamily="17" charset="-128"/>
              </a:rPr>
              <a:t>「将运动于物体各部分的重力集中在一起时，这个力起作用的点」</a:t>
            </a:r>
            <a:r>
              <a:rPr lang="zh-CN" altLang="en-US" sz="1400" u="sng" dirty="0">
                <a:solidFill>
                  <a:prstClr val="black"/>
                </a:solidFill>
                <a:latin typeface="ＭＳ 明朝" panose="02020609040205080304" pitchFamily="17" charset="-128"/>
                <a:ea typeface="ＭＳ 明朝" panose="02020609040205080304" pitchFamily="17" charset="-128"/>
              </a:rPr>
              <a:t>，简而言之，</a:t>
            </a:r>
            <a:r>
              <a:rPr lang="zh-CN" altLang="en-US" sz="1400" b="1" u="sng" dirty="0">
                <a:solidFill>
                  <a:prstClr val="black"/>
                </a:solidFill>
                <a:latin typeface="ＭＳ 明朝" panose="02020609040205080304" pitchFamily="17" charset="-128"/>
                <a:ea typeface="ＭＳ 明朝" panose="02020609040205080304" pitchFamily="17" charset="-128"/>
              </a:rPr>
              <a:t>物体重量的“中心” </a:t>
            </a:r>
            <a:r>
              <a:rPr lang="ja-JP" altLang="en-US" sz="14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60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某个特定的</a:t>
            </a:r>
            <a:r>
              <a:rPr lang="zh-CN" altLang="en-US" sz="1400" b="1" u="sng" dirty="0">
                <a:solidFill>
                  <a:prstClr val="black"/>
                </a:solidFill>
                <a:latin typeface="ＭＳ 明朝" panose="02020609040205080304" pitchFamily="17" charset="-128"/>
                <a:ea typeface="ＭＳ 明朝" panose="02020609040205080304" pitchFamily="17" charset="-128"/>
              </a:rPr>
              <a:t>物体有其固有的重心</a:t>
            </a:r>
            <a:r>
              <a:rPr lang="en-US" altLang="zh-CN" sz="1400" b="1" u="sng" dirty="0">
                <a:solidFill>
                  <a:prstClr val="black"/>
                </a:solidFill>
                <a:latin typeface="ＭＳ 明朝" panose="02020609040205080304" pitchFamily="17" charset="-128"/>
                <a:ea typeface="ＭＳ 明朝" panose="02020609040205080304" pitchFamily="17" charset="-128"/>
              </a:rPr>
              <a:t>(</a:t>
            </a:r>
            <a:r>
              <a:rPr lang="en-US" altLang="zh-CN" sz="1400" b="1" u="sng" dirty="0" err="1">
                <a:solidFill>
                  <a:prstClr val="black"/>
                </a:solidFill>
                <a:latin typeface="ＭＳ 明朝" panose="02020609040205080304" pitchFamily="17" charset="-128"/>
                <a:ea typeface="ＭＳ 明朝" panose="02020609040205080304" pitchFamily="17" charset="-128"/>
              </a:rPr>
              <a:t>jyuushin</a:t>
            </a:r>
            <a:r>
              <a:rPr lang="en-US" altLang="zh-CN" sz="1400" b="1" u="sng" dirty="0">
                <a:solidFill>
                  <a:prstClr val="black"/>
                </a:solidFill>
                <a:latin typeface="ＭＳ 明朝" panose="02020609040205080304" pitchFamily="17" charset="-128"/>
                <a:ea typeface="ＭＳ 明朝" panose="02020609040205080304" pitchFamily="17" charset="-128"/>
              </a:rPr>
              <a:t>)</a:t>
            </a:r>
            <a:r>
              <a:rPr lang="zh-CN" altLang="en-US" sz="1400" dirty="0">
                <a:solidFill>
                  <a:prstClr val="black"/>
                </a:solidFill>
                <a:latin typeface="ＭＳ 明朝" panose="02020609040205080304" pitchFamily="17" charset="-128"/>
                <a:ea typeface="ＭＳ 明朝" panose="02020609040205080304" pitchFamily="17" charset="-128"/>
              </a:rPr>
              <a:t>，只要该</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600"/>
              </a:spcBef>
              <a:buNone/>
            </a:pPr>
            <a:r>
              <a:rPr lang="zh-CN" altLang="en-US" sz="1400" dirty="0">
                <a:solidFill>
                  <a:prstClr val="black"/>
                </a:solidFill>
                <a:latin typeface="ＭＳ 明朝" panose="02020609040205080304" pitchFamily="17" charset="-128"/>
                <a:ea typeface="ＭＳ 明朝" panose="02020609040205080304" pitchFamily="17" charset="-128"/>
              </a:rPr>
              <a:t>物体不变形，即使该</a:t>
            </a:r>
            <a:r>
              <a:rPr lang="zh-CN" altLang="en-US" sz="1400" b="1" u="sng" dirty="0">
                <a:solidFill>
                  <a:prstClr val="black"/>
                </a:solidFill>
                <a:latin typeface="ＭＳ 明朝" panose="02020609040205080304" pitchFamily="17" charset="-128"/>
                <a:ea typeface="ＭＳ 明朝" panose="02020609040205080304" pitchFamily="17" charset="-128"/>
              </a:rPr>
              <a:t>物体的位置和放置方式改变</a:t>
            </a:r>
            <a:r>
              <a:rPr lang="zh-CN" altLang="en-US" sz="1400" dirty="0">
                <a:solidFill>
                  <a:prstClr val="black"/>
                </a:solidFill>
                <a:latin typeface="ＭＳ 明朝" panose="02020609040205080304" pitchFamily="17" charset="-128"/>
                <a:ea typeface="ＭＳ 明朝" panose="02020609040205080304" pitchFamily="17" charset="-128"/>
              </a:rPr>
              <a:t>它</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600"/>
              </a:spcBef>
              <a:buNone/>
            </a:pPr>
            <a:r>
              <a:rPr lang="zh-CN" altLang="en-US" sz="1400" dirty="0">
                <a:solidFill>
                  <a:prstClr val="black"/>
                </a:solidFill>
                <a:latin typeface="ＭＳ 明朝" panose="02020609040205080304" pitchFamily="17" charset="-128"/>
                <a:ea typeface="ＭＳ 明朝" panose="02020609040205080304" pitchFamily="17" charset="-128"/>
              </a:rPr>
              <a:t>的重心</a:t>
            </a:r>
            <a:r>
              <a:rPr lang="en-US" altLang="zh-CN" sz="1400" dirty="0">
                <a:solidFill>
                  <a:prstClr val="black"/>
                </a:solidFill>
                <a:latin typeface="ＭＳ 明朝" panose="02020609040205080304" pitchFamily="17" charset="-128"/>
                <a:ea typeface="ＭＳ 明朝" panose="02020609040205080304" pitchFamily="17" charset="-128"/>
              </a:rPr>
              <a:t>(</a:t>
            </a:r>
            <a:r>
              <a:rPr lang="en-US" altLang="zh-CN" sz="1400" dirty="0" err="1">
                <a:solidFill>
                  <a:prstClr val="black"/>
                </a:solidFill>
                <a:latin typeface="ＭＳ 明朝" panose="02020609040205080304" pitchFamily="17" charset="-128"/>
                <a:ea typeface="ＭＳ 明朝" panose="02020609040205080304" pitchFamily="17" charset="-128"/>
              </a:rPr>
              <a:t>jyuushin</a:t>
            </a:r>
            <a:r>
              <a:rPr lang="en-US" altLang="zh-CN" sz="1400" dirty="0">
                <a:solidFill>
                  <a:prstClr val="black"/>
                </a:solidFill>
                <a:latin typeface="ＭＳ 明朝" panose="02020609040205080304" pitchFamily="17" charset="-128"/>
                <a:ea typeface="ＭＳ 明朝" panose="02020609040205080304" pitchFamily="17" charset="-128"/>
              </a:rPr>
              <a:t>)</a:t>
            </a:r>
            <a:r>
              <a:rPr lang="zh-CN" altLang="en-US" sz="1400" b="1" u="sng" dirty="0">
                <a:solidFill>
                  <a:prstClr val="black"/>
                </a:solidFill>
                <a:latin typeface="ＭＳ 明朝" panose="02020609040205080304" pitchFamily="17" charset="-128"/>
                <a:ea typeface="ＭＳ 明朝" panose="02020609040205080304" pitchFamily="17" charset="-128"/>
              </a:rPr>
              <a:t>位置是不变</a:t>
            </a:r>
            <a:r>
              <a:rPr lang="zh-CN" altLang="en-US" sz="1400" dirty="0">
                <a:solidFill>
                  <a:prstClr val="black"/>
                </a:solidFill>
                <a:latin typeface="ＭＳ 明朝" panose="02020609040205080304" pitchFamily="17" charset="-128"/>
                <a:ea typeface="ＭＳ 明朝" panose="02020609040205080304" pitchFamily="17" charset="-128"/>
              </a:rPr>
              <a:t>的。</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60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而且，不一定是</a:t>
            </a:r>
            <a:r>
              <a:rPr lang="zh-CN" altLang="en-US" sz="1400" b="1" u="sng" dirty="0">
                <a:solidFill>
                  <a:prstClr val="black"/>
                </a:solidFill>
                <a:latin typeface="ＭＳ 明朝" panose="02020609040205080304" pitchFamily="17" charset="-128"/>
                <a:ea typeface="ＭＳ 明朝" panose="02020609040205080304" pitchFamily="17" charset="-128"/>
              </a:rPr>
              <a:t>在物体的内部</a:t>
            </a:r>
            <a:r>
              <a:rPr lang="zh-CN" altLang="en-US" sz="14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600"/>
              </a:spcBef>
              <a:buNone/>
            </a:pPr>
            <a:r>
              <a:rPr lang="zh-CN" altLang="en-US" sz="1400" dirty="0">
                <a:solidFill>
                  <a:prstClr val="black"/>
                </a:solidFill>
                <a:latin typeface="ＭＳ 明朝" panose="02020609040205080304" pitchFamily="17" charset="-128"/>
                <a:ea typeface="ＭＳ 明朝" panose="02020609040205080304" pitchFamily="17" charset="-128"/>
              </a:rPr>
              <a:t>  该重心</a:t>
            </a:r>
            <a:r>
              <a:rPr lang="en-US" altLang="zh-CN" sz="1400" dirty="0">
                <a:solidFill>
                  <a:prstClr val="black"/>
                </a:solidFill>
                <a:latin typeface="ＭＳ 明朝" panose="02020609040205080304" pitchFamily="17" charset="-128"/>
                <a:ea typeface="ＭＳ 明朝" panose="02020609040205080304" pitchFamily="17" charset="-128"/>
              </a:rPr>
              <a:t>(</a:t>
            </a:r>
            <a:r>
              <a:rPr lang="en-US" altLang="zh-CN" sz="1400" dirty="0" err="1">
                <a:solidFill>
                  <a:prstClr val="black"/>
                </a:solidFill>
                <a:latin typeface="ＭＳ 明朝" panose="02020609040205080304" pitchFamily="17" charset="-128"/>
                <a:ea typeface="ＭＳ 明朝" panose="02020609040205080304" pitchFamily="17" charset="-128"/>
              </a:rPr>
              <a:t>jyuushin</a:t>
            </a:r>
            <a:r>
              <a:rPr lang="en-US" altLang="zh-CN" sz="1400" dirty="0">
                <a:solidFill>
                  <a:prstClr val="black"/>
                </a:solidFill>
                <a:latin typeface="ＭＳ 明朝" panose="02020609040205080304" pitchFamily="17" charset="-128"/>
                <a:ea typeface="ＭＳ 明朝" panose="02020609040205080304" pitchFamily="17" charset="-128"/>
              </a:rPr>
              <a:t>)</a:t>
            </a:r>
            <a:r>
              <a:rPr lang="zh-CN" altLang="en-US" sz="1400" dirty="0">
                <a:solidFill>
                  <a:prstClr val="black"/>
                </a:solidFill>
                <a:latin typeface="ＭＳ 明朝" panose="02020609040205080304" pitchFamily="17" charset="-128"/>
                <a:ea typeface="ＭＳ 明朝" panose="02020609040205080304" pitchFamily="17" charset="-128"/>
              </a:rPr>
              <a:t>的位置是研究</a:t>
            </a:r>
            <a:r>
              <a:rPr lang="zh-CN" altLang="en-US" sz="1400" b="1" u="sng" dirty="0">
                <a:solidFill>
                  <a:prstClr val="black"/>
                </a:solidFill>
                <a:latin typeface="ＭＳ 明朝" panose="02020609040205080304" pitchFamily="17" charset="-128"/>
                <a:ea typeface="ＭＳ 明朝" panose="02020609040205080304" pitchFamily="17" charset="-128"/>
              </a:rPr>
              <a:t>物体的起吊位</a:t>
            </a:r>
            <a:endParaRPr lang="en-US" altLang="zh-CN"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600"/>
              </a:spcBef>
              <a:buNone/>
            </a:pPr>
            <a:r>
              <a:rPr lang="zh-CN" altLang="en-US" sz="1400" b="1" u="sng" dirty="0">
                <a:solidFill>
                  <a:prstClr val="black"/>
                </a:solidFill>
                <a:latin typeface="ＭＳ 明朝" panose="02020609040205080304" pitchFamily="17" charset="-128"/>
                <a:ea typeface="ＭＳ 明朝" panose="02020609040205080304" pitchFamily="17" charset="-128"/>
              </a:rPr>
              <a:t>置及高空作业车机械翻倒时的重要因素。</a:t>
            </a:r>
          </a:p>
          <a:p>
            <a:pPr marL="0" indent="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p:txBody>
      </p:sp>
      <p:pic>
        <p:nvPicPr>
          <p:cNvPr id="8" name="図 7"/>
          <p:cNvPicPr/>
          <p:nvPr/>
        </p:nvPicPr>
        <p:blipFill>
          <a:blip r:embed="rId3">
            <a:extLst>
              <a:ext uri="{28A0092B-C50C-407E-A947-70E740481C1C}">
                <a14:useLocalDpi xmlns:a14="http://schemas.microsoft.com/office/drawing/2010/main" val="0"/>
              </a:ext>
            </a:extLst>
          </a:blip>
          <a:srcRect/>
          <a:stretch>
            <a:fillRect/>
          </a:stretch>
        </p:blipFill>
        <p:spPr bwMode="auto">
          <a:xfrm>
            <a:off x="5606442" y="2712643"/>
            <a:ext cx="2908908" cy="1449804"/>
          </a:xfrm>
          <a:prstGeom prst="rect">
            <a:avLst/>
          </a:prstGeom>
          <a:noFill/>
          <a:ln>
            <a:solidFill>
              <a:schemeClr val="tx1"/>
            </a:solidFill>
          </a:ln>
        </p:spPr>
      </p:pic>
      <p:pic>
        <p:nvPicPr>
          <p:cNvPr id="9" name="図 8">
            <a:extLst>
              <a:ext uri="{FF2B5EF4-FFF2-40B4-BE49-F238E27FC236}">
                <a16:creationId xmlns:a16="http://schemas.microsoft.com/office/drawing/2014/main" id="{32787702-147D-4ECA-BC89-54B8F2B45587}"/>
              </a:ext>
            </a:extLst>
          </p:cNvPr>
          <p:cNvPicPr>
            <a:picLocks noChangeAspect="1"/>
          </p:cNvPicPr>
          <p:nvPr/>
        </p:nvPicPr>
        <p:blipFill>
          <a:blip r:embed="rId4"/>
          <a:stretch>
            <a:fillRect/>
          </a:stretch>
        </p:blipFill>
        <p:spPr>
          <a:xfrm>
            <a:off x="5422995" y="2530547"/>
            <a:ext cx="3275801" cy="2217461"/>
          </a:xfrm>
          <a:prstGeom prst="rect">
            <a:avLst/>
          </a:prstGeom>
        </p:spPr>
      </p:pic>
    </p:spTree>
    <p:extLst>
      <p:ext uri="{BB962C8B-B14F-4D97-AF65-F5344CB8AC3E}">
        <p14:creationId xmlns:p14="http://schemas.microsoft.com/office/powerpoint/2010/main" val="40184593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ja-JP" altLang="en-US" sz="2400" b="1" dirty="0">
                <a:latin typeface="ＭＳ 明朝" panose="02020609040205080304" pitchFamily="17" charset="-128"/>
                <a:ea typeface="ＭＳ 明朝" panose="02020609040205080304" pitchFamily="17" charset="-128"/>
              </a:rPr>
              <a:t>重心</a:t>
            </a:r>
            <a:r>
              <a:rPr lang="en-US" altLang="ja-JP" sz="2400" b="1" dirty="0">
                <a:latin typeface="ＭＳ 明朝" panose="02020609040205080304" pitchFamily="17" charset="-128"/>
                <a:ea typeface="ＭＳ 明朝" panose="02020609040205080304" pitchFamily="17" charset="-128"/>
              </a:rPr>
              <a:t>(</a:t>
            </a:r>
            <a:r>
              <a:rPr lang="en-US" altLang="ja-JP" sz="2400" b="1" dirty="0" err="1">
                <a:latin typeface="ＭＳ 明朝" panose="02020609040205080304" pitchFamily="17" charset="-128"/>
                <a:ea typeface="ＭＳ 明朝" panose="02020609040205080304" pitchFamily="17" charset="-128"/>
              </a:rPr>
              <a:t>jyuushin</a:t>
            </a:r>
            <a:r>
              <a:rPr lang="en-US" altLang="ja-JP" sz="2400" b="1" dirty="0">
                <a:latin typeface="ＭＳ 明朝" panose="02020609040205080304" pitchFamily="17" charset="-128"/>
                <a:ea typeface="ＭＳ 明朝" panose="02020609040205080304" pitchFamily="17" charset="-128"/>
              </a:rPr>
              <a:t>)</a:t>
            </a:r>
            <a:r>
              <a:rPr lang="ja-JP" altLang="en-US" sz="2400" b="1" dirty="0">
                <a:latin typeface="ＭＳ 明朝" panose="02020609040205080304" pitchFamily="17" charset="-128"/>
                <a:ea typeface="ＭＳ 明朝" panose="02020609040205080304" pitchFamily="17" charset="-128"/>
              </a:rPr>
              <a:t>和稳定（１）　物体</a:t>
            </a:r>
            <a:r>
              <a:rPr lang="zh-CN" altLang="en-US" sz="2400" b="1" dirty="0">
                <a:latin typeface="ＭＳ 明朝" panose="02020609040205080304" pitchFamily="17" charset="-128"/>
                <a:ea typeface="ＭＳ 明朝" panose="02020609040205080304" pitchFamily="17" charset="-128"/>
              </a:rPr>
              <a:t>的稳定</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3898520" y="6400413"/>
            <a:ext cx="427214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教材１５３页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６６～６７页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72</a:t>
            </a:fld>
            <a:endParaRPr lang="ja-JP" altLang="en-US">
              <a:solidFill>
                <a:prstClr val="black">
                  <a:tint val="75000"/>
                </a:prstClr>
              </a:solidFill>
            </a:endParaRPr>
          </a:p>
        </p:txBody>
      </p:sp>
      <p:sp>
        <p:nvSpPr>
          <p:cNvPr id="11" name="コンテンツ プレースホルダー 4"/>
          <p:cNvSpPr txBox="1">
            <a:spLocks/>
          </p:cNvSpPr>
          <p:nvPr/>
        </p:nvSpPr>
        <p:spPr>
          <a:xfrm>
            <a:off x="628649" y="895053"/>
            <a:ext cx="7886701" cy="3626178"/>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　</a:t>
            </a:r>
            <a:r>
              <a:rPr lang="zh-CN" altLang="en-US" sz="1400" dirty="0">
                <a:solidFill>
                  <a:prstClr val="black"/>
                </a:solidFill>
                <a:latin typeface="ＭＳ 明朝" panose="02020609040205080304" pitchFamily="17" charset="-128"/>
                <a:ea typeface="ＭＳ 明朝" panose="02020609040205080304" pitchFamily="17" charset="-128"/>
              </a:rPr>
              <a:t>被放置的物体</a:t>
            </a:r>
            <a:r>
              <a:rPr lang="zh-CN" altLang="en-US" sz="1400" b="1" u="sng" dirty="0">
                <a:solidFill>
                  <a:prstClr val="black"/>
                </a:solidFill>
                <a:latin typeface="ＭＳ 明朝" panose="02020609040205080304" pitchFamily="17" charset="-128"/>
                <a:ea typeface="ＭＳ 明朝" panose="02020609040205080304" pitchFamily="17" charset="-128"/>
              </a:rPr>
              <a:t>“坐姿好”</a:t>
            </a:r>
            <a:r>
              <a:rPr lang="zh-CN" altLang="en-US" sz="1400" dirty="0">
                <a:solidFill>
                  <a:prstClr val="black"/>
                </a:solidFill>
                <a:latin typeface="ＭＳ 明朝" panose="02020609040205080304" pitchFamily="17" charset="-128"/>
                <a:ea typeface="ＭＳ 明朝" panose="02020609040205080304" pitchFamily="17" charset="-128"/>
              </a:rPr>
              <a:t>指的就是</a:t>
            </a:r>
            <a:r>
              <a:rPr lang="zh-CN" altLang="en-US" sz="1400" b="1" u="sng" dirty="0">
                <a:solidFill>
                  <a:prstClr val="black"/>
                </a:solidFill>
                <a:latin typeface="ＭＳ 明朝" panose="02020609040205080304" pitchFamily="17" charset="-128"/>
                <a:ea typeface="ＭＳ 明朝" panose="02020609040205080304" pitchFamily="17" charset="-128"/>
              </a:rPr>
              <a:t>不容易翻倒很稳定</a:t>
            </a:r>
            <a:r>
              <a:rPr lang="zh-CN" altLang="en-US" sz="14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  右图所示，</a:t>
            </a:r>
            <a:r>
              <a:rPr lang="zh-CN" altLang="en-US" sz="1400" b="1" u="sng" dirty="0">
                <a:solidFill>
                  <a:prstClr val="black"/>
                </a:solidFill>
                <a:latin typeface="ＭＳ 明朝" panose="02020609040205080304" pitchFamily="17" charset="-128"/>
                <a:ea typeface="ＭＳ 明朝" panose="02020609040205080304" pitchFamily="17" charset="-128"/>
              </a:rPr>
              <a:t>穿过该物体重心</a:t>
            </a:r>
            <a:r>
              <a:rPr lang="en-US" altLang="zh-CN" sz="1400" b="1" u="sng" dirty="0">
                <a:solidFill>
                  <a:prstClr val="black"/>
                </a:solidFill>
                <a:latin typeface="ＭＳ 明朝" panose="02020609040205080304" pitchFamily="17" charset="-128"/>
                <a:ea typeface="ＭＳ 明朝" panose="02020609040205080304" pitchFamily="17" charset="-128"/>
              </a:rPr>
              <a:t>(</a:t>
            </a:r>
            <a:r>
              <a:rPr lang="en-US" altLang="zh-CN" sz="1400" b="1" u="sng" dirty="0" err="1">
                <a:solidFill>
                  <a:prstClr val="black"/>
                </a:solidFill>
                <a:latin typeface="ＭＳ 明朝" panose="02020609040205080304" pitchFamily="17" charset="-128"/>
                <a:ea typeface="ＭＳ 明朝" panose="02020609040205080304" pitchFamily="17" charset="-128"/>
              </a:rPr>
              <a:t>jyuushin</a:t>
            </a:r>
            <a:r>
              <a:rPr lang="en-US" altLang="zh-CN" sz="1400" b="1" u="sng" dirty="0">
                <a:solidFill>
                  <a:prstClr val="black"/>
                </a:solidFill>
                <a:latin typeface="ＭＳ 明朝" panose="02020609040205080304" pitchFamily="17" charset="-128"/>
                <a:ea typeface="ＭＳ 明朝" panose="02020609040205080304" pitchFamily="17" charset="-128"/>
              </a:rPr>
              <a:t>)</a:t>
            </a:r>
            <a:r>
              <a:rPr lang="zh-CN" altLang="en-US" sz="1400" b="1" u="sng" dirty="0">
                <a:solidFill>
                  <a:prstClr val="black"/>
                </a:solidFill>
                <a:latin typeface="ＭＳ 明朝" panose="02020609040205080304" pitchFamily="17" charset="-128"/>
                <a:ea typeface="ＭＳ 明朝" panose="02020609040205080304" pitchFamily="17" charset="-128"/>
              </a:rPr>
              <a:t>的垂线</a:t>
            </a:r>
            <a:endParaRPr lang="en-US" altLang="zh-CN"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b="1" u="sng" dirty="0">
                <a:solidFill>
                  <a:prstClr val="black"/>
                </a:solidFill>
                <a:latin typeface="ＭＳ 明朝" panose="02020609040205080304" pitchFamily="17" charset="-128"/>
                <a:ea typeface="ＭＳ 明朝" panose="02020609040205080304" pitchFamily="17" charset="-128"/>
              </a:rPr>
              <a:t>经过支撑物体的底面时</a:t>
            </a:r>
            <a:r>
              <a:rPr lang="zh-CN" altLang="en-US" sz="1400" dirty="0">
                <a:solidFill>
                  <a:prstClr val="black"/>
                </a:solidFill>
                <a:latin typeface="ＭＳ 明朝" panose="02020609040205080304" pitchFamily="17" charset="-128"/>
                <a:ea typeface="ＭＳ 明朝" panose="02020609040205080304" pitchFamily="17" charset="-128"/>
              </a:rPr>
              <a:t>，物体的坐姿好较</a:t>
            </a:r>
            <a:r>
              <a:rPr lang="zh-CN" altLang="en-US" sz="1400" b="1" u="sng" dirty="0">
                <a:solidFill>
                  <a:prstClr val="black"/>
                </a:solidFill>
                <a:latin typeface="ＭＳ 明朝" panose="02020609040205080304" pitchFamily="17" charset="-128"/>
                <a:ea typeface="ＭＳ 明朝" panose="02020609040205080304" pitchFamily="17" charset="-128"/>
              </a:rPr>
              <a:t>稳定</a:t>
            </a:r>
            <a:r>
              <a:rPr lang="zh-CN" altLang="en-US" sz="1400" dirty="0">
                <a:solidFill>
                  <a:prstClr val="black"/>
                </a:solidFill>
                <a:latin typeface="ＭＳ 明朝" panose="02020609040205080304" pitchFamily="17" charset="-128"/>
                <a:ea typeface="ＭＳ 明朝" panose="02020609040205080304" pitchFamily="17" charset="-128"/>
              </a:rPr>
              <a:t>，</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相反</a:t>
            </a:r>
            <a:r>
              <a:rPr lang="zh-CN" altLang="en-US" sz="1400" b="1" u="sng" dirty="0">
                <a:solidFill>
                  <a:prstClr val="black"/>
                </a:solidFill>
                <a:latin typeface="ＭＳ 明朝" panose="02020609040205080304" pitchFamily="17" charset="-128"/>
                <a:ea typeface="ＭＳ 明朝" panose="02020609040205080304" pitchFamily="17" charset="-128"/>
              </a:rPr>
              <a:t>垂线偏离底面时</a:t>
            </a:r>
            <a:r>
              <a:rPr lang="zh-CN" altLang="en-US" sz="1400" dirty="0">
                <a:solidFill>
                  <a:prstClr val="black"/>
                </a:solidFill>
                <a:latin typeface="ＭＳ 明朝" panose="02020609040205080304" pitchFamily="17" charset="-128"/>
                <a:ea typeface="ＭＳ 明朝" panose="02020609040205080304" pitchFamily="17" charset="-128"/>
              </a:rPr>
              <a:t>则</a:t>
            </a:r>
            <a:r>
              <a:rPr lang="zh-CN" altLang="en-US" sz="1400" b="1" u="sng" dirty="0">
                <a:solidFill>
                  <a:prstClr val="black"/>
                </a:solidFill>
                <a:latin typeface="ＭＳ 明朝" panose="02020609040205080304" pitchFamily="17" charset="-128"/>
                <a:ea typeface="ＭＳ 明朝" panose="02020609040205080304" pitchFamily="17" charset="-128"/>
              </a:rPr>
              <a:t>不稳定容易翻倒</a:t>
            </a:r>
            <a:r>
              <a:rPr lang="zh-CN" altLang="en-US" sz="14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将物体放在斜面或者倾斜放置，是物体容易翻倒的要因。</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另外，当垂线穿过底面时，细长重心</a:t>
            </a:r>
            <a:r>
              <a:rPr lang="en-US" altLang="zh-CN" sz="1400" dirty="0">
                <a:solidFill>
                  <a:prstClr val="black"/>
                </a:solidFill>
                <a:latin typeface="ＭＳ 明朝" panose="02020609040205080304" pitchFamily="17" charset="-128"/>
                <a:ea typeface="ＭＳ 明朝" panose="02020609040205080304" pitchFamily="17" charset="-128"/>
              </a:rPr>
              <a:t>(</a:t>
            </a:r>
            <a:r>
              <a:rPr lang="en-US" altLang="zh-CN" sz="1400" dirty="0" err="1">
                <a:solidFill>
                  <a:prstClr val="black"/>
                </a:solidFill>
                <a:latin typeface="ＭＳ 明朝" panose="02020609040205080304" pitchFamily="17" charset="-128"/>
                <a:ea typeface="ＭＳ 明朝" panose="02020609040205080304" pitchFamily="17" charset="-128"/>
              </a:rPr>
              <a:t>jyuushin</a:t>
            </a:r>
            <a:r>
              <a:rPr lang="en-US" altLang="zh-CN" sz="14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高的物体即使有一点倾斜垂线也会脱离底面容易翻倒。</a:t>
            </a: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相反越是扁平的物体翻倒的危险就越小。</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右图</a:t>
            </a:r>
            <a:r>
              <a:rPr lang="ja-JP" altLang="en-US" sz="1400" dirty="0">
                <a:solidFill>
                  <a:prstClr val="black"/>
                </a:solidFill>
                <a:latin typeface="ＭＳ 明朝" panose="02020609040205080304" pitchFamily="17" charset="-128"/>
                <a:ea typeface="ＭＳ 明朝" panose="02020609040205080304" pitchFamily="17" charset="-128"/>
              </a:rPr>
              <a:t>中的</a:t>
            </a:r>
            <a:r>
              <a:rPr lang="en-US" altLang="ja-JP" sz="1400" dirty="0">
                <a:solidFill>
                  <a:prstClr val="black"/>
                </a:solidFill>
                <a:latin typeface="ＭＳ 明朝" panose="02020609040205080304" pitchFamily="17" charset="-128"/>
                <a:ea typeface="ＭＳ 明朝" panose="02020609040205080304" pitchFamily="17" charset="-128"/>
              </a:rPr>
              <a:t>(a)</a:t>
            </a:r>
            <a:r>
              <a:rPr lang="ja-JP" altLang="en-US" sz="1400" dirty="0">
                <a:solidFill>
                  <a:prstClr val="black"/>
                </a:solidFill>
                <a:latin typeface="ＭＳ 明朝" panose="02020609040205080304" pitchFamily="17" charset="-128"/>
                <a:ea typeface="ＭＳ 明朝" panose="02020609040205080304" pitchFamily="17" charset="-128"/>
              </a:rPr>
              <a:t>和</a:t>
            </a:r>
            <a:r>
              <a:rPr lang="en-US" altLang="ja-JP" sz="1400" dirty="0">
                <a:solidFill>
                  <a:prstClr val="black"/>
                </a:solidFill>
                <a:latin typeface="ＭＳ 明朝" panose="02020609040205080304" pitchFamily="17" charset="-128"/>
                <a:ea typeface="ＭＳ 明朝" panose="02020609040205080304" pitchFamily="17" charset="-128"/>
              </a:rPr>
              <a:t>(b)</a:t>
            </a:r>
            <a:r>
              <a:rPr lang="ja-JP" altLang="en-US" sz="1400" dirty="0">
                <a:solidFill>
                  <a:prstClr val="black"/>
                </a:solidFill>
                <a:latin typeface="ＭＳ 明朝" panose="02020609040205080304" pitchFamily="17" charset="-128"/>
                <a:ea typeface="ＭＳ 明朝" panose="02020609040205080304" pitchFamily="17" charset="-128"/>
              </a:rPr>
              <a:t>即使是相同的物体，</a:t>
            </a:r>
          </a:p>
          <a:p>
            <a:pPr marL="0" indent="0">
              <a:lnSpc>
                <a:spcPct val="100000"/>
              </a:lnSpc>
              <a:spcBef>
                <a:spcPts val="0"/>
              </a:spcBef>
              <a:buNone/>
            </a:pPr>
            <a:r>
              <a:rPr lang="ja-JP" altLang="en-US" sz="1400" b="1" u="sng" dirty="0">
                <a:solidFill>
                  <a:prstClr val="black"/>
                </a:solidFill>
                <a:latin typeface="ＭＳ 明朝" panose="02020609040205080304" pitchFamily="17" charset="-128"/>
                <a:ea typeface="ＭＳ 明朝" panose="02020609040205080304" pitchFamily="17" charset="-128"/>
              </a:rPr>
              <a:t>只是改变一下放法</a:t>
            </a:r>
            <a:r>
              <a:rPr lang="ja-JP" altLang="en-US" sz="1400" dirty="0">
                <a:solidFill>
                  <a:prstClr val="black"/>
                </a:solidFill>
                <a:latin typeface="ＭＳ 明朝" panose="02020609040205080304" pitchFamily="17" charset="-128"/>
                <a:ea typeface="ＭＳ 明朝" panose="02020609040205080304" pitchFamily="17" charset="-128"/>
              </a:rPr>
              <a:t>，</a:t>
            </a:r>
            <a:r>
              <a:rPr lang="en-US" altLang="ja-JP" sz="1400" dirty="0">
                <a:solidFill>
                  <a:prstClr val="black"/>
                </a:solidFill>
                <a:latin typeface="ＭＳ 明朝" panose="02020609040205080304" pitchFamily="17" charset="-128"/>
                <a:ea typeface="ＭＳ 明朝" panose="02020609040205080304" pitchFamily="17" charset="-128"/>
              </a:rPr>
              <a:t>(b)</a:t>
            </a:r>
            <a:r>
              <a:rPr lang="ja-JP" altLang="en-US" sz="1400" dirty="0">
                <a:solidFill>
                  <a:prstClr val="black"/>
                </a:solidFill>
                <a:latin typeface="ＭＳ 明朝" panose="02020609040205080304" pitchFamily="17" charset="-128"/>
                <a:ea typeface="ＭＳ 明朝" panose="02020609040205080304" pitchFamily="17" charset="-128"/>
              </a:rPr>
              <a:t>比</a:t>
            </a:r>
            <a:r>
              <a:rPr lang="en-US" altLang="ja-JP" sz="1400" dirty="0">
                <a:solidFill>
                  <a:prstClr val="black"/>
                </a:solidFill>
                <a:latin typeface="ＭＳ 明朝" panose="02020609040205080304" pitchFamily="17" charset="-128"/>
                <a:ea typeface="ＭＳ 明朝" panose="02020609040205080304" pitchFamily="17" charset="-128"/>
              </a:rPr>
              <a:t>(a)</a:t>
            </a:r>
            <a:r>
              <a:rPr lang="ja-JP" altLang="en-US" sz="1400" dirty="0">
                <a:solidFill>
                  <a:prstClr val="black"/>
                </a:solidFill>
                <a:latin typeface="ＭＳ 明朝" panose="02020609040205080304" pitchFamily="17" charset="-128"/>
                <a:ea typeface="ＭＳ 明朝" panose="02020609040205080304" pitchFamily="17" charset="-128"/>
              </a:rPr>
              <a:t>底面积大，</a:t>
            </a: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而且重心</a:t>
            </a:r>
            <a:r>
              <a:rPr lang="en-US" altLang="ja-JP" sz="1400" dirty="0">
                <a:solidFill>
                  <a:prstClr val="black"/>
                </a:solidFill>
                <a:latin typeface="ＭＳ 明朝" panose="02020609040205080304" pitchFamily="17" charset="-128"/>
                <a:ea typeface="ＭＳ 明朝" panose="02020609040205080304" pitchFamily="17" charset="-128"/>
              </a:rPr>
              <a:t>(</a:t>
            </a:r>
            <a:r>
              <a:rPr lang="en-US" altLang="ja-JP" sz="1400" dirty="0" err="1">
                <a:solidFill>
                  <a:prstClr val="black"/>
                </a:solidFill>
                <a:latin typeface="ＭＳ 明朝" panose="02020609040205080304" pitchFamily="17" charset="-128"/>
                <a:ea typeface="ＭＳ 明朝" panose="02020609040205080304" pitchFamily="17" charset="-128"/>
              </a:rPr>
              <a:t>jyuushin</a:t>
            </a:r>
            <a:r>
              <a:rPr lang="en-US" altLang="ja-JP" sz="1400" dirty="0">
                <a:solidFill>
                  <a:prstClr val="black"/>
                </a:solidFill>
                <a:latin typeface="ＭＳ 明朝" panose="02020609040205080304" pitchFamily="17" charset="-128"/>
                <a:ea typeface="ＭＳ 明朝" panose="02020609040205080304" pitchFamily="17" charset="-128"/>
              </a:rPr>
              <a:t>)</a:t>
            </a:r>
            <a:r>
              <a:rPr lang="ja-JP" altLang="en-US" sz="1400" dirty="0">
                <a:solidFill>
                  <a:prstClr val="black"/>
                </a:solidFill>
                <a:latin typeface="ＭＳ 明朝" panose="02020609040205080304" pitchFamily="17" charset="-128"/>
                <a:ea typeface="ＭＳ 明朝" panose="02020609040205080304" pitchFamily="17" charset="-128"/>
              </a:rPr>
              <a:t>位置低因此</a:t>
            </a:r>
            <a:r>
              <a:rPr lang="ja-JP" altLang="en-US" sz="1400" b="1" u="sng" dirty="0">
                <a:solidFill>
                  <a:prstClr val="black"/>
                </a:solidFill>
                <a:latin typeface="ＭＳ 明朝" panose="02020609040205080304" pitchFamily="17" charset="-128"/>
                <a:ea typeface="ＭＳ 明朝" panose="02020609040205080304" pitchFamily="17" charset="-128"/>
              </a:rPr>
              <a:t>稳定性高</a:t>
            </a:r>
            <a:r>
              <a:rPr lang="ja-JP" altLang="en-US" sz="14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也就是，为了</a:t>
            </a:r>
            <a:r>
              <a:rPr lang="ja-JP" altLang="en-US" sz="1400" b="1" u="sng" dirty="0">
                <a:solidFill>
                  <a:prstClr val="black"/>
                </a:solidFill>
                <a:latin typeface="ＭＳ 明朝" panose="02020609040205080304" pitchFamily="17" charset="-128"/>
                <a:ea typeface="ＭＳ 明朝" panose="02020609040205080304" pitchFamily="17" charset="-128"/>
              </a:rPr>
              <a:t>保持物体的稳定性</a:t>
            </a:r>
            <a:r>
              <a:rPr lang="ja-JP" altLang="en-US" sz="1400" dirty="0">
                <a:solidFill>
                  <a:prstClr val="black"/>
                </a:solidFill>
                <a:latin typeface="ＭＳ 明朝" panose="02020609040205080304" pitchFamily="17" charset="-128"/>
                <a:ea typeface="ＭＳ 明朝" panose="02020609040205080304" pitchFamily="17" charset="-128"/>
              </a:rPr>
              <a:t>，放置物体</a:t>
            </a: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时重心</a:t>
            </a:r>
            <a:r>
              <a:rPr lang="en-US" altLang="ja-JP" sz="1400" dirty="0">
                <a:solidFill>
                  <a:prstClr val="black"/>
                </a:solidFill>
                <a:latin typeface="ＭＳ 明朝" panose="02020609040205080304" pitchFamily="17" charset="-128"/>
                <a:ea typeface="ＭＳ 明朝" panose="02020609040205080304" pitchFamily="17" charset="-128"/>
              </a:rPr>
              <a:t>(</a:t>
            </a:r>
            <a:r>
              <a:rPr lang="en-US" altLang="ja-JP" sz="1400" dirty="0" err="1">
                <a:solidFill>
                  <a:prstClr val="black"/>
                </a:solidFill>
                <a:latin typeface="ＭＳ 明朝" panose="02020609040205080304" pitchFamily="17" charset="-128"/>
                <a:ea typeface="ＭＳ 明朝" panose="02020609040205080304" pitchFamily="17" charset="-128"/>
              </a:rPr>
              <a:t>jyuushin</a:t>
            </a:r>
            <a:r>
              <a:rPr lang="en-US" altLang="ja-JP" sz="1400" dirty="0">
                <a:solidFill>
                  <a:prstClr val="black"/>
                </a:solidFill>
                <a:latin typeface="ＭＳ 明朝" panose="02020609040205080304" pitchFamily="17" charset="-128"/>
                <a:ea typeface="ＭＳ 明朝" panose="02020609040205080304" pitchFamily="17" charset="-128"/>
              </a:rPr>
              <a:t>)</a:t>
            </a:r>
            <a:r>
              <a:rPr lang="ja-JP" altLang="en-US" sz="1400" b="1" u="sng" dirty="0">
                <a:solidFill>
                  <a:prstClr val="black"/>
                </a:solidFill>
                <a:latin typeface="ＭＳ 明朝" panose="02020609040205080304" pitchFamily="17" charset="-128"/>
                <a:ea typeface="ＭＳ 明朝" panose="02020609040205080304" pitchFamily="17" charset="-128"/>
              </a:rPr>
              <a:t>位置低</a:t>
            </a:r>
            <a:r>
              <a:rPr lang="ja-JP" altLang="en-US" sz="1400" dirty="0">
                <a:solidFill>
                  <a:prstClr val="black"/>
                </a:solidFill>
                <a:latin typeface="ＭＳ 明朝" panose="02020609040205080304" pitchFamily="17" charset="-128"/>
                <a:ea typeface="ＭＳ 明朝" panose="02020609040205080304" pitchFamily="17" charset="-128"/>
              </a:rPr>
              <a:t>，</a:t>
            </a:r>
            <a:r>
              <a:rPr lang="ja-JP" altLang="en-US" sz="1400" b="1" u="sng" dirty="0">
                <a:solidFill>
                  <a:prstClr val="black"/>
                </a:solidFill>
                <a:latin typeface="ＭＳ 明朝" panose="02020609040205080304" pitchFamily="17" charset="-128"/>
                <a:ea typeface="ＭＳ 明朝" panose="02020609040205080304" pitchFamily="17" charset="-128"/>
              </a:rPr>
              <a:t>底面积要大</a:t>
            </a:r>
            <a:r>
              <a:rPr lang="ja-JP" altLang="en-US" sz="1400" dirty="0">
                <a:solidFill>
                  <a:prstClr val="black"/>
                </a:solidFill>
                <a:latin typeface="ＭＳ 明朝" panose="02020609040205080304" pitchFamily="17" charset="-128"/>
                <a:ea typeface="ＭＳ 明朝" panose="02020609040205080304" pitchFamily="17" charset="-128"/>
              </a:rPr>
              <a:t>非常</a:t>
            </a: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重要。</a:t>
            </a:r>
          </a:p>
          <a:p>
            <a:pPr marL="0" indent="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6634913" y="1502271"/>
            <a:ext cx="1880437" cy="1299936"/>
          </a:xfrm>
          <a:prstGeom prst="rect">
            <a:avLst/>
          </a:prstGeom>
          <a:noFill/>
          <a:ln>
            <a:solidFill>
              <a:schemeClr val="tx1"/>
            </a:solidFill>
          </a:ln>
        </p:spPr>
      </p:pic>
      <p:pic>
        <p:nvPicPr>
          <p:cNvPr id="8" name="図 7"/>
          <p:cNvPicPr/>
          <p:nvPr/>
        </p:nvPicPr>
        <p:blipFill>
          <a:blip r:embed="rId4">
            <a:extLst>
              <a:ext uri="{28A0092B-C50C-407E-A947-70E740481C1C}">
                <a14:useLocalDpi xmlns:a14="http://schemas.microsoft.com/office/drawing/2010/main" val="0"/>
              </a:ext>
            </a:extLst>
          </a:blip>
          <a:srcRect/>
          <a:stretch>
            <a:fillRect/>
          </a:stretch>
        </p:blipFill>
        <p:spPr bwMode="auto">
          <a:xfrm>
            <a:off x="6282055" y="2974660"/>
            <a:ext cx="2233295" cy="1949450"/>
          </a:xfrm>
          <a:prstGeom prst="rect">
            <a:avLst/>
          </a:prstGeom>
          <a:noFill/>
          <a:ln>
            <a:solidFill>
              <a:schemeClr val="tx1"/>
            </a:solidFill>
          </a:ln>
        </p:spPr>
      </p:pic>
      <p:pic>
        <p:nvPicPr>
          <p:cNvPr id="9" name="図 8">
            <a:extLst>
              <a:ext uri="{FF2B5EF4-FFF2-40B4-BE49-F238E27FC236}">
                <a16:creationId xmlns:a16="http://schemas.microsoft.com/office/drawing/2014/main" id="{EBECB41A-1471-4895-90EF-D08E021AF243}"/>
              </a:ext>
            </a:extLst>
          </p:cNvPr>
          <p:cNvPicPr>
            <a:picLocks noChangeAspect="1"/>
          </p:cNvPicPr>
          <p:nvPr/>
        </p:nvPicPr>
        <p:blipFill>
          <a:blip r:embed="rId5"/>
          <a:stretch>
            <a:fillRect/>
          </a:stretch>
        </p:blipFill>
        <p:spPr>
          <a:xfrm>
            <a:off x="6173079" y="1153274"/>
            <a:ext cx="2451246" cy="1685965"/>
          </a:xfrm>
          <a:prstGeom prst="rect">
            <a:avLst/>
          </a:prstGeom>
        </p:spPr>
      </p:pic>
      <p:pic>
        <p:nvPicPr>
          <p:cNvPr id="10" name="図 9">
            <a:extLst>
              <a:ext uri="{FF2B5EF4-FFF2-40B4-BE49-F238E27FC236}">
                <a16:creationId xmlns:a16="http://schemas.microsoft.com/office/drawing/2014/main" id="{A32CF17E-0787-4057-8D61-18CA1059148E}"/>
              </a:ext>
            </a:extLst>
          </p:cNvPr>
          <p:cNvPicPr>
            <a:picLocks noChangeAspect="1"/>
          </p:cNvPicPr>
          <p:nvPr/>
        </p:nvPicPr>
        <p:blipFill>
          <a:blip r:embed="rId6"/>
          <a:stretch>
            <a:fillRect/>
          </a:stretch>
        </p:blipFill>
        <p:spPr>
          <a:xfrm>
            <a:off x="6282055" y="2960678"/>
            <a:ext cx="2233295" cy="2116167"/>
          </a:xfrm>
          <a:prstGeom prst="rect">
            <a:avLst/>
          </a:prstGeom>
        </p:spPr>
      </p:pic>
    </p:spTree>
    <p:extLst>
      <p:ext uri="{BB962C8B-B14F-4D97-AF65-F5344CB8AC3E}">
        <p14:creationId xmlns:p14="http://schemas.microsoft.com/office/powerpoint/2010/main" val="13508489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en-US" altLang="ja-JP" sz="2400" b="1" dirty="0">
                <a:latin typeface="Meiryo UI" panose="020B0604030504040204" pitchFamily="50" charset="-128"/>
                <a:ea typeface="Meiryo UI" panose="020B0604030504040204" pitchFamily="50" charset="-128"/>
              </a:rPr>
              <a:t> </a:t>
            </a:r>
            <a:r>
              <a:rPr lang="zh-CN" altLang="en-US" sz="2000" b="1" dirty="0">
                <a:latin typeface="ＭＳ 明朝" panose="02020609040205080304" pitchFamily="17" charset="-128"/>
                <a:ea typeface="ＭＳ 明朝" panose="02020609040205080304" pitchFamily="17" charset="-128"/>
              </a:rPr>
              <a:t>重心</a:t>
            </a:r>
            <a:r>
              <a:rPr lang="en-US" altLang="ja-JP" sz="2000" b="1" dirty="0">
                <a:latin typeface="ＭＳ 明朝" panose="02020609040205080304" pitchFamily="17" charset="-128"/>
                <a:ea typeface="ＭＳ 明朝" panose="02020609040205080304" pitchFamily="17" charset="-128"/>
              </a:rPr>
              <a:t>(</a:t>
            </a:r>
            <a:r>
              <a:rPr lang="en-US" altLang="ja-JP" sz="2000" b="1" dirty="0" err="1">
                <a:latin typeface="ＭＳ 明朝" panose="02020609040205080304" pitchFamily="17" charset="-128"/>
                <a:ea typeface="ＭＳ 明朝" panose="02020609040205080304" pitchFamily="17" charset="-128"/>
              </a:rPr>
              <a:t>jyuushin</a:t>
            </a:r>
            <a:r>
              <a:rPr lang="en-US" altLang="ja-JP" sz="2000" b="1" dirty="0">
                <a:latin typeface="ＭＳ 明朝" panose="02020609040205080304" pitchFamily="17" charset="-128"/>
                <a:ea typeface="ＭＳ 明朝" panose="02020609040205080304" pitchFamily="17" charset="-128"/>
              </a:rPr>
              <a:t>)</a:t>
            </a:r>
            <a:r>
              <a:rPr lang="ja-JP" altLang="en-US" sz="2000" b="1" dirty="0">
                <a:latin typeface="ＭＳ 明朝" panose="02020609040205080304" pitchFamily="17" charset="-128"/>
                <a:ea typeface="ＭＳ 明朝" panose="02020609040205080304" pitchFamily="17" charset="-128"/>
              </a:rPr>
              <a:t>和稳定（２）</a:t>
            </a:r>
            <a:r>
              <a:rPr lang="zh-CN" altLang="en-US" sz="2000" b="1" dirty="0">
                <a:latin typeface="ＭＳ 明朝" panose="02020609040205080304" pitchFamily="17" charset="-128"/>
                <a:ea typeface="ＭＳ 明朝" panose="02020609040205080304" pitchFamily="17" charset="-128"/>
              </a:rPr>
              <a:t>两个物体的重心</a:t>
            </a:r>
            <a:r>
              <a:rPr lang="en-US" altLang="zh-CN" sz="2000" b="1" dirty="0">
                <a:latin typeface="ＭＳ 明朝" panose="02020609040205080304" pitchFamily="17" charset="-128"/>
                <a:ea typeface="ＭＳ 明朝" panose="02020609040205080304" pitchFamily="17" charset="-128"/>
              </a:rPr>
              <a:t>(</a:t>
            </a:r>
            <a:r>
              <a:rPr lang="en-US" altLang="zh-CN" sz="2000" b="1" dirty="0" err="1">
                <a:latin typeface="ＭＳ 明朝" panose="02020609040205080304" pitchFamily="17" charset="-128"/>
                <a:ea typeface="ＭＳ 明朝" panose="02020609040205080304" pitchFamily="17" charset="-128"/>
              </a:rPr>
              <a:t>jyuushin</a:t>
            </a:r>
            <a:r>
              <a:rPr lang="en-US" altLang="zh-CN" sz="2000" b="1" dirty="0">
                <a:latin typeface="ＭＳ 明朝" panose="02020609040205080304" pitchFamily="17" charset="-128"/>
                <a:ea typeface="ＭＳ 明朝" panose="02020609040205080304" pitchFamily="17" charset="-128"/>
              </a:rPr>
              <a:t>) </a:t>
            </a:r>
            <a:r>
              <a:rPr lang="zh-CN" altLang="en-US" sz="2000" b="1" dirty="0">
                <a:latin typeface="ＭＳ 明朝" panose="02020609040205080304" pitchFamily="17" charset="-128"/>
                <a:ea typeface="ＭＳ 明朝" panose="02020609040205080304" pitchFamily="17" charset="-128"/>
              </a:rPr>
              <a:t>和稳定</a:t>
            </a:r>
            <a:endParaRPr kumimoji="1" lang="ja-JP" altLang="en-US" sz="20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3958750" y="6400413"/>
            <a:ext cx="421191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教材１５４页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６７～６８页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73</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9"/>
            <a:ext cx="7886701" cy="312791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　</a:t>
            </a:r>
            <a:r>
              <a:rPr lang="zh-CN" altLang="en-US" sz="1400" dirty="0">
                <a:solidFill>
                  <a:prstClr val="black"/>
                </a:solidFill>
                <a:latin typeface="ＭＳ 明朝" panose="02020609040205080304" pitchFamily="17" charset="-128"/>
                <a:ea typeface="ＭＳ 明朝" panose="02020609040205080304" pitchFamily="17" charset="-128"/>
              </a:rPr>
              <a:t>右图中，高空作业车（质量ｍ１，重量Ｗ１＝ｍ１ｇ，</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 重心</a:t>
            </a:r>
            <a:r>
              <a:rPr lang="en-US" altLang="zh-CN" sz="1400" dirty="0">
                <a:solidFill>
                  <a:prstClr val="black"/>
                </a:solidFill>
                <a:latin typeface="ＭＳ 明朝" panose="02020609040205080304" pitchFamily="17" charset="-128"/>
                <a:ea typeface="ＭＳ 明朝" panose="02020609040205080304" pitchFamily="17" charset="-128"/>
              </a:rPr>
              <a:t>(</a:t>
            </a:r>
            <a:r>
              <a:rPr lang="en-US" altLang="zh-CN" sz="1400" dirty="0" err="1">
                <a:solidFill>
                  <a:prstClr val="black"/>
                </a:solidFill>
                <a:latin typeface="ＭＳ 明朝" panose="02020609040205080304" pitchFamily="17" charset="-128"/>
                <a:ea typeface="ＭＳ 明朝" panose="02020609040205080304" pitchFamily="17" charset="-128"/>
              </a:rPr>
              <a:t>jyuushin</a:t>
            </a:r>
            <a:r>
              <a:rPr lang="en-US" altLang="zh-CN" sz="1400" dirty="0">
                <a:solidFill>
                  <a:prstClr val="black"/>
                </a:solidFill>
                <a:latin typeface="ＭＳ 明朝" panose="02020609040205080304" pitchFamily="17" charset="-128"/>
                <a:ea typeface="ＭＳ 明朝" panose="02020609040205080304" pitchFamily="17" charset="-128"/>
              </a:rPr>
              <a:t>)</a:t>
            </a:r>
            <a:r>
              <a:rPr lang="zh-CN" altLang="en-US" sz="1400" dirty="0">
                <a:solidFill>
                  <a:prstClr val="black"/>
                </a:solidFill>
                <a:latin typeface="ＭＳ 明朝" panose="02020609040205080304" pitchFamily="17" charset="-128"/>
                <a:ea typeface="ＭＳ 明朝" panose="02020609040205080304" pitchFamily="17" charset="-128"/>
              </a:rPr>
              <a:t>的位置Ｇ１</a:t>
            </a:r>
            <a:r>
              <a:rPr lang="en-US" altLang="zh-CN" sz="1400" dirty="0">
                <a:solidFill>
                  <a:prstClr val="black"/>
                </a:solidFill>
                <a:latin typeface="ＭＳ 明朝" panose="02020609040205080304" pitchFamily="17" charset="-128"/>
                <a:ea typeface="ＭＳ 明朝" panose="02020609040205080304" pitchFamily="17" charset="-128"/>
              </a:rPr>
              <a:t>)</a:t>
            </a:r>
            <a:r>
              <a:rPr lang="zh-CN" altLang="en-US" sz="1400" dirty="0">
                <a:solidFill>
                  <a:prstClr val="black"/>
                </a:solidFill>
                <a:latin typeface="ＭＳ 明朝" panose="02020609040205080304" pitchFamily="17" charset="-128"/>
                <a:ea typeface="ＭＳ 明朝" panose="02020609040205080304" pitchFamily="17" charset="-128"/>
              </a:rPr>
              <a:t>的作业板上载上作业员和</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材料等（质量ｍ２，重量Ｗ２＝ｍ２ｇ， 重心</a:t>
            </a:r>
            <a:r>
              <a:rPr lang="en-US" altLang="zh-CN" sz="1400" dirty="0">
                <a:solidFill>
                  <a:prstClr val="black"/>
                </a:solidFill>
                <a:latin typeface="ＭＳ 明朝" panose="02020609040205080304" pitchFamily="17" charset="-128"/>
                <a:ea typeface="ＭＳ 明朝" panose="02020609040205080304" pitchFamily="17" charset="-128"/>
              </a:rPr>
              <a:t>(</a:t>
            </a:r>
            <a:r>
              <a:rPr lang="en-US" altLang="zh-CN" sz="1400" dirty="0" err="1">
                <a:solidFill>
                  <a:prstClr val="black"/>
                </a:solidFill>
                <a:latin typeface="ＭＳ 明朝" panose="02020609040205080304" pitchFamily="17" charset="-128"/>
                <a:ea typeface="ＭＳ 明朝" panose="02020609040205080304" pitchFamily="17" charset="-128"/>
              </a:rPr>
              <a:t>jyuushin</a:t>
            </a:r>
            <a:r>
              <a:rPr lang="en-US" altLang="zh-CN" sz="14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的位置Ｇ２</a:t>
            </a:r>
            <a:r>
              <a:rPr lang="en-US" altLang="zh-CN" sz="1400" dirty="0">
                <a:solidFill>
                  <a:prstClr val="black"/>
                </a:solidFill>
                <a:latin typeface="ＭＳ 明朝" panose="02020609040205080304" pitchFamily="17" charset="-128"/>
                <a:ea typeface="ＭＳ 明朝" panose="02020609040205080304" pitchFamily="17" charset="-128"/>
              </a:rPr>
              <a:t>)</a:t>
            </a:r>
            <a:r>
              <a:rPr lang="zh-CN" altLang="en-US" sz="1400" dirty="0">
                <a:solidFill>
                  <a:prstClr val="black"/>
                </a:solidFill>
                <a:latin typeface="ＭＳ 明朝" panose="02020609040205080304" pitchFamily="17" charset="-128"/>
                <a:ea typeface="ＭＳ 明朝" panose="02020609040205080304" pitchFamily="17" charset="-128"/>
              </a:rPr>
              <a:t>时，</a:t>
            </a:r>
            <a:r>
              <a:rPr lang="zh-CN" altLang="en-US" sz="1400" b="1" u="sng" dirty="0">
                <a:solidFill>
                  <a:prstClr val="black"/>
                </a:solidFill>
                <a:latin typeface="ＭＳ 明朝" panose="02020609040205080304" pitchFamily="17" charset="-128"/>
                <a:ea typeface="ＭＳ 明朝" panose="02020609040205080304" pitchFamily="17" charset="-128"/>
              </a:rPr>
              <a:t>伴随着作业板的增高重心</a:t>
            </a:r>
            <a:r>
              <a:rPr lang="en-US" altLang="zh-CN" sz="1400" b="1" u="sng" dirty="0">
                <a:solidFill>
                  <a:prstClr val="black"/>
                </a:solidFill>
                <a:latin typeface="ＭＳ 明朝" panose="02020609040205080304" pitchFamily="17" charset="-128"/>
                <a:ea typeface="ＭＳ 明朝" panose="02020609040205080304" pitchFamily="17" charset="-128"/>
              </a:rPr>
              <a:t>(</a:t>
            </a:r>
            <a:r>
              <a:rPr lang="en-US" altLang="zh-CN" sz="1400" b="1" u="sng" dirty="0" err="1">
                <a:solidFill>
                  <a:prstClr val="black"/>
                </a:solidFill>
                <a:latin typeface="ＭＳ 明朝" panose="02020609040205080304" pitchFamily="17" charset="-128"/>
                <a:ea typeface="ＭＳ 明朝" panose="02020609040205080304" pitchFamily="17" charset="-128"/>
              </a:rPr>
              <a:t>jyuushin</a:t>
            </a:r>
            <a:r>
              <a:rPr lang="en-US" altLang="zh-CN" sz="1400" b="1" u="sng"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zh-CN" altLang="en-US" sz="1400" b="1" u="sng" dirty="0">
                <a:solidFill>
                  <a:prstClr val="black"/>
                </a:solidFill>
                <a:latin typeface="ＭＳ 明朝" panose="02020609040205080304" pitchFamily="17" charset="-128"/>
                <a:ea typeface="ＭＳ 明朝" panose="02020609040205080304" pitchFamily="17" charset="-128"/>
              </a:rPr>
              <a:t>位置（Ｇ）也变高（ｈｂ→ｈａ）。</a:t>
            </a: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  另外，动臂伸张，</a:t>
            </a:r>
            <a:r>
              <a:rPr lang="zh-CN" altLang="en-US" sz="1400" b="1" u="sng" dirty="0">
                <a:solidFill>
                  <a:prstClr val="black"/>
                </a:solidFill>
                <a:latin typeface="ＭＳ 明朝" panose="02020609040205080304" pitchFamily="17" charset="-128"/>
                <a:ea typeface="ＭＳ 明朝" panose="02020609040205080304" pitchFamily="17" charset="-128"/>
              </a:rPr>
              <a:t>作业板离高空作业车的中心越远</a:t>
            </a:r>
            <a:endParaRPr lang="en-US" altLang="zh-CN"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通过</a:t>
            </a:r>
            <a:r>
              <a:rPr lang="en-US" altLang="zh-CN" sz="1400" dirty="0">
                <a:solidFill>
                  <a:prstClr val="black"/>
                </a:solidFill>
                <a:latin typeface="ＭＳ 明朝" panose="02020609040205080304" pitchFamily="17" charset="-128"/>
                <a:ea typeface="ＭＳ 明朝" panose="02020609040205080304" pitchFamily="17" charset="-128"/>
              </a:rPr>
              <a:t>G</a:t>
            </a:r>
            <a:r>
              <a:rPr lang="zh-CN" altLang="en-US" sz="1400" dirty="0">
                <a:solidFill>
                  <a:prstClr val="black"/>
                </a:solidFill>
                <a:latin typeface="ＭＳ 明朝" panose="02020609040205080304" pitchFamily="17" charset="-128"/>
                <a:ea typeface="ＭＳ 明朝" panose="02020609040205080304" pitchFamily="17" charset="-128"/>
              </a:rPr>
              <a:t>的垂线越接近（</a:t>
            </a:r>
            <a:r>
              <a:rPr lang="en-US" altLang="zh-CN" sz="1400" dirty="0">
                <a:solidFill>
                  <a:prstClr val="black"/>
                </a:solidFill>
                <a:latin typeface="ＭＳ 明朝" panose="02020609040205080304" pitchFamily="17" charset="-128"/>
                <a:ea typeface="ＭＳ 明朝" panose="02020609040205080304" pitchFamily="17" charset="-128"/>
              </a:rPr>
              <a:t>ℓ</a:t>
            </a:r>
            <a:r>
              <a:rPr lang="zh-CN" altLang="en-US" sz="1400" dirty="0">
                <a:solidFill>
                  <a:prstClr val="black"/>
                </a:solidFill>
                <a:latin typeface="ＭＳ 明朝" panose="02020609040205080304" pitchFamily="17" charset="-128"/>
                <a:ea typeface="ＭＳ 明朝" panose="02020609040205080304" pitchFamily="17" charset="-128"/>
              </a:rPr>
              <a:t>１→</a:t>
            </a:r>
            <a:r>
              <a:rPr lang="en-US" altLang="zh-CN" sz="1400" dirty="0">
                <a:solidFill>
                  <a:prstClr val="black"/>
                </a:solidFill>
                <a:latin typeface="ＭＳ 明朝" panose="02020609040205080304" pitchFamily="17" charset="-128"/>
                <a:ea typeface="ＭＳ 明朝" panose="02020609040205080304" pitchFamily="17" charset="-128"/>
              </a:rPr>
              <a:t>ℓ</a:t>
            </a:r>
            <a:r>
              <a:rPr lang="zh-CN" altLang="en-US" sz="1400" dirty="0">
                <a:solidFill>
                  <a:prstClr val="black"/>
                </a:solidFill>
                <a:latin typeface="ＭＳ 明朝" panose="02020609040205080304" pitchFamily="17" charset="-128"/>
                <a:ea typeface="ＭＳ 明朝" panose="02020609040205080304" pitchFamily="17" charset="-128"/>
              </a:rPr>
              <a:t>２</a:t>
            </a:r>
            <a:r>
              <a:rPr lang="en-US" altLang="zh-CN" sz="1400" dirty="0">
                <a:solidFill>
                  <a:prstClr val="black"/>
                </a:solidFill>
                <a:latin typeface="ＭＳ 明朝" panose="02020609040205080304" pitchFamily="17" charset="-128"/>
                <a:ea typeface="ＭＳ 明朝" panose="02020609040205080304" pitchFamily="17" charset="-128"/>
              </a:rPr>
              <a:t>)</a:t>
            </a:r>
            <a:r>
              <a:rPr lang="zh-CN" altLang="en-US" sz="1400" dirty="0">
                <a:solidFill>
                  <a:prstClr val="black"/>
                </a:solidFill>
                <a:latin typeface="ＭＳ 明朝" panose="02020609040205080304" pitchFamily="17" charset="-128"/>
                <a:ea typeface="ＭＳ 明朝" panose="02020609040205080304" pitchFamily="17" charset="-128"/>
              </a:rPr>
              <a:t>支撑高空作业车</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的翻倒支点（车轮，履带，外伸叉架等），处于</a:t>
            </a:r>
            <a:r>
              <a:rPr lang="zh-CN" altLang="en-US" sz="1400" b="1" u="sng" dirty="0">
                <a:solidFill>
                  <a:prstClr val="black"/>
                </a:solidFill>
                <a:latin typeface="ＭＳ 明朝" panose="02020609040205080304" pitchFamily="17" charset="-128"/>
                <a:ea typeface="ＭＳ 明朝" panose="02020609040205080304" pitchFamily="17" charset="-128"/>
              </a:rPr>
              <a:t>容易</a:t>
            </a:r>
            <a:endParaRPr lang="en-US" altLang="zh-CN"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b="1" u="sng" dirty="0">
                <a:solidFill>
                  <a:prstClr val="black"/>
                </a:solidFill>
                <a:latin typeface="ＭＳ 明朝" panose="02020609040205080304" pitchFamily="17" charset="-128"/>
                <a:ea typeface="ＭＳ 明朝" panose="02020609040205080304" pitchFamily="17" charset="-128"/>
              </a:rPr>
              <a:t>翻倒的不稳定状态。</a:t>
            </a:r>
            <a:endParaRPr lang="en-US" altLang="zh-CN"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  </a:t>
            </a:r>
            <a:r>
              <a:rPr lang="zh-CN" altLang="en-US" sz="1400" b="1" u="sng" dirty="0">
                <a:solidFill>
                  <a:prstClr val="black"/>
                </a:solidFill>
                <a:latin typeface="ＭＳ 明朝" panose="02020609040205080304" pitchFamily="17" charset="-128"/>
                <a:ea typeface="ＭＳ 明朝" panose="02020609040205080304" pitchFamily="17" charset="-128"/>
              </a:rPr>
              <a:t>作业板装载超过规定以上的材料</a:t>
            </a:r>
            <a:r>
              <a:rPr lang="zh-CN" altLang="en-US" sz="1400" dirty="0">
                <a:solidFill>
                  <a:prstClr val="black"/>
                </a:solidFill>
                <a:latin typeface="ＭＳ 明朝" panose="02020609040205080304" pitchFamily="17" charset="-128"/>
                <a:ea typeface="ＭＳ 明朝" panose="02020609040205080304" pitchFamily="17" charset="-128"/>
              </a:rPr>
              <a:t>或者</a:t>
            </a:r>
            <a:r>
              <a:rPr lang="zh-CN" altLang="en-US" sz="1400" b="1" u="sng" dirty="0">
                <a:solidFill>
                  <a:prstClr val="black"/>
                </a:solidFill>
                <a:latin typeface="ＭＳ 明朝" panose="02020609040205080304" pitchFamily="17" charset="-128"/>
                <a:ea typeface="ＭＳ 明朝" panose="02020609040205080304" pitchFamily="17" charset="-128"/>
              </a:rPr>
              <a:t>外伸叉架没有完</a:t>
            </a:r>
            <a:endParaRPr lang="en-US" altLang="zh-CN"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b="1" u="sng" dirty="0">
                <a:solidFill>
                  <a:prstClr val="black"/>
                </a:solidFill>
                <a:latin typeface="ＭＳ 明朝" panose="02020609040205080304" pitchFamily="17" charset="-128"/>
                <a:ea typeface="ＭＳ 明朝" panose="02020609040205080304" pitchFamily="17" charset="-128"/>
              </a:rPr>
              <a:t>全伸张开进行作业</a:t>
            </a:r>
            <a:r>
              <a:rPr lang="zh-CN" altLang="en-US" sz="1400" dirty="0">
                <a:solidFill>
                  <a:prstClr val="black"/>
                </a:solidFill>
                <a:latin typeface="ＭＳ 明朝" panose="02020609040205080304" pitchFamily="17" charset="-128"/>
                <a:ea typeface="ＭＳ 明朝" panose="02020609040205080304" pitchFamily="17" charset="-128"/>
              </a:rPr>
              <a:t>是非常</a:t>
            </a:r>
            <a:r>
              <a:rPr lang="zh-CN" altLang="en-US" sz="1400" b="1" u="sng" dirty="0">
                <a:solidFill>
                  <a:prstClr val="black"/>
                </a:solidFill>
                <a:latin typeface="ＭＳ 明朝" panose="02020609040205080304" pitchFamily="17" charset="-128"/>
                <a:ea typeface="ＭＳ 明朝" panose="02020609040205080304" pitchFamily="17" charset="-128"/>
              </a:rPr>
              <a:t>危险</a:t>
            </a:r>
            <a:r>
              <a:rPr lang="zh-CN" altLang="en-US" sz="1400" dirty="0">
                <a:solidFill>
                  <a:prstClr val="black"/>
                </a:solidFill>
                <a:latin typeface="ＭＳ 明朝" panose="02020609040205080304" pitchFamily="17" charset="-128"/>
                <a:ea typeface="ＭＳ 明朝" panose="02020609040205080304" pitchFamily="17" charset="-128"/>
              </a:rPr>
              <a:t>的就是这个原因。</a:t>
            </a:r>
            <a:endParaRPr lang="ja-JP" altLang="en-US"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同样的理由，</a:t>
            </a:r>
            <a:r>
              <a:rPr lang="zh-CN" altLang="en-US" sz="1400" b="1" u="sng" dirty="0">
                <a:solidFill>
                  <a:prstClr val="black"/>
                </a:solidFill>
                <a:latin typeface="ＭＳ 明朝" panose="02020609040205080304" pitchFamily="17" charset="-128"/>
                <a:ea typeface="ＭＳ 明朝" panose="02020609040205080304" pitchFamily="17" charset="-128"/>
              </a:rPr>
              <a:t>在坡道或者倾斜的状态下使用</a:t>
            </a:r>
            <a:r>
              <a:rPr lang="zh-CN" altLang="en-US" sz="1400" dirty="0">
                <a:solidFill>
                  <a:prstClr val="black"/>
                </a:solidFill>
                <a:latin typeface="ＭＳ 明朝" panose="02020609040205080304" pitchFamily="17" charset="-128"/>
                <a:ea typeface="ＭＳ 明朝" panose="02020609040205080304" pitchFamily="17" charset="-128"/>
              </a:rPr>
              <a:t>高空</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作业车，</a:t>
            </a:r>
            <a:r>
              <a:rPr lang="zh-CN" altLang="en-US" sz="1400" b="1" u="sng" dirty="0">
                <a:solidFill>
                  <a:prstClr val="black"/>
                </a:solidFill>
                <a:latin typeface="ＭＳ 明朝" panose="02020609040205080304" pitchFamily="17" charset="-128"/>
                <a:ea typeface="ＭＳ 明朝" panose="02020609040205080304" pitchFamily="17" charset="-128"/>
              </a:rPr>
              <a:t>有翻倒的危险</a:t>
            </a:r>
            <a:r>
              <a:rPr lang="zh-CN" altLang="en-US" sz="1400" dirty="0">
                <a:solidFill>
                  <a:prstClr val="black"/>
                </a:solidFill>
                <a:latin typeface="ＭＳ 明朝" panose="02020609040205080304" pitchFamily="17" charset="-128"/>
                <a:ea typeface="ＭＳ 明朝" panose="02020609040205080304" pitchFamily="17" charset="-128"/>
              </a:rPr>
              <a:t>。尽可能</a:t>
            </a:r>
            <a:r>
              <a:rPr lang="zh-CN" altLang="en-US" sz="1400" b="1" u="sng" dirty="0">
                <a:solidFill>
                  <a:prstClr val="black"/>
                </a:solidFill>
                <a:latin typeface="ＭＳ 明朝" panose="02020609040205080304" pitchFamily="17" charset="-128"/>
                <a:ea typeface="ＭＳ 明朝" panose="02020609040205080304" pitchFamily="17" charset="-128"/>
              </a:rPr>
              <a:t>水平位置设置</a:t>
            </a:r>
            <a:endParaRPr lang="en-US" altLang="zh-CN"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zh-CN" altLang="en-US" sz="1400" dirty="0">
                <a:solidFill>
                  <a:prstClr val="black"/>
                </a:solidFill>
                <a:latin typeface="ＭＳ 明朝" panose="02020609040205080304" pitchFamily="17" charset="-128"/>
                <a:ea typeface="ＭＳ 明朝" panose="02020609040205080304" pitchFamily="17" charset="-128"/>
              </a:rPr>
              <a:t>尤为重要。</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p:txBody>
      </p:sp>
      <p:pic>
        <p:nvPicPr>
          <p:cNvPr id="9" name="図 8"/>
          <p:cNvPicPr/>
          <p:nvPr/>
        </p:nvPicPr>
        <p:blipFill>
          <a:blip r:embed="rId3">
            <a:extLst>
              <a:ext uri="{28A0092B-C50C-407E-A947-70E740481C1C}">
                <a14:useLocalDpi xmlns:a14="http://schemas.microsoft.com/office/drawing/2010/main" val="0"/>
              </a:ext>
            </a:extLst>
          </a:blip>
          <a:srcRect/>
          <a:stretch>
            <a:fillRect/>
          </a:stretch>
        </p:blipFill>
        <p:spPr bwMode="auto">
          <a:xfrm>
            <a:off x="5499936" y="820259"/>
            <a:ext cx="3015414" cy="2498418"/>
          </a:xfrm>
          <a:prstGeom prst="rect">
            <a:avLst/>
          </a:prstGeom>
          <a:noFill/>
          <a:ln>
            <a:solidFill>
              <a:schemeClr val="tx1"/>
            </a:solidFill>
          </a:ln>
        </p:spPr>
      </p:pic>
      <p:pic>
        <p:nvPicPr>
          <p:cNvPr id="10" name="図 9"/>
          <p:cNvPicPr/>
          <p:nvPr/>
        </p:nvPicPr>
        <p:blipFill>
          <a:blip r:embed="rId4">
            <a:extLst>
              <a:ext uri="{28A0092B-C50C-407E-A947-70E740481C1C}">
                <a14:useLocalDpi xmlns:a14="http://schemas.microsoft.com/office/drawing/2010/main" val="0"/>
              </a:ext>
            </a:extLst>
          </a:blip>
          <a:srcRect/>
          <a:stretch>
            <a:fillRect/>
          </a:stretch>
        </p:blipFill>
        <p:spPr bwMode="auto">
          <a:xfrm>
            <a:off x="5221007" y="3431098"/>
            <a:ext cx="1761654" cy="2074302"/>
          </a:xfrm>
          <a:prstGeom prst="rect">
            <a:avLst/>
          </a:prstGeom>
          <a:noFill/>
          <a:ln>
            <a:solidFill>
              <a:schemeClr val="tx1"/>
            </a:solidFill>
          </a:ln>
        </p:spPr>
      </p:pic>
      <p:pic>
        <p:nvPicPr>
          <p:cNvPr id="12" name="図 11"/>
          <p:cNvPicPr/>
          <p:nvPr/>
        </p:nvPicPr>
        <p:blipFill>
          <a:blip r:embed="rId5">
            <a:extLst>
              <a:ext uri="{28A0092B-C50C-407E-A947-70E740481C1C}">
                <a14:useLocalDpi xmlns:a14="http://schemas.microsoft.com/office/drawing/2010/main" val="0"/>
              </a:ext>
            </a:extLst>
          </a:blip>
          <a:srcRect/>
          <a:stretch>
            <a:fillRect/>
          </a:stretch>
        </p:blipFill>
        <p:spPr bwMode="auto">
          <a:xfrm>
            <a:off x="7062284" y="3421021"/>
            <a:ext cx="1453066" cy="2857155"/>
          </a:xfrm>
          <a:prstGeom prst="rect">
            <a:avLst/>
          </a:prstGeom>
          <a:noFill/>
          <a:ln>
            <a:solidFill>
              <a:schemeClr val="tx1"/>
            </a:solidFill>
          </a:ln>
        </p:spPr>
      </p:pic>
      <p:pic>
        <p:nvPicPr>
          <p:cNvPr id="13" name="図 12">
            <a:extLst>
              <a:ext uri="{FF2B5EF4-FFF2-40B4-BE49-F238E27FC236}">
                <a16:creationId xmlns:a16="http://schemas.microsoft.com/office/drawing/2014/main" id="{674CE50B-5640-4FD1-8385-2C6ADC80A645}"/>
              </a:ext>
            </a:extLst>
          </p:cNvPr>
          <p:cNvPicPr>
            <a:picLocks noChangeAspect="1"/>
          </p:cNvPicPr>
          <p:nvPr/>
        </p:nvPicPr>
        <p:blipFill>
          <a:blip r:embed="rId6"/>
          <a:stretch>
            <a:fillRect/>
          </a:stretch>
        </p:blipFill>
        <p:spPr>
          <a:xfrm>
            <a:off x="5373852" y="789895"/>
            <a:ext cx="3217617" cy="2579954"/>
          </a:xfrm>
          <a:prstGeom prst="rect">
            <a:avLst/>
          </a:prstGeom>
        </p:spPr>
      </p:pic>
      <p:pic>
        <p:nvPicPr>
          <p:cNvPr id="14" name="図 13">
            <a:extLst>
              <a:ext uri="{FF2B5EF4-FFF2-40B4-BE49-F238E27FC236}">
                <a16:creationId xmlns:a16="http://schemas.microsoft.com/office/drawing/2014/main" id="{9488E4D9-08BC-4C01-971B-B070B022EEE2}"/>
              </a:ext>
            </a:extLst>
          </p:cNvPr>
          <p:cNvPicPr>
            <a:picLocks noChangeAspect="1"/>
          </p:cNvPicPr>
          <p:nvPr/>
        </p:nvPicPr>
        <p:blipFill>
          <a:blip r:embed="rId7"/>
          <a:stretch>
            <a:fillRect/>
          </a:stretch>
        </p:blipFill>
        <p:spPr>
          <a:xfrm>
            <a:off x="5208975" y="3381521"/>
            <a:ext cx="1785718" cy="2339024"/>
          </a:xfrm>
          <a:prstGeom prst="rect">
            <a:avLst/>
          </a:prstGeom>
        </p:spPr>
      </p:pic>
      <p:pic>
        <p:nvPicPr>
          <p:cNvPr id="15" name="図 14">
            <a:extLst>
              <a:ext uri="{FF2B5EF4-FFF2-40B4-BE49-F238E27FC236}">
                <a16:creationId xmlns:a16="http://schemas.microsoft.com/office/drawing/2014/main" id="{2A4A5608-8A5B-421D-9534-EDC16B963CDA}"/>
              </a:ext>
            </a:extLst>
          </p:cNvPr>
          <p:cNvPicPr>
            <a:picLocks noChangeAspect="1"/>
          </p:cNvPicPr>
          <p:nvPr/>
        </p:nvPicPr>
        <p:blipFill>
          <a:blip r:embed="rId8"/>
          <a:stretch>
            <a:fillRect/>
          </a:stretch>
        </p:blipFill>
        <p:spPr>
          <a:xfrm>
            <a:off x="7062284" y="3409349"/>
            <a:ext cx="1599804" cy="2857155"/>
          </a:xfrm>
          <a:prstGeom prst="rect">
            <a:avLst/>
          </a:prstGeom>
        </p:spPr>
      </p:pic>
    </p:spTree>
    <p:extLst>
      <p:ext uri="{BB962C8B-B14F-4D97-AF65-F5344CB8AC3E}">
        <p14:creationId xmlns:p14="http://schemas.microsoft.com/office/powerpoint/2010/main" val="18334279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kumimoji="1" lang="zh-CN" altLang="en-US" sz="2400" b="1" dirty="0">
                <a:latin typeface="ＭＳ 明朝" panose="02020609040205080304" pitchFamily="17" charset="-128"/>
                <a:ea typeface="ＭＳ 明朝" panose="02020609040205080304" pitchFamily="17" charset="-128"/>
              </a:rPr>
              <a:t>惯性</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教材１５６页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６９页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74</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8"/>
            <a:ext cx="7886701" cy="1622165"/>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　</a:t>
            </a:r>
            <a:r>
              <a:rPr lang="zh-CN" altLang="en-US" sz="1600" dirty="0">
                <a:solidFill>
                  <a:prstClr val="black"/>
                </a:solidFill>
                <a:latin typeface="ＭＳ 明朝" panose="02020609040205080304" pitchFamily="17" charset="-128"/>
                <a:ea typeface="ＭＳ 明朝" panose="02020609040205080304" pitchFamily="17" charset="-128"/>
              </a:rPr>
              <a:t>物体只要</a:t>
            </a:r>
            <a:r>
              <a:rPr lang="zh-CN" altLang="en-US" sz="1600" b="1" u="sng" dirty="0">
                <a:solidFill>
                  <a:prstClr val="black"/>
                </a:solidFill>
                <a:latin typeface="ＭＳ 明朝" panose="02020609040205080304" pitchFamily="17" charset="-128"/>
                <a:ea typeface="ＭＳ 明朝" panose="02020609040205080304" pitchFamily="17" charset="-128"/>
              </a:rPr>
              <a:t>不受外力作用</a:t>
            </a:r>
            <a:r>
              <a:rPr lang="zh-CN" altLang="en-US" sz="1600" dirty="0">
                <a:solidFill>
                  <a:prstClr val="black"/>
                </a:solidFill>
                <a:latin typeface="ＭＳ 明朝" panose="02020609040205080304" pitchFamily="17" charset="-128"/>
                <a:ea typeface="ＭＳ 明朝" panose="02020609040205080304" pitchFamily="17" charset="-128"/>
              </a:rPr>
              <a:t>就具有</a:t>
            </a:r>
            <a:r>
              <a:rPr lang="zh-CN" altLang="en-US" sz="1600" b="1" u="sng" dirty="0">
                <a:solidFill>
                  <a:prstClr val="black"/>
                </a:solidFill>
                <a:latin typeface="ＭＳ 明朝" panose="02020609040205080304" pitchFamily="17" charset="-128"/>
                <a:ea typeface="ＭＳ 明朝" panose="02020609040205080304" pitchFamily="17" charset="-128"/>
              </a:rPr>
              <a:t>「静止时保持静止状态，运动时继续运动的性质」</a:t>
            </a:r>
            <a:r>
              <a:rPr lang="zh-CN" altLang="en-US" sz="1600" dirty="0">
                <a:solidFill>
                  <a:prstClr val="black"/>
                </a:solidFill>
                <a:latin typeface="ＭＳ 明朝" panose="02020609040205080304" pitchFamily="17" charset="-128"/>
                <a:ea typeface="ＭＳ 明朝" panose="02020609040205080304" pitchFamily="17" charset="-128"/>
              </a:rPr>
              <a:t>。这种性质被称为</a:t>
            </a:r>
            <a:r>
              <a:rPr lang="zh-CN" altLang="en-US" sz="1600" b="1" u="sng" dirty="0">
                <a:solidFill>
                  <a:prstClr val="black"/>
                </a:solidFill>
                <a:latin typeface="ＭＳ 明朝" panose="02020609040205080304" pitchFamily="17" charset="-128"/>
                <a:ea typeface="ＭＳ 明朝" panose="02020609040205080304" pitchFamily="17" charset="-128"/>
              </a:rPr>
              <a:t>“慣性”</a:t>
            </a:r>
            <a:r>
              <a:rPr lang="zh-CN" altLang="en-US" sz="1600" dirty="0">
                <a:solidFill>
                  <a:prstClr val="black"/>
                </a:solidFill>
                <a:latin typeface="ＭＳ 明朝" panose="02020609040205080304" pitchFamily="17" charset="-128"/>
                <a:ea typeface="ＭＳ 明朝" panose="02020609040205080304" pitchFamily="17" charset="-128"/>
              </a:rPr>
              <a:t>，</a:t>
            </a:r>
            <a:r>
              <a:rPr lang="zh-CN" altLang="en-US" sz="1600" b="1" u="sng" dirty="0">
                <a:solidFill>
                  <a:prstClr val="black"/>
                </a:solidFill>
                <a:latin typeface="ＭＳ 明朝" panose="02020609040205080304" pitchFamily="17" charset="-128"/>
                <a:ea typeface="ＭＳ 明朝" panose="02020609040205080304" pitchFamily="17" charset="-128"/>
              </a:rPr>
              <a:t>由惯性作用于物体外观的力</a:t>
            </a:r>
            <a:r>
              <a:rPr lang="zh-CN" altLang="en-US" sz="1600" dirty="0">
                <a:solidFill>
                  <a:prstClr val="black"/>
                </a:solidFill>
                <a:latin typeface="ＭＳ 明朝" panose="02020609040205080304" pitchFamily="17" charset="-128"/>
                <a:ea typeface="ＭＳ 明朝" panose="02020609040205080304" pitchFamily="17" charset="-128"/>
              </a:rPr>
              <a:t>被称为</a:t>
            </a:r>
            <a:r>
              <a:rPr lang="zh-CN" altLang="en-US" sz="1600" b="1" u="sng" dirty="0">
                <a:solidFill>
                  <a:prstClr val="black"/>
                </a:solidFill>
                <a:latin typeface="ＭＳ 明朝" panose="02020609040205080304" pitchFamily="17" charset="-128"/>
                <a:ea typeface="ＭＳ 明朝" panose="02020609040205080304" pitchFamily="17" charset="-128"/>
              </a:rPr>
              <a:t>“惯性力”</a:t>
            </a:r>
            <a:r>
              <a:rPr lang="zh-CN" altLang="en-US" sz="1600" dirty="0">
                <a:solidFill>
                  <a:prstClr val="black"/>
                </a:solidFill>
                <a:latin typeface="ＭＳ 明朝" panose="02020609040205080304" pitchFamily="17" charset="-128"/>
                <a:ea typeface="ＭＳ 明朝" panose="02020609040205080304" pitchFamily="17" charset="-128"/>
              </a:rPr>
              <a:t>。</a:t>
            </a:r>
            <a:r>
              <a:rPr lang="zh-CN" altLang="en-US" sz="1600" b="1" u="sng" dirty="0">
                <a:solidFill>
                  <a:prstClr val="black"/>
                </a:solidFill>
                <a:latin typeface="ＭＳ 明朝" panose="02020609040205080304" pitchFamily="17" charset="-128"/>
                <a:ea typeface="ＭＳ 明朝" panose="02020609040205080304" pitchFamily="17" charset="-128"/>
              </a:rPr>
              <a:t>加速度越大质量越大惯性也越大。</a:t>
            </a:r>
          </a:p>
          <a:p>
            <a:pPr marL="0" indent="0">
              <a:lnSpc>
                <a:spcPct val="100000"/>
              </a:lnSpc>
              <a:spcBef>
                <a:spcPts val="0"/>
              </a:spcBef>
              <a:buNone/>
            </a:pPr>
            <a:r>
              <a:rPr lang="zh-CN" altLang="en-US" sz="1600" dirty="0">
                <a:solidFill>
                  <a:prstClr val="black"/>
                </a:solidFill>
                <a:latin typeface="ＭＳ 明朝" panose="02020609040205080304" pitchFamily="17" charset="-128"/>
                <a:ea typeface="ＭＳ 明朝" panose="02020609040205080304" pitchFamily="17" charset="-128"/>
              </a:rPr>
              <a:t>  当人坐在高空作业车的作业板上旋转时，如果突然停止人就会朝着旋转的方向飞出去这是因为即使作业板停止，人也会因为“惯性”继续旋转运动。</a:t>
            </a:r>
          </a:p>
          <a:p>
            <a:pPr marL="0" indent="0">
              <a:lnSpc>
                <a:spcPct val="100000"/>
              </a:lnSpc>
              <a:spcBef>
                <a:spcPts val="0"/>
              </a:spcBef>
              <a:buNone/>
            </a:pPr>
            <a:r>
              <a:rPr lang="zh-CN" altLang="en-US" sz="1600" dirty="0">
                <a:solidFill>
                  <a:prstClr val="black"/>
                </a:solidFill>
                <a:latin typeface="ＭＳ 明朝" panose="02020609040205080304" pitchFamily="17" charset="-128"/>
                <a:ea typeface="ＭＳ 明朝" panose="02020609040205080304" pitchFamily="17" charset="-128"/>
              </a:rPr>
              <a:t>  </a:t>
            </a:r>
            <a:r>
              <a:rPr lang="zh-CN" altLang="en-US" sz="1600" b="1" u="sng" dirty="0">
                <a:solidFill>
                  <a:prstClr val="black"/>
                </a:solidFill>
                <a:latin typeface="ＭＳ 明朝" panose="02020609040205080304" pitchFamily="17" charset="-128"/>
                <a:ea typeface="ＭＳ 明朝" panose="02020609040205080304" pitchFamily="17" charset="-128"/>
              </a:rPr>
              <a:t>因此紧急操作是非常危险的</a:t>
            </a:r>
            <a:r>
              <a:rPr lang="zh-CN" altLang="en-US" sz="16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4257675" y="2328815"/>
            <a:ext cx="4257675" cy="1346200"/>
          </a:xfrm>
          <a:prstGeom prst="rect">
            <a:avLst/>
          </a:prstGeom>
          <a:noFill/>
          <a:ln>
            <a:solidFill>
              <a:schemeClr val="tx1"/>
            </a:solidFill>
          </a:ln>
        </p:spPr>
      </p:pic>
      <p:pic>
        <p:nvPicPr>
          <p:cNvPr id="8" name="図 7">
            <a:extLst>
              <a:ext uri="{FF2B5EF4-FFF2-40B4-BE49-F238E27FC236}">
                <a16:creationId xmlns:a16="http://schemas.microsoft.com/office/drawing/2014/main" id="{2109E5A5-7252-40BA-AE37-451DFE42F401}"/>
              </a:ext>
            </a:extLst>
          </p:cNvPr>
          <p:cNvPicPr>
            <a:picLocks noChangeAspect="1"/>
          </p:cNvPicPr>
          <p:nvPr/>
        </p:nvPicPr>
        <p:blipFill>
          <a:blip r:embed="rId4"/>
          <a:stretch>
            <a:fillRect/>
          </a:stretch>
        </p:blipFill>
        <p:spPr>
          <a:xfrm>
            <a:off x="3901308" y="2274786"/>
            <a:ext cx="4940046" cy="1578103"/>
          </a:xfrm>
          <a:prstGeom prst="rect">
            <a:avLst/>
          </a:prstGeom>
        </p:spPr>
      </p:pic>
    </p:spTree>
    <p:extLst>
      <p:ext uri="{BB962C8B-B14F-4D97-AF65-F5344CB8AC3E}">
        <p14:creationId xmlns:p14="http://schemas.microsoft.com/office/powerpoint/2010/main" val="30567309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摩擦和高空作业车的稳定</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3865478" y="6400413"/>
            <a:ext cx="4305184"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教材１６０页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６９～７０页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75</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8"/>
            <a:ext cx="7886701" cy="2848167"/>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　</a:t>
            </a:r>
            <a:r>
              <a:rPr lang="zh-CN" altLang="en-US" sz="1400" dirty="0">
                <a:solidFill>
                  <a:prstClr val="black"/>
                </a:solidFill>
                <a:latin typeface="ＭＳ 明朝" panose="02020609040205080304" pitchFamily="17" charset="-128"/>
                <a:ea typeface="ＭＳ 明朝" panose="02020609040205080304" pitchFamily="17" charset="-128"/>
              </a:rPr>
              <a:t>高空作业车停在斜坡上准备作业时，用将其脚刹停止，使用停车制动器并且设置外伸叉架。</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300"/>
              </a:spcBef>
              <a:buNone/>
            </a:pPr>
            <a:r>
              <a:rPr lang="ja-JP" altLang="en-US" sz="1400" dirty="0">
                <a:solidFill>
                  <a:prstClr val="black"/>
                </a:solidFill>
                <a:latin typeface="ＭＳ 明朝" panose="02020609040205080304" pitchFamily="17" charset="-128"/>
                <a:ea typeface="ＭＳ 明朝" panose="02020609040205080304" pitchFamily="17" charset="-128"/>
              </a:rPr>
              <a:t>　在这里对摩擦进行思考，用脚刹能减速・停止，是刹车摩擦力的作用。停车制动器发挥效果也是因为摩擦力的作用。进而因为</a:t>
            </a:r>
            <a:r>
              <a:rPr lang="ja-JP" altLang="en-US" sz="1400" b="1" u="sng" dirty="0">
                <a:solidFill>
                  <a:prstClr val="black"/>
                </a:solidFill>
                <a:latin typeface="ＭＳ 明朝" panose="02020609040205080304" pitchFamily="17" charset="-128"/>
                <a:ea typeface="ＭＳ 明朝" panose="02020609040205080304" pitchFamily="17" charset="-128"/>
              </a:rPr>
              <a:t>路面和轮胎之间摩擦力的作用</a:t>
            </a:r>
            <a:r>
              <a:rPr lang="ja-JP" altLang="en-US" sz="1400" dirty="0">
                <a:solidFill>
                  <a:prstClr val="black"/>
                </a:solidFill>
                <a:latin typeface="ＭＳ 明朝" panose="02020609040205080304" pitchFamily="17" charset="-128"/>
                <a:ea typeface="ＭＳ 明朝" panose="02020609040205080304" pitchFamily="17" charset="-128"/>
              </a:rPr>
              <a:t>，所以</a:t>
            </a:r>
            <a:r>
              <a:rPr lang="ja-JP" altLang="en-US" sz="1400" b="1" u="sng" dirty="0">
                <a:solidFill>
                  <a:prstClr val="black"/>
                </a:solidFill>
                <a:latin typeface="ＭＳ 明朝" panose="02020609040205080304" pitchFamily="17" charset="-128"/>
                <a:ea typeface="ＭＳ 明朝" panose="02020609040205080304" pitchFamily="17" charset="-128"/>
              </a:rPr>
              <a:t>只要刹车有效高空作业车就能保持停止的状态。</a:t>
            </a:r>
            <a:endParaRPr lang="en-US" altLang="ja-JP"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30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但是，图</a:t>
            </a:r>
            <a:r>
              <a:rPr lang="en-US" altLang="zh-CN" sz="1400" dirty="0">
                <a:solidFill>
                  <a:prstClr val="black"/>
                </a:solidFill>
                <a:latin typeface="ＭＳ 明朝" panose="02020609040205080304" pitchFamily="17" charset="-128"/>
                <a:ea typeface="ＭＳ 明朝" panose="02020609040205080304" pitchFamily="17" charset="-128"/>
              </a:rPr>
              <a:t>4-33</a:t>
            </a:r>
            <a:r>
              <a:rPr lang="zh-CN" altLang="en-US" sz="1400" dirty="0">
                <a:solidFill>
                  <a:prstClr val="black"/>
                </a:solidFill>
                <a:latin typeface="ＭＳ 明朝" panose="02020609040205080304" pitchFamily="17" charset="-128"/>
                <a:ea typeface="ＭＳ 明朝" panose="02020609040205080304" pitchFamily="17" charset="-128"/>
              </a:rPr>
              <a:t>中所示的</a:t>
            </a:r>
            <a:r>
              <a:rPr lang="zh-CN" altLang="en-US" sz="1400" b="1" u="sng" dirty="0">
                <a:solidFill>
                  <a:prstClr val="black"/>
                </a:solidFill>
                <a:latin typeface="ＭＳ 明朝" panose="02020609040205080304" pitchFamily="17" charset="-128"/>
                <a:ea typeface="ＭＳ 明朝" panose="02020609040205080304" pitchFamily="17" charset="-128"/>
              </a:rPr>
              <a:t>倾斜地停车</a:t>
            </a:r>
            <a:r>
              <a:rPr lang="zh-CN" altLang="en-US" sz="1400" dirty="0">
                <a:solidFill>
                  <a:prstClr val="black"/>
                </a:solidFill>
                <a:latin typeface="ＭＳ 明朝" panose="02020609040205080304" pitchFamily="17" charset="-128"/>
                <a:ea typeface="ＭＳ 明朝" panose="02020609040205080304" pitchFamily="17" charset="-128"/>
              </a:rPr>
              <a:t>，即使停车后暂时保持稳定状态，</a:t>
            </a:r>
            <a:r>
              <a:rPr lang="zh-CN" altLang="en-US" sz="1400" b="1" u="sng" dirty="0">
                <a:solidFill>
                  <a:prstClr val="black"/>
                </a:solidFill>
                <a:latin typeface="ＭＳ 明朝" panose="02020609040205080304" pitchFamily="17" charset="-128"/>
                <a:ea typeface="ＭＳ 明朝" panose="02020609040205080304" pitchFamily="17" charset="-128"/>
              </a:rPr>
              <a:t>如果受到超过静止摩擦力的外力，同样会开始行走。</a:t>
            </a:r>
            <a:endParaRPr lang="en-US" altLang="zh-CN"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30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在设置了外伸叉架的状态下，在起重器，千斤顶，路面之间产生摩擦力，能够使高空作业车保持稳定状态。但是就像</a:t>
            </a:r>
            <a:r>
              <a:rPr lang="zh-CN" altLang="en-US" sz="1400" b="1" u="sng" dirty="0">
                <a:solidFill>
                  <a:prstClr val="black"/>
                </a:solidFill>
                <a:latin typeface="ＭＳ 明朝" panose="02020609040205080304" pitchFamily="17" charset="-128"/>
                <a:ea typeface="ＭＳ 明朝" panose="02020609040205080304" pitchFamily="17" charset="-128"/>
              </a:rPr>
              <a:t>轮胎和路面之间的摩擦力一样，如果倾斜地的角度变大，力的方向发生变化高空作业车就会开始行走。</a:t>
            </a:r>
            <a:endParaRPr lang="en-US" altLang="zh-CN"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30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在设置高空作业车进行作业时，</a:t>
            </a:r>
            <a:r>
              <a:rPr lang="zh-CN" altLang="en-US" sz="1400" b="1" u="sng" dirty="0">
                <a:solidFill>
                  <a:prstClr val="black"/>
                </a:solidFill>
                <a:latin typeface="ＭＳ 明朝" panose="02020609040205080304" pitchFamily="17" charset="-128"/>
                <a:ea typeface="ＭＳ 明朝" panose="02020609040205080304" pitchFamily="17" charset="-128"/>
              </a:rPr>
              <a:t>必须在规定的倾斜角度内使用的理由</a:t>
            </a:r>
            <a:r>
              <a:rPr lang="zh-CN" altLang="en-US" sz="1400" dirty="0">
                <a:solidFill>
                  <a:prstClr val="black"/>
                </a:solidFill>
                <a:latin typeface="ＭＳ 明朝" panose="02020609040205080304" pitchFamily="17" charset="-128"/>
                <a:ea typeface="ＭＳ 明朝" panose="02020609040205080304" pitchFamily="17" charset="-128"/>
              </a:rPr>
              <a:t>之一，与这样</a:t>
            </a:r>
            <a:r>
              <a:rPr lang="zh-CN" altLang="en-US" sz="1400" b="1" u="sng" dirty="0">
                <a:solidFill>
                  <a:prstClr val="black"/>
                </a:solidFill>
                <a:latin typeface="ＭＳ 明朝" panose="02020609040205080304" pitchFamily="17" charset="-128"/>
                <a:ea typeface="ＭＳ 明朝" panose="02020609040205080304" pitchFamily="17" charset="-128"/>
              </a:rPr>
              <a:t>的摩擦和车的稳定性有关。</a:t>
            </a:r>
            <a:endParaRPr lang="en-US" altLang="zh-CN"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p:txBody>
      </p:sp>
      <p:pic>
        <p:nvPicPr>
          <p:cNvPr id="6" name="図 5"/>
          <p:cNvPicPr/>
          <p:nvPr/>
        </p:nvPicPr>
        <p:blipFill>
          <a:blip r:embed="rId3">
            <a:extLst>
              <a:ext uri="{28A0092B-C50C-407E-A947-70E740481C1C}">
                <a14:useLocalDpi xmlns:a14="http://schemas.microsoft.com/office/drawing/2010/main" val="0"/>
              </a:ext>
            </a:extLst>
          </a:blip>
          <a:srcRect/>
          <a:stretch>
            <a:fillRect/>
          </a:stretch>
        </p:blipFill>
        <p:spPr bwMode="auto">
          <a:xfrm>
            <a:off x="891281" y="3700907"/>
            <a:ext cx="2717040" cy="1201302"/>
          </a:xfrm>
          <a:prstGeom prst="rect">
            <a:avLst/>
          </a:prstGeom>
          <a:noFill/>
          <a:ln>
            <a:solidFill>
              <a:schemeClr val="tx1"/>
            </a:solidFill>
          </a:ln>
        </p:spPr>
      </p:pic>
      <p:pic>
        <p:nvPicPr>
          <p:cNvPr id="8" name="図 7"/>
          <p:cNvPicPr/>
          <p:nvPr/>
        </p:nvPicPr>
        <p:blipFill>
          <a:blip r:embed="rId4">
            <a:extLst>
              <a:ext uri="{28A0092B-C50C-407E-A947-70E740481C1C}">
                <a14:useLocalDpi xmlns:a14="http://schemas.microsoft.com/office/drawing/2010/main" val="0"/>
              </a:ext>
            </a:extLst>
          </a:blip>
          <a:srcRect/>
          <a:stretch>
            <a:fillRect/>
          </a:stretch>
        </p:blipFill>
        <p:spPr bwMode="auto">
          <a:xfrm>
            <a:off x="5145534" y="3592829"/>
            <a:ext cx="1745071" cy="1171532"/>
          </a:xfrm>
          <a:prstGeom prst="rect">
            <a:avLst/>
          </a:prstGeom>
          <a:noFill/>
          <a:ln>
            <a:solidFill>
              <a:schemeClr val="tx1"/>
            </a:solidFill>
          </a:ln>
        </p:spPr>
      </p:pic>
      <p:pic>
        <p:nvPicPr>
          <p:cNvPr id="9" name="図 8">
            <a:extLst>
              <a:ext uri="{FF2B5EF4-FFF2-40B4-BE49-F238E27FC236}">
                <a16:creationId xmlns:a16="http://schemas.microsoft.com/office/drawing/2014/main" id="{B4C5448A-C943-4C8C-B289-50F8B12185F6}"/>
              </a:ext>
            </a:extLst>
          </p:cNvPr>
          <p:cNvPicPr>
            <a:picLocks noChangeAspect="1"/>
          </p:cNvPicPr>
          <p:nvPr/>
        </p:nvPicPr>
        <p:blipFill>
          <a:blip r:embed="rId5"/>
          <a:stretch>
            <a:fillRect/>
          </a:stretch>
        </p:blipFill>
        <p:spPr>
          <a:xfrm>
            <a:off x="471938" y="3592829"/>
            <a:ext cx="3555725" cy="1636052"/>
          </a:xfrm>
          <a:prstGeom prst="rect">
            <a:avLst/>
          </a:prstGeom>
        </p:spPr>
      </p:pic>
      <p:pic>
        <p:nvPicPr>
          <p:cNvPr id="10" name="図 9">
            <a:extLst>
              <a:ext uri="{FF2B5EF4-FFF2-40B4-BE49-F238E27FC236}">
                <a16:creationId xmlns:a16="http://schemas.microsoft.com/office/drawing/2014/main" id="{429F4F52-4162-4DD4-AD75-906017B2702A}"/>
              </a:ext>
            </a:extLst>
          </p:cNvPr>
          <p:cNvPicPr>
            <a:picLocks noChangeAspect="1"/>
          </p:cNvPicPr>
          <p:nvPr/>
        </p:nvPicPr>
        <p:blipFill>
          <a:blip r:embed="rId6"/>
          <a:stretch>
            <a:fillRect/>
          </a:stretch>
        </p:blipFill>
        <p:spPr>
          <a:xfrm>
            <a:off x="4888071" y="3405841"/>
            <a:ext cx="2417604" cy="1563611"/>
          </a:xfrm>
          <a:prstGeom prst="rect">
            <a:avLst/>
          </a:prstGeom>
        </p:spPr>
      </p:pic>
    </p:spTree>
    <p:extLst>
      <p:ext uri="{BB962C8B-B14F-4D97-AF65-F5344CB8AC3E}">
        <p14:creationId xmlns:p14="http://schemas.microsoft.com/office/powerpoint/2010/main" val="41053927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kumimoji="1" lang="zh-CN" altLang="en-US" sz="2400" b="1" dirty="0">
                <a:latin typeface="ＭＳ 明朝" panose="02020609040205080304" pitchFamily="17" charset="-128"/>
                <a:ea typeface="ＭＳ 明朝" panose="02020609040205080304" pitchFamily="17" charset="-128"/>
              </a:rPr>
              <a:t>负荷</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3898520" y="6400413"/>
            <a:ext cx="427214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教材１６３，１６５页</a:t>
            </a:r>
            <a:r>
              <a:rPr lang="en-US" altLang="ja-JP" sz="1200" dirty="0">
                <a:solidFill>
                  <a:prstClr val="black"/>
                </a:solidFill>
              </a:rPr>
              <a:t>/</a:t>
            </a:r>
            <a:r>
              <a:rPr lang="ja-JP" altLang="en-US" sz="1200" dirty="0">
                <a:solidFill>
                  <a:prstClr val="black"/>
                </a:solidFill>
              </a:rPr>
              <a:t>辅</a:t>
            </a:r>
            <a:r>
              <a:rPr lang="ja-JP" altLang="en-US" sz="1200" dirty="0" smtClean="0">
                <a:solidFill>
                  <a:prstClr val="black"/>
                </a:solidFill>
              </a:rPr>
              <a:t>助教材７１页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76</a:t>
            </a:fld>
            <a:endParaRPr lang="ja-JP" altLang="en-US" dirty="0">
              <a:solidFill>
                <a:prstClr val="black">
                  <a:tint val="75000"/>
                </a:prstClr>
              </a:solidFill>
            </a:endParaRPr>
          </a:p>
        </p:txBody>
      </p:sp>
      <p:sp>
        <p:nvSpPr>
          <p:cNvPr id="11" name="コンテンツ プレースホルダー 4"/>
          <p:cNvSpPr txBox="1">
            <a:spLocks/>
          </p:cNvSpPr>
          <p:nvPr/>
        </p:nvSpPr>
        <p:spPr>
          <a:xfrm>
            <a:off x="628649" y="852739"/>
            <a:ext cx="7886701" cy="334693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400" b="1" u="sng" dirty="0">
                <a:solidFill>
                  <a:prstClr val="black"/>
                </a:solidFill>
                <a:latin typeface="ＭＳ 明朝" panose="02020609040205080304" pitchFamily="17" charset="-128"/>
                <a:ea typeface="ＭＳ 明朝" panose="02020609040205080304" pitchFamily="17" charset="-128"/>
              </a:rPr>
              <a:t>“负荷”</a:t>
            </a:r>
            <a:r>
              <a:rPr lang="zh-CN" altLang="en-US" sz="1400" dirty="0">
                <a:solidFill>
                  <a:prstClr val="black"/>
                </a:solidFill>
                <a:latin typeface="ＭＳ 明朝" panose="02020609040205080304" pitchFamily="17" charset="-128"/>
                <a:ea typeface="ＭＳ 明朝" panose="02020609040205080304" pitchFamily="17" charset="-128"/>
              </a:rPr>
              <a:t>是指机械及构造物等物体的全部或者一部分</a:t>
            </a:r>
            <a:r>
              <a:rPr lang="zh-CN" altLang="en-US" sz="1400" b="1" u="sng" dirty="0">
                <a:solidFill>
                  <a:prstClr val="black"/>
                </a:solidFill>
                <a:latin typeface="ＭＳ 明朝" panose="02020609040205080304" pitchFamily="17" charset="-128"/>
                <a:ea typeface="ＭＳ 明朝" panose="02020609040205080304" pitchFamily="17" charset="-128"/>
              </a:rPr>
              <a:t>受到来自外部的力</a:t>
            </a:r>
            <a:r>
              <a:rPr lang="zh-CN" altLang="en-US" sz="14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600"/>
              </a:spcBef>
              <a:buNone/>
            </a:pPr>
            <a:r>
              <a:rPr lang="ja-JP" altLang="en-US" sz="1400" b="1" u="sng" dirty="0">
                <a:solidFill>
                  <a:prstClr val="black"/>
                </a:solidFill>
                <a:latin typeface="ＭＳ 明朝" panose="02020609040205080304" pitchFamily="17" charset="-128"/>
                <a:ea typeface="ＭＳ 明朝" panose="02020609040205080304" pitchFamily="17" charset="-128"/>
              </a:rPr>
              <a:t>①　</a:t>
            </a:r>
            <a:r>
              <a:rPr lang="zh-CN" altLang="en-US" sz="1400" b="1" u="sng" dirty="0">
                <a:solidFill>
                  <a:prstClr val="black"/>
                </a:solidFill>
                <a:latin typeface="ＭＳ 明朝" panose="02020609040205080304" pitchFamily="17" charset="-128"/>
                <a:ea typeface="ＭＳ 明朝" panose="02020609040205080304" pitchFamily="17" charset="-128"/>
              </a:rPr>
              <a:t>根据负荷</a:t>
            </a:r>
            <a:r>
              <a:rPr lang="ja-JP" altLang="en-US" sz="1400" b="1" u="sng" dirty="0">
                <a:solidFill>
                  <a:prstClr val="black"/>
                </a:solidFill>
                <a:latin typeface="ＭＳ 明朝" panose="02020609040205080304" pitchFamily="17" charset="-128"/>
                <a:ea typeface="ＭＳ 明朝" panose="02020609040205080304" pitchFamily="17" charset="-128"/>
              </a:rPr>
              <a:t>（力）</a:t>
            </a:r>
            <a:r>
              <a:rPr lang="zh-CN" altLang="en-US" sz="1400" b="1" u="sng" dirty="0">
                <a:solidFill>
                  <a:prstClr val="black"/>
                </a:solidFill>
                <a:latin typeface="ＭＳ 明朝" panose="02020609040205080304" pitchFamily="17" charset="-128"/>
                <a:ea typeface="ＭＳ 明朝" panose="02020609040205080304" pitchFamily="17" charset="-128"/>
              </a:rPr>
              <a:t>的作用状态分类</a:t>
            </a:r>
            <a:endParaRPr lang="ja-JP" altLang="en-US"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b="1" u="sng" dirty="0">
                <a:solidFill>
                  <a:prstClr val="black"/>
                </a:solidFill>
                <a:latin typeface="ＭＳ 明朝" panose="02020609040205080304" pitchFamily="17" charset="-128"/>
                <a:ea typeface="ＭＳ 明朝" panose="02020609040205080304" pitchFamily="17" charset="-128"/>
              </a:rPr>
              <a:t>静态负荷</a:t>
            </a:r>
            <a:r>
              <a:rPr lang="ja-JP" altLang="en-US" sz="1400" dirty="0">
                <a:solidFill>
                  <a:prstClr val="black"/>
                </a:solidFill>
                <a:latin typeface="ＭＳ 明朝" panose="02020609040205080304" pitchFamily="17" charset="-128"/>
                <a:ea typeface="ＭＳ 明朝" panose="02020609040205080304" pitchFamily="17" charset="-128"/>
              </a:rPr>
              <a:t>：</a:t>
            </a:r>
            <a:r>
              <a:rPr lang="zh-CN" altLang="en-US" sz="1400" dirty="0">
                <a:solidFill>
                  <a:prstClr val="black"/>
                </a:solidFill>
                <a:latin typeface="ＭＳ 明朝" panose="02020609040205080304" pitchFamily="17" charset="-128"/>
                <a:ea typeface="ＭＳ 明朝" panose="02020609040205080304" pitchFamily="17" charset="-128"/>
              </a:rPr>
              <a:t>用在物体上的力的大小和方向与时间变化无关静止的恒定负荷。</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b="1" u="sng" dirty="0">
                <a:solidFill>
                  <a:prstClr val="black"/>
                </a:solidFill>
                <a:latin typeface="ＭＳ 明朝" panose="02020609040205080304" pitchFamily="17" charset="-128"/>
                <a:ea typeface="ＭＳ 明朝" panose="02020609040205080304" pitchFamily="17" charset="-128"/>
              </a:rPr>
              <a:t>动态负荷</a:t>
            </a:r>
            <a:r>
              <a:rPr lang="ja-JP" altLang="en-US" sz="1400" dirty="0">
                <a:solidFill>
                  <a:prstClr val="black"/>
                </a:solidFill>
                <a:latin typeface="ＭＳ 明朝" panose="02020609040205080304" pitchFamily="17" charset="-128"/>
                <a:ea typeface="ＭＳ 明朝" panose="02020609040205080304" pitchFamily="17" charset="-128"/>
              </a:rPr>
              <a:t>：</a:t>
            </a:r>
            <a:r>
              <a:rPr lang="zh-CN" altLang="en-US" sz="1400" dirty="0">
                <a:solidFill>
                  <a:prstClr val="black"/>
                </a:solidFill>
                <a:latin typeface="ＭＳ 明朝" panose="02020609040205080304" pitchFamily="17" charset="-128"/>
                <a:ea typeface="ＭＳ 明朝" panose="02020609040205080304" pitchFamily="17" charset="-128"/>
              </a:rPr>
              <a:t>有重复作用的负荷和冲击负荷</a:t>
            </a:r>
            <a:r>
              <a:rPr lang="en-US" altLang="zh-CN" sz="1400" dirty="0">
                <a:solidFill>
                  <a:prstClr val="black"/>
                </a:solidFill>
                <a:latin typeface="ＭＳ 明朝" panose="02020609040205080304" pitchFamily="17" charset="-128"/>
                <a:ea typeface="ＭＳ 明朝" panose="02020609040205080304" pitchFamily="17" charset="-128"/>
              </a:rPr>
              <a:t>2</a:t>
            </a:r>
            <a:r>
              <a:rPr lang="zh-CN" altLang="en-US" sz="1400" dirty="0">
                <a:solidFill>
                  <a:prstClr val="black"/>
                </a:solidFill>
                <a:latin typeface="ＭＳ 明朝" panose="02020609040205080304" pitchFamily="17" charset="-128"/>
                <a:ea typeface="ＭＳ 明朝" panose="02020609040205080304" pitchFamily="17" charset="-128"/>
              </a:rPr>
              <a:t>种</a:t>
            </a:r>
            <a:r>
              <a:rPr lang="ja-JP" altLang="en-US" sz="14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重复负荷</a:t>
            </a:r>
            <a:r>
              <a:rPr lang="ja-JP" altLang="en-US" sz="1400" dirty="0">
                <a:solidFill>
                  <a:prstClr val="black"/>
                </a:solidFill>
                <a:latin typeface="ＭＳ 明朝" panose="02020609040205080304" pitchFamily="17" charset="-128"/>
                <a:ea typeface="ＭＳ 明朝" panose="02020609040205080304" pitchFamily="17" charset="-128"/>
              </a:rPr>
              <a:t>：</a:t>
            </a:r>
            <a:r>
              <a:rPr lang="zh-CN" altLang="en-US" sz="1400" dirty="0">
                <a:solidFill>
                  <a:prstClr val="black"/>
                </a:solidFill>
                <a:latin typeface="ＭＳ 明朝" panose="02020609040205080304" pitchFamily="17" charset="-128"/>
                <a:ea typeface="ＭＳ 明朝" panose="02020609040205080304" pitchFamily="17" charset="-128"/>
              </a:rPr>
              <a:t>负荷的方向相同，其大小随时间变化，重复作用的负荷</a:t>
            </a:r>
            <a:r>
              <a:rPr lang="ja-JP" altLang="en-US" sz="14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冲击负荷</a:t>
            </a:r>
            <a:r>
              <a:rPr lang="ja-JP" altLang="en-US" sz="1400" dirty="0">
                <a:solidFill>
                  <a:prstClr val="black"/>
                </a:solidFill>
                <a:latin typeface="ＭＳ 明朝" panose="02020609040205080304" pitchFamily="17" charset="-128"/>
                <a:ea typeface="ＭＳ 明朝" panose="02020609040205080304" pitchFamily="17" charset="-128"/>
              </a:rPr>
              <a:t>：</a:t>
            </a:r>
            <a:r>
              <a:rPr lang="zh-CN" altLang="en-US" sz="1400" dirty="0">
                <a:solidFill>
                  <a:prstClr val="black"/>
                </a:solidFill>
                <a:latin typeface="ＭＳ 明朝" panose="02020609040205080304" pitchFamily="17" charset="-128"/>
                <a:ea typeface="ＭＳ 明朝" panose="02020609040205080304" pitchFamily="17" charset="-128"/>
              </a:rPr>
              <a:t>冲击负荷是指瞬间作用的巨大负荷。例如，动臂的旋转突然停止时，施加在</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en-US" altLang="zh-CN"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动臂上的横负荷是冲击负荷。动臂产生巨大的负荷，是造成机械瞬间破坏的</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en-US" altLang="zh-CN"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要因。</a:t>
            </a:r>
          </a:p>
          <a:p>
            <a:pPr marL="0" indent="0">
              <a:lnSpc>
                <a:spcPct val="100000"/>
              </a:lnSpc>
              <a:spcBef>
                <a:spcPts val="600"/>
              </a:spcBef>
              <a:buNone/>
            </a:pPr>
            <a:r>
              <a:rPr lang="ja-JP" altLang="en-US" sz="1400" b="1" u="sng" dirty="0">
                <a:solidFill>
                  <a:prstClr val="black"/>
                </a:solidFill>
                <a:latin typeface="ＭＳ 明朝" panose="02020609040205080304" pitchFamily="17" charset="-128"/>
                <a:ea typeface="ＭＳ 明朝" panose="02020609040205080304" pitchFamily="17" charset="-128"/>
              </a:rPr>
              <a:t>②　</a:t>
            </a:r>
            <a:r>
              <a:rPr lang="zh-CN" altLang="en-US" sz="1400" b="1" u="sng" dirty="0">
                <a:solidFill>
                  <a:prstClr val="black"/>
                </a:solidFill>
                <a:latin typeface="ＭＳ 明朝" panose="02020609040205080304" pitchFamily="17" charset="-128"/>
                <a:ea typeface="ＭＳ 明朝" panose="02020609040205080304" pitchFamily="17" charset="-128"/>
              </a:rPr>
              <a:t>根据负荷的分布状态分类</a:t>
            </a:r>
            <a:endParaRPr lang="ja-JP" altLang="en-US"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根据作用在物体上外力的分布状态，可以分为以下</a:t>
            </a:r>
            <a:r>
              <a:rPr lang="en-US" altLang="zh-CN" sz="1400" dirty="0">
                <a:solidFill>
                  <a:prstClr val="black"/>
                </a:solidFill>
                <a:latin typeface="ＭＳ 明朝" panose="02020609040205080304" pitchFamily="17" charset="-128"/>
                <a:ea typeface="ＭＳ 明朝" panose="02020609040205080304" pitchFamily="17" charset="-128"/>
              </a:rPr>
              <a:t>2</a:t>
            </a:r>
            <a:r>
              <a:rPr lang="zh-CN" altLang="en-US" sz="1400" dirty="0">
                <a:solidFill>
                  <a:prstClr val="black"/>
                </a:solidFill>
                <a:latin typeface="ＭＳ 明朝" panose="02020609040205080304" pitchFamily="17" charset="-128"/>
                <a:ea typeface="ＭＳ 明朝" panose="02020609040205080304" pitchFamily="17" charset="-128"/>
              </a:rPr>
              <a:t>类。</a:t>
            </a:r>
            <a:endParaRPr lang="ja-JP" altLang="en-US"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60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ja-JP" altLang="en-US" sz="1400" b="1" u="sng" dirty="0">
                <a:solidFill>
                  <a:prstClr val="black"/>
                </a:solidFill>
                <a:latin typeface="ＭＳ 明朝" panose="02020609040205080304" pitchFamily="17" charset="-128"/>
                <a:ea typeface="ＭＳ 明朝" panose="02020609040205080304" pitchFamily="17" charset="-128"/>
              </a:rPr>
              <a:t>集中</a:t>
            </a:r>
            <a:r>
              <a:rPr lang="zh-CN" altLang="en-US" sz="1400" b="1" u="sng" dirty="0">
                <a:solidFill>
                  <a:prstClr val="black"/>
                </a:solidFill>
                <a:latin typeface="ＭＳ 明朝" panose="02020609040205080304" pitchFamily="17" charset="-128"/>
                <a:ea typeface="ＭＳ 明朝" panose="02020609040205080304" pitchFamily="17" charset="-128"/>
              </a:rPr>
              <a:t>负荷</a:t>
            </a:r>
            <a:r>
              <a:rPr lang="ja-JP" altLang="en-US" sz="1400" dirty="0">
                <a:solidFill>
                  <a:prstClr val="black"/>
                </a:solidFill>
                <a:latin typeface="ＭＳ 明朝" panose="02020609040205080304" pitchFamily="17" charset="-128"/>
                <a:ea typeface="ＭＳ 明朝" panose="02020609040205080304" pitchFamily="17" charset="-128"/>
              </a:rPr>
              <a:t>：</a:t>
            </a:r>
            <a:r>
              <a:rPr lang="zh-CN" altLang="en-US" sz="1400" dirty="0">
                <a:solidFill>
                  <a:prstClr val="black"/>
                </a:solidFill>
                <a:latin typeface="ＭＳ 明朝" panose="02020609040205080304" pitchFamily="17" charset="-128"/>
                <a:ea typeface="ＭＳ 明朝" panose="02020609040205080304" pitchFamily="17" charset="-128"/>
              </a:rPr>
              <a:t>集中负荷是指作用在物体表面的某一个点上的力。例如，高空作业车的轮胎及</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600"/>
              </a:spcBef>
              <a:buNone/>
            </a:pPr>
            <a:r>
              <a:rPr lang="en-US" altLang="zh-CN"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外伸叉架接触地面的负荷。</a:t>
            </a: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ja-JP" altLang="en-US" sz="1400" b="1" u="sng" dirty="0">
                <a:solidFill>
                  <a:prstClr val="black"/>
                </a:solidFill>
                <a:latin typeface="ＭＳ 明朝" panose="02020609040205080304" pitchFamily="17" charset="-128"/>
                <a:ea typeface="ＭＳ 明朝" panose="02020609040205080304" pitchFamily="17" charset="-128"/>
              </a:rPr>
              <a:t>分布</a:t>
            </a:r>
            <a:r>
              <a:rPr lang="zh-CN" altLang="en-US" sz="1400" b="1" u="sng" dirty="0">
                <a:solidFill>
                  <a:prstClr val="black"/>
                </a:solidFill>
                <a:latin typeface="ＭＳ 明朝" panose="02020609040205080304" pitchFamily="17" charset="-128"/>
                <a:ea typeface="ＭＳ 明朝" panose="02020609040205080304" pitchFamily="17" charset="-128"/>
              </a:rPr>
              <a:t>负荷</a:t>
            </a:r>
            <a:r>
              <a:rPr lang="ja-JP" altLang="en-US" sz="1400" dirty="0">
                <a:solidFill>
                  <a:prstClr val="black"/>
                </a:solidFill>
                <a:latin typeface="ＭＳ 明朝" panose="02020609040205080304" pitchFamily="17" charset="-128"/>
                <a:ea typeface="ＭＳ 明朝" panose="02020609040205080304" pitchFamily="17" charset="-128"/>
              </a:rPr>
              <a:t>：</a:t>
            </a:r>
            <a:r>
              <a:rPr lang="zh-CN" altLang="en-US" sz="1400" dirty="0">
                <a:solidFill>
                  <a:prstClr val="black"/>
                </a:solidFill>
                <a:latin typeface="ＭＳ 明朝" panose="02020609040205080304" pitchFamily="17" charset="-128"/>
                <a:ea typeface="ＭＳ 明朝" panose="02020609040205080304" pitchFamily="17" charset="-128"/>
              </a:rPr>
              <a:t>分布负荷是指分布在物体表面作用的力。例如，高空作业车的履带面对地基的</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en-US" altLang="zh-CN"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负荷。特别是这种外力在任何物体的表面都相同被称为“等分布负荷”。</a:t>
            </a:r>
          </a:p>
          <a:p>
            <a:pPr marL="0" indent="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166984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地基的</a:t>
            </a:r>
            <a:r>
              <a:rPr lang="ja-JP" altLang="en-US" sz="2400" b="1" dirty="0">
                <a:latin typeface="ＭＳ 明朝" panose="02020609040205080304" pitchFamily="17" charset="-128"/>
                <a:ea typeface="ＭＳ 明朝" panose="02020609040205080304" pitchFamily="17" charset="-128"/>
              </a:rPr>
              <a:t>強度</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教材１６８页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７２页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77</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9"/>
            <a:ext cx="7886701" cy="257489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　</a:t>
            </a:r>
            <a:r>
              <a:rPr lang="zh-CN" altLang="en-US" sz="1400" dirty="0">
                <a:solidFill>
                  <a:prstClr val="black"/>
                </a:solidFill>
                <a:latin typeface="ＭＳ 明朝" panose="02020609040205080304" pitchFamily="17" charset="-128"/>
                <a:ea typeface="ＭＳ 明朝" panose="02020609040205080304" pitchFamily="17" charset="-128"/>
              </a:rPr>
              <a:t>为了提高高空作业车的作业效率，在构造上利用动臂以及升降装置使作业板能够升高，或者让作业半径能够变大。</a:t>
            </a:r>
            <a:r>
              <a:rPr lang="zh-CN" altLang="en-US" sz="1400" b="1" u="sng" dirty="0">
                <a:solidFill>
                  <a:prstClr val="black"/>
                </a:solidFill>
                <a:latin typeface="ＭＳ 明朝" panose="02020609040205080304" pitchFamily="17" charset="-128"/>
                <a:ea typeface="ＭＳ 明朝" panose="02020609040205080304" pitchFamily="17" charset="-128"/>
              </a:rPr>
              <a:t>随着作业板的变化重心</a:t>
            </a:r>
            <a:r>
              <a:rPr lang="en-US" altLang="zh-CN" sz="1400" b="1" u="sng" dirty="0">
                <a:solidFill>
                  <a:prstClr val="black"/>
                </a:solidFill>
                <a:latin typeface="ＭＳ 明朝" panose="02020609040205080304" pitchFamily="17" charset="-128"/>
                <a:ea typeface="ＭＳ 明朝" panose="02020609040205080304" pitchFamily="17" charset="-128"/>
              </a:rPr>
              <a:t>(</a:t>
            </a:r>
            <a:r>
              <a:rPr lang="en-US" altLang="zh-CN" sz="1400" b="1" u="sng" dirty="0" err="1">
                <a:solidFill>
                  <a:prstClr val="black"/>
                </a:solidFill>
                <a:latin typeface="ＭＳ 明朝" panose="02020609040205080304" pitchFamily="17" charset="-128"/>
                <a:ea typeface="ＭＳ 明朝" panose="02020609040205080304" pitchFamily="17" charset="-128"/>
              </a:rPr>
              <a:t>jyuushin</a:t>
            </a:r>
            <a:r>
              <a:rPr lang="en-US" altLang="zh-CN" sz="1400" b="1" u="sng" dirty="0">
                <a:solidFill>
                  <a:prstClr val="black"/>
                </a:solidFill>
                <a:latin typeface="ＭＳ 明朝" panose="02020609040205080304" pitchFamily="17" charset="-128"/>
                <a:ea typeface="ＭＳ 明朝" panose="02020609040205080304" pitchFamily="17" charset="-128"/>
              </a:rPr>
              <a:t>)</a:t>
            </a:r>
            <a:r>
              <a:rPr lang="zh-CN" altLang="en-US" sz="1400" b="1" u="sng" dirty="0">
                <a:solidFill>
                  <a:prstClr val="black"/>
                </a:solidFill>
                <a:latin typeface="ＭＳ 明朝" panose="02020609040205080304" pitchFamily="17" charset="-128"/>
                <a:ea typeface="ＭＳ 明朝" panose="02020609040205080304" pitchFamily="17" charset="-128"/>
              </a:rPr>
              <a:t>位置也会随之变化</a:t>
            </a:r>
            <a:r>
              <a:rPr lang="zh-CN" altLang="en-US" sz="1400" dirty="0">
                <a:solidFill>
                  <a:prstClr val="black"/>
                </a:solidFill>
                <a:latin typeface="ＭＳ 明朝" panose="02020609040205080304" pitchFamily="17" charset="-128"/>
                <a:ea typeface="ＭＳ 明朝" panose="02020609040205080304" pitchFamily="17" charset="-128"/>
              </a:rPr>
              <a:t>，因此</a:t>
            </a:r>
            <a:r>
              <a:rPr lang="zh-CN" altLang="en-US" sz="1400" b="1" u="sng" dirty="0">
                <a:solidFill>
                  <a:prstClr val="black"/>
                </a:solidFill>
                <a:latin typeface="ＭＳ 明朝" panose="02020609040205080304" pitchFamily="17" charset="-128"/>
                <a:ea typeface="ＭＳ 明朝" panose="02020609040205080304" pitchFamily="17" charset="-128"/>
              </a:rPr>
              <a:t>对于翻倒尤其特别需要注意。</a:t>
            </a:r>
            <a:endParaRPr lang="en-US" altLang="zh-CN"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30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另外</a:t>
            </a:r>
            <a:r>
              <a:rPr lang="ja-JP" altLang="en-US" sz="1400" dirty="0">
                <a:solidFill>
                  <a:prstClr val="black"/>
                </a:solidFill>
                <a:latin typeface="ＭＳ 明朝" panose="02020609040205080304" pitchFamily="17" charset="-128"/>
                <a:ea typeface="ＭＳ 明朝" panose="02020609040205080304" pitchFamily="17" charset="-128"/>
              </a:rPr>
              <a:t>，</a:t>
            </a:r>
            <a:r>
              <a:rPr lang="zh-CN" altLang="en-US" sz="1400" b="1" u="sng" dirty="0">
                <a:solidFill>
                  <a:prstClr val="black"/>
                </a:solidFill>
                <a:latin typeface="ＭＳ 明朝" panose="02020609040205080304" pitchFamily="17" charset="-128"/>
                <a:ea typeface="ＭＳ 明朝" panose="02020609040205080304" pitchFamily="17" charset="-128"/>
              </a:rPr>
              <a:t>关于高空作业车的翻倒对策</a:t>
            </a:r>
            <a:r>
              <a:rPr lang="zh-CN" altLang="en-US" sz="1400" dirty="0">
                <a:solidFill>
                  <a:prstClr val="black"/>
                </a:solidFill>
                <a:latin typeface="ＭＳ 明朝" panose="02020609040205080304" pitchFamily="17" charset="-128"/>
                <a:ea typeface="ＭＳ 明朝" panose="02020609040205080304" pitchFamily="17" charset="-128"/>
              </a:rPr>
              <a:t>，在设置作为</a:t>
            </a:r>
            <a:r>
              <a:rPr lang="zh-CN" altLang="en-US" sz="1400" b="1" u="sng" dirty="0">
                <a:solidFill>
                  <a:prstClr val="black"/>
                </a:solidFill>
                <a:latin typeface="ＭＳ 明朝" panose="02020609040205080304" pitchFamily="17" charset="-128"/>
                <a:ea typeface="ＭＳ 明朝" panose="02020609040205080304" pitchFamily="17" charset="-128"/>
              </a:rPr>
              <a:t>支点的车轮，履带及外伸叉架等</a:t>
            </a:r>
            <a:r>
              <a:rPr lang="zh-CN" altLang="en-US" sz="1400" dirty="0">
                <a:solidFill>
                  <a:prstClr val="black"/>
                </a:solidFill>
                <a:latin typeface="ＭＳ 明朝" panose="02020609040205080304" pitchFamily="17" charset="-128"/>
                <a:ea typeface="ＭＳ 明朝" panose="02020609040205080304" pitchFamily="17" charset="-128"/>
              </a:rPr>
              <a:t>时，</a:t>
            </a:r>
            <a:r>
              <a:rPr lang="zh-CN" altLang="en-US" sz="1400" b="1" u="sng" dirty="0">
                <a:solidFill>
                  <a:prstClr val="black"/>
                </a:solidFill>
                <a:latin typeface="ＭＳ 明朝" panose="02020609040205080304" pitchFamily="17" charset="-128"/>
                <a:ea typeface="ＭＳ 明朝" panose="02020609040205080304" pitchFamily="17" charset="-128"/>
              </a:rPr>
              <a:t>地基的强度</a:t>
            </a:r>
            <a:r>
              <a:rPr lang="zh-CN" altLang="en-US" sz="1400" dirty="0">
                <a:solidFill>
                  <a:prstClr val="black"/>
                </a:solidFill>
                <a:latin typeface="ＭＳ 明朝" panose="02020609040205080304" pitchFamily="17" charset="-128"/>
                <a:ea typeface="ＭＳ 明朝" panose="02020609040205080304" pitchFamily="17" charset="-128"/>
              </a:rPr>
              <a:t>是</a:t>
            </a:r>
            <a:r>
              <a:rPr lang="zh-CN" altLang="en-US" sz="1400" b="1" u="sng" dirty="0">
                <a:solidFill>
                  <a:prstClr val="black"/>
                </a:solidFill>
                <a:latin typeface="ＭＳ 明朝" panose="02020609040205080304" pitchFamily="17" charset="-128"/>
                <a:ea typeface="ＭＳ 明朝" panose="02020609040205080304" pitchFamily="17" charset="-128"/>
              </a:rPr>
              <a:t>重要因素</a:t>
            </a:r>
            <a:r>
              <a:rPr lang="zh-CN" altLang="en-US" sz="1400" dirty="0">
                <a:solidFill>
                  <a:prstClr val="black"/>
                </a:solidFill>
                <a:latin typeface="ＭＳ 明朝" panose="02020609040205080304" pitchFamily="17" charset="-128"/>
                <a:ea typeface="ＭＳ 明朝" panose="02020609040205080304" pitchFamily="17" charset="-128"/>
              </a:rPr>
              <a:t>。</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30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特别是</a:t>
            </a:r>
            <a:r>
              <a:rPr lang="zh-CN" altLang="en-US" sz="1400" b="1" u="sng" dirty="0">
                <a:solidFill>
                  <a:prstClr val="black"/>
                </a:solidFill>
                <a:latin typeface="ＭＳ 明朝" panose="02020609040205080304" pitchFamily="17" charset="-128"/>
                <a:ea typeface="ＭＳ 明朝" panose="02020609040205080304" pitchFamily="17" charset="-128"/>
              </a:rPr>
              <a:t>未铺装的地基</a:t>
            </a:r>
            <a:r>
              <a:rPr lang="zh-CN" altLang="en-US" sz="1400" dirty="0">
                <a:solidFill>
                  <a:prstClr val="black"/>
                </a:solidFill>
                <a:latin typeface="ＭＳ 明朝" panose="02020609040205080304" pitchFamily="17" charset="-128"/>
                <a:ea typeface="ＭＳ 明朝" panose="02020609040205080304" pitchFamily="17" charset="-128"/>
              </a:rPr>
              <a:t>设置高空作业车进行作业时，由于</a:t>
            </a:r>
            <a:r>
              <a:rPr lang="zh-CN" altLang="en-US" sz="1400" b="1" u="sng" dirty="0">
                <a:solidFill>
                  <a:prstClr val="black"/>
                </a:solidFill>
                <a:latin typeface="ＭＳ 明朝" panose="02020609040205080304" pitchFamily="17" charset="-128"/>
                <a:ea typeface="ＭＳ 明朝" panose="02020609040205080304" pitchFamily="17" charset="-128"/>
              </a:rPr>
              <a:t>地基下沉有翻倒</a:t>
            </a:r>
            <a:r>
              <a:rPr lang="zh-CN" altLang="en-US" sz="1400" dirty="0">
                <a:solidFill>
                  <a:prstClr val="black"/>
                </a:solidFill>
                <a:latin typeface="ＭＳ 明朝" panose="02020609040205080304" pitchFamily="17" charset="-128"/>
                <a:ea typeface="ＭＳ 明朝" panose="02020609040205080304" pitchFamily="17" charset="-128"/>
              </a:rPr>
              <a:t>的危险，</a:t>
            </a:r>
            <a:r>
              <a:rPr lang="zh-CN" altLang="en-US" sz="1400" b="1" u="sng" dirty="0">
                <a:solidFill>
                  <a:prstClr val="black"/>
                </a:solidFill>
                <a:latin typeface="ＭＳ 明朝" panose="02020609040205080304" pitchFamily="17" charset="-128"/>
                <a:ea typeface="ＭＳ 明朝" panose="02020609040205080304" pitchFamily="17" charset="-128"/>
              </a:rPr>
              <a:t>在提前确认地基支撑力</a:t>
            </a:r>
            <a:r>
              <a:rPr lang="zh-CN" altLang="en-US" sz="1400" dirty="0">
                <a:solidFill>
                  <a:prstClr val="black"/>
                </a:solidFill>
                <a:latin typeface="ＭＳ 明朝" panose="02020609040205080304" pitchFamily="17" charset="-128"/>
                <a:ea typeface="ＭＳ 明朝" panose="02020609040205080304" pitchFamily="17" charset="-128"/>
              </a:rPr>
              <a:t>的同时为了防止 </a:t>
            </a:r>
            <a:r>
              <a:rPr lang="zh-CN" altLang="en-US" sz="1400" b="1" u="sng" dirty="0">
                <a:solidFill>
                  <a:prstClr val="black"/>
                </a:solidFill>
                <a:latin typeface="ＭＳ 明朝" panose="02020609040205080304" pitchFamily="17" charset="-128"/>
                <a:ea typeface="ＭＳ 明朝" panose="02020609040205080304" pitchFamily="17" charset="-128"/>
              </a:rPr>
              <a:t>车轮及外伸叉架下沉用铁板等铺垫工具保养</a:t>
            </a:r>
            <a:r>
              <a:rPr lang="zh-CN" altLang="en-US" sz="1400" dirty="0">
                <a:solidFill>
                  <a:prstClr val="black"/>
                </a:solidFill>
                <a:latin typeface="ＭＳ 明朝" panose="02020609040205080304" pitchFamily="17" charset="-128"/>
                <a:ea typeface="ＭＳ 明朝" panose="02020609040205080304" pitchFamily="17" charset="-128"/>
              </a:rPr>
              <a:t>是非常重要的。</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30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高空作业车根据作业的内容，状况等在各种场所使用的时间相对较短。因此每次都确认高空作业车设置的地基强度很难，但有必要根据设置场所的地基状况，或者邻近场所的地质调查结果等来推定地基强度。</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961172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使用外伸叉架时设置压</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029931" y="6400413"/>
            <a:ext cx="4140731"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教材１６９，１７１页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７２页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78</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8"/>
            <a:ext cx="7886701" cy="2333973"/>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　</a:t>
            </a:r>
            <a:r>
              <a:rPr lang="zh-CN" altLang="en-US" sz="1400" dirty="0">
                <a:solidFill>
                  <a:prstClr val="black"/>
                </a:solidFill>
                <a:latin typeface="ＭＳ 明朝" panose="02020609040205080304" pitchFamily="17" charset="-128"/>
                <a:ea typeface="ＭＳ 明朝" panose="02020609040205080304" pitchFamily="17" charset="-128"/>
              </a:rPr>
              <a:t>关于</a:t>
            </a:r>
            <a:r>
              <a:rPr lang="zh-CN" altLang="en-US" sz="1400" b="1" u="sng" dirty="0">
                <a:solidFill>
                  <a:prstClr val="black"/>
                </a:solidFill>
                <a:latin typeface="ＭＳ 明朝" panose="02020609040205080304" pitchFamily="17" charset="-128"/>
                <a:ea typeface="ＭＳ 明朝" panose="02020609040205080304" pitchFamily="17" charset="-128"/>
              </a:rPr>
              <a:t>高空作业车的翻倒</a:t>
            </a:r>
            <a:r>
              <a:rPr lang="zh-CN" altLang="en-US" sz="1400" dirty="0">
                <a:solidFill>
                  <a:prstClr val="black"/>
                </a:solidFill>
                <a:latin typeface="ＭＳ 明朝" panose="02020609040205080304" pitchFamily="17" charset="-128"/>
                <a:ea typeface="ＭＳ 明朝" panose="02020609040205080304" pitchFamily="17" charset="-128"/>
              </a:rPr>
              <a:t>，地基的强度和同时作用于</a:t>
            </a:r>
            <a:r>
              <a:rPr lang="zh-CN" altLang="en-US" sz="1400" b="1" u="sng" dirty="0">
                <a:solidFill>
                  <a:prstClr val="black"/>
                </a:solidFill>
                <a:latin typeface="ＭＳ 明朝" panose="02020609040205080304" pitchFamily="17" charset="-128"/>
                <a:ea typeface="ＭＳ 明朝" panose="02020609040205080304" pitchFamily="17" charset="-128"/>
              </a:rPr>
              <a:t>地基的负荷的大小（接地压）</a:t>
            </a:r>
            <a:r>
              <a:rPr lang="zh-CN" altLang="en-US" sz="1400" dirty="0">
                <a:solidFill>
                  <a:prstClr val="black"/>
                </a:solidFill>
                <a:latin typeface="ＭＳ 明朝" panose="02020609040205080304" pitchFamily="17" charset="-128"/>
                <a:ea typeface="ＭＳ 明朝" panose="02020609040205080304" pitchFamily="17" charset="-128"/>
              </a:rPr>
              <a:t>也是</a:t>
            </a:r>
            <a:r>
              <a:rPr lang="zh-CN" altLang="en-US" sz="1400" b="1" u="sng" dirty="0">
                <a:solidFill>
                  <a:prstClr val="black"/>
                </a:solidFill>
                <a:latin typeface="ＭＳ 明朝" panose="02020609040205080304" pitchFamily="17" charset="-128"/>
                <a:ea typeface="ＭＳ 明朝" panose="02020609040205080304" pitchFamily="17" charset="-128"/>
              </a:rPr>
              <a:t>重要的要素。</a:t>
            </a:r>
            <a:endParaRPr lang="en-US" altLang="zh-CN"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a:t>
            </a:r>
            <a:r>
              <a:rPr lang="zh-CN" altLang="en-US" sz="1400" dirty="0">
                <a:solidFill>
                  <a:prstClr val="black"/>
                </a:solidFill>
                <a:latin typeface="ＭＳ 明朝" panose="02020609040205080304" pitchFamily="17" charset="-128"/>
                <a:ea typeface="ＭＳ 明朝" panose="02020609040205080304" pitchFamily="17" charset="-128"/>
              </a:rPr>
              <a:t>使用外伸叉架时的接地压</a:t>
            </a:r>
            <a:endParaRPr lang="ja-JP" altLang="en-US"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卡车式等带有外伸叉架等的高空作业车随着 </a:t>
            </a:r>
            <a:r>
              <a:rPr lang="zh-CN" altLang="en-US" sz="1400" b="1" u="sng" dirty="0">
                <a:solidFill>
                  <a:prstClr val="black"/>
                </a:solidFill>
                <a:latin typeface="ＭＳ 明朝" panose="02020609040205080304" pitchFamily="17" charset="-128"/>
                <a:ea typeface="ＭＳ 明朝" panose="02020609040205080304" pitchFamily="17" charset="-128"/>
              </a:rPr>
              <a:t>动臂的方向，起伏及伸縮的状況</a:t>
            </a:r>
            <a:r>
              <a:rPr lang="zh-CN" altLang="en-US" sz="1400" dirty="0">
                <a:solidFill>
                  <a:prstClr val="black"/>
                </a:solidFill>
                <a:latin typeface="ＭＳ 明朝" panose="02020609040205080304" pitchFamily="17" charset="-128"/>
                <a:ea typeface="ＭＳ 明朝" panose="02020609040205080304" pitchFamily="17" charset="-128"/>
              </a:rPr>
              <a:t>，</a:t>
            </a:r>
            <a:r>
              <a:rPr lang="zh-CN" altLang="en-US" sz="1400" b="1" u="sng" dirty="0">
                <a:solidFill>
                  <a:prstClr val="black"/>
                </a:solidFill>
                <a:latin typeface="ＭＳ 明朝" panose="02020609040205080304" pitchFamily="17" charset="-128"/>
                <a:ea typeface="ＭＳ 明朝" panose="02020609040205080304" pitchFamily="17" charset="-128"/>
              </a:rPr>
              <a:t>外伸叉架垫块施加的接地压</a:t>
            </a:r>
            <a:r>
              <a:rPr lang="zh-CN" altLang="en-US" sz="1400" dirty="0">
                <a:solidFill>
                  <a:prstClr val="black"/>
                </a:solidFill>
                <a:latin typeface="ＭＳ 明朝" panose="02020609040205080304" pitchFamily="17" charset="-128"/>
                <a:ea typeface="ＭＳ 明朝" panose="02020609040205080304" pitchFamily="17" charset="-128"/>
              </a:rPr>
              <a:t>也会发生</a:t>
            </a:r>
            <a:r>
              <a:rPr lang="zh-CN" altLang="en-US" sz="1400" b="1" u="sng" dirty="0">
                <a:solidFill>
                  <a:prstClr val="black"/>
                </a:solidFill>
                <a:latin typeface="ＭＳ 明朝" panose="02020609040205080304" pitchFamily="17" charset="-128"/>
                <a:ea typeface="ＭＳ 明朝" panose="02020609040205080304" pitchFamily="17" charset="-128"/>
              </a:rPr>
              <a:t>较大变化</a:t>
            </a:r>
            <a:r>
              <a:rPr lang="zh-CN" altLang="en-US" sz="1400" dirty="0">
                <a:solidFill>
                  <a:prstClr val="black"/>
                </a:solidFill>
                <a:latin typeface="ＭＳ 明朝" panose="02020609040205080304" pitchFamily="17" charset="-128"/>
                <a:ea typeface="ＭＳ 明朝" panose="02020609040205080304" pitchFamily="17" charset="-128"/>
              </a:rPr>
              <a:t>。</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该外伸叉架垫块在作业中比如即使</a:t>
            </a:r>
            <a:r>
              <a:rPr lang="zh-CN" altLang="en-US" sz="1400" b="1" u="sng" dirty="0">
                <a:solidFill>
                  <a:prstClr val="black"/>
                </a:solidFill>
                <a:latin typeface="ＭＳ 明朝" panose="02020609040205080304" pitchFamily="17" charset="-128"/>
                <a:ea typeface="ＭＳ 明朝" panose="02020609040205080304" pitchFamily="17" charset="-128"/>
              </a:rPr>
              <a:t>有一点下沉</a:t>
            </a:r>
            <a:r>
              <a:rPr lang="zh-CN" altLang="en-US" sz="1400" dirty="0">
                <a:solidFill>
                  <a:prstClr val="black"/>
                </a:solidFill>
                <a:latin typeface="ＭＳ 明朝" panose="02020609040205080304" pitchFamily="17" charset="-128"/>
                <a:ea typeface="ＭＳ 明朝" panose="02020609040205080304" pitchFamily="17" charset="-128"/>
              </a:rPr>
              <a:t>，位于</a:t>
            </a:r>
            <a:r>
              <a:rPr lang="zh-CN" altLang="en-US" sz="1400" b="1" u="sng" dirty="0">
                <a:solidFill>
                  <a:prstClr val="black"/>
                </a:solidFill>
                <a:latin typeface="ＭＳ 明朝" panose="02020609040205080304" pitchFamily="17" charset="-128"/>
                <a:ea typeface="ＭＳ 明朝" panose="02020609040205080304" pitchFamily="17" charset="-128"/>
              </a:rPr>
              <a:t>动臂前端的作业板会大幅度传达</a:t>
            </a:r>
            <a:r>
              <a:rPr lang="zh-CN" altLang="en-US" sz="1400" dirty="0">
                <a:solidFill>
                  <a:prstClr val="black"/>
                </a:solidFill>
                <a:latin typeface="ＭＳ 明朝" panose="02020609040205080304" pitchFamily="17" charset="-128"/>
                <a:ea typeface="ＭＳ 明朝" panose="02020609040205080304" pitchFamily="17" charset="-128"/>
              </a:rPr>
              <a:t>，</a:t>
            </a:r>
            <a:r>
              <a:rPr lang="zh-CN" altLang="en-US" sz="1400" b="1" u="sng" dirty="0">
                <a:solidFill>
                  <a:prstClr val="black"/>
                </a:solidFill>
                <a:latin typeface="ＭＳ 明朝" panose="02020609040205080304" pitchFamily="17" charset="-128"/>
                <a:ea typeface="ＭＳ 明朝" panose="02020609040205080304" pitchFamily="17" charset="-128"/>
              </a:rPr>
              <a:t>会导致高空作业车有翻倒的危险</a:t>
            </a:r>
            <a:r>
              <a:rPr lang="zh-CN" altLang="en-US" sz="1400" dirty="0">
                <a:solidFill>
                  <a:prstClr val="black"/>
                </a:solidFill>
                <a:latin typeface="ＭＳ 明朝" panose="02020609040205080304" pitchFamily="17" charset="-128"/>
                <a:ea typeface="ＭＳ 明朝" panose="02020609040205080304" pitchFamily="17" charset="-128"/>
              </a:rPr>
              <a:t>。</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因此，在</a:t>
            </a:r>
            <a:r>
              <a:rPr lang="zh-CN" altLang="en-US" sz="1400" b="1" u="sng" dirty="0">
                <a:solidFill>
                  <a:prstClr val="black"/>
                </a:solidFill>
                <a:latin typeface="ＭＳ 明朝" panose="02020609040205080304" pitchFamily="17" charset="-128"/>
                <a:ea typeface="ＭＳ 明朝" panose="02020609040205080304" pitchFamily="17" charset="-128"/>
              </a:rPr>
              <a:t>未铺装的地基上</a:t>
            </a:r>
            <a:r>
              <a:rPr lang="zh-CN" altLang="en-US" sz="1400" dirty="0">
                <a:solidFill>
                  <a:prstClr val="black"/>
                </a:solidFill>
                <a:latin typeface="ＭＳ 明朝" panose="02020609040205080304" pitchFamily="17" charset="-128"/>
                <a:ea typeface="ＭＳ 明朝" panose="02020609040205080304" pitchFamily="17" charset="-128"/>
              </a:rPr>
              <a:t>设置时，再</a:t>
            </a:r>
            <a:r>
              <a:rPr lang="zh-CN" altLang="en-US" sz="1400" b="1" u="sng" dirty="0">
                <a:solidFill>
                  <a:prstClr val="black"/>
                </a:solidFill>
                <a:latin typeface="ＭＳ 明朝" panose="02020609040205080304" pitchFamily="17" charset="-128"/>
                <a:ea typeface="ＭＳ 明朝" panose="02020609040205080304" pitchFamily="17" charset="-128"/>
              </a:rPr>
              <a:t>确认外伸叉架施加的接地压</a:t>
            </a:r>
            <a:r>
              <a:rPr lang="zh-CN" altLang="en-US" sz="1400" dirty="0">
                <a:solidFill>
                  <a:prstClr val="black"/>
                </a:solidFill>
                <a:latin typeface="ＭＳ 明朝" panose="02020609040205080304" pitchFamily="17" charset="-128"/>
                <a:ea typeface="ＭＳ 明朝" panose="02020609040205080304" pitchFamily="17" charset="-128"/>
              </a:rPr>
              <a:t>的同时，</a:t>
            </a:r>
            <a:r>
              <a:rPr lang="zh-CN" altLang="en-US" sz="1400" b="1" u="sng" dirty="0">
                <a:solidFill>
                  <a:prstClr val="black"/>
                </a:solidFill>
                <a:latin typeface="ＭＳ 明朝" panose="02020609040205080304" pitchFamily="17" charset="-128"/>
                <a:ea typeface="ＭＳ 明朝" panose="02020609040205080304" pitchFamily="17" charset="-128"/>
              </a:rPr>
              <a:t>准备使接地压分散的垫板等进行养护</a:t>
            </a:r>
            <a:r>
              <a:rPr lang="zh-CN" altLang="en-US" sz="1400" dirty="0">
                <a:solidFill>
                  <a:prstClr val="black"/>
                </a:solidFill>
                <a:latin typeface="ＭＳ 明朝" panose="02020609040205080304" pitchFamily="17" charset="-128"/>
                <a:ea typeface="ＭＳ 明朝" panose="02020609040205080304" pitchFamily="17" charset="-128"/>
              </a:rPr>
              <a:t>，</a:t>
            </a:r>
            <a:r>
              <a:rPr lang="zh-CN" altLang="en-US" sz="1400" b="1" u="sng" dirty="0">
                <a:solidFill>
                  <a:prstClr val="black"/>
                </a:solidFill>
                <a:latin typeface="ＭＳ 明朝" panose="02020609040205080304" pitchFamily="17" charset="-128"/>
                <a:ea typeface="ＭＳ 明朝" panose="02020609040205080304" pitchFamily="17" charset="-128"/>
              </a:rPr>
              <a:t>防止各种下沉</a:t>
            </a:r>
            <a:r>
              <a:rPr lang="zh-CN" altLang="en-US" sz="1400" dirty="0">
                <a:solidFill>
                  <a:prstClr val="black"/>
                </a:solidFill>
                <a:latin typeface="ＭＳ 明朝" panose="02020609040205080304" pitchFamily="17" charset="-128"/>
                <a:ea typeface="ＭＳ 明朝" panose="02020609040205080304" pitchFamily="17" charset="-128"/>
              </a:rPr>
              <a:t>是非常重要的。</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6729067" y="3289054"/>
            <a:ext cx="1786283" cy="2042337"/>
          </a:xfrm>
          <a:prstGeom prst="rect">
            <a:avLst/>
          </a:prstGeom>
          <a:ln>
            <a:solidFill>
              <a:schemeClr val="tx1"/>
            </a:solidFill>
          </a:ln>
        </p:spPr>
      </p:pic>
      <p:pic>
        <p:nvPicPr>
          <p:cNvPr id="8" name="図 7">
            <a:extLst>
              <a:ext uri="{FF2B5EF4-FFF2-40B4-BE49-F238E27FC236}">
                <a16:creationId xmlns:a16="http://schemas.microsoft.com/office/drawing/2014/main" id="{8E969890-6792-4070-8F38-9B7281DB4A34}"/>
              </a:ext>
            </a:extLst>
          </p:cNvPr>
          <p:cNvPicPr>
            <a:picLocks noChangeAspect="1"/>
          </p:cNvPicPr>
          <p:nvPr/>
        </p:nvPicPr>
        <p:blipFill>
          <a:blip r:embed="rId4"/>
          <a:stretch>
            <a:fillRect/>
          </a:stretch>
        </p:blipFill>
        <p:spPr>
          <a:xfrm>
            <a:off x="6361077" y="3028074"/>
            <a:ext cx="2251146" cy="2564295"/>
          </a:xfrm>
          <a:prstGeom prst="rect">
            <a:avLst/>
          </a:prstGeom>
        </p:spPr>
      </p:pic>
    </p:spTree>
    <p:extLst>
      <p:ext uri="{BB962C8B-B14F-4D97-AF65-F5344CB8AC3E}">
        <p14:creationId xmlns:p14="http://schemas.microsoft.com/office/powerpoint/2010/main" val="10105657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kumimoji="1" lang="zh-CN" altLang="en-US" sz="2400" b="1" dirty="0">
                <a:latin typeface="ＭＳ 明朝" panose="02020609040205080304" pitchFamily="17" charset="-128"/>
                <a:ea typeface="ＭＳ 明朝" panose="02020609040205080304" pitchFamily="17" charset="-128"/>
              </a:rPr>
              <a:t>触电</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3832814" y="6400413"/>
            <a:ext cx="4337848"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教材１７２，１７３页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７３页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79</a:t>
            </a:fld>
            <a:endParaRPr lang="ja-JP" altLang="en-US" dirty="0">
              <a:solidFill>
                <a:prstClr val="black">
                  <a:tint val="75000"/>
                </a:prstClr>
              </a:solidFill>
            </a:endParaRPr>
          </a:p>
        </p:txBody>
      </p:sp>
      <p:sp>
        <p:nvSpPr>
          <p:cNvPr id="11" name="コンテンツ プレースホルダー 4"/>
          <p:cNvSpPr txBox="1">
            <a:spLocks/>
          </p:cNvSpPr>
          <p:nvPr/>
        </p:nvSpPr>
        <p:spPr>
          <a:xfrm>
            <a:off x="628649" y="852738"/>
            <a:ext cx="7886701" cy="2602269"/>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　</a:t>
            </a:r>
            <a:r>
              <a:rPr lang="ja-JP" altLang="en-US" sz="1400" dirty="0">
                <a:solidFill>
                  <a:prstClr val="black"/>
                </a:solidFill>
                <a:latin typeface="ＭＳ 明朝" panose="02020609040205080304" pitchFamily="17" charset="-128"/>
                <a:ea typeface="ＭＳ 明朝" panose="02020609040205080304" pitchFamily="17" charset="-128"/>
              </a:rPr>
              <a:t>在室外的电・通信工程及建设工程等中使用较多的高空作业车，在电线旁边作业的较多，</a:t>
            </a:r>
            <a:r>
              <a:rPr lang="ja-JP" altLang="en-US" sz="1400" b="1" u="sng" dirty="0">
                <a:solidFill>
                  <a:prstClr val="black"/>
                </a:solidFill>
                <a:latin typeface="ＭＳ 明朝" panose="02020609040205080304" pitchFamily="17" charset="-128"/>
                <a:ea typeface="ＭＳ 明朝" panose="02020609040205080304" pitchFamily="17" charset="-128"/>
              </a:rPr>
              <a:t>进行作业时必须时刻谨记防止由触电造成的灾害</a:t>
            </a:r>
            <a:r>
              <a:rPr lang="ja-JP" altLang="en-US" sz="1400" dirty="0">
                <a:solidFill>
                  <a:prstClr val="black"/>
                </a:solidFill>
                <a:latin typeface="ＭＳ 明朝" panose="02020609040205080304" pitchFamily="17" charset="-128"/>
                <a:ea typeface="ＭＳ 明朝" panose="02020609040205080304" pitchFamily="17" charset="-128"/>
              </a:rPr>
              <a:t>。</a:t>
            </a:r>
            <a:endParaRPr lang="en-US" altLang="ja-JP"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en-US" altLang="ja-JP"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b="1" u="sng" dirty="0">
                <a:solidFill>
                  <a:prstClr val="black"/>
                </a:solidFill>
                <a:latin typeface="ＭＳ 明朝" panose="02020609040205080304" pitchFamily="17" charset="-128"/>
                <a:ea typeface="ＭＳ 明朝" panose="02020609040205080304" pitchFamily="17" charset="-128"/>
              </a:rPr>
              <a:t>“触电”</a:t>
            </a:r>
            <a:r>
              <a:rPr lang="zh-CN" altLang="en-US" sz="1400" dirty="0">
                <a:solidFill>
                  <a:prstClr val="black"/>
                </a:solidFill>
                <a:latin typeface="ＭＳ 明朝" panose="02020609040205080304" pitchFamily="17" charset="-128"/>
                <a:ea typeface="ＭＳ 明朝" panose="02020609040205080304" pitchFamily="17" charset="-128"/>
              </a:rPr>
              <a:t>是指</a:t>
            </a:r>
            <a:r>
              <a:rPr lang="zh-CN" altLang="en-US" sz="1400" b="1" u="sng" dirty="0">
                <a:solidFill>
                  <a:prstClr val="black"/>
                </a:solidFill>
                <a:latin typeface="ＭＳ 明朝" panose="02020609040205080304" pitchFamily="17" charset="-128"/>
                <a:ea typeface="ＭＳ 明朝" panose="02020609040205080304" pitchFamily="17" charset="-128"/>
              </a:rPr>
              <a:t>电流通过人体流动而使人体受到伤害</a:t>
            </a:r>
            <a:r>
              <a:rPr lang="zh-CN" altLang="en-US" sz="1400" dirty="0">
                <a:solidFill>
                  <a:prstClr val="black"/>
                </a:solidFill>
                <a:latin typeface="ＭＳ 明朝" panose="02020609040205080304" pitchFamily="17" charset="-128"/>
                <a:ea typeface="ＭＳ 明朝" panose="02020609040205080304" pitchFamily="17" charset="-128"/>
              </a:rPr>
              <a:t>，也被称作电震，点击。 </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在</a:t>
            </a:r>
            <a:r>
              <a:rPr lang="zh-CN" altLang="en-US" sz="1400" b="1" u="sng" dirty="0">
                <a:solidFill>
                  <a:prstClr val="black"/>
                </a:solidFill>
                <a:latin typeface="ＭＳ 明朝" panose="02020609040205080304" pitchFamily="17" charset="-128"/>
                <a:ea typeface="ＭＳ 明朝" panose="02020609040205080304" pitchFamily="17" charset="-128"/>
              </a:rPr>
              <a:t>使用高空作业车时</a:t>
            </a:r>
            <a:r>
              <a:rPr lang="zh-CN" altLang="en-US" sz="1400" dirty="0">
                <a:solidFill>
                  <a:prstClr val="black"/>
                </a:solidFill>
                <a:latin typeface="ＭＳ 明朝" panose="02020609040205080304" pitchFamily="17" charset="-128"/>
                <a:ea typeface="ＭＳ 明朝" panose="02020609040205080304" pitchFamily="17" charset="-128"/>
              </a:rPr>
              <a:t>，</a:t>
            </a:r>
            <a:r>
              <a:rPr lang="zh-CN" altLang="en-US" sz="1400" b="1" u="sng" dirty="0">
                <a:solidFill>
                  <a:prstClr val="black"/>
                </a:solidFill>
                <a:latin typeface="ＭＳ 明朝" panose="02020609040205080304" pitchFamily="17" charset="-128"/>
                <a:ea typeface="ＭＳ 明朝" panose="02020609040205080304" pitchFamily="17" charset="-128"/>
              </a:rPr>
              <a:t>触电的主要原因</a:t>
            </a:r>
            <a:r>
              <a:rPr lang="zh-CN" altLang="en-US" sz="1400" dirty="0">
                <a:solidFill>
                  <a:prstClr val="black"/>
                </a:solidFill>
                <a:latin typeface="ＭＳ 明朝" panose="02020609040205080304" pitchFamily="17" charset="-128"/>
                <a:ea typeface="ＭＳ 明朝" panose="02020609040205080304" pitchFamily="17" charset="-128"/>
              </a:rPr>
              <a:t>有</a:t>
            </a:r>
            <a:r>
              <a:rPr lang="zh-CN" altLang="en-US" sz="1400" b="1" u="sng" dirty="0">
                <a:solidFill>
                  <a:prstClr val="black"/>
                </a:solidFill>
                <a:latin typeface="ＭＳ 明朝" panose="02020609040205080304" pitchFamily="17" charset="-128"/>
                <a:ea typeface="ＭＳ 明朝" panose="02020609040205080304" pitchFamily="17" charset="-128"/>
              </a:rPr>
              <a:t>触碰了输送电线，配电线，高空作业车使用不当或者维修不良引起的漏电</a:t>
            </a:r>
            <a:r>
              <a:rPr lang="zh-CN" altLang="en-US" sz="1400" dirty="0">
                <a:solidFill>
                  <a:prstClr val="black"/>
                </a:solidFill>
                <a:latin typeface="ＭＳ 明朝" panose="02020609040205080304" pitchFamily="17" charset="-128"/>
                <a:ea typeface="ＭＳ 明朝" panose="02020609040205080304" pitchFamily="17" charset="-128"/>
              </a:rPr>
              <a:t>等。</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300"/>
              </a:spcBef>
              <a:buNone/>
            </a:pPr>
            <a:r>
              <a:rPr lang="ja-JP" altLang="en-US" sz="1400" dirty="0">
                <a:solidFill>
                  <a:prstClr val="black"/>
                </a:solidFill>
                <a:latin typeface="ＭＳ 明朝" panose="02020609040205080304" pitchFamily="17" charset="-128"/>
                <a:ea typeface="ＭＳ 明朝" panose="02020609040205080304" pitchFamily="17" charset="-128"/>
              </a:rPr>
              <a:t>　人</a:t>
            </a:r>
            <a:r>
              <a:rPr lang="zh-CN" altLang="en-US" sz="1400" dirty="0">
                <a:solidFill>
                  <a:prstClr val="black"/>
                </a:solidFill>
                <a:latin typeface="ＭＳ 明朝" panose="02020609040205080304" pitchFamily="17" charset="-128"/>
                <a:ea typeface="ＭＳ 明朝" panose="02020609040205080304" pitchFamily="17" charset="-128"/>
              </a:rPr>
              <a:t>人体的电阻较低，特别是在被水淋湿的情况下，电流很容易通过危险性很高。</a:t>
            </a:r>
            <a:r>
              <a:rPr lang="zh-CN" altLang="en-US" sz="1400" b="1" u="sng" dirty="0">
                <a:solidFill>
                  <a:prstClr val="black"/>
                </a:solidFill>
                <a:latin typeface="ＭＳ 明朝" panose="02020609040205080304" pitchFamily="17" charset="-128"/>
                <a:ea typeface="ＭＳ 明朝" panose="02020609040205080304" pitchFamily="17" charset="-128"/>
              </a:rPr>
              <a:t>轻度的情况下可能只是一时的疼痛或者麻木</a:t>
            </a:r>
            <a:r>
              <a:rPr lang="zh-CN" altLang="en-US" sz="1400" dirty="0">
                <a:solidFill>
                  <a:prstClr val="black"/>
                </a:solidFill>
                <a:latin typeface="ＭＳ 明朝" panose="02020609040205080304" pitchFamily="17" charset="-128"/>
                <a:ea typeface="ＭＳ 明朝" panose="02020609040205080304" pitchFamily="17" charset="-128"/>
              </a:rPr>
              <a:t>但</a:t>
            </a:r>
            <a:r>
              <a:rPr lang="zh-CN" altLang="en-US" sz="1400" b="1" u="sng" dirty="0">
                <a:solidFill>
                  <a:prstClr val="black"/>
                </a:solidFill>
                <a:latin typeface="ＭＳ 明朝" panose="02020609040205080304" pitchFamily="17" charset="-128"/>
                <a:ea typeface="ＭＳ 明朝" panose="02020609040205080304" pitchFamily="17" charset="-128"/>
              </a:rPr>
              <a:t>严重的情况下触电致死</a:t>
            </a:r>
            <a:r>
              <a:rPr lang="zh-CN" altLang="en-US" sz="1400" dirty="0">
                <a:solidFill>
                  <a:prstClr val="black"/>
                </a:solidFill>
                <a:latin typeface="ＭＳ 明朝" panose="02020609040205080304" pitchFamily="17" charset="-128"/>
                <a:ea typeface="ＭＳ 明朝" panose="02020609040205080304" pitchFamily="17" charset="-128"/>
              </a:rPr>
              <a:t>的也很多。</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30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特别是，电流通过心脏时会导致心跳停止，呼吸停止，休克等的严重症状，导致电击死亡还有可能因电流通过造成烧伤及组织坏死。</a:t>
            </a:r>
            <a:endParaRPr lang="ja-JP" altLang="en-US"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50567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高空作业车的种类</a:t>
            </a:r>
            <a:r>
              <a:rPr lang="ja-JP" altLang="en-US" sz="2400" b="1" dirty="0">
                <a:latin typeface="ＭＳ 明朝" panose="02020609040205080304" pitchFamily="17" charset="-128"/>
                <a:ea typeface="ＭＳ 明朝" panose="02020609040205080304" pitchFamily="17" charset="-128"/>
              </a:rPr>
              <a:t>～</a:t>
            </a:r>
            <a:r>
              <a:rPr lang="zh-CN" altLang="en-US" sz="2400" b="1" dirty="0">
                <a:latin typeface="ＭＳ 明朝" panose="02020609040205080304" pitchFamily="17" charset="-128"/>
                <a:ea typeface="ＭＳ 明朝" panose="02020609040205080304" pitchFamily="17" charset="-128"/>
              </a:rPr>
              <a:t>作业装置</a:t>
            </a:r>
            <a:r>
              <a:rPr lang="ja-JP" altLang="en-US" sz="2400" b="1" dirty="0">
                <a:latin typeface="Meiryo UI" panose="020B0604030504040204" pitchFamily="50" charset="-128"/>
                <a:ea typeface="Meiryo UI" panose="020B0604030504040204" pitchFamily="50" charset="-128"/>
              </a:rPr>
              <a:t>（４）</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教材６页</a:t>
            </a:r>
            <a:r>
              <a:rPr lang="en-US" altLang="ja-JP" sz="1200" dirty="0">
                <a:solidFill>
                  <a:prstClr val="black"/>
                </a:solidFill>
              </a:rPr>
              <a:t>/</a:t>
            </a:r>
            <a:r>
              <a:rPr lang="ja-JP" altLang="en-US" sz="1200" dirty="0" smtClean="0">
                <a:solidFill>
                  <a:prstClr val="black"/>
                </a:solidFill>
              </a:rPr>
              <a:t>辅助教材７页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8</a:t>
            </a:fld>
            <a:endParaRPr lang="ja-JP" altLang="en-US">
              <a:solidFill>
                <a:prstClr val="black">
                  <a:tint val="75000"/>
                </a:prstClr>
              </a:solidFill>
            </a:endParaRPr>
          </a:p>
        </p:txBody>
      </p:sp>
      <p:sp>
        <p:nvSpPr>
          <p:cNvPr id="11" name="コンテンツ プレースホルダー 4"/>
          <p:cNvSpPr txBox="1">
            <a:spLocks/>
          </p:cNvSpPr>
          <p:nvPr/>
        </p:nvSpPr>
        <p:spPr>
          <a:xfrm>
            <a:off x="628650" y="935915"/>
            <a:ext cx="7886700" cy="3214475"/>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0"/>
              </a:spcBef>
              <a:buNone/>
            </a:pPr>
            <a:r>
              <a:rPr lang="ja-JP" altLang="en-US" sz="1600" b="1" dirty="0">
                <a:solidFill>
                  <a:prstClr val="black"/>
                </a:solidFill>
                <a:latin typeface="ＭＳ 明朝" panose="02020609040205080304" pitchFamily="17" charset="-128"/>
                <a:ea typeface="ＭＳ 明朝" panose="02020609040205080304" pitchFamily="17" charset="-128"/>
              </a:rPr>
              <a:t>④　</a:t>
            </a:r>
            <a:r>
              <a:rPr lang="zh-CN" altLang="ja-JP" sz="1600" dirty="0">
                <a:effectLst/>
                <a:latin typeface="ＭＳ 明朝" panose="02020609040205080304" pitchFamily="17" charset="-128"/>
                <a:ea typeface="ＭＳ 明朝" panose="02020609040205080304" pitchFamily="17" charset="-128"/>
                <a:cs typeface="Times New Roman" panose="02020603050405020304" pitchFamily="18" charset="0"/>
              </a:rPr>
              <a:t>垂直升降型</a:t>
            </a:r>
            <a:endParaRPr lang="en-US" altLang="ja-JP" sz="1600" b="1" dirty="0">
              <a:solidFill>
                <a:prstClr val="black"/>
              </a:solidFill>
              <a:latin typeface="ＭＳ 明朝" panose="02020609040205080304" pitchFamily="17" charset="-128"/>
              <a:ea typeface="ＭＳ 明朝" panose="02020609040205080304" pitchFamily="17" charset="-128"/>
            </a:endParaRPr>
          </a:p>
          <a:p>
            <a:pPr marL="152400" indent="0" algn="just">
              <a:buNone/>
            </a:pPr>
            <a:r>
              <a:rPr lang="zh-CN" altLang="en-US" sz="1600" kern="100" dirty="0">
                <a:latin typeface="ＭＳ 明朝" panose="02020609040205080304" pitchFamily="17" charset="-128"/>
                <a:ea typeface="ＭＳ 明朝" panose="02020609040205080304" pitchFamily="17" charset="-128"/>
                <a:cs typeface="Times New Roman" panose="02020603050405020304" pitchFamily="18" charset="0"/>
              </a:rPr>
              <a:t>可</a:t>
            </a:r>
            <a:r>
              <a:rPr lang="zh-CN"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rPr>
              <a:t>以</a:t>
            </a:r>
            <a:r>
              <a:rPr lang="zh-CN"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让</a:t>
            </a:r>
            <a:r>
              <a:rPr lang="zh-CN" altLang="ja-JP" sz="1600" kern="100" dirty="0">
                <a:effectLst/>
                <a:latin typeface="ＭＳ 明朝" panose="02020609040205080304" pitchFamily="17" charset="-128"/>
                <a:ea typeface="ＭＳ 明朝" panose="02020609040205080304" pitchFamily="17" charset="-128"/>
                <a:cs typeface="Microsoft YaHei" panose="020B0503020204020204" pitchFamily="34" charset="-122"/>
              </a:rPr>
              <a:t>作</a:t>
            </a:r>
            <a:r>
              <a:rPr lang="zh-CN"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业</a:t>
            </a:r>
            <a:r>
              <a:rPr lang="zh-CN" altLang="ja-JP" sz="1600" kern="100" dirty="0">
                <a:effectLst/>
                <a:latin typeface="ＭＳ 明朝" panose="02020609040205080304" pitchFamily="17" charset="-128"/>
                <a:ea typeface="ＭＳ 明朝" panose="02020609040205080304" pitchFamily="17" charset="-128"/>
                <a:cs typeface="ＭＳ ゴシック" panose="020B0609070205080204" pitchFamily="49" charset="-128"/>
              </a:rPr>
              <a:t>平台</a:t>
            </a:r>
            <a:r>
              <a:rPr lang="zh-CN" altLang="ja-JP" sz="1600" kern="100" dirty="0">
                <a:effectLst/>
                <a:latin typeface="ＭＳ 明朝" panose="02020609040205080304" pitchFamily="17" charset="-128"/>
                <a:ea typeface="ＭＳ 明朝" panose="02020609040205080304" pitchFamily="17" charset="-128"/>
                <a:cs typeface="Microsoft YaHei" panose="020B0503020204020204" pitchFamily="34" charset="-122"/>
              </a:rPr>
              <a:t>垂直上下移</a:t>
            </a:r>
            <a:r>
              <a:rPr lang="zh-CN"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动</a:t>
            </a:r>
            <a:r>
              <a:rPr lang="zh-CN" altLang="ja-JP" sz="1600" kern="100" dirty="0">
                <a:effectLst/>
                <a:latin typeface="ＭＳ 明朝" panose="02020609040205080304" pitchFamily="17" charset="-128"/>
                <a:ea typeface="ＭＳ 明朝" panose="02020609040205080304" pitchFamily="17" charset="-128"/>
                <a:cs typeface="Microsoft YaHei" panose="020B0503020204020204" pitchFamily="34" charset="-122"/>
              </a:rPr>
              <a:t>的</a:t>
            </a:r>
            <a:r>
              <a:rPr lang="zh-CN"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结</a:t>
            </a:r>
            <a:r>
              <a:rPr lang="zh-CN" altLang="ja-JP" sz="1600" kern="100" dirty="0">
                <a:effectLst/>
                <a:latin typeface="ＭＳ 明朝" panose="02020609040205080304" pitchFamily="17" charset="-128"/>
                <a:ea typeface="ＭＳ 明朝" panose="02020609040205080304" pitchFamily="17" charset="-128"/>
                <a:cs typeface="ＭＳ ゴシック" panose="020B0609070205080204" pitchFamily="49" charset="-128"/>
              </a:rPr>
              <a:t>构，</a:t>
            </a:r>
            <a:endParaRPr lang="en-US" altLang="zh-CN" sz="1600" kern="100" dirty="0">
              <a:effectLst/>
              <a:latin typeface="ＭＳ 明朝" panose="02020609040205080304" pitchFamily="17" charset="-128"/>
              <a:ea typeface="ＭＳ 明朝" panose="02020609040205080304" pitchFamily="17" charset="-128"/>
              <a:cs typeface="ＭＳ ゴシック" panose="020B0609070205080204" pitchFamily="49" charset="-128"/>
            </a:endParaRPr>
          </a:p>
          <a:p>
            <a:pPr marL="152400" indent="0" algn="just">
              <a:buNone/>
            </a:pPr>
            <a:r>
              <a:rPr lang="zh-CN" altLang="ja-JP" sz="1600" kern="100" dirty="0">
                <a:effectLst/>
                <a:latin typeface="ＭＳ 明朝" panose="02020609040205080304" pitchFamily="17" charset="-128"/>
                <a:ea typeface="ＭＳ 明朝" panose="02020609040205080304" pitchFamily="17" charset="-128"/>
                <a:cs typeface="ＭＳ ゴシック" panose="020B0609070205080204" pitchFamily="49" charset="-128"/>
              </a:rPr>
              <a:t>具有剪刀式</a:t>
            </a:r>
            <a:r>
              <a:rPr lang="zh-CN" altLang="en-US" sz="1600" kern="100" dirty="0">
                <a:effectLst/>
                <a:latin typeface="ＭＳ 明朝" panose="02020609040205080304" pitchFamily="17" charset="-128"/>
                <a:ea typeface="ＭＳ 明朝" panose="02020609040205080304" pitchFamily="17" charset="-128"/>
                <a:cs typeface="ＭＳ ゴシック" panose="020B0609070205080204" pitchFamily="49" charset="-128"/>
              </a:rPr>
              <a:t>，</a:t>
            </a:r>
            <a:r>
              <a:rPr lang="zh-CN" altLang="ja-JP" sz="1600" kern="100" dirty="0">
                <a:effectLst/>
                <a:latin typeface="ＭＳ 明朝" panose="02020609040205080304" pitchFamily="17" charset="-128"/>
                <a:ea typeface="ＭＳ 明朝" panose="02020609040205080304" pitchFamily="17" charset="-128"/>
                <a:cs typeface="ＭＳ ゴシック" panose="020B0609070205080204" pitchFamily="49" charset="-128"/>
              </a:rPr>
              <a:t>桅杆式</a:t>
            </a:r>
            <a:r>
              <a:rPr lang="zh-CN" altLang="en-US" sz="1600" kern="100" dirty="0">
                <a:effectLst/>
                <a:latin typeface="ＭＳ 明朝" panose="02020609040205080304" pitchFamily="17" charset="-128"/>
                <a:ea typeface="ＭＳ 明朝" panose="02020609040205080304" pitchFamily="17" charset="-128"/>
                <a:cs typeface="ＭＳ ゴシック" panose="020B0609070205080204" pitchFamily="49" charset="-128"/>
              </a:rPr>
              <a:t>，</a:t>
            </a:r>
            <a:r>
              <a:rPr lang="ja-JP" altLang="ja-JP" sz="1600" kern="100" dirty="0">
                <a:effectLst/>
                <a:latin typeface="ＭＳ 明朝" panose="02020609040205080304" pitchFamily="17" charset="-128"/>
                <a:ea typeface="ＭＳ 明朝" panose="02020609040205080304" pitchFamily="17" charset="-128"/>
                <a:cs typeface="ＭＳ ゴシック" panose="020B0609070205080204" pitchFamily="49" charset="-128"/>
              </a:rPr>
              <a:t>σ</a:t>
            </a:r>
            <a:r>
              <a:rPr lang="zh-CN" altLang="ja-JP" sz="1600" kern="100" dirty="0">
                <a:effectLst/>
                <a:latin typeface="ＭＳ 明朝" panose="02020609040205080304" pitchFamily="17" charset="-128"/>
                <a:ea typeface="ＭＳ 明朝" panose="02020609040205080304" pitchFamily="17" charset="-128"/>
                <a:cs typeface="ＭＳ ゴシック" panose="020B0609070205080204" pitchFamily="49" charset="-128"/>
              </a:rPr>
              <a:t>式</a:t>
            </a:r>
            <a:r>
              <a:rPr lang="zh-CN" altLang="en-US" sz="1600" kern="100" dirty="0">
                <a:effectLst/>
                <a:latin typeface="ＭＳ 明朝" panose="02020609040205080304" pitchFamily="17" charset="-128"/>
                <a:ea typeface="ＭＳ 明朝" panose="02020609040205080304" pitchFamily="17" charset="-128"/>
                <a:cs typeface="ＭＳ ゴシック" panose="020B0609070205080204" pitchFamily="49" charset="-128"/>
              </a:rPr>
              <a:t>，</a:t>
            </a:r>
            <a:r>
              <a:rPr lang="zh-CN"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还</a:t>
            </a:r>
            <a:r>
              <a:rPr lang="zh-CN" altLang="ja-JP" sz="1600" kern="100" dirty="0">
                <a:effectLst/>
                <a:latin typeface="ＭＳ 明朝" panose="02020609040205080304" pitchFamily="17" charset="-128"/>
                <a:ea typeface="ＭＳ 明朝" panose="02020609040205080304" pitchFamily="17" charset="-128"/>
                <a:cs typeface="ＭＳ 明朝" panose="02020609040205080304" pitchFamily="17" charset="-128"/>
              </a:rPr>
              <a:t>有</a:t>
            </a:r>
            <a:r>
              <a:rPr lang="en-US" altLang="ja-JP" sz="1600" kern="100" dirty="0">
                <a:effectLst/>
                <a:latin typeface="ＭＳ 明朝" panose="02020609040205080304" pitchFamily="17" charset="-128"/>
                <a:ea typeface="ＭＳ 明朝" panose="02020609040205080304" pitchFamily="17" charset="-128"/>
                <a:cs typeface="ＭＳ ゴシック" panose="020B0609070205080204" pitchFamily="49" charset="-128"/>
              </a:rPr>
              <a:t>X</a:t>
            </a:r>
            <a:r>
              <a:rPr lang="zh-CN" altLang="ja-JP" sz="1600" kern="100" dirty="0">
                <a:effectLst/>
                <a:latin typeface="ＭＳ 明朝" panose="02020609040205080304" pitchFamily="17" charset="-128"/>
                <a:ea typeface="ＭＳ 明朝" panose="02020609040205080304" pitchFamily="17" charset="-128"/>
                <a:cs typeface="ＭＳ ゴシック" panose="020B0609070205080204" pitchFamily="49" charset="-128"/>
              </a:rPr>
              <a:t>式。</a:t>
            </a:r>
            <a:endPar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0" indent="0">
              <a:lnSpc>
                <a:spcPct val="110000"/>
              </a:lnSpc>
              <a:spcBef>
                <a:spcPts val="0"/>
              </a:spcBef>
              <a:buNone/>
            </a:pPr>
            <a:endParaRPr lang="ja-JP" altLang="en-US" sz="1600" dirty="0">
              <a:solidFill>
                <a:prstClr val="black"/>
              </a:solidFill>
              <a:latin typeface="ＭＳ 明朝" panose="02020609040205080304" pitchFamily="17" charset="-128"/>
              <a:ea typeface="ＭＳ 明朝" panose="02020609040205080304" pitchFamily="17" charset="-128"/>
            </a:endParaRPr>
          </a:p>
          <a:p>
            <a:pPr marL="0" indent="0">
              <a:lnSpc>
                <a:spcPct val="110000"/>
              </a:lnSpc>
              <a:spcBef>
                <a:spcPts val="0"/>
              </a:spcBef>
              <a:buNone/>
            </a:pPr>
            <a:r>
              <a:rPr lang="en-US" altLang="ja-JP" sz="1600" dirty="0">
                <a:solidFill>
                  <a:prstClr val="black"/>
                </a:solidFill>
                <a:latin typeface="ＭＳ 明朝" panose="02020609040205080304" pitchFamily="17" charset="-128"/>
                <a:ea typeface="ＭＳ 明朝" panose="02020609040205080304" pitchFamily="17" charset="-128"/>
              </a:rPr>
              <a:t>【</a:t>
            </a:r>
            <a:r>
              <a:rPr lang="ja-JP" altLang="ja-JP" sz="1600" dirty="0">
                <a:effectLst/>
                <a:latin typeface="ＭＳ 明朝" panose="02020609040205080304" pitchFamily="17" charset="-128"/>
                <a:ea typeface="ＭＳ 明朝" panose="02020609040205080304" pitchFamily="17" charset="-128"/>
                <a:cs typeface="Times New Roman" panose="02020603050405020304" pitchFamily="18" charset="0"/>
              </a:rPr>
              <a:t>主要特征</a:t>
            </a:r>
            <a:r>
              <a:rPr lang="en-US" altLang="ja-JP" sz="16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en-US" altLang="ja-JP" sz="1600" dirty="0">
                <a:solidFill>
                  <a:prstClr val="black"/>
                </a:solidFill>
                <a:latin typeface="ＭＳ 明朝" panose="02020609040205080304" pitchFamily="17" charset="-128"/>
                <a:ea typeface="ＭＳ 明朝" panose="02020609040205080304" pitchFamily="17" charset="-128"/>
              </a:rPr>
              <a:t>   a</a:t>
            </a:r>
            <a:r>
              <a:rPr lang="ja-JP" altLang="en-US" sz="1600" dirty="0">
                <a:solidFill>
                  <a:prstClr val="black"/>
                </a:solidFill>
                <a:latin typeface="ＭＳ 明朝" panose="02020609040205080304" pitchFamily="17" charset="-128"/>
                <a:ea typeface="ＭＳ 明朝" panose="02020609040205080304" pitchFamily="17" charset="-128"/>
              </a:rPr>
              <a:t>．</a:t>
            </a:r>
            <a:r>
              <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rPr>
              <a:t>作</a:t>
            </a:r>
            <a:r>
              <a:rPr lang="ja-JP"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业</a:t>
            </a:r>
            <a:r>
              <a:rPr lang="ja-JP" altLang="ja-JP" sz="1600" kern="100" dirty="0">
                <a:effectLst/>
                <a:latin typeface="ＭＳ 明朝" panose="02020609040205080304" pitchFamily="17" charset="-128"/>
                <a:ea typeface="ＭＳ 明朝" panose="02020609040205080304" pitchFamily="17" charset="-128"/>
                <a:cs typeface="ＭＳ ゴシック" panose="020B0609070205080204" pitchFamily="49" charset="-128"/>
              </a:rPr>
              <a:t>范</a:t>
            </a:r>
            <a:r>
              <a:rPr lang="ja-JP"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围仅</a:t>
            </a:r>
            <a:r>
              <a:rPr lang="ja-JP" altLang="ja-JP" sz="1600" kern="100" dirty="0">
                <a:effectLst/>
                <a:latin typeface="ＭＳ 明朝" panose="02020609040205080304" pitchFamily="17" charset="-128"/>
                <a:ea typeface="ＭＳ 明朝" panose="02020609040205080304" pitchFamily="17" charset="-128"/>
                <a:cs typeface="ＭＳ ゴシック" panose="020B0609070205080204" pitchFamily="49" charset="-128"/>
              </a:rPr>
              <a:t>限于行</a:t>
            </a:r>
            <a:r>
              <a:rPr lang="ja-JP" altLang="ja-JP" sz="1600" kern="100" dirty="0">
                <a:effectLst/>
                <a:latin typeface="ＭＳ 明朝" panose="02020609040205080304" pitchFamily="17" charset="-128"/>
                <a:ea typeface="ＭＳ 明朝" panose="02020609040205080304" pitchFamily="17" charset="-128"/>
                <a:cs typeface="SimSun" panose="02010600030101010101" pitchFamily="2" charset="-122"/>
              </a:rPr>
              <a:t>车</a:t>
            </a:r>
            <a:r>
              <a:rPr lang="zh-CN" altLang="ja-JP" sz="1600" kern="100" dirty="0">
                <a:effectLst/>
                <a:latin typeface="ＭＳ 明朝" panose="02020609040205080304" pitchFamily="17" charset="-128"/>
                <a:ea typeface="ＭＳ 明朝" panose="02020609040205080304" pitchFamily="17" charset="-128"/>
                <a:cs typeface="ＭＳ ゴシック" panose="020B0609070205080204" pitchFamily="49" charset="-128"/>
              </a:rPr>
              <a:t>装</a:t>
            </a:r>
            <a:r>
              <a:rPr lang="zh-CN"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rPr>
              <a:t>置的</a:t>
            </a:r>
            <a:endParaRPr lang="en-US" altLang="zh-CN" sz="1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0" indent="0">
              <a:lnSpc>
                <a:spcPct val="100000"/>
              </a:lnSpc>
              <a:spcBef>
                <a:spcPts val="0"/>
              </a:spcBef>
              <a:buNone/>
            </a:pPr>
            <a:r>
              <a:rPr lang="en-US" altLang="zh-CN" sz="1600" kern="100" dirty="0">
                <a:latin typeface="ＭＳ 明朝" panose="02020609040205080304" pitchFamily="17" charset="-128"/>
                <a:ea typeface="ＭＳ 明朝" panose="02020609040205080304" pitchFamily="17" charset="-128"/>
                <a:cs typeface="Times New Roman" panose="02020603050405020304" pitchFamily="18" charset="0"/>
              </a:rPr>
              <a:t>       </a:t>
            </a:r>
            <a:r>
              <a:rPr lang="zh-CN"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rPr>
              <a:t>上半部。</a:t>
            </a:r>
            <a:endPar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295910" indent="0" algn="just">
              <a:lnSpc>
                <a:spcPct val="100000"/>
              </a:lnSpc>
              <a:spcBef>
                <a:spcPts val="0"/>
              </a:spcBef>
              <a:buNone/>
            </a:pPr>
            <a:r>
              <a:rPr lang="en-US" altLang="ja-JP" sz="1600" dirty="0">
                <a:solidFill>
                  <a:prstClr val="black"/>
                </a:solidFill>
                <a:latin typeface="ＭＳ 明朝" panose="02020609040205080304" pitchFamily="17" charset="-128"/>
                <a:ea typeface="ＭＳ 明朝" panose="02020609040205080304" pitchFamily="17" charset="-128"/>
              </a:rPr>
              <a:t>b</a:t>
            </a:r>
            <a:r>
              <a:rPr lang="ja-JP" altLang="en-US" sz="1600" dirty="0">
                <a:solidFill>
                  <a:prstClr val="black"/>
                </a:solidFill>
                <a:latin typeface="ＭＳ 明朝" panose="02020609040205080304" pitchFamily="17" charset="-128"/>
                <a:ea typeface="ＭＳ 明朝" panose="02020609040205080304" pitchFamily="17" charset="-128"/>
              </a:rPr>
              <a:t>．</a:t>
            </a:r>
            <a:r>
              <a:rPr lang="zh-CN"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rPr>
              <a:t>通常在建筑施工的装</a:t>
            </a:r>
            <a:r>
              <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rPr>
              <a:t>修</a:t>
            </a:r>
            <a:r>
              <a:rPr lang="ja-JP" altLang="en-US" sz="1600" kern="100" dirty="0">
                <a:effectLst/>
                <a:latin typeface="ＭＳ 明朝" panose="02020609040205080304" pitchFamily="17" charset="-128"/>
                <a:ea typeface="ＭＳ 明朝" panose="02020609040205080304" pitchFamily="17" charset="-128"/>
                <a:cs typeface="Times New Roman" panose="02020603050405020304" pitchFamily="18" charset="0"/>
              </a:rPr>
              <a:t>，</a:t>
            </a:r>
            <a:r>
              <a:rPr lang="zh-CN" altLang="en-US" sz="1600" kern="100" dirty="0">
                <a:effectLst/>
                <a:latin typeface="ＭＳ 明朝" panose="02020609040205080304" pitchFamily="17" charset="-128"/>
                <a:ea typeface="ＭＳ 明朝" panose="02020609040205080304" pitchFamily="17" charset="-128"/>
                <a:cs typeface="Times New Roman" panose="02020603050405020304" pitchFamily="18" charset="0"/>
              </a:rPr>
              <a:t>设备</a:t>
            </a:r>
            <a:endParaRPr lang="en-US" altLang="zh-CN" sz="1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295910" indent="0" algn="just">
              <a:lnSpc>
                <a:spcPct val="100000"/>
              </a:lnSpc>
              <a:spcBef>
                <a:spcPts val="0"/>
              </a:spcBef>
              <a:buNone/>
            </a:pPr>
            <a:r>
              <a:rPr lang="en-US" altLang="zh-CN" sz="1600" kern="100" dirty="0">
                <a:latin typeface="ＭＳ 明朝" panose="02020609040205080304" pitchFamily="17" charset="-128"/>
                <a:ea typeface="ＭＳ 明朝" panose="02020609040205080304" pitchFamily="17" charset="-128"/>
                <a:cs typeface="Times New Roman" panose="02020603050405020304" pitchFamily="18" charset="0"/>
              </a:rPr>
              <a:t>    </a:t>
            </a:r>
            <a:r>
              <a:rPr lang="zh-CN" altLang="en-US" sz="1600" kern="100" dirty="0">
                <a:effectLst/>
                <a:latin typeface="ＭＳ 明朝" panose="02020609040205080304" pitchFamily="17" charset="-128"/>
                <a:ea typeface="ＭＳ 明朝" panose="02020609040205080304" pitchFamily="17" charset="-128"/>
                <a:cs typeface="Times New Roman" panose="02020603050405020304" pitchFamily="18" charset="0"/>
              </a:rPr>
              <a:t>施工使用。</a:t>
            </a:r>
            <a:endPar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0" indent="0">
              <a:lnSpc>
                <a:spcPct val="100000"/>
              </a:lnSpc>
              <a:spcBef>
                <a:spcPts val="0"/>
              </a:spcBef>
              <a:buNone/>
            </a:pPr>
            <a:r>
              <a:rPr lang="ja-JP" altLang="en-US" sz="1600" dirty="0">
                <a:solidFill>
                  <a:prstClr val="black"/>
                </a:solidFill>
                <a:latin typeface="ＭＳ 明朝" panose="02020609040205080304" pitchFamily="17" charset="-128"/>
                <a:ea typeface="ＭＳ 明朝" panose="02020609040205080304" pitchFamily="17" charset="-128"/>
              </a:rPr>
              <a:t>　 </a:t>
            </a:r>
            <a:r>
              <a:rPr lang="en-US" altLang="ja-JP" sz="1600" dirty="0">
                <a:solidFill>
                  <a:prstClr val="black"/>
                </a:solidFill>
                <a:latin typeface="ＭＳ 明朝" panose="02020609040205080304" pitchFamily="17" charset="-128"/>
                <a:ea typeface="ＭＳ 明朝" panose="02020609040205080304" pitchFamily="17" charset="-128"/>
              </a:rPr>
              <a:t>c</a:t>
            </a:r>
            <a:r>
              <a:rPr lang="ja-JP" altLang="en-US" sz="1600" dirty="0">
                <a:solidFill>
                  <a:prstClr val="black"/>
                </a:solidFill>
                <a:latin typeface="ＭＳ 明朝" panose="02020609040205080304" pitchFamily="17" charset="-128"/>
                <a:ea typeface="ＭＳ 明朝" panose="02020609040205080304" pitchFamily="17" charset="-128"/>
              </a:rPr>
              <a:t>．</a:t>
            </a:r>
            <a:r>
              <a:rPr lang="ja-JP" altLang="ja-JP" sz="1600" dirty="0">
                <a:effectLst/>
                <a:latin typeface="ＭＳ 明朝" panose="02020609040205080304" pitchFamily="17" charset="-128"/>
                <a:ea typeface="ＭＳ 明朝" panose="02020609040205080304" pitchFamily="17" charset="-128"/>
                <a:cs typeface="Times New Roman" panose="02020603050405020304" pitchFamily="18" charset="0"/>
              </a:rPr>
              <a:t>小型的作</a:t>
            </a:r>
            <a:r>
              <a:rPr lang="ja-JP" altLang="ja-JP" sz="1600" dirty="0">
                <a:effectLst/>
                <a:latin typeface="ＭＳ 明朝" panose="02020609040205080304" pitchFamily="17" charset="-128"/>
                <a:ea typeface="ＭＳ 明朝" panose="02020609040205080304" pitchFamily="17" charset="-128"/>
                <a:cs typeface="SimSun" panose="02010600030101010101" pitchFamily="2" charset="-122"/>
              </a:rPr>
              <a:t>业车</a:t>
            </a:r>
            <a:r>
              <a:rPr lang="ja-JP" altLang="ja-JP" sz="1600" dirty="0">
                <a:effectLst/>
                <a:latin typeface="ＭＳ 明朝" panose="02020609040205080304" pitchFamily="17" charset="-128"/>
                <a:ea typeface="ＭＳ 明朝" panose="02020609040205080304" pitchFamily="17" charset="-128"/>
                <a:cs typeface="Times New Roman" panose="02020603050405020304" pitchFamily="18" charset="0"/>
              </a:rPr>
              <a:t>比</a:t>
            </a:r>
            <a:r>
              <a:rPr lang="ja-JP" altLang="ja-JP" sz="1600" dirty="0">
                <a:effectLst/>
                <a:latin typeface="ＭＳ 明朝" panose="02020609040205080304" pitchFamily="17" charset="-128"/>
                <a:ea typeface="ＭＳ 明朝" panose="02020609040205080304" pitchFamily="17" charset="-128"/>
                <a:cs typeface="SimSun" panose="02010600030101010101" pitchFamily="2" charset="-122"/>
              </a:rPr>
              <a:t>较</a:t>
            </a:r>
            <a:r>
              <a:rPr lang="ja-JP" altLang="ja-JP" sz="1600" dirty="0">
                <a:effectLst/>
                <a:latin typeface="ＭＳ 明朝" panose="02020609040205080304" pitchFamily="17" charset="-128"/>
                <a:ea typeface="ＭＳ 明朝" panose="02020609040205080304" pitchFamily="17" charset="-128"/>
                <a:cs typeface="ＭＳ 明朝" panose="02020609040205080304" pitchFamily="17" charset="-128"/>
              </a:rPr>
              <a:t>多。</a:t>
            </a:r>
            <a:endParaRPr lang="en-US" altLang="ja-JP" sz="1600" b="1" dirty="0">
              <a:solidFill>
                <a:prstClr val="black"/>
              </a:solidFill>
              <a:latin typeface="Meiryo UI" panose="020B0604030504040204" pitchFamily="50" charset="-128"/>
              <a:ea typeface="Meiryo UI" panose="020B0604030504040204" pitchFamily="50" charset="-128"/>
            </a:endParaRPr>
          </a:p>
        </p:txBody>
      </p:sp>
      <p:pic>
        <p:nvPicPr>
          <p:cNvPr id="8" name="図 7"/>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55919"/>
            <a:ext cx="3826844" cy="2252402"/>
          </a:xfrm>
          <a:prstGeom prst="rect">
            <a:avLst/>
          </a:prstGeom>
          <a:noFill/>
          <a:ln>
            <a:solidFill>
              <a:schemeClr val="tx1"/>
            </a:solidFill>
          </a:ln>
        </p:spPr>
      </p:pic>
      <p:sp>
        <p:nvSpPr>
          <p:cNvPr id="2" name="テキスト ボックス 1">
            <a:extLst>
              <a:ext uri="{FF2B5EF4-FFF2-40B4-BE49-F238E27FC236}">
                <a16:creationId xmlns:a16="http://schemas.microsoft.com/office/drawing/2014/main" id="{800F0AC0-5452-4EED-A170-1565531C4A7F}"/>
              </a:ext>
            </a:extLst>
          </p:cNvPr>
          <p:cNvSpPr txBox="1"/>
          <p:nvPr/>
        </p:nvSpPr>
        <p:spPr>
          <a:xfrm>
            <a:off x="7324725" y="3182779"/>
            <a:ext cx="1000125" cy="246221"/>
          </a:xfrm>
          <a:prstGeom prst="rect">
            <a:avLst/>
          </a:prstGeom>
          <a:solidFill>
            <a:schemeClr val="bg1"/>
          </a:solidFill>
        </p:spPr>
        <p:txBody>
          <a:bodyPr wrap="square" rtlCol="0">
            <a:spAutoFit/>
          </a:bodyPr>
          <a:lstStyle/>
          <a:p>
            <a:r>
              <a:rPr lang="en-US" altLang="ja-JP" sz="1000" kern="100" dirty="0">
                <a:effectLst/>
                <a:latin typeface="ＭＳ 明朝" panose="02020609040205080304" pitchFamily="17" charset="-128"/>
                <a:ea typeface="ＭＳ 明朝" panose="02020609040205080304" pitchFamily="17" charset="-128"/>
                <a:cs typeface="ＭＳ ゴシック" panose="020B0609070205080204" pitchFamily="49" charset="-128"/>
              </a:rPr>
              <a:t>X</a:t>
            </a:r>
            <a:r>
              <a:rPr lang="zh-CN" altLang="ja-JP" sz="1000" kern="100" dirty="0">
                <a:effectLst/>
                <a:latin typeface="ＭＳ 明朝" panose="02020609040205080304" pitchFamily="17" charset="-128"/>
                <a:ea typeface="ＭＳ 明朝" panose="02020609040205080304" pitchFamily="17" charset="-128"/>
                <a:cs typeface="ＭＳ ゴシック" panose="020B0609070205080204" pitchFamily="49" charset="-128"/>
              </a:rPr>
              <a:t>式</a:t>
            </a:r>
            <a:endParaRPr kumimoji="1" lang="ja-JP" altLang="en-US" sz="1000" dirty="0"/>
          </a:p>
        </p:txBody>
      </p:sp>
      <p:sp>
        <p:nvSpPr>
          <p:cNvPr id="3" name="テキスト ボックス 2">
            <a:extLst>
              <a:ext uri="{FF2B5EF4-FFF2-40B4-BE49-F238E27FC236}">
                <a16:creationId xmlns:a16="http://schemas.microsoft.com/office/drawing/2014/main" id="{257E4140-4E5D-4F56-8F50-A7BEB5D3E60F}"/>
              </a:ext>
            </a:extLst>
          </p:cNvPr>
          <p:cNvSpPr txBox="1"/>
          <p:nvPr/>
        </p:nvSpPr>
        <p:spPr>
          <a:xfrm>
            <a:off x="6543675" y="3182779"/>
            <a:ext cx="664544" cy="246221"/>
          </a:xfrm>
          <a:prstGeom prst="rect">
            <a:avLst/>
          </a:prstGeom>
          <a:solidFill>
            <a:schemeClr val="bg1"/>
          </a:solidFill>
        </p:spPr>
        <p:txBody>
          <a:bodyPr wrap="square" rtlCol="0">
            <a:spAutoFit/>
          </a:bodyPr>
          <a:lstStyle/>
          <a:p>
            <a:r>
              <a:rPr lang="ja-JP" altLang="ja-JP" sz="1000" kern="100" dirty="0">
                <a:effectLst/>
                <a:latin typeface="ＭＳ 明朝" panose="02020609040205080304" pitchFamily="17" charset="-128"/>
                <a:ea typeface="ＭＳ 明朝" panose="02020609040205080304" pitchFamily="17" charset="-128"/>
                <a:cs typeface="ＭＳ ゴシック" panose="020B0609070205080204" pitchFamily="49" charset="-128"/>
              </a:rPr>
              <a:t>σ</a:t>
            </a:r>
            <a:r>
              <a:rPr lang="zh-CN" altLang="ja-JP" sz="1000" kern="100" dirty="0">
                <a:effectLst/>
                <a:latin typeface="ＭＳ 明朝" panose="02020609040205080304" pitchFamily="17" charset="-128"/>
                <a:ea typeface="ＭＳ 明朝" panose="02020609040205080304" pitchFamily="17" charset="-128"/>
                <a:cs typeface="ＭＳ ゴシック" panose="020B0609070205080204" pitchFamily="49" charset="-128"/>
              </a:rPr>
              <a:t>式</a:t>
            </a:r>
            <a:endParaRPr kumimoji="1" lang="ja-JP" altLang="en-US" sz="1000" dirty="0"/>
          </a:p>
        </p:txBody>
      </p:sp>
      <p:sp>
        <p:nvSpPr>
          <p:cNvPr id="6" name="テキスト ボックス 5">
            <a:extLst>
              <a:ext uri="{FF2B5EF4-FFF2-40B4-BE49-F238E27FC236}">
                <a16:creationId xmlns:a16="http://schemas.microsoft.com/office/drawing/2014/main" id="{62B7A9A2-829A-4315-BBDB-AA6D58DA5642}"/>
              </a:ext>
            </a:extLst>
          </p:cNvPr>
          <p:cNvSpPr txBox="1"/>
          <p:nvPr/>
        </p:nvSpPr>
        <p:spPr>
          <a:xfrm flipH="1">
            <a:off x="5667375" y="3182778"/>
            <a:ext cx="759794" cy="246221"/>
          </a:xfrm>
          <a:prstGeom prst="rect">
            <a:avLst/>
          </a:prstGeom>
          <a:solidFill>
            <a:schemeClr val="bg1"/>
          </a:solidFill>
        </p:spPr>
        <p:txBody>
          <a:bodyPr wrap="square" rtlCol="0">
            <a:spAutoFit/>
          </a:bodyPr>
          <a:lstStyle/>
          <a:p>
            <a:r>
              <a:rPr lang="zh-CN" altLang="ja-JP" sz="1000" kern="100" dirty="0">
                <a:effectLst/>
                <a:latin typeface="ＭＳ 明朝" panose="02020609040205080304" pitchFamily="17" charset="-128"/>
                <a:ea typeface="ＭＳ 明朝" panose="02020609040205080304" pitchFamily="17" charset="-128"/>
                <a:cs typeface="ＭＳ ゴシック" panose="020B0609070205080204" pitchFamily="49" charset="-128"/>
              </a:rPr>
              <a:t>桅杆式</a:t>
            </a:r>
            <a:endParaRPr kumimoji="1" lang="ja-JP" altLang="en-US" sz="1000" dirty="0"/>
          </a:p>
        </p:txBody>
      </p:sp>
      <p:sp>
        <p:nvSpPr>
          <p:cNvPr id="9" name="テキスト ボックス 8">
            <a:extLst>
              <a:ext uri="{FF2B5EF4-FFF2-40B4-BE49-F238E27FC236}">
                <a16:creationId xmlns:a16="http://schemas.microsoft.com/office/drawing/2014/main" id="{55896B3A-3047-4841-949C-9CB0611F6565}"/>
              </a:ext>
            </a:extLst>
          </p:cNvPr>
          <p:cNvSpPr txBox="1"/>
          <p:nvPr/>
        </p:nvSpPr>
        <p:spPr>
          <a:xfrm flipH="1">
            <a:off x="4769819" y="3182777"/>
            <a:ext cx="647400" cy="246221"/>
          </a:xfrm>
          <a:prstGeom prst="rect">
            <a:avLst/>
          </a:prstGeom>
          <a:solidFill>
            <a:schemeClr val="bg1"/>
          </a:solidFill>
        </p:spPr>
        <p:txBody>
          <a:bodyPr wrap="square" rtlCol="0">
            <a:spAutoFit/>
          </a:bodyPr>
          <a:lstStyle/>
          <a:p>
            <a:r>
              <a:rPr lang="zh-CN" altLang="ja-JP" sz="1000" kern="100" dirty="0">
                <a:effectLst/>
                <a:latin typeface="ＭＳ 明朝" panose="02020609040205080304" pitchFamily="17" charset="-128"/>
                <a:ea typeface="ＭＳ 明朝" panose="02020609040205080304" pitchFamily="17" charset="-128"/>
                <a:cs typeface="ＭＳ ゴシック" panose="020B0609070205080204" pitchFamily="49" charset="-128"/>
              </a:rPr>
              <a:t>剪刀式</a:t>
            </a:r>
            <a:endParaRPr kumimoji="1" lang="ja-JP" altLang="en-US" sz="1000" dirty="0"/>
          </a:p>
        </p:txBody>
      </p:sp>
      <p:sp>
        <p:nvSpPr>
          <p:cNvPr id="10" name="テキスト ボックス 9">
            <a:extLst>
              <a:ext uri="{FF2B5EF4-FFF2-40B4-BE49-F238E27FC236}">
                <a16:creationId xmlns:a16="http://schemas.microsoft.com/office/drawing/2014/main" id="{985383E2-7EC2-4291-9916-456106D4859B}"/>
              </a:ext>
            </a:extLst>
          </p:cNvPr>
          <p:cNvSpPr txBox="1"/>
          <p:nvPr/>
        </p:nvSpPr>
        <p:spPr>
          <a:xfrm flipH="1">
            <a:off x="5629275" y="3373051"/>
            <a:ext cx="1657350" cy="153888"/>
          </a:xfrm>
          <a:prstGeom prst="rect">
            <a:avLst/>
          </a:prstGeom>
          <a:solidFill>
            <a:schemeClr val="bg1"/>
          </a:solidFill>
        </p:spPr>
        <p:txBody>
          <a:bodyPr wrap="square" lIns="0" tIns="0" rIns="0" bIns="0" rtlCol="0">
            <a:spAutoFit/>
          </a:bodyPr>
          <a:lstStyle/>
          <a:p>
            <a:r>
              <a:rPr lang="zh-CN" altLang="ja-JP" sz="1000" kern="100" dirty="0">
                <a:effectLst/>
                <a:latin typeface="ＭＳ ゴシック" panose="020B0609070205080204" pitchFamily="49" charset="-128"/>
                <a:ea typeface="SimSun" panose="02010600030101010101" pitchFamily="2" charset="-122"/>
                <a:cs typeface="SimSun" panose="02010600030101010101" pitchFamily="2" charset="-122"/>
              </a:rPr>
              <a:t>图</a:t>
            </a:r>
            <a:r>
              <a:rPr lang="en-US" altLang="ja-JP" sz="1000" kern="100" dirty="0">
                <a:effectLst/>
                <a:latin typeface="ＭＳ 明朝" panose="02020609040205080304" pitchFamily="17" charset="-128"/>
                <a:ea typeface="ＭＳ ゴシック" panose="020B0609070205080204" pitchFamily="49" charset="-128"/>
                <a:cs typeface="Times New Roman" panose="02020603050405020304" pitchFamily="18" charset="0"/>
              </a:rPr>
              <a:t>1-9 </a:t>
            </a:r>
            <a:r>
              <a:rPr lang="zh-CN" altLang="ja-JP" sz="1000" kern="100" dirty="0">
                <a:effectLst/>
                <a:latin typeface="ＭＳ ゴシック" panose="020B0609070205080204" pitchFamily="49" charset="-128"/>
                <a:ea typeface="ＭＳ 明朝" panose="02020609040205080304" pitchFamily="17" charset="-128"/>
                <a:cs typeface="Times New Roman" panose="02020603050405020304" pitchFamily="18" charset="0"/>
              </a:rPr>
              <a:t>垂直升降型的例子</a:t>
            </a:r>
            <a:endParaRPr lang="ja-JP" alt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39362308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触电的危险性和对人体的影响</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3860192" y="6400413"/>
            <a:ext cx="4310470"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教材１７４页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７３～７４页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80</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9"/>
            <a:ext cx="7886701" cy="233397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400" b="1" u="sng" dirty="0">
                <a:solidFill>
                  <a:prstClr val="black"/>
                </a:solidFill>
                <a:latin typeface="ＭＳ 明朝" panose="02020609040205080304" pitchFamily="17" charset="-128"/>
                <a:ea typeface="ＭＳ 明朝" panose="02020609040205080304" pitchFamily="17" charset="-128"/>
              </a:rPr>
              <a:t>①　</a:t>
            </a:r>
            <a:r>
              <a:rPr lang="zh-CN" altLang="en-US" sz="1400" b="1" u="sng" dirty="0">
                <a:solidFill>
                  <a:prstClr val="black"/>
                </a:solidFill>
                <a:latin typeface="ＭＳ 明朝" panose="02020609040205080304" pitchFamily="17" charset="-128"/>
                <a:ea typeface="ＭＳ 明朝" panose="02020609040205080304" pitchFamily="17" charset="-128"/>
              </a:rPr>
              <a:t>决定触电危险性的要因</a:t>
            </a:r>
            <a:endParaRPr lang="en-US" altLang="ja-JP"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spcAft>
                <a:spcPts val="600"/>
              </a:spcAft>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由于触电人体受到伤害的轻重，根据触电的状况，主要的因素有以下几点。</a:t>
            </a:r>
            <a:endParaRPr lang="ja-JP" altLang="en-US" sz="1400" dirty="0">
              <a:solidFill>
                <a:prstClr val="black"/>
              </a:solidFill>
              <a:latin typeface="ＭＳ 明朝" panose="02020609040205080304" pitchFamily="17" charset="-128"/>
              <a:ea typeface="ＭＳ 明朝" panose="02020609040205080304" pitchFamily="17" charset="-128"/>
            </a:endParaRPr>
          </a:p>
          <a:p>
            <a:pPr lvl="1">
              <a:lnSpc>
                <a:spcPct val="100000"/>
              </a:lnSpc>
              <a:spcBef>
                <a:spcPts val="0"/>
              </a:spcBef>
              <a:buFont typeface="Wingdings" panose="05000000000000000000" pitchFamily="2" charset="2"/>
              <a:buChar char="ü"/>
            </a:pPr>
            <a:r>
              <a:rPr lang="zh-CN" altLang="en-US" sz="1200" dirty="0">
                <a:solidFill>
                  <a:prstClr val="black"/>
                </a:solidFill>
                <a:latin typeface="ＭＳ 明朝" panose="02020609040205080304" pitchFamily="17" charset="-128"/>
                <a:ea typeface="ＭＳ 明朝" panose="02020609040205080304" pitchFamily="17" charset="-128"/>
              </a:rPr>
              <a:t>通电电流的大小和频率</a:t>
            </a:r>
          </a:p>
          <a:p>
            <a:pPr lvl="1">
              <a:lnSpc>
                <a:spcPct val="100000"/>
              </a:lnSpc>
              <a:spcBef>
                <a:spcPts val="0"/>
              </a:spcBef>
              <a:buFont typeface="Wingdings" panose="05000000000000000000" pitchFamily="2" charset="2"/>
              <a:buChar char="ü"/>
            </a:pPr>
            <a:r>
              <a:rPr lang="zh-CN" altLang="en-US" sz="1200" dirty="0">
                <a:solidFill>
                  <a:prstClr val="black"/>
                </a:solidFill>
                <a:latin typeface="ＭＳ 明朝" panose="02020609040205080304" pitchFamily="17" charset="-128"/>
                <a:ea typeface="ＭＳ 明朝" panose="02020609040205080304" pitchFamily="17" charset="-128"/>
              </a:rPr>
              <a:t>通电时间</a:t>
            </a:r>
          </a:p>
          <a:p>
            <a:pPr lvl="1">
              <a:lnSpc>
                <a:spcPct val="100000"/>
              </a:lnSpc>
              <a:spcBef>
                <a:spcPts val="0"/>
              </a:spcBef>
              <a:buFont typeface="Wingdings" panose="05000000000000000000" pitchFamily="2" charset="2"/>
              <a:buChar char="ü"/>
            </a:pPr>
            <a:r>
              <a:rPr lang="zh-CN" altLang="en-US" sz="1200" dirty="0">
                <a:solidFill>
                  <a:prstClr val="black"/>
                </a:solidFill>
                <a:latin typeface="ＭＳ 明朝" panose="02020609040205080304" pitchFamily="17" charset="-128"/>
                <a:ea typeface="ＭＳ 明朝" panose="02020609040205080304" pitchFamily="17" charset="-128"/>
              </a:rPr>
              <a:t>通电路径（电流通过人体的路径）</a:t>
            </a:r>
          </a:p>
          <a:p>
            <a:pPr lvl="1">
              <a:lnSpc>
                <a:spcPct val="100000"/>
              </a:lnSpc>
              <a:spcBef>
                <a:spcPts val="0"/>
              </a:spcBef>
              <a:buFont typeface="Wingdings" panose="05000000000000000000" pitchFamily="2" charset="2"/>
              <a:buChar char="ü"/>
            </a:pPr>
            <a:r>
              <a:rPr lang="zh-CN" altLang="en-US" sz="1200" dirty="0">
                <a:solidFill>
                  <a:prstClr val="black"/>
                </a:solidFill>
                <a:latin typeface="ＭＳ 明朝" panose="02020609040205080304" pitchFamily="17" charset="-128"/>
                <a:ea typeface="ＭＳ 明朝" panose="02020609040205080304" pitchFamily="17" charset="-128"/>
              </a:rPr>
              <a:t>电源的种类（交流，直流之别）等</a:t>
            </a:r>
          </a:p>
          <a:p>
            <a:pPr marL="0" indent="0">
              <a:lnSpc>
                <a:spcPct val="100000"/>
              </a:lnSpc>
              <a:spcBef>
                <a:spcPts val="60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一般，通电</a:t>
            </a:r>
            <a:r>
              <a:rPr lang="zh-CN" altLang="en-US" sz="1400" b="1" u="sng" dirty="0">
                <a:solidFill>
                  <a:prstClr val="black"/>
                </a:solidFill>
                <a:latin typeface="ＭＳ 明朝" panose="02020609040205080304" pitchFamily="17" charset="-128"/>
                <a:ea typeface="ＭＳ 明朝" panose="02020609040205080304" pitchFamily="17" charset="-128"/>
              </a:rPr>
              <a:t>电流越大</a:t>
            </a:r>
            <a:r>
              <a:rPr lang="zh-CN" altLang="en-US" sz="1400" dirty="0">
                <a:solidFill>
                  <a:prstClr val="black"/>
                </a:solidFill>
                <a:latin typeface="ＭＳ 明朝" panose="02020609040205080304" pitchFamily="17" charset="-128"/>
                <a:ea typeface="ＭＳ 明朝" panose="02020609040205080304" pitchFamily="17" charset="-128"/>
              </a:rPr>
              <a:t>而且电流流入人体心脏等重要部位，</a:t>
            </a:r>
            <a:r>
              <a:rPr lang="zh-CN" altLang="en-US" sz="1400" b="1" u="sng" dirty="0">
                <a:solidFill>
                  <a:prstClr val="black"/>
                </a:solidFill>
                <a:latin typeface="ＭＳ 明朝" panose="02020609040205080304" pitchFamily="17" charset="-128"/>
                <a:ea typeface="ＭＳ 明朝" panose="02020609040205080304" pitchFamily="17" charset="-128"/>
              </a:rPr>
              <a:t>电流流动时间越长危险性就越大</a:t>
            </a:r>
            <a:r>
              <a:rPr lang="zh-CN" altLang="en-US" sz="1400" dirty="0">
                <a:solidFill>
                  <a:prstClr val="black"/>
                </a:solidFill>
                <a:latin typeface="ＭＳ 明朝" panose="02020609040205080304" pitchFamily="17" charset="-128"/>
                <a:ea typeface="ＭＳ 明朝" panose="02020609040205080304" pitchFamily="17" charset="-128"/>
              </a:rPr>
              <a:t>。</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600"/>
              </a:spcBef>
              <a:buNone/>
            </a:pPr>
            <a:endParaRPr lang="en-US" altLang="ja-JP"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②　</a:t>
            </a:r>
            <a:r>
              <a:rPr lang="zh-CN" altLang="en-US" sz="1400" dirty="0">
                <a:solidFill>
                  <a:prstClr val="black"/>
                </a:solidFill>
                <a:latin typeface="ＭＳ 明朝" panose="02020609040205080304" pitchFamily="17" charset="-128"/>
                <a:ea typeface="ＭＳ 明朝" panose="02020609040205080304" pitchFamily="17" charset="-128"/>
              </a:rPr>
              <a:t>电流对人体的影响</a:t>
            </a:r>
            <a:endParaRPr lang="en-US" altLang="ja-JP"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60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60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600"/>
              </a:spcBef>
              <a:buNone/>
            </a:pPr>
            <a:endParaRPr lang="ja-JP" altLang="en-US" sz="1400" dirty="0">
              <a:solidFill>
                <a:prstClr val="black"/>
              </a:solidFill>
              <a:latin typeface="Meiryo UI" panose="020B0604030504040204" pitchFamily="50" charset="-128"/>
              <a:ea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1474348237"/>
              </p:ext>
            </p:extLst>
          </p:nvPr>
        </p:nvGraphicFramePr>
        <p:xfrm>
          <a:off x="1044539" y="3234559"/>
          <a:ext cx="6113145" cy="1770258"/>
        </p:xfrm>
        <a:graphic>
          <a:graphicData uri="http://schemas.openxmlformats.org/drawingml/2006/table">
            <a:tbl>
              <a:tblPr firstRow="1" firstCol="1" bandRow="1">
                <a:tableStyleId>{5940675A-B579-460E-94D1-54222C63F5DA}</a:tableStyleId>
              </a:tblPr>
              <a:tblGrid>
                <a:gridCol w="2067560">
                  <a:extLst>
                    <a:ext uri="{9D8B030D-6E8A-4147-A177-3AD203B41FA5}">
                      <a16:colId xmlns:a16="http://schemas.microsoft.com/office/drawing/2014/main" val="20000"/>
                    </a:ext>
                  </a:extLst>
                </a:gridCol>
                <a:gridCol w="4045585">
                  <a:extLst>
                    <a:ext uri="{9D8B030D-6E8A-4147-A177-3AD203B41FA5}">
                      <a16:colId xmlns:a16="http://schemas.microsoft.com/office/drawing/2014/main" val="20001"/>
                    </a:ext>
                  </a:extLst>
                </a:gridCol>
              </a:tblGrid>
              <a:tr h="252894">
                <a:tc>
                  <a:txBody>
                    <a:bodyPr/>
                    <a:lstStyle/>
                    <a:p>
                      <a:pPr algn="ctr">
                        <a:lnSpc>
                          <a:spcPts val="1600"/>
                        </a:lnSpc>
                        <a:spcAft>
                          <a:spcPts val="0"/>
                        </a:spcAft>
                      </a:pPr>
                      <a:r>
                        <a:rPr lang="zh-CN"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电流的大小</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lnSpc>
                          <a:spcPts val="1600"/>
                        </a:lnSpc>
                        <a:spcAft>
                          <a:spcPts val="0"/>
                        </a:spcAft>
                      </a:pPr>
                      <a:r>
                        <a:rPr lang="ja-JP" sz="1100" kern="100" dirty="0">
                          <a:effectLst/>
                          <a:latin typeface="Meiryo UI" panose="020B0604030504040204" pitchFamily="50" charset="-128"/>
                          <a:ea typeface="Meiryo UI" panose="020B0604030504040204" pitchFamily="50" charset="-128"/>
                        </a:rPr>
                        <a:t>人体</a:t>
                      </a:r>
                      <a:r>
                        <a:rPr lang="zh-CN" altLang="en-US" sz="1100" kern="100" dirty="0">
                          <a:effectLst/>
                          <a:latin typeface="Meiryo UI" panose="020B0604030504040204" pitchFamily="50" charset="-128"/>
                          <a:ea typeface="Meiryo UI" panose="020B0604030504040204" pitchFamily="50" charset="-128"/>
                        </a:rPr>
                        <a:t>反应</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52894">
                <a:tc>
                  <a:txBody>
                    <a:bodyPr/>
                    <a:lstStyle/>
                    <a:p>
                      <a:pPr algn="ctr">
                        <a:lnSpc>
                          <a:spcPts val="1600"/>
                        </a:lnSpc>
                        <a:spcAft>
                          <a:spcPts val="0"/>
                        </a:spcAft>
                      </a:pPr>
                      <a:r>
                        <a:rPr lang="ja-JP" sz="1100" kern="100">
                          <a:effectLst/>
                          <a:latin typeface="Meiryo UI" panose="020B0604030504040204" pitchFamily="50" charset="-128"/>
                          <a:ea typeface="Meiryo UI" panose="020B0604030504040204" pitchFamily="50" charset="-128"/>
                        </a:rPr>
                        <a:t>１ｍＡ程度</a:t>
                      </a:r>
                      <a:endParaRPr lang="ja-JP" sz="11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l">
                        <a:lnSpc>
                          <a:spcPts val="1600"/>
                        </a:lnSpc>
                        <a:spcAft>
                          <a:spcPts val="0"/>
                        </a:spcAft>
                      </a:pPr>
                      <a:r>
                        <a:rPr lang="ja-JP" altLang="en-US" sz="1100" kern="100" dirty="0">
                          <a:effectLst/>
                          <a:latin typeface="Meiryo UI" panose="020B0604030504040204" pitchFamily="50" charset="-128"/>
                          <a:ea typeface="Meiryo UI" panose="020B0604030504040204" pitchFamily="50" charset="-128"/>
                        </a:rPr>
                        <a:t>有痛感的程度</a:t>
                      </a:r>
                      <a:r>
                        <a:rPr lang="zh-CN" altLang="en-US" sz="1100" kern="100" dirty="0">
                          <a:effectLst/>
                          <a:latin typeface="Meiryo UI" panose="020B0604030504040204" pitchFamily="50" charset="-128"/>
                          <a:ea typeface="Meiryo UI" panose="020B0604030504040204" pitchFamily="50" charset="-128"/>
                        </a:rPr>
                        <a:t>。</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52894">
                <a:tc>
                  <a:txBody>
                    <a:bodyPr/>
                    <a:lstStyle/>
                    <a:p>
                      <a:pPr algn="ctr">
                        <a:lnSpc>
                          <a:spcPts val="1600"/>
                        </a:lnSpc>
                        <a:spcAft>
                          <a:spcPts val="0"/>
                        </a:spcAft>
                      </a:pPr>
                      <a:r>
                        <a:rPr lang="ja-JP" sz="1100" kern="100">
                          <a:effectLst/>
                          <a:latin typeface="Meiryo UI" panose="020B0604030504040204" pitchFamily="50" charset="-128"/>
                          <a:ea typeface="Meiryo UI" panose="020B0604030504040204" pitchFamily="50" charset="-128"/>
                        </a:rPr>
                        <a:t>５ｍＡ程度</a:t>
                      </a:r>
                      <a:endParaRPr lang="ja-JP" sz="11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l">
                        <a:lnSpc>
                          <a:spcPts val="1600"/>
                        </a:lnSpc>
                        <a:spcAft>
                          <a:spcPts val="0"/>
                        </a:spcAft>
                      </a:pPr>
                      <a:r>
                        <a:rPr lang="ja-JP" altLang="en-US" sz="1100" kern="100" dirty="0">
                          <a:effectLst/>
                          <a:latin typeface="Meiryo UI" panose="020B0604030504040204" pitchFamily="50" charset="-128"/>
                          <a:ea typeface="Meiryo UI" panose="020B0604030504040204" pitchFamily="50" charset="-128"/>
                        </a:rPr>
                        <a:t>相当痛</a:t>
                      </a:r>
                      <a:r>
                        <a:rPr lang="zh-CN" altLang="en-US" sz="1100" kern="100" dirty="0">
                          <a:effectLst/>
                          <a:latin typeface="Meiryo UI" panose="020B0604030504040204" pitchFamily="50" charset="-128"/>
                          <a:ea typeface="Meiryo UI" panose="020B0604030504040204" pitchFamily="50" charset="-128"/>
                        </a:rPr>
                        <a:t>。</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52894">
                <a:tc>
                  <a:txBody>
                    <a:bodyPr/>
                    <a:lstStyle/>
                    <a:p>
                      <a:pPr algn="ctr">
                        <a:lnSpc>
                          <a:spcPts val="1600"/>
                        </a:lnSpc>
                        <a:spcAft>
                          <a:spcPts val="0"/>
                        </a:spcAft>
                      </a:pPr>
                      <a:r>
                        <a:rPr lang="ja-JP" sz="1100" kern="100">
                          <a:effectLst/>
                          <a:latin typeface="Meiryo UI" panose="020B0604030504040204" pitchFamily="50" charset="-128"/>
                          <a:ea typeface="Meiryo UI" panose="020B0604030504040204" pitchFamily="50" charset="-128"/>
                        </a:rPr>
                        <a:t>１０ｍＡ程度</a:t>
                      </a:r>
                      <a:endParaRPr lang="ja-JP" sz="11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l">
                        <a:lnSpc>
                          <a:spcPts val="1600"/>
                        </a:lnSpc>
                        <a:spcAft>
                          <a:spcPts val="0"/>
                        </a:spcAft>
                      </a:pPr>
                      <a:r>
                        <a:rPr lang="zh-CN" altLang="en-US" sz="1100" kern="100" dirty="0">
                          <a:effectLst/>
                          <a:latin typeface="Meiryo UI" panose="020B0604030504040204" pitchFamily="50" charset="-128"/>
                          <a:ea typeface="Meiryo UI" panose="020B0604030504040204" pitchFamily="50" charset="-128"/>
                        </a:rPr>
                        <a:t>刺痛几乎难以忍受。</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52894">
                <a:tc>
                  <a:txBody>
                    <a:bodyPr/>
                    <a:lstStyle/>
                    <a:p>
                      <a:pPr algn="ctr">
                        <a:lnSpc>
                          <a:spcPts val="1600"/>
                        </a:lnSpc>
                        <a:spcAft>
                          <a:spcPts val="0"/>
                        </a:spcAft>
                      </a:pPr>
                      <a:r>
                        <a:rPr lang="ja-JP" sz="1100" kern="100">
                          <a:effectLst/>
                          <a:latin typeface="Meiryo UI" panose="020B0604030504040204" pitchFamily="50" charset="-128"/>
                          <a:ea typeface="Meiryo UI" panose="020B0604030504040204" pitchFamily="50" charset="-128"/>
                        </a:rPr>
                        <a:t>２０ｍＡ程度</a:t>
                      </a:r>
                      <a:endParaRPr lang="ja-JP" sz="11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l">
                        <a:lnSpc>
                          <a:spcPts val="1600"/>
                        </a:lnSpc>
                        <a:spcAft>
                          <a:spcPts val="0"/>
                        </a:spcAft>
                      </a:pPr>
                      <a:r>
                        <a:rPr lang="zh-CN"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肌肉严重僵硬，呼吸困难，如果电流继续流动会导致死亡。</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52894">
                <a:tc>
                  <a:txBody>
                    <a:bodyPr/>
                    <a:lstStyle/>
                    <a:p>
                      <a:pPr algn="ctr">
                        <a:lnSpc>
                          <a:spcPts val="1600"/>
                        </a:lnSpc>
                        <a:spcAft>
                          <a:spcPts val="0"/>
                        </a:spcAft>
                      </a:pPr>
                      <a:r>
                        <a:rPr lang="ja-JP" sz="1100" kern="100">
                          <a:effectLst/>
                          <a:latin typeface="Meiryo UI" panose="020B0604030504040204" pitchFamily="50" charset="-128"/>
                          <a:ea typeface="Meiryo UI" panose="020B0604030504040204" pitchFamily="50" charset="-128"/>
                        </a:rPr>
                        <a:t>５０ｍＡ程度</a:t>
                      </a:r>
                      <a:endParaRPr lang="ja-JP" sz="11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l">
                        <a:lnSpc>
                          <a:spcPts val="1600"/>
                        </a:lnSpc>
                        <a:spcAft>
                          <a:spcPts val="0"/>
                        </a:spcAft>
                      </a:pPr>
                      <a:r>
                        <a:rPr lang="zh-CN" altLang="en-US" sz="1100" kern="100" dirty="0">
                          <a:effectLst/>
                          <a:latin typeface="Meiryo UI" panose="020B0604030504040204" pitchFamily="50" charset="-128"/>
                          <a:ea typeface="Meiryo UI" panose="020B0604030504040204" pitchFamily="50" charset="-128"/>
                        </a:rPr>
                        <a:t>即使短时间也会危机生命。</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52894">
                <a:tc>
                  <a:txBody>
                    <a:bodyPr/>
                    <a:lstStyle/>
                    <a:p>
                      <a:pPr algn="ctr">
                        <a:lnSpc>
                          <a:spcPts val="1600"/>
                        </a:lnSpc>
                        <a:spcAft>
                          <a:spcPts val="0"/>
                        </a:spcAft>
                      </a:pPr>
                      <a:r>
                        <a:rPr lang="ja-JP" sz="1100" kern="100">
                          <a:effectLst/>
                          <a:latin typeface="Meiryo UI" panose="020B0604030504040204" pitchFamily="50" charset="-128"/>
                          <a:ea typeface="Meiryo UI" panose="020B0604030504040204" pitchFamily="50" charset="-128"/>
                        </a:rPr>
                        <a:t>１００ｍＡ程度</a:t>
                      </a:r>
                      <a:endParaRPr lang="ja-JP" sz="11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l">
                        <a:lnSpc>
                          <a:spcPts val="1600"/>
                        </a:lnSpc>
                        <a:spcAft>
                          <a:spcPts val="0"/>
                        </a:spcAft>
                      </a:pPr>
                      <a:r>
                        <a:rPr lang="zh-CN" altLang="en-US" sz="1100" kern="100" dirty="0">
                          <a:effectLst/>
                          <a:latin typeface="Meiryo UI" panose="020B0604030504040204" pitchFamily="50" charset="-128"/>
                          <a:ea typeface="Meiryo UI" panose="020B0604030504040204" pitchFamily="50" charset="-128"/>
                        </a:rPr>
                        <a:t>引起致命的伤害。</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9127738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kumimoji="1" lang="zh-CN" altLang="en-US" sz="2400" b="1" dirty="0">
                <a:latin typeface="ＭＳ 明朝" panose="02020609040205080304" pitchFamily="17" charset="-128"/>
                <a:ea typeface="ＭＳ 明朝" panose="02020609040205080304" pitchFamily="17" charset="-128"/>
              </a:rPr>
              <a:t>在架空电线附近作业时的注意事项</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教材１７４页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７４页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81</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8"/>
            <a:ext cx="7886701" cy="2903419"/>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　</a:t>
            </a:r>
            <a:r>
              <a:rPr lang="ja-JP" altLang="en-US" sz="1400" dirty="0">
                <a:solidFill>
                  <a:prstClr val="black"/>
                </a:solidFill>
                <a:latin typeface="ＭＳ 明朝" panose="02020609040205080304" pitchFamily="17" charset="-128"/>
                <a:ea typeface="ＭＳ 明朝" panose="02020609040205080304" pitchFamily="17" charset="-128"/>
              </a:rPr>
              <a:t>使用高空作业车作业时，因</a:t>
            </a:r>
            <a:r>
              <a:rPr lang="ja-JP" altLang="en-US" sz="1400" b="1" u="sng" dirty="0">
                <a:solidFill>
                  <a:prstClr val="black"/>
                </a:solidFill>
                <a:latin typeface="ＭＳ 明朝" panose="02020609040205080304" pitchFamily="17" charset="-128"/>
                <a:ea typeface="ＭＳ 明朝" panose="02020609040205080304" pitchFamily="17" charset="-128"/>
              </a:rPr>
              <a:t>接触输送・配电线等的架空电线而发生的触电事故多有发生</a:t>
            </a:r>
            <a:r>
              <a:rPr lang="ja-JP" altLang="en-US" sz="14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特别是</a:t>
            </a:r>
            <a:r>
              <a:rPr lang="zh-CN" altLang="en-US" sz="1400" b="1" u="sng" dirty="0">
                <a:solidFill>
                  <a:prstClr val="black"/>
                </a:solidFill>
                <a:latin typeface="ＭＳ 明朝" panose="02020609040205080304" pitchFamily="17" charset="-128"/>
                <a:ea typeface="ＭＳ 明朝" panose="02020609040205080304" pitchFamily="17" charset="-128"/>
              </a:rPr>
              <a:t>高压输送电线</a:t>
            </a:r>
            <a:r>
              <a:rPr lang="zh-CN" altLang="en-US" sz="1400" dirty="0">
                <a:solidFill>
                  <a:prstClr val="black"/>
                </a:solidFill>
                <a:latin typeface="ＭＳ 明朝" panose="02020609040205080304" pitchFamily="17" charset="-128"/>
                <a:ea typeface="ＭＳ 明朝" panose="02020609040205080304" pitchFamily="17" charset="-128"/>
              </a:rPr>
              <a:t>的情况下，即使作业员和高空作业车的</a:t>
            </a:r>
            <a:r>
              <a:rPr lang="zh-CN" altLang="en-US" sz="1400" b="1" u="sng" dirty="0">
                <a:solidFill>
                  <a:prstClr val="black"/>
                </a:solidFill>
                <a:latin typeface="ＭＳ 明朝" panose="02020609040205080304" pitchFamily="17" charset="-128"/>
                <a:ea typeface="ＭＳ 明朝" panose="02020609040205080304" pitchFamily="17" charset="-128"/>
              </a:rPr>
              <a:t>动臂等无直接接触</a:t>
            </a:r>
            <a:r>
              <a:rPr lang="zh-CN" altLang="en-US" sz="1400" dirty="0">
                <a:solidFill>
                  <a:prstClr val="black"/>
                </a:solidFill>
                <a:latin typeface="ＭＳ 明朝" panose="02020609040205080304" pitchFamily="17" charset="-128"/>
                <a:ea typeface="ＭＳ 明朝" panose="02020609040205080304" pitchFamily="17" charset="-128"/>
              </a:rPr>
              <a:t>，</a:t>
            </a:r>
            <a:r>
              <a:rPr lang="zh-CN" altLang="en-US" sz="1400" b="1" u="sng" dirty="0">
                <a:solidFill>
                  <a:prstClr val="black"/>
                </a:solidFill>
                <a:latin typeface="ＭＳ 明朝" panose="02020609040205080304" pitchFamily="17" charset="-128"/>
                <a:ea typeface="ＭＳ 明朝" panose="02020609040205080304" pitchFamily="17" charset="-128"/>
              </a:rPr>
              <a:t>只是接近输送电线也有触电的危险</a:t>
            </a:r>
            <a:r>
              <a:rPr lang="zh-CN" altLang="en-US" sz="1400" dirty="0">
                <a:solidFill>
                  <a:prstClr val="black"/>
                </a:solidFill>
                <a:latin typeface="ＭＳ 明朝" panose="02020609040205080304" pitchFamily="17" charset="-128"/>
                <a:ea typeface="ＭＳ 明朝" panose="02020609040205080304" pitchFamily="17" charset="-128"/>
              </a:rPr>
              <a:t>。因此接近时保持在</a:t>
            </a:r>
            <a:r>
              <a:rPr lang="zh-CN" altLang="en-US" sz="1400" b="1" u="sng" dirty="0">
                <a:solidFill>
                  <a:prstClr val="black"/>
                </a:solidFill>
                <a:latin typeface="ＭＳ 明朝" panose="02020609040205080304" pitchFamily="17" charset="-128"/>
                <a:ea typeface="ＭＳ 明朝" panose="02020609040205080304" pitchFamily="17" charset="-128"/>
              </a:rPr>
              <a:t>规定的距离内（最小分隔距离）</a:t>
            </a:r>
            <a:r>
              <a:rPr lang="zh-CN" altLang="en-US" sz="1400" dirty="0">
                <a:solidFill>
                  <a:prstClr val="black"/>
                </a:solidFill>
                <a:latin typeface="ＭＳ 明朝" panose="02020609040205080304" pitchFamily="17" charset="-128"/>
                <a:ea typeface="ＭＳ 明朝" panose="02020609040205080304" pitchFamily="17" charset="-128"/>
              </a:rPr>
              <a:t>的同时，还需要</a:t>
            </a:r>
            <a:r>
              <a:rPr lang="zh-CN" altLang="en-US" sz="1400" b="1" u="sng" dirty="0">
                <a:solidFill>
                  <a:prstClr val="black"/>
                </a:solidFill>
                <a:latin typeface="ＭＳ 明朝" panose="02020609040205080304" pitchFamily="17" charset="-128"/>
                <a:ea typeface="ＭＳ 明朝" panose="02020609040205080304" pitchFamily="17" charset="-128"/>
              </a:rPr>
              <a:t>必要的防护措施</a:t>
            </a:r>
            <a:r>
              <a:rPr lang="zh-CN" altLang="en-US" sz="1400" dirty="0">
                <a:solidFill>
                  <a:prstClr val="black"/>
                </a:solidFill>
                <a:latin typeface="ＭＳ 明朝" panose="02020609040205080304" pitchFamily="17" charset="-128"/>
                <a:ea typeface="ＭＳ 明朝" panose="02020609040205080304" pitchFamily="17" charset="-128"/>
              </a:rPr>
              <a:t>，</a:t>
            </a:r>
            <a:r>
              <a:rPr lang="zh-CN" altLang="en-US" sz="1400" b="1" u="sng" dirty="0">
                <a:solidFill>
                  <a:prstClr val="black"/>
                </a:solidFill>
                <a:latin typeface="ＭＳ 明朝" panose="02020609040205080304" pitchFamily="17" charset="-128"/>
                <a:ea typeface="ＭＳ 明朝" panose="02020609040205080304" pitchFamily="17" charset="-128"/>
              </a:rPr>
              <a:t>部署监视人</a:t>
            </a:r>
            <a:r>
              <a:rPr lang="zh-CN" altLang="en-US" sz="1400" dirty="0">
                <a:solidFill>
                  <a:prstClr val="black"/>
                </a:solidFill>
                <a:latin typeface="ＭＳ 明朝" panose="02020609040205080304" pitchFamily="17" charset="-128"/>
                <a:ea typeface="ＭＳ 明朝" panose="02020609040205080304" pitchFamily="17" charset="-128"/>
              </a:rPr>
              <a:t>进行作业也是必要的。</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ま</a:t>
            </a:r>
            <a:r>
              <a:rPr lang="zh-CN" altLang="en-US" sz="1400" dirty="0">
                <a:solidFill>
                  <a:prstClr val="black"/>
                </a:solidFill>
                <a:latin typeface="ＭＳ 明朝" panose="02020609040205080304" pitchFamily="17" charset="-128"/>
                <a:ea typeface="ＭＳ 明朝" panose="02020609040205080304" pitchFamily="17" charset="-128"/>
              </a:rPr>
              <a:t>另外，夏天身体裸露的部分较多，容易出汗触电事故也多。</a:t>
            </a:r>
            <a:endParaRPr lang="en-US" altLang="zh-CN"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在架空电线及电动机械器具充电电路接近的地方，进行工作物的建设，拆卸，点检，修理，涂装等使用高空作业车作业时，如接触充电电路或者由于接近有触电危险时</a:t>
            </a:r>
            <a:r>
              <a:rPr lang="zh-CN" altLang="en-US" sz="1400" b="1" u="sng" dirty="0">
                <a:solidFill>
                  <a:prstClr val="black"/>
                </a:solidFill>
                <a:latin typeface="ＭＳ 明朝" panose="02020609040205080304" pitchFamily="17" charset="-128"/>
                <a:ea typeface="ＭＳ 明朝" panose="02020609040205080304" pitchFamily="17" charset="-128"/>
              </a:rPr>
              <a:t>需采取以下措施</a:t>
            </a:r>
            <a:r>
              <a:rPr lang="zh-CN" altLang="en-US" sz="1400" dirty="0">
                <a:solidFill>
                  <a:prstClr val="black"/>
                </a:solidFill>
                <a:latin typeface="ＭＳ 明朝" panose="02020609040205080304" pitchFamily="17" charset="-128"/>
                <a:ea typeface="ＭＳ 明朝" panose="02020609040205080304" pitchFamily="17" charset="-128"/>
              </a:rPr>
              <a:t>。（安卫则第</a:t>
            </a:r>
            <a:r>
              <a:rPr lang="en-US" altLang="zh-CN" sz="1400" dirty="0">
                <a:solidFill>
                  <a:prstClr val="black"/>
                </a:solidFill>
                <a:latin typeface="ＭＳ 明朝" panose="02020609040205080304" pitchFamily="17" charset="-128"/>
                <a:ea typeface="ＭＳ 明朝" panose="02020609040205080304" pitchFamily="17" charset="-128"/>
              </a:rPr>
              <a:t>349</a:t>
            </a:r>
            <a:r>
              <a:rPr lang="zh-CN" altLang="en-US" sz="1400" dirty="0">
                <a:solidFill>
                  <a:prstClr val="black"/>
                </a:solidFill>
                <a:latin typeface="ＭＳ 明朝" panose="02020609040205080304" pitchFamily="17" charset="-128"/>
                <a:ea typeface="ＭＳ 明朝" panose="02020609040205080304" pitchFamily="17" charset="-128"/>
              </a:rPr>
              <a:t>条）</a:t>
            </a:r>
            <a:endParaRPr lang="ja-JP" altLang="en-US"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60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ja-JP" altLang="en-US" sz="1200" b="1" dirty="0">
                <a:solidFill>
                  <a:prstClr val="black"/>
                </a:solidFill>
                <a:latin typeface="ＭＳ 明朝" panose="02020609040205080304" pitchFamily="17" charset="-128"/>
                <a:ea typeface="ＭＳ 明朝" panose="02020609040205080304" pitchFamily="17" charset="-128"/>
              </a:rPr>
              <a:t>①　</a:t>
            </a:r>
            <a:r>
              <a:rPr lang="zh-CN" altLang="en-US" sz="1200" b="1" dirty="0">
                <a:solidFill>
                  <a:prstClr val="black"/>
                </a:solidFill>
                <a:latin typeface="ＭＳ 明朝" panose="02020609040205080304" pitchFamily="17" charset="-128"/>
                <a:ea typeface="ＭＳ 明朝" panose="02020609040205080304" pitchFamily="17" charset="-128"/>
              </a:rPr>
              <a:t>迁移该充电电路。</a:t>
            </a:r>
          </a:p>
          <a:p>
            <a:pPr marL="0" indent="0">
              <a:lnSpc>
                <a:spcPct val="100000"/>
              </a:lnSpc>
              <a:spcBef>
                <a:spcPts val="600"/>
              </a:spcBef>
              <a:buNone/>
            </a:pPr>
            <a:r>
              <a:rPr lang="zh-CN" altLang="en-US" sz="1200" b="1" dirty="0">
                <a:solidFill>
                  <a:prstClr val="black"/>
                </a:solidFill>
                <a:latin typeface="ＭＳ 明朝" panose="02020609040205080304" pitchFamily="17" charset="-128"/>
                <a:ea typeface="ＭＳ 明朝" panose="02020609040205080304" pitchFamily="17" charset="-128"/>
              </a:rPr>
              <a:t>    ②　围上防止触电的围栏。</a:t>
            </a:r>
          </a:p>
          <a:p>
            <a:pPr marL="0" indent="0">
              <a:lnSpc>
                <a:spcPct val="100000"/>
              </a:lnSpc>
              <a:spcBef>
                <a:spcPts val="600"/>
              </a:spcBef>
              <a:buNone/>
            </a:pPr>
            <a:r>
              <a:rPr lang="zh-CN" altLang="en-US" sz="1200" b="1" dirty="0">
                <a:solidFill>
                  <a:prstClr val="black"/>
                </a:solidFill>
                <a:latin typeface="ＭＳ 明朝" panose="02020609040205080304" pitchFamily="17" charset="-128"/>
                <a:ea typeface="ＭＳ 明朝" panose="02020609040205080304" pitchFamily="17" charset="-128"/>
              </a:rPr>
              <a:t>    ③　在该充电电路上安装绝缘防护设备。</a:t>
            </a:r>
          </a:p>
          <a:p>
            <a:pPr marL="0" indent="0">
              <a:lnSpc>
                <a:spcPct val="100000"/>
              </a:lnSpc>
              <a:spcBef>
                <a:spcPts val="600"/>
              </a:spcBef>
              <a:buNone/>
            </a:pPr>
            <a:r>
              <a:rPr lang="zh-CN" altLang="en-US" sz="1200" b="1" dirty="0">
                <a:solidFill>
                  <a:prstClr val="black"/>
                </a:solidFill>
                <a:latin typeface="ＭＳ 明朝" panose="02020609040205080304" pitchFamily="17" charset="-128"/>
                <a:ea typeface="ＭＳ 明朝" panose="02020609040205080304" pitchFamily="17" charset="-128"/>
              </a:rPr>
              <a:t>    ④　采取上述①～③措施困难时，让监视人监视作业。</a:t>
            </a:r>
          </a:p>
          <a:p>
            <a:pPr marL="0" indent="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763494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kumimoji="1" lang="zh-CN" altLang="en-US" sz="2400" b="1" dirty="0">
                <a:latin typeface="ＭＳ 明朝" panose="02020609040205080304" pitchFamily="17" charset="-128"/>
                <a:ea typeface="ＭＳ 明朝" panose="02020609040205080304" pitchFamily="17" charset="-128"/>
              </a:rPr>
              <a:t>防止触电对策的基本事项</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教材１７４页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７４～７５页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82</a:t>
            </a:fld>
            <a:endParaRPr lang="ja-JP" altLang="en-US">
              <a:solidFill>
                <a:prstClr val="black">
                  <a:tint val="75000"/>
                </a:prstClr>
              </a:solidFill>
            </a:endParaRPr>
          </a:p>
        </p:txBody>
      </p:sp>
      <p:sp>
        <p:nvSpPr>
          <p:cNvPr id="11" name="コンテンツ プレースホルダー 4"/>
          <p:cNvSpPr txBox="1">
            <a:spLocks/>
          </p:cNvSpPr>
          <p:nvPr/>
        </p:nvSpPr>
        <p:spPr>
          <a:xfrm>
            <a:off x="628649" y="852738"/>
            <a:ext cx="7886701" cy="3193619"/>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　</a:t>
            </a:r>
            <a:r>
              <a:rPr lang="ja-JP" altLang="en-US" sz="1400" dirty="0">
                <a:solidFill>
                  <a:prstClr val="black"/>
                </a:solidFill>
                <a:latin typeface="ＭＳ 明朝" panose="02020609040205080304" pitchFamily="17" charset="-128"/>
                <a:ea typeface="ＭＳ 明朝" panose="02020609040205080304" pitchFamily="17" charset="-128"/>
              </a:rPr>
              <a:t>在容易触电的</a:t>
            </a:r>
            <a:r>
              <a:rPr lang="ja-JP" altLang="en-US" sz="1400" b="1" u="sng" dirty="0">
                <a:solidFill>
                  <a:prstClr val="black"/>
                </a:solidFill>
                <a:latin typeface="ＭＳ 明朝" panose="02020609040205080304" pitchFamily="17" charset="-128"/>
                <a:ea typeface="ＭＳ 明朝" panose="02020609040205080304" pitchFamily="17" charset="-128"/>
              </a:rPr>
              <a:t>输送・配电线附近进行作业时</a:t>
            </a:r>
            <a:r>
              <a:rPr lang="zh-CN" altLang="en-US" sz="1400" b="1" u="sng" dirty="0">
                <a:solidFill>
                  <a:prstClr val="black"/>
                </a:solidFill>
                <a:latin typeface="ＭＳ 明朝" panose="02020609040205080304" pitchFamily="17" charset="-128"/>
                <a:ea typeface="ＭＳ 明朝" panose="02020609040205080304" pitchFamily="17" charset="-128"/>
              </a:rPr>
              <a:t>，</a:t>
            </a:r>
            <a:r>
              <a:rPr lang="ja-JP" altLang="en-US" sz="1400" b="1" u="sng" dirty="0">
                <a:solidFill>
                  <a:prstClr val="black"/>
                </a:solidFill>
                <a:latin typeface="ＭＳ 明朝" panose="02020609040205080304" pitchFamily="17" charset="-128"/>
                <a:ea typeface="ＭＳ 明朝" panose="02020609040205080304" pitchFamily="17" charset="-128"/>
              </a:rPr>
              <a:t>防止触电对策的基本事项</a:t>
            </a:r>
            <a:r>
              <a:rPr lang="ja-JP" altLang="en-US" sz="1400" dirty="0">
                <a:solidFill>
                  <a:prstClr val="black"/>
                </a:solidFill>
                <a:latin typeface="ＭＳ 明朝" panose="02020609040205080304" pitchFamily="17" charset="-128"/>
                <a:ea typeface="ＭＳ 明朝" panose="02020609040205080304" pitchFamily="17" charset="-128"/>
              </a:rPr>
              <a:t>如下</a:t>
            </a:r>
            <a:r>
              <a:rPr lang="zh-CN" altLang="en-US" sz="1400" dirty="0">
                <a:solidFill>
                  <a:prstClr val="black"/>
                </a:solidFill>
                <a:latin typeface="ＭＳ 明朝" panose="02020609040205080304" pitchFamily="17" charset="-128"/>
                <a:ea typeface="ＭＳ 明朝" panose="02020609040205080304" pitchFamily="17" charset="-128"/>
              </a:rPr>
              <a:t>。</a:t>
            </a:r>
            <a:endParaRPr lang="en-US" altLang="ja-JP"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600"/>
              </a:spcBef>
              <a:buNone/>
            </a:pPr>
            <a:r>
              <a:rPr lang="en-US" altLang="ja-JP" sz="1400" b="1" dirty="0">
                <a:solidFill>
                  <a:prstClr val="black"/>
                </a:solidFill>
                <a:latin typeface="ＭＳ 明朝" panose="02020609040205080304" pitchFamily="17" charset="-128"/>
                <a:ea typeface="ＭＳ 明朝" panose="02020609040205080304" pitchFamily="17" charset="-128"/>
              </a:rPr>
              <a:t>【</a:t>
            </a:r>
            <a:r>
              <a:rPr lang="zh-CN" altLang="en-US" sz="1400" b="1" dirty="0">
                <a:solidFill>
                  <a:prstClr val="black"/>
                </a:solidFill>
                <a:latin typeface="ＭＳ 明朝" panose="02020609040205080304" pitchFamily="17" charset="-128"/>
                <a:ea typeface="ＭＳ 明朝" panose="02020609040205080304" pitchFamily="17" charset="-128"/>
              </a:rPr>
              <a:t>防止触电对策的基本事项</a:t>
            </a:r>
            <a:r>
              <a:rPr lang="en-US" altLang="ja-JP" sz="1400" b="1"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600"/>
              </a:spcBef>
              <a:buNone/>
            </a:pPr>
            <a:r>
              <a:rPr lang="ja-JP" altLang="en-US" sz="1400" b="1" dirty="0">
                <a:solidFill>
                  <a:prstClr val="black"/>
                </a:solidFill>
                <a:latin typeface="ＭＳ 明朝" panose="02020609040205080304" pitchFamily="17" charset="-128"/>
                <a:ea typeface="ＭＳ 明朝" panose="02020609040205080304" pitchFamily="17" charset="-128"/>
              </a:rPr>
              <a:t>　　</a:t>
            </a:r>
            <a:r>
              <a:rPr lang="en-US" altLang="ja-JP" sz="1400" b="1" dirty="0">
                <a:solidFill>
                  <a:prstClr val="black"/>
                </a:solidFill>
                <a:latin typeface="ＭＳ 明朝" panose="02020609040205080304" pitchFamily="17" charset="-128"/>
                <a:ea typeface="ＭＳ 明朝" panose="02020609040205080304" pitchFamily="17" charset="-128"/>
              </a:rPr>
              <a:t>①</a:t>
            </a:r>
            <a:r>
              <a:rPr lang="ja-JP" altLang="en-US" sz="1400" b="1" dirty="0">
                <a:solidFill>
                  <a:prstClr val="black"/>
                </a:solidFill>
                <a:latin typeface="ＭＳ 明朝" panose="02020609040205080304" pitchFamily="17" charset="-128"/>
                <a:ea typeface="ＭＳ 明朝" panose="02020609040205080304" pitchFamily="17" charset="-128"/>
              </a:rPr>
              <a:t>　</a:t>
            </a:r>
            <a:r>
              <a:rPr lang="zh-CN" altLang="en-US" sz="1400" b="1" dirty="0">
                <a:solidFill>
                  <a:prstClr val="black"/>
                </a:solidFill>
                <a:latin typeface="ＭＳ 明朝" panose="02020609040205080304" pitchFamily="17" charset="-128"/>
                <a:ea typeface="ＭＳ 明朝" panose="02020609040205080304" pitchFamily="17" charset="-128"/>
              </a:rPr>
              <a:t>提前和电力会社商谈。</a:t>
            </a:r>
          </a:p>
          <a:p>
            <a:pPr marL="0" indent="0">
              <a:lnSpc>
                <a:spcPct val="100000"/>
              </a:lnSpc>
              <a:spcBef>
                <a:spcPts val="600"/>
              </a:spcBef>
              <a:buNone/>
            </a:pPr>
            <a:r>
              <a:rPr lang="zh-CN" altLang="en-US" sz="1400" b="1" dirty="0">
                <a:solidFill>
                  <a:prstClr val="black"/>
                </a:solidFill>
                <a:latin typeface="ＭＳ 明朝" panose="02020609040205080304" pitchFamily="17" charset="-128"/>
                <a:ea typeface="ＭＳ 明朝" panose="02020609040205080304" pitchFamily="17" charset="-128"/>
              </a:rPr>
              <a:t>    ②　保持和送电线类相对安全的距离（安全分隔距离：参照表</a:t>
            </a:r>
            <a:r>
              <a:rPr lang="en-US" altLang="zh-CN" sz="1400" b="1" dirty="0">
                <a:solidFill>
                  <a:prstClr val="black"/>
                </a:solidFill>
                <a:latin typeface="ＭＳ 明朝" panose="02020609040205080304" pitchFamily="17" charset="-128"/>
                <a:ea typeface="ＭＳ 明朝" panose="02020609040205080304" pitchFamily="17" charset="-128"/>
              </a:rPr>
              <a:t>4-8</a:t>
            </a:r>
            <a:r>
              <a:rPr lang="zh-CN" altLang="en-US" sz="1400" b="1" dirty="0">
                <a:solidFill>
                  <a:prstClr val="black"/>
                </a:solidFill>
                <a:latin typeface="ＭＳ 明朝" panose="02020609040205080304" pitchFamily="17" charset="-128"/>
                <a:ea typeface="ＭＳ 明朝" panose="02020609040205080304" pitchFamily="17" charset="-128"/>
              </a:rPr>
              <a:t>参照）。</a:t>
            </a:r>
          </a:p>
          <a:p>
            <a:pPr marL="0" indent="0">
              <a:lnSpc>
                <a:spcPct val="100000"/>
              </a:lnSpc>
              <a:spcBef>
                <a:spcPts val="600"/>
              </a:spcBef>
              <a:buNone/>
            </a:pPr>
            <a:r>
              <a:rPr lang="zh-CN" altLang="en-US" sz="1400" b="1" dirty="0">
                <a:solidFill>
                  <a:prstClr val="black"/>
                </a:solidFill>
                <a:latin typeface="ＭＳ 明朝" panose="02020609040205080304" pitchFamily="17" charset="-128"/>
                <a:ea typeface="ＭＳ 明朝" panose="02020609040205080304" pitchFamily="17" charset="-128"/>
              </a:rPr>
              <a:t>    ③　指派监视责任者。</a:t>
            </a:r>
          </a:p>
          <a:p>
            <a:pPr marL="0" indent="0">
              <a:lnSpc>
                <a:spcPct val="100000"/>
              </a:lnSpc>
              <a:spcBef>
                <a:spcPts val="600"/>
              </a:spcBef>
              <a:buNone/>
            </a:pPr>
            <a:r>
              <a:rPr lang="zh-CN" altLang="en-US" sz="1400" b="1" dirty="0">
                <a:solidFill>
                  <a:prstClr val="black"/>
                </a:solidFill>
                <a:latin typeface="ＭＳ 明朝" panose="02020609040205080304" pitchFamily="17" charset="-128"/>
                <a:ea typeface="ＭＳ 明朝" panose="02020609040205080304" pitchFamily="17" charset="-128"/>
              </a:rPr>
              <a:t>    ④　事前讨论制定工作计划。</a:t>
            </a:r>
          </a:p>
          <a:p>
            <a:pPr marL="0" indent="0">
              <a:lnSpc>
                <a:spcPct val="100000"/>
              </a:lnSpc>
              <a:spcBef>
                <a:spcPts val="600"/>
              </a:spcBef>
              <a:buNone/>
            </a:pPr>
            <a:r>
              <a:rPr lang="zh-CN" altLang="en-US" sz="1400" b="1" dirty="0">
                <a:solidFill>
                  <a:prstClr val="black"/>
                </a:solidFill>
                <a:latin typeface="ＭＳ 明朝" panose="02020609040205080304" pitchFamily="17" charset="-128"/>
                <a:ea typeface="ＭＳ 明朝" panose="02020609040205080304" pitchFamily="17" charset="-128"/>
              </a:rPr>
              <a:t>    ⑤　作业顺序彻底告知相关工作人员。</a:t>
            </a:r>
          </a:p>
          <a:p>
            <a:pPr marL="0" indent="0">
              <a:lnSpc>
                <a:spcPct val="100000"/>
              </a:lnSpc>
              <a:spcBef>
                <a:spcPts val="600"/>
              </a:spcBef>
              <a:buNone/>
            </a:pPr>
            <a:r>
              <a:rPr lang="zh-CN" altLang="en-US" sz="1400" b="1" dirty="0">
                <a:solidFill>
                  <a:prstClr val="black"/>
                </a:solidFill>
                <a:latin typeface="ＭＳ 明朝" panose="02020609040205080304" pitchFamily="17" charset="-128"/>
                <a:ea typeface="ＭＳ 明朝" panose="02020609040205080304" pitchFamily="17" charset="-128"/>
              </a:rPr>
              <a:t>    ⑥　必要时对充电电路进行防护。</a:t>
            </a:r>
          </a:p>
          <a:p>
            <a:pPr marL="0" indent="0">
              <a:lnSpc>
                <a:spcPct val="100000"/>
              </a:lnSpc>
              <a:spcBef>
                <a:spcPts val="0"/>
              </a:spcBef>
              <a:buNone/>
            </a:pPr>
            <a:r>
              <a:rPr lang="ja-JP" altLang="en-US" sz="1400" b="1" dirty="0">
                <a:solidFill>
                  <a:prstClr val="black"/>
                </a:solidFill>
                <a:latin typeface="ＭＳ 明朝" panose="02020609040205080304" pitchFamily="17" charset="-128"/>
                <a:ea typeface="ＭＳ 明朝" panose="02020609040205080304" pitchFamily="17" charset="-128"/>
              </a:rPr>
              <a:t>　　</a:t>
            </a:r>
            <a:r>
              <a:rPr lang="ja-JP" altLang="en-US"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另外，在进行</a:t>
            </a:r>
            <a:r>
              <a:rPr lang="zh-CN" altLang="en-US" sz="1400" b="1" u="sng" dirty="0">
                <a:solidFill>
                  <a:prstClr val="black"/>
                </a:solidFill>
                <a:latin typeface="ＭＳ 明朝" panose="02020609040205080304" pitchFamily="17" charset="-128"/>
                <a:ea typeface="ＭＳ 明朝" panose="02020609040205080304" pitchFamily="17" charset="-128"/>
              </a:rPr>
              <a:t>低压充电电路的点检</a:t>
            </a:r>
            <a:r>
              <a:rPr lang="zh-CN" altLang="en-US" sz="1400" dirty="0">
                <a:solidFill>
                  <a:prstClr val="black"/>
                </a:solidFill>
                <a:latin typeface="ＭＳ 明朝" panose="02020609040205080304" pitchFamily="17" charset="-128"/>
                <a:ea typeface="ＭＳ 明朝" panose="02020609040205080304" pitchFamily="17" charset="-128"/>
              </a:rPr>
              <a:t>，</a:t>
            </a:r>
            <a:r>
              <a:rPr lang="zh-CN" altLang="en-US" sz="1400" b="1" u="sng" dirty="0">
                <a:solidFill>
                  <a:prstClr val="black"/>
                </a:solidFill>
                <a:latin typeface="ＭＳ 明朝" panose="02020609040205080304" pitchFamily="17" charset="-128"/>
                <a:ea typeface="ＭＳ 明朝" panose="02020609040205080304" pitchFamily="17" charset="-128"/>
              </a:rPr>
              <a:t>修理</a:t>
            </a:r>
            <a:r>
              <a:rPr lang="zh-CN" altLang="en-US" sz="1400" dirty="0">
                <a:solidFill>
                  <a:prstClr val="black"/>
                </a:solidFill>
                <a:latin typeface="ＭＳ 明朝" panose="02020609040205080304" pitchFamily="17" charset="-128"/>
                <a:ea typeface="ＭＳ 明朝" panose="02020609040205080304" pitchFamily="17" charset="-128"/>
              </a:rPr>
              <a:t>等的</a:t>
            </a:r>
            <a:r>
              <a:rPr lang="zh-CN" altLang="en-US" sz="1400" b="1" u="sng" dirty="0">
                <a:solidFill>
                  <a:prstClr val="black"/>
                </a:solidFill>
                <a:latin typeface="ＭＳ 明朝" panose="02020609040205080304" pitchFamily="17" charset="-128"/>
                <a:ea typeface="ＭＳ 明朝" panose="02020609040205080304" pitchFamily="17" charset="-128"/>
              </a:rPr>
              <a:t>操作充电电路</a:t>
            </a:r>
            <a:r>
              <a:rPr lang="zh-CN" altLang="en-US" sz="1400" dirty="0">
                <a:solidFill>
                  <a:prstClr val="black"/>
                </a:solidFill>
                <a:latin typeface="ＭＳ 明朝" panose="02020609040205080304" pitchFamily="17" charset="-128"/>
                <a:ea typeface="ＭＳ 明朝" panose="02020609040205080304" pitchFamily="17" charset="-128"/>
              </a:rPr>
              <a:t>时，该作业员需</a:t>
            </a:r>
            <a:r>
              <a:rPr lang="zh-CN" altLang="en-US" sz="1400" b="1" u="sng" dirty="0">
                <a:solidFill>
                  <a:prstClr val="black"/>
                </a:solidFill>
                <a:latin typeface="ＭＳ 明朝" panose="02020609040205080304" pitchFamily="17" charset="-128"/>
                <a:ea typeface="ＭＳ 明朝" panose="02020609040205080304" pitchFamily="17" charset="-128"/>
              </a:rPr>
              <a:t>佩戴绝缘防护具，</a:t>
            </a:r>
            <a:r>
              <a:rPr lang="zh-CN" altLang="en-US" sz="1400" dirty="0">
                <a:solidFill>
                  <a:prstClr val="black"/>
                </a:solidFill>
                <a:latin typeface="ＭＳ 明朝" panose="02020609040205080304" pitchFamily="17" charset="-128"/>
                <a:ea typeface="ＭＳ 明朝" panose="02020609040205080304" pitchFamily="17" charset="-128"/>
              </a:rPr>
              <a:t>并 </a:t>
            </a:r>
            <a:r>
              <a:rPr lang="zh-CN" altLang="en-US" sz="1400" b="1" u="sng" dirty="0">
                <a:solidFill>
                  <a:prstClr val="black"/>
                </a:solidFill>
                <a:latin typeface="ＭＳ 明朝" panose="02020609040205080304" pitchFamily="17" charset="-128"/>
                <a:ea typeface="ＭＳ 明朝" panose="02020609040205080304" pitchFamily="17" charset="-128"/>
              </a:rPr>
              <a:t>需要使用带电作业用器具</a:t>
            </a:r>
            <a:r>
              <a:rPr lang="zh-CN" altLang="en-US" sz="1400" dirty="0">
                <a:solidFill>
                  <a:prstClr val="black"/>
                </a:solidFill>
                <a:latin typeface="ＭＳ 明朝" panose="02020609040205080304" pitchFamily="17" charset="-128"/>
                <a:ea typeface="ＭＳ 明朝" panose="02020609040205080304" pitchFamily="17" charset="-128"/>
              </a:rPr>
              <a:t>。（安卫则第</a:t>
            </a:r>
            <a:r>
              <a:rPr lang="en-US" altLang="zh-CN" sz="1400" dirty="0">
                <a:solidFill>
                  <a:prstClr val="black"/>
                </a:solidFill>
                <a:latin typeface="ＭＳ 明朝" panose="02020609040205080304" pitchFamily="17" charset="-128"/>
                <a:ea typeface="ＭＳ 明朝" panose="02020609040205080304" pitchFamily="17" charset="-128"/>
              </a:rPr>
              <a:t>346</a:t>
            </a:r>
            <a:r>
              <a:rPr lang="zh-CN" altLang="en-US" sz="1400" dirty="0">
                <a:solidFill>
                  <a:prstClr val="black"/>
                </a:solidFill>
                <a:latin typeface="ＭＳ 明朝" panose="02020609040205080304" pitchFamily="17" charset="-128"/>
                <a:ea typeface="ＭＳ 明朝" panose="02020609040205080304" pitchFamily="17" charset="-128"/>
              </a:rPr>
              <a:t>条）</a:t>
            </a:r>
            <a:r>
              <a:rPr lang="ja-JP" altLang="en-US" sz="1400" dirty="0">
                <a:solidFill>
                  <a:prstClr val="black"/>
                </a:solidFill>
                <a:latin typeface="ＭＳ 明朝" panose="02020609040205080304" pitchFamily="17" charset="-128"/>
                <a:ea typeface="ＭＳ 明朝" panose="02020609040205080304" pitchFamily="17" charset="-128"/>
              </a:rPr>
              <a:t>　</a:t>
            </a:r>
            <a:endParaRPr lang="en-US" altLang="ja-JP" sz="14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en-US" altLang="zh-CN" sz="1400" dirty="0">
                <a:solidFill>
                  <a:prstClr val="black"/>
                </a:solidFill>
                <a:latin typeface="ＭＳ 明朝" panose="02020609040205080304" pitchFamily="17" charset="-128"/>
                <a:ea typeface="ＭＳ 明朝" panose="02020609040205080304" pitchFamily="17" charset="-128"/>
              </a:rPr>
              <a:t>     </a:t>
            </a:r>
            <a:r>
              <a:rPr lang="zh-CN" altLang="en-US" sz="1400" dirty="0">
                <a:solidFill>
                  <a:prstClr val="black"/>
                </a:solidFill>
                <a:latin typeface="ＭＳ 明朝" panose="02020609040205080304" pitchFamily="17" charset="-128"/>
                <a:ea typeface="ＭＳ 明朝" panose="02020609040205080304" pitchFamily="17" charset="-128"/>
              </a:rPr>
              <a:t>而且，在</a:t>
            </a:r>
            <a:r>
              <a:rPr lang="zh-CN" altLang="en-US" sz="1400" b="1" u="sng" dirty="0">
                <a:solidFill>
                  <a:prstClr val="black"/>
                </a:solidFill>
                <a:latin typeface="ＭＳ 明朝" panose="02020609040205080304" pitchFamily="17" charset="-128"/>
                <a:ea typeface="ＭＳ 明朝" panose="02020609040205080304" pitchFamily="17" charset="-128"/>
              </a:rPr>
              <a:t>接近低压充电电路的地方进行电路 </a:t>
            </a:r>
            <a:r>
              <a:rPr lang="zh-CN" altLang="en-US" sz="1400" dirty="0">
                <a:solidFill>
                  <a:prstClr val="black"/>
                </a:solidFill>
                <a:latin typeface="ＭＳ 明朝" panose="02020609040205080304" pitchFamily="17" charset="-128"/>
                <a:ea typeface="ＭＳ 明朝" panose="02020609040205080304" pitchFamily="17" charset="-128"/>
              </a:rPr>
              <a:t>或</a:t>
            </a:r>
            <a:r>
              <a:rPr lang="zh-CN" altLang="en-US" sz="1400" b="1" u="sng" dirty="0">
                <a:solidFill>
                  <a:prstClr val="black"/>
                </a:solidFill>
                <a:latin typeface="ＭＳ 明朝" panose="02020609040205080304" pitchFamily="17" charset="-128"/>
                <a:ea typeface="ＭＳ 明朝" panose="02020609040205080304" pitchFamily="17" charset="-128"/>
              </a:rPr>
              <a:t>支撑电路的点检，修理，涂装等的电气工程作业</a:t>
            </a:r>
            <a:r>
              <a:rPr lang="zh-CN" altLang="en-US" sz="1400" dirty="0">
                <a:solidFill>
                  <a:prstClr val="black"/>
                </a:solidFill>
                <a:latin typeface="ＭＳ 明朝" panose="02020609040205080304" pitchFamily="17" charset="-128"/>
                <a:ea typeface="ＭＳ 明朝" panose="02020609040205080304" pitchFamily="17" charset="-128"/>
              </a:rPr>
              <a:t>时，</a:t>
            </a:r>
            <a:r>
              <a:rPr lang="zh-CN" altLang="en-US" sz="1400" b="1" u="sng" dirty="0">
                <a:solidFill>
                  <a:prstClr val="black"/>
                </a:solidFill>
                <a:latin typeface="ＭＳ 明朝" panose="02020609040205080304" pitchFamily="17" charset="-128"/>
                <a:ea typeface="ＭＳ 明朝" panose="02020609040205080304" pitchFamily="17" charset="-128"/>
              </a:rPr>
              <a:t>须在该电路上安装绝缘防护具等措施</a:t>
            </a:r>
            <a:r>
              <a:rPr lang="zh-CN" altLang="en-US" sz="1400" dirty="0">
                <a:solidFill>
                  <a:prstClr val="black"/>
                </a:solidFill>
                <a:latin typeface="ＭＳ 明朝" panose="02020609040205080304" pitchFamily="17" charset="-128"/>
                <a:ea typeface="ＭＳ 明朝" panose="02020609040205080304" pitchFamily="17" charset="-128"/>
              </a:rPr>
              <a:t>。（安卫则第</a:t>
            </a:r>
            <a:r>
              <a:rPr lang="en-US" altLang="zh-CN" sz="1400" dirty="0">
                <a:solidFill>
                  <a:prstClr val="black"/>
                </a:solidFill>
                <a:latin typeface="ＭＳ 明朝" panose="02020609040205080304" pitchFamily="17" charset="-128"/>
                <a:ea typeface="ＭＳ 明朝" panose="02020609040205080304" pitchFamily="17" charset="-128"/>
              </a:rPr>
              <a:t>347</a:t>
            </a:r>
            <a:r>
              <a:rPr lang="zh-CN" altLang="en-US" sz="1400" dirty="0">
                <a:solidFill>
                  <a:prstClr val="black"/>
                </a:solidFill>
                <a:latin typeface="ＭＳ 明朝" panose="02020609040205080304" pitchFamily="17" charset="-128"/>
                <a:ea typeface="ＭＳ 明朝" panose="02020609040205080304" pitchFamily="17" charset="-128"/>
              </a:rPr>
              <a:t>条）</a:t>
            </a:r>
            <a:endParaRPr lang="ja-JP" altLang="en-US" sz="14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4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6" name="コンテンツ プレースホルダー 4"/>
          <p:cNvSpPr txBox="1">
            <a:spLocks/>
          </p:cNvSpPr>
          <p:nvPr/>
        </p:nvSpPr>
        <p:spPr>
          <a:xfrm>
            <a:off x="628649" y="4090420"/>
            <a:ext cx="8274431" cy="120981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68288" indent="-268288">
              <a:lnSpc>
                <a:spcPct val="100000"/>
              </a:lnSpc>
              <a:spcBef>
                <a:spcPts val="0"/>
              </a:spcBef>
              <a:buNone/>
            </a:pPr>
            <a:r>
              <a:rPr lang="en-US" altLang="zh-CN" sz="1200" b="1" dirty="0">
                <a:solidFill>
                  <a:schemeClr val="accent1">
                    <a:lumMod val="75000"/>
                  </a:schemeClr>
                </a:solidFill>
                <a:latin typeface="ＭＳ 明朝" panose="02020609040205080304" pitchFamily="17" charset="-128"/>
                <a:ea typeface="ＭＳ 明朝" panose="02020609040205080304" pitchFamily="17" charset="-128"/>
              </a:rPr>
              <a:t>※</a:t>
            </a:r>
            <a:r>
              <a:rPr lang="zh-CN" altLang="en-US" sz="1200" b="1" dirty="0">
                <a:solidFill>
                  <a:schemeClr val="accent1">
                    <a:lumMod val="75000"/>
                  </a:schemeClr>
                </a:solidFill>
                <a:latin typeface="ＭＳ 明朝" panose="02020609040205080304" pitchFamily="17" charset="-128"/>
                <a:ea typeface="ＭＳ 明朝" panose="02020609040205080304" pitchFamily="17" charset="-128"/>
              </a:rPr>
              <a:t>１绝缘用防护具：通过操作人员佩戴，防止触电的器具，如电气安全帽，电气橡胶手套，绝缘用橡胶长靴，电气用橡胶长袖等。</a:t>
            </a:r>
          </a:p>
          <a:p>
            <a:pPr marL="268288" indent="-268288">
              <a:lnSpc>
                <a:spcPct val="100000"/>
              </a:lnSpc>
              <a:spcBef>
                <a:spcPts val="0"/>
              </a:spcBef>
              <a:buNone/>
            </a:pPr>
            <a:r>
              <a:rPr lang="en-US" altLang="zh-CN" sz="1200" b="1" dirty="0">
                <a:solidFill>
                  <a:schemeClr val="accent1">
                    <a:lumMod val="75000"/>
                  </a:schemeClr>
                </a:solidFill>
                <a:latin typeface="ＭＳ 明朝" panose="02020609040205080304" pitchFamily="17" charset="-128"/>
                <a:ea typeface="ＭＳ 明朝" panose="02020609040205080304" pitchFamily="17" charset="-128"/>
              </a:rPr>
              <a:t>※</a:t>
            </a:r>
            <a:r>
              <a:rPr lang="zh-CN" altLang="en-US" sz="1200" b="1" dirty="0">
                <a:solidFill>
                  <a:schemeClr val="accent1">
                    <a:lumMod val="75000"/>
                  </a:schemeClr>
                </a:solidFill>
                <a:latin typeface="ＭＳ 明朝" panose="02020609040205080304" pitchFamily="17" charset="-128"/>
                <a:ea typeface="ＭＳ 明朝" panose="02020609040205080304" pitchFamily="17" charset="-128"/>
              </a:rPr>
              <a:t>２绝缘用防具：在处理充电电路及点起工程作业时，覆盖上充电部分防止触电的防护具，如绝垫，绝缘罩，橡胶绝缘管等。</a:t>
            </a:r>
          </a:p>
          <a:p>
            <a:pPr marL="268288" indent="-268288">
              <a:lnSpc>
                <a:spcPct val="100000"/>
              </a:lnSpc>
              <a:spcBef>
                <a:spcPts val="0"/>
              </a:spcBef>
              <a:buNone/>
            </a:pPr>
            <a:r>
              <a:rPr lang="en-US" altLang="zh-CN" sz="1200" b="1" dirty="0">
                <a:solidFill>
                  <a:schemeClr val="accent1">
                    <a:lumMod val="75000"/>
                  </a:schemeClr>
                </a:solidFill>
                <a:latin typeface="ＭＳ 明朝" panose="02020609040205080304" pitchFamily="17" charset="-128"/>
                <a:ea typeface="ＭＳ 明朝" panose="02020609040205080304" pitchFamily="17" charset="-128"/>
              </a:rPr>
              <a:t>※</a:t>
            </a:r>
            <a:r>
              <a:rPr lang="zh-CN" altLang="en-US" sz="1200" b="1" dirty="0">
                <a:solidFill>
                  <a:schemeClr val="accent1">
                    <a:lumMod val="75000"/>
                  </a:schemeClr>
                </a:solidFill>
                <a:latin typeface="ＭＳ 明朝" panose="02020609040205080304" pitchFamily="17" charset="-128"/>
                <a:ea typeface="ＭＳ 明朝" panose="02020609040205080304" pitchFamily="17" charset="-128"/>
              </a:rPr>
              <a:t>３绝缘用防护具：在建设工程等接近高压充电部的作业时，为了防止与建设用金属体接触而使工作人员触电，有安装在高压充电部建设用防护管，建设用防护垫。</a:t>
            </a:r>
          </a:p>
          <a:p>
            <a:pPr marL="268288" indent="-268288">
              <a:lnSpc>
                <a:spcPct val="100000"/>
              </a:lnSpc>
              <a:spcBef>
                <a:spcPts val="0"/>
              </a:spcBef>
              <a:buNone/>
            </a:pPr>
            <a:endParaRPr lang="ja-JP" altLang="en-US" sz="1200" b="1" dirty="0">
              <a:solidFill>
                <a:schemeClr val="accent1">
                  <a:lumMod val="75000"/>
                </a:schemeClr>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400" b="1"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707369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kumimoji="1" lang="ja-JP" altLang="en-US" sz="2400" b="1" dirty="0">
                <a:latin typeface="ＭＳ 明朝" panose="02020609040205080304" pitchFamily="17" charset="-128"/>
                <a:ea typeface="ＭＳ 明朝" panose="02020609040205080304" pitchFamily="17" charset="-128"/>
              </a:rPr>
              <a:t>输送・配电线的安全</a:t>
            </a:r>
            <a:r>
              <a:rPr lang="zh-CN" altLang="en-US" sz="2400" b="1" dirty="0">
                <a:latin typeface="ＭＳ 明朝" panose="02020609040205080304" pitchFamily="17" charset="-128"/>
                <a:ea typeface="ＭＳ 明朝" panose="02020609040205080304" pitchFamily="17" charset="-128"/>
              </a:rPr>
              <a:t>分</a:t>
            </a:r>
            <a:r>
              <a:rPr kumimoji="1" lang="ja-JP" altLang="en-US" sz="2400" b="1" dirty="0">
                <a:latin typeface="ＭＳ 明朝" panose="02020609040205080304" pitchFamily="17" charset="-128"/>
                <a:ea typeface="ＭＳ 明朝" panose="02020609040205080304" pitchFamily="17" charset="-128"/>
              </a:rPr>
              <a:t>隔距离</a:t>
            </a: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教材１７６页</a:t>
            </a:r>
            <a:r>
              <a:rPr lang="en-US" altLang="ja-JP" sz="1200" dirty="0">
                <a:solidFill>
                  <a:prstClr val="black"/>
                </a:solidFill>
              </a:rPr>
              <a:t>/</a:t>
            </a:r>
            <a:r>
              <a:rPr lang="ja-JP" altLang="en-US" sz="1200" dirty="0">
                <a:solidFill>
                  <a:prstClr val="black"/>
                </a:solidFill>
              </a:rPr>
              <a:t>辅助教材</a:t>
            </a:r>
            <a:r>
              <a:rPr lang="ja-JP" altLang="en-US" sz="1200" dirty="0" smtClean="0">
                <a:solidFill>
                  <a:prstClr val="black"/>
                </a:solidFill>
              </a:rPr>
              <a:t>７５页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83</a:t>
            </a:fld>
            <a:endParaRPr lang="ja-JP" altLang="en-US" dirty="0">
              <a:solidFill>
                <a:prstClr val="black">
                  <a:tint val="75000"/>
                </a:prstClr>
              </a:solidFill>
            </a:endParaRPr>
          </a:p>
        </p:txBody>
      </p:sp>
      <p:sp>
        <p:nvSpPr>
          <p:cNvPr id="2" name="正方形/長方形 1"/>
          <p:cNvSpPr/>
          <p:nvPr/>
        </p:nvSpPr>
        <p:spPr>
          <a:xfrm>
            <a:off x="3329512" y="1136285"/>
            <a:ext cx="2518638" cy="523220"/>
          </a:xfrm>
          <a:prstGeom prst="rect">
            <a:avLst/>
          </a:prstGeom>
        </p:spPr>
        <p:txBody>
          <a:bodyPr wrap="none">
            <a:spAutoFit/>
          </a:bodyPr>
          <a:lstStyle/>
          <a:p>
            <a:r>
              <a:rPr lang="ja-JP" altLang="en-US" sz="1400" dirty="0">
                <a:latin typeface="ＭＳ 明朝" panose="02020609040205080304" pitchFamily="17" charset="-128"/>
                <a:ea typeface="ＭＳ 明朝" panose="02020609040205080304" pitchFamily="17" charset="-128"/>
              </a:rPr>
              <a:t>输送・配电线的安全隔离距离</a:t>
            </a:r>
          </a:p>
          <a:p>
            <a:endParaRPr lang="ja-JP" altLang="en-US" sz="1400" dirty="0">
              <a:latin typeface="Meiryo UI" panose="020B0604030504040204" pitchFamily="50" charset="-128"/>
              <a:ea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2121202298"/>
              </p:ext>
            </p:extLst>
          </p:nvPr>
        </p:nvGraphicFramePr>
        <p:xfrm>
          <a:off x="1515110" y="1526767"/>
          <a:ext cx="6113780" cy="2594610"/>
        </p:xfrm>
        <a:graphic>
          <a:graphicData uri="http://schemas.openxmlformats.org/drawingml/2006/table">
            <a:tbl>
              <a:tblPr firstRow="1" firstCol="1" bandRow="1">
                <a:tableStyleId>{5940675A-B579-460E-94D1-54222C63F5DA}</a:tableStyleId>
              </a:tblPr>
              <a:tblGrid>
                <a:gridCol w="1528445">
                  <a:extLst>
                    <a:ext uri="{9D8B030D-6E8A-4147-A177-3AD203B41FA5}">
                      <a16:colId xmlns:a16="http://schemas.microsoft.com/office/drawing/2014/main" val="20000"/>
                    </a:ext>
                  </a:extLst>
                </a:gridCol>
                <a:gridCol w="1528445">
                  <a:extLst>
                    <a:ext uri="{9D8B030D-6E8A-4147-A177-3AD203B41FA5}">
                      <a16:colId xmlns:a16="http://schemas.microsoft.com/office/drawing/2014/main" val="20001"/>
                    </a:ext>
                  </a:extLst>
                </a:gridCol>
                <a:gridCol w="1528445">
                  <a:extLst>
                    <a:ext uri="{9D8B030D-6E8A-4147-A177-3AD203B41FA5}">
                      <a16:colId xmlns:a16="http://schemas.microsoft.com/office/drawing/2014/main" val="20002"/>
                    </a:ext>
                  </a:extLst>
                </a:gridCol>
                <a:gridCol w="1528445">
                  <a:extLst>
                    <a:ext uri="{9D8B030D-6E8A-4147-A177-3AD203B41FA5}">
                      <a16:colId xmlns:a16="http://schemas.microsoft.com/office/drawing/2014/main" val="20003"/>
                    </a:ext>
                  </a:extLst>
                </a:gridCol>
              </a:tblGrid>
              <a:tr h="288290">
                <a:tc rowSpan="2">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zh-CN" altLang="en-US" sz="1200" kern="100" dirty="0">
                          <a:effectLst/>
                          <a:latin typeface="Meiryo UI" panose="020B0604030504040204" pitchFamily="50" charset="-128"/>
                          <a:ea typeface="Meiryo UI" panose="020B0604030504040204" pitchFamily="50" charset="-128"/>
                          <a:cs typeface="Times New Roman" panose="02020603050405020304" pitchFamily="18" charset="0"/>
                        </a:rPr>
                        <a:t>电路</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rowSpan="2">
                  <a:txBody>
                    <a:bodyPr/>
                    <a:lstStyle/>
                    <a:p>
                      <a:pPr algn="ctr">
                        <a:lnSpc>
                          <a:spcPts val="1600"/>
                        </a:lnSpc>
                        <a:spcAft>
                          <a:spcPts val="0"/>
                        </a:spcAft>
                      </a:pPr>
                      <a:r>
                        <a:rPr lang="zh-CN" altLang="en-US" sz="1200" kern="100" dirty="0">
                          <a:effectLst/>
                        </a:rPr>
                        <a:t>送电压力</a:t>
                      </a:r>
                      <a:r>
                        <a:rPr lang="ja-JP" sz="1200" kern="100" dirty="0">
                          <a:effectLst/>
                        </a:rPr>
                        <a:t>（Ⅴ）</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gridSpan="2">
                  <a:txBody>
                    <a:bodyPr/>
                    <a:lstStyle/>
                    <a:p>
                      <a:pPr algn="ctr">
                        <a:lnSpc>
                          <a:spcPts val="1600"/>
                        </a:lnSpc>
                        <a:spcAft>
                          <a:spcPts val="0"/>
                        </a:spcAft>
                      </a:pPr>
                      <a:r>
                        <a:rPr lang="zh-CN" altLang="en-US" sz="1200" kern="100" dirty="0">
                          <a:effectLst/>
                        </a:rPr>
                        <a:t>最小分隔距离</a:t>
                      </a:r>
                      <a:r>
                        <a:rPr lang="ja-JP" sz="1200" kern="100" dirty="0">
                          <a:effectLst/>
                        </a:rPr>
                        <a:t>（ｍ）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hMerge="1">
                  <a:txBody>
                    <a:bodyPr/>
                    <a:lstStyle/>
                    <a:p>
                      <a:endParaRPr kumimoji="1" lang="ja-JP" altLang="en-US"/>
                    </a:p>
                  </a:txBody>
                  <a:tcPr/>
                </a:tc>
                <a:extLst>
                  <a:ext uri="{0D108BD9-81ED-4DB2-BD59-A6C34878D82A}">
                    <a16:rowId xmlns:a16="http://schemas.microsoft.com/office/drawing/2014/main" val="10000"/>
                  </a:ext>
                </a:extLst>
              </a:tr>
              <a:tr h="288290">
                <a:tc vMerge="1">
                  <a:txBody>
                    <a:bodyPr/>
                    <a:lstStyle/>
                    <a:p>
                      <a:endParaRPr kumimoji="1" lang="ja-JP" altLang="en-US"/>
                    </a:p>
                  </a:txBody>
                  <a:tcPr/>
                </a:tc>
                <a:tc vMerge="1">
                  <a:txBody>
                    <a:bodyPr/>
                    <a:lstStyle/>
                    <a:p>
                      <a:endParaRPr kumimoji="1" lang="ja-JP" altLang="en-US"/>
                    </a:p>
                  </a:txBody>
                  <a:tcPr/>
                </a:tc>
                <a:tc>
                  <a:txBody>
                    <a:bodyPr/>
                    <a:lstStyle/>
                    <a:p>
                      <a:pPr algn="ctr">
                        <a:lnSpc>
                          <a:spcPts val="1600"/>
                        </a:lnSpc>
                        <a:spcAft>
                          <a:spcPts val="0"/>
                        </a:spcAft>
                      </a:pPr>
                      <a:r>
                        <a:rPr lang="zh-CN" altLang="en-US" sz="1200" kern="100" dirty="0">
                          <a:effectLst/>
                        </a:rPr>
                        <a:t>劳动省通传</a:t>
                      </a:r>
                      <a:r>
                        <a:rPr lang="ja-JP" sz="1200" kern="100" dirty="0">
                          <a:effectLst/>
                        </a:rPr>
                        <a:t>※</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lnSpc>
                          <a:spcPts val="1600"/>
                        </a:lnSpc>
                        <a:spcAft>
                          <a:spcPts val="0"/>
                        </a:spcAft>
                      </a:pPr>
                      <a:r>
                        <a:rPr lang="zh-CN" altLang="en-US" sz="1200" kern="100">
                          <a:effectLst/>
                          <a:latin typeface="Meiryo UI" panose="020B0604030504040204" pitchFamily="50" charset="-128"/>
                          <a:ea typeface="Meiryo UI" panose="020B0604030504040204" pitchFamily="50" charset="-128"/>
                          <a:cs typeface="Times New Roman" panose="02020603050405020304" pitchFamily="18" charset="0"/>
                        </a:rPr>
                        <a:t>电力公司的目标值</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88290">
                <a:tc rowSpan="2">
                  <a:txBody>
                    <a:bodyPr/>
                    <a:lstStyle/>
                    <a:p>
                      <a:pPr algn="ctr">
                        <a:lnSpc>
                          <a:spcPts val="1600"/>
                        </a:lnSpc>
                        <a:spcAft>
                          <a:spcPts val="0"/>
                        </a:spcAft>
                      </a:pPr>
                      <a:r>
                        <a:rPr lang="zh-CN" altLang="en-US" sz="1200" kern="100" dirty="0">
                          <a:effectLst/>
                          <a:latin typeface="Meiryo UI" panose="020B0604030504040204" pitchFamily="50" charset="-128"/>
                          <a:ea typeface="Meiryo UI" panose="020B0604030504040204" pitchFamily="50" charset="-128"/>
                          <a:cs typeface="Times New Roman" panose="02020603050405020304" pitchFamily="18" charset="0"/>
                        </a:rPr>
                        <a:t>配电线</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lnSpc>
                          <a:spcPts val="1600"/>
                        </a:lnSpc>
                        <a:spcAft>
                          <a:spcPts val="0"/>
                        </a:spcAft>
                      </a:pPr>
                      <a:r>
                        <a:rPr lang="en-US" sz="1200" kern="100">
                          <a:effectLst/>
                        </a:rPr>
                        <a:t>100</a:t>
                      </a:r>
                      <a:r>
                        <a:rPr lang="ja-JP" sz="1200" kern="100">
                          <a:effectLst/>
                        </a:rPr>
                        <a:t>・</a:t>
                      </a:r>
                      <a:r>
                        <a:rPr lang="en-US" sz="1200" kern="100">
                          <a:effectLst/>
                        </a:rPr>
                        <a:t>200</a:t>
                      </a:r>
                      <a:r>
                        <a:rPr lang="ja-JP" sz="1200" kern="100">
                          <a:effectLst/>
                        </a:rPr>
                        <a:t>以下</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lnSpc>
                          <a:spcPts val="1600"/>
                        </a:lnSpc>
                        <a:spcAft>
                          <a:spcPts val="0"/>
                        </a:spcAft>
                      </a:pPr>
                      <a:r>
                        <a:rPr lang="en-US" sz="1200" kern="100" dirty="0">
                          <a:effectLst/>
                        </a:rPr>
                        <a:t>1.0</a:t>
                      </a:r>
                      <a:r>
                        <a:rPr lang="ja-JP" sz="1200" kern="100" dirty="0">
                          <a:effectLst/>
                        </a:rPr>
                        <a:t>以上</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lnSpc>
                          <a:spcPts val="1600"/>
                        </a:lnSpc>
                        <a:spcAft>
                          <a:spcPts val="0"/>
                        </a:spcAft>
                      </a:pPr>
                      <a:r>
                        <a:rPr lang="en-US" sz="1200" kern="100" dirty="0">
                          <a:effectLst/>
                        </a:rPr>
                        <a:t>1.0</a:t>
                      </a:r>
                      <a:r>
                        <a:rPr lang="ja-JP" sz="1200" kern="100" dirty="0">
                          <a:effectLst/>
                        </a:rPr>
                        <a:t>以上</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88290">
                <a:tc vMerge="1">
                  <a:txBody>
                    <a:bodyPr/>
                    <a:lstStyle/>
                    <a:p>
                      <a:endParaRPr kumimoji="1" lang="ja-JP" altLang="en-US"/>
                    </a:p>
                  </a:txBody>
                  <a:tcPr/>
                </a:tc>
                <a:tc>
                  <a:txBody>
                    <a:bodyPr/>
                    <a:lstStyle/>
                    <a:p>
                      <a:pPr algn="r">
                        <a:lnSpc>
                          <a:spcPts val="1600"/>
                        </a:lnSpc>
                        <a:spcAft>
                          <a:spcPts val="0"/>
                        </a:spcAft>
                      </a:pPr>
                      <a:r>
                        <a:rPr lang="en-US" sz="1200" kern="100" dirty="0">
                          <a:effectLst/>
                        </a:rPr>
                        <a:t>6,600</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lnSpc>
                          <a:spcPts val="1600"/>
                        </a:lnSpc>
                        <a:spcAft>
                          <a:spcPts val="0"/>
                        </a:spcAft>
                      </a:pPr>
                      <a:r>
                        <a:rPr lang="en-US" sz="1200" kern="100">
                          <a:effectLst/>
                        </a:rPr>
                        <a:t>1.2</a:t>
                      </a:r>
                      <a:r>
                        <a:rPr lang="ja-JP" sz="1200" kern="100">
                          <a:effectLst/>
                        </a:rPr>
                        <a:t>以上</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lnSpc>
                          <a:spcPts val="1600"/>
                        </a:lnSpc>
                        <a:spcAft>
                          <a:spcPts val="0"/>
                        </a:spcAft>
                      </a:pPr>
                      <a:r>
                        <a:rPr lang="en-US" sz="1200" kern="100" dirty="0">
                          <a:effectLst/>
                        </a:rPr>
                        <a:t>2.0</a:t>
                      </a:r>
                      <a:r>
                        <a:rPr lang="ja-JP" sz="1200" kern="100" dirty="0">
                          <a:effectLst/>
                        </a:rPr>
                        <a:t>以上</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88290">
                <a:tc rowSpan="5">
                  <a:txBody>
                    <a:bodyPr/>
                    <a:lstStyle/>
                    <a:p>
                      <a:pPr algn="ctr">
                        <a:lnSpc>
                          <a:spcPts val="1600"/>
                        </a:lnSpc>
                        <a:spcAft>
                          <a:spcPts val="0"/>
                        </a:spcAft>
                      </a:pPr>
                      <a:r>
                        <a:rPr lang="zh-CN" altLang="en-US" sz="1200" kern="100" dirty="0">
                          <a:effectLst/>
                          <a:latin typeface="Meiryo UI" panose="020B0604030504040204" pitchFamily="50" charset="-128"/>
                          <a:ea typeface="Meiryo UI" panose="020B0604030504040204" pitchFamily="50" charset="-128"/>
                          <a:cs typeface="Times New Roman" panose="02020603050405020304" pitchFamily="18" charset="0"/>
                        </a:rPr>
                        <a:t>送电线</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lnSpc>
                          <a:spcPts val="1600"/>
                        </a:lnSpc>
                        <a:spcAft>
                          <a:spcPts val="0"/>
                        </a:spcAft>
                      </a:pPr>
                      <a:r>
                        <a:rPr lang="en-US" sz="1200" kern="100">
                          <a:effectLst/>
                        </a:rPr>
                        <a:t>22,000</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lnSpc>
                          <a:spcPts val="1600"/>
                        </a:lnSpc>
                        <a:spcAft>
                          <a:spcPts val="0"/>
                        </a:spcAft>
                      </a:pPr>
                      <a:r>
                        <a:rPr lang="en-US" sz="1200" kern="100">
                          <a:effectLst/>
                        </a:rPr>
                        <a:t>2.0</a:t>
                      </a:r>
                      <a:r>
                        <a:rPr lang="ja-JP" sz="1200" kern="100">
                          <a:effectLst/>
                        </a:rPr>
                        <a:t>以上</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lnSpc>
                          <a:spcPts val="1600"/>
                        </a:lnSpc>
                        <a:spcAft>
                          <a:spcPts val="0"/>
                        </a:spcAft>
                      </a:pPr>
                      <a:r>
                        <a:rPr lang="en-US" sz="1200" kern="100" dirty="0">
                          <a:effectLst/>
                        </a:rPr>
                        <a:t>3.0</a:t>
                      </a:r>
                      <a:r>
                        <a:rPr lang="ja-JP" sz="1200" kern="100" dirty="0">
                          <a:effectLst/>
                        </a:rPr>
                        <a:t>以上</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88290">
                <a:tc vMerge="1">
                  <a:txBody>
                    <a:bodyPr/>
                    <a:lstStyle/>
                    <a:p>
                      <a:endParaRPr kumimoji="1" lang="ja-JP" altLang="en-US"/>
                    </a:p>
                  </a:txBody>
                  <a:tcPr/>
                </a:tc>
                <a:tc>
                  <a:txBody>
                    <a:bodyPr/>
                    <a:lstStyle/>
                    <a:p>
                      <a:pPr algn="r">
                        <a:lnSpc>
                          <a:spcPts val="1600"/>
                        </a:lnSpc>
                        <a:spcAft>
                          <a:spcPts val="0"/>
                        </a:spcAft>
                      </a:pPr>
                      <a:r>
                        <a:rPr lang="en-US" sz="1200" kern="100">
                          <a:effectLst/>
                        </a:rPr>
                        <a:t>66,000</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lnSpc>
                          <a:spcPts val="1600"/>
                        </a:lnSpc>
                        <a:spcAft>
                          <a:spcPts val="0"/>
                        </a:spcAft>
                      </a:pPr>
                      <a:r>
                        <a:rPr lang="en-US" sz="1200" kern="100">
                          <a:effectLst/>
                        </a:rPr>
                        <a:t>2.2</a:t>
                      </a:r>
                      <a:r>
                        <a:rPr lang="ja-JP" sz="1200" kern="100">
                          <a:effectLst/>
                        </a:rPr>
                        <a:t>以上</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lnSpc>
                          <a:spcPts val="1600"/>
                        </a:lnSpc>
                        <a:spcAft>
                          <a:spcPts val="0"/>
                        </a:spcAft>
                      </a:pPr>
                      <a:r>
                        <a:rPr lang="en-US" sz="1200" kern="100" dirty="0">
                          <a:effectLst/>
                        </a:rPr>
                        <a:t>4.0</a:t>
                      </a:r>
                      <a:r>
                        <a:rPr lang="ja-JP" sz="1200" kern="100" dirty="0">
                          <a:effectLst/>
                        </a:rPr>
                        <a:t>以上</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88290">
                <a:tc vMerge="1">
                  <a:txBody>
                    <a:bodyPr/>
                    <a:lstStyle/>
                    <a:p>
                      <a:endParaRPr kumimoji="1" lang="ja-JP" altLang="en-US"/>
                    </a:p>
                  </a:txBody>
                  <a:tcPr/>
                </a:tc>
                <a:tc>
                  <a:txBody>
                    <a:bodyPr/>
                    <a:lstStyle/>
                    <a:p>
                      <a:pPr algn="r">
                        <a:lnSpc>
                          <a:spcPts val="1600"/>
                        </a:lnSpc>
                        <a:spcAft>
                          <a:spcPts val="0"/>
                        </a:spcAft>
                      </a:pPr>
                      <a:r>
                        <a:rPr lang="en-US" sz="1200" kern="100">
                          <a:effectLst/>
                        </a:rPr>
                        <a:t>154,000</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lnSpc>
                          <a:spcPts val="1600"/>
                        </a:lnSpc>
                        <a:spcAft>
                          <a:spcPts val="0"/>
                        </a:spcAft>
                      </a:pPr>
                      <a:r>
                        <a:rPr lang="en-US" sz="1200" kern="100">
                          <a:effectLst/>
                        </a:rPr>
                        <a:t>4.0</a:t>
                      </a:r>
                      <a:r>
                        <a:rPr lang="ja-JP" sz="1200" kern="100">
                          <a:effectLst/>
                        </a:rPr>
                        <a:t>以上</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lnSpc>
                          <a:spcPts val="1600"/>
                        </a:lnSpc>
                        <a:spcAft>
                          <a:spcPts val="0"/>
                        </a:spcAft>
                      </a:pPr>
                      <a:r>
                        <a:rPr lang="en-US" sz="1200" kern="100" dirty="0">
                          <a:effectLst/>
                        </a:rPr>
                        <a:t>5.0</a:t>
                      </a:r>
                      <a:r>
                        <a:rPr lang="ja-JP" sz="1200" kern="100" dirty="0">
                          <a:effectLst/>
                        </a:rPr>
                        <a:t>以上</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88290">
                <a:tc vMerge="1">
                  <a:txBody>
                    <a:bodyPr/>
                    <a:lstStyle/>
                    <a:p>
                      <a:endParaRPr kumimoji="1" lang="ja-JP" altLang="en-US"/>
                    </a:p>
                  </a:txBody>
                  <a:tcPr/>
                </a:tc>
                <a:tc>
                  <a:txBody>
                    <a:bodyPr/>
                    <a:lstStyle/>
                    <a:p>
                      <a:pPr algn="r">
                        <a:lnSpc>
                          <a:spcPts val="1600"/>
                        </a:lnSpc>
                        <a:spcAft>
                          <a:spcPts val="0"/>
                        </a:spcAft>
                      </a:pPr>
                      <a:r>
                        <a:rPr lang="en-US" sz="1200" kern="100">
                          <a:effectLst/>
                        </a:rPr>
                        <a:t>275,000</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lnSpc>
                          <a:spcPts val="1600"/>
                        </a:lnSpc>
                        <a:spcAft>
                          <a:spcPts val="0"/>
                        </a:spcAft>
                      </a:pPr>
                      <a:r>
                        <a:rPr lang="en-US" sz="1200" kern="100">
                          <a:effectLst/>
                        </a:rPr>
                        <a:t>6.4</a:t>
                      </a:r>
                      <a:r>
                        <a:rPr lang="ja-JP" sz="1200" kern="100">
                          <a:effectLst/>
                        </a:rPr>
                        <a:t>以上</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lnSpc>
                          <a:spcPts val="1600"/>
                        </a:lnSpc>
                        <a:spcAft>
                          <a:spcPts val="0"/>
                        </a:spcAft>
                      </a:pPr>
                      <a:r>
                        <a:rPr lang="en-US" sz="1200" kern="100" dirty="0">
                          <a:effectLst/>
                        </a:rPr>
                        <a:t>7.0</a:t>
                      </a:r>
                      <a:r>
                        <a:rPr lang="ja-JP" sz="1200" kern="100" dirty="0">
                          <a:effectLst/>
                        </a:rPr>
                        <a:t>以上</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288290">
                <a:tc vMerge="1">
                  <a:txBody>
                    <a:bodyPr/>
                    <a:lstStyle/>
                    <a:p>
                      <a:endParaRPr kumimoji="1" lang="ja-JP" altLang="en-US" dirty="0"/>
                    </a:p>
                  </a:txBody>
                  <a:tcPr/>
                </a:tc>
                <a:tc>
                  <a:txBody>
                    <a:bodyPr/>
                    <a:lstStyle/>
                    <a:p>
                      <a:pPr algn="r">
                        <a:lnSpc>
                          <a:spcPts val="1600"/>
                        </a:lnSpc>
                        <a:spcAft>
                          <a:spcPts val="0"/>
                        </a:spcAft>
                      </a:pPr>
                      <a:r>
                        <a:rPr lang="en-US" sz="1200" kern="100" dirty="0">
                          <a:effectLst/>
                        </a:rPr>
                        <a:t>500,000</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lnSpc>
                          <a:spcPts val="1600"/>
                        </a:lnSpc>
                        <a:spcAft>
                          <a:spcPts val="0"/>
                        </a:spcAft>
                      </a:pPr>
                      <a:r>
                        <a:rPr lang="en-US" sz="1200" kern="100">
                          <a:effectLst/>
                        </a:rPr>
                        <a:t>10.8</a:t>
                      </a:r>
                      <a:r>
                        <a:rPr lang="ja-JP" sz="1200" kern="100">
                          <a:effectLst/>
                        </a:rPr>
                        <a:t>以上</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r">
                        <a:lnSpc>
                          <a:spcPts val="1600"/>
                        </a:lnSpc>
                        <a:spcAft>
                          <a:spcPts val="0"/>
                        </a:spcAft>
                      </a:pPr>
                      <a:r>
                        <a:rPr lang="en-US" sz="1200" kern="100" dirty="0">
                          <a:effectLst/>
                        </a:rPr>
                        <a:t>11.0</a:t>
                      </a:r>
                      <a:r>
                        <a:rPr lang="ja-JP" sz="1200" kern="100" dirty="0">
                          <a:effectLst/>
                        </a:rPr>
                        <a:t>以上</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5706910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414674"/>
            <a:ext cx="7772400" cy="558496"/>
          </a:xfrm>
        </p:spPr>
        <p:txBody>
          <a:bodyPr>
            <a:normAutofit/>
          </a:bodyPr>
          <a:lstStyle/>
          <a:p>
            <a:r>
              <a:rPr lang="zh-CN" altLang="en-US" sz="3200" dirty="0">
                <a:latin typeface="ＭＳ 明朝" panose="02020609040205080304" pitchFamily="17" charset="-128"/>
                <a:ea typeface="ＭＳ 明朝" panose="02020609040205080304" pitchFamily="17" charset="-128"/>
              </a:rPr>
              <a:t>第</a:t>
            </a:r>
            <a:r>
              <a:rPr lang="en-US" altLang="zh-CN" sz="3200" dirty="0">
                <a:latin typeface="ＭＳ 明朝" panose="02020609040205080304" pitchFamily="17" charset="-128"/>
                <a:ea typeface="ＭＳ 明朝" panose="02020609040205080304" pitchFamily="17" charset="-128"/>
              </a:rPr>
              <a:t>5</a:t>
            </a:r>
            <a:r>
              <a:rPr lang="zh-CN" altLang="en-US" sz="3200" dirty="0">
                <a:latin typeface="ＭＳ 明朝" panose="02020609040205080304" pitchFamily="17" charset="-128"/>
                <a:ea typeface="ＭＳ 明朝" panose="02020609040205080304" pitchFamily="17" charset="-128"/>
              </a:rPr>
              <a:t>章</a:t>
            </a:r>
            <a:r>
              <a:rPr kumimoji="1" lang="ja-JP" altLang="en-US" sz="3200" dirty="0">
                <a:latin typeface="ＭＳ 明朝" panose="02020609040205080304" pitchFamily="17" charset="-128"/>
                <a:ea typeface="ＭＳ 明朝" panose="02020609040205080304" pitchFamily="17" charset="-128"/>
              </a:rPr>
              <a:t>　</a:t>
            </a:r>
            <a:r>
              <a:rPr kumimoji="1" lang="zh-CN" altLang="en-US" sz="3200" dirty="0">
                <a:latin typeface="ＭＳ 明朝" panose="02020609040205080304" pitchFamily="17" charset="-128"/>
                <a:ea typeface="ＭＳ 明朝" panose="02020609040205080304" pitchFamily="17" charset="-128"/>
              </a:rPr>
              <a:t>相关法律法规</a:t>
            </a:r>
            <a:endParaRPr kumimoji="1" lang="ja-JP" altLang="en-US" sz="3200" dirty="0">
              <a:latin typeface="ＭＳ 明朝" panose="02020609040205080304" pitchFamily="17" charset="-128"/>
              <a:ea typeface="ＭＳ 明朝" panose="02020609040205080304" pitchFamily="17" charset="-128"/>
            </a:endParaRPr>
          </a:p>
        </p:txBody>
      </p:sp>
      <p:sp>
        <p:nvSpPr>
          <p:cNvPr id="3" name="スライド番号プレースホルダー 2"/>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84</a:t>
            </a:fld>
            <a:endParaRPr lang="ja-JP" altLang="en-US">
              <a:solidFill>
                <a:prstClr val="black">
                  <a:tint val="75000"/>
                </a:prstClr>
              </a:solidFill>
            </a:endParaRPr>
          </a:p>
        </p:txBody>
      </p:sp>
    </p:spTree>
    <p:extLst>
      <p:ext uri="{BB962C8B-B14F-4D97-AF65-F5344CB8AC3E}">
        <p14:creationId xmlns:p14="http://schemas.microsoft.com/office/powerpoint/2010/main" val="16490818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相关法律法规</a:t>
            </a:r>
            <a:r>
              <a:rPr lang="ja-JP" altLang="en-US" sz="2400" b="1" dirty="0">
                <a:latin typeface="ＭＳ 明朝" panose="02020609040205080304" pitchFamily="17" charset="-128"/>
                <a:ea typeface="ＭＳ 明朝" panose="02020609040205080304" pitchFamily="17" charset="-128"/>
              </a:rPr>
              <a:t>（１）</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3861389" y="6375011"/>
            <a:ext cx="4337848" cy="276999"/>
          </a:xfrm>
          <a:prstGeom prst="rect">
            <a:avLst/>
          </a:prstGeom>
          <a:noFill/>
          <a:ln>
            <a:solidFill>
              <a:schemeClr val="tx1"/>
            </a:solidFill>
          </a:ln>
        </p:spPr>
        <p:txBody>
          <a:bodyPr wrap="square" rtlCol="0">
            <a:spAutoFit/>
          </a:bodyPr>
          <a:lstStyle/>
          <a:p>
            <a:pPr algn="r"/>
            <a:r>
              <a:rPr lang="zh-CN" altLang="en-US" sz="1200" dirty="0">
                <a:solidFill>
                  <a:prstClr val="black"/>
                </a:solidFill>
              </a:rPr>
              <a:t>教材</a:t>
            </a:r>
            <a:r>
              <a:rPr lang="en-US" altLang="zh-CN" sz="1200" dirty="0">
                <a:solidFill>
                  <a:prstClr val="black"/>
                </a:solidFill>
              </a:rPr>
              <a:t>189</a:t>
            </a:r>
            <a:r>
              <a:rPr lang="ja-JP" altLang="en-US" sz="1200" dirty="0">
                <a:solidFill>
                  <a:prstClr val="black"/>
                </a:solidFill>
              </a:rPr>
              <a:t>，</a:t>
            </a:r>
            <a:r>
              <a:rPr lang="en-US" altLang="ja-JP" sz="1200" dirty="0">
                <a:solidFill>
                  <a:prstClr val="black"/>
                </a:solidFill>
              </a:rPr>
              <a:t>190</a:t>
            </a:r>
            <a:r>
              <a:rPr lang="zh-CN" altLang="en-US" sz="1200" dirty="0">
                <a:solidFill>
                  <a:prstClr val="black"/>
                </a:solidFill>
              </a:rPr>
              <a:t>页</a:t>
            </a:r>
            <a:r>
              <a:rPr lang="en-US" altLang="ja-JP" sz="1200" dirty="0">
                <a:solidFill>
                  <a:prstClr val="black"/>
                </a:solidFill>
              </a:rPr>
              <a:t>/</a:t>
            </a:r>
            <a:r>
              <a:rPr lang="zh-CN" altLang="en-US" sz="1200" dirty="0">
                <a:solidFill>
                  <a:prstClr val="black"/>
                </a:solidFill>
              </a:rPr>
              <a:t>辅助教材</a:t>
            </a:r>
            <a:r>
              <a:rPr lang="en-US" altLang="zh-CN" sz="1200" dirty="0" smtClean="0">
                <a:solidFill>
                  <a:prstClr val="black"/>
                </a:solidFill>
              </a:rPr>
              <a:t>76</a:t>
            </a:r>
            <a:r>
              <a:rPr lang="zh-CN" altLang="en-US" sz="1200" dirty="0" smtClean="0">
                <a:solidFill>
                  <a:prstClr val="black"/>
                </a:solidFill>
              </a:rPr>
              <a:t>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a:xfrm>
            <a:off x="6543675" y="6330949"/>
            <a:ext cx="2057400" cy="365125"/>
          </a:xfrm>
        </p:spPr>
        <p:txBody>
          <a:bodyPr/>
          <a:lstStyle/>
          <a:p>
            <a:fld id="{10712B29-8DFD-45C1-BE8F-2E7F44751CDC}" type="slidenum">
              <a:rPr lang="ja-JP" altLang="en-US" smtClean="0">
                <a:solidFill>
                  <a:prstClr val="black">
                    <a:tint val="75000"/>
                  </a:prstClr>
                </a:solidFill>
              </a:rPr>
              <a:pPr/>
              <a:t>85</a:t>
            </a:fld>
            <a:endParaRPr lang="ja-JP" altLang="en-US" dirty="0">
              <a:solidFill>
                <a:prstClr val="black">
                  <a:tint val="75000"/>
                </a:prstClr>
              </a:solidFill>
            </a:endParaRPr>
          </a:p>
        </p:txBody>
      </p:sp>
      <p:sp>
        <p:nvSpPr>
          <p:cNvPr id="8" name="コンテンツ プレースホルダー 4"/>
          <p:cNvSpPr txBox="1">
            <a:spLocks/>
          </p:cNvSpPr>
          <p:nvPr/>
        </p:nvSpPr>
        <p:spPr>
          <a:xfrm>
            <a:off x="628649" y="852738"/>
            <a:ext cx="7886701" cy="262417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ü"/>
            </a:pPr>
            <a:r>
              <a:rPr lang="zh-CN" altLang="en-US" sz="1200" b="1" u="sng" dirty="0">
                <a:solidFill>
                  <a:prstClr val="black"/>
                </a:solidFill>
                <a:latin typeface="ＭＳ 明朝" panose="02020609040205080304" pitchFamily="17" charset="-128"/>
                <a:ea typeface="ＭＳ 明朝" panose="02020609040205080304" pitchFamily="17" charset="-128"/>
              </a:rPr>
              <a:t>劳动者应遵守事项</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zh-CN" sz="1200" b="1" u="sng" dirty="0">
                <a:solidFill>
                  <a:prstClr val="black"/>
                </a:solidFill>
                <a:latin typeface="ＭＳ 明朝" panose="02020609040205080304" pitchFamily="17" charset="-128"/>
                <a:ea typeface="ＭＳ 明朝" panose="02020609040205080304" pitchFamily="17" charset="-128"/>
              </a:rPr>
              <a:t>29</a:t>
            </a:r>
            <a:r>
              <a:rPr lang="zh-CN" altLang="en-US" sz="1200" b="1" u="sng" dirty="0">
                <a:solidFill>
                  <a:prstClr val="black"/>
                </a:solidFill>
                <a:latin typeface="ＭＳ 明朝" panose="02020609040205080304" pitchFamily="17" charset="-128"/>
                <a:ea typeface="ＭＳ 明朝" panose="02020609040205080304" pitchFamily="17" charset="-128"/>
              </a:rPr>
              <a:t>条相关</a:t>
            </a:r>
            <a:r>
              <a:rPr lang="ja-JP" altLang="en-US" sz="1200" b="1" u="sng" dirty="0">
                <a:solidFill>
                  <a:prstClr val="black"/>
                </a:solidFill>
                <a:latin typeface="ＭＳ 明朝" panose="02020609040205080304" pitchFamily="17" charset="-128"/>
                <a:ea typeface="ＭＳ 明朝" panose="02020609040205080304" pitchFamily="17" charset="-128"/>
              </a:rPr>
              <a:t>）</a:t>
            </a:r>
            <a:endParaRPr lang="en-US" altLang="ja-JP" sz="12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关于安全装置等，劳动者需遵守以下事项。</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①　</a:t>
            </a:r>
            <a:r>
              <a:rPr lang="zh-CN" altLang="en-US" sz="1200" dirty="0">
                <a:solidFill>
                  <a:prstClr val="black"/>
                </a:solidFill>
                <a:latin typeface="ＭＳ 明朝" panose="02020609040205080304" pitchFamily="17" charset="-128"/>
                <a:ea typeface="ＭＳ 明朝" panose="02020609040205080304" pitchFamily="17" charset="-128"/>
              </a:rPr>
              <a:t>不摘除安全装置等，不使其丧失功能。</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②　</a:t>
            </a:r>
            <a:r>
              <a:rPr lang="zh-CN" altLang="en-US" sz="1200" dirty="0">
                <a:solidFill>
                  <a:prstClr val="black"/>
                </a:solidFill>
                <a:latin typeface="ＭＳ 明朝" panose="02020609040205080304" pitchFamily="17" charset="-128"/>
                <a:ea typeface="ＭＳ 明朝" panose="02020609040205080304" pitchFamily="17" charset="-128"/>
              </a:rPr>
              <a:t>暂时摘除安全装置等，或有必要使其丧失功能时，提前获取企业的许可</a:t>
            </a:r>
            <a:r>
              <a:rPr lang="ja-JP" altLang="en-US" sz="12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③　</a:t>
            </a:r>
            <a:r>
              <a:rPr lang="zh-CN" altLang="en-US" sz="1200" dirty="0">
                <a:solidFill>
                  <a:prstClr val="black"/>
                </a:solidFill>
                <a:latin typeface="ＭＳ 明朝" panose="02020609040205080304" pitchFamily="17" charset="-128"/>
                <a:ea typeface="ＭＳ 明朝" panose="02020609040205080304" pitchFamily="17" charset="-128"/>
              </a:rPr>
              <a:t>获取许可后将安全装置等拆除掉，或使其丧失了功能时，在需求消失后，立即将其恢复至原状。</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④　</a:t>
            </a:r>
            <a:r>
              <a:rPr lang="zh-CN" altLang="en-US" sz="1200" dirty="0">
                <a:solidFill>
                  <a:prstClr val="black"/>
                </a:solidFill>
                <a:latin typeface="ＭＳ 明朝" panose="02020609040205080304" pitchFamily="17" charset="-128"/>
                <a:ea typeface="ＭＳ 明朝" panose="02020609040205080304" pitchFamily="17" charset="-128"/>
              </a:rPr>
              <a:t>发现安全装置等被拆除，或其功能丧失时，立即通知企业</a:t>
            </a:r>
            <a:r>
              <a:rPr lang="ja-JP" altLang="en-US" sz="1200" dirty="0">
                <a:solidFill>
                  <a:prstClr val="black"/>
                </a:solidFill>
                <a:latin typeface="ＭＳ 明朝" panose="02020609040205080304" pitchFamily="17" charset="-128"/>
                <a:ea typeface="ＭＳ 明朝" panose="02020609040205080304" pitchFamily="17" charset="-128"/>
              </a:rPr>
              <a:t>。</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endParaRPr lang="en-US" altLang="ja-JP" sz="1200" dirty="0">
              <a:solidFill>
                <a:prstClr val="black"/>
              </a:solidFill>
              <a:latin typeface="ＭＳ 明朝" panose="02020609040205080304" pitchFamily="17" charset="-128"/>
              <a:ea typeface="ＭＳ 明朝" panose="02020609040205080304" pitchFamily="17" charset="-128"/>
            </a:endParaRPr>
          </a:p>
          <a:p>
            <a:pPr>
              <a:lnSpc>
                <a:spcPct val="100000"/>
              </a:lnSpc>
              <a:spcBef>
                <a:spcPts val="0"/>
              </a:spcBef>
              <a:buFont typeface="Wingdings" panose="05000000000000000000" pitchFamily="2" charset="2"/>
              <a:buChar char="ü"/>
            </a:pPr>
            <a:r>
              <a:rPr lang="zh-CN" altLang="en-US" sz="1200" b="1" u="sng" dirty="0">
                <a:solidFill>
                  <a:prstClr val="black"/>
                </a:solidFill>
                <a:latin typeface="ＭＳ 明朝" panose="02020609040205080304" pitchFamily="17" charset="-128"/>
                <a:ea typeface="ＭＳ 明朝" panose="02020609040205080304" pitchFamily="17" charset="-128"/>
              </a:rPr>
              <a:t>必须进行特别教育的业务</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36</a:t>
            </a:r>
            <a:r>
              <a:rPr lang="zh-CN" altLang="en-US" sz="1200" b="1" u="sng" dirty="0">
                <a:solidFill>
                  <a:prstClr val="black"/>
                </a:solidFill>
                <a:latin typeface="ＭＳ 明朝" panose="02020609040205080304" pitchFamily="17" charset="-128"/>
                <a:ea typeface="ＭＳ 明朝" panose="02020609040205080304" pitchFamily="17" charset="-128"/>
              </a:rPr>
              <a:t>条相关</a:t>
            </a:r>
            <a:r>
              <a:rPr lang="ja-JP" altLang="en-US" sz="1200" b="1" u="sng" dirty="0">
                <a:solidFill>
                  <a:prstClr val="black"/>
                </a:solidFill>
                <a:latin typeface="ＭＳ 明朝" panose="02020609040205080304" pitchFamily="17" charset="-128"/>
                <a:ea typeface="ＭＳ 明朝" panose="02020609040205080304" pitchFamily="17" charset="-128"/>
              </a:rPr>
              <a:t>）</a:t>
            </a:r>
            <a:endParaRPr lang="ja-JP" altLang="en-US" sz="1200"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企业将以下业务委托给劳动者时，必须进行特别教育。</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⑩</a:t>
            </a:r>
            <a:r>
              <a:rPr lang="zh-CN" altLang="en-US" sz="1200" dirty="0">
                <a:solidFill>
                  <a:prstClr val="black"/>
                </a:solidFill>
                <a:latin typeface="ＭＳ 明朝" panose="02020609040205080304" pitchFamily="17" charset="-128"/>
                <a:ea typeface="ＭＳ 明朝" panose="02020609040205080304" pitchFamily="17" charset="-128"/>
              </a:rPr>
              <a:t>的</a:t>
            </a:r>
            <a:r>
              <a:rPr lang="ja-JP" altLang="en-US" sz="1200" dirty="0">
                <a:solidFill>
                  <a:prstClr val="black"/>
                </a:solidFill>
                <a:latin typeface="ＭＳ 明朝" panose="02020609040205080304" pitchFamily="17" charset="-128"/>
                <a:ea typeface="ＭＳ 明朝" panose="02020609040205080304" pitchFamily="17" charset="-128"/>
              </a:rPr>
              <a:t>５　</a:t>
            </a:r>
            <a:r>
              <a:rPr lang="zh-CN" altLang="en-US" sz="1200" dirty="0">
                <a:solidFill>
                  <a:prstClr val="black"/>
                </a:solidFill>
                <a:latin typeface="ＭＳ 明朝" panose="02020609040205080304" pitchFamily="17" charset="-128"/>
                <a:ea typeface="ＭＳ 明朝" panose="02020609040205080304" pitchFamily="17" charset="-128"/>
              </a:rPr>
              <a:t>作业平台高度未满</a:t>
            </a:r>
            <a:r>
              <a:rPr lang="en-US" altLang="ja-JP" sz="1200" dirty="0">
                <a:solidFill>
                  <a:prstClr val="black"/>
                </a:solidFill>
                <a:latin typeface="ＭＳ 明朝" panose="02020609040205080304" pitchFamily="17" charset="-128"/>
                <a:ea typeface="ＭＳ 明朝" panose="02020609040205080304" pitchFamily="17" charset="-128"/>
              </a:rPr>
              <a:t>10</a:t>
            </a:r>
            <a:r>
              <a:rPr lang="zh-CN" altLang="en-US" sz="1200" dirty="0">
                <a:solidFill>
                  <a:prstClr val="black"/>
                </a:solidFill>
                <a:latin typeface="ＭＳ 明朝" panose="02020609040205080304" pitchFamily="17" charset="-128"/>
                <a:ea typeface="ＭＳ 明朝" panose="02020609040205080304" pitchFamily="17" charset="-128"/>
              </a:rPr>
              <a:t>米的高空作业车的驾驶</a:t>
            </a:r>
            <a:endParaRPr lang="ja-JP" altLang="en-US" sz="1200" dirty="0">
              <a:solidFill>
                <a:prstClr val="black"/>
              </a:solidFill>
              <a:latin typeface="ＭＳ 明朝" panose="02020609040205080304" pitchFamily="17" charset="-128"/>
              <a:ea typeface="ＭＳ 明朝" panose="02020609040205080304" pitchFamily="17" charset="-128"/>
            </a:endParaRPr>
          </a:p>
          <a:p>
            <a:pPr marL="717550" indent="-71755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㊶　　　　</a:t>
            </a:r>
            <a:r>
              <a:rPr lang="zh-CN" altLang="en-US" sz="1200" dirty="0">
                <a:solidFill>
                  <a:prstClr val="black"/>
                </a:solidFill>
                <a:latin typeface="ＭＳ 明朝" panose="02020609040205080304" pitchFamily="17" charset="-128"/>
                <a:ea typeface="ＭＳ 明朝" panose="02020609040205080304" pitchFamily="17" charset="-128"/>
              </a:rPr>
              <a:t>在高度两米以上，难以设置作业平台的地方，使用防坠落设备中全线束型器具进行作业的相关业务</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endParaRPr lang="ja-JP" altLang="en-US" sz="12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61043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相关法律法规</a:t>
            </a:r>
            <a:r>
              <a:rPr lang="ja-JP" altLang="en-US" sz="2400" b="1" dirty="0">
                <a:latin typeface="ＭＳ 明朝" panose="02020609040205080304" pitchFamily="17" charset="-128"/>
                <a:ea typeface="ＭＳ 明朝" panose="02020609040205080304" pitchFamily="17" charset="-128"/>
              </a:rPr>
              <a:t>（２）</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3542616" y="6400413"/>
            <a:ext cx="4628046" cy="276999"/>
          </a:xfrm>
          <a:prstGeom prst="rect">
            <a:avLst/>
          </a:prstGeom>
          <a:noFill/>
          <a:ln>
            <a:solidFill>
              <a:schemeClr val="tx1"/>
            </a:solidFill>
          </a:ln>
        </p:spPr>
        <p:txBody>
          <a:bodyPr wrap="square" rtlCol="0">
            <a:spAutoFit/>
          </a:bodyPr>
          <a:lstStyle/>
          <a:p>
            <a:pPr algn="r"/>
            <a:r>
              <a:rPr lang="zh-CN" altLang="en-US" sz="1200" dirty="0">
                <a:solidFill>
                  <a:prstClr val="black"/>
                </a:solidFill>
              </a:rPr>
              <a:t>教材</a:t>
            </a:r>
            <a:r>
              <a:rPr lang="en-US" altLang="zh-CN" sz="1200" dirty="0">
                <a:solidFill>
                  <a:prstClr val="black"/>
                </a:solidFill>
              </a:rPr>
              <a:t>191</a:t>
            </a:r>
            <a:r>
              <a:rPr lang="ja-JP" altLang="en-US" sz="1200" dirty="0">
                <a:solidFill>
                  <a:prstClr val="black"/>
                </a:solidFill>
              </a:rPr>
              <a:t>，</a:t>
            </a:r>
            <a:r>
              <a:rPr lang="en-US" altLang="ja-JP" sz="1200" dirty="0">
                <a:solidFill>
                  <a:prstClr val="black"/>
                </a:solidFill>
              </a:rPr>
              <a:t>192</a:t>
            </a:r>
            <a:r>
              <a:rPr lang="zh-CN" altLang="en-US" sz="1200" dirty="0">
                <a:solidFill>
                  <a:prstClr val="black"/>
                </a:solidFill>
              </a:rPr>
              <a:t>页</a:t>
            </a:r>
            <a:r>
              <a:rPr lang="en-US" altLang="ja-JP" sz="1200" dirty="0">
                <a:solidFill>
                  <a:prstClr val="black"/>
                </a:solidFill>
              </a:rPr>
              <a:t>/</a:t>
            </a:r>
            <a:r>
              <a:rPr lang="zh-CN" altLang="en-US" sz="1200" dirty="0">
                <a:solidFill>
                  <a:prstClr val="black"/>
                </a:solidFill>
              </a:rPr>
              <a:t>辅助教材</a:t>
            </a:r>
            <a:r>
              <a:rPr lang="en-US" altLang="zh-CN" sz="1200" dirty="0" smtClean="0">
                <a:solidFill>
                  <a:prstClr val="black"/>
                </a:solidFill>
              </a:rPr>
              <a:t>76</a:t>
            </a:r>
            <a:r>
              <a:rPr lang="ja-JP" altLang="en-US" sz="1200" dirty="0" smtClean="0">
                <a:solidFill>
                  <a:prstClr val="black"/>
                </a:solidFill>
              </a:rPr>
              <a:t>～</a:t>
            </a:r>
            <a:r>
              <a:rPr lang="en-US" altLang="ja-JP" sz="1200" dirty="0" smtClean="0">
                <a:solidFill>
                  <a:prstClr val="black"/>
                </a:solidFill>
              </a:rPr>
              <a:t>77</a:t>
            </a:r>
            <a:r>
              <a:rPr lang="zh-CN" altLang="en-US" sz="1200" dirty="0" smtClean="0">
                <a:solidFill>
                  <a:prstClr val="black"/>
                </a:solidFill>
              </a:rPr>
              <a:t>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a:xfrm>
            <a:off x="6553200" y="6356349"/>
            <a:ext cx="2057400" cy="365125"/>
          </a:xfrm>
        </p:spPr>
        <p:txBody>
          <a:bodyPr/>
          <a:lstStyle/>
          <a:p>
            <a:fld id="{10712B29-8DFD-45C1-BE8F-2E7F44751CDC}" type="slidenum">
              <a:rPr lang="ja-JP" altLang="en-US" smtClean="0">
                <a:solidFill>
                  <a:prstClr val="black">
                    <a:tint val="75000"/>
                  </a:prstClr>
                </a:solidFill>
              </a:rPr>
              <a:pPr/>
              <a:t>86</a:t>
            </a:fld>
            <a:endParaRPr lang="ja-JP" altLang="en-US" dirty="0">
              <a:solidFill>
                <a:prstClr val="black">
                  <a:tint val="75000"/>
                </a:prstClr>
              </a:solidFill>
            </a:endParaRPr>
          </a:p>
        </p:txBody>
      </p:sp>
      <p:sp>
        <p:nvSpPr>
          <p:cNvPr id="8" name="コンテンツ プレースホルダー 4"/>
          <p:cNvSpPr txBox="1">
            <a:spLocks/>
          </p:cNvSpPr>
          <p:nvPr/>
        </p:nvSpPr>
        <p:spPr>
          <a:xfrm>
            <a:off x="628649" y="852738"/>
            <a:ext cx="7886701" cy="2388728"/>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ü"/>
            </a:pPr>
            <a:r>
              <a:rPr lang="zh-CN" altLang="en-US" sz="1200" b="1" u="sng" dirty="0">
                <a:solidFill>
                  <a:prstClr val="black"/>
                </a:solidFill>
                <a:latin typeface="ＭＳ 明朝" panose="02020609040205080304" pitchFamily="17" charset="-128"/>
                <a:ea typeface="ＭＳ 明朝" panose="02020609040205080304" pitchFamily="17" charset="-128"/>
              </a:rPr>
              <a:t>关于就业限制的资格</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41</a:t>
            </a:r>
            <a:r>
              <a:rPr lang="zh-CN" altLang="en-US" sz="1200" b="1" u="sng" dirty="0">
                <a:solidFill>
                  <a:prstClr val="black"/>
                </a:solidFill>
                <a:latin typeface="ＭＳ 明朝" panose="02020609040205080304" pitchFamily="17" charset="-128"/>
                <a:ea typeface="ＭＳ 明朝" panose="02020609040205080304" pitchFamily="17" charset="-128"/>
              </a:rPr>
              <a:t>条相关</a:t>
            </a:r>
            <a:r>
              <a:rPr lang="ja-JP" altLang="en-US" sz="1200" b="1" u="sng"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可以进行作业平台高度</a:t>
            </a:r>
            <a:r>
              <a:rPr lang="en-US" altLang="ja-JP" sz="1200" dirty="0">
                <a:solidFill>
                  <a:prstClr val="black"/>
                </a:solidFill>
                <a:latin typeface="ＭＳ 明朝" panose="02020609040205080304" pitchFamily="17" charset="-128"/>
                <a:ea typeface="ＭＳ 明朝" panose="02020609040205080304" pitchFamily="17" charset="-128"/>
              </a:rPr>
              <a:t>10</a:t>
            </a:r>
            <a:r>
              <a:rPr lang="zh-CN" altLang="en-US" sz="1200" dirty="0">
                <a:solidFill>
                  <a:prstClr val="black"/>
                </a:solidFill>
                <a:latin typeface="ＭＳ 明朝" panose="02020609040205080304" pitchFamily="17" charset="-128"/>
                <a:ea typeface="ＭＳ 明朝" panose="02020609040205080304" pitchFamily="17" charset="-128"/>
              </a:rPr>
              <a:t>米以上的高空作业车的驾驶</a:t>
            </a:r>
            <a:r>
              <a:rPr lang="ja-JP" altLang="en-US"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不包括在路上驾驶</a:t>
            </a:r>
            <a:r>
              <a:rPr lang="ja-JP" altLang="en-US"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业务者为下列人员。</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①　</a:t>
            </a:r>
            <a:r>
              <a:rPr lang="zh-CN" altLang="en-US" sz="1200" dirty="0">
                <a:solidFill>
                  <a:prstClr val="black"/>
                </a:solidFill>
                <a:latin typeface="ＭＳ 明朝" panose="02020609040205080304" pitchFamily="17" charset="-128"/>
                <a:ea typeface="ＭＳ 明朝" panose="02020609040205080304" pitchFamily="17" charset="-128"/>
              </a:rPr>
              <a:t>完成了高空作业车驾驶培训的人员</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②　</a:t>
            </a:r>
            <a:r>
              <a:rPr lang="zh-CN" altLang="en-US" sz="1200" dirty="0">
                <a:solidFill>
                  <a:prstClr val="black"/>
                </a:solidFill>
                <a:latin typeface="ＭＳ 明朝" panose="02020609040205080304" pitchFamily="17" charset="-128"/>
                <a:ea typeface="ＭＳ 明朝" panose="02020609040205080304" pitchFamily="17" charset="-128"/>
              </a:rPr>
              <a:t>厚生劳动大臣指定的人员</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en-US" altLang="ja-JP" sz="1200" dirty="0">
              <a:solidFill>
                <a:prstClr val="black"/>
              </a:solidFill>
              <a:latin typeface="ＭＳ 明朝" panose="02020609040205080304" pitchFamily="17" charset="-128"/>
              <a:ea typeface="ＭＳ 明朝" panose="02020609040205080304" pitchFamily="17" charset="-128"/>
            </a:endParaRPr>
          </a:p>
          <a:p>
            <a:pPr>
              <a:lnSpc>
                <a:spcPct val="100000"/>
              </a:lnSpc>
              <a:spcBef>
                <a:spcPts val="0"/>
              </a:spcBef>
              <a:buFont typeface="Wingdings" panose="05000000000000000000" pitchFamily="2" charset="2"/>
              <a:buChar char="ü"/>
            </a:pPr>
            <a:r>
              <a:rPr lang="zh-CN" altLang="en-US" sz="1200" b="1" u="sng" dirty="0">
                <a:solidFill>
                  <a:prstClr val="black"/>
                </a:solidFill>
                <a:latin typeface="ＭＳ 明朝" panose="02020609040205080304" pitchFamily="17" charset="-128"/>
                <a:ea typeface="ＭＳ 明朝" panose="02020609040205080304" pitchFamily="17" charset="-128"/>
              </a:rPr>
              <a:t>技能培训结业证书的补发等</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82</a:t>
            </a:r>
            <a:r>
              <a:rPr lang="zh-CN" altLang="en-US" sz="1200" b="1" u="sng" dirty="0">
                <a:solidFill>
                  <a:prstClr val="black"/>
                </a:solidFill>
                <a:latin typeface="ＭＳ 明朝" panose="02020609040205080304" pitchFamily="17" charset="-128"/>
                <a:ea typeface="ＭＳ 明朝" panose="02020609040205080304" pitchFamily="17" charset="-128"/>
              </a:rPr>
              <a:t>条相关</a:t>
            </a:r>
            <a:r>
              <a:rPr lang="ja-JP" altLang="en-US" sz="1200" b="1" u="sng" dirty="0">
                <a:solidFill>
                  <a:prstClr val="black"/>
                </a:solidFill>
                <a:latin typeface="ＭＳ 明朝" panose="02020609040205080304" pitchFamily="17" charset="-128"/>
                <a:ea typeface="ＭＳ 明朝" panose="02020609040205080304" pitchFamily="17" charset="-128"/>
              </a:rPr>
              <a:t>）</a:t>
            </a:r>
            <a:endParaRPr lang="en-US" altLang="ja-JP" sz="12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b="1" dirty="0">
                <a:solidFill>
                  <a:prstClr val="black"/>
                </a:solidFill>
                <a:latin typeface="ＭＳ 明朝" panose="02020609040205080304" pitchFamily="17" charset="-128"/>
                <a:ea typeface="ＭＳ 明朝" panose="02020609040205080304" pitchFamily="17" charset="-128"/>
              </a:rPr>
              <a:t>　　</a:t>
            </a:r>
            <a:r>
              <a:rPr lang="ja-JP" altLang="en-US" sz="1200" dirty="0">
                <a:solidFill>
                  <a:prstClr val="black"/>
                </a:solidFill>
                <a:latin typeface="ＭＳ 明朝" panose="02020609040205080304" pitchFamily="17" charset="-128"/>
                <a:ea typeface="ＭＳ 明朝" panose="02020609040205080304" pitchFamily="17" charset="-128"/>
              </a:rPr>
              <a:t>①　</a:t>
            </a:r>
            <a:r>
              <a:rPr lang="zh-CN" altLang="ja-JP" sz="1200" kern="100" dirty="0">
                <a:effectLst/>
                <a:latin typeface="ＭＳ 明朝" panose="02020609040205080304" pitchFamily="17" charset="-128"/>
                <a:ea typeface="ＭＳ 明朝" panose="02020609040205080304" pitchFamily="17" charset="-128"/>
                <a:cs typeface="Microsoft YaHei" panose="020B0503020204020204" pitchFamily="34" charset="-122"/>
              </a:rPr>
              <a:t>领取了技能培训结业证书的人员，在</a:t>
            </a:r>
            <a:r>
              <a:rPr lang="zh-CN"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将技能培训</a:t>
            </a:r>
            <a:r>
              <a:rPr lang="zh-CN" altLang="ja-JP" sz="1200" kern="100" dirty="0">
                <a:effectLst/>
                <a:latin typeface="ＭＳ 明朝" panose="02020609040205080304" pitchFamily="17" charset="-128"/>
                <a:ea typeface="ＭＳ 明朝" panose="02020609040205080304" pitchFamily="17" charset="-128"/>
                <a:cs typeface="Microsoft YaHei" panose="020B0503020204020204" pitchFamily="34" charset="-122"/>
              </a:rPr>
              <a:t>结业证书丢失或者损坏时，必须</a:t>
            </a:r>
            <a:r>
              <a:rPr lang="zh-CN"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向</a:t>
            </a:r>
            <a:r>
              <a:rPr lang="zh-CN" altLang="ja-JP" sz="1200" kern="100" dirty="0">
                <a:effectLst/>
                <a:latin typeface="ＭＳ 明朝" panose="02020609040205080304" pitchFamily="17" charset="-128"/>
                <a:ea typeface="ＭＳ 明朝" panose="02020609040205080304" pitchFamily="17" charset="-128"/>
                <a:cs typeface="Microsoft YaHei" panose="020B0503020204020204" pitchFamily="34" charset="-122"/>
              </a:rPr>
              <a:t>发行技能培训结业证书的</a:t>
            </a:r>
            <a:r>
              <a:rPr lang="en-US" altLang="zh-CN" sz="1200" kern="100" dirty="0">
                <a:effectLst/>
                <a:latin typeface="ＭＳ 明朝" panose="02020609040205080304" pitchFamily="17" charset="-128"/>
                <a:ea typeface="ＭＳ 明朝" panose="02020609040205080304" pitchFamily="17" charset="-128"/>
                <a:cs typeface="Microsoft YaHei" panose="020B0503020204020204" pitchFamily="34" charset="-122"/>
              </a:rPr>
              <a:t>  </a:t>
            </a:r>
            <a:r>
              <a:rPr lang="zh-CN" altLang="ja-JP" sz="1200" kern="100" dirty="0">
                <a:effectLst/>
                <a:latin typeface="ＭＳ 明朝" panose="02020609040205080304" pitchFamily="17" charset="-128"/>
                <a:ea typeface="ＭＳ 明朝" panose="02020609040205080304" pitchFamily="17" charset="-128"/>
                <a:cs typeface="Microsoft YaHei" panose="020B0503020204020204" pitchFamily="34" charset="-122"/>
              </a:rPr>
              <a:t>注册培训机构提交技能培训结业证书补发</a:t>
            </a:r>
            <a:r>
              <a:rPr lang="zh-CN"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申请书</a:t>
            </a:r>
            <a:r>
              <a:rPr lang="zh-CN" altLang="en-US" sz="1200" kern="100" dirty="0">
                <a:effectLst/>
                <a:latin typeface="ＭＳ 明朝" panose="02020609040205080304" pitchFamily="17" charset="-128"/>
                <a:ea typeface="ＭＳ 明朝" panose="02020609040205080304" pitchFamily="17" charset="-128"/>
                <a:cs typeface="Times New Roman" panose="02020603050405020304" pitchFamily="18" charset="0"/>
              </a:rPr>
              <a:t>（</a:t>
            </a:r>
            <a:r>
              <a:rPr lang="zh-CN" altLang="en-US" sz="1200" kern="100" dirty="0">
                <a:solidFill>
                  <a:prstClr val="black"/>
                </a:solidFill>
                <a:effectLst/>
                <a:latin typeface="ＭＳ 明朝" panose="02020609040205080304" pitchFamily="17" charset="-128"/>
                <a:ea typeface="ＭＳ 明朝" panose="02020609040205080304" pitchFamily="17" charset="-128"/>
                <a:cs typeface="Times New Roman" panose="02020603050405020304" pitchFamily="18" charset="0"/>
              </a:rPr>
              <a:t>样式第</a:t>
            </a:r>
            <a:r>
              <a:rPr lang="en-US" altLang="ja-JP" sz="1200" dirty="0">
                <a:solidFill>
                  <a:prstClr val="black"/>
                </a:solidFill>
                <a:latin typeface="ＭＳ 明朝" panose="02020609040205080304" pitchFamily="17" charset="-128"/>
                <a:ea typeface="ＭＳ 明朝" panose="02020609040205080304" pitchFamily="17" charset="-128"/>
              </a:rPr>
              <a:t>18</a:t>
            </a:r>
            <a:r>
              <a:rPr lang="zh-CN" altLang="en-US" sz="1200" dirty="0">
                <a:solidFill>
                  <a:prstClr val="black"/>
                </a:solidFill>
                <a:latin typeface="ＭＳ 明朝" panose="02020609040205080304" pitchFamily="17" charset="-128"/>
                <a:ea typeface="ＭＳ 明朝" panose="02020609040205080304" pitchFamily="17" charset="-128"/>
              </a:rPr>
              <a:t>号</a:t>
            </a:r>
            <a:r>
              <a:rPr lang="zh-CN" altLang="en-US" sz="1200" kern="100" dirty="0">
                <a:effectLst/>
                <a:latin typeface="ＭＳ 明朝" panose="02020609040205080304" pitchFamily="17" charset="-128"/>
                <a:ea typeface="ＭＳ 明朝" panose="02020609040205080304" pitchFamily="17" charset="-128"/>
                <a:cs typeface="Times New Roman" panose="02020603050405020304" pitchFamily="18" charset="0"/>
              </a:rPr>
              <a:t>）</a:t>
            </a:r>
            <a:r>
              <a:rPr lang="zh-CN"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a:t>
            </a:r>
            <a:r>
              <a:rPr lang="zh-CN" altLang="ja-JP" sz="1200" kern="100" dirty="0">
                <a:effectLst/>
                <a:latin typeface="ＭＳ 明朝" panose="02020609040205080304" pitchFamily="17" charset="-128"/>
                <a:ea typeface="ＭＳ 明朝" panose="02020609040205080304" pitchFamily="17" charset="-128"/>
                <a:cs typeface="Microsoft YaHei" panose="020B0503020204020204" pitchFamily="34" charset="-122"/>
              </a:rPr>
              <a:t>补发技能培训结业证书</a:t>
            </a:r>
            <a:r>
              <a:rPr lang="zh-CN" alt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rPr>
              <a:t>。</a:t>
            </a:r>
            <a:endParaRPr lang="ja-JP" alt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0" indent="0">
              <a:lnSpc>
                <a:spcPct val="100000"/>
              </a:lnSpc>
              <a:spcBef>
                <a:spcPts val="0"/>
              </a:spcBef>
              <a:buNone/>
            </a:pP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②　</a:t>
            </a:r>
            <a:r>
              <a:rPr lang="zh-CN" altLang="ja-JP" sz="1200" dirty="0">
                <a:effectLst/>
                <a:latin typeface="ＭＳ 明朝" panose="02020609040205080304" pitchFamily="17" charset="-128"/>
                <a:ea typeface="ＭＳ 明朝" panose="02020609040205080304" pitchFamily="17" charset="-128"/>
                <a:cs typeface="Microsoft YaHei" panose="020B0503020204020204" pitchFamily="34" charset="-122"/>
              </a:rPr>
              <a:t>领取了技能培训结业证书的人员，</a:t>
            </a:r>
            <a:r>
              <a:rPr lang="zh-CN" altLang="ja-JP" sz="1200" dirty="0">
                <a:effectLst/>
                <a:latin typeface="ＭＳ 明朝" panose="02020609040205080304" pitchFamily="17" charset="-128"/>
                <a:ea typeface="ＭＳ 明朝" panose="02020609040205080304" pitchFamily="17" charset="-128"/>
                <a:cs typeface="Times New Roman" panose="02020603050405020304" pitchFamily="18" charset="0"/>
              </a:rPr>
              <a:t>在更改了姓名时，必须向</a:t>
            </a:r>
            <a:r>
              <a:rPr lang="zh-CN" altLang="ja-JP" sz="1200" dirty="0">
                <a:effectLst/>
                <a:latin typeface="ＭＳ 明朝" panose="02020609040205080304" pitchFamily="17" charset="-128"/>
                <a:ea typeface="ＭＳ 明朝" panose="02020609040205080304" pitchFamily="17" charset="-128"/>
                <a:cs typeface="Microsoft YaHei" panose="020B0503020204020204" pitchFamily="34" charset="-122"/>
              </a:rPr>
              <a:t>发行技能培训结业证书的注册培训机构提交技能培训结业证书改写申请书</a:t>
            </a:r>
            <a:r>
              <a:rPr lang="zh-CN" altLang="en-US" sz="1200" dirty="0">
                <a:effectLst/>
                <a:latin typeface="ＭＳ 明朝" panose="02020609040205080304" pitchFamily="17" charset="-128"/>
                <a:ea typeface="ＭＳ 明朝" panose="02020609040205080304" pitchFamily="17" charset="-128"/>
                <a:cs typeface="Microsoft YaHei" panose="020B0503020204020204" pitchFamily="34" charset="-122"/>
              </a:rPr>
              <a:t>（样式第</a:t>
            </a:r>
            <a:r>
              <a:rPr lang="en-US" altLang="zh-CN" sz="1200" dirty="0">
                <a:effectLst/>
                <a:latin typeface="ＭＳ 明朝" panose="02020609040205080304" pitchFamily="17" charset="-128"/>
                <a:ea typeface="ＭＳ 明朝" panose="02020609040205080304" pitchFamily="17" charset="-128"/>
                <a:cs typeface="Microsoft YaHei" panose="020B0503020204020204" pitchFamily="34" charset="-122"/>
              </a:rPr>
              <a:t>18</a:t>
            </a:r>
            <a:r>
              <a:rPr lang="zh-CN" altLang="en-US" sz="1200" dirty="0">
                <a:effectLst/>
                <a:latin typeface="ＭＳ 明朝" panose="02020609040205080304" pitchFamily="17" charset="-128"/>
                <a:ea typeface="ＭＳ 明朝" panose="02020609040205080304" pitchFamily="17" charset="-128"/>
                <a:cs typeface="Microsoft YaHei" panose="020B0503020204020204" pitchFamily="34" charset="-122"/>
              </a:rPr>
              <a:t>号）</a:t>
            </a:r>
            <a:r>
              <a:rPr lang="zh-CN" altLang="ja-JP" sz="1200" dirty="0">
                <a:effectLst/>
                <a:latin typeface="ＭＳ 明朝" panose="02020609040205080304" pitchFamily="17" charset="-128"/>
                <a:ea typeface="ＭＳ 明朝" panose="02020609040205080304" pitchFamily="17" charset="-128"/>
                <a:cs typeface="Microsoft YaHei" panose="020B0503020204020204" pitchFamily="34" charset="-122"/>
              </a:rPr>
              <a:t>，</a:t>
            </a:r>
            <a:r>
              <a:rPr lang="zh-CN" altLang="ja-JP" sz="1200" dirty="0">
                <a:effectLst/>
                <a:latin typeface="ＭＳ 明朝" panose="02020609040205080304" pitchFamily="17" charset="-128"/>
                <a:ea typeface="ＭＳ 明朝" panose="02020609040205080304" pitchFamily="17" charset="-128"/>
                <a:cs typeface="Times New Roman" panose="02020603050405020304" pitchFamily="18" charset="0"/>
              </a:rPr>
              <a:t>改写技能培训</a:t>
            </a:r>
            <a:r>
              <a:rPr lang="zh-CN" altLang="ja-JP" sz="1200" dirty="0">
                <a:effectLst/>
                <a:latin typeface="ＭＳ 明朝" panose="02020609040205080304" pitchFamily="17" charset="-128"/>
                <a:ea typeface="ＭＳ 明朝" panose="02020609040205080304" pitchFamily="17" charset="-128"/>
                <a:cs typeface="Microsoft YaHei" panose="020B0503020204020204" pitchFamily="34" charset="-122"/>
              </a:rPr>
              <a:t>结业证书</a:t>
            </a:r>
            <a:r>
              <a:rPr lang="zh-CN" altLang="ja-JP" sz="1800" dirty="0">
                <a:effectLst/>
                <a:latin typeface="ＭＳ 明朝" panose="02020609040205080304" pitchFamily="17" charset="-128"/>
                <a:ea typeface="ＭＳ 明朝" panose="02020609040205080304" pitchFamily="17" charset="-128"/>
                <a:cs typeface="Times New Roman" panose="02020603050405020304" pitchFamily="18" charset="0"/>
              </a:rPr>
              <a:t>。</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2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051426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相关法律法规</a:t>
            </a:r>
            <a:r>
              <a:rPr lang="ja-JP" altLang="en-US" sz="2400" b="1" dirty="0">
                <a:latin typeface="ＭＳ 明朝" panose="02020609040205080304" pitchFamily="17" charset="-128"/>
                <a:ea typeface="ＭＳ 明朝" panose="02020609040205080304" pitchFamily="17" charset="-128"/>
              </a:rPr>
              <a:t>（３）</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084685" y="6400413"/>
            <a:ext cx="4085977" cy="276999"/>
          </a:xfrm>
          <a:prstGeom prst="rect">
            <a:avLst/>
          </a:prstGeom>
          <a:noFill/>
          <a:ln>
            <a:solidFill>
              <a:schemeClr val="tx1"/>
            </a:solidFill>
          </a:ln>
        </p:spPr>
        <p:txBody>
          <a:bodyPr wrap="square" rtlCol="0">
            <a:spAutoFit/>
          </a:bodyPr>
          <a:lstStyle/>
          <a:p>
            <a:pPr algn="r"/>
            <a:r>
              <a:rPr lang="zh-CN" altLang="en-US" sz="1200" dirty="0">
                <a:solidFill>
                  <a:prstClr val="black"/>
                </a:solidFill>
              </a:rPr>
              <a:t>教材</a:t>
            </a:r>
            <a:r>
              <a:rPr lang="en-US" altLang="zh-CN" sz="1200" dirty="0">
                <a:solidFill>
                  <a:prstClr val="black"/>
                </a:solidFill>
              </a:rPr>
              <a:t>194</a:t>
            </a:r>
            <a:r>
              <a:rPr lang="zh-CN" altLang="en-US" sz="1200" dirty="0">
                <a:solidFill>
                  <a:prstClr val="black"/>
                </a:solidFill>
              </a:rPr>
              <a:t>页</a:t>
            </a:r>
            <a:r>
              <a:rPr lang="en-US" altLang="ja-JP" sz="1200" dirty="0">
                <a:solidFill>
                  <a:prstClr val="black"/>
                </a:solidFill>
              </a:rPr>
              <a:t>/</a:t>
            </a:r>
            <a:r>
              <a:rPr lang="zh-CN" altLang="en-US" sz="1200" dirty="0">
                <a:solidFill>
                  <a:prstClr val="black"/>
                </a:solidFill>
              </a:rPr>
              <a:t>辅助教材</a:t>
            </a:r>
            <a:r>
              <a:rPr lang="en-US" altLang="zh-CN" sz="1200" dirty="0" smtClean="0">
                <a:solidFill>
                  <a:prstClr val="black"/>
                </a:solidFill>
              </a:rPr>
              <a:t>77</a:t>
            </a:r>
            <a:r>
              <a:rPr lang="ja-JP" altLang="en-US" sz="1200" dirty="0" smtClean="0">
                <a:solidFill>
                  <a:prstClr val="black"/>
                </a:solidFill>
              </a:rPr>
              <a:t>～</a:t>
            </a:r>
            <a:r>
              <a:rPr lang="en-US" altLang="ja-JP" sz="1200" dirty="0" smtClean="0">
                <a:solidFill>
                  <a:prstClr val="black"/>
                </a:solidFill>
              </a:rPr>
              <a:t>78</a:t>
            </a:r>
            <a:r>
              <a:rPr lang="zh-CN" altLang="en-US" sz="1200" dirty="0" smtClean="0">
                <a:solidFill>
                  <a:prstClr val="black"/>
                </a:solidFill>
              </a:rPr>
              <a:t>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a:xfrm>
            <a:off x="6581775" y="6249600"/>
            <a:ext cx="1933575" cy="486548"/>
          </a:xfrm>
        </p:spPr>
        <p:txBody>
          <a:bodyPr/>
          <a:lstStyle/>
          <a:p>
            <a:fld id="{10712B29-8DFD-45C1-BE8F-2E7F44751CDC}" type="slidenum">
              <a:rPr lang="ja-JP" altLang="en-US" smtClean="0">
                <a:solidFill>
                  <a:prstClr val="black">
                    <a:tint val="75000"/>
                  </a:prstClr>
                </a:solidFill>
              </a:rPr>
              <a:pPr/>
              <a:t>87</a:t>
            </a:fld>
            <a:endParaRPr lang="ja-JP" altLang="en-US" dirty="0">
              <a:solidFill>
                <a:prstClr val="black">
                  <a:tint val="75000"/>
                </a:prstClr>
              </a:solidFill>
            </a:endParaRPr>
          </a:p>
        </p:txBody>
      </p:sp>
      <p:sp>
        <p:nvSpPr>
          <p:cNvPr id="8" name="コンテンツ プレースホルダー 4"/>
          <p:cNvSpPr txBox="1">
            <a:spLocks/>
          </p:cNvSpPr>
          <p:nvPr/>
        </p:nvSpPr>
        <p:spPr>
          <a:xfrm>
            <a:off x="628649" y="852737"/>
            <a:ext cx="7886701" cy="3609753"/>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spcAft>
                <a:spcPts val="600"/>
              </a:spcAft>
              <a:buNone/>
            </a:pPr>
            <a:r>
              <a:rPr lang="zh-CN" altLang="en-US" sz="1200" b="1" u="sng" dirty="0">
                <a:solidFill>
                  <a:prstClr val="black"/>
                </a:solidFill>
                <a:latin typeface="ＭＳ 明朝" panose="02020609040205080304" pitchFamily="17" charset="-128"/>
                <a:ea typeface="ＭＳ 明朝" panose="02020609040205080304" pitchFamily="17" charset="-128"/>
              </a:rPr>
              <a:t>使用高空作业车进行作业时应管理的事项</a:t>
            </a:r>
            <a:endParaRPr lang="ja-JP" altLang="en-US" sz="12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b="1" u="sng" dirty="0">
                <a:solidFill>
                  <a:prstClr val="black"/>
                </a:solidFill>
                <a:latin typeface="ＭＳ 明朝" panose="02020609040205080304" pitchFamily="17" charset="-128"/>
                <a:ea typeface="ＭＳ 明朝" panose="02020609040205080304" pitchFamily="17" charset="-128"/>
              </a:rPr>
              <a:t>（１）</a:t>
            </a:r>
            <a:r>
              <a:rPr lang="zh-CN" altLang="en-US" sz="1200" b="1" u="sng" dirty="0">
                <a:solidFill>
                  <a:prstClr val="black"/>
                </a:solidFill>
                <a:latin typeface="ＭＳ 明朝" panose="02020609040205080304" pitchFamily="17" charset="-128"/>
                <a:ea typeface="ＭＳ 明朝" panose="02020609040205080304" pitchFamily="17" charset="-128"/>
              </a:rPr>
              <a:t>作业计划</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194</a:t>
            </a:r>
            <a:r>
              <a:rPr lang="ja-JP" altLang="en-US" sz="1200" b="1" u="sng" dirty="0">
                <a:solidFill>
                  <a:prstClr val="black"/>
                </a:solidFill>
                <a:latin typeface="ＭＳ 明朝" panose="02020609040205080304" pitchFamily="17" charset="-128"/>
                <a:ea typeface="ＭＳ 明朝" panose="02020609040205080304" pitchFamily="17" charset="-128"/>
              </a:rPr>
              <a:t>条</a:t>
            </a:r>
            <a:r>
              <a:rPr lang="en-US" altLang="ja-JP" sz="1200" b="1" u="sng" dirty="0">
                <a:solidFill>
                  <a:prstClr val="black"/>
                </a:solidFill>
                <a:latin typeface="ＭＳ 明朝" panose="02020609040205080304" pitchFamily="17" charset="-128"/>
                <a:ea typeface="ＭＳ 明朝" panose="02020609040205080304" pitchFamily="17" charset="-128"/>
              </a:rPr>
              <a:t>9</a:t>
            </a:r>
            <a:r>
              <a:rPr lang="zh-CN" altLang="en-US" sz="1200" b="1" u="sng" dirty="0">
                <a:solidFill>
                  <a:prstClr val="black"/>
                </a:solidFill>
                <a:latin typeface="ＭＳ 明朝" panose="02020609040205080304" pitchFamily="17" charset="-128"/>
                <a:ea typeface="ＭＳ 明朝" panose="02020609040205080304" pitchFamily="17" charset="-128"/>
              </a:rPr>
              <a:t>相关</a:t>
            </a:r>
            <a:r>
              <a:rPr lang="ja-JP" altLang="en-US" sz="1200" b="1" u="sng"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300"/>
              </a:spcBef>
              <a:buNone/>
            </a:pPr>
            <a:r>
              <a:rPr lang="ja-JP" altLang="en-US" sz="1200" b="1" dirty="0">
                <a:solidFill>
                  <a:prstClr val="black"/>
                </a:solidFill>
                <a:latin typeface="ＭＳ 明朝" panose="02020609040205080304" pitchFamily="17" charset="-128"/>
                <a:ea typeface="ＭＳ 明朝" panose="02020609040205080304" pitchFamily="17" charset="-128"/>
              </a:rPr>
              <a:t>　</a:t>
            </a:r>
            <a:r>
              <a:rPr lang="ja-JP" altLang="en-US" sz="1200" dirty="0">
                <a:solidFill>
                  <a:prstClr val="black"/>
                </a:solidFill>
                <a:latin typeface="ＭＳ 明朝" panose="02020609040205080304" pitchFamily="17" charset="-128"/>
                <a:ea typeface="ＭＳ 明朝" panose="02020609040205080304" pitchFamily="17" charset="-128"/>
              </a:rPr>
              <a:t>①　</a:t>
            </a:r>
            <a:r>
              <a:rPr lang="zh-CN" altLang="en-US" sz="1200" dirty="0">
                <a:solidFill>
                  <a:prstClr val="black"/>
                </a:solidFill>
                <a:latin typeface="ＭＳ 明朝" panose="02020609040205080304" pitchFamily="17" charset="-128"/>
                <a:ea typeface="ＭＳ 明朝" panose="02020609040205080304" pitchFamily="17" charset="-128"/>
              </a:rPr>
              <a:t>企业在使用高空作业车进行作业时，应提前制定适用于该项作业相关场所的状况，此高空作业车的</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种类及能力等的作业计划，且，必须依照该作业计划进行作业。</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②　</a:t>
            </a:r>
            <a:r>
              <a:rPr lang="zh-CN" altLang="en-US" sz="1200" dirty="0">
                <a:solidFill>
                  <a:prstClr val="black"/>
                </a:solidFill>
                <a:latin typeface="ＭＳ 明朝" panose="02020609040205080304" pitchFamily="17" charset="-128"/>
                <a:ea typeface="ＭＳ 明朝" panose="02020609040205080304" pitchFamily="17" charset="-128"/>
              </a:rPr>
              <a:t>作业计划必须标明使用该高空作业车进行作业的方法。</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③　</a:t>
            </a:r>
            <a:r>
              <a:rPr lang="zh-CN" altLang="en-US" sz="1200" dirty="0">
                <a:solidFill>
                  <a:prstClr val="black"/>
                </a:solidFill>
                <a:latin typeface="ＭＳ 明朝" panose="02020609040205080304" pitchFamily="17" charset="-128"/>
                <a:ea typeface="ＭＳ 明朝" panose="02020609040205080304" pitchFamily="17" charset="-128"/>
              </a:rPr>
              <a:t>企业在制定作业计划时，关于使用该高空作业车进行作业的方法必须告知所有相关劳动者。</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300"/>
              </a:spcBef>
              <a:buNone/>
            </a:pPr>
            <a:r>
              <a:rPr lang="ja-JP" altLang="en-US" sz="1200" b="1" u="sng" dirty="0">
                <a:solidFill>
                  <a:prstClr val="black"/>
                </a:solidFill>
                <a:latin typeface="ＭＳ 明朝" panose="02020609040205080304" pitchFamily="17" charset="-128"/>
                <a:ea typeface="ＭＳ 明朝" panose="02020609040205080304" pitchFamily="17" charset="-128"/>
              </a:rPr>
              <a:t>（２）</a:t>
            </a:r>
            <a:r>
              <a:rPr lang="zh-CN" altLang="en-US" sz="1200" b="1" u="sng" dirty="0">
                <a:solidFill>
                  <a:prstClr val="black"/>
                </a:solidFill>
                <a:latin typeface="ＭＳ 明朝" panose="02020609040205080304" pitchFamily="17" charset="-128"/>
                <a:ea typeface="ＭＳ 明朝" panose="02020609040205080304" pitchFamily="17" charset="-128"/>
              </a:rPr>
              <a:t>作业指挥官</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194</a:t>
            </a:r>
            <a:r>
              <a:rPr lang="ja-JP" altLang="en-US" sz="1200" b="1" u="sng" dirty="0">
                <a:solidFill>
                  <a:prstClr val="black"/>
                </a:solidFill>
                <a:latin typeface="ＭＳ 明朝" panose="02020609040205080304" pitchFamily="17" charset="-128"/>
                <a:ea typeface="ＭＳ 明朝" panose="02020609040205080304" pitchFamily="17" charset="-128"/>
              </a:rPr>
              <a:t>条</a:t>
            </a:r>
            <a:r>
              <a:rPr lang="en-US" altLang="ja-JP" sz="1200" b="1" u="sng" dirty="0">
                <a:solidFill>
                  <a:prstClr val="black"/>
                </a:solidFill>
                <a:latin typeface="ＭＳ 明朝" panose="02020609040205080304" pitchFamily="17" charset="-128"/>
                <a:ea typeface="ＭＳ 明朝" panose="02020609040205080304" pitchFamily="17" charset="-128"/>
              </a:rPr>
              <a:t>10</a:t>
            </a:r>
            <a:r>
              <a:rPr lang="zh-CN" altLang="en-US" sz="1200" b="1" u="sng" dirty="0">
                <a:solidFill>
                  <a:prstClr val="black"/>
                </a:solidFill>
                <a:latin typeface="ＭＳ 明朝" panose="02020609040205080304" pitchFamily="17" charset="-128"/>
                <a:ea typeface="ＭＳ 明朝" panose="02020609040205080304" pitchFamily="17" charset="-128"/>
              </a:rPr>
              <a:t>相关</a:t>
            </a:r>
            <a:r>
              <a:rPr lang="ja-JP" altLang="en-US" sz="1200" b="1" u="sng"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企业在使用高空作业车进行作业时，需规定该作业的指挥官，令其依照</a:t>
            </a:r>
            <a:r>
              <a:rPr lang="en-US" altLang="ja-JP" sz="1200" dirty="0">
                <a:solidFill>
                  <a:prstClr val="black"/>
                </a:solidFill>
                <a:latin typeface="ＭＳ 明朝" panose="02020609040205080304" pitchFamily="17" charset="-128"/>
                <a:ea typeface="ＭＳ 明朝" panose="02020609040205080304" pitchFamily="17" charset="-128"/>
              </a:rPr>
              <a:t>(1)</a:t>
            </a:r>
            <a:r>
              <a:rPr lang="zh-CN" altLang="en-US" sz="1200" dirty="0">
                <a:solidFill>
                  <a:prstClr val="black"/>
                </a:solidFill>
                <a:latin typeface="ＭＳ 明朝" panose="02020609040205080304" pitchFamily="17" charset="-128"/>
                <a:ea typeface="ＭＳ 明朝" panose="02020609040205080304" pitchFamily="17" charset="-128"/>
              </a:rPr>
              <a:t>的作业计划指挥作业。</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300"/>
              </a:spcBef>
              <a:buNone/>
            </a:pPr>
            <a:r>
              <a:rPr lang="ja-JP" altLang="en-US" sz="1200" b="1" u="sng" dirty="0">
                <a:solidFill>
                  <a:prstClr val="black"/>
                </a:solidFill>
                <a:latin typeface="ＭＳ 明朝" panose="02020609040205080304" pitchFamily="17" charset="-128"/>
                <a:ea typeface="ＭＳ 明朝" panose="02020609040205080304" pitchFamily="17" charset="-128"/>
              </a:rPr>
              <a:t>（３）</a:t>
            </a:r>
            <a:r>
              <a:rPr lang="zh-CN" altLang="en-US" sz="1200" b="1" u="sng" dirty="0">
                <a:solidFill>
                  <a:prstClr val="black"/>
                </a:solidFill>
                <a:latin typeface="ＭＳ 明朝" panose="02020609040205080304" pitchFamily="17" charset="-128"/>
                <a:ea typeface="ＭＳ 明朝" panose="02020609040205080304" pitchFamily="17" charset="-128"/>
              </a:rPr>
              <a:t>倒落等的防止</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194</a:t>
            </a:r>
            <a:r>
              <a:rPr lang="zh-CN" altLang="en-US" sz="1200" b="1" u="sng" dirty="0">
                <a:solidFill>
                  <a:prstClr val="black"/>
                </a:solidFill>
                <a:latin typeface="ＭＳ 明朝" panose="02020609040205080304" pitchFamily="17" charset="-128"/>
                <a:ea typeface="ＭＳ 明朝" panose="02020609040205080304" pitchFamily="17" charset="-128"/>
              </a:rPr>
              <a:t>条</a:t>
            </a:r>
            <a:r>
              <a:rPr lang="en-US" altLang="zh-CN" sz="1200" b="1" u="sng" dirty="0">
                <a:solidFill>
                  <a:prstClr val="black"/>
                </a:solidFill>
                <a:latin typeface="ＭＳ 明朝" panose="02020609040205080304" pitchFamily="17" charset="-128"/>
                <a:ea typeface="ＭＳ 明朝" panose="02020609040205080304" pitchFamily="17" charset="-128"/>
              </a:rPr>
              <a:t>11</a:t>
            </a:r>
            <a:r>
              <a:rPr lang="zh-CN" altLang="en-US" sz="1200" b="1" u="sng" dirty="0">
                <a:solidFill>
                  <a:prstClr val="black"/>
                </a:solidFill>
                <a:latin typeface="ＭＳ 明朝" panose="02020609040205080304" pitchFamily="17" charset="-128"/>
                <a:ea typeface="ＭＳ 明朝" panose="02020609040205080304" pitchFamily="17" charset="-128"/>
              </a:rPr>
              <a:t>相关</a:t>
            </a:r>
            <a:r>
              <a:rPr lang="ja-JP" altLang="en-US" sz="1200" b="1" u="sng" dirty="0">
                <a:solidFill>
                  <a:prstClr val="black"/>
                </a:solidFill>
                <a:latin typeface="ＭＳ 明朝" panose="02020609040205080304" pitchFamily="17" charset="-128"/>
                <a:ea typeface="ＭＳ 明朝" panose="02020609040205080304" pitchFamily="17" charset="-128"/>
              </a:rPr>
              <a:t>）</a:t>
            </a:r>
            <a:endParaRPr lang="ja-JP" altLang="en-US"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企业在使用高空作业车进行作业时，为了防止因高空作业车的翻倒或倒落带来的对劳动者的危害，必须采取伸出外伸叉架，防止地面不均匀下沉，路肩的崩坏等必要的措施。</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300"/>
              </a:spcBef>
              <a:buNone/>
            </a:pPr>
            <a:r>
              <a:rPr lang="ja-JP" altLang="en-US" sz="1200" b="1" u="sng" dirty="0">
                <a:solidFill>
                  <a:prstClr val="black"/>
                </a:solidFill>
                <a:latin typeface="ＭＳ 明朝" panose="02020609040205080304" pitchFamily="17" charset="-128"/>
                <a:ea typeface="ＭＳ 明朝" panose="02020609040205080304" pitchFamily="17" charset="-128"/>
              </a:rPr>
              <a:t>（４）</a:t>
            </a:r>
            <a:r>
              <a:rPr lang="zh-CN" altLang="en-US" sz="1200" b="1" u="sng" dirty="0">
                <a:solidFill>
                  <a:prstClr val="black"/>
                </a:solidFill>
                <a:latin typeface="ＭＳ 明朝" panose="02020609040205080304" pitchFamily="17" charset="-128"/>
                <a:ea typeface="ＭＳ 明朝" panose="02020609040205080304" pitchFamily="17" charset="-128"/>
              </a:rPr>
              <a:t>信号</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194</a:t>
            </a:r>
            <a:r>
              <a:rPr lang="ja-JP" altLang="en-US" sz="1200" b="1" u="sng" dirty="0">
                <a:solidFill>
                  <a:prstClr val="black"/>
                </a:solidFill>
                <a:latin typeface="ＭＳ 明朝" panose="02020609040205080304" pitchFamily="17" charset="-128"/>
                <a:ea typeface="ＭＳ 明朝" panose="02020609040205080304" pitchFamily="17" charset="-128"/>
              </a:rPr>
              <a:t>条</a:t>
            </a:r>
            <a:r>
              <a:rPr lang="en-US" altLang="ja-JP" sz="1200" b="1" u="sng" dirty="0">
                <a:solidFill>
                  <a:prstClr val="black"/>
                </a:solidFill>
                <a:latin typeface="ＭＳ 明朝" panose="02020609040205080304" pitchFamily="17" charset="-128"/>
                <a:ea typeface="ＭＳ 明朝" panose="02020609040205080304" pitchFamily="17" charset="-128"/>
              </a:rPr>
              <a:t>12</a:t>
            </a:r>
            <a:r>
              <a:rPr lang="zh-CN" altLang="en-US" sz="1200" b="1" u="sng" dirty="0">
                <a:solidFill>
                  <a:prstClr val="black"/>
                </a:solidFill>
                <a:latin typeface="ＭＳ 明朝" panose="02020609040205080304" pitchFamily="17" charset="-128"/>
                <a:ea typeface="ＭＳ 明朝" panose="02020609040205080304" pitchFamily="17" charset="-128"/>
              </a:rPr>
              <a:t>相关</a:t>
            </a:r>
            <a:r>
              <a:rPr lang="ja-JP" altLang="en-US" sz="1200" b="1" u="sng"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企业在使用高空作业车进行作业时，在作业平台以外的地方操作作业平台时，为了确保作业平台上的劳动者和在作业平台以外的地方进行操作的人员之间的联系，制定某些信号，指定发信号的人员，且必须采取让其操作等所</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需的措施。</a:t>
            </a:r>
            <a:endParaRPr lang="ja-JP" altLang="en-US" sz="1200" dirty="0">
              <a:solidFill>
                <a:prstClr val="black"/>
              </a:solidFill>
              <a:latin typeface="ＭＳ 明朝" panose="02020609040205080304" pitchFamily="17" charset="-128"/>
              <a:ea typeface="ＭＳ 明朝" panose="02020609040205080304" pitchFamily="17" charset="-128"/>
            </a:endParaRPr>
          </a:p>
        </p:txBody>
      </p:sp>
      <p:pic>
        <p:nvPicPr>
          <p:cNvPr id="2" name="図 1"/>
          <p:cNvPicPr>
            <a:picLocks noChangeAspect="1"/>
          </p:cNvPicPr>
          <p:nvPr/>
        </p:nvPicPr>
        <p:blipFill>
          <a:blip r:embed="rId3"/>
          <a:stretch>
            <a:fillRect/>
          </a:stretch>
        </p:blipFill>
        <p:spPr>
          <a:xfrm>
            <a:off x="6457950" y="4462490"/>
            <a:ext cx="1804572" cy="1639966"/>
          </a:xfrm>
          <a:prstGeom prst="rect">
            <a:avLst/>
          </a:prstGeom>
          <a:ln>
            <a:solidFill>
              <a:schemeClr val="tx1"/>
            </a:solidFill>
          </a:ln>
        </p:spPr>
      </p:pic>
      <p:sp>
        <p:nvSpPr>
          <p:cNvPr id="6" name="テキスト ボックス 5">
            <a:extLst>
              <a:ext uri="{FF2B5EF4-FFF2-40B4-BE49-F238E27FC236}">
                <a16:creationId xmlns:a16="http://schemas.microsoft.com/office/drawing/2014/main" id="{1E1850AB-B0F4-4A43-B73A-38B8F9037C7F}"/>
              </a:ext>
            </a:extLst>
          </p:cNvPr>
          <p:cNvSpPr txBox="1"/>
          <p:nvPr/>
        </p:nvSpPr>
        <p:spPr>
          <a:xfrm>
            <a:off x="5667376" y="5840846"/>
            <a:ext cx="2743199" cy="523220"/>
          </a:xfrm>
          <a:prstGeom prst="rect">
            <a:avLst/>
          </a:prstGeom>
          <a:solidFill>
            <a:schemeClr val="bg1"/>
          </a:solidFill>
        </p:spPr>
        <p:txBody>
          <a:bodyPr wrap="square" rtlCol="0">
            <a:spAutoFit/>
          </a:bodyPr>
          <a:lstStyle/>
          <a:p>
            <a:r>
              <a:rPr lang="zh-CN" alt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rPr>
              <a:t>在崎</a:t>
            </a:r>
            <a:r>
              <a:rPr lang="zh-CN" altLang="ja-JP" sz="1000" kern="100" dirty="0">
                <a:effectLst/>
                <a:latin typeface="ＭＳ 明朝" panose="02020609040205080304" pitchFamily="17" charset="-128"/>
                <a:ea typeface="ＭＳ 明朝" panose="02020609040205080304" pitchFamily="17" charset="-128"/>
                <a:cs typeface="SimSun" panose="02010600030101010101" pitchFamily="2" charset="-122"/>
              </a:rPr>
              <a:t>岖</a:t>
            </a:r>
            <a:r>
              <a:rPr lang="zh-CN" altLang="ja-JP" sz="1000" kern="100" dirty="0">
                <a:effectLst/>
                <a:latin typeface="ＭＳ 明朝" panose="02020609040205080304" pitchFamily="17" charset="-128"/>
                <a:ea typeface="ＭＳ 明朝" panose="02020609040205080304" pitchFamily="17" charset="-128"/>
                <a:cs typeface="ＭＳ 明朝" panose="02020609040205080304" pitchFamily="17" charset="-128"/>
              </a:rPr>
              <a:t>的</a:t>
            </a:r>
            <a:r>
              <a:rPr lang="zh-CN" alt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rPr>
              <a:t>地形</a:t>
            </a:r>
            <a:r>
              <a:rPr lang="zh-CN" altLang="ja-JP" sz="1000" kern="100" dirty="0">
                <a:effectLst/>
                <a:latin typeface="ＭＳ 明朝" panose="02020609040205080304" pitchFamily="17" charset="-128"/>
                <a:ea typeface="ＭＳ 明朝" panose="02020609040205080304" pitchFamily="17" charset="-128"/>
                <a:cs typeface="SimSun" panose="02010600030101010101" pitchFamily="2" charset="-122"/>
              </a:rPr>
              <a:t>进</a:t>
            </a:r>
            <a:r>
              <a:rPr lang="zh-CN" altLang="ja-JP" sz="1000" kern="100" dirty="0">
                <a:effectLst/>
                <a:latin typeface="ＭＳ 明朝" panose="02020609040205080304" pitchFamily="17" charset="-128"/>
                <a:ea typeface="ＭＳ 明朝" panose="02020609040205080304" pitchFamily="17" charset="-128"/>
                <a:cs typeface="ＭＳ 明朝" panose="02020609040205080304" pitchFamily="17" charset="-128"/>
              </a:rPr>
              <a:t>行</a:t>
            </a:r>
            <a:r>
              <a:rPr lang="zh-CN" alt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rPr>
              <a:t>作</a:t>
            </a:r>
            <a:r>
              <a:rPr lang="zh-CN" altLang="ja-JP" sz="1000" kern="100" dirty="0">
                <a:effectLst/>
                <a:latin typeface="ＭＳ 明朝" panose="02020609040205080304" pitchFamily="17" charset="-128"/>
                <a:ea typeface="ＭＳ 明朝" panose="02020609040205080304" pitchFamily="17" charset="-128"/>
                <a:cs typeface="SimSun" panose="02010600030101010101" pitchFamily="2" charset="-122"/>
              </a:rPr>
              <a:t>业时</a:t>
            </a:r>
            <a:r>
              <a:rPr lang="zh-CN" alt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rPr>
              <a:t>要采取防止倒落措施</a:t>
            </a:r>
            <a:endParaRPr lang="ja-JP" alt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4185517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相关法律法规</a:t>
            </a:r>
            <a:r>
              <a:rPr lang="ja-JP" altLang="en-US" sz="2400" b="1" dirty="0">
                <a:latin typeface="ＭＳ 明朝" panose="02020609040205080304" pitchFamily="17" charset="-128"/>
                <a:ea typeface="ＭＳ 明朝" panose="02020609040205080304" pitchFamily="17" charset="-128"/>
              </a:rPr>
              <a:t>（４）</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3887569" y="6400413"/>
            <a:ext cx="4283093" cy="276999"/>
          </a:xfrm>
          <a:prstGeom prst="rect">
            <a:avLst/>
          </a:prstGeom>
          <a:noFill/>
          <a:ln>
            <a:solidFill>
              <a:schemeClr val="tx1"/>
            </a:solidFill>
          </a:ln>
        </p:spPr>
        <p:txBody>
          <a:bodyPr wrap="square" rtlCol="0">
            <a:spAutoFit/>
          </a:bodyPr>
          <a:lstStyle/>
          <a:p>
            <a:pPr algn="r"/>
            <a:r>
              <a:rPr lang="zh-CN" altLang="en-US" sz="1200" dirty="0">
                <a:solidFill>
                  <a:prstClr val="black"/>
                </a:solidFill>
              </a:rPr>
              <a:t>教材</a:t>
            </a:r>
            <a:r>
              <a:rPr lang="en-US" altLang="zh-CN" sz="1200" dirty="0">
                <a:solidFill>
                  <a:prstClr val="black"/>
                </a:solidFill>
              </a:rPr>
              <a:t>195</a:t>
            </a:r>
            <a:r>
              <a:rPr lang="ja-JP" altLang="en-US" sz="1200" dirty="0">
                <a:solidFill>
                  <a:prstClr val="black"/>
                </a:solidFill>
              </a:rPr>
              <a:t>～</a:t>
            </a:r>
            <a:r>
              <a:rPr lang="en-US" altLang="ja-JP" sz="1200" dirty="0">
                <a:solidFill>
                  <a:prstClr val="black"/>
                </a:solidFill>
              </a:rPr>
              <a:t>197</a:t>
            </a:r>
            <a:r>
              <a:rPr lang="zh-CN" altLang="en-US" sz="1200" dirty="0">
                <a:solidFill>
                  <a:prstClr val="black"/>
                </a:solidFill>
              </a:rPr>
              <a:t>页</a:t>
            </a:r>
            <a:r>
              <a:rPr lang="en-US" altLang="ja-JP" sz="1200" dirty="0">
                <a:solidFill>
                  <a:prstClr val="black"/>
                </a:solidFill>
              </a:rPr>
              <a:t>/</a:t>
            </a:r>
            <a:r>
              <a:rPr lang="zh-CN" altLang="en-US" sz="1200" dirty="0">
                <a:solidFill>
                  <a:prstClr val="black"/>
                </a:solidFill>
              </a:rPr>
              <a:t>辅助教材</a:t>
            </a:r>
            <a:r>
              <a:rPr lang="en-US" altLang="zh-CN" sz="1200" dirty="0" smtClean="0">
                <a:solidFill>
                  <a:prstClr val="black"/>
                </a:solidFill>
              </a:rPr>
              <a:t>78</a:t>
            </a:r>
            <a:r>
              <a:rPr lang="zh-CN" altLang="en-US" sz="1200" dirty="0" smtClean="0">
                <a:solidFill>
                  <a:prstClr val="black"/>
                </a:solidFill>
              </a:rPr>
              <a:t>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a:xfrm>
            <a:off x="6457950" y="6310311"/>
            <a:ext cx="2057400" cy="365125"/>
          </a:xfrm>
        </p:spPr>
        <p:txBody>
          <a:bodyPr/>
          <a:lstStyle/>
          <a:p>
            <a:fld id="{10712B29-8DFD-45C1-BE8F-2E7F44751CDC}" type="slidenum">
              <a:rPr lang="ja-JP" altLang="en-US" smtClean="0">
                <a:solidFill>
                  <a:prstClr val="black">
                    <a:tint val="75000"/>
                  </a:prstClr>
                </a:solidFill>
              </a:rPr>
              <a:pPr/>
              <a:t>88</a:t>
            </a:fld>
            <a:endParaRPr lang="ja-JP" altLang="en-US" dirty="0">
              <a:solidFill>
                <a:prstClr val="black">
                  <a:tint val="75000"/>
                </a:prstClr>
              </a:solidFill>
            </a:endParaRPr>
          </a:p>
        </p:txBody>
      </p:sp>
      <p:sp>
        <p:nvSpPr>
          <p:cNvPr id="8" name="コンテンツ プレースホルダー 4"/>
          <p:cNvSpPr txBox="1">
            <a:spLocks/>
          </p:cNvSpPr>
          <p:nvPr/>
        </p:nvSpPr>
        <p:spPr>
          <a:xfrm>
            <a:off x="628649" y="852737"/>
            <a:ext cx="7886701" cy="3664509"/>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spcAft>
                <a:spcPts val="300"/>
              </a:spcAft>
              <a:buNone/>
            </a:pPr>
            <a:r>
              <a:rPr lang="zh-CN" altLang="en-US" sz="1200" b="1" u="sng" dirty="0">
                <a:solidFill>
                  <a:prstClr val="black"/>
                </a:solidFill>
                <a:latin typeface="ＭＳ 明朝" panose="02020609040205080304" pitchFamily="17" charset="-128"/>
                <a:ea typeface="ＭＳ 明朝" panose="02020609040205080304" pitchFamily="17" charset="-128"/>
              </a:rPr>
              <a:t>高空作业车的驾驶时应管理事项</a:t>
            </a:r>
            <a:r>
              <a:rPr lang="ja-JP" altLang="en-US" sz="1200" b="1" dirty="0">
                <a:solidFill>
                  <a:prstClr val="black"/>
                </a:solidFill>
                <a:latin typeface="ＭＳ 明朝" panose="02020609040205080304" pitchFamily="17" charset="-128"/>
                <a:ea typeface="ＭＳ 明朝" panose="02020609040205080304" pitchFamily="17" charset="-128"/>
              </a:rPr>
              <a:t>（１）</a:t>
            </a:r>
            <a:endParaRPr lang="ja-JP" altLang="en-US" sz="12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600"/>
              </a:spcBef>
              <a:buNone/>
            </a:pPr>
            <a:r>
              <a:rPr lang="ja-JP" altLang="en-US" sz="1200" b="1" u="sng" dirty="0">
                <a:solidFill>
                  <a:prstClr val="black"/>
                </a:solidFill>
                <a:latin typeface="ＭＳ 明朝" panose="02020609040205080304" pitchFamily="17" charset="-128"/>
                <a:ea typeface="ＭＳ 明朝" panose="02020609040205080304" pitchFamily="17" charset="-128"/>
              </a:rPr>
              <a:t>（１）</a:t>
            </a:r>
            <a:r>
              <a:rPr lang="zh-CN" altLang="en-US" sz="1200" b="1" u="sng" dirty="0">
                <a:solidFill>
                  <a:prstClr val="black"/>
                </a:solidFill>
                <a:latin typeface="ＭＳ 明朝" panose="02020609040205080304" pitchFamily="17" charset="-128"/>
                <a:ea typeface="ＭＳ 明朝" panose="02020609040205080304" pitchFamily="17" charset="-128"/>
              </a:rPr>
              <a:t>离开驾驶位置时的措施</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194</a:t>
            </a:r>
            <a:r>
              <a:rPr lang="zh-CN" altLang="en-US" sz="1200" b="1" u="sng" dirty="0">
                <a:solidFill>
                  <a:prstClr val="black"/>
                </a:solidFill>
                <a:latin typeface="ＭＳ 明朝" panose="02020609040205080304" pitchFamily="17" charset="-128"/>
                <a:ea typeface="ＭＳ 明朝" panose="02020609040205080304" pitchFamily="17" charset="-128"/>
              </a:rPr>
              <a:t>条</a:t>
            </a:r>
            <a:r>
              <a:rPr lang="en-US" altLang="ja-JP" sz="1200" b="1" u="sng" dirty="0">
                <a:solidFill>
                  <a:prstClr val="black"/>
                </a:solidFill>
                <a:latin typeface="ＭＳ 明朝" panose="02020609040205080304" pitchFamily="17" charset="-128"/>
                <a:ea typeface="ＭＳ 明朝" panose="02020609040205080304" pitchFamily="17" charset="-128"/>
              </a:rPr>
              <a:t>13</a:t>
            </a:r>
            <a:r>
              <a:rPr lang="zh-CN" altLang="en-US" sz="1200" b="1" u="sng" dirty="0">
                <a:solidFill>
                  <a:prstClr val="black"/>
                </a:solidFill>
                <a:latin typeface="ＭＳ 明朝" panose="02020609040205080304" pitchFamily="17" charset="-128"/>
                <a:ea typeface="ＭＳ 明朝" panose="02020609040205080304" pitchFamily="17" charset="-128"/>
              </a:rPr>
              <a:t>相关</a:t>
            </a:r>
            <a:r>
              <a:rPr lang="ja-JP" altLang="en-US" sz="1200" b="1" u="sng" dirty="0">
                <a:solidFill>
                  <a:prstClr val="black"/>
                </a:solidFill>
                <a:latin typeface="ＭＳ 明朝" panose="02020609040205080304" pitchFamily="17" charset="-128"/>
                <a:ea typeface="ＭＳ 明朝" panose="02020609040205080304" pitchFamily="17" charset="-128"/>
              </a:rPr>
              <a:t>）</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①　</a:t>
            </a:r>
            <a:r>
              <a:rPr lang="zh-CN" altLang="en-US" sz="1200" dirty="0">
                <a:solidFill>
                  <a:prstClr val="black"/>
                </a:solidFill>
                <a:latin typeface="ＭＳ 明朝" panose="02020609040205080304" pitchFamily="17" charset="-128"/>
                <a:ea typeface="ＭＳ 明朝" panose="02020609040205080304" pitchFamily="17" charset="-128"/>
              </a:rPr>
              <a:t>企业规定高空作业车的驾驶人员在离开行车驾驶位置时，</a:t>
            </a:r>
            <a:r>
              <a:rPr lang="ja-JP" altLang="en-US"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作业平台上承载着劳动者在进行作业，或将要进行作业的情况除外</a:t>
            </a:r>
            <a:r>
              <a:rPr lang="ja-JP" altLang="en-US"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必须采取以下措施</a:t>
            </a:r>
            <a:r>
              <a:rPr lang="ja-JP" altLang="en-US" sz="12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en-US" altLang="ja-JP" sz="1200" dirty="0">
                <a:solidFill>
                  <a:prstClr val="black"/>
                </a:solidFill>
                <a:latin typeface="ＭＳ 明朝" panose="02020609040205080304" pitchFamily="17" charset="-128"/>
                <a:ea typeface="ＭＳ 明朝" panose="02020609040205080304" pitchFamily="17" charset="-128"/>
              </a:rPr>
              <a:t>(a)</a:t>
            </a: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将作业平台放置到最低下降位置</a:t>
            </a:r>
            <a:r>
              <a:rPr lang="ja-JP" altLang="en-US" sz="12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en-US" altLang="ja-JP" sz="1200" dirty="0">
                <a:solidFill>
                  <a:prstClr val="black"/>
                </a:solidFill>
                <a:latin typeface="ＭＳ 明朝" panose="02020609040205080304" pitchFamily="17" charset="-128"/>
                <a:ea typeface="ＭＳ 明朝" panose="02020609040205080304" pitchFamily="17" charset="-128"/>
              </a:rPr>
              <a:t>(b)</a:t>
            </a: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停止原动机，且采取确保踩了维持停止状态的刹车等防止高空作业车偏离轨道的措施。</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②　</a:t>
            </a:r>
            <a:r>
              <a:rPr lang="zh-CN" altLang="en-US" sz="1200" dirty="0">
                <a:solidFill>
                  <a:prstClr val="black"/>
                </a:solidFill>
                <a:latin typeface="ＭＳ 明朝" panose="02020609040205080304" pitchFamily="17" charset="-128"/>
                <a:ea typeface="ＭＳ 明朝" panose="02020609040205080304" pitchFamily="17" charset="-128"/>
              </a:rPr>
              <a:t>高空作业车的驾驶人员，在离开高空作业车行车驾驶位置时，必须采取</a:t>
            </a:r>
            <a:r>
              <a:rPr lang="ja-JP" altLang="en-US" sz="1200" dirty="0">
                <a:solidFill>
                  <a:prstClr val="black"/>
                </a:solidFill>
                <a:latin typeface="ＭＳ 明朝" panose="02020609040205080304" pitchFamily="17" charset="-128"/>
                <a:ea typeface="ＭＳ 明朝" panose="02020609040205080304" pitchFamily="17" charset="-128"/>
              </a:rPr>
              <a:t>①</a:t>
            </a:r>
            <a:r>
              <a:rPr lang="zh-CN" altLang="en-US" sz="1200" dirty="0">
                <a:solidFill>
                  <a:prstClr val="black"/>
                </a:solidFill>
                <a:latin typeface="ＭＳ 明朝" panose="02020609040205080304" pitchFamily="17" charset="-128"/>
                <a:ea typeface="ＭＳ 明朝" panose="02020609040205080304" pitchFamily="17" charset="-128"/>
              </a:rPr>
              <a:t>揭示的措施。</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③　</a:t>
            </a:r>
            <a:r>
              <a:rPr lang="zh-CN" altLang="en-US" sz="1200" dirty="0">
                <a:solidFill>
                  <a:prstClr val="black"/>
                </a:solidFill>
                <a:latin typeface="ＭＳ 明朝" panose="02020609040205080304" pitchFamily="17" charset="-128"/>
                <a:ea typeface="ＭＳ 明朝" panose="02020609040205080304" pitchFamily="17" charset="-128"/>
              </a:rPr>
              <a:t>企业，在高空作业车的作业平台上承载着劳动者在进行作业，或将要进行作业的情况下驾驶人员离开行车驾驶位置时，为了维持该高空作业车的停止状态，必须确保踩了刹车等措施。</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④　</a:t>
            </a:r>
            <a:r>
              <a:rPr lang="zh-CN" altLang="en-US" sz="1200" dirty="0">
                <a:solidFill>
                  <a:prstClr val="black"/>
                </a:solidFill>
                <a:latin typeface="ＭＳ 明朝" panose="02020609040205080304" pitchFamily="17" charset="-128"/>
                <a:ea typeface="ＭＳ 明朝" panose="02020609040205080304" pitchFamily="17" charset="-128"/>
              </a:rPr>
              <a:t>高空作业车的驾驶人员，在离开高空作业车的行车驾驶位置时，必须采取</a:t>
            </a:r>
            <a:r>
              <a:rPr lang="ja-JP" altLang="en-US" sz="1200" dirty="0">
                <a:solidFill>
                  <a:prstClr val="black"/>
                </a:solidFill>
                <a:latin typeface="ＭＳ 明朝" panose="02020609040205080304" pitchFamily="17" charset="-128"/>
                <a:ea typeface="ＭＳ 明朝" panose="02020609040205080304" pitchFamily="17" charset="-128"/>
              </a:rPr>
              <a:t>③</a:t>
            </a:r>
            <a:r>
              <a:rPr lang="zh-CN" altLang="en-US" sz="1200" dirty="0">
                <a:solidFill>
                  <a:prstClr val="black"/>
                </a:solidFill>
                <a:latin typeface="ＭＳ 明朝" panose="02020609040205080304" pitchFamily="17" charset="-128"/>
                <a:ea typeface="ＭＳ 明朝" panose="02020609040205080304" pitchFamily="17" charset="-128"/>
              </a:rPr>
              <a:t>的措施。</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300"/>
              </a:spcBef>
              <a:buNone/>
            </a:pPr>
            <a:r>
              <a:rPr lang="ja-JP" altLang="en-US" sz="1200" b="1" u="sng" dirty="0">
                <a:solidFill>
                  <a:prstClr val="black"/>
                </a:solidFill>
                <a:latin typeface="ＭＳ 明朝" panose="02020609040205080304" pitchFamily="17" charset="-128"/>
                <a:ea typeface="ＭＳ 明朝" panose="02020609040205080304" pitchFamily="17" charset="-128"/>
              </a:rPr>
              <a:t>（２）</a:t>
            </a:r>
            <a:r>
              <a:rPr lang="zh-CN" altLang="en-US" sz="1200" b="1" u="sng" dirty="0">
                <a:solidFill>
                  <a:prstClr val="black"/>
                </a:solidFill>
                <a:latin typeface="ＭＳ 明朝" panose="02020609040205080304" pitchFamily="17" charset="-128"/>
                <a:ea typeface="ＭＳ 明朝" panose="02020609040205080304" pitchFamily="17" charset="-128"/>
              </a:rPr>
              <a:t>搭乘的限制</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194</a:t>
            </a:r>
            <a:r>
              <a:rPr lang="zh-CN" altLang="en-US" sz="1200" b="1" u="sng" dirty="0">
                <a:solidFill>
                  <a:prstClr val="black"/>
                </a:solidFill>
                <a:latin typeface="ＭＳ 明朝" panose="02020609040205080304" pitchFamily="17" charset="-128"/>
                <a:ea typeface="ＭＳ 明朝" panose="02020609040205080304" pitchFamily="17" charset="-128"/>
              </a:rPr>
              <a:t>条</a:t>
            </a:r>
            <a:r>
              <a:rPr lang="en-US" altLang="ja-JP" sz="1200" b="1" u="sng" dirty="0">
                <a:solidFill>
                  <a:prstClr val="black"/>
                </a:solidFill>
                <a:latin typeface="ＭＳ 明朝" panose="02020609040205080304" pitchFamily="17" charset="-128"/>
                <a:ea typeface="ＭＳ 明朝" panose="02020609040205080304" pitchFamily="17" charset="-128"/>
              </a:rPr>
              <a:t>15</a:t>
            </a:r>
            <a:r>
              <a:rPr lang="zh-CN" altLang="en-US" sz="1200" b="1" u="sng" dirty="0">
                <a:solidFill>
                  <a:prstClr val="black"/>
                </a:solidFill>
                <a:latin typeface="ＭＳ 明朝" panose="02020609040205080304" pitchFamily="17" charset="-128"/>
                <a:ea typeface="ＭＳ 明朝" panose="02020609040205080304" pitchFamily="17" charset="-128"/>
              </a:rPr>
              <a:t>相关</a:t>
            </a:r>
            <a:r>
              <a:rPr lang="ja-JP" altLang="en-US" sz="1200" b="1" u="sng"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企业在使用高空作业车进行作业时，不可以在乘车座位以及作业平台以外的地方承载劳动者。</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300"/>
              </a:spcBef>
              <a:buNone/>
            </a:pPr>
            <a:r>
              <a:rPr lang="ja-JP" altLang="en-US" sz="1200" b="1" u="sng" dirty="0">
                <a:solidFill>
                  <a:prstClr val="black"/>
                </a:solidFill>
                <a:latin typeface="ＭＳ 明朝" panose="02020609040205080304" pitchFamily="17" charset="-128"/>
                <a:ea typeface="ＭＳ 明朝" panose="02020609040205080304" pitchFamily="17" charset="-128"/>
              </a:rPr>
              <a:t>（３）</a:t>
            </a:r>
            <a:r>
              <a:rPr lang="zh-CN" altLang="en-US" sz="1200" b="1" u="sng" dirty="0">
                <a:solidFill>
                  <a:prstClr val="black"/>
                </a:solidFill>
                <a:latin typeface="ＭＳ 明朝" panose="02020609040205080304" pitchFamily="17" charset="-128"/>
                <a:ea typeface="ＭＳ 明朝" panose="02020609040205080304" pitchFamily="17" charset="-128"/>
              </a:rPr>
              <a:t>使用的限制</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194</a:t>
            </a:r>
            <a:r>
              <a:rPr lang="zh-CN" altLang="en-US" sz="1200" b="1" u="sng" dirty="0">
                <a:solidFill>
                  <a:prstClr val="black"/>
                </a:solidFill>
                <a:latin typeface="ＭＳ 明朝" panose="02020609040205080304" pitchFamily="17" charset="-128"/>
                <a:ea typeface="ＭＳ 明朝" panose="02020609040205080304" pitchFamily="17" charset="-128"/>
              </a:rPr>
              <a:t>条</a:t>
            </a:r>
            <a:r>
              <a:rPr lang="en-US" altLang="ja-JP" sz="1200" b="1" u="sng" dirty="0">
                <a:solidFill>
                  <a:prstClr val="black"/>
                </a:solidFill>
                <a:latin typeface="ＭＳ 明朝" panose="02020609040205080304" pitchFamily="17" charset="-128"/>
                <a:ea typeface="ＭＳ 明朝" panose="02020609040205080304" pitchFamily="17" charset="-128"/>
              </a:rPr>
              <a:t>16</a:t>
            </a:r>
            <a:r>
              <a:rPr lang="ja-JP" altLang="en-US" sz="1200" b="1" u="sng" dirty="0">
                <a:solidFill>
                  <a:prstClr val="black"/>
                </a:solidFill>
                <a:latin typeface="ＭＳ 明朝" panose="02020609040205080304" pitchFamily="17" charset="-128"/>
                <a:ea typeface="ＭＳ 明朝" panose="02020609040205080304" pitchFamily="17" charset="-128"/>
              </a:rPr>
              <a:t>）</a:t>
            </a:r>
            <a:endParaRPr lang="ja-JP" altLang="en-US" sz="1200" dirty="0">
              <a:solidFill>
                <a:prstClr val="black"/>
              </a:solidFill>
              <a:latin typeface="ＭＳ 明朝" panose="02020609040205080304" pitchFamily="17" charset="-128"/>
              <a:ea typeface="ＭＳ 明朝" panose="02020609040205080304" pitchFamily="17" charset="-128"/>
            </a:endParaRPr>
          </a:p>
          <a:p>
            <a:pPr marL="180975" indent="-180975">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企业，在关于高空作业车上，不可超出装载负荷</a:t>
            </a:r>
            <a:r>
              <a:rPr lang="ja-JP" altLang="en-US"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根据高空作业车的构造以及材料，作业平台上承载的人或物能够上升的最大负荷</a:t>
            </a:r>
            <a:r>
              <a:rPr lang="ja-JP" altLang="en-US"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其他能力进行使用</a:t>
            </a:r>
            <a:r>
              <a:rPr lang="ja-JP" altLang="en-US" sz="1200" dirty="0">
                <a:solidFill>
                  <a:prstClr val="black"/>
                </a:solidFill>
                <a:latin typeface="ＭＳ 明朝" panose="02020609040205080304" pitchFamily="17" charset="-128"/>
                <a:ea typeface="ＭＳ 明朝" panose="02020609040205080304" pitchFamily="17" charset="-128"/>
              </a:rPr>
              <a:t>。</a:t>
            </a:r>
            <a:endParaRPr lang="en-US" altLang="ja-JP" sz="1200" dirty="0">
              <a:solidFill>
                <a:prstClr val="black"/>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7595829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相关法律法规</a:t>
            </a:r>
            <a:r>
              <a:rPr lang="ja-JP" altLang="en-US" sz="2400" b="1" dirty="0">
                <a:latin typeface="ＭＳ 明朝" panose="02020609040205080304" pitchFamily="17" charset="-128"/>
                <a:ea typeface="ＭＳ 明朝" panose="02020609040205080304" pitchFamily="17" charset="-128"/>
              </a:rPr>
              <a:t>（５）</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3444057" y="6400413"/>
            <a:ext cx="4726605" cy="276999"/>
          </a:xfrm>
          <a:prstGeom prst="rect">
            <a:avLst/>
          </a:prstGeom>
          <a:noFill/>
          <a:ln>
            <a:solidFill>
              <a:schemeClr val="tx1"/>
            </a:solidFill>
          </a:ln>
        </p:spPr>
        <p:txBody>
          <a:bodyPr wrap="square" rtlCol="0">
            <a:spAutoFit/>
          </a:bodyPr>
          <a:lstStyle/>
          <a:p>
            <a:pPr algn="r"/>
            <a:r>
              <a:rPr lang="zh-CN" altLang="en-US" sz="1200" dirty="0">
                <a:solidFill>
                  <a:prstClr val="black"/>
                </a:solidFill>
              </a:rPr>
              <a:t>教材</a:t>
            </a:r>
            <a:r>
              <a:rPr lang="en-US" altLang="zh-CN" sz="1200" dirty="0">
                <a:solidFill>
                  <a:prstClr val="black"/>
                </a:solidFill>
              </a:rPr>
              <a:t>195</a:t>
            </a:r>
            <a:r>
              <a:rPr lang="ja-JP" altLang="en-US" sz="1200" dirty="0">
                <a:solidFill>
                  <a:prstClr val="black"/>
                </a:solidFill>
              </a:rPr>
              <a:t>～</a:t>
            </a:r>
            <a:r>
              <a:rPr lang="en-US" altLang="ja-JP" sz="1200" dirty="0">
                <a:solidFill>
                  <a:prstClr val="black"/>
                </a:solidFill>
              </a:rPr>
              <a:t>197</a:t>
            </a:r>
            <a:r>
              <a:rPr lang="zh-CN" altLang="en-US" sz="1200" dirty="0">
                <a:solidFill>
                  <a:prstClr val="black"/>
                </a:solidFill>
              </a:rPr>
              <a:t>页</a:t>
            </a:r>
            <a:r>
              <a:rPr lang="en-US" altLang="ja-JP" sz="1200" dirty="0">
                <a:solidFill>
                  <a:prstClr val="black"/>
                </a:solidFill>
              </a:rPr>
              <a:t>/</a:t>
            </a:r>
            <a:r>
              <a:rPr lang="zh-CN" altLang="en-US" sz="1200" dirty="0">
                <a:solidFill>
                  <a:prstClr val="black"/>
                </a:solidFill>
              </a:rPr>
              <a:t>辅</a:t>
            </a:r>
            <a:r>
              <a:rPr lang="zh-CN" altLang="en-US" sz="1200" dirty="0" smtClean="0">
                <a:solidFill>
                  <a:prstClr val="black"/>
                </a:solidFill>
              </a:rPr>
              <a:t>助教材</a:t>
            </a:r>
            <a:r>
              <a:rPr lang="en-US" altLang="zh-CN" sz="1200" dirty="0" smtClean="0">
                <a:solidFill>
                  <a:prstClr val="black"/>
                </a:solidFill>
              </a:rPr>
              <a:t>79</a:t>
            </a:r>
            <a:r>
              <a:rPr lang="zh-CN" altLang="en-US" sz="1200" dirty="0" smtClean="0">
                <a:solidFill>
                  <a:prstClr val="black"/>
                </a:solidFill>
              </a:rPr>
              <a:t>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a:xfrm>
            <a:off x="6457950" y="6312287"/>
            <a:ext cx="2057400" cy="365125"/>
          </a:xfrm>
        </p:spPr>
        <p:txBody>
          <a:bodyPr/>
          <a:lstStyle/>
          <a:p>
            <a:fld id="{10712B29-8DFD-45C1-BE8F-2E7F44751CDC}" type="slidenum">
              <a:rPr lang="ja-JP" altLang="en-US" smtClean="0">
                <a:solidFill>
                  <a:prstClr val="black">
                    <a:tint val="75000"/>
                  </a:prstClr>
                </a:solidFill>
              </a:rPr>
              <a:pPr/>
              <a:t>89</a:t>
            </a:fld>
            <a:endParaRPr lang="ja-JP" altLang="en-US" dirty="0">
              <a:solidFill>
                <a:prstClr val="black">
                  <a:tint val="75000"/>
                </a:prstClr>
              </a:solidFill>
            </a:endParaRPr>
          </a:p>
        </p:txBody>
      </p:sp>
      <p:sp>
        <p:nvSpPr>
          <p:cNvPr id="8" name="コンテンツ プレースホルダー 4"/>
          <p:cNvSpPr txBox="1">
            <a:spLocks/>
          </p:cNvSpPr>
          <p:nvPr/>
        </p:nvSpPr>
        <p:spPr>
          <a:xfrm>
            <a:off x="628649" y="852737"/>
            <a:ext cx="7886701" cy="5071699"/>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spcAft>
                <a:spcPts val="300"/>
              </a:spcAft>
              <a:buNone/>
            </a:pPr>
            <a:r>
              <a:rPr lang="zh-CN" altLang="en-US" sz="1200" b="1" u="sng" dirty="0">
                <a:solidFill>
                  <a:prstClr val="black"/>
                </a:solidFill>
                <a:latin typeface="ＭＳ 明朝" panose="02020609040205080304" pitchFamily="17" charset="-128"/>
                <a:ea typeface="ＭＳ 明朝" panose="02020609040205080304" pitchFamily="17" charset="-128"/>
              </a:rPr>
              <a:t>高空作业车的驾驶时应管理事项</a:t>
            </a:r>
            <a:r>
              <a:rPr lang="ja-JP" altLang="en-US" sz="1200" b="1" dirty="0">
                <a:solidFill>
                  <a:prstClr val="black"/>
                </a:solidFill>
                <a:latin typeface="ＭＳ 明朝" panose="02020609040205080304" pitchFamily="17" charset="-128"/>
                <a:ea typeface="ＭＳ 明朝" panose="02020609040205080304" pitchFamily="17" charset="-128"/>
              </a:rPr>
              <a:t>（２）</a:t>
            </a:r>
            <a:endParaRPr lang="ja-JP" altLang="en-US" sz="12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600"/>
              </a:spcBef>
              <a:buFont typeface="Arial" panose="020B0604020202020204" pitchFamily="34" charset="0"/>
              <a:buNone/>
            </a:pPr>
            <a:r>
              <a:rPr lang="ja-JP" altLang="en-US" sz="1200" b="1" u="sng" dirty="0">
                <a:solidFill>
                  <a:prstClr val="black"/>
                </a:solidFill>
                <a:latin typeface="ＭＳ 明朝" panose="02020609040205080304" pitchFamily="17" charset="-128"/>
                <a:ea typeface="ＭＳ 明朝" panose="02020609040205080304" pitchFamily="17" charset="-128"/>
              </a:rPr>
              <a:t>（４）</a:t>
            </a:r>
            <a:r>
              <a:rPr lang="zh-CN" altLang="en-US" sz="1200" b="1" u="sng" dirty="0">
                <a:solidFill>
                  <a:prstClr val="black"/>
                </a:solidFill>
                <a:latin typeface="ＭＳ 明朝" panose="02020609040205080304" pitchFamily="17" charset="-128"/>
                <a:ea typeface="ＭＳ 明朝" panose="02020609040205080304" pitchFamily="17" charset="-128"/>
              </a:rPr>
              <a:t>主要用途以外的使用的限制</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194</a:t>
            </a:r>
            <a:r>
              <a:rPr lang="zh-CN" altLang="en-US" sz="1200" b="1" u="sng" dirty="0">
                <a:solidFill>
                  <a:prstClr val="black"/>
                </a:solidFill>
                <a:latin typeface="ＭＳ 明朝" panose="02020609040205080304" pitchFamily="17" charset="-128"/>
                <a:ea typeface="ＭＳ 明朝" panose="02020609040205080304" pitchFamily="17" charset="-128"/>
              </a:rPr>
              <a:t>条</a:t>
            </a:r>
            <a:r>
              <a:rPr lang="en-US" altLang="ja-JP" sz="1200" b="1" u="sng" dirty="0">
                <a:solidFill>
                  <a:prstClr val="black"/>
                </a:solidFill>
                <a:latin typeface="ＭＳ 明朝" panose="02020609040205080304" pitchFamily="17" charset="-128"/>
                <a:ea typeface="ＭＳ 明朝" panose="02020609040205080304" pitchFamily="17" charset="-128"/>
              </a:rPr>
              <a:t>17</a:t>
            </a:r>
            <a:r>
              <a:rPr lang="zh-CN" altLang="en-US" sz="1200" b="1" u="sng" dirty="0">
                <a:solidFill>
                  <a:prstClr val="black"/>
                </a:solidFill>
                <a:latin typeface="ＭＳ 明朝" panose="02020609040205080304" pitchFamily="17" charset="-128"/>
                <a:ea typeface="ＭＳ 明朝" panose="02020609040205080304" pitchFamily="17" charset="-128"/>
              </a:rPr>
              <a:t>相关</a:t>
            </a:r>
            <a:r>
              <a:rPr lang="ja-JP" altLang="en-US" sz="1200" b="1" u="sng" dirty="0">
                <a:solidFill>
                  <a:prstClr val="black"/>
                </a:solidFill>
                <a:latin typeface="ＭＳ 明朝" panose="02020609040205080304" pitchFamily="17" charset="-128"/>
                <a:ea typeface="ＭＳ 明朝" panose="02020609040205080304" pitchFamily="17" charset="-128"/>
              </a:rPr>
              <a:t>）</a:t>
            </a:r>
          </a:p>
          <a:p>
            <a:pPr marL="180975" indent="-180975">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企业，不可将高空作业车使用于提升负载等该高空作业车的主要用途以外的用途。但是，对劳动者不会产生危险时，不限于此。</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600"/>
              </a:spcBef>
              <a:buFont typeface="Arial" panose="020B0604020202020204" pitchFamily="34" charset="0"/>
              <a:buNone/>
            </a:pPr>
            <a:r>
              <a:rPr lang="ja-JP" altLang="en-US" sz="1200" b="1" u="sng" dirty="0">
                <a:solidFill>
                  <a:prstClr val="black"/>
                </a:solidFill>
                <a:latin typeface="ＭＳ 明朝" panose="02020609040205080304" pitchFamily="17" charset="-128"/>
                <a:ea typeface="ＭＳ 明朝" panose="02020609040205080304" pitchFamily="17" charset="-128"/>
              </a:rPr>
              <a:t>（５）</a:t>
            </a:r>
            <a:r>
              <a:rPr lang="zh-CN" altLang="en-US" sz="1200" b="1" u="sng" dirty="0">
                <a:solidFill>
                  <a:prstClr val="black"/>
                </a:solidFill>
                <a:latin typeface="ＭＳ 明朝" panose="02020609040205080304" pitchFamily="17" charset="-128"/>
                <a:ea typeface="ＭＳ 明朝" panose="02020609040205080304" pitchFamily="17" charset="-128"/>
              </a:rPr>
              <a:t>要求性能防坠器等的使用</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194</a:t>
            </a:r>
            <a:r>
              <a:rPr lang="zh-CN" altLang="en-US" sz="1200" b="1" u="sng" dirty="0">
                <a:solidFill>
                  <a:prstClr val="black"/>
                </a:solidFill>
                <a:latin typeface="ＭＳ 明朝" panose="02020609040205080304" pitchFamily="17" charset="-128"/>
                <a:ea typeface="ＭＳ 明朝" panose="02020609040205080304" pitchFamily="17" charset="-128"/>
              </a:rPr>
              <a:t>条</a:t>
            </a:r>
            <a:r>
              <a:rPr lang="en-US" altLang="ja-JP" sz="1200" b="1" u="sng" dirty="0">
                <a:solidFill>
                  <a:prstClr val="black"/>
                </a:solidFill>
                <a:latin typeface="ＭＳ 明朝" panose="02020609040205080304" pitchFamily="17" charset="-128"/>
                <a:ea typeface="ＭＳ 明朝" panose="02020609040205080304" pitchFamily="17" charset="-128"/>
              </a:rPr>
              <a:t>22</a:t>
            </a:r>
            <a:r>
              <a:rPr lang="zh-CN" altLang="en-US" sz="1200" b="1" u="sng" dirty="0">
                <a:solidFill>
                  <a:prstClr val="black"/>
                </a:solidFill>
                <a:latin typeface="ＭＳ 明朝" panose="02020609040205080304" pitchFamily="17" charset="-128"/>
                <a:ea typeface="ＭＳ 明朝" panose="02020609040205080304" pitchFamily="17" charset="-128"/>
              </a:rPr>
              <a:t>相关</a:t>
            </a:r>
            <a:r>
              <a:rPr lang="ja-JP" altLang="en-US" sz="1200" b="1" u="sng" dirty="0">
                <a:solidFill>
                  <a:prstClr val="black"/>
                </a:solidFill>
                <a:latin typeface="ＭＳ 明朝" panose="02020609040205080304" pitchFamily="17" charset="-128"/>
                <a:ea typeface="ＭＳ 明朝" panose="02020609040205080304" pitchFamily="17" charset="-128"/>
              </a:rPr>
              <a:t>）</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①　</a:t>
            </a:r>
            <a:r>
              <a:rPr lang="zh-CN" altLang="en-US" sz="1200" dirty="0">
                <a:solidFill>
                  <a:prstClr val="black"/>
                </a:solidFill>
                <a:latin typeface="ＭＳ 明朝" panose="02020609040205080304" pitchFamily="17" charset="-128"/>
                <a:ea typeface="ＭＳ 明朝" panose="02020609040205080304" pitchFamily="17" charset="-128"/>
              </a:rPr>
              <a:t>企业在使用高空作业车</a:t>
            </a:r>
            <a:r>
              <a:rPr lang="ja-JP" altLang="en-US"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作业平台是仅垂直于接地面上升或下降构造的</a:t>
            </a:r>
            <a:endParaRPr lang="en-US" altLang="ja-JP" sz="1200" dirty="0">
              <a:solidFill>
                <a:prstClr val="black"/>
              </a:solidFill>
              <a:latin typeface="ＭＳ 明朝" panose="02020609040205080304" pitchFamily="17" charset="-128"/>
              <a:ea typeface="ＭＳ 明朝" panose="02020609040205080304" pitchFamily="17" charset="-128"/>
            </a:endParaRPr>
          </a:p>
          <a:p>
            <a:pPr marL="361950" indent="0">
              <a:lnSpc>
                <a:spcPct val="100000"/>
              </a:lnSpc>
              <a:spcBef>
                <a:spcPts val="0"/>
              </a:spcBef>
              <a:buFont typeface="Arial" panose="020B0604020202020204" pitchFamily="34" charset="0"/>
              <a:buNone/>
            </a:pPr>
            <a:r>
              <a:rPr lang="zh-CN" altLang="en-US" sz="1200" dirty="0">
                <a:solidFill>
                  <a:prstClr val="black"/>
                </a:solidFill>
                <a:latin typeface="ＭＳ 明朝" panose="02020609040205080304" pitchFamily="17" charset="-128"/>
                <a:ea typeface="ＭＳ 明朝" panose="02020609040205080304" pitchFamily="17" charset="-128"/>
              </a:rPr>
              <a:t>除外</a:t>
            </a:r>
            <a:r>
              <a:rPr lang="ja-JP" altLang="en-US"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进行作业时，必须让在该高空作业车的作业平台器具上的劳动者</a:t>
            </a:r>
            <a:endParaRPr lang="en-US" altLang="ja-JP" sz="1200" dirty="0">
              <a:solidFill>
                <a:prstClr val="black"/>
              </a:solidFill>
              <a:latin typeface="ＭＳ 明朝" panose="02020609040205080304" pitchFamily="17" charset="-128"/>
              <a:ea typeface="ＭＳ 明朝" panose="02020609040205080304" pitchFamily="17" charset="-128"/>
            </a:endParaRPr>
          </a:p>
          <a:p>
            <a:pPr marL="361950" indent="0">
              <a:lnSpc>
                <a:spcPct val="100000"/>
              </a:lnSpc>
              <a:spcBef>
                <a:spcPts val="0"/>
              </a:spcBef>
              <a:buFont typeface="Arial" panose="020B0604020202020204" pitchFamily="34" charset="0"/>
              <a:buNone/>
            </a:pPr>
            <a:r>
              <a:rPr lang="zh-CN" altLang="en-US" sz="1200" dirty="0">
                <a:solidFill>
                  <a:prstClr val="black"/>
                </a:solidFill>
                <a:latin typeface="ＭＳ 明朝" panose="02020609040205080304" pitchFamily="17" charset="-128"/>
                <a:ea typeface="ＭＳ 明朝" panose="02020609040205080304" pitchFamily="17" charset="-128"/>
              </a:rPr>
              <a:t>使用要求性能防坠器等。</a:t>
            </a:r>
            <a:endParaRPr lang="en-US" altLang="ja-JP" sz="1200" dirty="0">
              <a:solidFill>
                <a:prstClr val="black"/>
              </a:solidFill>
              <a:latin typeface="ＭＳ 明朝" panose="02020609040205080304" pitchFamily="17" charset="-128"/>
              <a:ea typeface="ＭＳ 明朝" panose="02020609040205080304" pitchFamily="17" charset="-128"/>
            </a:endParaRPr>
          </a:p>
          <a:p>
            <a:pPr marL="361950" indent="0">
              <a:lnSpc>
                <a:spcPct val="100000"/>
              </a:lnSpc>
              <a:spcBef>
                <a:spcPts val="0"/>
              </a:spcBef>
              <a:buFont typeface="Arial" panose="020B0604020202020204" pitchFamily="34" charset="0"/>
              <a:buNone/>
            </a:pP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②　</a:t>
            </a:r>
            <a:r>
              <a:rPr lang="zh-CN" altLang="en-US" sz="1200" dirty="0">
                <a:solidFill>
                  <a:prstClr val="black"/>
                </a:solidFill>
                <a:latin typeface="ＭＳ 明朝" panose="02020609040205080304" pitchFamily="17" charset="-128"/>
                <a:ea typeface="ＭＳ 明朝" panose="02020609040205080304" pitchFamily="17" charset="-128"/>
              </a:rPr>
              <a:t>高空作业车的作业平台器具上的劳动者，必须使用要求性能防坠器等。</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361950">
              <a:lnSpc>
                <a:spcPct val="100000"/>
              </a:lnSpc>
              <a:spcBef>
                <a:spcPts val="0"/>
              </a:spcBef>
              <a:buFont typeface="Arial" panose="020B0604020202020204" pitchFamily="34" charset="0"/>
              <a:buNone/>
            </a:pPr>
            <a:endParaRPr lang="ja-JP" altLang="en-US" sz="1200" dirty="0">
              <a:solidFill>
                <a:prstClr val="black"/>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6055253" y="1843696"/>
            <a:ext cx="2322777" cy="1615580"/>
          </a:xfrm>
          <a:prstGeom prst="rect">
            <a:avLst/>
          </a:prstGeom>
          <a:ln>
            <a:solidFill>
              <a:schemeClr val="tx1"/>
            </a:solidFill>
          </a:ln>
        </p:spPr>
      </p:pic>
      <p:sp>
        <p:nvSpPr>
          <p:cNvPr id="3" name="テキスト ボックス 2">
            <a:extLst>
              <a:ext uri="{FF2B5EF4-FFF2-40B4-BE49-F238E27FC236}">
                <a16:creationId xmlns:a16="http://schemas.microsoft.com/office/drawing/2014/main" id="{8620910D-B6BF-40DA-B6C5-C162D7E00F81}"/>
              </a:ext>
            </a:extLst>
          </p:cNvPr>
          <p:cNvSpPr txBox="1"/>
          <p:nvPr/>
        </p:nvSpPr>
        <p:spPr>
          <a:xfrm>
            <a:off x="6143625" y="2085975"/>
            <a:ext cx="571500" cy="246221"/>
          </a:xfrm>
          <a:prstGeom prst="rect">
            <a:avLst/>
          </a:prstGeom>
          <a:solidFill>
            <a:schemeClr val="bg1"/>
          </a:solidFill>
        </p:spPr>
        <p:txBody>
          <a:bodyPr wrap="square" rtlCol="0">
            <a:spAutoFit/>
          </a:bodyPr>
          <a:lstStyle/>
          <a:p>
            <a:r>
              <a:rPr kumimoji="1" lang="zh-CN" altLang="en-US" sz="1000" dirty="0">
                <a:latin typeface="ＭＳ 明朝" panose="02020609040205080304" pitchFamily="17" charset="-128"/>
                <a:ea typeface="ＭＳ 明朝" panose="02020609040205080304" pitchFamily="17" charset="-128"/>
              </a:rPr>
              <a:t>安全帽</a:t>
            </a:r>
            <a:endParaRPr kumimoji="1" lang="ja-JP" altLang="en-US" sz="1000" dirty="0">
              <a:latin typeface="ＭＳ 明朝" panose="02020609040205080304" pitchFamily="17" charset="-128"/>
              <a:ea typeface="ＭＳ 明朝" panose="02020609040205080304" pitchFamily="17" charset="-128"/>
            </a:endParaRPr>
          </a:p>
        </p:txBody>
      </p:sp>
      <p:sp>
        <p:nvSpPr>
          <p:cNvPr id="6" name="テキスト ボックス 5">
            <a:extLst>
              <a:ext uri="{FF2B5EF4-FFF2-40B4-BE49-F238E27FC236}">
                <a16:creationId xmlns:a16="http://schemas.microsoft.com/office/drawing/2014/main" id="{B4773B8D-36D4-430C-B400-F83804E9B131}"/>
              </a:ext>
            </a:extLst>
          </p:cNvPr>
          <p:cNvSpPr txBox="1"/>
          <p:nvPr/>
        </p:nvSpPr>
        <p:spPr>
          <a:xfrm>
            <a:off x="6055253" y="2628333"/>
            <a:ext cx="745597" cy="400110"/>
          </a:xfrm>
          <a:prstGeom prst="rect">
            <a:avLst/>
          </a:prstGeom>
          <a:solidFill>
            <a:schemeClr val="bg1"/>
          </a:solidFill>
        </p:spPr>
        <p:txBody>
          <a:bodyPr wrap="square" rtlCol="0">
            <a:spAutoFit/>
          </a:bodyPr>
          <a:lstStyle/>
          <a:p>
            <a:r>
              <a:rPr kumimoji="1" lang="zh-CN" altLang="en-US" sz="1000" dirty="0">
                <a:latin typeface="ＭＳ 明朝" panose="02020609040205080304" pitchFamily="17" charset="-128"/>
                <a:ea typeface="ＭＳ 明朝" panose="02020609040205080304" pitchFamily="17" charset="-128"/>
              </a:rPr>
              <a:t>要求性能防坠器</a:t>
            </a:r>
            <a:endParaRPr kumimoji="1" lang="ja-JP" altLang="en-US" sz="10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315004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高空作业车的种类</a:t>
            </a:r>
            <a:r>
              <a:rPr lang="ja-JP" altLang="en-US" sz="2400" b="1" dirty="0">
                <a:latin typeface="ＭＳ 明朝" panose="02020609040205080304" pitchFamily="17" charset="-128"/>
                <a:ea typeface="ＭＳ 明朝" panose="02020609040205080304" pitchFamily="17" charset="-128"/>
              </a:rPr>
              <a:t>～</a:t>
            </a:r>
            <a:r>
              <a:rPr lang="zh-CN" altLang="en-US" sz="2400" b="1" dirty="0">
                <a:latin typeface="ＭＳ 明朝" panose="02020609040205080304" pitchFamily="17" charset="-128"/>
                <a:ea typeface="ＭＳ 明朝" panose="02020609040205080304" pitchFamily="17" charset="-128"/>
              </a:rPr>
              <a:t>行车装置</a:t>
            </a:r>
            <a:r>
              <a:rPr lang="ja-JP" altLang="en-US" sz="2400" b="1" dirty="0">
                <a:latin typeface="ＭＳ 明朝" panose="02020609040205080304" pitchFamily="17" charset="-128"/>
                <a:ea typeface="ＭＳ 明朝" panose="02020609040205080304" pitchFamily="17" charset="-128"/>
              </a:rPr>
              <a:t>（１）</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教材７页</a:t>
            </a:r>
            <a:r>
              <a:rPr lang="en-US" altLang="ja-JP" sz="1200" dirty="0">
                <a:solidFill>
                  <a:prstClr val="black"/>
                </a:solidFill>
              </a:rPr>
              <a:t>/</a:t>
            </a:r>
            <a:r>
              <a:rPr lang="ja-JP" altLang="en-US" sz="1200" dirty="0" smtClean="0">
                <a:solidFill>
                  <a:prstClr val="black"/>
                </a:solidFill>
              </a:rPr>
              <a:t>辅助教材８页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p:txBody>
          <a:bodyPr/>
          <a:lstStyle/>
          <a:p>
            <a:fld id="{10712B29-8DFD-45C1-BE8F-2E7F44751CDC}" type="slidenum">
              <a:rPr lang="ja-JP" altLang="en-US" smtClean="0">
                <a:solidFill>
                  <a:prstClr val="black">
                    <a:tint val="75000"/>
                  </a:prstClr>
                </a:solidFill>
              </a:rPr>
              <a:pPr/>
              <a:t>9</a:t>
            </a:fld>
            <a:endParaRPr lang="ja-JP" altLang="en-US">
              <a:solidFill>
                <a:prstClr val="black">
                  <a:tint val="75000"/>
                </a:prstClr>
              </a:solidFill>
            </a:endParaRPr>
          </a:p>
        </p:txBody>
      </p:sp>
      <p:sp>
        <p:nvSpPr>
          <p:cNvPr id="11" name="コンテンツ プレースホルダー 4"/>
          <p:cNvSpPr txBox="1">
            <a:spLocks/>
          </p:cNvSpPr>
          <p:nvPr/>
        </p:nvSpPr>
        <p:spPr>
          <a:xfrm>
            <a:off x="628650" y="935915"/>
            <a:ext cx="7886700" cy="360323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0"/>
              </a:spcBef>
              <a:buNone/>
            </a:pPr>
            <a:r>
              <a:rPr lang="ja-JP" altLang="en-US" sz="1400" b="1" dirty="0">
                <a:solidFill>
                  <a:prstClr val="black"/>
                </a:solidFill>
                <a:latin typeface="ＭＳ 明朝" panose="02020609040205080304" pitchFamily="17" charset="-128"/>
                <a:ea typeface="ＭＳ 明朝" panose="02020609040205080304" pitchFamily="17" charset="-128"/>
              </a:rPr>
              <a:t>①　</a:t>
            </a:r>
            <a:r>
              <a:rPr lang="zh-CN" altLang="en-US" sz="1400" b="1" dirty="0">
                <a:solidFill>
                  <a:prstClr val="black"/>
                </a:solidFill>
                <a:latin typeface="ＭＳ 明朝" panose="02020609040205080304" pitchFamily="17" charset="-128"/>
                <a:ea typeface="ＭＳ 明朝" panose="02020609040205080304" pitchFamily="17" charset="-128"/>
              </a:rPr>
              <a:t>卡车式</a:t>
            </a:r>
            <a:endParaRPr lang="ja-JP" altLang="en-US" sz="1400" b="1" dirty="0">
              <a:solidFill>
                <a:prstClr val="black"/>
              </a:solidFill>
              <a:latin typeface="ＭＳ 明朝" panose="02020609040205080304" pitchFamily="17" charset="-128"/>
              <a:ea typeface="ＭＳ 明朝" panose="02020609040205080304" pitchFamily="17" charset="-128"/>
            </a:endParaRPr>
          </a:p>
          <a:p>
            <a:pPr marL="152400" indent="0" algn="just">
              <a:buNone/>
            </a:pPr>
            <a:r>
              <a:rPr lang="en-US" altLang="zh-CN" sz="1400" kern="100" dirty="0">
                <a:effectLst/>
                <a:latin typeface="ＭＳ 明朝" panose="02020609040205080304" pitchFamily="17" charset="-128"/>
                <a:ea typeface="ＭＳ 明朝" panose="02020609040205080304" pitchFamily="17" charset="-128"/>
                <a:cs typeface="Times New Roman" panose="02020603050405020304" pitchFamily="18" charset="0"/>
              </a:rPr>
              <a:t> </a:t>
            </a:r>
            <a:r>
              <a:rPr lang="zh-CN" alt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rPr>
              <a:t>它是一种安装在卡</a:t>
            </a:r>
            <a:r>
              <a:rPr lang="zh-CN"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车</a:t>
            </a:r>
            <a:r>
              <a:rPr lang="zh-CN"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上的</a:t>
            </a:r>
            <a:r>
              <a:rPr lang="zh-CN"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类</a:t>
            </a:r>
            <a:r>
              <a:rPr lang="zh-CN"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型，可以在</a:t>
            </a:r>
            <a:endParaRPr lang="en-US" altLang="zh-CN" sz="1400" kern="100" dirty="0">
              <a:effectLst/>
              <a:latin typeface="ＭＳ 明朝" panose="02020609040205080304" pitchFamily="17" charset="-128"/>
              <a:ea typeface="ＭＳ 明朝" panose="02020609040205080304" pitchFamily="17" charset="-128"/>
              <a:cs typeface="ＭＳ 明朝" panose="02020609040205080304" pitchFamily="17" charset="-128"/>
            </a:endParaRPr>
          </a:p>
          <a:p>
            <a:pPr marL="152400" indent="0" algn="just">
              <a:buNone/>
            </a:pPr>
            <a:r>
              <a:rPr lang="zh-CN"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一般公路上行</a:t>
            </a:r>
            <a:r>
              <a:rPr lang="zh-CN"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车</a:t>
            </a:r>
            <a:r>
              <a:rPr lang="zh-CN"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a:t>
            </a:r>
            <a:r>
              <a:rPr lang="zh-CN" alt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rPr>
              <a:t>因此机</a:t>
            </a:r>
            <a:r>
              <a:rPr lang="zh-CN"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动</a:t>
            </a:r>
            <a:r>
              <a:rPr lang="zh-CN"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性</a:t>
            </a:r>
            <a:r>
              <a:rPr lang="zh-CN"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强</a:t>
            </a:r>
            <a:r>
              <a:rPr lang="zh-CN"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，易于移</a:t>
            </a:r>
            <a:r>
              <a:rPr lang="zh-CN"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动</a:t>
            </a:r>
            <a:r>
              <a:rPr lang="zh-CN"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到</a:t>
            </a:r>
            <a:endParaRPr lang="en-US" altLang="zh-CN" sz="1400" kern="100" dirty="0">
              <a:effectLst/>
              <a:latin typeface="ＭＳ 明朝" panose="02020609040205080304" pitchFamily="17" charset="-128"/>
              <a:ea typeface="ＭＳ 明朝" panose="02020609040205080304" pitchFamily="17" charset="-128"/>
              <a:cs typeface="ＭＳ 明朝" panose="02020609040205080304" pitchFamily="17" charset="-128"/>
            </a:endParaRPr>
          </a:p>
          <a:p>
            <a:pPr marL="152400" indent="0" algn="just">
              <a:buNone/>
            </a:pPr>
            <a:r>
              <a:rPr lang="zh-CN"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作</a:t>
            </a:r>
            <a:r>
              <a:rPr lang="zh-CN"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业现场</a:t>
            </a:r>
            <a:r>
              <a:rPr lang="zh-CN"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a:t>
            </a:r>
            <a:r>
              <a:rPr lang="zh-CN" alt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rPr>
              <a:t>卡</a:t>
            </a:r>
            <a:r>
              <a:rPr lang="zh-CN"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车</a:t>
            </a:r>
            <a:r>
              <a:rPr lang="zh-CN"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式有两种，一种是搭</a:t>
            </a:r>
            <a:r>
              <a:rPr lang="zh-CN"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载</a:t>
            </a:r>
            <a:r>
              <a:rPr lang="zh-CN"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作</a:t>
            </a:r>
            <a:r>
              <a:rPr lang="zh-CN"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业</a:t>
            </a:r>
            <a:r>
              <a:rPr lang="zh-CN"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装</a:t>
            </a:r>
            <a:endParaRPr lang="en-US" altLang="zh-CN" sz="1400" kern="100" dirty="0">
              <a:effectLst/>
              <a:latin typeface="ＭＳ 明朝" panose="02020609040205080304" pitchFamily="17" charset="-128"/>
              <a:ea typeface="ＭＳ 明朝" panose="02020609040205080304" pitchFamily="17" charset="-128"/>
              <a:cs typeface="ＭＳ 明朝" panose="02020609040205080304" pitchFamily="17" charset="-128"/>
            </a:endParaRPr>
          </a:p>
          <a:p>
            <a:pPr marL="152400" indent="0" algn="just">
              <a:buNone/>
            </a:pPr>
            <a:r>
              <a:rPr lang="zh-CN"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置的普通</a:t>
            </a:r>
            <a:r>
              <a:rPr lang="zh-CN"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车</a:t>
            </a:r>
            <a:r>
              <a:rPr lang="zh-CN"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，另一种是</a:t>
            </a:r>
            <a:r>
              <a:rPr lang="zh-CN" alt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rPr>
              <a:t>搭</a:t>
            </a:r>
            <a:r>
              <a:rPr lang="zh-CN"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载</a:t>
            </a:r>
            <a:r>
              <a:rPr lang="zh-CN"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大型起重机的台</a:t>
            </a:r>
            <a:r>
              <a:rPr lang="zh-CN"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车</a:t>
            </a:r>
            <a:r>
              <a:rPr lang="zh-CN"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a:t>
            </a:r>
            <a:endParaRPr lang="ja-JP" alt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0" indent="0">
              <a:lnSpc>
                <a:spcPct val="110000"/>
              </a:lnSpc>
              <a:spcBef>
                <a:spcPts val="0"/>
              </a:spcBef>
              <a:buNone/>
            </a:pPr>
            <a:endParaRPr lang="ja-JP" altLang="en-US" sz="1400" dirty="0">
              <a:solidFill>
                <a:prstClr val="black"/>
              </a:solidFill>
              <a:latin typeface="ＭＳ 明朝" panose="02020609040205080304" pitchFamily="17" charset="-128"/>
              <a:ea typeface="ＭＳ 明朝" panose="02020609040205080304" pitchFamily="17" charset="-128"/>
            </a:endParaRPr>
          </a:p>
          <a:p>
            <a:pPr marL="0" indent="0">
              <a:lnSpc>
                <a:spcPct val="110000"/>
              </a:lnSpc>
              <a:spcBef>
                <a:spcPts val="0"/>
              </a:spcBef>
              <a:buNone/>
            </a:pPr>
            <a:r>
              <a:rPr lang="en-US" altLang="ja-JP" sz="1400" dirty="0">
                <a:solidFill>
                  <a:prstClr val="black"/>
                </a:solidFill>
                <a:latin typeface="ＭＳ 明朝" panose="02020609040205080304" pitchFamily="17" charset="-128"/>
                <a:ea typeface="ＭＳ 明朝" panose="02020609040205080304" pitchFamily="17" charset="-128"/>
              </a:rPr>
              <a:t>【</a:t>
            </a:r>
            <a:r>
              <a:rPr lang="ja-JP"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主要特征</a:t>
            </a:r>
            <a:r>
              <a:rPr lang="en-US" altLang="ja-JP" sz="1400" dirty="0">
                <a:solidFill>
                  <a:prstClr val="black"/>
                </a:solidFill>
                <a:latin typeface="ＭＳ 明朝" panose="02020609040205080304" pitchFamily="17" charset="-128"/>
                <a:ea typeface="ＭＳ 明朝" panose="02020609040205080304" pitchFamily="17" charset="-128"/>
              </a:rPr>
              <a:t>】</a:t>
            </a:r>
          </a:p>
          <a:p>
            <a:pPr marL="0" indent="0">
              <a:lnSpc>
                <a:spcPct val="11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en-US" altLang="ja-JP" sz="1400" dirty="0">
                <a:solidFill>
                  <a:prstClr val="black"/>
                </a:solidFill>
                <a:latin typeface="ＭＳ 明朝" panose="02020609040205080304" pitchFamily="17" charset="-128"/>
                <a:ea typeface="ＭＳ 明朝" panose="02020609040205080304" pitchFamily="17" charset="-128"/>
              </a:rPr>
              <a:t>a</a:t>
            </a:r>
            <a:r>
              <a:rPr lang="ja-JP" altLang="en-US" sz="1400" dirty="0">
                <a:solidFill>
                  <a:prstClr val="black"/>
                </a:solidFill>
                <a:latin typeface="ＭＳ 明朝" panose="02020609040205080304" pitchFamily="17" charset="-128"/>
                <a:ea typeface="ＭＳ 明朝" panose="02020609040205080304" pitchFamily="17" charset="-128"/>
              </a:rPr>
              <a:t>．</a:t>
            </a:r>
            <a:r>
              <a:rPr lang="ja-JP"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可以在公路行</a:t>
            </a:r>
            <a:r>
              <a:rPr lang="ja-JP" altLang="ja-JP" sz="1400" dirty="0">
                <a:effectLst/>
                <a:latin typeface="ＭＳ 明朝" panose="02020609040205080304" pitchFamily="17" charset="-128"/>
                <a:ea typeface="ＭＳ 明朝" panose="02020609040205080304" pitchFamily="17" charset="-128"/>
                <a:cs typeface="SimSun" panose="02010600030101010101" pitchFamily="2" charset="-122"/>
              </a:rPr>
              <a:t>车</a:t>
            </a:r>
            <a:r>
              <a:rPr lang="ja-JP"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a:t>
            </a:r>
            <a:endParaRPr lang="en-US" altLang="ja-JP" sz="14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0" indent="0">
              <a:lnSpc>
                <a:spcPct val="110000"/>
              </a:lnSpc>
              <a:spcBef>
                <a:spcPts val="0"/>
              </a:spcBef>
              <a:buNone/>
            </a:pPr>
            <a:r>
              <a:rPr lang="ja-JP" altLang="en-US" sz="1400" dirty="0">
                <a:solidFill>
                  <a:prstClr val="black"/>
                </a:solidFill>
                <a:latin typeface="ＭＳ 明朝" panose="02020609040205080304" pitchFamily="17" charset="-128"/>
                <a:ea typeface="ＭＳ 明朝" panose="02020609040205080304" pitchFamily="17" charset="-128"/>
              </a:rPr>
              <a:t>　</a:t>
            </a:r>
            <a:r>
              <a:rPr lang="en-US" altLang="ja-JP" sz="1400" dirty="0">
                <a:solidFill>
                  <a:prstClr val="black"/>
                </a:solidFill>
                <a:latin typeface="ＭＳ 明朝" panose="02020609040205080304" pitchFamily="17" charset="-128"/>
                <a:ea typeface="ＭＳ 明朝" panose="02020609040205080304" pitchFamily="17" charset="-128"/>
              </a:rPr>
              <a:t>b</a:t>
            </a:r>
            <a:r>
              <a:rPr lang="ja-JP" altLang="en-US" sz="1400" dirty="0">
                <a:solidFill>
                  <a:prstClr val="black"/>
                </a:solidFill>
                <a:latin typeface="ＭＳ 明朝" panose="02020609040205080304" pitchFamily="17" charset="-128"/>
                <a:ea typeface="ＭＳ 明朝" panose="02020609040205080304" pitchFamily="17" charset="-128"/>
              </a:rPr>
              <a:t>．</a:t>
            </a:r>
            <a:r>
              <a:rPr lang="ja-JP"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可以快速移</a:t>
            </a:r>
            <a:r>
              <a:rPr lang="ja-JP" altLang="ja-JP" sz="1400" dirty="0">
                <a:effectLst/>
                <a:latin typeface="ＭＳ 明朝" panose="02020609040205080304" pitchFamily="17" charset="-128"/>
                <a:ea typeface="ＭＳ 明朝" panose="02020609040205080304" pitchFamily="17" charset="-128"/>
                <a:cs typeface="SimSun" panose="02010600030101010101" pitchFamily="2" charset="-122"/>
              </a:rPr>
              <a:t>动</a:t>
            </a:r>
            <a:r>
              <a:rPr lang="ja-JP" altLang="ja-JP" sz="1400" dirty="0">
                <a:effectLst/>
                <a:latin typeface="ＭＳ 明朝" panose="02020609040205080304" pitchFamily="17" charset="-128"/>
                <a:ea typeface="ＭＳ 明朝" panose="02020609040205080304" pitchFamily="17" charset="-128"/>
                <a:cs typeface="Times New Roman" panose="02020603050405020304" pitchFamily="18" charset="0"/>
              </a:rPr>
              <a:t>到作</a:t>
            </a:r>
            <a:r>
              <a:rPr lang="ja-JP" altLang="ja-JP" sz="1400" dirty="0">
                <a:effectLst/>
                <a:latin typeface="ＭＳ 明朝" panose="02020609040205080304" pitchFamily="17" charset="-128"/>
                <a:ea typeface="ＭＳ 明朝" panose="02020609040205080304" pitchFamily="17" charset="-128"/>
                <a:cs typeface="SimSun" panose="02010600030101010101" pitchFamily="2" charset="-122"/>
              </a:rPr>
              <a:t>业现场</a:t>
            </a:r>
            <a:r>
              <a:rPr lang="ja-JP"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a:t>
            </a:r>
            <a:r>
              <a:rPr lang="ja-JP" altLang="ja-JP" sz="1400" dirty="0">
                <a:effectLst/>
                <a:latin typeface="ＭＳ 明朝" panose="02020609040205080304" pitchFamily="17" charset="-128"/>
                <a:ea typeface="ＭＳ 明朝" panose="02020609040205080304" pitchFamily="17" charset="-128"/>
                <a:cs typeface="Microsoft YaHei" panose="020B0503020204020204" pitchFamily="34" charset="-122"/>
              </a:rPr>
              <a:t>具有机</a:t>
            </a:r>
            <a:r>
              <a:rPr lang="ja-JP" altLang="ja-JP" sz="1400" dirty="0">
                <a:effectLst/>
                <a:latin typeface="ＭＳ 明朝" panose="02020609040205080304" pitchFamily="17" charset="-128"/>
                <a:ea typeface="ＭＳ 明朝" panose="02020609040205080304" pitchFamily="17" charset="-128"/>
                <a:cs typeface="SimSun" panose="02010600030101010101" pitchFamily="2" charset="-122"/>
              </a:rPr>
              <a:t>动</a:t>
            </a:r>
            <a:r>
              <a:rPr lang="ja-JP" altLang="ja-JP" sz="1400" dirty="0">
                <a:effectLst/>
                <a:latin typeface="ＭＳ 明朝" panose="02020609040205080304" pitchFamily="17" charset="-128"/>
                <a:ea typeface="ＭＳ 明朝" panose="02020609040205080304" pitchFamily="17" charset="-128"/>
                <a:cs typeface="ＭＳ 明朝" panose="02020609040205080304" pitchFamily="17" charset="-128"/>
              </a:rPr>
              <a:t>性。</a:t>
            </a:r>
            <a:endParaRPr lang="en-US" altLang="ja-JP" sz="1400" dirty="0">
              <a:solidFill>
                <a:prstClr val="black"/>
              </a:solidFill>
              <a:latin typeface="ＭＳ 明朝" panose="02020609040205080304" pitchFamily="17" charset="-128"/>
              <a:ea typeface="ＭＳ 明朝" panose="02020609040205080304" pitchFamily="17" charset="-128"/>
            </a:endParaRPr>
          </a:p>
          <a:p>
            <a:pPr marL="0" indent="0">
              <a:lnSpc>
                <a:spcPct val="110000"/>
              </a:lnSpc>
              <a:spcBef>
                <a:spcPts val="0"/>
              </a:spcBef>
              <a:buNone/>
            </a:pPr>
            <a:r>
              <a:rPr lang="en-US" altLang="ja-JP" sz="1400" dirty="0">
                <a:solidFill>
                  <a:prstClr val="black"/>
                </a:solidFill>
                <a:latin typeface="ＭＳ 明朝" panose="02020609040205080304" pitchFamily="17" charset="-128"/>
                <a:ea typeface="ＭＳ 明朝" panose="02020609040205080304" pitchFamily="17" charset="-128"/>
              </a:rPr>
              <a:t>  c</a:t>
            </a:r>
            <a:r>
              <a:rPr lang="ja-JP" altLang="en-US" sz="1400" dirty="0">
                <a:solidFill>
                  <a:prstClr val="black"/>
                </a:solidFill>
                <a:latin typeface="ＭＳ 明朝" panose="02020609040205080304" pitchFamily="17" charset="-128"/>
                <a:ea typeface="ＭＳ 明朝" panose="02020609040205080304" pitchFamily="17" charset="-128"/>
              </a:rPr>
              <a:t>．</a:t>
            </a:r>
            <a:r>
              <a:rPr lang="ja-JP" alt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rPr>
              <a:t>通常用于公路上的作</a:t>
            </a:r>
            <a:r>
              <a:rPr lang="ja-JP"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业</a:t>
            </a:r>
            <a:r>
              <a:rPr lang="ja-JP" altLang="en-US" sz="1400" kern="100" dirty="0">
                <a:effectLst/>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rPr>
              <a:t>相</a:t>
            </a:r>
            <a:r>
              <a:rPr lang="ja-JP"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对较</a:t>
            </a:r>
            <a:r>
              <a:rPr lang="ja-JP"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短的</a:t>
            </a:r>
            <a:r>
              <a:rPr lang="ja-JP"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时间</a:t>
            </a:r>
            <a:endParaRPr lang="en-US" altLang="ja-JP" sz="1400" kern="100" dirty="0">
              <a:effectLst/>
              <a:latin typeface="ＭＳ 明朝" panose="02020609040205080304" pitchFamily="17" charset="-128"/>
              <a:ea typeface="ＭＳ 明朝" panose="02020609040205080304" pitchFamily="17" charset="-128"/>
              <a:cs typeface="SimSun" panose="02010600030101010101" pitchFamily="2" charset="-122"/>
            </a:endParaRPr>
          </a:p>
          <a:p>
            <a:pPr marL="0" indent="0">
              <a:lnSpc>
                <a:spcPct val="110000"/>
              </a:lnSpc>
              <a:spcBef>
                <a:spcPts val="0"/>
              </a:spcBef>
              <a:buNone/>
            </a:pPr>
            <a:r>
              <a:rPr lang="en-US" altLang="ja-JP" sz="1400"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rPr>
              <a:t>内做的作</a:t>
            </a:r>
            <a:r>
              <a:rPr lang="ja-JP"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业</a:t>
            </a:r>
            <a:r>
              <a:rPr lang="ja-JP" alt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rPr>
              <a:t>・</a:t>
            </a:r>
            <a:r>
              <a:rPr lang="zh-CN"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维</a:t>
            </a:r>
            <a:r>
              <a:rPr lang="zh-CN"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修和</a:t>
            </a:r>
            <a:r>
              <a:rPr lang="zh-CN" alt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rPr>
              <a:t>点</a:t>
            </a:r>
            <a:r>
              <a:rPr lang="zh-CN"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检</a:t>
            </a:r>
            <a:r>
              <a:rPr lang="zh-CN" alt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rPr>
              <a:t>作</a:t>
            </a:r>
            <a:r>
              <a:rPr lang="zh-CN"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业</a:t>
            </a:r>
            <a:r>
              <a:rPr lang="zh-CN"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等。</a:t>
            </a:r>
            <a:endParaRPr lang="en-US" altLang="zh-CN" sz="1400"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295910" indent="0" algn="just">
              <a:buNone/>
            </a:pPr>
            <a:r>
              <a:rPr lang="zh-CN" alt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rPr>
              <a:t>用途：工期短的施工</a:t>
            </a:r>
            <a:r>
              <a:rPr lang="zh-CN" altLang="en-US" sz="1400" kern="100" dirty="0">
                <a:effectLst/>
                <a:latin typeface="ＭＳ 明朝" panose="02020609040205080304" pitchFamily="17" charset="-128"/>
                <a:ea typeface="ＭＳ 明朝" panose="02020609040205080304" pitchFamily="17" charset="-128"/>
                <a:cs typeface="Times New Roman" panose="02020603050405020304" pitchFamily="18" charset="0"/>
              </a:rPr>
              <a:t>，</a:t>
            </a:r>
            <a:r>
              <a:rPr lang="zh-CN"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电</a:t>
            </a:r>
            <a:r>
              <a:rPr lang="zh-CN"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气</a:t>
            </a:r>
            <a:r>
              <a:rPr lang="zh-CN" altLang="ja-JP" sz="1400" kern="100" dirty="0">
                <a:effectLst/>
                <a:latin typeface="ＭＳ 明朝" panose="02020609040205080304" pitchFamily="17" charset="-128"/>
                <a:ea typeface="ＭＳ 明朝" panose="02020609040205080304" pitchFamily="17" charset="-128"/>
                <a:cs typeface="Microsoft YaHei" panose="020B0503020204020204" pitchFamily="34" charset="-122"/>
              </a:rPr>
              <a:t>通</a:t>
            </a:r>
            <a:r>
              <a:rPr lang="zh-CN"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讯</a:t>
            </a:r>
            <a:r>
              <a:rPr lang="zh-CN" altLang="ja-JP" sz="1400" kern="100" dirty="0">
                <a:effectLst/>
                <a:latin typeface="ＭＳ 明朝" panose="02020609040205080304" pitchFamily="17" charset="-128"/>
                <a:ea typeface="ＭＳ 明朝" panose="02020609040205080304" pitchFamily="17" charset="-128"/>
                <a:cs typeface="Microsoft YaHei" panose="020B0503020204020204" pitchFamily="34" charset="-122"/>
              </a:rPr>
              <a:t>施工</a:t>
            </a:r>
            <a:r>
              <a:rPr lang="zh-CN" altLang="en-US" sz="1400" kern="100" dirty="0">
                <a:effectLst/>
                <a:latin typeface="ＭＳ 明朝" panose="02020609040205080304" pitchFamily="17" charset="-128"/>
                <a:ea typeface="ＭＳ 明朝" panose="02020609040205080304" pitchFamily="17" charset="-128"/>
                <a:cs typeface="Times New Roman" panose="02020603050405020304" pitchFamily="18" charset="0"/>
              </a:rPr>
              <a:t>，</a:t>
            </a:r>
            <a:endParaRPr lang="en-US" altLang="zh-CN"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295910" indent="0" algn="just">
              <a:buNone/>
            </a:pPr>
            <a:r>
              <a:rPr lang="zh-CN" alt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rPr>
              <a:t>安装</a:t>
            </a:r>
            <a:r>
              <a:rPr lang="zh-CN"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标</a:t>
            </a:r>
            <a:r>
              <a:rPr lang="zh-CN"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志牌</a:t>
            </a:r>
            <a:r>
              <a:rPr lang="zh-CN" altLang="en-US" sz="1400" kern="100" dirty="0">
                <a:effectLst/>
                <a:latin typeface="ＭＳ 明朝" panose="02020609040205080304" pitchFamily="17" charset="-128"/>
                <a:ea typeface="ＭＳ 明朝" panose="02020609040205080304" pitchFamily="17" charset="-128"/>
                <a:cs typeface="Times New Roman" panose="02020603050405020304" pitchFamily="18" charset="0"/>
              </a:rPr>
              <a:t>，</a:t>
            </a:r>
            <a:r>
              <a:rPr lang="zh-CN" alt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rPr>
              <a:t>路灯・</a:t>
            </a:r>
            <a:r>
              <a:rPr lang="ja-JP"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红绿</a:t>
            </a:r>
            <a:r>
              <a:rPr lang="ja-JP"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灯</a:t>
            </a:r>
            <a:r>
              <a:rPr lang="ja-JP" altLang="ja-JP" sz="1400" kern="100" dirty="0">
                <a:effectLst/>
                <a:latin typeface="ＭＳ 明朝" panose="02020609040205080304" pitchFamily="17" charset="-128"/>
                <a:ea typeface="ＭＳ 明朝" panose="02020609040205080304" pitchFamily="17" charset="-128"/>
                <a:cs typeface="Microsoft YaHei" panose="020B0503020204020204" pitchFamily="34" charset="-122"/>
              </a:rPr>
              <a:t>等的</a:t>
            </a:r>
            <a:r>
              <a:rPr lang="ja-JP"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维</a:t>
            </a:r>
            <a:r>
              <a:rPr lang="ja-JP"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rPr>
              <a:t>修</a:t>
            </a:r>
            <a:r>
              <a:rPr lang="ja-JP" altLang="ja-JP" sz="1400" kern="100" dirty="0">
                <a:effectLst/>
                <a:latin typeface="ＭＳ 明朝" panose="02020609040205080304" pitchFamily="17" charset="-128"/>
                <a:ea typeface="ＭＳ 明朝" panose="02020609040205080304" pitchFamily="17" charset="-128"/>
                <a:cs typeface="Microsoft YaHei" panose="020B0503020204020204" pitchFamily="34" charset="-122"/>
              </a:rPr>
              <a:t>作</a:t>
            </a:r>
            <a:r>
              <a:rPr lang="ja-JP"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业</a:t>
            </a:r>
            <a:r>
              <a:rPr lang="ja-JP" altLang="en-US" sz="1400" kern="100" dirty="0">
                <a:effectLst/>
                <a:latin typeface="ＭＳ 明朝" panose="02020609040205080304" pitchFamily="17" charset="-128"/>
                <a:ea typeface="ＭＳ 明朝" panose="02020609040205080304" pitchFamily="17" charset="-128"/>
                <a:cs typeface="ＭＳ 明朝" panose="02020609040205080304" pitchFamily="17" charset="-128"/>
              </a:rPr>
              <a:t>，</a:t>
            </a:r>
            <a:endParaRPr lang="en-US" altLang="ja-JP" sz="1400" kern="100" dirty="0">
              <a:effectLst/>
              <a:latin typeface="ＭＳ 明朝" panose="02020609040205080304" pitchFamily="17" charset="-128"/>
              <a:ea typeface="ＭＳ 明朝" panose="02020609040205080304" pitchFamily="17" charset="-128"/>
              <a:cs typeface="ＭＳ 明朝" panose="02020609040205080304" pitchFamily="17" charset="-128"/>
            </a:endParaRPr>
          </a:p>
          <a:p>
            <a:pPr marL="295910" indent="0" algn="just">
              <a:buNone/>
            </a:pPr>
            <a:r>
              <a:rPr lang="ja-JP" altLang="ja-JP" sz="1400" kern="100" dirty="0">
                <a:effectLst/>
                <a:latin typeface="ＭＳ 明朝" panose="02020609040205080304" pitchFamily="17" charset="-128"/>
                <a:ea typeface="ＭＳ 明朝" panose="02020609040205080304" pitchFamily="17" charset="-128"/>
                <a:cs typeface="Microsoft YaHei" panose="020B0503020204020204" pitchFamily="34" charset="-122"/>
              </a:rPr>
              <a:t>修剪作</a:t>
            </a:r>
            <a:r>
              <a:rPr lang="ja-JP" altLang="ja-JP" sz="1400" kern="100" dirty="0">
                <a:effectLst/>
                <a:latin typeface="ＭＳ 明朝" panose="02020609040205080304" pitchFamily="17" charset="-128"/>
                <a:ea typeface="ＭＳ 明朝" panose="02020609040205080304" pitchFamily="17" charset="-128"/>
                <a:cs typeface="SimSun" panose="02010600030101010101" pitchFamily="2" charset="-122"/>
              </a:rPr>
              <a:t>业</a:t>
            </a:r>
            <a:r>
              <a:rPr lang="ja-JP" altLang="ja-JP" sz="1400" kern="100" dirty="0">
                <a:effectLst/>
                <a:latin typeface="ＭＳ 明朝" panose="02020609040205080304" pitchFamily="17" charset="-128"/>
                <a:ea typeface="ＭＳ 明朝" panose="02020609040205080304" pitchFamily="17" charset="-128"/>
                <a:cs typeface="Microsoft YaHei" panose="020B0503020204020204" pitchFamily="34" charset="-122"/>
              </a:rPr>
              <a:t>等。</a:t>
            </a:r>
            <a:endParaRPr lang="ja-JP" alt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0" indent="0">
              <a:lnSpc>
                <a:spcPct val="110000"/>
              </a:lnSpc>
              <a:spcBef>
                <a:spcPts val="0"/>
              </a:spcBef>
              <a:buNone/>
            </a:pPr>
            <a:endParaRPr lang="ja-JP" altLang="en-US" sz="1400" b="1" dirty="0">
              <a:solidFill>
                <a:prstClr val="black"/>
              </a:solidFill>
              <a:latin typeface="Meiryo UI" panose="020B0604030504040204" pitchFamily="50" charset="-128"/>
              <a:ea typeface="Meiryo UI" panose="020B0604030504040204" pitchFamily="50" charset="-128"/>
            </a:endParaRPr>
          </a:p>
        </p:txBody>
      </p:sp>
      <p:pic>
        <p:nvPicPr>
          <p:cNvPr id="9" name="図 8"/>
          <p:cNvPicPr/>
          <p:nvPr/>
        </p:nvPicPr>
        <p:blipFill>
          <a:blip r:embed="rId3">
            <a:extLst>
              <a:ext uri="{28A0092B-C50C-407E-A947-70E740481C1C}">
                <a14:useLocalDpi xmlns:a14="http://schemas.microsoft.com/office/drawing/2010/main" val="0"/>
              </a:ext>
            </a:extLst>
          </a:blip>
          <a:srcRect/>
          <a:stretch>
            <a:fillRect/>
          </a:stretch>
        </p:blipFill>
        <p:spPr bwMode="auto">
          <a:xfrm>
            <a:off x="7241540" y="1079972"/>
            <a:ext cx="1273810" cy="3092450"/>
          </a:xfrm>
          <a:prstGeom prst="rect">
            <a:avLst/>
          </a:prstGeom>
          <a:noFill/>
          <a:ln>
            <a:solidFill>
              <a:schemeClr val="tx1"/>
            </a:solidFill>
          </a:ln>
        </p:spPr>
      </p:pic>
      <p:pic>
        <p:nvPicPr>
          <p:cNvPr id="10" name="図 9"/>
          <p:cNvPicPr/>
          <p:nvPr/>
        </p:nvPicPr>
        <p:blipFill>
          <a:blip r:embed="rId4">
            <a:extLst>
              <a:ext uri="{28A0092B-C50C-407E-A947-70E740481C1C}">
                <a14:useLocalDpi xmlns:a14="http://schemas.microsoft.com/office/drawing/2010/main" val="0"/>
              </a:ext>
            </a:extLst>
          </a:blip>
          <a:srcRect/>
          <a:stretch>
            <a:fillRect/>
          </a:stretch>
        </p:blipFill>
        <p:spPr bwMode="auto">
          <a:xfrm>
            <a:off x="4883264" y="2978622"/>
            <a:ext cx="2159000" cy="1193800"/>
          </a:xfrm>
          <a:prstGeom prst="rect">
            <a:avLst/>
          </a:prstGeom>
          <a:noFill/>
          <a:ln>
            <a:solidFill>
              <a:schemeClr val="tx1"/>
            </a:solidFill>
          </a:ln>
        </p:spPr>
      </p:pic>
      <p:sp>
        <p:nvSpPr>
          <p:cNvPr id="2" name="テキスト ボックス 1">
            <a:extLst>
              <a:ext uri="{FF2B5EF4-FFF2-40B4-BE49-F238E27FC236}">
                <a16:creationId xmlns:a16="http://schemas.microsoft.com/office/drawing/2014/main" id="{AE714368-CF1C-449B-AC89-02D69E9A3C81}"/>
              </a:ext>
            </a:extLst>
          </p:cNvPr>
          <p:cNvSpPr txBox="1"/>
          <p:nvPr/>
        </p:nvSpPr>
        <p:spPr>
          <a:xfrm>
            <a:off x="5391150" y="3032511"/>
            <a:ext cx="723900" cy="246221"/>
          </a:xfrm>
          <a:prstGeom prst="rect">
            <a:avLst/>
          </a:prstGeom>
          <a:solidFill>
            <a:schemeClr val="bg1"/>
          </a:solidFill>
        </p:spPr>
        <p:txBody>
          <a:bodyPr wrap="square" rtlCol="0">
            <a:spAutoFit/>
          </a:bodyPr>
          <a:lstStyle/>
          <a:p>
            <a:r>
              <a:rPr kumimoji="1" lang="zh-CN" altLang="en-US" sz="1000" dirty="0"/>
              <a:t>驾驶座</a:t>
            </a:r>
            <a:endParaRPr kumimoji="1" lang="ja-JP" altLang="en-US" sz="1000" dirty="0"/>
          </a:p>
        </p:txBody>
      </p:sp>
      <p:sp>
        <p:nvSpPr>
          <p:cNvPr id="3" name="テキスト ボックス 2">
            <a:extLst>
              <a:ext uri="{FF2B5EF4-FFF2-40B4-BE49-F238E27FC236}">
                <a16:creationId xmlns:a16="http://schemas.microsoft.com/office/drawing/2014/main" id="{3D1EC5E6-D206-4A52-9881-2EFE57216D64}"/>
              </a:ext>
            </a:extLst>
          </p:cNvPr>
          <p:cNvSpPr txBox="1"/>
          <p:nvPr/>
        </p:nvSpPr>
        <p:spPr>
          <a:xfrm>
            <a:off x="5304531" y="3926201"/>
            <a:ext cx="1066800" cy="246221"/>
          </a:xfrm>
          <a:prstGeom prst="rect">
            <a:avLst/>
          </a:prstGeom>
          <a:solidFill>
            <a:schemeClr val="bg1"/>
          </a:solidFill>
        </p:spPr>
        <p:txBody>
          <a:bodyPr wrap="square" rtlCol="0">
            <a:spAutoFit/>
          </a:bodyPr>
          <a:lstStyle/>
          <a:p>
            <a:r>
              <a:rPr lang="zh-CN" alt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rPr>
              <a:t>图</a:t>
            </a:r>
            <a:r>
              <a:rPr lang="en-US" alt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rPr>
              <a:t>1-10 </a:t>
            </a:r>
            <a:r>
              <a:rPr lang="zh-CN" alt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rPr>
              <a:t>卡车式</a:t>
            </a:r>
            <a:endParaRPr lang="ja-JP" alt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77D36238-C143-42BF-AF10-D5E7F2BB48CD}"/>
              </a:ext>
            </a:extLst>
          </p:cNvPr>
          <p:cNvSpPr txBox="1"/>
          <p:nvPr/>
        </p:nvSpPr>
        <p:spPr>
          <a:xfrm>
            <a:off x="6052388" y="3305684"/>
            <a:ext cx="523875" cy="246221"/>
          </a:xfrm>
          <a:prstGeom prst="rect">
            <a:avLst/>
          </a:prstGeom>
          <a:solidFill>
            <a:schemeClr val="bg1"/>
          </a:solidFill>
        </p:spPr>
        <p:txBody>
          <a:bodyPr wrap="square" rtlCol="0">
            <a:spAutoFit/>
          </a:bodyPr>
          <a:lstStyle/>
          <a:p>
            <a:r>
              <a:rPr lang="zh-CN" altLang="en-US" sz="1000" dirty="0"/>
              <a:t>框架</a:t>
            </a:r>
            <a:endParaRPr kumimoji="1" lang="ja-JP" altLang="en-US" sz="1000" dirty="0"/>
          </a:p>
        </p:txBody>
      </p:sp>
    </p:spTree>
    <p:extLst>
      <p:ext uri="{BB962C8B-B14F-4D97-AF65-F5344CB8AC3E}">
        <p14:creationId xmlns:p14="http://schemas.microsoft.com/office/powerpoint/2010/main" val="28733858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相关法律法规</a:t>
            </a:r>
            <a:r>
              <a:rPr lang="ja-JP" altLang="en-US" sz="2400" b="1" dirty="0">
                <a:latin typeface="ＭＳ 明朝" panose="02020609040205080304" pitchFamily="17" charset="-128"/>
                <a:ea typeface="ＭＳ 明朝" panose="02020609040205080304" pitchFamily="17" charset="-128"/>
              </a:rPr>
              <a:t>（６）</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3044350" y="6400413"/>
            <a:ext cx="5126312" cy="276999"/>
          </a:xfrm>
          <a:prstGeom prst="rect">
            <a:avLst/>
          </a:prstGeom>
          <a:noFill/>
          <a:ln>
            <a:solidFill>
              <a:schemeClr val="tx1"/>
            </a:solidFill>
          </a:ln>
        </p:spPr>
        <p:txBody>
          <a:bodyPr wrap="square" rtlCol="0">
            <a:spAutoFit/>
          </a:bodyPr>
          <a:lstStyle/>
          <a:p>
            <a:pPr algn="r"/>
            <a:r>
              <a:rPr lang="zh-CN" altLang="en-US" sz="1200" dirty="0">
                <a:solidFill>
                  <a:prstClr val="black"/>
                </a:solidFill>
              </a:rPr>
              <a:t>教材</a:t>
            </a:r>
            <a:r>
              <a:rPr lang="en-US" altLang="zh-CN" sz="1200" dirty="0">
                <a:solidFill>
                  <a:prstClr val="black"/>
                </a:solidFill>
              </a:rPr>
              <a:t>197</a:t>
            </a:r>
            <a:r>
              <a:rPr lang="ja-JP" altLang="en-US" sz="1200" dirty="0">
                <a:solidFill>
                  <a:prstClr val="black"/>
                </a:solidFill>
              </a:rPr>
              <a:t>，</a:t>
            </a:r>
            <a:r>
              <a:rPr lang="en-US" altLang="ja-JP" sz="1200" dirty="0">
                <a:solidFill>
                  <a:prstClr val="black"/>
                </a:solidFill>
              </a:rPr>
              <a:t>198</a:t>
            </a:r>
            <a:r>
              <a:rPr lang="zh-CN" altLang="en-US" sz="1200" dirty="0">
                <a:solidFill>
                  <a:prstClr val="black"/>
                </a:solidFill>
              </a:rPr>
              <a:t>页</a:t>
            </a:r>
            <a:r>
              <a:rPr lang="en-US" altLang="ja-JP" sz="1200" dirty="0">
                <a:solidFill>
                  <a:prstClr val="black"/>
                </a:solidFill>
              </a:rPr>
              <a:t>/</a:t>
            </a:r>
            <a:r>
              <a:rPr lang="zh-CN" altLang="en-US" sz="1200" dirty="0">
                <a:solidFill>
                  <a:prstClr val="black"/>
                </a:solidFill>
              </a:rPr>
              <a:t>辅助教材</a:t>
            </a:r>
            <a:r>
              <a:rPr lang="en-US" altLang="zh-CN" sz="1200" dirty="0" smtClean="0">
                <a:solidFill>
                  <a:prstClr val="black"/>
                </a:solidFill>
              </a:rPr>
              <a:t>79</a:t>
            </a:r>
            <a:r>
              <a:rPr lang="ja-JP" altLang="en-US" sz="1200" dirty="0" smtClean="0">
                <a:solidFill>
                  <a:prstClr val="black"/>
                </a:solidFill>
              </a:rPr>
              <a:t>～</a:t>
            </a:r>
            <a:r>
              <a:rPr lang="en-US" altLang="ja-JP" sz="1200" dirty="0" smtClean="0">
                <a:solidFill>
                  <a:prstClr val="black"/>
                </a:solidFill>
              </a:rPr>
              <a:t>80</a:t>
            </a:r>
            <a:r>
              <a:rPr lang="zh-CN" altLang="en-US" sz="1200" dirty="0" smtClean="0">
                <a:solidFill>
                  <a:prstClr val="black"/>
                </a:solidFill>
              </a:rPr>
              <a:t>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a:xfrm>
            <a:off x="6457950" y="6310311"/>
            <a:ext cx="2057400" cy="365125"/>
          </a:xfrm>
        </p:spPr>
        <p:txBody>
          <a:bodyPr/>
          <a:lstStyle/>
          <a:p>
            <a:fld id="{10712B29-8DFD-45C1-BE8F-2E7F44751CDC}" type="slidenum">
              <a:rPr lang="ja-JP" altLang="en-US" smtClean="0">
                <a:solidFill>
                  <a:prstClr val="black">
                    <a:tint val="75000"/>
                  </a:prstClr>
                </a:solidFill>
              </a:rPr>
              <a:pPr/>
              <a:t>90</a:t>
            </a:fld>
            <a:endParaRPr lang="ja-JP" altLang="en-US" dirty="0">
              <a:solidFill>
                <a:prstClr val="black">
                  <a:tint val="75000"/>
                </a:prstClr>
              </a:solidFill>
            </a:endParaRPr>
          </a:p>
        </p:txBody>
      </p:sp>
      <p:sp>
        <p:nvSpPr>
          <p:cNvPr id="8" name="コンテンツ プレースホルダー 4"/>
          <p:cNvSpPr txBox="1">
            <a:spLocks/>
          </p:cNvSpPr>
          <p:nvPr/>
        </p:nvSpPr>
        <p:spPr>
          <a:xfrm>
            <a:off x="628649" y="852738"/>
            <a:ext cx="7886701" cy="399851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200" b="1" u="sng" dirty="0">
                <a:solidFill>
                  <a:prstClr val="black"/>
                </a:solidFill>
                <a:latin typeface="ＭＳ 明朝" panose="02020609040205080304" pitchFamily="17" charset="-128"/>
                <a:ea typeface="ＭＳ 明朝" panose="02020609040205080304" pitchFamily="17" charset="-128"/>
              </a:rPr>
              <a:t>高空作业车的自主检查等相关事项</a:t>
            </a:r>
            <a:r>
              <a:rPr lang="ja-JP" altLang="en-US" sz="1200" b="1" u="sng" dirty="0">
                <a:solidFill>
                  <a:prstClr val="black"/>
                </a:solidFill>
                <a:latin typeface="ＭＳ 明朝" panose="02020609040205080304" pitchFamily="17" charset="-128"/>
                <a:ea typeface="ＭＳ 明朝" panose="02020609040205080304" pitchFamily="17" charset="-128"/>
              </a:rPr>
              <a:t>（１）</a:t>
            </a:r>
            <a:endParaRPr lang="en-US" altLang="ja-JP" sz="12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b="1" u="sng" dirty="0">
                <a:solidFill>
                  <a:prstClr val="black"/>
                </a:solidFill>
                <a:latin typeface="ＭＳ 明朝" panose="02020609040205080304" pitchFamily="17" charset="-128"/>
                <a:ea typeface="ＭＳ 明朝" panose="02020609040205080304" pitchFamily="17" charset="-128"/>
              </a:rPr>
              <a:t>（１）</a:t>
            </a:r>
            <a:r>
              <a:rPr lang="zh-CN" altLang="en-US" sz="1200" b="1" u="sng" dirty="0">
                <a:solidFill>
                  <a:prstClr val="black"/>
                </a:solidFill>
                <a:latin typeface="ＭＳ 明朝" panose="02020609040205080304" pitchFamily="17" charset="-128"/>
                <a:ea typeface="ＭＳ 明朝" panose="02020609040205080304" pitchFamily="17" charset="-128"/>
              </a:rPr>
              <a:t>定期自主检查</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194</a:t>
            </a:r>
            <a:r>
              <a:rPr lang="zh-CN" altLang="en-US" sz="1200" b="1" u="sng" dirty="0">
                <a:solidFill>
                  <a:prstClr val="black"/>
                </a:solidFill>
                <a:latin typeface="ＭＳ 明朝" panose="02020609040205080304" pitchFamily="17" charset="-128"/>
                <a:ea typeface="ＭＳ 明朝" panose="02020609040205080304" pitchFamily="17" charset="-128"/>
              </a:rPr>
              <a:t>条</a:t>
            </a:r>
            <a:r>
              <a:rPr lang="en-US" altLang="ja-JP" sz="1200" b="1" u="sng" dirty="0">
                <a:solidFill>
                  <a:prstClr val="black"/>
                </a:solidFill>
                <a:latin typeface="ＭＳ 明朝" panose="02020609040205080304" pitchFamily="17" charset="-128"/>
                <a:ea typeface="ＭＳ 明朝" panose="02020609040205080304" pitchFamily="17" charset="-128"/>
              </a:rPr>
              <a:t>23</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第</a:t>
            </a:r>
            <a:r>
              <a:rPr lang="en-US" altLang="ja-JP" sz="1200" b="1" u="sng" dirty="0">
                <a:solidFill>
                  <a:prstClr val="black"/>
                </a:solidFill>
                <a:latin typeface="ＭＳ 明朝" panose="02020609040205080304" pitchFamily="17" charset="-128"/>
                <a:ea typeface="ＭＳ 明朝" panose="02020609040205080304" pitchFamily="17" charset="-128"/>
              </a:rPr>
              <a:t>194</a:t>
            </a:r>
            <a:r>
              <a:rPr lang="zh-CN" altLang="en-US" sz="1200" b="1" u="sng" dirty="0">
                <a:solidFill>
                  <a:prstClr val="black"/>
                </a:solidFill>
                <a:latin typeface="ＭＳ 明朝" panose="02020609040205080304" pitchFamily="17" charset="-128"/>
                <a:ea typeface="ＭＳ 明朝" panose="02020609040205080304" pitchFamily="17" charset="-128"/>
              </a:rPr>
              <a:t>条</a:t>
            </a:r>
            <a:r>
              <a:rPr lang="en-US" altLang="ja-JP" sz="1200" b="1" u="sng" dirty="0">
                <a:solidFill>
                  <a:prstClr val="black"/>
                </a:solidFill>
                <a:latin typeface="ＭＳ 明朝" panose="02020609040205080304" pitchFamily="17" charset="-128"/>
                <a:ea typeface="ＭＳ 明朝" panose="02020609040205080304" pitchFamily="17" charset="-128"/>
              </a:rPr>
              <a:t>24</a:t>
            </a:r>
            <a:r>
              <a:rPr lang="zh-CN" altLang="en-US" sz="1200" b="1" u="sng" dirty="0">
                <a:solidFill>
                  <a:prstClr val="black"/>
                </a:solidFill>
                <a:latin typeface="ＭＳ 明朝" panose="02020609040205080304" pitchFamily="17" charset="-128"/>
                <a:ea typeface="ＭＳ 明朝" panose="02020609040205080304" pitchFamily="17" charset="-128"/>
              </a:rPr>
              <a:t>相关</a:t>
            </a:r>
            <a:r>
              <a:rPr lang="ja-JP" altLang="en-US" sz="1200" b="1" u="sng" dirty="0">
                <a:solidFill>
                  <a:prstClr val="black"/>
                </a:solidFill>
                <a:latin typeface="ＭＳ 明朝" panose="02020609040205080304" pitchFamily="17" charset="-128"/>
                <a:ea typeface="ＭＳ 明朝" panose="02020609040205080304" pitchFamily="17" charset="-128"/>
              </a:rPr>
              <a:t>）</a:t>
            </a:r>
            <a:endParaRPr lang="ja-JP" altLang="en-US"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b="1" dirty="0">
                <a:solidFill>
                  <a:prstClr val="black"/>
                </a:solidFill>
                <a:latin typeface="ＭＳ 明朝" panose="02020609040205080304" pitchFamily="17" charset="-128"/>
                <a:ea typeface="ＭＳ 明朝" panose="02020609040205080304" pitchFamily="17" charset="-128"/>
              </a:rPr>
              <a:t>　</a:t>
            </a:r>
            <a:r>
              <a:rPr lang="ja-JP" altLang="en-US" sz="1200" dirty="0">
                <a:solidFill>
                  <a:prstClr val="black"/>
                </a:solidFill>
                <a:latin typeface="ＭＳ 明朝" panose="02020609040205080304" pitchFamily="17" charset="-128"/>
                <a:ea typeface="ＭＳ 明朝" panose="02020609040205080304" pitchFamily="17" charset="-128"/>
              </a:rPr>
              <a:t>①　</a:t>
            </a:r>
            <a:r>
              <a:rPr lang="zh-CN" altLang="en-US" sz="1200" dirty="0">
                <a:solidFill>
                  <a:prstClr val="black"/>
                </a:solidFill>
                <a:latin typeface="ＭＳ 明朝" panose="02020609040205080304" pitchFamily="17" charset="-128"/>
                <a:ea typeface="ＭＳ 明朝" panose="02020609040205080304" pitchFamily="17" charset="-128"/>
              </a:rPr>
              <a:t>企业，关于高空作业车，</a:t>
            </a:r>
            <a:r>
              <a:rPr lang="en-US" altLang="ja-JP" sz="1200" dirty="0">
                <a:solidFill>
                  <a:prstClr val="black"/>
                </a:solidFill>
                <a:latin typeface="ＭＳ 明朝" panose="02020609040205080304" pitchFamily="17" charset="-128"/>
                <a:ea typeface="ＭＳ 明朝" panose="02020609040205080304" pitchFamily="17" charset="-128"/>
              </a:rPr>
              <a:t>1</a:t>
            </a:r>
            <a:r>
              <a:rPr lang="zh-CN" altLang="en-US" sz="1200" dirty="0">
                <a:solidFill>
                  <a:prstClr val="black"/>
                </a:solidFill>
                <a:latin typeface="ＭＳ 明朝" panose="02020609040205080304" pitchFamily="17" charset="-128"/>
                <a:ea typeface="ＭＳ 明朝" panose="02020609040205080304" pitchFamily="17" charset="-128"/>
              </a:rPr>
              <a:t>年内必须要进行</a:t>
            </a:r>
            <a:r>
              <a:rPr lang="en-US" altLang="ja-JP" sz="1200" dirty="0">
                <a:solidFill>
                  <a:prstClr val="black"/>
                </a:solidFill>
                <a:latin typeface="ＭＳ 明朝" panose="02020609040205080304" pitchFamily="17" charset="-128"/>
                <a:ea typeface="ＭＳ 明朝" panose="02020609040205080304" pitchFamily="17" charset="-128"/>
              </a:rPr>
              <a:t>1</a:t>
            </a:r>
            <a:r>
              <a:rPr lang="zh-CN" altLang="en-US" sz="1200" dirty="0">
                <a:solidFill>
                  <a:prstClr val="black"/>
                </a:solidFill>
                <a:latin typeface="ＭＳ 明朝" panose="02020609040205080304" pitchFamily="17" charset="-128"/>
                <a:ea typeface="ＭＳ 明朝" panose="02020609040205080304" pitchFamily="17" charset="-128"/>
              </a:rPr>
              <a:t>次定期的自主检查。</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但是，超过</a:t>
            </a:r>
            <a:r>
              <a:rPr lang="en-US" altLang="ja-JP" sz="1200" dirty="0">
                <a:solidFill>
                  <a:prstClr val="black"/>
                </a:solidFill>
                <a:latin typeface="ＭＳ 明朝" panose="02020609040205080304" pitchFamily="17" charset="-128"/>
                <a:ea typeface="ＭＳ 明朝" panose="02020609040205080304" pitchFamily="17" charset="-128"/>
              </a:rPr>
              <a:t>1</a:t>
            </a:r>
            <a:r>
              <a:rPr lang="zh-CN" altLang="en-US" sz="1200" dirty="0">
                <a:solidFill>
                  <a:prstClr val="black"/>
                </a:solidFill>
                <a:latin typeface="ＭＳ 明朝" panose="02020609040205080304" pitchFamily="17" charset="-128"/>
                <a:ea typeface="ＭＳ 明朝" panose="02020609040205080304" pitchFamily="17" charset="-128"/>
              </a:rPr>
              <a:t>年未使用的高空作业车，在其未使用期间，不限于此</a:t>
            </a:r>
            <a:r>
              <a:rPr lang="ja-JP" altLang="en-US" sz="12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②　</a:t>
            </a:r>
            <a:r>
              <a:rPr lang="zh-CN" altLang="en-US" sz="1200" dirty="0">
                <a:solidFill>
                  <a:prstClr val="black"/>
                </a:solidFill>
                <a:latin typeface="ＭＳ 明朝" panose="02020609040205080304" pitchFamily="17" charset="-128"/>
                <a:ea typeface="ＭＳ 明朝" panose="02020609040205080304" pitchFamily="17" charset="-128"/>
              </a:rPr>
              <a:t>企业，关于高空作业车，</a:t>
            </a:r>
            <a:r>
              <a:rPr lang="en-US" altLang="ja-JP" sz="1200" dirty="0">
                <a:solidFill>
                  <a:prstClr val="black"/>
                </a:solidFill>
                <a:latin typeface="ＭＳ 明朝" panose="02020609040205080304" pitchFamily="17" charset="-128"/>
                <a:ea typeface="ＭＳ 明朝" panose="02020609040205080304" pitchFamily="17" charset="-128"/>
              </a:rPr>
              <a:t>1</a:t>
            </a:r>
            <a:r>
              <a:rPr lang="zh-CN" altLang="en-US" sz="1200" dirty="0">
                <a:solidFill>
                  <a:prstClr val="black"/>
                </a:solidFill>
                <a:latin typeface="ＭＳ 明朝" panose="02020609040205080304" pitchFamily="17" charset="-128"/>
                <a:ea typeface="ＭＳ 明朝" panose="02020609040205080304" pitchFamily="17" charset="-128"/>
              </a:rPr>
              <a:t>个月以内必须要进行</a:t>
            </a:r>
            <a:r>
              <a:rPr lang="en-US" altLang="zh-CN" sz="1200" dirty="0">
                <a:solidFill>
                  <a:prstClr val="black"/>
                </a:solidFill>
                <a:latin typeface="ＭＳ 明朝" panose="02020609040205080304" pitchFamily="17" charset="-128"/>
                <a:ea typeface="ＭＳ 明朝" panose="02020609040205080304" pitchFamily="17" charset="-128"/>
              </a:rPr>
              <a:t>1</a:t>
            </a:r>
            <a:r>
              <a:rPr lang="zh-CN" altLang="en-US" sz="1200" dirty="0">
                <a:solidFill>
                  <a:prstClr val="black"/>
                </a:solidFill>
                <a:latin typeface="ＭＳ 明朝" panose="02020609040205080304" pitchFamily="17" charset="-128"/>
                <a:ea typeface="ＭＳ 明朝" panose="02020609040205080304" pitchFamily="17" charset="-128"/>
              </a:rPr>
              <a:t>次定期的关于以下事项的自主检查。</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但是，超过</a:t>
            </a:r>
            <a:r>
              <a:rPr lang="en-US" altLang="ja-JP" sz="1200" dirty="0">
                <a:solidFill>
                  <a:prstClr val="black"/>
                </a:solidFill>
                <a:latin typeface="ＭＳ 明朝" panose="02020609040205080304" pitchFamily="17" charset="-128"/>
                <a:ea typeface="ＭＳ 明朝" panose="02020609040205080304" pitchFamily="17" charset="-128"/>
              </a:rPr>
              <a:t>1</a:t>
            </a:r>
            <a:r>
              <a:rPr lang="zh-CN" altLang="en-US" sz="1200" dirty="0">
                <a:solidFill>
                  <a:prstClr val="black"/>
                </a:solidFill>
                <a:latin typeface="ＭＳ 明朝" panose="02020609040205080304" pitchFamily="17" charset="-128"/>
                <a:ea typeface="ＭＳ 明朝" panose="02020609040205080304" pitchFamily="17" charset="-128"/>
              </a:rPr>
              <a:t>个月未使用的高空作业车在此未使用期间，不限于此</a:t>
            </a:r>
            <a:r>
              <a:rPr lang="ja-JP" altLang="en-US" sz="12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en-US" altLang="ja-JP" sz="1200" dirty="0">
                <a:solidFill>
                  <a:prstClr val="black"/>
                </a:solidFill>
                <a:latin typeface="ＭＳ 明朝" panose="02020609040205080304" pitchFamily="17" charset="-128"/>
                <a:ea typeface="ＭＳ 明朝" panose="02020609040205080304" pitchFamily="17" charset="-128"/>
              </a:rPr>
              <a:t>(a)</a:t>
            </a: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制动装置</a:t>
            </a:r>
            <a:r>
              <a:rPr lang="ja-JP" altLang="en-US"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离合器以及操作装置有无异常</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en-US" altLang="ja-JP" sz="1200" dirty="0">
                <a:solidFill>
                  <a:prstClr val="black"/>
                </a:solidFill>
                <a:latin typeface="ＭＳ 明朝" panose="02020609040205080304" pitchFamily="17" charset="-128"/>
                <a:ea typeface="ＭＳ 明朝" panose="02020609040205080304" pitchFamily="17" charset="-128"/>
              </a:rPr>
              <a:t>(b)</a:t>
            </a: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作业装置以及液压装置有无异常</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en-US" altLang="ja-JP" sz="1200" dirty="0">
                <a:solidFill>
                  <a:prstClr val="black"/>
                </a:solidFill>
                <a:latin typeface="ＭＳ 明朝" panose="02020609040205080304" pitchFamily="17" charset="-128"/>
                <a:ea typeface="ＭＳ 明朝" panose="02020609040205080304" pitchFamily="17" charset="-128"/>
              </a:rPr>
              <a:t>(c)</a:t>
            </a: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安全装置有无异常</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③　</a:t>
            </a:r>
            <a:r>
              <a:rPr lang="zh-CN" altLang="en-US" sz="1200" dirty="0">
                <a:solidFill>
                  <a:prstClr val="black"/>
                </a:solidFill>
                <a:latin typeface="ＭＳ 明朝" panose="02020609040205080304" pitchFamily="17" charset="-128"/>
                <a:ea typeface="ＭＳ 明朝" panose="02020609040205080304" pitchFamily="17" charset="-128"/>
              </a:rPr>
              <a:t>企业，关于超过</a:t>
            </a:r>
            <a:r>
              <a:rPr lang="en-US" altLang="zh-CN" sz="1200" dirty="0">
                <a:solidFill>
                  <a:prstClr val="black"/>
                </a:solidFill>
                <a:latin typeface="ＭＳ 明朝" panose="02020609040205080304" pitchFamily="17" charset="-128"/>
                <a:ea typeface="ＭＳ 明朝" panose="02020609040205080304" pitchFamily="17" charset="-128"/>
              </a:rPr>
              <a:t>1</a:t>
            </a:r>
            <a:r>
              <a:rPr lang="zh-CN" altLang="en-US" sz="1200" dirty="0">
                <a:solidFill>
                  <a:prstClr val="black"/>
                </a:solidFill>
                <a:latin typeface="ＭＳ 明朝" panose="02020609040205080304" pitchFamily="17" charset="-128"/>
                <a:ea typeface="ＭＳ 明朝" panose="02020609040205080304" pitchFamily="17" charset="-128"/>
              </a:rPr>
              <a:t>个月未使用的高空作业车，在再次使用时，关于</a:t>
            </a:r>
            <a:r>
              <a:rPr lang="ja-JP" altLang="en-US" sz="1200" dirty="0">
                <a:solidFill>
                  <a:prstClr val="black"/>
                </a:solidFill>
                <a:latin typeface="ＭＳ 明朝" panose="02020609040205080304" pitchFamily="17" charset="-128"/>
                <a:ea typeface="ＭＳ 明朝" panose="02020609040205080304" pitchFamily="17" charset="-128"/>
              </a:rPr>
              <a:t>②</a:t>
            </a:r>
            <a:r>
              <a:rPr lang="zh-CN" altLang="en-US" sz="1200" dirty="0">
                <a:solidFill>
                  <a:prstClr val="black"/>
                </a:solidFill>
                <a:latin typeface="ＭＳ 明朝" panose="02020609040205080304" pitchFamily="17" charset="-128"/>
                <a:ea typeface="ＭＳ 明朝" panose="02020609040205080304" pitchFamily="17" charset="-128"/>
              </a:rPr>
              <a:t>揭示的事项必须进行自主检查</a:t>
            </a:r>
            <a:r>
              <a:rPr lang="ja-JP" altLang="en-US" sz="12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endParaRPr lang="ja-JP" altLang="en-US"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b="1" u="sng" dirty="0">
                <a:solidFill>
                  <a:prstClr val="black"/>
                </a:solidFill>
                <a:latin typeface="ＭＳ 明朝" panose="02020609040205080304" pitchFamily="17" charset="-128"/>
                <a:ea typeface="ＭＳ 明朝" panose="02020609040205080304" pitchFamily="17" charset="-128"/>
              </a:rPr>
              <a:t>（２）</a:t>
            </a:r>
            <a:r>
              <a:rPr lang="zh-CN" altLang="en-US" sz="1200" b="1" u="sng" dirty="0">
                <a:solidFill>
                  <a:prstClr val="black"/>
                </a:solidFill>
                <a:latin typeface="ＭＳ 明朝" panose="02020609040205080304" pitchFamily="17" charset="-128"/>
                <a:ea typeface="ＭＳ 明朝" panose="02020609040205080304" pitchFamily="17" charset="-128"/>
              </a:rPr>
              <a:t>定期自主检查的记录</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194</a:t>
            </a:r>
            <a:r>
              <a:rPr lang="zh-CN" altLang="en-US" sz="1200" b="1" u="sng" dirty="0">
                <a:solidFill>
                  <a:prstClr val="black"/>
                </a:solidFill>
                <a:latin typeface="ＭＳ 明朝" panose="02020609040205080304" pitchFamily="17" charset="-128"/>
                <a:ea typeface="ＭＳ 明朝" panose="02020609040205080304" pitchFamily="17" charset="-128"/>
              </a:rPr>
              <a:t>条</a:t>
            </a:r>
            <a:r>
              <a:rPr lang="en-US" altLang="ja-JP" sz="1200" b="1" u="sng" dirty="0">
                <a:solidFill>
                  <a:prstClr val="black"/>
                </a:solidFill>
                <a:latin typeface="ＭＳ 明朝" panose="02020609040205080304" pitchFamily="17" charset="-128"/>
                <a:ea typeface="ＭＳ 明朝" panose="02020609040205080304" pitchFamily="17" charset="-128"/>
              </a:rPr>
              <a:t>25</a:t>
            </a:r>
            <a:r>
              <a:rPr lang="zh-CN" altLang="en-US" sz="1200" b="1" u="sng" dirty="0">
                <a:solidFill>
                  <a:prstClr val="black"/>
                </a:solidFill>
                <a:latin typeface="ＭＳ 明朝" panose="02020609040205080304" pitchFamily="17" charset="-128"/>
                <a:ea typeface="ＭＳ 明朝" panose="02020609040205080304" pitchFamily="17" charset="-128"/>
              </a:rPr>
              <a:t>相关</a:t>
            </a:r>
            <a:r>
              <a:rPr lang="ja-JP" altLang="en-US" sz="1200" b="1" u="sng"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企业，在进行过自主检查后，记录下以下事项，必须将此保存</a:t>
            </a:r>
            <a:r>
              <a:rPr lang="en-US" altLang="zh-CN" sz="1200" dirty="0">
                <a:solidFill>
                  <a:prstClr val="black"/>
                </a:solidFill>
                <a:latin typeface="ＭＳ 明朝" panose="02020609040205080304" pitchFamily="17" charset="-128"/>
                <a:ea typeface="ＭＳ 明朝" panose="02020609040205080304" pitchFamily="17" charset="-128"/>
              </a:rPr>
              <a:t>3</a:t>
            </a:r>
            <a:r>
              <a:rPr lang="zh-CN" altLang="en-US" sz="1200" dirty="0">
                <a:solidFill>
                  <a:prstClr val="black"/>
                </a:solidFill>
                <a:latin typeface="ＭＳ 明朝" panose="02020609040205080304" pitchFamily="17" charset="-128"/>
                <a:ea typeface="ＭＳ 明朝" panose="02020609040205080304" pitchFamily="17" charset="-128"/>
              </a:rPr>
              <a:t>年</a:t>
            </a:r>
            <a:r>
              <a:rPr lang="ja-JP" altLang="en-US" sz="12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①　</a:t>
            </a:r>
            <a:r>
              <a:rPr lang="zh-CN" altLang="en-US" sz="1200" dirty="0">
                <a:solidFill>
                  <a:prstClr val="black"/>
                </a:solidFill>
                <a:latin typeface="ＭＳ 明朝" panose="02020609040205080304" pitchFamily="17" charset="-128"/>
                <a:ea typeface="ＭＳ 明朝" panose="02020609040205080304" pitchFamily="17" charset="-128"/>
              </a:rPr>
              <a:t>检查年月日</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②　</a:t>
            </a:r>
            <a:r>
              <a:rPr lang="zh-CN" altLang="en-US" sz="1200" dirty="0">
                <a:solidFill>
                  <a:prstClr val="black"/>
                </a:solidFill>
                <a:latin typeface="ＭＳ 明朝" panose="02020609040205080304" pitchFamily="17" charset="-128"/>
                <a:ea typeface="ＭＳ 明朝" panose="02020609040205080304" pitchFamily="17" charset="-128"/>
              </a:rPr>
              <a:t>检查方法</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③　</a:t>
            </a:r>
            <a:r>
              <a:rPr lang="zh-CN" altLang="en-US" sz="1200" dirty="0">
                <a:solidFill>
                  <a:prstClr val="black"/>
                </a:solidFill>
                <a:latin typeface="ＭＳ 明朝" panose="02020609040205080304" pitchFamily="17" charset="-128"/>
                <a:ea typeface="ＭＳ 明朝" panose="02020609040205080304" pitchFamily="17" charset="-128"/>
              </a:rPr>
              <a:t>检查部位</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④　</a:t>
            </a:r>
            <a:r>
              <a:rPr lang="zh-CN" altLang="en-US" sz="1200" dirty="0">
                <a:solidFill>
                  <a:prstClr val="black"/>
                </a:solidFill>
                <a:latin typeface="ＭＳ 明朝" panose="02020609040205080304" pitchFamily="17" charset="-128"/>
                <a:ea typeface="ＭＳ 明朝" panose="02020609040205080304" pitchFamily="17" charset="-128"/>
              </a:rPr>
              <a:t>检查的结果</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⑤　</a:t>
            </a:r>
            <a:r>
              <a:rPr lang="zh-CN" altLang="en-US" sz="1200" dirty="0">
                <a:solidFill>
                  <a:prstClr val="black"/>
                </a:solidFill>
                <a:latin typeface="ＭＳ 明朝" panose="02020609040205080304" pitchFamily="17" charset="-128"/>
                <a:ea typeface="ＭＳ 明朝" panose="02020609040205080304" pitchFamily="17" charset="-128"/>
              </a:rPr>
              <a:t>实施检查人员的姓名</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⑥　</a:t>
            </a:r>
            <a:r>
              <a:rPr lang="zh-CN" altLang="en-US" sz="1200" dirty="0">
                <a:solidFill>
                  <a:prstClr val="black"/>
                </a:solidFill>
                <a:latin typeface="ＭＳ 明朝" panose="02020609040205080304" pitchFamily="17" charset="-128"/>
                <a:ea typeface="ＭＳ 明朝" panose="02020609040205080304" pitchFamily="17" charset="-128"/>
              </a:rPr>
              <a:t>根据检查结果采取了补修等措施时，其内容</a:t>
            </a:r>
            <a:endParaRPr lang="ja-JP" altLang="en-US" sz="1200" dirty="0">
              <a:solidFill>
                <a:prstClr val="black"/>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9337904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相关法律法规</a:t>
            </a:r>
            <a:r>
              <a:rPr lang="ja-JP" altLang="en-US" sz="2400" b="1" dirty="0">
                <a:latin typeface="ＭＳ 明朝" panose="02020609040205080304" pitchFamily="17" charset="-128"/>
                <a:ea typeface="ＭＳ 明朝" panose="02020609040205080304" pitchFamily="17" charset="-128"/>
              </a:rPr>
              <a:t>（７）</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zh-CN" altLang="en-US" sz="1200" dirty="0">
                <a:solidFill>
                  <a:prstClr val="black"/>
                </a:solidFill>
              </a:rPr>
              <a:t>教材</a:t>
            </a:r>
            <a:r>
              <a:rPr lang="en-US" altLang="zh-CN" sz="1200" dirty="0">
                <a:solidFill>
                  <a:prstClr val="black"/>
                </a:solidFill>
              </a:rPr>
              <a:t>199</a:t>
            </a:r>
            <a:r>
              <a:rPr lang="zh-CN" altLang="en-US" sz="1200" dirty="0">
                <a:solidFill>
                  <a:prstClr val="black"/>
                </a:solidFill>
              </a:rPr>
              <a:t>页</a:t>
            </a:r>
            <a:r>
              <a:rPr lang="en-US" altLang="ja-JP" sz="1200" dirty="0">
                <a:solidFill>
                  <a:prstClr val="black"/>
                </a:solidFill>
              </a:rPr>
              <a:t>/</a:t>
            </a:r>
            <a:r>
              <a:rPr lang="zh-CN" altLang="en-US" sz="1200" dirty="0" smtClean="0">
                <a:solidFill>
                  <a:prstClr val="black"/>
                </a:solidFill>
              </a:rPr>
              <a:t>辅助教材</a:t>
            </a:r>
            <a:r>
              <a:rPr lang="en-US" altLang="zh-CN" sz="1200" dirty="0" smtClean="0">
                <a:solidFill>
                  <a:prstClr val="black"/>
                </a:solidFill>
              </a:rPr>
              <a:t>80</a:t>
            </a:r>
            <a:r>
              <a:rPr lang="ja-JP" altLang="en-US" sz="1200" dirty="0" smtClean="0">
                <a:solidFill>
                  <a:prstClr val="black"/>
                </a:solidFill>
              </a:rPr>
              <a:t>～</a:t>
            </a:r>
            <a:r>
              <a:rPr lang="en-US" altLang="ja-JP" sz="1200" dirty="0" smtClean="0">
                <a:solidFill>
                  <a:prstClr val="black"/>
                </a:solidFill>
              </a:rPr>
              <a:t>81</a:t>
            </a:r>
            <a:r>
              <a:rPr lang="zh-CN" altLang="en-US" sz="1200" dirty="0" smtClean="0">
                <a:solidFill>
                  <a:prstClr val="black"/>
                </a:solidFill>
              </a:rPr>
              <a:t>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a:xfrm>
            <a:off x="6457950" y="6310311"/>
            <a:ext cx="2057400" cy="365125"/>
          </a:xfrm>
        </p:spPr>
        <p:txBody>
          <a:bodyPr/>
          <a:lstStyle/>
          <a:p>
            <a:fld id="{10712B29-8DFD-45C1-BE8F-2E7F44751CDC}" type="slidenum">
              <a:rPr lang="ja-JP" altLang="en-US" smtClean="0">
                <a:solidFill>
                  <a:prstClr val="black">
                    <a:tint val="75000"/>
                  </a:prstClr>
                </a:solidFill>
              </a:rPr>
              <a:pPr/>
              <a:t>91</a:t>
            </a:fld>
            <a:endParaRPr lang="ja-JP" altLang="en-US" dirty="0">
              <a:solidFill>
                <a:prstClr val="black">
                  <a:tint val="75000"/>
                </a:prstClr>
              </a:solidFill>
            </a:endParaRPr>
          </a:p>
        </p:txBody>
      </p:sp>
      <p:sp>
        <p:nvSpPr>
          <p:cNvPr id="8" name="コンテンツ プレースホルダー 4"/>
          <p:cNvSpPr txBox="1">
            <a:spLocks/>
          </p:cNvSpPr>
          <p:nvPr/>
        </p:nvSpPr>
        <p:spPr>
          <a:xfrm>
            <a:off x="628649" y="852738"/>
            <a:ext cx="7886701" cy="2388728"/>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zh-CN" altLang="en-US" sz="1200" b="1" u="sng" dirty="0">
                <a:solidFill>
                  <a:prstClr val="black"/>
                </a:solidFill>
                <a:latin typeface="ＭＳ 明朝" panose="02020609040205080304" pitchFamily="17" charset="-128"/>
                <a:ea typeface="ＭＳ 明朝" panose="02020609040205080304" pitchFamily="17" charset="-128"/>
              </a:rPr>
              <a:t>高空作业车的自主检查等相关事项</a:t>
            </a:r>
            <a:r>
              <a:rPr lang="ja-JP" altLang="en-US" sz="1200" b="1" u="sng" dirty="0">
                <a:solidFill>
                  <a:prstClr val="black"/>
                </a:solidFill>
                <a:latin typeface="ＭＳ 明朝" panose="02020609040205080304" pitchFamily="17" charset="-128"/>
                <a:ea typeface="ＭＳ 明朝" panose="02020609040205080304" pitchFamily="17" charset="-128"/>
              </a:rPr>
              <a:t>（２）</a:t>
            </a:r>
            <a:endParaRPr lang="en-US" altLang="ja-JP" sz="1200" b="1" u="sng"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endParaRPr lang="ja-JP" altLang="en-US"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b="1" u="sng" dirty="0">
                <a:solidFill>
                  <a:prstClr val="black"/>
                </a:solidFill>
                <a:latin typeface="ＭＳ 明朝" panose="02020609040205080304" pitchFamily="17" charset="-128"/>
                <a:ea typeface="ＭＳ 明朝" panose="02020609040205080304" pitchFamily="17" charset="-128"/>
              </a:rPr>
              <a:t>（３）</a:t>
            </a:r>
            <a:r>
              <a:rPr lang="zh-CN" altLang="en-US" sz="1200" b="1" u="sng" dirty="0">
                <a:solidFill>
                  <a:prstClr val="black"/>
                </a:solidFill>
                <a:latin typeface="ＭＳ 明朝" panose="02020609040205080304" pitchFamily="17" charset="-128"/>
                <a:ea typeface="ＭＳ 明朝" panose="02020609040205080304" pitchFamily="17" charset="-128"/>
              </a:rPr>
              <a:t>特定自主检查</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194</a:t>
            </a:r>
            <a:r>
              <a:rPr lang="zh-CN" altLang="en-US" sz="1200" b="1" u="sng" dirty="0">
                <a:solidFill>
                  <a:prstClr val="black"/>
                </a:solidFill>
                <a:latin typeface="ＭＳ 明朝" panose="02020609040205080304" pitchFamily="17" charset="-128"/>
                <a:ea typeface="ＭＳ 明朝" panose="02020609040205080304" pitchFamily="17" charset="-128"/>
              </a:rPr>
              <a:t>条</a:t>
            </a:r>
            <a:r>
              <a:rPr lang="en-US" altLang="ja-JP" sz="1200" b="1" u="sng" dirty="0">
                <a:solidFill>
                  <a:prstClr val="black"/>
                </a:solidFill>
                <a:latin typeface="ＭＳ 明朝" panose="02020609040205080304" pitchFamily="17" charset="-128"/>
                <a:ea typeface="ＭＳ 明朝" panose="02020609040205080304" pitchFamily="17" charset="-128"/>
              </a:rPr>
              <a:t>26</a:t>
            </a:r>
            <a:r>
              <a:rPr lang="zh-CN" altLang="en-US" sz="1200" b="1" u="sng" dirty="0">
                <a:solidFill>
                  <a:prstClr val="black"/>
                </a:solidFill>
                <a:latin typeface="ＭＳ 明朝" panose="02020609040205080304" pitchFamily="17" charset="-128"/>
                <a:ea typeface="ＭＳ 明朝" panose="02020609040205080304" pitchFamily="17" charset="-128"/>
              </a:rPr>
              <a:t>相关</a:t>
            </a:r>
            <a:r>
              <a:rPr lang="ja-JP" altLang="en-US" sz="1200" b="1" u="sng"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Font typeface="Arial" panose="020B0604020202020204" pitchFamily="34" charset="0"/>
              <a:buNone/>
            </a:pPr>
            <a:r>
              <a:rPr lang="ja-JP" altLang="en-US" sz="1200" b="1" dirty="0">
                <a:solidFill>
                  <a:prstClr val="black"/>
                </a:solidFill>
                <a:latin typeface="ＭＳ 明朝" panose="02020609040205080304" pitchFamily="17" charset="-128"/>
                <a:ea typeface="ＭＳ 明朝" panose="02020609040205080304" pitchFamily="17" charset="-128"/>
              </a:rPr>
              <a:t>　</a:t>
            </a:r>
            <a:r>
              <a:rPr lang="ja-JP" altLang="en-US" sz="1200" dirty="0">
                <a:solidFill>
                  <a:prstClr val="black"/>
                </a:solidFill>
                <a:latin typeface="ＭＳ 明朝" panose="02020609040205080304" pitchFamily="17" charset="-128"/>
                <a:ea typeface="ＭＳ 明朝" panose="02020609040205080304" pitchFamily="17" charset="-128"/>
              </a:rPr>
              <a:t>①　</a:t>
            </a:r>
            <a:r>
              <a:rPr lang="zh-CN" altLang="en-US" sz="1200" dirty="0">
                <a:solidFill>
                  <a:prstClr val="black"/>
                </a:solidFill>
                <a:latin typeface="ＭＳ 明朝" panose="02020609040205080304" pitchFamily="17" charset="-128"/>
                <a:ea typeface="ＭＳ 明朝" panose="02020609040205080304" pitchFamily="17" charset="-128"/>
              </a:rPr>
              <a:t>高空作业车相关的特定自主检查，视为</a:t>
            </a:r>
            <a:r>
              <a:rPr lang="en-US" altLang="ja-JP" sz="1200" dirty="0">
                <a:solidFill>
                  <a:prstClr val="black"/>
                </a:solidFill>
                <a:latin typeface="ＭＳ 明朝" panose="02020609040205080304" pitchFamily="17" charset="-128"/>
                <a:ea typeface="ＭＳ 明朝" panose="02020609040205080304" pitchFamily="17" charset="-128"/>
              </a:rPr>
              <a:t>(1)①</a:t>
            </a:r>
            <a:r>
              <a:rPr lang="zh-CN" altLang="en-US" sz="1200" dirty="0">
                <a:solidFill>
                  <a:prstClr val="black"/>
                </a:solidFill>
                <a:latin typeface="ＭＳ 明朝" panose="02020609040205080304" pitchFamily="17" charset="-128"/>
                <a:ea typeface="ＭＳ 明朝" panose="02020609040205080304" pitchFamily="17" charset="-128"/>
              </a:rPr>
              <a:t>的自主检查</a:t>
            </a:r>
            <a:r>
              <a:rPr lang="ja-JP" altLang="en-US" sz="12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②　</a:t>
            </a:r>
            <a:r>
              <a:rPr lang="zh-CN" altLang="en-US" sz="1200" dirty="0">
                <a:solidFill>
                  <a:prstClr val="black"/>
                </a:solidFill>
                <a:latin typeface="ＭＳ 明朝" panose="02020609040205080304" pitchFamily="17" charset="-128"/>
                <a:ea typeface="ＭＳ 明朝" panose="02020609040205080304" pitchFamily="17" charset="-128"/>
              </a:rPr>
              <a:t>劳动安全卫生规则第</a:t>
            </a:r>
            <a:r>
              <a:rPr lang="en-US" altLang="ja-JP" sz="1200" dirty="0">
                <a:solidFill>
                  <a:prstClr val="black"/>
                </a:solidFill>
                <a:latin typeface="ＭＳ 明朝" panose="02020609040205080304" pitchFamily="17" charset="-128"/>
                <a:ea typeface="ＭＳ 明朝" panose="02020609040205080304" pitchFamily="17" charset="-128"/>
              </a:rPr>
              <a:t>151</a:t>
            </a:r>
            <a:r>
              <a:rPr lang="zh-CN" altLang="en-US" sz="1200" dirty="0">
                <a:solidFill>
                  <a:prstClr val="black"/>
                </a:solidFill>
                <a:latin typeface="ＭＳ 明朝" panose="02020609040205080304" pitchFamily="17" charset="-128"/>
                <a:ea typeface="ＭＳ 明朝" panose="02020609040205080304" pitchFamily="17" charset="-128"/>
              </a:rPr>
              <a:t>条</a:t>
            </a:r>
            <a:r>
              <a:rPr lang="en-US" altLang="zh-CN" sz="1200" dirty="0">
                <a:solidFill>
                  <a:prstClr val="black"/>
                </a:solidFill>
                <a:latin typeface="ＭＳ 明朝" panose="02020609040205080304" pitchFamily="17" charset="-128"/>
                <a:ea typeface="ＭＳ 明朝" panose="02020609040205080304" pitchFamily="17" charset="-128"/>
              </a:rPr>
              <a:t>24</a:t>
            </a:r>
            <a:r>
              <a:rPr lang="zh-CN" altLang="en-US" sz="1200" dirty="0">
                <a:solidFill>
                  <a:prstClr val="black"/>
                </a:solidFill>
                <a:latin typeface="ＭＳ 明朝" panose="02020609040205080304" pitchFamily="17" charset="-128"/>
                <a:ea typeface="ＭＳ 明朝" panose="02020609040205080304" pitchFamily="17" charset="-128"/>
              </a:rPr>
              <a:t>第</a:t>
            </a:r>
            <a:r>
              <a:rPr lang="en-US" altLang="zh-CN" sz="1200" dirty="0">
                <a:solidFill>
                  <a:prstClr val="black"/>
                </a:solidFill>
                <a:latin typeface="ＭＳ 明朝" panose="02020609040205080304" pitchFamily="17" charset="-128"/>
                <a:ea typeface="ＭＳ 明朝" panose="02020609040205080304" pitchFamily="17" charset="-128"/>
              </a:rPr>
              <a:t>2</a:t>
            </a:r>
            <a:r>
              <a:rPr lang="zh-CN" altLang="en-US" sz="1200" dirty="0">
                <a:solidFill>
                  <a:prstClr val="black"/>
                </a:solidFill>
                <a:latin typeface="ＭＳ 明朝" panose="02020609040205080304" pitchFamily="17" charset="-128"/>
                <a:ea typeface="ＭＳ 明朝" panose="02020609040205080304" pitchFamily="17" charset="-128"/>
              </a:rPr>
              <a:t>项的规定，适用于拥有高空作业车相关法第</a:t>
            </a:r>
            <a:r>
              <a:rPr lang="en-US" altLang="ja-JP" sz="1200" dirty="0">
                <a:solidFill>
                  <a:prstClr val="black"/>
                </a:solidFill>
                <a:latin typeface="ＭＳ 明朝" panose="02020609040205080304" pitchFamily="17" charset="-128"/>
                <a:ea typeface="ＭＳ 明朝" panose="02020609040205080304" pitchFamily="17" charset="-128"/>
              </a:rPr>
              <a:t>45</a:t>
            </a:r>
            <a:r>
              <a:rPr lang="zh-CN" altLang="en-US" sz="1200" dirty="0">
                <a:solidFill>
                  <a:prstClr val="black"/>
                </a:solidFill>
                <a:latin typeface="ＭＳ 明朝" panose="02020609040205080304" pitchFamily="17" charset="-128"/>
                <a:ea typeface="ＭＳ 明朝" panose="02020609040205080304" pitchFamily="17" charset="-128"/>
              </a:rPr>
              <a:t>条第</a:t>
            </a:r>
            <a:r>
              <a:rPr lang="en-US" altLang="ja-JP" sz="1200" dirty="0">
                <a:solidFill>
                  <a:prstClr val="black"/>
                </a:solidFill>
                <a:latin typeface="ＭＳ 明朝" panose="02020609040205080304" pitchFamily="17" charset="-128"/>
                <a:ea typeface="ＭＳ 明朝" panose="02020609040205080304" pitchFamily="17" charset="-128"/>
              </a:rPr>
              <a:t>2</a:t>
            </a:r>
            <a:r>
              <a:rPr lang="zh-CN" altLang="en-US" sz="1200" dirty="0">
                <a:solidFill>
                  <a:prstClr val="black"/>
                </a:solidFill>
                <a:latin typeface="ＭＳ 明朝" panose="02020609040205080304" pitchFamily="17" charset="-128"/>
                <a:ea typeface="ＭＳ 明朝" panose="02020609040205080304" pitchFamily="17" charset="-128"/>
              </a:rPr>
              <a:t>项的厚生劳动省令规定</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的资格的劳动者</a:t>
            </a:r>
            <a:r>
              <a:rPr lang="ja-JP" altLang="en-US"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这种情况下，劳动安全卫生规则第</a:t>
            </a:r>
            <a:r>
              <a:rPr lang="en-US" altLang="ja-JP" sz="1200" dirty="0">
                <a:solidFill>
                  <a:prstClr val="black"/>
                </a:solidFill>
                <a:latin typeface="ＭＳ 明朝" panose="02020609040205080304" pitchFamily="17" charset="-128"/>
                <a:ea typeface="ＭＳ 明朝" panose="02020609040205080304" pitchFamily="17" charset="-128"/>
              </a:rPr>
              <a:t>151</a:t>
            </a:r>
            <a:r>
              <a:rPr lang="zh-CN" altLang="en-US" sz="1200" dirty="0">
                <a:solidFill>
                  <a:prstClr val="black"/>
                </a:solidFill>
                <a:latin typeface="ＭＳ 明朝" panose="02020609040205080304" pitchFamily="17" charset="-128"/>
                <a:ea typeface="ＭＳ 明朝" panose="02020609040205080304" pitchFamily="17" charset="-128"/>
              </a:rPr>
              <a:t>条</a:t>
            </a:r>
            <a:r>
              <a:rPr lang="en-US" altLang="ja-JP" sz="1200" dirty="0">
                <a:solidFill>
                  <a:prstClr val="black"/>
                </a:solidFill>
                <a:latin typeface="ＭＳ 明朝" panose="02020609040205080304" pitchFamily="17" charset="-128"/>
                <a:ea typeface="ＭＳ 明朝" panose="02020609040205080304" pitchFamily="17" charset="-128"/>
              </a:rPr>
              <a:t>24</a:t>
            </a:r>
            <a:r>
              <a:rPr lang="zh-CN" altLang="en-US" sz="1200" dirty="0">
                <a:solidFill>
                  <a:prstClr val="black"/>
                </a:solidFill>
                <a:latin typeface="ＭＳ 明朝" panose="02020609040205080304" pitchFamily="17" charset="-128"/>
                <a:ea typeface="ＭＳ 明朝" panose="02020609040205080304" pitchFamily="17" charset="-128"/>
              </a:rPr>
              <a:t>第</a:t>
            </a:r>
            <a:r>
              <a:rPr lang="en-US" altLang="ja-JP" sz="1200" dirty="0">
                <a:solidFill>
                  <a:prstClr val="black"/>
                </a:solidFill>
                <a:latin typeface="ＭＳ 明朝" panose="02020609040205080304" pitchFamily="17" charset="-128"/>
                <a:ea typeface="ＭＳ 明朝" panose="02020609040205080304" pitchFamily="17" charset="-128"/>
              </a:rPr>
              <a:t>2</a:t>
            </a:r>
            <a:r>
              <a:rPr lang="zh-CN" altLang="en-US" sz="1200" dirty="0">
                <a:solidFill>
                  <a:prstClr val="black"/>
                </a:solidFill>
                <a:latin typeface="ＭＳ 明朝" panose="02020609040205080304" pitchFamily="17" charset="-128"/>
                <a:ea typeface="ＭＳ 明朝" panose="02020609040205080304" pitchFamily="17" charset="-128"/>
              </a:rPr>
              <a:t>项第</a:t>
            </a:r>
            <a:r>
              <a:rPr lang="ja-JP" altLang="en-US" sz="1200" dirty="0">
                <a:solidFill>
                  <a:prstClr val="black"/>
                </a:solidFill>
                <a:latin typeface="ＭＳ 明朝" panose="02020609040205080304" pitchFamily="17" charset="-128"/>
                <a:ea typeface="ＭＳ 明朝" panose="02020609040205080304" pitchFamily="17" charset="-128"/>
              </a:rPr>
              <a:t>①</a:t>
            </a:r>
            <a:r>
              <a:rPr lang="zh-CN" altLang="en-US" sz="1200" dirty="0">
                <a:solidFill>
                  <a:prstClr val="black"/>
                </a:solidFill>
                <a:latin typeface="ＭＳ 明朝" panose="02020609040205080304" pitchFamily="17" charset="-128"/>
                <a:ea typeface="ＭＳ 明朝" panose="02020609040205080304" pitchFamily="17" charset="-128"/>
              </a:rPr>
              <a:t>号</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中的“叉车”换一种读法即“高空作业车”</a:t>
            </a:r>
            <a:r>
              <a:rPr lang="ja-JP" altLang="en-US" sz="12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③　</a:t>
            </a:r>
            <a:r>
              <a:rPr lang="zh-CN" altLang="en-US" sz="1200" dirty="0">
                <a:solidFill>
                  <a:prstClr val="black"/>
                </a:solidFill>
                <a:latin typeface="ＭＳ 明朝" panose="02020609040205080304" pitchFamily="17" charset="-128"/>
                <a:ea typeface="ＭＳ 明朝" panose="02020609040205080304" pitchFamily="17" charset="-128"/>
              </a:rPr>
              <a:t>企业，关于用于运行的高空作业车</a:t>
            </a:r>
            <a:r>
              <a:rPr lang="ja-JP" altLang="en-US"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仅限可适用于道路运输车辆法第</a:t>
            </a:r>
            <a:r>
              <a:rPr lang="en-US" altLang="ja-JP" sz="1200" dirty="0">
                <a:solidFill>
                  <a:prstClr val="black"/>
                </a:solidFill>
                <a:latin typeface="ＭＳ 明朝" panose="02020609040205080304" pitchFamily="17" charset="-128"/>
                <a:ea typeface="ＭＳ 明朝" panose="02020609040205080304" pitchFamily="17" charset="-128"/>
              </a:rPr>
              <a:t>48</a:t>
            </a:r>
            <a:r>
              <a:rPr lang="zh-CN" altLang="en-US" sz="1200" dirty="0">
                <a:solidFill>
                  <a:prstClr val="black"/>
                </a:solidFill>
                <a:latin typeface="ＭＳ 明朝" panose="02020609040205080304" pitchFamily="17" charset="-128"/>
                <a:ea typeface="ＭＳ 明朝" panose="02020609040205080304" pitchFamily="17" charset="-128"/>
              </a:rPr>
              <a:t>条第</a:t>
            </a:r>
            <a:r>
              <a:rPr lang="en-US" altLang="ja-JP" sz="1200" dirty="0">
                <a:solidFill>
                  <a:prstClr val="black"/>
                </a:solidFill>
                <a:latin typeface="ＭＳ 明朝" panose="02020609040205080304" pitchFamily="17" charset="-128"/>
                <a:ea typeface="ＭＳ 明朝" panose="02020609040205080304" pitchFamily="17" charset="-128"/>
              </a:rPr>
              <a:t>1</a:t>
            </a:r>
            <a:r>
              <a:rPr lang="zh-CN" altLang="en-US" sz="1200" dirty="0">
                <a:solidFill>
                  <a:prstClr val="black"/>
                </a:solidFill>
                <a:latin typeface="ＭＳ 明朝" panose="02020609040205080304" pitchFamily="17" charset="-128"/>
                <a:ea typeface="ＭＳ 明朝" panose="02020609040205080304" pitchFamily="17" charset="-128"/>
              </a:rPr>
              <a:t>项的</a:t>
            </a:r>
            <a:r>
              <a:rPr lang="ja-JP" altLang="en-US" sz="1200" dirty="0">
                <a:solidFill>
                  <a:prstClr val="black"/>
                </a:solidFill>
                <a:latin typeface="ＭＳ 明朝" panose="02020609040205080304" pitchFamily="17" charset="-128"/>
                <a:ea typeface="ＭＳ 明朝" panose="02020609040205080304" pitchFamily="17" charset="-128"/>
              </a:rPr>
              <a:t>。）</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依据同款规定进行了点检的情况，关于该点检中检查过的部分，不要求进行</a:t>
            </a:r>
            <a:r>
              <a:rPr lang="en-US" altLang="ja-JP" sz="1200" dirty="0">
                <a:solidFill>
                  <a:prstClr val="black"/>
                </a:solidFill>
                <a:latin typeface="ＭＳ 明朝" panose="02020609040205080304" pitchFamily="17" charset="-128"/>
                <a:ea typeface="ＭＳ 明朝" panose="02020609040205080304" pitchFamily="17" charset="-128"/>
              </a:rPr>
              <a:t>(1)①</a:t>
            </a:r>
            <a:r>
              <a:rPr lang="zh-CN" altLang="en-US" sz="1200" dirty="0">
                <a:solidFill>
                  <a:prstClr val="black"/>
                </a:solidFill>
                <a:latin typeface="ＭＳ 明朝" panose="02020609040205080304" pitchFamily="17" charset="-128"/>
                <a:ea typeface="ＭＳ 明朝" panose="02020609040205080304" pitchFamily="17" charset="-128"/>
              </a:rPr>
              <a:t>的自主检查</a:t>
            </a:r>
            <a:r>
              <a:rPr lang="ja-JP" altLang="en-US" sz="12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④　</a:t>
            </a:r>
            <a:r>
              <a:rPr lang="zh-CN" altLang="en-US" sz="1200" dirty="0">
                <a:solidFill>
                  <a:prstClr val="black"/>
                </a:solidFill>
                <a:latin typeface="ＭＳ 明朝" panose="02020609040205080304" pitchFamily="17" charset="-128"/>
                <a:ea typeface="ＭＳ 明朝" panose="02020609040205080304" pitchFamily="17" charset="-128"/>
              </a:rPr>
              <a:t>关于让检查公司实施高空作业车相关特定自主检查的情况下</a:t>
            </a:r>
            <a:r>
              <a:rPr lang="en-US" altLang="ja-JP" sz="1200" dirty="0">
                <a:solidFill>
                  <a:prstClr val="black"/>
                </a:solidFill>
                <a:latin typeface="ＭＳ 明朝" panose="02020609040205080304" pitchFamily="17" charset="-128"/>
                <a:ea typeface="ＭＳ 明朝" panose="02020609040205080304" pitchFamily="17" charset="-128"/>
              </a:rPr>
              <a:t>(2)</a:t>
            </a:r>
            <a:r>
              <a:rPr lang="zh-CN" altLang="en-US" sz="1200" dirty="0">
                <a:solidFill>
                  <a:prstClr val="black"/>
                </a:solidFill>
                <a:latin typeface="ＭＳ 明朝" panose="02020609040205080304" pitchFamily="17" charset="-128"/>
                <a:ea typeface="ＭＳ 明朝" panose="02020609040205080304" pitchFamily="17" charset="-128"/>
              </a:rPr>
              <a:t>的规定的适用，</a:t>
            </a:r>
            <a:r>
              <a:rPr lang="en-US" altLang="ja-JP" sz="1200" dirty="0">
                <a:solidFill>
                  <a:prstClr val="black"/>
                </a:solidFill>
                <a:latin typeface="ＭＳ 明朝" panose="02020609040205080304" pitchFamily="17" charset="-128"/>
                <a:ea typeface="ＭＳ 明朝" panose="02020609040205080304" pitchFamily="17" charset="-128"/>
              </a:rPr>
              <a:t>(2)⑤</a:t>
            </a:r>
            <a:r>
              <a:rPr lang="zh-CN" altLang="en-US" sz="1200" dirty="0">
                <a:solidFill>
                  <a:prstClr val="black"/>
                </a:solidFill>
                <a:latin typeface="ＭＳ 明朝" panose="02020609040205080304" pitchFamily="17" charset="-128"/>
                <a:ea typeface="ＭＳ 明朝" panose="02020609040205080304" pitchFamily="17" charset="-128"/>
              </a:rPr>
              <a:t>的</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“实施检查者姓名”视为“检查公司的名称”</a:t>
            </a:r>
            <a:r>
              <a:rPr lang="ja-JP" altLang="en-US" sz="12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⑤　</a:t>
            </a:r>
            <a:r>
              <a:rPr lang="zh-CN" altLang="en-US" sz="1200" dirty="0">
                <a:solidFill>
                  <a:prstClr val="black"/>
                </a:solidFill>
                <a:latin typeface="ＭＳ 明朝" panose="02020609040205080304" pitchFamily="17" charset="-128"/>
                <a:ea typeface="ＭＳ 明朝" panose="02020609040205080304" pitchFamily="17" charset="-128"/>
              </a:rPr>
              <a:t>企业在进行了高空作业车相关自主检查时，必须在该高空作业车的</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361950">
              <a:lnSpc>
                <a:spcPct val="100000"/>
              </a:lnSpc>
              <a:spcBef>
                <a:spcPts val="0"/>
              </a:spcBef>
              <a:buFont typeface="Arial" panose="020B0604020202020204" pitchFamily="34" charset="0"/>
              <a:buNone/>
            </a:pPr>
            <a:r>
              <a:rPr lang="zh-CN" altLang="en-US" sz="1200" dirty="0">
                <a:solidFill>
                  <a:prstClr val="black"/>
                </a:solidFill>
                <a:latin typeface="ＭＳ 明朝" panose="02020609040205080304" pitchFamily="17" charset="-128"/>
                <a:ea typeface="ＭＳ 明朝" panose="02020609040205080304" pitchFamily="17" charset="-128"/>
              </a:rPr>
              <a:t>显而易见处粘贴明确标有特定自主检查的实施年月的检查徽章。</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361950">
              <a:lnSpc>
                <a:spcPct val="100000"/>
              </a:lnSpc>
              <a:spcBef>
                <a:spcPts val="0"/>
              </a:spcBef>
              <a:buFont typeface="Arial" panose="020B0604020202020204" pitchFamily="34" charset="0"/>
              <a:buNone/>
            </a:pP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endParaRPr lang="ja-JP" altLang="en-US" sz="12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Font typeface="Arial" panose="020B0604020202020204" pitchFamily="34" charset="0"/>
              <a:buNone/>
            </a:pPr>
            <a:r>
              <a:rPr lang="ja-JP" altLang="en-US" sz="1200" b="1" u="sng" dirty="0">
                <a:solidFill>
                  <a:prstClr val="black"/>
                </a:solidFill>
                <a:latin typeface="ＭＳ 明朝" panose="02020609040205080304" pitchFamily="17" charset="-128"/>
                <a:ea typeface="ＭＳ 明朝" panose="02020609040205080304" pitchFamily="17" charset="-128"/>
              </a:rPr>
              <a:t>（４）</a:t>
            </a:r>
            <a:r>
              <a:rPr lang="zh-CN" altLang="en-US" sz="1200" b="1" u="sng" dirty="0">
                <a:solidFill>
                  <a:prstClr val="black"/>
                </a:solidFill>
                <a:latin typeface="ＭＳ 明朝" panose="02020609040205080304" pitchFamily="17" charset="-128"/>
                <a:ea typeface="ＭＳ 明朝" panose="02020609040205080304" pitchFamily="17" charset="-128"/>
              </a:rPr>
              <a:t>作业开始前点检</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194</a:t>
            </a:r>
            <a:r>
              <a:rPr lang="zh-CN" altLang="en-US" sz="1200" b="1" u="sng" dirty="0">
                <a:solidFill>
                  <a:prstClr val="black"/>
                </a:solidFill>
                <a:latin typeface="ＭＳ 明朝" panose="02020609040205080304" pitchFamily="17" charset="-128"/>
                <a:ea typeface="ＭＳ 明朝" panose="02020609040205080304" pitchFamily="17" charset="-128"/>
              </a:rPr>
              <a:t>条</a:t>
            </a:r>
            <a:r>
              <a:rPr lang="en-US" altLang="ja-JP" sz="1200" b="1" u="sng" dirty="0">
                <a:solidFill>
                  <a:prstClr val="black"/>
                </a:solidFill>
                <a:latin typeface="ＭＳ 明朝" panose="02020609040205080304" pitchFamily="17" charset="-128"/>
                <a:ea typeface="ＭＳ 明朝" panose="02020609040205080304" pitchFamily="17" charset="-128"/>
              </a:rPr>
              <a:t>27</a:t>
            </a:r>
            <a:r>
              <a:rPr lang="zh-CN" altLang="en-US" sz="1200" b="1" u="sng" dirty="0">
                <a:solidFill>
                  <a:prstClr val="black"/>
                </a:solidFill>
                <a:latin typeface="ＭＳ 明朝" panose="02020609040205080304" pitchFamily="17" charset="-128"/>
                <a:ea typeface="ＭＳ 明朝" panose="02020609040205080304" pitchFamily="17" charset="-128"/>
              </a:rPr>
              <a:t>相关</a:t>
            </a:r>
            <a:r>
              <a:rPr lang="ja-JP" altLang="en-US" sz="1200" b="1" u="sng"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企业在使用高空作业车进行作业时，开始当天的作业前，必须对</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180975">
              <a:lnSpc>
                <a:spcPct val="100000"/>
              </a:lnSpc>
              <a:spcBef>
                <a:spcPts val="0"/>
              </a:spcBef>
              <a:buFont typeface="Arial" panose="020B0604020202020204" pitchFamily="34" charset="0"/>
              <a:buNone/>
            </a:pPr>
            <a:r>
              <a:rPr lang="zh-CN" altLang="en-US" sz="1200" dirty="0">
                <a:solidFill>
                  <a:prstClr val="black"/>
                </a:solidFill>
                <a:latin typeface="ＭＳ 明朝" panose="02020609040205080304" pitchFamily="17" charset="-128"/>
                <a:ea typeface="ＭＳ 明朝" panose="02020609040205080304" pitchFamily="17" charset="-128"/>
              </a:rPr>
              <a:t>制动装置</a:t>
            </a:r>
            <a:r>
              <a:rPr lang="ja-JP" altLang="en-US"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操作装置以及作业装置的功能进行点检</a:t>
            </a:r>
            <a:r>
              <a:rPr lang="ja-JP" altLang="en-US" sz="12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Font typeface="Arial" panose="020B0604020202020204" pitchFamily="34" charset="0"/>
              <a:buNone/>
            </a:pP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b="1" u="sng" dirty="0">
                <a:solidFill>
                  <a:prstClr val="black"/>
                </a:solidFill>
                <a:latin typeface="ＭＳ 明朝" panose="02020609040205080304" pitchFamily="17" charset="-128"/>
                <a:ea typeface="ＭＳ 明朝" panose="02020609040205080304" pitchFamily="17" charset="-128"/>
              </a:rPr>
              <a:t>（５）</a:t>
            </a:r>
            <a:r>
              <a:rPr lang="zh-CN" altLang="en-US" sz="1200" b="1" u="sng" dirty="0">
                <a:solidFill>
                  <a:prstClr val="black"/>
                </a:solidFill>
                <a:latin typeface="ＭＳ 明朝" panose="02020609040205080304" pitchFamily="17" charset="-128"/>
                <a:ea typeface="ＭＳ 明朝" panose="02020609040205080304" pitchFamily="17" charset="-128"/>
              </a:rPr>
              <a:t>补修等</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194</a:t>
            </a:r>
            <a:r>
              <a:rPr lang="zh-CN" altLang="en-US" sz="1200" b="1" u="sng" dirty="0">
                <a:solidFill>
                  <a:prstClr val="black"/>
                </a:solidFill>
                <a:latin typeface="ＭＳ 明朝" panose="02020609040205080304" pitchFamily="17" charset="-128"/>
                <a:ea typeface="ＭＳ 明朝" panose="02020609040205080304" pitchFamily="17" charset="-128"/>
              </a:rPr>
              <a:t>条</a:t>
            </a:r>
            <a:r>
              <a:rPr lang="en-US" altLang="ja-JP" sz="1200" b="1" u="sng" dirty="0">
                <a:solidFill>
                  <a:prstClr val="black"/>
                </a:solidFill>
                <a:latin typeface="ＭＳ 明朝" panose="02020609040205080304" pitchFamily="17" charset="-128"/>
                <a:ea typeface="ＭＳ 明朝" panose="02020609040205080304" pitchFamily="17" charset="-128"/>
              </a:rPr>
              <a:t>28</a:t>
            </a:r>
            <a:r>
              <a:rPr lang="zh-CN" altLang="en-US" sz="1200" b="1" u="sng" dirty="0">
                <a:solidFill>
                  <a:prstClr val="black"/>
                </a:solidFill>
                <a:latin typeface="ＭＳ 明朝" panose="02020609040205080304" pitchFamily="17" charset="-128"/>
                <a:ea typeface="ＭＳ 明朝" panose="02020609040205080304" pitchFamily="17" charset="-128"/>
              </a:rPr>
              <a:t>相关</a:t>
            </a:r>
            <a:r>
              <a:rPr lang="ja-JP" altLang="en-US" sz="1200" b="1" u="sng"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Font typeface="Arial" panose="020B0604020202020204" pitchFamily="34" charset="0"/>
              <a:buNone/>
            </a:pPr>
            <a:r>
              <a:rPr lang="ja-JP" altLang="en-US" sz="1200" b="1" dirty="0">
                <a:solidFill>
                  <a:prstClr val="black"/>
                </a:solidFill>
                <a:latin typeface="ＭＳ 明朝" panose="02020609040205080304" pitchFamily="17" charset="-128"/>
                <a:ea typeface="ＭＳ 明朝" panose="02020609040205080304" pitchFamily="17" charset="-128"/>
              </a:rPr>
              <a:t>　</a:t>
            </a:r>
            <a:r>
              <a:rPr lang="ja-JP" altLang="en-US"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企业在进行了</a:t>
            </a:r>
            <a:r>
              <a:rPr lang="en-US" altLang="ja-JP" sz="1200" dirty="0">
                <a:solidFill>
                  <a:prstClr val="black"/>
                </a:solidFill>
                <a:latin typeface="ＭＳ 明朝" panose="02020609040205080304" pitchFamily="17" charset="-128"/>
                <a:ea typeface="ＭＳ 明朝" panose="02020609040205080304" pitchFamily="17" charset="-128"/>
              </a:rPr>
              <a:t>(1)①</a:t>
            </a:r>
            <a:r>
              <a:rPr lang="zh-CN" altLang="en-US" sz="1200" dirty="0">
                <a:solidFill>
                  <a:prstClr val="black"/>
                </a:solidFill>
                <a:latin typeface="ＭＳ 明朝" panose="02020609040205080304" pitchFamily="17" charset="-128"/>
                <a:ea typeface="ＭＳ 明朝" panose="02020609040205080304" pitchFamily="17" charset="-128"/>
              </a:rPr>
              <a:t>或</a:t>
            </a:r>
            <a:r>
              <a:rPr lang="ja-JP" altLang="en-US" sz="1200" dirty="0">
                <a:solidFill>
                  <a:prstClr val="black"/>
                </a:solidFill>
                <a:latin typeface="ＭＳ 明朝" panose="02020609040205080304" pitchFamily="17" charset="-128"/>
                <a:ea typeface="ＭＳ 明朝" panose="02020609040205080304" pitchFamily="17" charset="-128"/>
              </a:rPr>
              <a:t>②</a:t>
            </a:r>
            <a:r>
              <a:rPr lang="zh-CN" altLang="en-US" sz="1200" dirty="0">
                <a:solidFill>
                  <a:prstClr val="black"/>
                </a:solidFill>
                <a:latin typeface="ＭＳ 明朝" panose="02020609040205080304" pitchFamily="17" charset="-128"/>
                <a:ea typeface="ＭＳ 明朝" panose="02020609040205080304" pitchFamily="17" charset="-128"/>
              </a:rPr>
              <a:t>的自主检查又或者</a:t>
            </a:r>
            <a:r>
              <a:rPr lang="en-US" altLang="ja-JP" sz="1200" dirty="0">
                <a:solidFill>
                  <a:prstClr val="black"/>
                </a:solidFill>
                <a:latin typeface="ＭＳ 明朝" panose="02020609040205080304" pitchFamily="17" charset="-128"/>
                <a:ea typeface="ＭＳ 明朝" panose="02020609040205080304" pitchFamily="17" charset="-128"/>
              </a:rPr>
              <a:t>(4)</a:t>
            </a:r>
            <a:r>
              <a:rPr lang="zh-CN" altLang="en-US" sz="1200" dirty="0">
                <a:solidFill>
                  <a:prstClr val="black"/>
                </a:solidFill>
                <a:latin typeface="ＭＳ 明朝" panose="02020609040205080304" pitchFamily="17" charset="-128"/>
                <a:ea typeface="ＭＳ 明朝" panose="02020609040205080304" pitchFamily="17" charset="-128"/>
              </a:rPr>
              <a:t>的点检时，若确认有异常，必须立即采取补修</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或其他必要的措施</a:t>
            </a:r>
            <a:r>
              <a:rPr lang="ja-JP" altLang="en-US" sz="1200" dirty="0">
                <a:solidFill>
                  <a:prstClr val="black"/>
                </a:solidFill>
                <a:latin typeface="ＭＳ 明朝" panose="02020609040205080304" pitchFamily="17" charset="-128"/>
                <a:ea typeface="ＭＳ 明朝" panose="02020609040205080304" pitchFamily="17" charset="-128"/>
              </a:rPr>
              <a:t>。</a:t>
            </a:r>
          </a:p>
        </p:txBody>
      </p:sp>
      <p:pic>
        <p:nvPicPr>
          <p:cNvPr id="2" name="図 1"/>
          <p:cNvPicPr>
            <a:picLocks noChangeAspect="1"/>
          </p:cNvPicPr>
          <p:nvPr/>
        </p:nvPicPr>
        <p:blipFill>
          <a:blip r:embed="rId3"/>
          <a:stretch>
            <a:fillRect/>
          </a:stretch>
        </p:blipFill>
        <p:spPr>
          <a:xfrm>
            <a:off x="5936518" y="2812686"/>
            <a:ext cx="2578832" cy="1188823"/>
          </a:xfrm>
          <a:prstGeom prst="rect">
            <a:avLst/>
          </a:prstGeom>
          <a:ln>
            <a:solidFill>
              <a:schemeClr val="tx1"/>
            </a:solidFill>
          </a:ln>
        </p:spPr>
      </p:pic>
    </p:spTree>
    <p:extLst>
      <p:ext uri="{BB962C8B-B14F-4D97-AF65-F5344CB8AC3E}">
        <p14:creationId xmlns:p14="http://schemas.microsoft.com/office/powerpoint/2010/main" val="35138377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相关法律法规</a:t>
            </a:r>
            <a:r>
              <a:rPr lang="ja-JP" altLang="en-US" sz="2400" b="1" dirty="0">
                <a:latin typeface="ＭＳ 明朝" panose="02020609040205080304" pitchFamily="17" charset="-128"/>
                <a:ea typeface="ＭＳ 明朝" panose="02020609040205080304" pitchFamily="17" charset="-128"/>
              </a:rPr>
              <a:t>（８）</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451540" y="6400413"/>
            <a:ext cx="3719122" cy="276999"/>
          </a:xfrm>
          <a:prstGeom prst="rect">
            <a:avLst/>
          </a:prstGeom>
          <a:noFill/>
          <a:ln>
            <a:solidFill>
              <a:schemeClr val="tx1"/>
            </a:solidFill>
          </a:ln>
        </p:spPr>
        <p:txBody>
          <a:bodyPr wrap="square" rtlCol="0">
            <a:spAutoFit/>
          </a:bodyPr>
          <a:lstStyle/>
          <a:p>
            <a:pPr algn="r"/>
            <a:r>
              <a:rPr lang="zh-CN" altLang="en-US" sz="1200" dirty="0">
                <a:solidFill>
                  <a:prstClr val="black"/>
                </a:solidFill>
              </a:rPr>
              <a:t>教材</a:t>
            </a:r>
            <a:r>
              <a:rPr lang="en-US" altLang="zh-CN" sz="1200" dirty="0">
                <a:solidFill>
                  <a:prstClr val="black"/>
                </a:solidFill>
              </a:rPr>
              <a:t>201</a:t>
            </a:r>
            <a:r>
              <a:rPr lang="zh-CN" altLang="en-US" sz="1200" dirty="0">
                <a:solidFill>
                  <a:prstClr val="black"/>
                </a:solidFill>
              </a:rPr>
              <a:t>页</a:t>
            </a:r>
            <a:r>
              <a:rPr lang="en-US" altLang="ja-JP" sz="1200" dirty="0">
                <a:solidFill>
                  <a:prstClr val="black"/>
                </a:solidFill>
              </a:rPr>
              <a:t>/</a:t>
            </a:r>
            <a:r>
              <a:rPr lang="zh-CN" altLang="en-US" sz="1200" dirty="0">
                <a:solidFill>
                  <a:prstClr val="black"/>
                </a:solidFill>
              </a:rPr>
              <a:t>辅助教材</a:t>
            </a:r>
            <a:r>
              <a:rPr lang="en-US" altLang="zh-CN" sz="1200" dirty="0" smtClean="0">
                <a:solidFill>
                  <a:prstClr val="black"/>
                </a:solidFill>
              </a:rPr>
              <a:t>81</a:t>
            </a:r>
            <a:r>
              <a:rPr lang="zh-CN" altLang="en-US" sz="1200" dirty="0" smtClean="0">
                <a:solidFill>
                  <a:prstClr val="black"/>
                </a:solidFill>
              </a:rPr>
              <a:t>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a:xfrm>
            <a:off x="6457950" y="6356349"/>
            <a:ext cx="2057400" cy="365125"/>
          </a:xfrm>
        </p:spPr>
        <p:txBody>
          <a:bodyPr/>
          <a:lstStyle/>
          <a:p>
            <a:fld id="{10712B29-8DFD-45C1-BE8F-2E7F44751CDC}" type="slidenum">
              <a:rPr lang="ja-JP" altLang="en-US" smtClean="0">
                <a:solidFill>
                  <a:prstClr val="black">
                    <a:tint val="75000"/>
                  </a:prstClr>
                </a:solidFill>
              </a:rPr>
              <a:pPr/>
              <a:t>92</a:t>
            </a:fld>
            <a:endParaRPr lang="ja-JP" altLang="en-US" dirty="0">
              <a:solidFill>
                <a:prstClr val="black">
                  <a:tint val="75000"/>
                </a:prstClr>
              </a:solidFill>
            </a:endParaRPr>
          </a:p>
        </p:txBody>
      </p:sp>
      <p:sp>
        <p:nvSpPr>
          <p:cNvPr id="8" name="コンテンツ プレースホルダー 4"/>
          <p:cNvSpPr txBox="1">
            <a:spLocks/>
          </p:cNvSpPr>
          <p:nvPr/>
        </p:nvSpPr>
        <p:spPr>
          <a:xfrm>
            <a:off x="628649" y="852737"/>
            <a:ext cx="7886701" cy="340716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200" b="1" dirty="0">
                <a:solidFill>
                  <a:prstClr val="black"/>
                </a:solidFill>
                <a:latin typeface="ＭＳ 明朝" panose="02020609040205080304" pitchFamily="17" charset="-128"/>
                <a:ea typeface="ＭＳ 明朝" panose="02020609040205080304" pitchFamily="17" charset="-128"/>
              </a:rPr>
              <a:t>坠落</a:t>
            </a:r>
            <a:r>
              <a:rPr lang="ja-JP" altLang="en-US" sz="1200" b="1" dirty="0">
                <a:solidFill>
                  <a:prstClr val="black"/>
                </a:solidFill>
                <a:latin typeface="ＭＳ 明朝" panose="02020609040205080304" pitchFamily="17" charset="-128"/>
                <a:ea typeface="ＭＳ 明朝" panose="02020609040205080304" pitchFamily="17" charset="-128"/>
              </a:rPr>
              <a:t>，</a:t>
            </a:r>
            <a:r>
              <a:rPr lang="zh-CN" altLang="en-US" sz="1200" b="1" dirty="0">
                <a:solidFill>
                  <a:prstClr val="black"/>
                </a:solidFill>
                <a:latin typeface="ＭＳ 明朝" panose="02020609040205080304" pitchFamily="17" charset="-128"/>
                <a:ea typeface="ＭＳ 明朝" panose="02020609040205080304" pitchFamily="17" charset="-128"/>
              </a:rPr>
              <a:t>飞崩等引起的危险的防止的相关事项</a:t>
            </a:r>
            <a:r>
              <a:rPr lang="ja-JP" altLang="en-US" sz="1200" b="1" dirty="0">
                <a:solidFill>
                  <a:prstClr val="black"/>
                </a:solidFill>
                <a:latin typeface="ＭＳ 明朝" panose="02020609040205080304" pitchFamily="17" charset="-128"/>
                <a:ea typeface="ＭＳ 明朝" panose="02020609040205080304" pitchFamily="17" charset="-128"/>
              </a:rPr>
              <a:t>（１）</a:t>
            </a:r>
            <a:endParaRPr lang="en-US" altLang="ja-JP"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en-US" altLang="ja-JP" sz="1200" b="1" u="sng" dirty="0">
                <a:solidFill>
                  <a:prstClr val="black"/>
                </a:solidFill>
                <a:latin typeface="ＭＳ 明朝" panose="02020609040205080304" pitchFamily="17" charset="-128"/>
                <a:ea typeface="ＭＳ 明朝" panose="02020609040205080304" pitchFamily="17" charset="-128"/>
              </a:rPr>
              <a:t>(1)</a:t>
            </a:r>
            <a:r>
              <a:rPr lang="ja-JP" altLang="en-US" sz="1200" b="1" u="sng" dirty="0">
                <a:solidFill>
                  <a:prstClr val="black"/>
                </a:solidFill>
                <a:latin typeface="ＭＳ 明朝" panose="02020609040205080304" pitchFamily="17" charset="-128"/>
                <a:ea typeface="ＭＳ 明朝" panose="02020609040205080304" pitchFamily="17" charset="-128"/>
              </a:rPr>
              <a:t>　</a:t>
            </a:r>
            <a:r>
              <a:rPr lang="zh-CN" altLang="en-US" sz="1200" b="1" u="sng" dirty="0">
                <a:solidFill>
                  <a:prstClr val="black"/>
                </a:solidFill>
                <a:latin typeface="ＭＳ 明朝" panose="02020609040205080304" pitchFamily="17" charset="-128"/>
                <a:ea typeface="ＭＳ 明朝" panose="02020609040205080304" pitchFamily="17" charset="-128"/>
              </a:rPr>
              <a:t>作业平台的设置等</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518</a:t>
            </a:r>
            <a:r>
              <a:rPr lang="zh-CN" altLang="en-US" sz="1200" b="1" u="sng" dirty="0">
                <a:solidFill>
                  <a:prstClr val="black"/>
                </a:solidFill>
                <a:latin typeface="ＭＳ 明朝" panose="02020609040205080304" pitchFamily="17" charset="-128"/>
                <a:ea typeface="ＭＳ 明朝" panose="02020609040205080304" pitchFamily="17" charset="-128"/>
              </a:rPr>
              <a:t>条相关</a:t>
            </a:r>
            <a:r>
              <a:rPr lang="ja-JP" altLang="en-US" sz="1200" b="1" u="sng"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①　</a:t>
            </a:r>
            <a:r>
              <a:rPr lang="zh-CN" altLang="en-US" sz="1200" dirty="0">
                <a:solidFill>
                  <a:prstClr val="black"/>
                </a:solidFill>
                <a:latin typeface="ＭＳ 明朝" panose="02020609040205080304" pitchFamily="17" charset="-128"/>
                <a:ea typeface="ＭＳ 明朝" panose="02020609040205080304" pitchFamily="17" charset="-128"/>
              </a:rPr>
              <a:t>企业，在高度两米以上的地方（作业平台的两端</a:t>
            </a:r>
            <a:r>
              <a:rPr lang="ja-JP" altLang="en-US"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开口部等除外</a:t>
            </a:r>
            <a:r>
              <a:rPr lang="ja-JP" altLang="en-US"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进行作业的情况下存在因坠落带给劳动者危险的可能性时，必须用组装脚手架等的方法设置作业平台。</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②　</a:t>
            </a:r>
            <a:r>
              <a:rPr lang="zh-CN" altLang="en-US" sz="1200" dirty="0">
                <a:solidFill>
                  <a:prstClr val="black"/>
                </a:solidFill>
                <a:latin typeface="ＭＳ 明朝" panose="02020609040205080304" pitchFamily="17" charset="-128"/>
                <a:ea typeface="ＭＳ 明朝" panose="02020609040205080304" pitchFamily="17" charset="-128"/>
              </a:rPr>
              <a:t>企业，在无法依照</a:t>
            </a:r>
            <a:r>
              <a:rPr lang="ja-JP" altLang="en-US" sz="1200" dirty="0">
                <a:solidFill>
                  <a:prstClr val="black"/>
                </a:solidFill>
                <a:latin typeface="ＭＳ 明朝" panose="02020609040205080304" pitchFamily="17" charset="-128"/>
                <a:ea typeface="ＭＳ 明朝" panose="02020609040205080304" pitchFamily="17" charset="-128"/>
              </a:rPr>
              <a:t>①</a:t>
            </a:r>
            <a:r>
              <a:rPr lang="zh-CN" altLang="en-US" sz="1200" dirty="0">
                <a:solidFill>
                  <a:prstClr val="black"/>
                </a:solidFill>
                <a:latin typeface="ＭＳ 明朝" panose="02020609040205080304" pitchFamily="17" charset="-128"/>
                <a:ea typeface="ＭＳ 明朝" panose="02020609040205080304" pitchFamily="17" charset="-128"/>
              </a:rPr>
              <a:t>的规定设置作业平台时，必须采取放防护网，让劳动者使用要求性能防坠器等防止因坠落带给劳动者危险的措施</a:t>
            </a:r>
            <a:r>
              <a:rPr lang="ja-JP" altLang="en-US" sz="12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en-US" altLang="ja-JP" sz="1200" b="1" u="sng" dirty="0">
                <a:solidFill>
                  <a:prstClr val="black"/>
                </a:solidFill>
                <a:latin typeface="ＭＳ 明朝" panose="02020609040205080304" pitchFamily="17" charset="-128"/>
                <a:ea typeface="ＭＳ 明朝" panose="02020609040205080304" pitchFamily="17" charset="-128"/>
              </a:rPr>
              <a:t>(2)</a:t>
            </a:r>
            <a:r>
              <a:rPr lang="ja-JP" altLang="en-US" sz="1200" b="1" u="sng" dirty="0">
                <a:solidFill>
                  <a:prstClr val="black"/>
                </a:solidFill>
                <a:latin typeface="ＭＳ 明朝" panose="02020609040205080304" pitchFamily="17" charset="-128"/>
                <a:ea typeface="ＭＳ 明朝" panose="02020609040205080304" pitchFamily="17" charset="-128"/>
              </a:rPr>
              <a:t>　</a:t>
            </a:r>
            <a:r>
              <a:rPr lang="zh-CN" altLang="en-US" sz="1200" b="1" u="sng" dirty="0">
                <a:solidFill>
                  <a:prstClr val="black"/>
                </a:solidFill>
                <a:latin typeface="ＭＳ 明朝" panose="02020609040205080304" pitchFamily="17" charset="-128"/>
                <a:ea typeface="ＭＳ 明朝" panose="02020609040205080304" pitchFamily="17" charset="-128"/>
              </a:rPr>
              <a:t>开口部等的围墙等</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519</a:t>
            </a:r>
            <a:r>
              <a:rPr lang="zh-CN" altLang="en-US" sz="1200" b="1" u="sng" dirty="0">
                <a:solidFill>
                  <a:prstClr val="black"/>
                </a:solidFill>
                <a:latin typeface="ＭＳ 明朝" panose="02020609040205080304" pitchFamily="17" charset="-128"/>
                <a:ea typeface="ＭＳ 明朝" panose="02020609040205080304" pitchFamily="17" charset="-128"/>
              </a:rPr>
              <a:t>条相关</a:t>
            </a:r>
            <a:r>
              <a:rPr lang="ja-JP" altLang="en-US" sz="1200" b="1" u="sng"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①　</a:t>
            </a:r>
            <a:r>
              <a:rPr lang="zh-CN" altLang="en-US" sz="1200" dirty="0">
                <a:solidFill>
                  <a:prstClr val="black"/>
                </a:solidFill>
                <a:latin typeface="ＭＳ 明朝" panose="02020609040205080304" pitchFamily="17" charset="-128"/>
                <a:ea typeface="ＭＳ 明朝" panose="02020609040205080304" pitchFamily="17" charset="-128"/>
              </a:rPr>
              <a:t>企业，在高度两米以上的作业平台的两端，开口部等存在因坠落带给劳动者危险的地方，必须设置围墙，扶手，盖板等</a:t>
            </a:r>
            <a:r>
              <a:rPr lang="ja-JP" altLang="en-US"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以下关于此条统称为“围墙等”</a:t>
            </a:r>
            <a:r>
              <a:rPr lang="ja-JP" altLang="en-US" sz="12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②　</a:t>
            </a:r>
            <a:r>
              <a:rPr lang="zh-CN" altLang="en-US" sz="1200" dirty="0">
                <a:solidFill>
                  <a:prstClr val="black"/>
                </a:solidFill>
                <a:latin typeface="ＭＳ 明朝" panose="02020609040205080304" pitchFamily="17" charset="-128"/>
                <a:ea typeface="ＭＳ 明朝" panose="02020609040205080304" pitchFamily="17" charset="-128"/>
              </a:rPr>
              <a:t>企业，在无法依照</a:t>
            </a:r>
            <a:r>
              <a:rPr lang="ja-JP" altLang="en-US" sz="1200" dirty="0">
                <a:solidFill>
                  <a:prstClr val="black"/>
                </a:solidFill>
                <a:latin typeface="ＭＳ 明朝" panose="02020609040205080304" pitchFamily="17" charset="-128"/>
                <a:ea typeface="ＭＳ 明朝" panose="02020609040205080304" pitchFamily="17" charset="-128"/>
              </a:rPr>
              <a:t>①</a:t>
            </a:r>
            <a:r>
              <a:rPr lang="zh-CN" altLang="en-US" sz="1200" dirty="0">
                <a:solidFill>
                  <a:prstClr val="black"/>
                </a:solidFill>
                <a:latin typeface="ＭＳ 明朝" panose="02020609040205080304" pitchFamily="17" charset="-128"/>
                <a:ea typeface="ＭＳ 明朝" panose="02020609040205080304" pitchFamily="17" charset="-128"/>
              </a:rPr>
              <a:t>的规定设置围墙等，或者因作业需要暂时摘除围墙等时，必须采取放防护网，让劳动者</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使用要求性能防坠器等防止因坠落带给劳动者危险的措施。</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en-US" altLang="ja-JP" sz="1200" b="1" u="sng" dirty="0">
                <a:solidFill>
                  <a:prstClr val="black"/>
                </a:solidFill>
                <a:latin typeface="ＭＳ 明朝" panose="02020609040205080304" pitchFamily="17" charset="-128"/>
                <a:ea typeface="ＭＳ 明朝" panose="02020609040205080304" pitchFamily="17" charset="-128"/>
              </a:rPr>
              <a:t>(3)</a:t>
            </a:r>
            <a:r>
              <a:rPr lang="ja-JP" altLang="en-US" sz="1200" b="1" u="sng" dirty="0">
                <a:solidFill>
                  <a:prstClr val="black"/>
                </a:solidFill>
                <a:latin typeface="ＭＳ 明朝" panose="02020609040205080304" pitchFamily="17" charset="-128"/>
                <a:ea typeface="ＭＳ 明朝" panose="02020609040205080304" pitchFamily="17" charset="-128"/>
              </a:rPr>
              <a:t>　</a:t>
            </a:r>
            <a:r>
              <a:rPr lang="zh-CN" altLang="en-US" sz="1200" b="1" u="sng" dirty="0">
                <a:solidFill>
                  <a:prstClr val="black"/>
                </a:solidFill>
                <a:latin typeface="ＭＳ 明朝" panose="02020609040205080304" pitchFamily="17" charset="-128"/>
                <a:ea typeface="ＭＳ 明朝" panose="02020609040205080304" pitchFamily="17" charset="-128"/>
              </a:rPr>
              <a:t>要求性能防坠器等的使用</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520</a:t>
            </a:r>
            <a:r>
              <a:rPr lang="zh-CN" altLang="en-US" sz="1200" b="1" u="sng" dirty="0">
                <a:solidFill>
                  <a:prstClr val="black"/>
                </a:solidFill>
                <a:latin typeface="ＭＳ 明朝" panose="02020609040205080304" pitchFamily="17" charset="-128"/>
                <a:ea typeface="ＭＳ 明朝" panose="02020609040205080304" pitchFamily="17" charset="-128"/>
              </a:rPr>
              <a:t>条相关</a:t>
            </a:r>
            <a:r>
              <a:rPr lang="ja-JP" altLang="en-US" sz="1200" b="1" u="sng"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劳动者在</a:t>
            </a:r>
            <a:r>
              <a:rPr lang="en-US" altLang="ja-JP" sz="1200" dirty="0">
                <a:solidFill>
                  <a:prstClr val="black"/>
                </a:solidFill>
                <a:latin typeface="ＭＳ 明朝" panose="02020609040205080304" pitchFamily="17" charset="-128"/>
                <a:ea typeface="ＭＳ 明朝" panose="02020609040205080304" pitchFamily="17" charset="-128"/>
              </a:rPr>
              <a:t>(1)①</a:t>
            </a:r>
            <a:r>
              <a:rPr lang="zh-CN" altLang="en-US" sz="1200" dirty="0">
                <a:solidFill>
                  <a:prstClr val="black"/>
                </a:solidFill>
                <a:latin typeface="ＭＳ 明朝" panose="02020609040205080304" pitchFamily="17" charset="-128"/>
                <a:ea typeface="ＭＳ 明朝" panose="02020609040205080304" pitchFamily="17" charset="-128"/>
              </a:rPr>
              <a:t>以及</a:t>
            </a:r>
            <a:r>
              <a:rPr lang="en-US" altLang="ja-JP" sz="1200" dirty="0">
                <a:solidFill>
                  <a:prstClr val="black"/>
                </a:solidFill>
                <a:latin typeface="ＭＳ 明朝" panose="02020609040205080304" pitchFamily="17" charset="-128"/>
                <a:ea typeface="ＭＳ 明朝" panose="02020609040205080304" pitchFamily="17" charset="-128"/>
              </a:rPr>
              <a:t>(2)②</a:t>
            </a:r>
            <a:r>
              <a:rPr lang="zh-CN" altLang="en-US" sz="1200" dirty="0">
                <a:solidFill>
                  <a:prstClr val="black"/>
                </a:solidFill>
                <a:latin typeface="ＭＳ 明朝" panose="02020609040205080304" pitchFamily="17" charset="-128"/>
                <a:ea typeface="ＭＳ 明朝" panose="02020609040205080304" pitchFamily="17" charset="-128"/>
              </a:rPr>
              <a:t>的情况下，被命令使用要求性能防坠器时，必须要使用。</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None/>
            </a:pPr>
            <a:endParaRPr lang="ja-JP" altLang="en-US" sz="1200" b="1"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392604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相关法律法规</a:t>
            </a:r>
            <a:r>
              <a:rPr lang="ja-JP" altLang="en-US" sz="2400" b="1" dirty="0">
                <a:latin typeface="ＭＳ 明朝" panose="02020609040205080304" pitchFamily="17" charset="-128"/>
                <a:ea typeface="ＭＳ 明朝" panose="02020609040205080304" pitchFamily="17" charset="-128"/>
              </a:rPr>
              <a:t>（９）</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205145" y="6400413"/>
            <a:ext cx="3965517" cy="276999"/>
          </a:xfrm>
          <a:prstGeom prst="rect">
            <a:avLst/>
          </a:prstGeom>
          <a:noFill/>
          <a:ln>
            <a:solidFill>
              <a:schemeClr val="tx1"/>
            </a:solidFill>
          </a:ln>
        </p:spPr>
        <p:txBody>
          <a:bodyPr wrap="square" rtlCol="0">
            <a:spAutoFit/>
          </a:bodyPr>
          <a:lstStyle/>
          <a:p>
            <a:pPr algn="r"/>
            <a:r>
              <a:rPr lang="zh-CN" altLang="en-US" sz="1200" dirty="0">
                <a:solidFill>
                  <a:prstClr val="black"/>
                </a:solidFill>
              </a:rPr>
              <a:t>教材</a:t>
            </a:r>
            <a:r>
              <a:rPr lang="en-US" altLang="zh-CN" sz="1200" dirty="0">
                <a:solidFill>
                  <a:prstClr val="black"/>
                </a:solidFill>
              </a:rPr>
              <a:t>202</a:t>
            </a:r>
            <a:r>
              <a:rPr lang="zh-CN" altLang="en-US" sz="1200" dirty="0">
                <a:solidFill>
                  <a:prstClr val="black"/>
                </a:solidFill>
              </a:rPr>
              <a:t>页</a:t>
            </a:r>
            <a:r>
              <a:rPr lang="en-US" altLang="ja-JP" sz="1200" dirty="0">
                <a:solidFill>
                  <a:prstClr val="black"/>
                </a:solidFill>
              </a:rPr>
              <a:t>/</a:t>
            </a:r>
            <a:r>
              <a:rPr lang="zh-CN" altLang="en-US" sz="1200" dirty="0">
                <a:solidFill>
                  <a:prstClr val="black"/>
                </a:solidFill>
              </a:rPr>
              <a:t>辅助教材</a:t>
            </a:r>
            <a:r>
              <a:rPr lang="en-US" altLang="zh-CN" sz="1200" dirty="0" smtClean="0">
                <a:solidFill>
                  <a:prstClr val="black"/>
                </a:solidFill>
              </a:rPr>
              <a:t>8</a:t>
            </a:r>
            <a:r>
              <a:rPr lang="en-US" altLang="ja-JP" sz="1200" dirty="0" smtClean="0">
                <a:solidFill>
                  <a:prstClr val="black"/>
                </a:solidFill>
              </a:rPr>
              <a:t>1</a:t>
            </a:r>
            <a:r>
              <a:rPr lang="zh-CN" altLang="en-US" sz="1200" dirty="0">
                <a:solidFill>
                  <a:prstClr val="black"/>
                </a:solidFill>
              </a:rPr>
              <a:t>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a:xfrm>
            <a:off x="6457950" y="6312287"/>
            <a:ext cx="2057400" cy="365125"/>
          </a:xfrm>
        </p:spPr>
        <p:txBody>
          <a:bodyPr/>
          <a:lstStyle/>
          <a:p>
            <a:fld id="{10712B29-8DFD-45C1-BE8F-2E7F44751CDC}" type="slidenum">
              <a:rPr lang="ja-JP" altLang="en-US" smtClean="0">
                <a:solidFill>
                  <a:prstClr val="black">
                    <a:tint val="75000"/>
                  </a:prstClr>
                </a:solidFill>
              </a:rPr>
              <a:pPr/>
              <a:t>93</a:t>
            </a:fld>
            <a:endParaRPr lang="ja-JP" altLang="en-US" dirty="0">
              <a:solidFill>
                <a:prstClr val="black">
                  <a:tint val="75000"/>
                </a:prstClr>
              </a:solidFill>
            </a:endParaRPr>
          </a:p>
        </p:txBody>
      </p:sp>
      <p:sp>
        <p:nvSpPr>
          <p:cNvPr id="8" name="コンテンツ プレースホルダー 4"/>
          <p:cNvSpPr txBox="1">
            <a:spLocks/>
          </p:cNvSpPr>
          <p:nvPr/>
        </p:nvSpPr>
        <p:spPr>
          <a:xfrm>
            <a:off x="628649" y="852737"/>
            <a:ext cx="7886701" cy="2876043"/>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zh-CN" altLang="en-US" sz="1200" b="1" dirty="0">
                <a:solidFill>
                  <a:prstClr val="black"/>
                </a:solidFill>
                <a:latin typeface="ＭＳ 明朝" panose="02020609040205080304" pitchFamily="17" charset="-128"/>
                <a:ea typeface="ＭＳ 明朝" panose="02020609040205080304" pitchFamily="17" charset="-128"/>
              </a:rPr>
              <a:t>坠落</a:t>
            </a:r>
            <a:r>
              <a:rPr lang="ja-JP" altLang="en-US" sz="1200" b="1" dirty="0">
                <a:solidFill>
                  <a:prstClr val="black"/>
                </a:solidFill>
                <a:latin typeface="ＭＳ 明朝" panose="02020609040205080304" pitchFamily="17" charset="-128"/>
                <a:ea typeface="ＭＳ 明朝" panose="02020609040205080304" pitchFamily="17" charset="-128"/>
              </a:rPr>
              <a:t>，</a:t>
            </a:r>
            <a:r>
              <a:rPr lang="zh-CN" altLang="en-US" sz="1200" b="1" dirty="0">
                <a:solidFill>
                  <a:prstClr val="black"/>
                </a:solidFill>
                <a:latin typeface="ＭＳ 明朝" panose="02020609040205080304" pitchFamily="17" charset="-128"/>
                <a:ea typeface="ＭＳ 明朝" panose="02020609040205080304" pitchFamily="17" charset="-128"/>
              </a:rPr>
              <a:t>飞崩等引起的危险的防止的相关事项</a:t>
            </a:r>
            <a:r>
              <a:rPr lang="ja-JP" altLang="en-US" sz="1200" b="1" dirty="0">
                <a:solidFill>
                  <a:prstClr val="black"/>
                </a:solidFill>
                <a:latin typeface="ＭＳ 明朝" panose="02020609040205080304" pitchFamily="17" charset="-128"/>
                <a:ea typeface="ＭＳ 明朝" panose="02020609040205080304" pitchFamily="17" charset="-128"/>
              </a:rPr>
              <a:t>（２）</a:t>
            </a:r>
            <a:endParaRPr lang="en-US" altLang="ja-JP"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endParaRPr lang="ja-JP" altLang="en-US"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en-US" altLang="ja-JP" sz="1200" b="1" u="sng" dirty="0">
                <a:solidFill>
                  <a:prstClr val="black"/>
                </a:solidFill>
                <a:latin typeface="ＭＳ 明朝" panose="02020609040205080304" pitchFamily="17" charset="-128"/>
                <a:ea typeface="ＭＳ 明朝" panose="02020609040205080304" pitchFamily="17" charset="-128"/>
              </a:rPr>
              <a:t>(4)</a:t>
            </a:r>
            <a:r>
              <a:rPr lang="ja-JP" altLang="en-US" sz="1200" b="1" u="sng" dirty="0">
                <a:solidFill>
                  <a:prstClr val="black"/>
                </a:solidFill>
                <a:latin typeface="ＭＳ 明朝" panose="02020609040205080304" pitchFamily="17" charset="-128"/>
                <a:ea typeface="ＭＳ 明朝" panose="02020609040205080304" pitchFamily="17" charset="-128"/>
              </a:rPr>
              <a:t>　</a:t>
            </a:r>
            <a:r>
              <a:rPr lang="zh-CN" altLang="en-US" sz="1200" b="1" u="sng" dirty="0">
                <a:solidFill>
                  <a:prstClr val="black"/>
                </a:solidFill>
                <a:latin typeface="ＭＳ 明朝" panose="02020609040205080304" pitchFamily="17" charset="-128"/>
                <a:ea typeface="ＭＳ 明朝" panose="02020609040205080304" pitchFamily="17" charset="-128"/>
              </a:rPr>
              <a:t>要求性能防坠器等的安装设备等</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521</a:t>
            </a:r>
            <a:r>
              <a:rPr lang="zh-CN" altLang="en-US" sz="1200" b="1" u="sng" dirty="0">
                <a:solidFill>
                  <a:prstClr val="black"/>
                </a:solidFill>
                <a:latin typeface="ＭＳ 明朝" panose="02020609040205080304" pitchFamily="17" charset="-128"/>
                <a:ea typeface="ＭＳ 明朝" panose="02020609040205080304" pitchFamily="17" charset="-128"/>
              </a:rPr>
              <a:t>条相关</a:t>
            </a:r>
            <a:r>
              <a:rPr lang="ja-JP" altLang="en-US" sz="1200" b="1" u="sng"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①　</a:t>
            </a:r>
            <a:r>
              <a:rPr lang="zh-CN" altLang="en-US" sz="1200" dirty="0">
                <a:solidFill>
                  <a:prstClr val="black"/>
                </a:solidFill>
                <a:latin typeface="ＭＳ 明朝" panose="02020609040205080304" pitchFamily="17" charset="-128"/>
                <a:ea typeface="ＭＳ 明朝" panose="02020609040205080304" pitchFamily="17" charset="-128"/>
              </a:rPr>
              <a:t>企业，在高度两米以上的地方进行作业的情况下，让劳动者使用要求性能防坠器等时，必须设置可安全安装</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要求性能防坠器等的设备</a:t>
            </a:r>
            <a:r>
              <a:rPr lang="ja-JP" altLang="en-US" sz="12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②　</a:t>
            </a:r>
            <a:r>
              <a:rPr lang="zh-CN" altLang="en-US" sz="1200" dirty="0">
                <a:solidFill>
                  <a:prstClr val="black"/>
                </a:solidFill>
                <a:latin typeface="ＭＳ 明朝" panose="02020609040205080304" pitchFamily="17" charset="-128"/>
                <a:ea typeface="ＭＳ 明朝" panose="02020609040205080304" pitchFamily="17" charset="-128"/>
              </a:rPr>
              <a:t>企业，在让劳动者使用要求性能防坠器等时，关于要求性能防坠器等以及其安装设备等有无异常，</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必须随时进行点检。</a:t>
            </a:r>
            <a:endParaRPr lang="en-US" altLang="zh-CN"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en-US" altLang="ja-JP" sz="1200" b="1" u="sng" dirty="0">
                <a:solidFill>
                  <a:prstClr val="black"/>
                </a:solidFill>
                <a:latin typeface="ＭＳ 明朝" panose="02020609040205080304" pitchFamily="17" charset="-128"/>
                <a:ea typeface="ＭＳ 明朝" panose="02020609040205080304" pitchFamily="17" charset="-128"/>
              </a:rPr>
              <a:t>(5)</a:t>
            </a:r>
            <a:r>
              <a:rPr lang="ja-JP" altLang="en-US" sz="1200" b="1" u="sng" dirty="0">
                <a:solidFill>
                  <a:prstClr val="black"/>
                </a:solidFill>
                <a:latin typeface="ＭＳ 明朝" panose="02020609040205080304" pitchFamily="17" charset="-128"/>
                <a:ea typeface="ＭＳ 明朝" panose="02020609040205080304" pitchFamily="17" charset="-128"/>
              </a:rPr>
              <a:t>　</a:t>
            </a:r>
            <a:r>
              <a:rPr lang="zh-CN" altLang="en-US" sz="1200" b="1" u="sng" dirty="0">
                <a:solidFill>
                  <a:prstClr val="black"/>
                </a:solidFill>
                <a:latin typeface="ＭＳ 明朝" panose="02020609040205080304" pitchFamily="17" charset="-128"/>
                <a:ea typeface="ＭＳ 明朝" panose="02020609040205080304" pitchFamily="17" charset="-128"/>
              </a:rPr>
              <a:t>天气恶劣时的作业禁止</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522</a:t>
            </a:r>
            <a:r>
              <a:rPr lang="zh-CN" altLang="en-US" sz="1200" b="1" u="sng" dirty="0">
                <a:solidFill>
                  <a:prstClr val="black"/>
                </a:solidFill>
                <a:latin typeface="ＭＳ 明朝" panose="02020609040205080304" pitchFamily="17" charset="-128"/>
                <a:ea typeface="ＭＳ 明朝" panose="02020609040205080304" pitchFamily="17" charset="-128"/>
              </a:rPr>
              <a:t>条相关</a:t>
            </a:r>
            <a:r>
              <a:rPr lang="ja-JP" altLang="en-US" sz="1200" b="1" u="sng"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Font typeface="Arial" panose="020B0604020202020204" pitchFamily="34" charset="0"/>
              <a:buNone/>
            </a:pPr>
            <a:r>
              <a:rPr lang="ja-JP" altLang="en-US" sz="1200" b="1" dirty="0">
                <a:solidFill>
                  <a:prstClr val="black"/>
                </a:solidFill>
                <a:latin typeface="ＭＳ 明朝" panose="02020609040205080304" pitchFamily="17" charset="-128"/>
                <a:ea typeface="ＭＳ 明朝" panose="02020609040205080304" pitchFamily="17" charset="-128"/>
              </a:rPr>
              <a:t>　</a:t>
            </a:r>
            <a:r>
              <a:rPr lang="ja-JP" altLang="en-US"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企业，在高度两米以上的地方进行作业的情况，因强风</a:t>
            </a:r>
            <a:r>
              <a:rPr lang="ja-JP" altLang="en-US"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大雨</a:t>
            </a:r>
            <a:r>
              <a:rPr lang="ja-JP" altLang="en-US"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大雪等的恶劣天气，</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预测到该项作业有危险时，不可以让劳动者从事此项作业。</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en-US" altLang="ja-JP" sz="1200" b="1" u="sng" dirty="0">
                <a:solidFill>
                  <a:prstClr val="black"/>
                </a:solidFill>
                <a:latin typeface="ＭＳ 明朝" panose="02020609040205080304" pitchFamily="17" charset="-128"/>
                <a:ea typeface="ＭＳ 明朝" panose="02020609040205080304" pitchFamily="17" charset="-128"/>
              </a:rPr>
              <a:t>(6)</a:t>
            </a:r>
            <a:r>
              <a:rPr lang="ja-JP" altLang="en-US" sz="1200" b="1" u="sng" dirty="0">
                <a:solidFill>
                  <a:prstClr val="black"/>
                </a:solidFill>
                <a:latin typeface="ＭＳ 明朝" panose="02020609040205080304" pitchFamily="17" charset="-128"/>
                <a:ea typeface="ＭＳ 明朝" panose="02020609040205080304" pitchFamily="17" charset="-128"/>
              </a:rPr>
              <a:t>　</a:t>
            </a:r>
            <a:r>
              <a:rPr lang="zh-CN" altLang="en-US" sz="1200" b="1" u="sng" dirty="0">
                <a:solidFill>
                  <a:prstClr val="black"/>
                </a:solidFill>
                <a:latin typeface="ＭＳ 明朝" panose="02020609040205080304" pitchFamily="17" charset="-128"/>
                <a:ea typeface="ＭＳ 明朝" panose="02020609040205080304" pitchFamily="17" charset="-128"/>
              </a:rPr>
              <a:t>照度的保持</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523</a:t>
            </a:r>
            <a:r>
              <a:rPr lang="zh-CN" altLang="en-US" sz="1200" b="1" u="sng" dirty="0">
                <a:solidFill>
                  <a:prstClr val="black"/>
                </a:solidFill>
                <a:latin typeface="ＭＳ 明朝" panose="02020609040205080304" pitchFamily="17" charset="-128"/>
                <a:ea typeface="ＭＳ 明朝" panose="02020609040205080304" pitchFamily="17" charset="-128"/>
              </a:rPr>
              <a:t>条相关</a:t>
            </a:r>
            <a:r>
              <a:rPr lang="ja-JP" altLang="en-US" sz="1200" b="1" u="sng" dirty="0">
                <a:solidFill>
                  <a:prstClr val="black"/>
                </a:solidFill>
                <a:latin typeface="ＭＳ 明朝" panose="02020609040205080304" pitchFamily="17" charset="-128"/>
                <a:ea typeface="ＭＳ 明朝" panose="02020609040205080304" pitchFamily="17" charset="-128"/>
              </a:rPr>
              <a:t>）</a:t>
            </a:r>
            <a:endParaRPr lang="ja-JP" altLang="en-US"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b="1" dirty="0">
                <a:solidFill>
                  <a:prstClr val="black"/>
                </a:solidFill>
                <a:latin typeface="ＭＳ 明朝" panose="02020609040205080304" pitchFamily="17" charset="-128"/>
                <a:ea typeface="ＭＳ 明朝" panose="02020609040205080304" pitchFamily="17" charset="-128"/>
              </a:rPr>
              <a:t>　</a:t>
            </a:r>
            <a:r>
              <a:rPr lang="ja-JP" altLang="en-US"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企业，在高度两米以上的地方进行作业时，必须保持安全进行此项作业所需照度。</a:t>
            </a:r>
            <a:endParaRPr lang="en-US" altLang="ja-JP" sz="1200" dirty="0">
              <a:solidFill>
                <a:prstClr val="black"/>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2468138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相关法律法规</a:t>
            </a:r>
            <a:r>
              <a:rPr lang="ja-JP" altLang="en-US" sz="2400" b="1" dirty="0">
                <a:latin typeface="ＭＳ 明朝" panose="02020609040205080304" pitchFamily="17" charset="-128"/>
                <a:ea typeface="ＭＳ 明朝" panose="02020609040205080304" pitchFamily="17" charset="-128"/>
              </a:rPr>
              <a:t>（１０）</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4572000" y="6400413"/>
            <a:ext cx="3598662" cy="276999"/>
          </a:xfrm>
          <a:prstGeom prst="rect">
            <a:avLst/>
          </a:prstGeom>
          <a:noFill/>
          <a:ln>
            <a:solidFill>
              <a:schemeClr val="tx1"/>
            </a:solidFill>
          </a:ln>
        </p:spPr>
        <p:txBody>
          <a:bodyPr wrap="square" rtlCol="0">
            <a:spAutoFit/>
          </a:bodyPr>
          <a:lstStyle/>
          <a:p>
            <a:pPr algn="r"/>
            <a:r>
              <a:rPr lang="zh-CN" altLang="en-US" sz="1200" dirty="0">
                <a:solidFill>
                  <a:prstClr val="black"/>
                </a:solidFill>
              </a:rPr>
              <a:t>教材</a:t>
            </a:r>
            <a:r>
              <a:rPr lang="en-US" altLang="zh-CN" sz="1200" dirty="0">
                <a:solidFill>
                  <a:prstClr val="black"/>
                </a:solidFill>
              </a:rPr>
              <a:t>202</a:t>
            </a:r>
            <a:r>
              <a:rPr lang="zh-CN" altLang="en-US" sz="1200" dirty="0">
                <a:solidFill>
                  <a:prstClr val="black"/>
                </a:solidFill>
              </a:rPr>
              <a:t>页</a:t>
            </a:r>
            <a:r>
              <a:rPr lang="en-US" altLang="ja-JP" sz="1200" dirty="0">
                <a:solidFill>
                  <a:prstClr val="black"/>
                </a:solidFill>
              </a:rPr>
              <a:t>/</a:t>
            </a:r>
            <a:r>
              <a:rPr lang="zh-CN" altLang="en-US" sz="1200" dirty="0">
                <a:solidFill>
                  <a:prstClr val="black"/>
                </a:solidFill>
              </a:rPr>
              <a:t>辅助教材</a:t>
            </a:r>
            <a:r>
              <a:rPr lang="en-US" altLang="zh-CN" sz="1200" dirty="0" smtClean="0">
                <a:solidFill>
                  <a:prstClr val="black"/>
                </a:solidFill>
              </a:rPr>
              <a:t>82</a:t>
            </a:r>
            <a:r>
              <a:rPr lang="ja-JP" altLang="en-US" sz="1200" dirty="0" smtClean="0">
                <a:solidFill>
                  <a:prstClr val="black"/>
                </a:solidFill>
              </a:rPr>
              <a:t>～</a:t>
            </a:r>
            <a:r>
              <a:rPr lang="en-US" altLang="ja-JP" sz="1200" dirty="0" smtClean="0">
                <a:solidFill>
                  <a:prstClr val="black"/>
                </a:solidFill>
              </a:rPr>
              <a:t>83</a:t>
            </a:r>
            <a:r>
              <a:rPr lang="zh-CN" altLang="en-US" sz="1200" dirty="0" smtClean="0">
                <a:solidFill>
                  <a:prstClr val="black"/>
                </a:solidFill>
              </a:rPr>
              <a:t>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a:xfrm>
            <a:off x="6515100" y="6348605"/>
            <a:ext cx="2000250" cy="380613"/>
          </a:xfrm>
        </p:spPr>
        <p:txBody>
          <a:bodyPr/>
          <a:lstStyle/>
          <a:p>
            <a:fld id="{10712B29-8DFD-45C1-BE8F-2E7F44751CDC}" type="slidenum">
              <a:rPr lang="ja-JP" altLang="en-US" smtClean="0">
                <a:solidFill>
                  <a:prstClr val="black">
                    <a:tint val="75000"/>
                  </a:prstClr>
                </a:solidFill>
              </a:rPr>
              <a:pPr/>
              <a:t>94</a:t>
            </a:fld>
            <a:endParaRPr lang="ja-JP" altLang="en-US" dirty="0">
              <a:solidFill>
                <a:prstClr val="black">
                  <a:tint val="75000"/>
                </a:prstClr>
              </a:solidFill>
            </a:endParaRPr>
          </a:p>
        </p:txBody>
      </p:sp>
      <p:sp>
        <p:nvSpPr>
          <p:cNvPr id="8" name="コンテンツ プレースホルダー 4"/>
          <p:cNvSpPr txBox="1">
            <a:spLocks/>
          </p:cNvSpPr>
          <p:nvPr/>
        </p:nvSpPr>
        <p:spPr>
          <a:xfrm>
            <a:off x="628649" y="852737"/>
            <a:ext cx="7886701" cy="303483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zh-CN" altLang="en-US" sz="1200" b="1" dirty="0">
                <a:solidFill>
                  <a:prstClr val="black"/>
                </a:solidFill>
                <a:latin typeface="ＭＳ 明朝" panose="02020609040205080304" pitchFamily="17" charset="-128"/>
                <a:ea typeface="ＭＳ 明朝" panose="02020609040205080304" pitchFamily="17" charset="-128"/>
              </a:rPr>
              <a:t>坠落</a:t>
            </a:r>
            <a:r>
              <a:rPr lang="ja-JP" altLang="en-US" sz="1200" b="1" dirty="0">
                <a:solidFill>
                  <a:prstClr val="black"/>
                </a:solidFill>
                <a:latin typeface="ＭＳ 明朝" panose="02020609040205080304" pitchFamily="17" charset="-128"/>
                <a:ea typeface="ＭＳ 明朝" panose="02020609040205080304" pitchFamily="17" charset="-128"/>
              </a:rPr>
              <a:t>，</a:t>
            </a:r>
            <a:r>
              <a:rPr lang="zh-CN" altLang="en-US" sz="1200" b="1" dirty="0">
                <a:solidFill>
                  <a:prstClr val="black"/>
                </a:solidFill>
                <a:latin typeface="ＭＳ 明朝" panose="02020609040205080304" pitchFamily="17" charset="-128"/>
                <a:ea typeface="ＭＳ 明朝" panose="02020609040205080304" pitchFamily="17" charset="-128"/>
              </a:rPr>
              <a:t>飞崩等引起的危险的防止的相关事项</a:t>
            </a:r>
            <a:r>
              <a:rPr lang="ja-JP" altLang="en-US" sz="1200" b="1" dirty="0">
                <a:solidFill>
                  <a:prstClr val="black"/>
                </a:solidFill>
                <a:latin typeface="ＭＳ 明朝" panose="02020609040205080304" pitchFamily="17" charset="-128"/>
                <a:ea typeface="ＭＳ 明朝" panose="02020609040205080304" pitchFamily="17" charset="-128"/>
              </a:rPr>
              <a:t>（３）</a:t>
            </a:r>
            <a:endParaRPr lang="en-US" altLang="ja-JP"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endParaRPr lang="ja-JP" altLang="en-US"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en-US" altLang="ja-JP" sz="1200" b="1" u="sng" dirty="0">
                <a:solidFill>
                  <a:prstClr val="black"/>
                </a:solidFill>
                <a:latin typeface="ＭＳ 明朝" panose="02020609040205080304" pitchFamily="17" charset="-128"/>
                <a:ea typeface="ＭＳ 明朝" panose="02020609040205080304" pitchFamily="17" charset="-128"/>
              </a:rPr>
              <a:t>(7)</a:t>
            </a:r>
            <a:r>
              <a:rPr lang="ja-JP" altLang="en-US" sz="1200" b="1" u="sng" dirty="0">
                <a:solidFill>
                  <a:prstClr val="black"/>
                </a:solidFill>
                <a:latin typeface="ＭＳ 明朝" panose="02020609040205080304" pitchFamily="17" charset="-128"/>
                <a:ea typeface="ＭＳ 明朝" panose="02020609040205080304" pitchFamily="17" charset="-128"/>
              </a:rPr>
              <a:t>　</a:t>
            </a:r>
            <a:r>
              <a:rPr lang="zh-CN" altLang="en-US" sz="1200" b="1" u="sng" dirty="0">
                <a:solidFill>
                  <a:prstClr val="black"/>
                </a:solidFill>
                <a:latin typeface="ＭＳ 明朝" panose="02020609040205080304" pitchFamily="17" charset="-128"/>
                <a:ea typeface="ＭＳ 明朝" panose="02020609040205080304" pitchFamily="17" charset="-128"/>
              </a:rPr>
              <a:t>升降设备的设置等</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526</a:t>
            </a:r>
            <a:r>
              <a:rPr lang="zh-CN" altLang="en-US" sz="1200" b="1" u="sng" dirty="0">
                <a:solidFill>
                  <a:prstClr val="black"/>
                </a:solidFill>
                <a:latin typeface="ＭＳ 明朝" panose="02020609040205080304" pitchFamily="17" charset="-128"/>
                <a:ea typeface="ＭＳ 明朝" panose="02020609040205080304" pitchFamily="17" charset="-128"/>
              </a:rPr>
              <a:t>条相关</a:t>
            </a:r>
            <a:r>
              <a:rPr lang="ja-JP" altLang="en-US" sz="1200" b="1" u="sng" dirty="0">
                <a:solidFill>
                  <a:prstClr val="black"/>
                </a:solidFill>
                <a:latin typeface="ＭＳ 明朝" panose="02020609040205080304" pitchFamily="17" charset="-128"/>
                <a:ea typeface="ＭＳ 明朝" panose="02020609040205080304" pitchFamily="17" charset="-128"/>
              </a:rPr>
              <a:t>）</a:t>
            </a:r>
            <a:endParaRPr lang="ja-JP" altLang="en-US"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①　</a:t>
            </a:r>
            <a:r>
              <a:rPr lang="zh-CN" altLang="en-US" sz="1200" dirty="0">
                <a:solidFill>
                  <a:prstClr val="black"/>
                </a:solidFill>
                <a:latin typeface="ＭＳ 明朝" panose="02020609040205080304" pitchFamily="17" charset="-128"/>
                <a:ea typeface="ＭＳ 明朝" panose="02020609040205080304" pitchFamily="17" charset="-128"/>
              </a:rPr>
              <a:t>企业，在高度或深度超过</a:t>
            </a:r>
            <a:r>
              <a:rPr lang="en-US" altLang="ja-JP" sz="1200" dirty="0">
                <a:solidFill>
                  <a:prstClr val="black"/>
                </a:solidFill>
                <a:latin typeface="ＭＳ 明朝" panose="02020609040205080304" pitchFamily="17" charset="-128"/>
                <a:ea typeface="ＭＳ 明朝" panose="02020609040205080304" pitchFamily="17" charset="-128"/>
              </a:rPr>
              <a:t>1.5</a:t>
            </a:r>
            <a:r>
              <a:rPr lang="zh-CN" altLang="en-US" sz="1200" dirty="0">
                <a:solidFill>
                  <a:prstClr val="black"/>
                </a:solidFill>
                <a:latin typeface="ＭＳ 明朝" panose="02020609040205080304" pitchFamily="17" charset="-128"/>
                <a:ea typeface="ＭＳ 明朝" panose="02020609040205080304" pitchFamily="17" charset="-128"/>
              </a:rPr>
              <a:t>米的地方进行作业时，必须设置可以让从事该项作业的劳动者安全升降的</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设备等。但是，作业性质上无法设置安全升降设备等的情况，不限于此。</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②　</a:t>
            </a:r>
            <a:r>
              <a:rPr lang="zh-CN" altLang="en-US" sz="1200" dirty="0">
                <a:solidFill>
                  <a:prstClr val="black"/>
                </a:solidFill>
                <a:latin typeface="ＭＳ 明朝" panose="02020609040205080304" pitchFamily="17" charset="-128"/>
                <a:ea typeface="ＭＳ 明朝" panose="02020609040205080304" pitchFamily="17" charset="-128"/>
              </a:rPr>
              <a:t>从事</a:t>
            </a:r>
            <a:r>
              <a:rPr lang="ja-JP" altLang="en-US" sz="1200" dirty="0">
                <a:solidFill>
                  <a:prstClr val="black"/>
                </a:solidFill>
                <a:latin typeface="ＭＳ 明朝" panose="02020609040205080304" pitchFamily="17" charset="-128"/>
                <a:ea typeface="ＭＳ 明朝" panose="02020609040205080304" pitchFamily="17" charset="-128"/>
              </a:rPr>
              <a:t>①</a:t>
            </a:r>
            <a:r>
              <a:rPr lang="zh-CN" altLang="en-US" sz="1200" dirty="0">
                <a:solidFill>
                  <a:prstClr val="black"/>
                </a:solidFill>
                <a:latin typeface="ＭＳ 明朝" panose="02020609040205080304" pitchFamily="17" charset="-128"/>
                <a:ea typeface="ＭＳ 明朝" panose="02020609040205080304" pitchFamily="17" charset="-128"/>
              </a:rPr>
              <a:t>作业的劳动者，在依照本文规定设置了安全升降设备的情况，必须使用该设备。</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endParaRPr lang="ja-JP" altLang="en-US"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en-US" altLang="ja-JP" sz="1200" b="1" u="sng" dirty="0">
                <a:solidFill>
                  <a:prstClr val="black"/>
                </a:solidFill>
                <a:latin typeface="ＭＳ 明朝" panose="02020609040205080304" pitchFamily="17" charset="-128"/>
                <a:ea typeface="ＭＳ 明朝" panose="02020609040205080304" pitchFamily="17" charset="-128"/>
              </a:rPr>
              <a:t>(8)</a:t>
            </a:r>
            <a:r>
              <a:rPr lang="ja-JP" altLang="en-US" sz="1200" b="1" u="sng" dirty="0">
                <a:solidFill>
                  <a:prstClr val="black"/>
                </a:solidFill>
                <a:latin typeface="ＭＳ 明朝" panose="02020609040205080304" pitchFamily="17" charset="-128"/>
                <a:ea typeface="ＭＳ 明朝" panose="02020609040205080304" pitchFamily="17" charset="-128"/>
              </a:rPr>
              <a:t>　</a:t>
            </a:r>
            <a:r>
              <a:rPr lang="zh-CN" altLang="en-US" sz="1200" b="1" u="sng" dirty="0">
                <a:solidFill>
                  <a:prstClr val="black"/>
                </a:solidFill>
                <a:latin typeface="ＭＳ 明朝" panose="02020609040205080304" pitchFamily="17" charset="-128"/>
                <a:ea typeface="ＭＳ 明朝" panose="02020609040205080304" pitchFamily="17" charset="-128"/>
              </a:rPr>
              <a:t>禁止入内</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530</a:t>
            </a:r>
            <a:r>
              <a:rPr lang="zh-CN" altLang="en-US" sz="1200" b="1" u="sng" dirty="0">
                <a:solidFill>
                  <a:prstClr val="black"/>
                </a:solidFill>
                <a:latin typeface="ＭＳ 明朝" panose="02020609040205080304" pitchFamily="17" charset="-128"/>
                <a:ea typeface="ＭＳ 明朝" panose="02020609040205080304" pitchFamily="17" charset="-128"/>
              </a:rPr>
              <a:t>条相关</a:t>
            </a:r>
            <a:r>
              <a:rPr lang="ja-JP" altLang="en-US" sz="1200" b="1" u="sng" dirty="0">
                <a:solidFill>
                  <a:prstClr val="black"/>
                </a:solidFill>
                <a:latin typeface="ＭＳ 明朝" panose="02020609040205080304" pitchFamily="17" charset="-128"/>
                <a:ea typeface="ＭＳ 明朝" panose="02020609040205080304" pitchFamily="17" charset="-128"/>
              </a:rPr>
              <a:t>）</a:t>
            </a:r>
            <a:endParaRPr lang="ja-JP" altLang="en-US"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企业，不可以让相关劳动者以外的劳动者进入存在坠落带给劳动者危险可能性的地方。</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endParaRPr lang="ja-JP" altLang="en-US"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en-US" altLang="ja-JP" sz="1200" b="1" u="sng" dirty="0">
                <a:solidFill>
                  <a:prstClr val="black"/>
                </a:solidFill>
                <a:latin typeface="ＭＳ 明朝" panose="02020609040205080304" pitchFamily="17" charset="-128"/>
                <a:ea typeface="ＭＳ 明朝" panose="02020609040205080304" pitchFamily="17" charset="-128"/>
              </a:rPr>
              <a:t>(9)</a:t>
            </a:r>
            <a:r>
              <a:rPr lang="ja-JP" altLang="en-US" sz="1200" b="1" u="sng" dirty="0">
                <a:solidFill>
                  <a:prstClr val="black"/>
                </a:solidFill>
                <a:latin typeface="ＭＳ 明朝" panose="02020609040205080304" pitchFamily="17" charset="-128"/>
                <a:ea typeface="ＭＳ 明朝" panose="02020609040205080304" pitchFamily="17" charset="-128"/>
              </a:rPr>
              <a:t>　</a:t>
            </a:r>
            <a:r>
              <a:rPr lang="zh-CN" altLang="en-US" sz="1200" b="1" u="sng" dirty="0">
                <a:solidFill>
                  <a:prstClr val="black"/>
                </a:solidFill>
                <a:latin typeface="ＭＳ 明朝" panose="02020609040205080304" pitchFamily="17" charset="-128"/>
                <a:ea typeface="ＭＳ 明朝" panose="02020609040205080304" pitchFamily="17" charset="-128"/>
              </a:rPr>
              <a:t>由从高处投掷物体引发的危险的防止</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536</a:t>
            </a:r>
            <a:r>
              <a:rPr lang="zh-CN" altLang="en-US" sz="1200" b="1" u="sng" dirty="0">
                <a:solidFill>
                  <a:prstClr val="black"/>
                </a:solidFill>
                <a:latin typeface="ＭＳ 明朝" panose="02020609040205080304" pitchFamily="17" charset="-128"/>
                <a:ea typeface="ＭＳ 明朝" panose="02020609040205080304" pitchFamily="17" charset="-128"/>
              </a:rPr>
              <a:t>条相关</a:t>
            </a:r>
            <a:r>
              <a:rPr lang="ja-JP" altLang="en-US" sz="1200" b="1" u="sng" dirty="0">
                <a:solidFill>
                  <a:prstClr val="black"/>
                </a:solidFill>
                <a:latin typeface="ＭＳ 明朝" panose="02020609040205080304" pitchFamily="17" charset="-128"/>
                <a:ea typeface="ＭＳ 明朝" panose="02020609040205080304" pitchFamily="17" charset="-128"/>
              </a:rPr>
              <a:t>）</a:t>
            </a:r>
            <a:endParaRPr lang="ja-JP" altLang="en-US"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①　</a:t>
            </a:r>
            <a:r>
              <a:rPr lang="zh-CN" altLang="en-US" sz="1200" dirty="0">
                <a:solidFill>
                  <a:prstClr val="black"/>
                </a:solidFill>
                <a:latin typeface="ＭＳ 明朝" panose="02020609040205080304" pitchFamily="17" charset="-128"/>
                <a:ea typeface="ＭＳ 明朝" panose="02020609040205080304" pitchFamily="17" charset="-128"/>
              </a:rPr>
              <a:t>企业，从</a:t>
            </a:r>
            <a:r>
              <a:rPr lang="en-US" altLang="ja-JP" sz="1200" dirty="0">
                <a:solidFill>
                  <a:prstClr val="black"/>
                </a:solidFill>
                <a:latin typeface="ＭＳ 明朝" panose="02020609040205080304" pitchFamily="17" charset="-128"/>
                <a:ea typeface="ＭＳ 明朝" panose="02020609040205080304" pitchFamily="17" charset="-128"/>
              </a:rPr>
              <a:t>3</a:t>
            </a:r>
            <a:r>
              <a:rPr lang="zh-CN" altLang="en-US" sz="1200" dirty="0">
                <a:solidFill>
                  <a:prstClr val="black"/>
                </a:solidFill>
                <a:latin typeface="ＭＳ 明朝" panose="02020609040205080304" pitchFamily="17" charset="-128"/>
                <a:ea typeface="ＭＳ 明朝" panose="02020609040205080304" pitchFamily="17" charset="-128"/>
              </a:rPr>
              <a:t>米以上的高处向下投掷物体时，必须采取设置合适的投掷设备，安排监视人等防止对劳动者</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产生危险的措施</a:t>
            </a:r>
            <a:r>
              <a:rPr lang="ja-JP" altLang="en-US" sz="12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②　</a:t>
            </a:r>
            <a:r>
              <a:rPr lang="zh-CN" altLang="en-US" sz="1200" dirty="0">
                <a:solidFill>
                  <a:prstClr val="black"/>
                </a:solidFill>
                <a:latin typeface="ＭＳ 明朝" panose="02020609040205080304" pitchFamily="17" charset="-128"/>
                <a:ea typeface="ＭＳ 明朝" panose="02020609040205080304" pitchFamily="17" charset="-128"/>
              </a:rPr>
              <a:t>劳动者，在没有按照</a:t>
            </a:r>
            <a:r>
              <a:rPr lang="ja-JP" altLang="en-US" sz="1200" dirty="0">
                <a:solidFill>
                  <a:prstClr val="black"/>
                </a:solidFill>
                <a:latin typeface="ＭＳ 明朝" panose="02020609040205080304" pitchFamily="17" charset="-128"/>
                <a:ea typeface="ＭＳ 明朝" panose="02020609040205080304" pitchFamily="17" charset="-128"/>
              </a:rPr>
              <a:t>①</a:t>
            </a:r>
            <a:r>
              <a:rPr lang="zh-CN" altLang="en-US" sz="1200" dirty="0">
                <a:solidFill>
                  <a:prstClr val="black"/>
                </a:solidFill>
                <a:latin typeface="ＭＳ 明朝" panose="02020609040205080304" pitchFamily="17" charset="-128"/>
                <a:ea typeface="ＭＳ 明朝" panose="02020609040205080304" pitchFamily="17" charset="-128"/>
              </a:rPr>
              <a:t>的规定采取措施的情况下，不可以从</a:t>
            </a:r>
            <a:r>
              <a:rPr lang="en-US" altLang="zh-CN" sz="1200" dirty="0">
                <a:solidFill>
                  <a:prstClr val="black"/>
                </a:solidFill>
                <a:latin typeface="ＭＳ 明朝" panose="02020609040205080304" pitchFamily="17" charset="-128"/>
                <a:ea typeface="ＭＳ 明朝" panose="02020609040205080304" pitchFamily="17" charset="-128"/>
              </a:rPr>
              <a:t>3</a:t>
            </a:r>
            <a:r>
              <a:rPr lang="zh-CN" altLang="en-US" sz="1200" dirty="0">
                <a:solidFill>
                  <a:prstClr val="black"/>
                </a:solidFill>
                <a:latin typeface="ＭＳ 明朝" panose="02020609040205080304" pitchFamily="17" charset="-128"/>
                <a:ea typeface="ＭＳ 明朝" panose="02020609040205080304" pitchFamily="17" charset="-128"/>
              </a:rPr>
              <a:t>米以上的高处向下投掷物体。</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endParaRPr lang="ja-JP" altLang="en-US" sz="1200" b="1"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297976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385269"/>
          </a:xfrm>
          <a:ln>
            <a:solidFill>
              <a:schemeClr val="tx1"/>
            </a:solidFill>
          </a:ln>
        </p:spPr>
        <p:txBody>
          <a:bodyPr>
            <a:noAutofit/>
          </a:bodyPr>
          <a:lstStyle/>
          <a:p>
            <a:r>
              <a:rPr lang="zh-CN" altLang="en-US" sz="2400" b="1" dirty="0">
                <a:latin typeface="ＭＳ 明朝" panose="02020609040205080304" pitchFamily="17" charset="-128"/>
                <a:ea typeface="ＭＳ 明朝" panose="02020609040205080304" pitchFamily="17" charset="-128"/>
              </a:rPr>
              <a:t>相关法律法规</a:t>
            </a:r>
            <a:r>
              <a:rPr lang="ja-JP" altLang="en-US" sz="2400" b="1" dirty="0">
                <a:latin typeface="ＭＳ 明朝" panose="02020609040205080304" pitchFamily="17" charset="-128"/>
                <a:ea typeface="ＭＳ 明朝" panose="02020609040205080304" pitchFamily="17" charset="-128"/>
              </a:rPr>
              <a:t>（１１）</a:t>
            </a:r>
            <a:endParaRPr kumimoji="1" lang="ja-JP" altLang="en-US" sz="2400" b="1"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3849241" y="6400413"/>
            <a:ext cx="4321421" cy="276999"/>
          </a:xfrm>
          <a:prstGeom prst="rect">
            <a:avLst/>
          </a:prstGeom>
          <a:noFill/>
          <a:ln>
            <a:solidFill>
              <a:schemeClr val="tx1"/>
            </a:solidFill>
          </a:ln>
        </p:spPr>
        <p:txBody>
          <a:bodyPr wrap="square" rtlCol="0">
            <a:spAutoFit/>
          </a:bodyPr>
          <a:lstStyle/>
          <a:p>
            <a:pPr algn="r"/>
            <a:r>
              <a:rPr lang="zh-CN" altLang="en-US" sz="1200" dirty="0">
                <a:solidFill>
                  <a:prstClr val="black"/>
                </a:solidFill>
              </a:rPr>
              <a:t>教材</a:t>
            </a:r>
            <a:r>
              <a:rPr lang="en-US" altLang="zh-CN" sz="1200" dirty="0">
                <a:solidFill>
                  <a:prstClr val="black"/>
                </a:solidFill>
              </a:rPr>
              <a:t>203</a:t>
            </a:r>
            <a:r>
              <a:rPr lang="zh-CN" altLang="en-US" sz="1200" dirty="0">
                <a:solidFill>
                  <a:prstClr val="black"/>
                </a:solidFill>
              </a:rPr>
              <a:t>页</a:t>
            </a:r>
            <a:r>
              <a:rPr lang="en-US" altLang="ja-JP" sz="1200" dirty="0">
                <a:solidFill>
                  <a:prstClr val="black"/>
                </a:solidFill>
              </a:rPr>
              <a:t>/</a:t>
            </a:r>
            <a:r>
              <a:rPr lang="zh-CN" altLang="en-US" sz="1200" dirty="0">
                <a:solidFill>
                  <a:prstClr val="black"/>
                </a:solidFill>
              </a:rPr>
              <a:t>辅助教材</a:t>
            </a:r>
            <a:r>
              <a:rPr lang="en-US" altLang="zh-CN" sz="1200" dirty="0" smtClean="0">
                <a:solidFill>
                  <a:prstClr val="black"/>
                </a:solidFill>
              </a:rPr>
              <a:t>83</a:t>
            </a:r>
            <a:r>
              <a:rPr lang="zh-CN" altLang="en-US" sz="1200" dirty="0" smtClean="0">
                <a:solidFill>
                  <a:prstClr val="black"/>
                </a:solidFill>
              </a:rPr>
              <a:t>页</a:t>
            </a:r>
            <a:endParaRPr lang="ja-JP" altLang="en-US" sz="1200" dirty="0">
              <a:solidFill>
                <a:prstClr val="black"/>
              </a:solidFill>
            </a:endParaRPr>
          </a:p>
        </p:txBody>
      </p:sp>
      <p:sp>
        <p:nvSpPr>
          <p:cNvPr id="5" name="スライド番号プレースホルダー 4"/>
          <p:cNvSpPr>
            <a:spLocks noGrp="1"/>
          </p:cNvSpPr>
          <p:nvPr>
            <p:ph type="sldNum" sz="quarter" idx="12"/>
          </p:nvPr>
        </p:nvSpPr>
        <p:spPr>
          <a:xfrm>
            <a:off x="6457950" y="6312287"/>
            <a:ext cx="2057400" cy="365125"/>
          </a:xfrm>
        </p:spPr>
        <p:txBody>
          <a:bodyPr/>
          <a:lstStyle/>
          <a:p>
            <a:fld id="{10712B29-8DFD-45C1-BE8F-2E7F44751CDC}" type="slidenum">
              <a:rPr lang="ja-JP" altLang="en-US" smtClean="0">
                <a:solidFill>
                  <a:prstClr val="black">
                    <a:tint val="75000"/>
                  </a:prstClr>
                </a:solidFill>
              </a:rPr>
              <a:pPr/>
              <a:t>95</a:t>
            </a:fld>
            <a:endParaRPr lang="ja-JP" altLang="en-US" dirty="0">
              <a:solidFill>
                <a:prstClr val="black">
                  <a:tint val="75000"/>
                </a:prstClr>
              </a:solidFill>
            </a:endParaRPr>
          </a:p>
        </p:txBody>
      </p:sp>
      <p:sp>
        <p:nvSpPr>
          <p:cNvPr id="8" name="コンテンツ プレースホルダー 4"/>
          <p:cNvSpPr txBox="1">
            <a:spLocks/>
          </p:cNvSpPr>
          <p:nvPr/>
        </p:nvSpPr>
        <p:spPr>
          <a:xfrm>
            <a:off x="628649" y="852738"/>
            <a:ext cx="7886701" cy="290889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zh-CN" altLang="en-US" sz="1200" b="1" dirty="0">
                <a:solidFill>
                  <a:prstClr val="black"/>
                </a:solidFill>
                <a:latin typeface="ＭＳ 明朝" panose="02020609040205080304" pitchFamily="17" charset="-128"/>
                <a:ea typeface="ＭＳ 明朝" panose="02020609040205080304" pitchFamily="17" charset="-128"/>
              </a:rPr>
              <a:t>坠落</a:t>
            </a:r>
            <a:r>
              <a:rPr lang="ja-JP" altLang="en-US" sz="1200" b="1" dirty="0">
                <a:solidFill>
                  <a:prstClr val="black"/>
                </a:solidFill>
                <a:latin typeface="ＭＳ 明朝" panose="02020609040205080304" pitchFamily="17" charset="-128"/>
                <a:ea typeface="ＭＳ 明朝" panose="02020609040205080304" pitchFamily="17" charset="-128"/>
              </a:rPr>
              <a:t>，</a:t>
            </a:r>
            <a:r>
              <a:rPr lang="zh-CN" altLang="en-US" sz="1200" b="1" dirty="0">
                <a:solidFill>
                  <a:prstClr val="black"/>
                </a:solidFill>
                <a:latin typeface="ＭＳ 明朝" panose="02020609040205080304" pitchFamily="17" charset="-128"/>
                <a:ea typeface="ＭＳ 明朝" panose="02020609040205080304" pitchFamily="17" charset="-128"/>
              </a:rPr>
              <a:t>飞崩等引起的危险的防止的相关事项</a:t>
            </a:r>
            <a:r>
              <a:rPr lang="ja-JP" altLang="en-US" sz="1200" b="1" dirty="0">
                <a:solidFill>
                  <a:prstClr val="black"/>
                </a:solidFill>
                <a:latin typeface="ＭＳ 明朝" panose="02020609040205080304" pitchFamily="17" charset="-128"/>
                <a:ea typeface="ＭＳ 明朝" panose="02020609040205080304" pitchFamily="17" charset="-128"/>
              </a:rPr>
              <a:t>（４）</a:t>
            </a:r>
            <a:endParaRPr lang="en-US" altLang="ja-JP"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endParaRPr lang="ja-JP" altLang="en-US"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en-US" altLang="ja-JP" sz="1200" b="1" u="sng" dirty="0">
                <a:solidFill>
                  <a:prstClr val="black"/>
                </a:solidFill>
                <a:latin typeface="ＭＳ 明朝" panose="02020609040205080304" pitchFamily="17" charset="-128"/>
                <a:ea typeface="ＭＳ 明朝" panose="02020609040205080304" pitchFamily="17" charset="-128"/>
              </a:rPr>
              <a:t>(10)</a:t>
            </a:r>
            <a:r>
              <a:rPr lang="ja-JP" altLang="en-US" sz="1200" b="1" u="sng" dirty="0">
                <a:solidFill>
                  <a:prstClr val="black"/>
                </a:solidFill>
                <a:latin typeface="ＭＳ 明朝" panose="02020609040205080304" pitchFamily="17" charset="-128"/>
                <a:ea typeface="ＭＳ 明朝" panose="02020609040205080304" pitchFamily="17" charset="-128"/>
              </a:rPr>
              <a:t>　</a:t>
            </a:r>
            <a:r>
              <a:rPr lang="zh-CN" altLang="en-US" sz="1200" b="1" u="sng" dirty="0">
                <a:solidFill>
                  <a:prstClr val="black"/>
                </a:solidFill>
                <a:latin typeface="ＭＳ 明朝" panose="02020609040205080304" pitchFamily="17" charset="-128"/>
                <a:ea typeface="ＭＳ 明朝" panose="02020609040205080304" pitchFamily="17" charset="-128"/>
              </a:rPr>
              <a:t>由物体落下引发的危险的防止</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537</a:t>
            </a:r>
            <a:r>
              <a:rPr lang="zh-CN" altLang="en-US" sz="1200" b="1" u="sng" dirty="0">
                <a:solidFill>
                  <a:prstClr val="black"/>
                </a:solidFill>
                <a:latin typeface="ＭＳ 明朝" panose="02020609040205080304" pitchFamily="17" charset="-128"/>
                <a:ea typeface="ＭＳ 明朝" panose="02020609040205080304" pitchFamily="17" charset="-128"/>
              </a:rPr>
              <a:t>条相关</a:t>
            </a:r>
            <a:r>
              <a:rPr lang="ja-JP" altLang="en-US" sz="1200" b="1" u="sng"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企业，作业中存在物体落下带给劳动者危险的情况时，必须采取设置防护网设备，设定进入区域等</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防止该危险的措施。</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endParaRPr lang="ja-JP" altLang="en-US"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en-US" altLang="ja-JP" sz="1200" b="1" u="sng" dirty="0">
                <a:solidFill>
                  <a:prstClr val="black"/>
                </a:solidFill>
                <a:latin typeface="ＭＳ 明朝" panose="02020609040205080304" pitchFamily="17" charset="-128"/>
                <a:ea typeface="ＭＳ 明朝" panose="02020609040205080304" pitchFamily="17" charset="-128"/>
              </a:rPr>
              <a:t>(11)</a:t>
            </a:r>
            <a:r>
              <a:rPr lang="ja-JP" altLang="en-US" sz="1200" b="1" u="sng" dirty="0">
                <a:solidFill>
                  <a:prstClr val="black"/>
                </a:solidFill>
                <a:latin typeface="ＭＳ 明朝" panose="02020609040205080304" pitchFamily="17" charset="-128"/>
                <a:ea typeface="ＭＳ 明朝" panose="02020609040205080304" pitchFamily="17" charset="-128"/>
              </a:rPr>
              <a:t>　</a:t>
            </a:r>
            <a:r>
              <a:rPr lang="zh-CN" altLang="en-US" sz="1200" b="1" u="sng" dirty="0">
                <a:solidFill>
                  <a:prstClr val="black"/>
                </a:solidFill>
                <a:latin typeface="ＭＳ 明朝" panose="02020609040205080304" pitchFamily="17" charset="-128"/>
                <a:ea typeface="ＭＳ 明朝" panose="02020609040205080304" pitchFamily="17" charset="-128"/>
              </a:rPr>
              <a:t>由飞来物引发的危险的防止</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538</a:t>
            </a:r>
            <a:r>
              <a:rPr lang="zh-CN" altLang="en-US" sz="1200" b="1" u="sng" dirty="0">
                <a:solidFill>
                  <a:prstClr val="black"/>
                </a:solidFill>
                <a:latin typeface="ＭＳ 明朝" panose="02020609040205080304" pitchFamily="17" charset="-128"/>
                <a:ea typeface="ＭＳ 明朝" panose="02020609040205080304" pitchFamily="17" charset="-128"/>
              </a:rPr>
              <a:t>条相关</a:t>
            </a:r>
            <a:r>
              <a:rPr lang="ja-JP" altLang="en-US" sz="1200" b="1" u="sng" dirty="0">
                <a:solidFill>
                  <a:prstClr val="black"/>
                </a:solidFill>
                <a:latin typeface="ＭＳ 明朝" panose="02020609040205080304" pitchFamily="17" charset="-128"/>
                <a:ea typeface="ＭＳ 明朝" panose="02020609040205080304" pitchFamily="17" charset="-128"/>
              </a:rPr>
              <a:t>）</a:t>
            </a:r>
            <a:endParaRPr lang="ja-JP" altLang="en-US"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企业，作业中存在物体飞来带给劳动者危险的情况时，必须采取设置飞来防止的设备，</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让劳动者使用保护装备等防止该危险的措施。</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endParaRPr lang="ja-JP" altLang="en-US"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en-US" altLang="ja-JP" sz="1200" b="1" u="sng" dirty="0">
                <a:solidFill>
                  <a:prstClr val="black"/>
                </a:solidFill>
                <a:latin typeface="ＭＳ 明朝" panose="02020609040205080304" pitchFamily="17" charset="-128"/>
                <a:ea typeface="ＭＳ 明朝" panose="02020609040205080304" pitchFamily="17" charset="-128"/>
              </a:rPr>
              <a:t>(12)</a:t>
            </a:r>
            <a:r>
              <a:rPr lang="ja-JP" altLang="en-US" sz="1200" b="1" u="sng" dirty="0">
                <a:solidFill>
                  <a:prstClr val="black"/>
                </a:solidFill>
                <a:latin typeface="ＭＳ 明朝" panose="02020609040205080304" pitchFamily="17" charset="-128"/>
                <a:ea typeface="ＭＳ 明朝" panose="02020609040205080304" pitchFamily="17" charset="-128"/>
              </a:rPr>
              <a:t>　</a:t>
            </a:r>
            <a:r>
              <a:rPr lang="zh-CN" altLang="en-US" sz="1200" b="1" u="sng" dirty="0">
                <a:solidFill>
                  <a:prstClr val="black"/>
                </a:solidFill>
                <a:latin typeface="ＭＳ 明朝" panose="02020609040205080304" pitchFamily="17" charset="-128"/>
                <a:ea typeface="ＭＳ 明朝" panose="02020609040205080304" pitchFamily="17" charset="-128"/>
              </a:rPr>
              <a:t>安全帽的配戴</a:t>
            </a:r>
            <a:r>
              <a:rPr lang="ja-JP" altLang="en-US" sz="1200" b="1" u="sng" dirty="0">
                <a:solidFill>
                  <a:prstClr val="black"/>
                </a:solidFill>
                <a:latin typeface="ＭＳ 明朝" panose="02020609040205080304" pitchFamily="17" charset="-128"/>
                <a:ea typeface="ＭＳ 明朝" panose="02020609040205080304" pitchFamily="17" charset="-128"/>
              </a:rPr>
              <a:t>（</a:t>
            </a:r>
            <a:r>
              <a:rPr lang="zh-CN" altLang="en-US" sz="1200" b="1" u="sng" dirty="0">
                <a:solidFill>
                  <a:prstClr val="black"/>
                </a:solidFill>
                <a:latin typeface="ＭＳ 明朝" panose="02020609040205080304" pitchFamily="17" charset="-128"/>
                <a:ea typeface="ＭＳ 明朝" panose="02020609040205080304" pitchFamily="17" charset="-128"/>
              </a:rPr>
              <a:t>安卫则第</a:t>
            </a:r>
            <a:r>
              <a:rPr lang="en-US" altLang="ja-JP" sz="1200" b="1" u="sng" dirty="0">
                <a:solidFill>
                  <a:prstClr val="black"/>
                </a:solidFill>
                <a:latin typeface="ＭＳ 明朝" panose="02020609040205080304" pitchFamily="17" charset="-128"/>
                <a:ea typeface="ＭＳ 明朝" panose="02020609040205080304" pitchFamily="17" charset="-128"/>
              </a:rPr>
              <a:t>539</a:t>
            </a:r>
            <a:r>
              <a:rPr lang="zh-CN" altLang="en-US" sz="1200" b="1" u="sng" dirty="0">
                <a:solidFill>
                  <a:prstClr val="black"/>
                </a:solidFill>
                <a:latin typeface="ＭＳ 明朝" panose="02020609040205080304" pitchFamily="17" charset="-128"/>
                <a:ea typeface="ＭＳ 明朝" panose="02020609040205080304" pitchFamily="17" charset="-128"/>
              </a:rPr>
              <a:t>条相关</a:t>
            </a:r>
            <a:r>
              <a:rPr lang="ja-JP" altLang="en-US" sz="1200" b="1" u="sng" dirty="0">
                <a:solidFill>
                  <a:prstClr val="black"/>
                </a:solidFill>
                <a:latin typeface="ＭＳ 明朝" panose="02020609040205080304" pitchFamily="17" charset="-128"/>
                <a:ea typeface="ＭＳ 明朝" panose="02020609040205080304" pitchFamily="17" charset="-128"/>
              </a:rPr>
              <a:t>）</a:t>
            </a:r>
            <a:endParaRPr lang="ja-JP" altLang="en-US" sz="1200" b="1"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①　</a:t>
            </a:r>
            <a:r>
              <a:rPr lang="zh-CN" altLang="en-US" sz="1200" dirty="0">
                <a:solidFill>
                  <a:prstClr val="black"/>
                </a:solidFill>
                <a:latin typeface="ＭＳ 明朝" panose="02020609040205080304" pitchFamily="17" charset="-128"/>
                <a:ea typeface="ＭＳ 明朝" panose="02020609040205080304" pitchFamily="17" charset="-128"/>
              </a:rPr>
              <a:t>企业，在造船台附近</a:t>
            </a:r>
            <a:r>
              <a:rPr lang="ja-JP" altLang="en-US" sz="1200" dirty="0">
                <a:solidFill>
                  <a:prstClr val="black"/>
                </a:solidFill>
                <a:latin typeface="ＭＳ 明朝" panose="02020609040205080304" pitchFamily="17" charset="-128"/>
                <a:ea typeface="ＭＳ 明朝" panose="02020609040205080304" pitchFamily="17" charset="-128"/>
              </a:rPr>
              <a:t>，</a:t>
            </a:r>
            <a:r>
              <a:rPr lang="zh-CN" altLang="en-US" sz="1200" dirty="0">
                <a:solidFill>
                  <a:prstClr val="black"/>
                </a:solidFill>
                <a:latin typeface="ＭＳ 明朝" panose="02020609040205080304" pitchFamily="17" charset="-128"/>
                <a:ea typeface="ＭＳ 明朝" panose="02020609040205080304" pitchFamily="17" charset="-128"/>
              </a:rPr>
              <a:t>高层建筑工地等场所，其上方有其他劳动者在作业的情况下进行作业时，</a:t>
            </a:r>
            <a:endParaRPr lang="en-US" altLang="ja-JP"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a:t>
            </a:r>
            <a:r>
              <a:rPr lang="zh-CN" altLang="en-US" sz="1200" dirty="0">
                <a:solidFill>
                  <a:prstClr val="black"/>
                </a:solidFill>
                <a:latin typeface="ＭＳ 明朝" panose="02020609040205080304" pitchFamily="17" charset="-128"/>
                <a:ea typeface="ＭＳ 明朝" panose="02020609040205080304" pitchFamily="17" charset="-128"/>
              </a:rPr>
              <a:t>为防止由物体的飞来或落下给劳动者带来的危险，必须让从事该项作业的劳动者配戴安全帽。</a:t>
            </a:r>
            <a:endParaRPr lang="ja-JP" altLang="en-US" sz="1200" dirty="0">
              <a:solidFill>
                <a:prstClr val="black"/>
              </a:solidFill>
              <a:latin typeface="ＭＳ 明朝" panose="02020609040205080304" pitchFamily="17" charset="-128"/>
              <a:ea typeface="ＭＳ 明朝" panose="02020609040205080304" pitchFamily="17" charset="-128"/>
            </a:endParaRPr>
          </a:p>
          <a:p>
            <a:pPr marL="0" indent="0">
              <a:lnSpc>
                <a:spcPct val="100000"/>
              </a:lnSpc>
              <a:spcBef>
                <a:spcPts val="0"/>
              </a:spcBef>
              <a:buFont typeface="Arial" panose="020B0604020202020204" pitchFamily="34" charset="0"/>
              <a:buNone/>
            </a:pPr>
            <a:r>
              <a:rPr lang="ja-JP" altLang="en-US" sz="1200" dirty="0">
                <a:solidFill>
                  <a:prstClr val="black"/>
                </a:solidFill>
                <a:latin typeface="ＭＳ 明朝" panose="02020609040205080304" pitchFamily="17" charset="-128"/>
                <a:ea typeface="ＭＳ 明朝" panose="02020609040205080304" pitchFamily="17" charset="-128"/>
              </a:rPr>
              <a:t>　②　</a:t>
            </a:r>
            <a:r>
              <a:rPr lang="zh-CN" altLang="en-US" sz="1200" dirty="0">
                <a:solidFill>
                  <a:prstClr val="black"/>
                </a:solidFill>
                <a:latin typeface="ＭＳ 明朝" panose="02020609040205080304" pitchFamily="17" charset="-128"/>
                <a:ea typeface="ＭＳ 明朝" panose="02020609040205080304" pitchFamily="17" charset="-128"/>
              </a:rPr>
              <a:t>从事</a:t>
            </a:r>
            <a:r>
              <a:rPr lang="ja-JP" altLang="en-US" sz="1200" dirty="0">
                <a:solidFill>
                  <a:prstClr val="black"/>
                </a:solidFill>
                <a:latin typeface="ＭＳ 明朝" panose="02020609040205080304" pitchFamily="17" charset="-128"/>
                <a:ea typeface="ＭＳ 明朝" panose="02020609040205080304" pitchFamily="17" charset="-128"/>
              </a:rPr>
              <a:t>①</a:t>
            </a:r>
            <a:r>
              <a:rPr lang="zh-CN" altLang="en-US" sz="1200" dirty="0">
                <a:solidFill>
                  <a:prstClr val="black"/>
                </a:solidFill>
                <a:latin typeface="ＭＳ 明朝" panose="02020609040205080304" pitchFamily="17" charset="-128"/>
                <a:ea typeface="ＭＳ 明朝" panose="02020609040205080304" pitchFamily="17" charset="-128"/>
              </a:rPr>
              <a:t>作业的劳动者，必须配戴安全帽</a:t>
            </a:r>
            <a:r>
              <a:rPr lang="ja-JP" altLang="en-US" sz="1200" dirty="0">
                <a:solidFill>
                  <a:prstClr val="black"/>
                </a:solidFill>
                <a:latin typeface="ＭＳ 明朝" panose="02020609040205080304" pitchFamily="17" charset="-128"/>
                <a:ea typeface="ＭＳ 明朝" panose="02020609040205080304" pitchFamily="17" charset="-128"/>
              </a:rPr>
              <a:t>。</a:t>
            </a:r>
          </a:p>
          <a:p>
            <a:pPr marL="0" indent="0">
              <a:lnSpc>
                <a:spcPct val="100000"/>
              </a:lnSpc>
              <a:spcBef>
                <a:spcPts val="0"/>
              </a:spcBef>
              <a:buFont typeface="Arial" panose="020B0604020202020204" pitchFamily="34" charset="0"/>
              <a:buNone/>
            </a:pPr>
            <a:endParaRPr lang="ja-JP" altLang="en-US" sz="1200" b="1"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Font typeface="Arial" panose="020B0604020202020204" pitchFamily="34" charset="0"/>
              <a:buNone/>
            </a:pPr>
            <a:endParaRPr lang="ja-JP" altLang="en-US" sz="1200" b="1"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Font typeface="Arial" panose="020B0604020202020204" pitchFamily="34" charset="0"/>
              <a:buNone/>
            </a:pPr>
            <a:endParaRPr lang="ja-JP" altLang="en-US" sz="1200" b="1"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6028452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9132</Words>
  <Application>Microsoft Office PowerPoint</Application>
  <PresentationFormat>画面に合わせる (4:3)</PresentationFormat>
  <Paragraphs>1380</Paragraphs>
  <Slides>95</Slides>
  <Notes>90</Notes>
  <HiddenSlides>0</HiddenSlides>
  <MMClips>0</MMClips>
  <ScaleCrop>false</ScaleCrop>
  <HeadingPairs>
    <vt:vector size="6" baseType="variant">
      <vt:variant>
        <vt:lpstr>使用されているフォント</vt:lpstr>
      </vt:variant>
      <vt:variant>
        <vt:i4>15</vt:i4>
      </vt:variant>
      <vt:variant>
        <vt:lpstr>テーマ</vt:lpstr>
      </vt:variant>
      <vt:variant>
        <vt:i4>2</vt:i4>
      </vt:variant>
      <vt:variant>
        <vt:lpstr>スライド タイトル</vt:lpstr>
      </vt:variant>
      <vt:variant>
        <vt:i4>95</vt:i4>
      </vt:variant>
    </vt:vector>
  </HeadingPairs>
  <TitlesOfParts>
    <vt:vector size="112" baseType="lpstr">
      <vt:lpstr>等线</vt:lpstr>
      <vt:lpstr>Meiryo UI</vt:lpstr>
      <vt:lpstr>Microsoft YaHei</vt:lpstr>
      <vt:lpstr>ＭＳ Ｐゴシック</vt:lpstr>
      <vt:lpstr>ＭＳ ゴシック</vt:lpstr>
      <vt:lpstr>ＭＳ 明朝</vt:lpstr>
      <vt:lpstr>PMingLiU</vt:lpstr>
      <vt:lpstr>SimSun</vt:lpstr>
      <vt:lpstr>游ゴシック</vt:lpstr>
      <vt:lpstr>游ゴシック Light</vt:lpstr>
      <vt:lpstr>Arial</vt:lpstr>
      <vt:lpstr>Calibri</vt:lpstr>
      <vt:lpstr>Calibri Light</vt:lpstr>
      <vt:lpstr>Times New Roman</vt:lpstr>
      <vt:lpstr>Wingdings</vt:lpstr>
      <vt:lpstr>Office テーマ</vt:lpstr>
      <vt:lpstr>Office Theme</vt:lpstr>
      <vt:lpstr>高空作业车驾驶技能培训辅助教材 培训用PowerPoint资料</vt:lpstr>
      <vt:lpstr>第一章 高所作业车相关基础知识</vt:lpstr>
      <vt:lpstr>高空作业车的定义</vt:lpstr>
      <vt:lpstr>高空作业车的驾驶资格</vt:lpstr>
      <vt:lpstr>高空作业车的种类～作业装置（１）</vt:lpstr>
      <vt:lpstr>高空作业车的种类～作业装置（２）</vt:lpstr>
      <vt:lpstr>高空作业车的种类～作业装置（３）</vt:lpstr>
      <vt:lpstr>高空作业车的种类～作业装置（４）</vt:lpstr>
      <vt:lpstr>高空作业车的种类～行车装置（１）</vt:lpstr>
      <vt:lpstr>高空作业车的种类～行车装置（２）</vt:lpstr>
      <vt:lpstr>高空作业车的种类～行车装置（３）</vt:lpstr>
      <vt:lpstr>高空作业车有关术语（１）</vt:lpstr>
      <vt:lpstr>高空作业车有关术语（２）</vt:lpstr>
      <vt:lpstr>高空作业车有关术语（３）</vt:lpstr>
      <vt:lpstr>第2章　高空作业车的作业装置等的 构造及操作</vt:lpstr>
      <vt:lpstr>动臂型高空作业车的作业装置（１）　作业装置</vt:lpstr>
      <vt:lpstr>动臂型高空作业车的作业装置（２）　作业平台平衡装置</vt:lpstr>
      <vt:lpstr>动臂型高空作业车的作业装置（３） 　外伸叉架的构造和特性</vt:lpstr>
      <vt:lpstr>动臂型高空作业车的作业装置（４） 　操作装置的构造和特性</vt:lpstr>
      <vt:lpstr>垂直升降型高空作业车的作业装置</vt:lpstr>
      <vt:lpstr>高空作业车的安全装置（1）  法定的安全装置的种类</vt:lpstr>
      <vt:lpstr>高空作业车的安全装置（2）动臂操作限制装置</vt:lpstr>
      <vt:lpstr>高空作业车の安全装置（３）　紧急停止装置　　</vt:lpstr>
      <vt:lpstr>高空作业车の安全装置（４）　非常用降下装置　　</vt:lpstr>
      <vt:lpstr>高空作业车の安全装置（５）　行车警报装置　　</vt:lpstr>
      <vt:lpstr>高空作业车の安全装置（６）　车身倾斜角度调节装置　　</vt:lpstr>
      <vt:lpstr>高空作业车の安全装置（７）　安全阀，止回阀　　　　</vt:lpstr>
      <vt:lpstr>高空作业车の安全装置（８） 　外伸叉架联锁装置　</vt:lpstr>
      <vt:lpstr>高空作业车の安全装置（９）　车身前后方向的表示　</vt:lpstr>
      <vt:lpstr>高空作业车の安全装置（１０）　超载限制装置　</vt:lpstr>
      <vt:lpstr>外伸叉架的安装步骤和注意事项（1）基本步骤　</vt:lpstr>
      <vt:lpstr>外伸叉架的安装步骤和注意事项（２）　坡地　其１　　</vt:lpstr>
      <vt:lpstr>外伸叉架的安装步骤和注意事项（２）　坡地　其２　　</vt:lpstr>
      <vt:lpstr>外伸叉架的安装步骤和注意事项（２）　坡地　其３　　</vt:lpstr>
      <vt:lpstr>伸縮臂型的基本操作步骤及注意事项　</vt:lpstr>
      <vt:lpstr>高空作业车的移送</vt:lpstr>
      <vt:lpstr>高空作业车的点检・检查和维护</vt:lpstr>
      <vt:lpstr>高空作业车的安全作业（1） 行驶时的注意事项　货车式</vt:lpstr>
      <vt:lpstr>高空作业车的安全作业（1） 行驶时的注意事项　自走式　其１</vt:lpstr>
      <vt:lpstr>高空作业车的安全作业（1） 行驶时的注意事项　自走式　其2</vt:lpstr>
      <vt:lpstr>高空作业车的安全作业（1） 行驶时的注意事项　自走式　其3</vt:lpstr>
      <vt:lpstr>高空作业车的安全作业（２） 　作业时的注意事项１　遵守安全规则</vt:lpstr>
      <vt:lpstr>高空作业车的安全作业（２） 　作业时的注意事项２　彻底确认安全</vt:lpstr>
      <vt:lpstr>高空作业车的安全作业（２） 　作业时的注意事项３　注意安全操作</vt:lpstr>
      <vt:lpstr>高空作业车的安全作业（３）　作业结束时的注意事项</vt:lpstr>
      <vt:lpstr>第3章　关于原动机的知识</vt:lpstr>
      <vt:lpstr>原动机的种类</vt:lpstr>
      <vt:lpstr>内燃机的运作原理</vt:lpstr>
      <vt:lpstr>4冲程柴油发动机的构造</vt:lpstr>
      <vt:lpstr>电动马达的特性</vt:lpstr>
      <vt:lpstr>液压装置的特征</vt:lpstr>
      <vt:lpstr>液压装置的原理</vt:lpstr>
      <vt:lpstr>液压装置的构造</vt:lpstr>
      <vt:lpstr>液压装置的构成</vt:lpstr>
      <vt:lpstr>高空作业车的液压回路</vt:lpstr>
      <vt:lpstr>液压发生装置</vt:lpstr>
      <vt:lpstr>液压驱动装置</vt:lpstr>
      <vt:lpstr>液压控制装置</vt:lpstr>
      <vt:lpstr>液压油的劣化</vt:lpstr>
      <vt:lpstr>液压油的点检和管理</vt:lpstr>
      <vt:lpstr>卡车式车辆的动力传输装置</vt:lpstr>
      <vt:lpstr>卡车式车辆的制动装置</vt:lpstr>
      <vt:lpstr>轮式车辆和履带式车辆的动力传输装置</vt:lpstr>
      <vt:lpstr>第4章　驾驶所需力学・触电等相关知识</vt:lpstr>
      <vt:lpstr>力的三要素</vt:lpstr>
      <vt:lpstr>力的合成和分解</vt:lpstr>
      <vt:lpstr>力矩（１）　力矩</vt:lpstr>
      <vt:lpstr>力矩（２）　拧紧力和力矩</vt:lpstr>
      <vt:lpstr>力矩（３）　翻倒和力矩</vt:lpstr>
      <vt:lpstr>力的平衡</vt:lpstr>
      <vt:lpstr>质量和重心(jyuushin)</vt:lpstr>
      <vt:lpstr>重心(jyuushin)和稳定（１）　物体的稳定</vt:lpstr>
      <vt:lpstr> 重心(jyuushin)和稳定（２）两个物体的重心(jyuushin) 和稳定</vt:lpstr>
      <vt:lpstr>惯性</vt:lpstr>
      <vt:lpstr>摩擦和高空作业车的稳定</vt:lpstr>
      <vt:lpstr>负荷</vt:lpstr>
      <vt:lpstr>地基的強度</vt:lpstr>
      <vt:lpstr>使用外伸叉架时设置压</vt:lpstr>
      <vt:lpstr>触电</vt:lpstr>
      <vt:lpstr>触电的危险性和对人体的影响</vt:lpstr>
      <vt:lpstr>在架空电线附近作业时的注意事项</vt:lpstr>
      <vt:lpstr>防止触电对策的基本事项</vt:lpstr>
      <vt:lpstr>输送・配电线的安全分隔距离</vt:lpstr>
      <vt:lpstr>第5章　相关法律法规</vt:lpstr>
      <vt:lpstr>相关法律法规（１）</vt:lpstr>
      <vt:lpstr>相关法律法规（２）</vt:lpstr>
      <vt:lpstr>相关法律法规（３）</vt:lpstr>
      <vt:lpstr>相关法律法规（４）</vt:lpstr>
      <vt:lpstr>相关法律法规（５）</vt:lpstr>
      <vt:lpstr>相关法律法规（６）</vt:lpstr>
      <vt:lpstr>相关法律法规（７）</vt:lpstr>
      <vt:lpstr>相关法律法规（８）</vt:lpstr>
      <vt:lpstr>相关法律法规（９）</vt:lpstr>
      <vt:lpstr>相关法律法规（１０）</vt:lpstr>
      <vt:lpstr>相关法律法规（１１）</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2022-06-02T01:39:49Z</dcterms:created>
  <dcterms:modified xsi:type="dcterms:W3CDTF">2022-06-17T01:04:00Z</dcterms:modified>
</cp:coreProperties>
</file>