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98"/>
  </p:notesMasterIdLst>
  <p:sldIdLst>
    <p:sldId id="336" r:id="rId3"/>
    <p:sldId id="305" r:id="rId4"/>
    <p:sldId id="257" r:id="rId5"/>
    <p:sldId id="260" r:id="rId6"/>
    <p:sldId id="272"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61" r:id="rId23"/>
    <p:sldId id="359" r:id="rId24"/>
    <p:sldId id="360" r:id="rId25"/>
    <p:sldId id="362" r:id="rId26"/>
    <p:sldId id="363" r:id="rId27"/>
    <p:sldId id="364" r:id="rId28"/>
    <p:sldId id="365" r:id="rId29"/>
    <p:sldId id="366" r:id="rId30"/>
    <p:sldId id="367" r:id="rId31"/>
    <p:sldId id="368" r:id="rId32"/>
    <p:sldId id="369" r:id="rId33"/>
    <p:sldId id="384" r:id="rId34"/>
    <p:sldId id="370" r:id="rId35"/>
    <p:sldId id="383" r:id="rId36"/>
    <p:sldId id="371" r:id="rId37"/>
    <p:sldId id="373" r:id="rId38"/>
    <p:sldId id="374" r:id="rId39"/>
    <p:sldId id="377" r:id="rId40"/>
    <p:sldId id="385" r:id="rId41"/>
    <p:sldId id="386" r:id="rId42"/>
    <p:sldId id="387" r:id="rId43"/>
    <p:sldId id="380" r:id="rId44"/>
    <p:sldId id="378" r:id="rId45"/>
    <p:sldId id="379" r:id="rId46"/>
    <p:sldId id="381" r:id="rId47"/>
    <p:sldId id="388" r:id="rId48"/>
    <p:sldId id="372" r:id="rId49"/>
    <p:sldId id="389" r:id="rId50"/>
    <p:sldId id="390" r:id="rId51"/>
    <p:sldId id="391" r:id="rId52"/>
    <p:sldId id="392" r:id="rId53"/>
    <p:sldId id="393" r:id="rId54"/>
    <p:sldId id="399" r:id="rId55"/>
    <p:sldId id="394" r:id="rId56"/>
    <p:sldId id="395" r:id="rId57"/>
    <p:sldId id="396" r:id="rId58"/>
    <p:sldId id="397" r:id="rId59"/>
    <p:sldId id="398" r:id="rId60"/>
    <p:sldId id="400" r:id="rId61"/>
    <p:sldId id="401" r:id="rId62"/>
    <p:sldId id="402" r:id="rId63"/>
    <p:sldId id="403" r:id="rId64"/>
    <p:sldId id="404" r:id="rId65"/>
    <p:sldId id="409" r:id="rId66"/>
    <p:sldId id="405" r:id="rId67"/>
    <p:sldId id="406" r:id="rId68"/>
    <p:sldId id="422" r:id="rId69"/>
    <p:sldId id="407" r:id="rId70"/>
    <p:sldId id="410" r:id="rId71"/>
    <p:sldId id="408" r:id="rId72"/>
    <p:sldId id="411" r:id="rId73"/>
    <p:sldId id="413" r:id="rId74"/>
    <p:sldId id="423" r:id="rId75"/>
    <p:sldId id="414" r:id="rId76"/>
    <p:sldId id="415" r:id="rId77"/>
    <p:sldId id="416" r:id="rId78"/>
    <p:sldId id="417" r:id="rId79"/>
    <p:sldId id="418" r:id="rId80"/>
    <p:sldId id="419" r:id="rId81"/>
    <p:sldId id="420" r:id="rId82"/>
    <p:sldId id="421" r:id="rId83"/>
    <p:sldId id="425" r:id="rId84"/>
    <p:sldId id="426" r:id="rId85"/>
    <p:sldId id="427" r:id="rId86"/>
    <p:sldId id="429" r:id="rId87"/>
    <p:sldId id="428" r:id="rId88"/>
    <p:sldId id="430" r:id="rId89"/>
    <p:sldId id="431" r:id="rId90"/>
    <p:sldId id="439" r:id="rId91"/>
    <p:sldId id="432" r:id="rId92"/>
    <p:sldId id="434" r:id="rId93"/>
    <p:sldId id="433" r:id="rId94"/>
    <p:sldId id="436" r:id="rId95"/>
    <p:sldId id="438" r:id="rId96"/>
    <p:sldId id="437" r:id="rId9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44E0B5-69AE-4DB8-A746-7CF92D00ED4B}" type="datetimeFigureOut">
              <a:rPr kumimoji="1" lang="ja-JP" altLang="en-US" smtClean="0"/>
              <a:t>2022/6/17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34336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87552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10172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53785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31180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60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09034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13722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319799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61813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39702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998366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85165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41189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35982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84342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283628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754793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9977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10926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905850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07299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3233837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259371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1325525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557639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269683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6777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376195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90473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2450219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3575704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854567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1141011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374196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1912265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1061429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4056201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602211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27669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5685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4002226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5635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530528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4179042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2435200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3567333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59</a:t>
            </a:fld>
            <a:endParaRPr lang="ja-JP" altLang="en-US">
              <a:solidFill>
                <a:prstClr val="black"/>
              </a:solidFill>
            </a:endParaRPr>
          </a:p>
        </p:txBody>
      </p:sp>
    </p:spTree>
    <p:extLst>
      <p:ext uri="{BB962C8B-B14F-4D97-AF65-F5344CB8AC3E}">
        <p14:creationId xmlns:p14="http://schemas.microsoft.com/office/powerpoint/2010/main" val="1739165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val="987351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10333805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423216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401056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63</a:t>
            </a:fld>
            <a:endParaRPr lang="ja-JP" altLang="en-US">
              <a:solidFill>
                <a:prstClr val="black"/>
              </a:solidFill>
            </a:endParaRPr>
          </a:p>
        </p:txBody>
      </p:sp>
    </p:spTree>
    <p:extLst>
      <p:ext uri="{BB962C8B-B14F-4D97-AF65-F5344CB8AC3E}">
        <p14:creationId xmlns:p14="http://schemas.microsoft.com/office/powerpoint/2010/main" val="2741453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3604817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66</a:t>
            </a:fld>
            <a:endParaRPr lang="ja-JP" altLang="en-US">
              <a:solidFill>
                <a:prstClr val="black"/>
              </a:solidFill>
            </a:endParaRPr>
          </a:p>
        </p:txBody>
      </p:sp>
    </p:spTree>
    <p:extLst>
      <p:ext uri="{BB962C8B-B14F-4D97-AF65-F5344CB8AC3E}">
        <p14:creationId xmlns:p14="http://schemas.microsoft.com/office/powerpoint/2010/main" val="1431898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67</a:t>
            </a:fld>
            <a:endParaRPr lang="ja-JP" altLang="en-US">
              <a:solidFill>
                <a:prstClr val="black"/>
              </a:solidFill>
            </a:endParaRPr>
          </a:p>
        </p:txBody>
      </p:sp>
    </p:spTree>
    <p:extLst>
      <p:ext uri="{BB962C8B-B14F-4D97-AF65-F5344CB8AC3E}">
        <p14:creationId xmlns:p14="http://schemas.microsoft.com/office/powerpoint/2010/main" val="40921956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68</a:t>
            </a:fld>
            <a:endParaRPr lang="ja-JP" altLang="en-US">
              <a:solidFill>
                <a:prstClr val="black"/>
              </a:solidFill>
            </a:endParaRPr>
          </a:p>
        </p:txBody>
      </p:sp>
    </p:spTree>
    <p:extLst>
      <p:ext uri="{BB962C8B-B14F-4D97-AF65-F5344CB8AC3E}">
        <p14:creationId xmlns:p14="http://schemas.microsoft.com/office/powerpoint/2010/main" val="3061466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69</a:t>
            </a:fld>
            <a:endParaRPr lang="ja-JP" altLang="en-US">
              <a:solidFill>
                <a:prstClr val="black"/>
              </a:solidFill>
            </a:endParaRPr>
          </a:p>
        </p:txBody>
      </p:sp>
    </p:spTree>
    <p:extLst>
      <p:ext uri="{BB962C8B-B14F-4D97-AF65-F5344CB8AC3E}">
        <p14:creationId xmlns:p14="http://schemas.microsoft.com/office/powerpoint/2010/main" val="3442108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70</a:t>
            </a:fld>
            <a:endParaRPr lang="ja-JP" altLang="en-US">
              <a:solidFill>
                <a:prstClr val="black"/>
              </a:solidFill>
            </a:endParaRPr>
          </a:p>
        </p:txBody>
      </p:sp>
    </p:spTree>
    <p:extLst>
      <p:ext uri="{BB962C8B-B14F-4D97-AF65-F5344CB8AC3E}">
        <p14:creationId xmlns:p14="http://schemas.microsoft.com/office/powerpoint/2010/main" val="2218395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71</a:t>
            </a:fld>
            <a:endParaRPr lang="ja-JP" altLang="en-US">
              <a:solidFill>
                <a:prstClr val="black"/>
              </a:solidFill>
            </a:endParaRPr>
          </a:p>
        </p:txBody>
      </p:sp>
    </p:spTree>
    <p:extLst>
      <p:ext uri="{BB962C8B-B14F-4D97-AF65-F5344CB8AC3E}">
        <p14:creationId xmlns:p14="http://schemas.microsoft.com/office/powerpoint/2010/main" val="38177707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72</a:t>
            </a:fld>
            <a:endParaRPr lang="ja-JP" altLang="en-US">
              <a:solidFill>
                <a:prstClr val="black"/>
              </a:solidFill>
            </a:endParaRPr>
          </a:p>
        </p:txBody>
      </p:sp>
    </p:spTree>
    <p:extLst>
      <p:ext uri="{BB962C8B-B14F-4D97-AF65-F5344CB8AC3E}">
        <p14:creationId xmlns:p14="http://schemas.microsoft.com/office/powerpoint/2010/main" val="3926825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73</a:t>
            </a:fld>
            <a:endParaRPr lang="ja-JP" altLang="en-US">
              <a:solidFill>
                <a:prstClr val="black"/>
              </a:solidFill>
            </a:endParaRPr>
          </a:p>
        </p:txBody>
      </p:sp>
    </p:spTree>
    <p:extLst>
      <p:ext uri="{BB962C8B-B14F-4D97-AF65-F5344CB8AC3E}">
        <p14:creationId xmlns:p14="http://schemas.microsoft.com/office/powerpoint/2010/main" val="131331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684217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74</a:t>
            </a:fld>
            <a:endParaRPr lang="ja-JP" altLang="en-US">
              <a:solidFill>
                <a:prstClr val="black"/>
              </a:solidFill>
            </a:endParaRPr>
          </a:p>
        </p:txBody>
      </p:sp>
    </p:spTree>
    <p:extLst>
      <p:ext uri="{BB962C8B-B14F-4D97-AF65-F5344CB8AC3E}">
        <p14:creationId xmlns:p14="http://schemas.microsoft.com/office/powerpoint/2010/main" val="2805011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75</a:t>
            </a:fld>
            <a:endParaRPr lang="ja-JP" altLang="en-US">
              <a:solidFill>
                <a:prstClr val="black"/>
              </a:solidFill>
            </a:endParaRPr>
          </a:p>
        </p:txBody>
      </p:sp>
    </p:spTree>
    <p:extLst>
      <p:ext uri="{BB962C8B-B14F-4D97-AF65-F5344CB8AC3E}">
        <p14:creationId xmlns:p14="http://schemas.microsoft.com/office/powerpoint/2010/main" val="42666227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76</a:t>
            </a:fld>
            <a:endParaRPr lang="ja-JP" altLang="en-US">
              <a:solidFill>
                <a:prstClr val="black"/>
              </a:solidFill>
            </a:endParaRPr>
          </a:p>
        </p:txBody>
      </p:sp>
    </p:spTree>
    <p:extLst>
      <p:ext uri="{BB962C8B-B14F-4D97-AF65-F5344CB8AC3E}">
        <p14:creationId xmlns:p14="http://schemas.microsoft.com/office/powerpoint/2010/main" val="3280052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77</a:t>
            </a:fld>
            <a:endParaRPr lang="ja-JP" altLang="en-US">
              <a:solidFill>
                <a:prstClr val="black"/>
              </a:solidFill>
            </a:endParaRPr>
          </a:p>
        </p:txBody>
      </p:sp>
    </p:spTree>
    <p:extLst>
      <p:ext uri="{BB962C8B-B14F-4D97-AF65-F5344CB8AC3E}">
        <p14:creationId xmlns:p14="http://schemas.microsoft.com/office/powerpoint/2010/main" val="21049659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78</a:t>
            </a:fld>
            <a:endParaRPr lang="ja-JP" altLang="en-US">
              <a:solidFill>
                <a:prstClr val="black"/>
              </a:solidFill>
            </a:endParaRPr>
          </a:p>
        </p:txBody>
      </p:sp>
    </p:spTree>
    <p:extLst>
      <p:ext uri="{BB962C8B-B14F-4D97-AF65-F5344CB8AC3E}">
        <p14:creationId xmlns:p14="http://schemas.microsoft.com/office/powerpoint/2010/main" val="14150688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79</a:t>
            </a:fld>
            <a:endParaRPr lang="ja-JP" altLang="en-US">
              <a:solidFill>
                <a:prstClr val="black"/>
              </a:solidFill>
            </a:endParaRPr>
          </a:p>
        </p:txBody>
      </p:sp>
    </p:spTree>
    <p:extLst>
      <p:ext uri="{BB962C8B-B14F-4D97-AF65-F5344CB8AC3E}">
        <p14:creationId xmlns:p14="http://schemas.microsoft.com/office/powerpoint/2010/main" val="2943665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80</a:t>
            </a:fld>
            <a:endParaRPr lang="ja-JP" altLang="en-US">
              <a:solidFill>
                <a:prstClr val="black"/>
              </a:solidFill>
            </a:endParaRPr>
          </a:p>
        </p:txBody>
      </p:sp>
    </p:spTree>
    <p:extLst>
      <p:ext uri="{BB962C8B-B14F-4D97-AF65-F5344CB8AC3E}">
        <p14:creationId xmlns:p14="http://schemas.microsoft.com/office/powerpoint/2010/main" val="23459201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81</a:t>
            </a:fld>
            <a:endParaRPr lang="ja-JP" altLang="en-US">
              <a:solidFill>
                <a:prstClr val="black"/>
              </a:solidFill>
            </a:endParaRPr>
          </a:p>
        </p:txBody>
      </p:sp>
    </p:spTree>
    <p:extLst>
      <p:ext uri="{BB962C8B-B14F-4D97-AF65-F5344CB8AC3E}">
        <p14:creationId xmlns:p14="http://schemas.microsoft.com/office/powerpoint/2010/main" val="20464981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82</a:t>
            </a:fld>
            <a:endParaRPr lang="ja-JP" altLang="en-US">
              <a:solidFill>
                <a:prstClr val="black"/>
              </a:solidFill>
            </a:endParaRPr>
          </a:p>
        </p:txBody>
      </p:sp>
    </p:spTree>
    <p:extLst>
      <p:ext uri="{BB962C8B-B14F-4D97-AF65-F5344CB8AC3E}">
        <p14:creationId xmlns:p14="http://schemas.microsoft.com/office/powerpoint/2010/main" val="13062281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83</a:t>
            </a:fld>
            <a:endParaRPr lang="ja-JP" altLang="en-US">
              <a:solidFill>
                <a:prstClr val="black"/>
              </a:solidFill>
            </a:endParaRPr>
          </a:p>
        </p:txBody>
      </p:sp>
    </p:spTree>
    <p:extLst>
      <p:ext uri="{BB962C8B-B14F-4D97-AF65-F5344CB8AC3E}">
        <p14:creationId xmlns:p14="http://schemas.microsoft.com/office/powerpoint/2010/main" val="217321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1961435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85</a:t>
            </a:fld>
            <a:endParaRPr lang="ja-JP" altLang="en-US">
              <a:solidFill>
                <a:prstClr val="black"/>
              </a:solidFill>
            </a:endParaRPr>
          </a:p>
        </p:txBody>
      </p:sp>
    </p:spTree>
    <p:extLst>
      <p:ext uri="{BB962C8B-B14F-4D97-AF65-F5344CB8AC3E}">
        <p14:creationId xmlns:p14="http://schemas.microsoft.com/office/powerpoint/2010/main" val="4207720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86</a:t>
            </a:fld>
            <a:endParaRPr lang="ja-JP" altLang="en-US">
              <a:solidFill>
                <a:prstClr val="black"/>
              </a:solidFill>
            </a:endParaRPr>
          </a:p>
        </p:txBody>
      </p:sp>
    </p:spTree>
    <p:extLst>
      <p:ext uri="{BB962C8B-B14F-4D97-AF65-F5344CB8AC3E}">
        <p14:creationId xmlns:p14="http://schemas.microsoft.com/office/powerpoint/2010/main" val="39085353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37820375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88</a:t>
            </a:fld>
            <a:endParaRPr lang="ja-JP" altLang="en-US">
              <a:solidFill>
                <a:prstClr val="black"/>
              </a:solidFill>
            </a:endParaRPr>
          </a:p>
        </p:txBody>
      </p:sp>
    </p:spTree>
    <p:extLst>
      <p:ext uri="{BB962C8B-B14F-4D97-AF65-F5344CB8AC3E}">
        <p14:creationId xmlns:p14="http://schemas.microsoft.com/office/powerpoint/2010/main" val="5815090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89</a:t>
            </a:fld>
            <a:endParaRPr lang="ja-JP" altLang="en-US">
              <a:solidFill>
                <a:prstClr val="black"/>
              </a:solidFill>
            </a:endParaRPr>
          </a:p>
        </p:txBody>
      </p:sp>
    </p:spTree>
    <p:extLst>
      <p:ext uri="{BB962C8B-B14F-4D97-AF65-F5344CB8AC3E}">
        <p14:creationId xmlns:p14="http://schemas.microsoft.com/office/powerpoint/2010/main" val="26082816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90</a:t>
            </a:fld>
            <a:endParaRPr lang="ja-JP" altLang="en-US">
              <a:solidFill>
                <a:prstClr val="black"/>
              </a:solidFill>
            </a:endParaRPr>
          </a:p>
        </p:txBody>
      </p:sp>
    </p:spTree>
    <p:extLst>
      <p:ext uri="{BB962C8B-B14F-4D97-AF65-F5344CB8AC3E}">
        <p14:creationId xmlns:p14="http://schemas.microsoft.com/office/powerpoint/2010/main" val="15883750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91</a:t>
            </a:fld>
            <a:endParaRPr lang="ja-JP" altLang="en-US">
              <a:solidFill>
                <a:prstClr val="black"/>
              </a:solidFill>
            </a:endParaRPr>
          </a:p>
        </p:txBody>
      </p:sp>
    </p:spTree>
    <p:extLst>
      <p:ext uri="{BB962C8B-B14F-4D97-AF65-F5344CB8AC3E}">
        <p14:creationId xmlns:p14="http://schemas.microsoft.com/office/powerpoint/2010/main" val="20203884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92</a:t>
            </a:fld>
            <a:endParaRPr lang="ja-JP" altLang="en-US">
              <a:solidFill>
                <a:prstClr val="black"/>
              </a:solidFill>
            </a:endParaRPr>
          </a:p>
        </p:txBody>
      </p:sp>
    </p:spTree>
    <p:extLst>
      <p:ext uri="{BB962C8B-B14F-4D97-AF65-F5344CB8AC3E}">
        <p14:creationId xmlns:p14="http://schemas.microsoft.com/office/powerpoint/2010/main" val="1195134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93</a:t>
            </a:fld>
            <a:endParaRPr lang="ja-JP" altLang="en-US">
              <a:solidFill>
                <a:prstClr val="black"/>
              </a:solidFill>
            </a:endParaRPr>
          </a:p>
        </p:txBody>
      </p:sp>
    </p:spTree>
    <p:extLst>
      <p:ext uri="{BB962C8B-B14F-4D97-AF65-F5344CB8AC3E}">
        <p14:creationId xmlns:p14="http://schemas.microsoft.com/office/powerpoint/2010/main" val="8402955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94</a:t>
            </a:fld>
            <a:endParaRPr lang="ja-JP" altLang="en-US">
              <a:solidFill>
                <a:prstClr val="black"/>
              </a:solidFill>
            </a:endParaRPr>
          </a:p>
        </p:txBody>
      </p:sp>
    </p:spTree>
    <p:extLst>
      <p:ext uri="{BB962C8B-B14F-4D97-AF65-F5344CB8AC3E}">
        <p14:creationId xmlns:p14="http://schemas.microsoft.com/office/powerpoint/2010/main" val="369774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2921259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95</a:t>
            </a:fld>
            <a:endParaRPr lang="ja-JP" altLang="en-US">
              <a:solidFill>
                <a:prstClr val="black"/>
              </a:solidFill>
            </a:endParaRPr>
          </a:p>
        </p:txBody>
      </p:sp>
    </p:spTree>
    <p:extLst>
      <p:ext uri="{BB962C8B-B14F-4D97-AF65-F5344CB8AC3E}">
        <p14:creationId xmlns:p14="http://schemas.microsoft.com/office/powerpoint/2010/main" val="112014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F135D8-5952-442E-860C-44836A2B486F}"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4C7C834-1843-4ACD-8846-441F5A178367}"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00C9A3A-61FD-446A-AF14-3ADB842A1945}"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D865C58-1B15-4312-85DB-B9DF8EA450EE}"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338FEF3-C72C-4F16-9B3E-57453847AC98}"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49BCCD-2A11-4A25-B473-AA73F635C032}"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6C818BBC-A1F4-49EA-BC80-739DBD9B1CB0}"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1D9B9998-F8C7-49B6-9EC8-8D76DF6AE56F}" type="datetime1">
              <a:rPr kumimoji="1" lang="ja-JP" altLang="en-US" smtClean="0"/>
              <a:t>2022/6/17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4328CA7-9088-4668-AECE-50447D3EB5F1}" type="datetime1">
              <a:rPr kumimoji="1" lang="ja-JP" altLang="en-US" smtClean="0"/>
              <a:t>2022/6/17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B363B-AD13-4ABB-8684-9B45A8F77966}" type="datetime1">
              <a:rPr kumimoji="1" lang="ja-JP" altLang="en-US" smtClean="0"/>
              <a:t>2022/6/17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6F8711-6E0D-4FBC-97B5-53A5891D096B}"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BD2AEC2-4A8B-4248-B46A-E3CA95E74844}"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26F802-D989-4141-A2B6-B76888D2F191}"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B71D900-8E79-4DEC-99A2-7BA059CAC9B4}"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6B9F7A3-CFF9-4E23-8CC5-D9CA54AD5498}"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FE6BA2-B873-4E64-9E94-F63E5A1258CC}"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3A2F87A-C5C0-40AE-86BD-F35F50CE493F}"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06B78E0-D0C2-48BF-AFCF-97BCF6327D2C}" type="datetime1">
              <a:rPr kumimoji="1" lang="ja-JP" altLang="en-US" smtClean="0"/>
              <a:t>2022/6/17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256DFE24-84FA-4980-8466-69C8D02F7838}" type="datetime1">
              <a:rPr kumimoji="1" lang="ja-JP" altLang="en-US" smtClean="0"/>
              <a:t>2022/6/17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F5755-4043-4DA3-9608-B79F0794FC26}" type="datetime1">
              <a:rPr kumimoji="1" lang="ja-JP" altLang="en-US" smtClean="0"/>
              <a:t>2022/6/17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31EDA1-2372-4CC2-BFDB-CDF6FC5F3913}"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D4F81E-5E94-4294-9674-95970E3D66BA}"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F324A-D7E0-47D7-8CF8-B6679FE3AA34}" type="datetime1">
              <a:rPr kumimoji="1" lang="ja-JP" altLang="en-US" smtClean="0"/>
              <a:t>2022/6/17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8716F-95D3-4964-8A78-BB8717DD4600}" type="datetime1">
              <a:rPr kumimoji="1" lang="ja-JP" altLang="en-US" smtClean="0"/>
              <a:t>2022/6/17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1.emf"/></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7.emf"/></Relationships>
</file>

<file path=ppt/slides/_rels/slide4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62.emf"/><Relationship Id="rId4" Type="http://schemas.openxmlformats.org/officeDocument/2006/relationships/image" Target="../media/image61.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65.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67.emf"/></Relationships>
</file>

<file path=ppt/slides/_rels/slide7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70.emf"/></Relationships>
</file>

<file path=ppt/slides/_rels/slide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76.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261937"/>
            <a:ext cx="7772400" cy="1503946"/>
          </a:xfrm>
        </p:spPr>
        <p:txBody>
          <a:bodyPr>
            <a:normAutofit/>
          </a:bodyPr>
          <a:lstStyle/>
          <a:p>
            <a:r>
              <a:rPr lang="ja-JP" sz="3200" dirty="0">
                <a:latin typeface="Times New Roman" panose="02020603050405020304" pitchFamily="18" charset="0"/>
                <a:ea typeface="+mj-lt"/>
                <a:cs typeface="Times New Roman" panose="02020603050405020304" pitchFamily="18" charset="0"/>
              </a:rPr>
              <a:t>Aerial work platform vehicle </a:t>
            </a:r>
            <a:r>
              <a:rPr lang="ja-JP" altLang="en-US" sz="3200" dirty="0">
                <a:latin typeface="Times New Roman" panose="02020603050405020304" pitchFamily="18" charset="0"/>
                <a:ea typeface="+mj-lt"/>
                <a:cs typeface="Times New Roman" panose="02020603050405020304" pitchFamily="18" charset="0"/>
              </a:rPr>
              <a:t/>
            </a:r>
            <a:br>
              <a:rPr lang="ja-JP" altLang="en-US" sz="3200" dirty="0">
                <a:latin typeface="Times New Roman" panose="02020603050405020304" pitchFamily="18" charset="0"/>
                <a:ea typeface="+mj-lt"/>
                <a:cs typeface="Times New Roman" panose="02020603050405020304" pitchFamily="18" charset="0"/>
              </a:rPr>
            </a:br>
            <a:r>
              <a:rPr lang="en-US" altLang="ja-JP" sz="3200" dirty="0" smtClean="0">
                <a:latin typeface="Times New Roman" panose="02020603050405020304" pitchFamily="18" charset="0"/>
                <a:ea typeface="+mj-lt"/>
                <a:cs typeface="Times New Roman" panose="02020603050405020304" pitchFamily="18" charset="0"/>
              </a:rPr>
              <a:t>operation</a:t>
            </a:r>
            <a:r>
              <a:rPr lang="ja-JP" sz="3200" dirty="0" smtClean="0">
                <a:latin typeface="Times New Roman" panose="02020603050405020304" pitchFamily="18" charset="0"/>
                <a:ea typeface="+mj-lt"/>
                <a:cs typeface="Times New Roman" panose="02020603050405020304" pitchFamily="18" charset="0"/>
              </a:rPr>
              <a:t> </a:t>
            </a:r>
            <a:r>
              <a:rPr lang="ja-JP" sz="3200" dirty="0">
                <a:latin typeface="Times New Roman" panose="02020603050405020304" pitchFamily="18" charset="0"/>
                <a:ea typeface="+mj-lt"/>
                <a:cs typeface="Times New Roman" panose="02020603050405020304" pitchFamily="18" charset="0"/>
              </a:rPr>
              <a:t>skill training auxiliary text</a:t>
            </a:r>
            <a:r>
              <a:rPr lang="en-US" altLang="ja-JP" sz="3200" dirty="0">
                <a:latin typeface="Times New Roman" panose="02020603050405020304" pitchFamily="18" charset="0"/>
                <a:ea typeface="+mj-lt"/>
                <a:cs typeface="Times New Roman" panose="02020603050405020304" pitchFamily="18" charset="0"/>
              </a:rPr>
              <a:t>book</a:t>
            </a:r>
            <a:endParaRPr lang="en-US" altLang="ja-JP" dirty="0">
              <a:latin typeface="Times New Roman" panose="02020603050405020304" pitchFamily="18" charset="0"/>
              <a:cs typeface="Times New Roman" panose="02020603050405020304" pitchFamily="18" charset="0"/>
            </a:endParaRPr>
          </a:p>
          <a:p>
            <a:r>
              <a:rPr lang="ja-JP" sz="3200" dirty="0">
                <a:latin typeface="Times New Roman" panose="02020603050405020304" pitchFamily="18" charset="0"/>
                <a:ea typeface="+mj-lt"/>
                <a:cs typeface="Times New Roman" panose="02020603050405020304" pitchFamily="18" charset="0"/>
              </a:rPr>
              <a:t>PowerPoint materials for training </a:t>
            </a:r>
            <a:endParaRPr lang="ja-JP" dirty="0">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sz="2400">
                <a:latin typeface="Times New Roman" panose="02020603050405020304" pitchFamily="18" charset="0"/>
                <a:ea typeface="+mj-lt"/>
                <a:cs typeface="Times New Roman" panose="02020603050405020304" pitchFamily="18" charset="0"/>
              </a:rPr>
              <a:t>Types of aerial work platforms - Traveling Device (</a:t>
            </a:r>
            <a:r>
              <a:rPr lang="en-US" altLang="ja-JP" sz="2400" dirty="0">
                <a:latin typeface="Times New Roman" panose="02020603050405020304" pitchFamily="18" charset="0"/>
                <a:ea typeface="+mj-lt"/>
                <a:cs typeface="Times New Roman" panose="02020603050405020304" pitchFamily="18" charset="0"/>
              </a:rPr>
              <a:t>2</a:t>
            </a:r>
            <a:r>
              <a:rPr lang="ja-JP" sz="2400">
                <a:latin typeface="Times New Roman" panose="02020603050405020304" pitchFamily="18" charset="0"/>
                <a:ea typeface="+mj-lt"/>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8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游ゴシック"/>
                <a:cs typeface="Times New Roman" panose="02020603050405020304" pitchFamily="18" charset="0"/>
              </a:rPr>
              <a:t>8 to 9</a:t>
            </a:r>
            <a:endParaRPr lang="ja-JP" altLang="en-US" sz="1200" dirty="0">
              <a:latin typeface="Times New Roman" panose="02020603050405020304" pitchFamily="18" charset="0"/>
              <a:ea typeface="游ゴシック"/>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10</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D3CF8D76-BDEB-43D6-9C4B-F273702B2F2B}"/>
              </a:ext>
            </a:extLst>
          </p:cNvPr>
          <p:cNvGrpSpPr/>
          <p:nvPr/>
        </p:nvGrpSpPr>
        <p:grpSpPr>
          <a:xfrm>
            <a:off x="628650" y="794457"/>
            <a:ext cx="7886700" cy="4775542"/>
            <a:chOff x="628650" y="794457"/>
            <a:chExt cx="7886700" cy="4775542"/>
          </a:xfrm>
        </p:grpSpPr>
        <p:sp>
          <p:nvSpPr>
            <p:cNvPr id="11" name="コンテンツ プレースホルダー 4"/>
            <p:cNvSpPr txBox="1">
              <a:spLocks/>
            </p:cNvSpPr>
            <p:nvPr/>
          </p:nvSpPr>
          <p:spPr>
            <a:xfrm>
              <a:off x="628650" y="935915"/>
              <a:ext cx="5385040" cy="4350460"/>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1200" b="1" dirty="0">
                  <a:latin typeface="Times New Roman" panose="02020603050405020304" pitchFamily="18" charset="0"/>
                  <a:ea typeface="Meiryo UI"/>
                  <a:cs typeface="Times New Roman" panose="02020603050405020304" pitchFamily="18" charset="0"/>
                </a:rPr>
                <a:t>②　</a:t>
              </a:r>
              <a:r>
                <a:rPr lang="en-US" altLang="ja-JP" sz="1200" b="1" dirty="0">
                  <a:latin typeface="Times New Roman" panose="02020603050405020304" pitchFamily="18" charset="0"/>
                  <a:ea typeface="+mn-lt"/>
                  <a:cs typeface="Times New Roman" panose="02020603050405020304" pitchFamily="18" charset="0"/>
                </a:rPr>
                <a:t>Self-propelled</a:t>
              </a:r>
              <a:r>
                <a:rPr lang="en-US" altLang="ja-JP" sz="1200" dirty="0">
                  <a:latin typeface="Times New Roman" panose="02020603050405020304" pitchFamily="18" charset="0"/>
                  <a:ea typeface="+mn-lt"/>
                  <a:cs typeface="Times New Roman" panose="02020603050405020304" pitchFamily="18" charset="0"/>
                </a:rPr>
                <a:t> </a:t>
              </a:r>
              <a:endParaRPr lang="ja-JP"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The type that is not attached to a truck is called self-propelled and cannot be driven on public roads. Among the self-propelled types, there are wheeled and crawler types.</a:t>
              </a:r>
              <a:endParaRPr lang="ja-JP" sz="1200" dirty="0">
                <a:latin typeface="Times New Roman" panose="02020603050405020304" pitchFamily="18" charset="0"/>
                <a:ea typeface="+mn-lt"/>
                <a:cs typeface="Times New Roman" panose="02020603050405020304" pitchFamily="18" charset="0"/>
              </a:endParaRPr>
            </a:p>
            <a:p>
              <a:pPr algn="just">
                <a:buNone/>
              </a:pPr>
              <a:r>
                <a:rPr lang="en-US" sz="1200" dirty="0">
                  <a:latin typeface="Times New Roman" panose="02020603050405020304" pitchFamily="18" charset="0"/>
                  <a:ea typeface="+mn-lt"/>
                  <a:cs typeface="Times New Roman" panose="02020603050405020304" pitchFamily="18" charset="0"/>
                </a:rPr>
                <a:t>a)</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 </a:t>
              </a:r>
              <a:r>
                <a:rPr lang="en-US" altLang="ja-JP" sz="1200" b="1" dirty="0">
                  <a:latin typeface="Times New Roman" panose="02020603050405020304" pitchFamily="18" charset="0"/>
                  <a:ea typeface="+mn-lt"/>
                  <a:cs typeface="Times New Roman" panose="02020603050405020304" pitchFamily="18" charset="0"/>
                </a:rPr>
                <a:t>Wheel type</a:t>
              </a:r>
              <a:endParaRPr lang="ja-JP" sz="1200" b="1"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The wheel type generally has four tires, of which the front or rear two are the drive wheels.</a:t>
              </a:r>
              <a:endParaRPr lang="ja-JP" altLang="en-US"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The tires used are non-punk tires. Many of them use white rubber tires that do not leave running marks on the road surface. </a:t>
              </a:r>
              <a:endParaRPr lang="ja-JP" altLang="en-US"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The tires are driven by a hydraulic motor through a reduction gear.</a:t>
              </a:r>
              <a:endParaRPr lang="ja-JP"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 Main Features 】</a:t>
              </a:r>
              <a:endParaRPr lang="ja-JP" altLang="en-US"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A. It is easy to work while moving around</a:t>
              </a:r>
              <a:r>
                <a:rPr lang="ja-JP" sz="1200" dirty="0">
                  <a:latin typeface="Times New Roman" panose="02020603050405020304" pitchFamily="18" charset="0"/>
                  <a:ea typeface="+mn-lt"/>
                  <a:cs typeface="Times New Roman" panose="02020603050405020304" pitchFamily="18" charset="0"/>
                </a:rPr>
                <a:t>.</a:t>
              </a:r>
            </a:p>
            <a:p>
              <a:pPr algn="just">
                <a:buNone/>
              </a:pPr>
              <a:r>
                <a:rPr lang="en-US" altLang="ja-JP" sz="1200" dirty="0">
                  <a:latin typeface="Times New Roman" panose="02020603050405020304" pitchFamily="18" charset="0"/>
                  <a:ea typeface="+mn-lt"/>
                  <a:cs typeface="Times New Roman" panose="02020603050405020304" pitchFamily="18" charset="0"/>
                </a:rPr>
                <a:t>B. Traveling speed is slower than the truck type.</a:t>
              </a:r>
              <a:endParaRPr lang="ja-JP"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C.</a:t>
              </a:r>
              <a:r>
                <a:rPr lang="ja-JP" sz="1200" dirty="0">
                  <a:latin typeface="Times New Roman" panose="02020603050405020304" pitchFamily="18" charset="0"/>
                  <a:ea typeface="+mn-lt"/>
                  <a:cs typeface="Times New Roman" panose="02020603050405020304" pitchFamily="18" charset="0"/>
                </a:rPr>
                <a:t> </a:t>
              </a:r>
              <a:r>
                <a:rPr lang="en" altLang="ja-JP" sz="1200" dirty="0">
                  <a:latin typeface="Times New Roman" panose="02020603050405020304" pitchFamily="18" charset="0"/>
                  <a:ea typeface="+mn-lt"/>
                  <a:cs typeface="Times New Roman" panose="02020603050405020304" pitchFamily="18" charset="0"/>
                </a:rPr>
                <a:t>Compared to the crawler type (made of iron), there is less damage to the road surface during driving.</a:t>
              </a:r>
              <a:r>
                <a:rPr lang="ja-JP" sz="1200" dirty="0">
                  <a:latin typeface="Times New Roman" panose="02020603050405020304" pitchFamily="18" charset="0"/>
                  <a:ea typeface="+mn-lt"/>
                  <a:cs typeface="Times New Roman" panose="02020603050405020304" pitchFamily="18" charset="0"/>
                </a:rPr>
                <a:t> </a:t>
              </a:r>
            </a:p>
            <a:p>
              <a:pPr algn="just">
                <a:buNone/>
              </a:pPr>
              <a:r>
                <a:rPr lang="en-US" altLang="ja-JP" sz="1200" dirty="0">
                  <a:latin typeface="Times New Roman" panose="02020603050405020304" pitchFamily="18" charset="0"/>
                  <a:ea typeface="+mn-lt"/>
                  <a:cs typeface="Times New Roman" panose="02020603050405020304" pitchFamily="18" charset="0"/>
                </a:rPr>
                <a:t>D. Often used for maintenance and inspection in factory facilities, finishing work in construction works, shipyards, etc.</a:t>
              </a:r>
              <a:endParaRPr lang="ja-JP" altLang="en-US" sz="1200" dirty="0">
                <a:latin typeface="Times New Roman" panose="02020603050405020304" pitchFamily="18" charset="0"/>
                <a:ea typeface="+mn-lt"/>
                <a:cs typeface="Times New Roman" panose="02020603050405020304" pitchFamily="18" charset="0"/>
              </a:endParaRPr>
            </a:p>
          </p:txBody>
        </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7033279" y="794457"/>
              <a:ext cx="1426845" cy="3129915"/>
            </a:xfrm>
            <a:prstGeom prst="rect">
              <a:avLst/>
            </a:prstGeom>
            <a:noFill/>
            <a:ln>
              <a:solidFill>
                <a:schemeClr val="tx1"/>
              </a:solidFill>
            </a:ln>
          </p:spPr>
        </p:pic>
        <p:pic>
          <p:nvPicPr>
            <p:cNvPr id="2" name="Picture 2">
              <a:extLst>
                <a:ext uri="{FF2B5EF4-FFF2-40B4-BE49-F238E27FC236}">
                  <a16:creationId xmlns:a16="http://schemas.microsoft.com/office/drawing/2014/main" id="{5CE8EC90-81F3-4E77-8DFE-06CED7B9AEDB}"/>
                </a:ext>
              </a:extLst>
            </p:cNvPr>
            <p:cNvPicPr>
              <a:picLocks noChangeAspect="1"/>
            </p:cNvPicPr>
            <p:nvPr/>
          </p:nvPicPr>
          <p:blipFill rotWithShape="1">
            <a:blip r:embed="rId4"/>
            <a:srcRect l="5759" r="10995" b="-1239"/>
            <a:stretch/>
          </p:blipFill>
          <p:spPr>
            <a:xfrm>
              <a:off x="6231739" y="3996554"/>
              <a:ext cx="2283611" cy="1573445"/>
            </a:xfrm>
            <a:prstGeom prst="rect">
              <a:avLst/>
            </a:prstGeom>
          </p:spPr>
        </p:pic>
      </p:grpSp>
    </p:spTree>
    <p:extLst>
      <p:ext uri="{BB962C8B-B14F-4D97-AF65-F5344CB8AC3E}">
        <p14:creationId xmlns:p14="http://schemas.microsoft.com/office/powerpoint/2010/main" val="288754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sz="2400">
                <a:latin typeface="Times New Roman" panose="02020603050405020304" pitchFamily="18" charset="0"/>
                <a:ea typeface="+mj-lt"/>
                <a:cs typeface="Times New Roman" panose="02020603050405020304" pitchFamily="18" charset="0"/>
              </a:rPr>
              <a:t>Types of aerial work platforms - Traveling Device (</a:t>
            </a:r>
            <a:r>
              <a:rPr lang="en-US" altLang="ja-JP" sz="2400" dirty="0">
                <a:latin typeface="Times New Roman" panose="02020603050405020304" pitchFamily="18" charset="0"/>
                <a:ea typeface="+mj-lt"/>
                <a:cs typeface="Times New Roman" panose="02020603050405020304" pitchFamily="18" charset="0"/>
              </a:rPr>
              <a:t>3</a:t>
            </a:r>
            <a:r>
              <a:rPr lang="ja-JP" sz="2400">
                <a:latin typeface="Times New Roman" panose="02020603050405020304" pitchFamily="18" charset="0"/>
                <a:ea typeface="+mj-lt"/>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8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9</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11</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C7A8AEB7-AA2C-46D7-A64C-D58E030D445D}"/>
              </a:ext>
            </a:extLst>
          </p:cNvPr>
          <p:cNvGrpSpPr/>
          <p:nvPr/>
        </p:nvGrpSpPr>
        <p:grpSpPr>
          <a:xfrm>
            <a:off x="628650" y="935915"/>
            <a:ext cx="7681403" cy="4750510"/>
            <a:chOff x="628650" y="935915"/>
            <a:chExt cx="7681403" cy="4750510"/>
          </a:xfrm>
        </p:grpSpPr>
        <p:sp>
          <p:nvSpPr>
            <p:cNvPr id="11" name="コンテンツ プレースホルダー 4"/>
            <p:cNvSpPr txBox="1">
              <a:spLocks/>
            </p:cNvSpPr>
            <p:nvPr/>
          </p:nvSpPr>
          <p:spPr>
            <a:xfrm>
              <a:off x="628650" y="935915"/>
              <a:ext cx="3702889" cy="4750510"/>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1200" b="1" dirty="0">
                  <a:latin typeface="Times New Roman" panose="02020603050405020304" pitchFamily="18" charset="0"/>
                  <a:ea typeface="Meiryo UI"/>
                  <a:cs typeface="Times New Roman" panose="02020603050405020304" pitchFamily="18" charset="0"/>
                </a:rPr>
                <a:t>②　</a:t>
              </a:r>
              <a:r>
                <a:rPr lang="en-US" altLang="ja-JP" sz="1200" b="1" dirty="0">
                  <a:latin typeface="Times New Roman" panose="02020603050405020304" pitchFamily="18" charset="0"/>
                  <a:ea typeface="+mn-lt"/>
                  <a:cs typeface="Times New Roman" panose="02020603050405020304" pitchFamily="18" charset="0"/>
                </a:rPr>
                <a:t>Self-propelled</a:t>
              </a:r>
              <a:r>
                <a:rPr lang="en-US" altLang="ja-JP" sz="1200" dirty="0">
                  <a:latin typeface="Times New Roman" panose="02020603050405020304" pitchFamily="18" charset="0"/>
                  <a:ea typeface="+mn-lt"/>
                  <a:cs typeface="Times New Roman" panose="02020603050405020304" pitchFamily="18" charset="0"/>
                </a:rPr>
                <a:t> </a:t>
              </a:r>
              <a:endParaRPr lang="ja-JP"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The type that is not attached to a truck is called self-propelled and cannot be driven on public roads. Among the self-propelled types, there are</a:t>
              </a:r>
              <a:r>
                <a:rPr lang="en-US" altLang="ja-JP" sz="1200" b="1" dirty="0">
                  <a:latin typeface="Times New Roman" panose="02020603050405020304" pitchFamily="18" charset="0"/>
                  <a:ea typeface="+mn-lt"/>
                  <a:cs typeface="Times New Roman" panose="02020603050405020304" pitchFamily="18" charset="0"/>
                </a:rPr>
                <a:t> wheele</a:t>
              </a:r>
              <a:r>
                <a:rPr lang="en-US" altLang="ja-JP" sz="1200" dirty="0">
                  <a:latin typeface="Times New Roman" panose="02020603050405020304" pitchFamily="18" charset="0"/>
                  <a:ea typeface="+mn-lt"/>
                  <a:cs typeface="Times New Roman" panose="02020603050405020304" pitchFamily="18" charset="0"/>
                </a:rPr>
                <a:t>d and </a:t>
              </a:r>
              <a:r>
                <a:rPr lang="en-US" altLang="ja-JP" sz="1200" b="1" dirty="0">
                  <a:latin typeface="Times New Roman" panose="02020603050405020304" pitchFamily="18" charset="0"/>
                  <a:ea typeface="+mn-lt"/>
                  <a:cs typeface="Times New Roman" panose="02020603050405020304" pitchFamily="18" charset="0"/>
                </a:rPr>
                <a:t>crawler</a:t>
              </a:r>
              <a:r>
                <a:rPr lang="en-US" altLang="ja-JP" sz="1200" dirty="0">
                  <a:latin typeface="Times New Roman" panose="02020603050405020304" pitchFamily="18" charset="0"/>
                  <a:ea typeface="+mn-lt"/>
                  <a:cs typeface="Times New Roman" panose="02020603050405020304" pitchFamily="18" charset="0"/>
                </a:rPr>
                <a:t> types.</a:t>
              </a:r>
              <a:endParaRPr lang="ja-JP" altLang="en-US" sz="1200" dirty="0">
                <a:latin typeface="Times New Roman" panose="02020603050405020304" pitchFamily="18" charset="0"/>
                <a:ea typeface="+mn-lt"/>
                <a:cs typeface="Times New Roman" panose="02020603050405020304" pitchFamily="18" charset="0"/>
              </a:endParaRPr>
            </a:p>
            <a:p>
              <a:pPr marL="0" indent="0" algn="just">
                <a:buNone/>
              </a:pPr>
              <a:r>
                <a:rPr lang="en-US" altLang="ja-JP" sz="1200" b="1" dirty="0">
                  <a:latin typeface="Times New Roman" panose="02020603050405020304" pitchFamily="18" charset="0"/>
                  <a:ea typeface="Meiryo UI"/>
                  <a:cs typeface="Times New Roman" panose="02020603050405020304" pitchFamily="18" charset="0"/>
                </a:rPr>
                <a:t>b)</a:t>
              </a:r>
              <a:r>
                <a:rPr lang="ja-JP" altLang="en-US" sz="1200" b="1" dirty="0">
                  <a:latin typeface="Times New Roman" panose="02020603050405020304" pitchFamily="18" charset="0"/>
                  <a:ea typeface="Meiryo UI"/>
                  <a:cs typeface="Times New Roman" panose="02020603050405020304" pitchFamily="18" charset="0"/>
                </a:rPr>
                <a:t>　</a:t>
              </a:r>
              <a:r>
                <a:rPr lang="en" altLang="ja-JP" sz="1200" b="1" dirty="0">
                  <a:latin typeface="Times New Roman" panose="02020603050405020304" pitchFamily="18" charset="0"/>
                  <a:ea typeface="+mn-lt"/>
                  <a:cs typeface="Times New Roman" panose="02020603050405020304" pitchFamily="18" charset="0"/>
                </a:rPr>
                <a:t>Crawler type</a:t>
              </a:r>
              <a:r>
                <a:rPr lang="ja-JP" sz="1200" b="1" dirty="0">
                  <a:latin typeface="Times New Roman" panose="02020603050405020304" pitchFamily="18" charset="0"/>
                  <a:ea typeface="+mn-lt"/>
                  <a:cs typeface="Times New Roman" panose="02020603050405020304" pitchFamily="18" charset="0"/>
                </a:rPr>
                <a:t> </a:t>
              </a:r>
            </a:p>
            <a:p>
              <a:pPr algn="just">
                <a:buNone/>
              </a:pPr>
              <a:r>
                <a:rPr lang="en-US" altLang="ja-JP" sz="1200" dirty="0">
                  <a:latin typeface="Times New Roman" panose="02020603050405020304" pitchFamily="18" charset="0"/>
                  <a:ea typeface="+mn-lt"/>
                  <a:cs typeface="Times New Roman" panose="02020603050405020304" pitchFamily="18" charset="0"/>
                </a:rPr>
                <a:t>The crawler type also uses a hydraulic motor with a reduction gear to drive the crawler.</a:t>
              </a:r>
              <a:endParaRPr lang="ja-JP" sz="1200" dirty="0">
                <a:latin typeface="Times New Roman" panose="02020603050405020304" pitchFamily="18" charset="0"/>
                <a:ea typeface="+mn-lt"/>
                <a:cs typeface="Times New Roman" panose="02020603050405020304" pitchFamily="18" charset="0"/>
              </a:endParaRPr>
            </a:p>
            <a:p>
              <a:pPr algn="just">
                <a:buNone/>
              </a:pPr>
              <a:r>
                <a:rPr lang="en" altLang="ja-JP" sz="1200" dirty="0">
                  <a:latin typeface="Times New Roman" panose="02020603050405020304" pitchFamily="18" charset="0"/>
                  <a:ea typeface="+mn-lt"/>
                  <a:cs typeface="Times New Roman" panose="02020603050405020304" pitchFamily="18" charset="0"/>
                </a:rPr>
                <a:t>Some of the smaller ones use rubber crawlers and are used for indoor construction.</a:t>
              </a:r>
              <a:r>
                <a:rPr lang="ja-JP" sz="1200" dirty="0">
                  <a:latin typeface="Times New Roman" panose="02020603050405020304" pitchFamily="18" charset="0"/>
                  <a:ea typeface="+mn-lt"/>
                  <a:cs typeface="Times New Roman" panose="02020603050405020304" pitchFamily="18" charset="0"/>
                </a:rPr>
                <a:t> </a:t>
              </a:r>
            </a:p>
            <a:p>
              <a:pPr algn="just">
                <a:buNone/>
              </a:pPr>
              <a:r>
                <a:rPr lang="en-US" altLang="ja-JP" sz="1200" dirty="0">
                  <a:latin typeface="Times New Roman" panose="02020603050405020304" pitchFamily="18" charset="0"/>
                  <a:ea typeface="+mn-lt"/>
                  <a:cs typeface="Times New Roman" panose="02020603050405020304" pitchFamily="18" charset="0"/>
                </a:rPr>
                <a:t>Many of them use white rubber crawlers that do not leave running marks on the road surface easily.</a:t>
              </a:r>
              <a:endParaRPr lang="ja-JP" sz="1200" dirty="0">
                <a:latin typeface="Times New Roman" panose="02020603050405020304" pitchFamily="18" charset="0"/>
                <a:ea typeface="+mn-lt"/>
                <a:cs typeface="Times New Roman" panose="02020603050405020304" pitchFamily="18" charset="0"/>
              </a:endParaRPr>
            </a:p>
            <a:p>
              <a:pPr>
                <a:buNone/>
              </a:pP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t>
              </a:r>
              <a:r>
                <a:rPr lang="en" altLang="ja-JP" sz="1200" dirty="0">
                  <a:latin typeface="Times New Roman" panose="02020603050405020304" pitchFamily="18" charset="0"/>
                  <a:ea typeface="+mn-lt"/>
                  <a:cs typeface="Times New Roman" panose="02020603050405020304" pitchFamily="18" charset="0"/>
                </a:rPr>
                <a:t>Major features</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endParaRPr lang="ja-JP" altLang="en-US"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A. </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It is easy to work while moving around.</a:t>
              </a:r>
              <a:endParaRPr lang="ja-JP"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B. </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As with the wheeled type, the traveling speed is slow.</a:t>
              </a:r>
              <a:endParaRPr lang="ja-JP"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C.  It is possible to run on relatively uneven ground.</a:t>
              </a:r>
              <a:endParaRPr lang="ja-JP"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D.</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It is possible to run on relatively soft ground.</a:t>
              </a:r>
              <a:endParaRPr lang="ja-JP"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E. Often used in construction and facility work.</a:t>
              </a:r>
              <a:endParaRPr lang="ja-JP" sz="1200" dirty="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endParaRPr lang="ja-JP" altLang="en-US" sz="1200" b="1" dirty="0">
                <a:latin typeface="Times New Roman" panose="02020603050405020304" pitchFamily="18" charset="0"/>
                <a:ea typeface="Meiryo UI"/>
                <a:cs typeface="Times New Roman" panose="02020603050405020304" pitchFamily="18" charset="0"/>
              </a:endParaRPr>
            </a:p>
            <a:p>
              <a:pPr marL="0" indent="0">
                <a:lnSpc>
                  <a:spcPct val="110000"/>
                </a:lnSpc>
                <a:spcBef>
                  <a:spcPts val="0"/>
                </a:spcBef>
                <a:buFont typeface="Arial" panose="020B0604020202020204" pitchFamily="34" charset="0"/>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7001953" y="1193841"/>
              <a:ext cx="1308100" cy="3030855"/>
            </a:xfrm>
            <a:prstGeom prst="rect">
              <a:avLst/>
            </a:prstGeom>
            <a:noFill/>
            <a:ln>
              <a:solidFill>
                <a:schemeClr val="tx1"/>
              </a:solidFill>
            </a:ln>
          </p:spPr>
        </p:pic>
        <p:pic>
          <p:nvPicPr>
            <p:cNvPr id="2" name="Picture 2">
              <a:extLst>
                <a:ext uri="{FF2B5EF4-FFF2-40B4-BE49-F238E27FC236}">
                  <a16:creationId xmlns:a16="http://schemas.microsoft.com/office/drawing/2014/main" id="{70D6EC98-034F-4DE6-8F99-F5286CDA13A3}"/>
                </a:ext>
              </a:extLst>
            </p:cNvPr>
            <p:cNvPicPr>
              <a:picLocks noChangeAspect="1"/>
            </p:cNvPicPr>
            <p:nvPr/>
          </p:nvPicPr>
          <p:blipFill>
            <a:blip r:embed="rId4"/>
            <a:stretch>
              <a:fillRect/>
            </a:stretch>
          </p:blipFill>
          <p:spPr>
            <a:xfrm>
              <a:off x="4572000" y="2633303"/>
              <a:ext cx="2429953" cy="1591393"/>
            </a:xfrm>
            <a:prstGeom prst="rect">
              <a:avLst/>
            </a:prstGeom>
          </p:spPr>
        </p:pic>
      </p:grpSp>
    </p:spTree>
    <p:extLst>
      <p:ext uri="{BB962C8B-B14F-4D97-AF65-F5344CB8AC3E}">
        <p14:creationId xmlns:p14="http://schemas.microsoft.com/office/powerpoint/2010/main" val="371708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sz="2400">
                <a:latin typeface="Times New Roman" panose="02020603050405020304" pitchFamily="18" charset="0"/>
                <a:ea typeface="+mj-lt"/>
                <a:cs typeface="Times New Roman" panose="02020603050405020304" pitchFamily="18" charset="0"/>
              </a:rPr>
              <a:t>Terms related to aerial work platform vehicles </a:t>
            </a:r>
            <a:r>
              <a:rPr lang="en-US" altLang="ja-JP" sz="2400" dirty="0">
                <a:latin typeface="Times New Roman" panose="02020603050405020304" pitchFamily="18" charset="0"/>
                <a:ea typeface="+mj-lt"/>
                <a:cs typeface="Times New Roman" panose="02020603050405020304" pitchFamily="18" charset="0"/>
              </a:rPr>
              <a:t>(1)</a:t>
            </a:r>
            <a:endParaRPr lang="en-US" altLang="ja-JP"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14</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10</a:t>
            </a:r>
            <a:r>
              <a:rPr lang="en-US" altLang="ja-JP"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12</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5888A51E-CC80-4CAE-ABB6-19762C27B156}"/>
              </a:ext>
            </a:extLst>
          </p:cNvPr>
          <p:cNvGrpSpPr/>
          <p:nvPr/>
        </p:nvGrpSpPr>
        <p:grpSpPr>
          <a:xfrm>
            <a:off x="628650" y="935915"/>
            <a:ext cx="7886700" cy="4140145"/>
            <a:chOff x="628650" y="935915"/>
            <a:chExt cx="7886700" cy="4140145"/>
          </a:xfrm>
        </p:grpSpPr>
        <p:sp>
          <p:nvSpPr>
            <p:cNvPr id="11" name="コンテンツ プレースホルダー 4"/>
            <p:cNvSpPr txBox="1">
              <a:spLocks/>
            </p:cNvSpPr>
            <p:nvPr/>
          </p:nvSpPr>
          <p:spPr>
            <a:xfrm>
              <a:off x="628650" y="935915"/>
              <a:ext cx="7886700" cy="650660"/>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It is important to </a:t>
              </a:r>
              <a:r>
                <a:rPr lang="ja-JP" sz="1600" dirty="0">
                  <a:latin typeface="Times New Roman" panose="02020603050405020304" pitchFamily="18" charset="0"/>
                  <a:ea typeface="+mn-lt"/>
                  <a:cs typeface="Times New Roman" panose="02020603050405020304" pitchFamily="18" charset="0"/>
                </a:rPr>
                <a:t>understand the correct terminology and meaning of aerial work platform vehicles and operate them correctly and safely.</a:t>
              </a:r>
              <a:endParaRPr lang="en-US" altLang="ja-JP" dirty="0">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76D79860-1662-43F2-8091-5EC18152441F}"/>
                </a:ext>
              </a:extLst>
            </p:cNvPr>
            <p:cNvPicPr>
              <a:picLocks noChangeAspect="1"/>
            </p:cNvPicPr>
            <p:nvPr/>
          </p:nvPicPr>
          <p:blipFill>
            <a:blip r:embed="rId3"/>
            <a:stretch>
              <a:fillRect/>
            </a:stretch>
          </p:blipFill>
          <p:spPr>
            <a:xfrm>
              <a:off x="2705214" y="1741164"/>
              <a:ext cx="4008407" cy="3334896"/>
            </a:xfrm>
            <a:prstGeom prst="rect">
              <a:avLst/>
            </a:prstGeom>
          </p:spPr>
        </p:pic>
      </p:grpSp>
    </p:spTree>
    <p:extLst>
      <p:ext uri="{BB962C8B-B14F-4D97-AF65-F5344CB8AC3E}">
        <p14:creationId xmlns:p14="http://schemas.microsoft.com/office/powerpoint/2010/main" val="252060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sz="2400">
                <a:latin typeface="Times New Roman" panose="02020603050405020304" pitchFamily="18" charset="0"/>
                <a:ea typeface="+mj-lt"/>
                <a:cs typeface="Times New Roman" panose="02020603050405020304" pitchFamily="18" charset="0"/>
              </a:rPr>
              <a:t>Terms related to aerial work platform vehicles (</a:t>
            </a:r>
            <a:r>
              <a:rPr lang="en-US" altLang="ja-JP" sz="2400" dirty="0">
                <a:latin typeface="Times New Roman" panose="02020603050405020304" pitchFamily="18" charset="0"/>
                <a:ea typeface="+mj-lt"/>
                <a:cs typeface="Times New Roman" panose="02020603050405020304" pitchFamily="18" charset="0"/>
              </a:rPr>
              <a:t>2</a:t>
            </a:r>
            <a:r>
              <a:rPr lang="ja-JP" sz="2400">
                <a:latin typeface="Times New Roman" panose="02020603050405020304" pitchFamily="18" charset="0"/>
                <a:ea typeface="+mj-lt"/>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3942323" y="6400413"/>
            <a:ext cx="4228339"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14</a:t>
            </a:r>
            <a:r>
              <a:rPr lang="ja-JP" altLang="en-US" sz="1200" dirty="0">
                <a:latin typeface="Times New Roman" panose="02020603050405020304" pitchFamily="18" charset="0"/>
                <a:ea typeface="+mn-lt"/>
                <a:cs typeface="Times New Roman" panose="02020603050405020304" pitchFamily="18" charset="0"/>
              </a:rPr>
              <a:t> </a:t>
            </a:r>
            <a:r>
              <a:rPr lang="ja-JP" altLang="en-US" sz="1200" dirty="0" err="1">
                <a:latin typeface="Times New Roman" panose="02020603050405020304" pitchFamily="18" charset="0"/>
                <a:ea typeface="+mn-lt"/>
                <a:cs typeface="Times New Roman" panose="02020603050405020304" pitchFamily="18" charset="0"/>
              </a:rPr>
              <a:t>t</a:t>
            </a:r>
            <a:r>
              <a:rPr lang="en-US" altLang="en-US" sz="1200" dirty="0">
                <a:latin typeface="Times New Roman" panose="02020603050405020304" pitchFamily="18" charset="0"/>
                <a:ea typeface="+mn-lt"/>
                <a:cs typeface="Times New Roman" panose="02020603050405020304" pitchFamily="18" charset="0"/>
              </a:rPr>
              <a:t>o 20</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10</a:t>
            </a:r>
            <a:r>
              <a:rPr lang="ja-JP" altLang="en-US" sz="1200" dirty="0" smtClean="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to</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14</a:t>
            </a:r>
            <a:r>
              <a:rPr lang="ja-JP" altLang="en-US" sz="1200" dirty="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13</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50" y="935915"/>
            <a:ext cx="7958587" cy="3106696"/>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It is important to </a:t>
            </a:r>
            <a:r>
              <a:rPr lang="ja-JP" sz="1600" dirty="0">
                <a:latin typeface="Times New Roman" panose="02020603050405020304" pitchFamily="18" charset="0"/>
                <a:ea typeface="+mn-lt"/>
                <a:cs typeface="Times New Roman" panose="02020603050405020304" pitchFamily="18" charset="0"/>
              </a:rPr>
              <a:t>understand the correct terminology and meaning of aerial work platform vehicles and operate them correctly and safely</a:t>
            </a:r>
            <a:r>
              <a:rPr lang="en-US" sz="1600" dirty="0">
                <a:latin typeface="Times New Roman" panose="02020603050405020304" pitchFamily="18" charset="0"/>
                <a:ea typeface="+mn-lt"/>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nSpc>
                <a:spcPct val="110000"/>
              </a:lnSpc>
              <a:spcBef>
                <a:spcPts val="0"/>
              </a:spcBef>
              <a:buFont typeface="Arial" panose="020B0604020202020204" pitchFamily="34" charset="0"/>
              <a:buNone/>
            </a:pP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342900" indent="-342900">
              <a:lnSpc>
                <a:spcPct val="110000"/>
              </a:lnSpc>
              <a:spcBef>
                <a:spcPts val="0"/>
              </a:spcBef>
              <a:buAutoNum type="circleNumDbPlain"/>
              <a:tabLst>
                <a:tab pos="1882775" algn="l"/>
              </a:tabLst>
            </a:pPr>
            <a:r>
              <a:rPr lang="en-US" sz="1400" dirty="0">
                <a:latin typeface="Times New Roman" panose="02020603050405020304" pitchFamily="18" charset="0"/>
                <a:ea typeface="+mn-lt"/>
                <a:cs typeface="Times New Roman" panose="02020603050405020304" pitchFamily="18" charset="0"/>
              </a:rPr>
              <a:t>Work floor</a:t>
            </a:r>
            <a:r>
              <a:rPr lang="en-US" altLang="ja-JP" sz="1400" dirty="0">
                <a:latin typeface="Times New Roman" panose="02020603050405020304" pitchFamily="18" charset="0"/>
                <a:ea typeface="Meiryo UI"/>
                <a:cs typeface="Times New Roman" panose="02020603050405020304" pitchFamily="18" charset="0"/>
              </a:rPr>
              <a:t>: t</a:t>
            </a:r>
            <a:r>
              <a:rPr lang="en-US" sz="1400" dirty="0">
                <a:latin typeface="Times New Roman" panose="02020603050405020304" pitchFamily="18" charset="0"/>
                <a:ea typeface="+mn-lt"/>
                <a:cs typeface="Times New Roman" panose="02020603050405020304" pitchFamily="18" charset="0"/>
              </a:rPr>
              <a:t>he equipment on which people and loads are placed is </a:t>
            </a:r>
            <a:r>
              <a:rPr lang="en-US" altLang="ja-JP" sz="1400" dirty="0">
                <a:latin typeface="Times New Roman" panose="02020603050405020304" pitchFamily="18" charset="0"/>
                <a:ea typeface="+mn-lt"/>
                <a:cs typeface="Times New Roman" panose="02020603050405020304" pitchFamily="18" charset="0"/>
              </a:rPr>
              <a:t>called the</a:t>
            </a:r>
            <a:r>
              <a:rPr lang="en-US" sz="1400" dirty="0">
                <a:latin typeface="Times New Roman" panose="02020603050405020304" pitchFamily="18" charset="0"/>
                <a:ea typeface="+mn-lt"/>
                <a:cs typeface="Times New Roman" panose="02020603050405020304" pitchFamily="18" charset="0"/>
              </a:rPr>
              <a:t> work </a:t>
            </a:r>
            <a:r>
              <a:rPr lang="en-US" altLang="ja-JP" sz="1400" dirty="0">
                <a:latin typeface="Times New Roman" panose="02020603050405020304" pitchFamily="18" charset="0"/>
                <a:ea typeface="+mn-lt"/>
                <a:cs typeface="Times New Roman" panose="02020603050405020304" pitchFamily="18" charset="0"/>
              </a:rPr>
              <a:t>floor. </a:t>
            </a:r>
            <a:r>
              <a:rPr lang="ja-JP" altLang="en-US" sz="1400" dirty="0">
                <a:latin typeface="Times New Roman" panose="02020603050405020304" pitchFamily="18" charset="0"/>
                <a:ea typeface="Meiryo UI"/>
                <a:cs typeface="Times New Roman" panose="02020603050405020304" pitchFamily="18" charset="0"/>
              </a:rPr>
              <a:t>。</a:t>
            </a:r>
            <a:endParaRPr lang="en-US" altLang="ja-JP" sz="1400" dirty="0">
              <a:latin typeface="Times New Roman" panose="02020603050405020304" pitchFamily="18" charset="0"/>
              <a:ea typeface="Meiryo UI"/>
              <a:cs typeface="Times New Roman" panose="02020603050405020304" pitchFamily="18" charset="0"/>
            </a:endParaRPr>
          </a:p>
          <a:p>
            <a:pPr marL="342900" indent="-342900">
              <a:lnSpc>
                <a:spcPct val="110000"/>
              </a:lnSpc>
              <a:spcBef>
                <a:spcPts val="0"/>
              </a:spcBef>
              <a:buAutoNum type="circleNumDbPlain"/>
              <a:tabLst>
                <a:tab pos="1882775" algn="l"/>
              </a:tabLst>
            </a:pPr>
            <a:r>
              <a:rPr lang="en-US" altLang="ja-JP" sz="1400" dirty="0" smtClean="0">
                <a:latin typeface="Times New Roman" panose="02020603050405020304" pitchFamily="18" charset="0"/>
                <a:ea typeface="+mn-lt"/>
                <a:cs typeface="Times New Roman" panose="02020603050405020304" pitchFamily="18" charset="0"/>
              </a:rPr>
              <a:t>Leveling </a:t>
            </a:r>
            <a:r>
              <a:rPr lang="en-US" altLang="ja-JP" sz="1400" dirty="0">
                <a:latin typeface="Times New Roman" panose="02020603050405020304" pitchFamily="18" charset="0"/>
                <a:ea typeface="+mn-lt"/>
                <a:cs typeface="Times New Roman" panose="02020603050405020304" pitchFamily="18" charset="0"/>
              </a:rPr>
              <a:t>device</a:t>
            </a:r>
            <a:r>
              <a:rPr lang="en-US" altLang="ja-JP" sz="1400" dirty="0">
                <a:latin typeface="Times New Roman" panose="02020603050405020304" pitchFamily="18" charset="0"/>
                <a:ea typeface="Meiryo UI"/>
                <a:cs typeface="Times New Roman" panose="02020603050405020304" pitchFamily="18" charset="0"/>
              </a:rPr>
              <a:t>: a</a:t>
            </a:r>
            <a:r>
              <a:rPr lang="en-US" sz="1400" dirty="0">
                <a:latin typeface="Times New Roman" panose="02020603050405020304" pitchFamily="18" charset="0"/>
                <a:ea typeface="+mn-lt"/>
                <a:cs typeface="Times New Roman" panose="02020603050405020304" pitchFamily="18" charset="0"/>
              </a:rPr>
              <a:t> device that </a:t>
            </a:r>
            <a:r>
              <a:rPr lang="en-US" sz="1400" dirty="0" smtClean="0">
                <a:latin typeface="Times New Roman" panose="02020603050405020304" pitchFamily="18" charset="0"/>
                <a:ea typeface="+mn-lt"/>
                <a:cs typeface="Times New Roman" panose="02020603050405020304" pitchFamily="18" charset="0"/>
              </a:rPr>
              <a:t>keeps </a:t>
            </a:r>
            <a:r>
              <a:rPr lang="en-US" sz="1400" dirty="0">
                <a:latin typeface="Times New Roman" panose="02020603050405020304" pitchFamily="18" charset="0"/>
                <a:ea typeface="+mn-lt"/>
                <a:cs typeface="Times New Roman" panose="02020603050405020304" pitchFamily="18" charset="0"/>
              </a:rPr>
              <a:t>the working floor </a:t>
            </a:r>
            <a:r>
              <a:rPr lang="en-US" sz="1400" dirty="0" smtClean="0">
                <a:latin typeface="Times New Roman" panose="02020603050405020304" pitchFamily="18" charset="0"/>
                <a:ea typeface="+mn-lt"/>
                <a:cs typeface="Times New Roman" panose="02020603050405020304" pitchFamily="18" charset="0"/>
              </a:rPr>
              <a:t>leveled</a:t>
            </a:r>
            <a:r>
              <a:rPr lang="en-US" altLang="ja-JP" sz="1400" dirty="0" smtClean="0">
                <a:latin typeface="Times New Roman" panose="02020603050405020304" pitchFamily="18" charset="0"/>
                <a:ea typeface="+mn-lt"/>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at all times.</a:t>
            </a:r>
            <a:endParaRPr lang="en-US" altLang="ja-JP" sz="1400" dirty="0">
              <a:latin typeface="Times New Roman" panose="02020603050405020304" pitchFamily="18" charset="0"/>
              <a:ea typeface="Meiryo UI"/>
              <a:cs typeface="Times New Roman" panose="02020603050405020304" pitchFamily="18" charset="0"/>
            </a:endParaRPr>
          </a:p>
          <a:p>
            <a:pPr marL="342900" indent="-342900">
              <a:lnSpc>
                <a:spcPct val="110000"/>
              </a:lnSpc>
              <a:spcBef>
                <a:spcPts val="0"/>
              </a:spcBef>
              <a:buAutoNum type="circleNumDbPlain"/>
              <a:tabLst>
                <a:tab pos="1882775" algn="l"/>
              </a:tabLst>
            </a:pPr>
            <a:r>
              <a:rPr lang="en-US" altLang="ja-JP" sz="1400" dirty="0">
                <a:latin typeface="Times New Roman" panose="02020603050405020304" pitchFamily="18" charset="0"/>
                <a:ea typeface="+mn-lt"/>
                <a:cs typeface="Times New Roman" panose="02020603050405020304" pitchFamily="18" charset="0"/>
              </a:rPr>
              <a:t>Operating device</a:t>
            </a:r>
            <a:r>
              <a:rPr lang="en-US" altLang="ja-JP" sz="1400" dirty="0">
                <a:latin typeface="Times New Roman" panose="02020603050405020304" pitchFamily="18" charset="0"/>
                <a:ea typeface="Meiryo UI"/>
                <a:cs typeface="Times New Roman" panose="02020603050405020304" pitchFamily="18" charset="0"/>
              </a:rPr>
              <a:t>: a</a:t>
            </a:r>
            <a:r>
              <a:rPr lang="en-US" sz="1400" dirty="0">
                <a:latin typeface="Times New Roman" panose="02020603050405020304" pitchFamily="18" charset="0"/>
                <a:ea typeface="+mn-lt"/>
                <a:cs typeface="Times New Roman" panose="02020603050405020304" pitchFamily="18" charset="0"/>
              </a:rPr>
              <a:t> device that operates work equipment, </a:t>
            </a:r>
            <a:r>
              <a:rPr lang="en-US" altLang="ja-JP" sz="1400" dirty="0">
                <a:latin typeface="Times New Roman" panose="02020603050405020304" pitchFamily="18" charset="0"/>
                <a:ea typeface="+mn-lt"/>
                <a:cs typeface="Times New Roman" panose="02020603050405020304" pitchFamily="18" charset="0"/>
              </a:rPr>
              <a:t>traveling equipment, etc. </a:t>
            </a:r>
            <a:endParaRPr lang="en-US" altLang="ja-JP" sz="1400" dirty="0">
              <a:latin typeface="Times New Roman" panose="02020603050405020304" pitchFamily="18" charset="0"/>
              <a:ea typeface="Meiryo UI"/>
              <a:cs typeface="Times New Roman" panose="02020603050405020304" pitchFamily="18" charset="0"/>
            </a:endParaRPr>
          </a:p>
          <a:p>
            <a:pPr marL="342900" indent="-342900">
              <a:lnSpc>
                <a:spcPct val="110000"/>
              </a:lnSpc>
              <a:spcBef>
                <a:spcPts val="0"/>
              </a:spcBef>
              <a:buAutoNum type="circleNumDbPlain"/>
              <a:tabLst>
                <a:tab pos="1882775" algn="l"/>
              </a:tabLst>
            </a:pPr>
            <a:r>
              <a:rPr lang="en-US" altLang="ja-JP" sz="1400" dirty="0">
                <a:latin typeface="Times New Roman" panose="02020603050405020304" pitchFamily="18" charset="0"/>
                <a:ea typeface="+mn-lt"/>
                <a:cs typeface="Times New Roman" panose="02020603050405020304" pitchFamily="18" charset="0"/>
              </a:rPr>
              <a:t>Boom device</a:t>
            </a:r>
            <a:r>
              <a:rPr lang="en-US" altLang="ja-JP" sz="1400" dirty="0">
                <a:latin typeface="Times New Roman" panose="02020603050405020304" pitchFamily="18" charset="0"/>
                <a:ea typeface="Meiryo UI"/>
                <a:cs typeface="Times New Roman" panose="02020603050405020304" pitchFamily="18" charset="0"/>
              </a:rPr>
              <a:t>: a</a:t>
            </a:r>
            <a:r>
              <a:rPr lang="en-US" sz="1400" dirty="0">
                <a:latin typeface="Times New Roman" panose="02020603050405020304" pitchFamily="18" charset="0"/>
                <a:ea typeface="+mn-lt"/>
                <a:cs typeface="Times New Roman" panose="02020603050405020304" pitchFamily="18" charset="0"/>
              </a:rPr>
              <a:t> device that supports the work floor and can </a:t>
            </a:r>
            <a:r>
              <a:rPr lang="en-US" altLang="ja-JP" sz="1400" dirty="0">
                <a:latin typeface="Times New Roman" panose="02020603050405020304" pitchFamily="18" charset="0"/>
                <a:ea typeface="+mn-lt"/>
                <a:cs typeface="Times New Roman" panose="02020603050405020304" pitchFamily="18" charset="0"/>
              </a:rPr>
              <a:t>raise and lower, undulate, etc.</a:t>
            </a:r>
            <a:endParaRPr lang="en-US" altLang="ja-JP" sz="1400" dirty="0">
              <a:latin typeface="Times New Roman" panose="02020603050405020304" pitchFamily="18" charset="0"/>
              <a:ea typeface="Meiryo UI"/>
              <a:cs typeface="Times New Roman" panose="02020603050405020304" pitchFamily="18" charset="0"/>
            </a:endParaRPr>
          </a:p>
          <a:p>
            <a:pPr marL="342900" indent="-342900">
              <a:lnSpc>
                <a:spcPct val="110000"/>
              </a:lnSpc>
              <a:spcBef>
                <a:spcPts val="0"/>
              </a:spcBef>
              <a:buAutoNum type="circleNumDbPlain"/>
              <a:tabLst>
                <a:tab pos="1882775" algn="l"/>
              </a:tabLst>
            </a:pPr>
            <a:r>
              <a:rPr lang="en-US" altLang="ja-JP" sz="1400" dirty="0">
                <a:latin typeface="Times New Roman" panose="02020603050405020304" pitchFamily="18" charset="0"/>
                <a:ea typeface="+mn-lt"/>
                <a:cs typeface="Times New Roman" panose="02020603050405020304" pitchFamily="18" charset="0"/>
              </a:rPr>
              <a:t>Swivel device: a</a:t>
            </a:r>
            <a:r>
              <a:rPr lang="en-US" sz="1400" dirty="0">
                <a:latin typeface="Times New Roman" panose="02020603050405020304" pitchFamily="18" charset="0"/>
                <a:ea typeface="+mn-lt"/>
                <a:cs typeface="Times New Roman" panose="02020603050405020304" pitchFamily="18" charset="0"/>
              </a:rPr>
              <a:t> device that swivels the</a:t>
            </a:r>
            <a:r>
              <a:rPr lang="en-US" altLang="ja-JP" sz="1400" dirty="0">
                <a:latin typeface="Times New Roman" panose="02020603050405020304" pitchFamily="18" charset="0"/>
                <a:ea typeface="+mn-lt"/>
                <a:cs typeface="Times New Roman" panose="02020603050405020304" pitchFamily="18" charset="0"/>
              </a:rPr>
              <a:t> work equipment. </a:t>
            </a:r>
            <a:endParaRPr lang="en-US" altLang="ja-JP" sz="1400" dirty="0">
              <a:latin typeface="Times New Roman" panose="02020603050405020304" pitchFamily="18" charset="0"/>
              <a:ea typeface="Meiryo UI"/>
              <a:cs typeface="Times New Roman" panose="02020603050405020304" pitchFamily="18" charset="0"/>
            </a:endParaRPr>
          </a:p>
          <a:p>
            <a:pPr marL="342900" indent="-342900">
              <a:lnSpc>
                <a:spcPct val="110000"/>
              </a:lnSpc>
              <a:spcBef>
                <a:spcPts val="0"/>
              </a:spcBef>
              <a:buAutoNum type="circleNumDbPlain"/>
              <a:tabLst>
                <a:tab pos="1882775" algn="l"/>
              </a:tabLst>
            </a:pPr>
            <a:r>
              <a:rPr lang="en-US" altLang="ja-JP" sz="1400" dirty="0">
                <a:latin typeface="Times New Roman" panose="02020603050405020304" pitchFamily="18" charset="0"/>
                <a:ea typeface="+mn-lt"/>
                <a:cs typeface="Times New Roman" panose="02020603050405020304" pitchFamily="18" charset="0"/>
              </a:rPr>
              <a:t>Outrigger</a:t>
            </a:r>
            <a:r>
              <a:rPr lang="en-US" altLang="ja-JP" sz="1400" dirty="0">
                <a:latin typeface="Times New Roman" panose="02020603050405020304" pitchFamily="18" charset="0"/>
                <a:ea typeface="Meiryo UI"/>
                <a:cs typeface="Times New Roman" panose="02020603050405020304" pitchFamily="18" charset="0"/>
              </a:rPr>
              <a:t>: a</a:t>
            </a:r>
            <a:r>
              <a:rPr lang="en-US" sz="1400" dirty="0">
                <a:latin typeface="Times New Roman" panose="02020603050405020304" pitchFamily="18" charset="0"/>
                <a:ea typeface="+mn-lt"/>
                <a:cs typeface="Times New Roman" panose="02020603050405020304" pitchFamily="18" charset="0"/>
              </a:rPr>
              <a:t> device that secures the stability of </a:t>
            </a:r>
            <a:r>
              <a:rPr lang="en-US" altLang="ja-JP" sz="1400" dirty="0">
                <a:latin typeface="Times New Roman" panose="02020603050405020304" pitchFamily="18" charset="0"/>
                <a:ea typeface="+mn-lt"/>
                <a:cs typeface="Times New Roman" panose="02020603050405020304" pitchFamily="18" charset="0"/>
              </a:rPr>
              <a:t>the machine with a jack. </a:t>
            </a:r>
            <a:endParaRPr lang="en-US" altLang="ja-JP" sz="1400" dirty="0">
              <a:latin typeface="Times New Roman" panose="02020603050405020304" pitchFamily="18" charset="0"/>
              <a:ea typeface="Meiryo UI"/>
              <a:cs typeface="Times New Roman" panose="02020603050405020304" pitchFamily="18" charset="0"/>
            </a:endParaRPr>
          </a:p>
          <a:p>
            <a:pPr marL="342900" indent="-342900">
              <a:lnSpc>
                <a:spcPct val="110000"/>
              </a:lnSpc>
              <a:spcBef>
                <a:spcPts val="0"/>
              </a:spcBef>
              <a:buAutoNum type="circleNumDbPlain"/>
              <a:tabLst>
                <a:tab pos="1882775" algn="l"/>
              </a:tabLst>
            </a:pPr>
            <a:r>
              <a:rPr lang="en-US" altLang="ja-JP" sz="1400" dirty="0">
                <a:latin typeface="Times New Roman" panose="02020603050405020304" pitchFamily="18" charset="0"/>
                <a:ea typeface="+mn-lt"/>
                <a:cs typeface="Times New Roman" panose="02020603050405020304" pitchFamily="18" charset="0"/>
              </a:rPr>
              <a:t>Vertical Lifting Device</a:t>
            </a:r>
            <a:r>
              <a:rPr lang="en-US" altLang="ja-JP" sz="1400" dirty="0">
                <a:latin typeface="Times New Roman" panose="02020603050405020304" pitchFamily="18" charset="0"/>
                <a:ea typeface="Meiryo UI"/>
                <a:cs typeface="Times New Roman" panose="02020603050405020304" pitchFamily="18" charset="0"/>
              </a:rPr>
              <a:t>: a</a:t>
            </a:r>
            <a:r>
              <a:rPr lang="en-US" sz="1400" dirty="0">
                <a:latin typeface="Times New Roman" panose="02020603050405020304" pitchFamily="18" charset="0"/>
                <a:ea typeface="+mn-lt"/>
                <a:cs typeface="Times New Roman" panose="02020603050405020304" pitchFamily="18" charset="0"/>
              </a:rPr>
              <a:t> device that raises and lowers the work</a:t>
            </a:r>
            <a:r>
              <a:rPr lang="en-US" altLang="ja-JP" sz="1400" dirty="0">
                <a:latin typeface="Times New Roman" panose="02020603050405020304" pitchFamily="18" charset="0"/>
                <a:ea typeface="+mn-lt"/>
                <a:cs typeface="Times New Roman" panose="02020603050405020304" pitchFamily="18" charset="0"/>
              </a:rPr>
              <a:t> floor vertically. </a:t>
            </a:r>
            <a:endParaRPr lang="en-US" altLang="ja-JP" sz="1400" dirty="0">
              <a:latin typeface="Times New Roman" panose="02020603050405020304" pitchFamily="18" charset="0"/>
              <a:ea typeface="Meiryo UI"/>
              <a:cs typeface="Times New Roman" panose="02020603050405020304" pitchFamily="18" charset="0"/>
            </a:endParaRPr>
          </a:p>
          <a:p>
            <a:pPr marL="342900" indent="-342900">
              <a:lnSpc>
                <a:spcPct val="110000"/>
              </a:lnSpc>
              <a:spcBef>
                <a:spcPts val="0"/>
              </a:spcBef>
              <a:buAutoNum type="circleNumDbPlain"/>
              <a:tabLst>
                <a:tab pos="1882775" algn="l"/>
              </a:tabLst>
            </a:pPr>
            <a:r>
              <a:rPr lang="en-US" altLang="ja-JP" sz="1400" dirty="0">
                <a:latin typeface="Times New Roman" panose="02020603050405020304" pitchFamily="18" charset="0"/>
                <a:ea typeface="+mn-lt"/>
                <a:cs typeface="Times New Roman" panose="02020603050405020304" pitchFamily="18" charset="0"/>
              </a:rPr>
              <a:t>Load capacity</a:t>
            </a:r>
            <a:r>
              <a:rPr lang="en-US" altLang="ja-JP" sz="1400" dirty="0">
                <a:latin typeface="Times New Roman" panose="02020603050405020304" pitchFamily="18" charset="0"/>
                <a:ea typeface="Meiryo UI"/>
                <a:cs typeface="Times New Roman" panose="02020603050405020304" pitchFamily="18" charset="0"/>
              </a:rPr>
              <a:t>: t</a:t>
            </a:r>
            <a:r>
              <a:rPr lang="en-US" sz="1400" dirty="0">
                <a:latin typeface="Times New Roman" panose="02020603050405020304" pitchFamily="18" charset="0"/>
                <a:ea typeface="+mn-lt"/>
                <a:cs typeface="Times New Roman" panose="02020603050405020304" pitchFamily="18" charset="0"/>
              </a:rPr>
              <a:t>his is the maximum load that can be lifted with a person or load on the work floor.  </a:t>
            </a:r>
            <a:endParaRPr lang="en-US" dirty="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tabLst>
                <a:tab pos="1882775" algn="l"/>
              </a:tabLst>
            </a:pPr>
            <a:r>
              <a:rPr lang="en-US" sz="1400" dirty="0">
                <a:latin typeface="Times New Roman" panose="02020603050405020304" pitchFamily="18" charset="0"/>
                <a:ea typeface="+mn-lt"/>
                <a:cs typeface="Times New Roman" panose="02020603050405020304" pitchFamily="18" charset="0"/>
              </a:rPr>
              <a:t>        If a load exceeding the load capacity is applied to the work floor</a:t>
            </a:r>
            <a:r>
              <a:rPr lang="en-US" altLang="ja-JP" sz="1400" dirty="0">
                <a:latin typeface="Times New Roman" panose="02020603050405020304" pitchFamily="18" charset="0"/>
                <a:ea typeface="+mn-lt"/>
                <a:cs typeface="Times New Roman" panose="02020603050405020304" pitchFamily="18" charset="0"/>
              </a:rPr>
              <a:t>, it may lead to a serious accident.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63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sz="2400" dirty="0">
                <a:latin typeface="Times New Roman" panose="02020603050405020304" pitchFamily="18" charset="0"/>
                <a:ea typeface="+mj-lt"/>
                <a:cs typeface="Times New Roman" panose="02020603050405020304" pitchFamily="18" charset="0"/>
              </a:rPr>
              <a:t>Terms related to aerial work platform vehicles (</a:t>
            </a:r>
            <a:r>
              <a:rPr lang="en-US" altLang="ja-JP" sz="2400" dirty="0">
                <a:latin typeface="Times New Roman" panose="02020603050405020304" pitchFamily="18" charset="0"/>
                <a:ea typeface="+mj-lt"/>
                <a:cs typeface="Times New Roman" panose="02020603050405020304" pitchFamily="18" charset="0"/>
              </a:rPr>
              <a:t>3</a:t>
            </a:r>
            <a:r>
              <a:rPr lang="ja-JP" sz="2400" dirty="0">
                <a:latin typeface="Times New Roman" panose="02020603050405020304" pitchFamily="18" charset="0"/>
                <a:ea typeface="+mj-lt"/>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3783535" y="6400413"/>
            <a:ext cx="4387127"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20 to 2</a:t>
            </a:r>
            <a:r>
              <a:rPr lang="en-US" altLang="ja-JP" sz="1200" dirty="0">
                <a:latin typeface="Times New Roman" panose="02020603050405020304" pitchFamily="18" charset="0"/>
                <a:ea typeface="+mn-lt"/>
                <a:cs typeface="Times New Roman" panose="02020603050405020304" pitchFamily="18" charset="0"/>
              </a:rPr>
              <a:t>1</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15</a:t>
            </a:r>
            <a:r>
              <a:rPr lang="ja-JP" sz="1200" dirty="0" smtClean="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to </a:t>
            </a:r>
            <a:r>
              <a:rPr lang="ja-JP" sz="1200" dirty="0" smtClean="0">
                <a:latin typeface="Times New Roman" panose="02020603050405020304" pitchFamily="18" charset="0"/>
                <a:ea typeface="+mn-lt"/>
                <a:cs typeface="Times New Roman" panose="02020603050405020304" pitchFamily="18" charset="0"/>
              </a:rPr>
              <a:t>1</a:t>
            </a:r>
            <a:r>
              <a:rPr lang="en-US" altLang="ja-JP" sz="1200" dirty="0" smtClean="0">
                <a:latin typeface="Times New Roman" panose="02020603050405020304" pitchFamily="18" charset="0"/>
                <a:ea typeface="+mn-lt"/>
                <a:cs typeface="Times New Roman" panose="02020603050405020304" pitchFamily="18" charset="0"/>
              </a:rPr>
              <a:t>6</a:t>
            </a:r>
            <a:r>
              <a:rPr lang="ja-JP" sz="1200" dirty="0" smtClean="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14</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12" name="グループ化 11">
            <a:extLst>
              <a:ext uri="{FF2B5EF4-FFF2-40B4-BE49-F238E27FC236}">
                <a16:creationId xmlns:a16="http://schemas.microsoft.com/office/drawing/2014/main" id="{88EF4C34-5184-4705-ACB1-6E0A4E2D65D8}"/>
              </a:ext>
            </a:extLst>
          </p:cNvPr>
          <p:cNvGrpSpPr/>
          <p:nvPr/>
        </p:nvGrpSpPr>
        <p:grpSpPr>
          <a:xfrm>
            <a:off x="628650" y="935914"/>
            <a:ext cx="7886700" cy="5420436"/>
            <a:chOff x="628650" y="935914"/>
            <a:chExt cx="7886700" cy="5420436"/>
          </a:xfrm>
        </p:grpSpPr>
        <p:sp>
          <p:nvSpPr>
            <p:cNvPr id="11" name="コンテンツ プレースホルダー 4"/>
            <p:cNvSpPr txBox="1">
              <a:spLocks/>
            </p:cNvSpPr>
            <p:nvPr/>
          </p:nvSpPr>
          <p:spPr>
            <a:xfrm>
              <a:off x="628650" y="935914"/>
              <a:ext cx="7886700" cy="380034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sz="1600" dirty="0">
                  <a:latin typeface="Times New Roman" panose="02020603050405020304" pitchFamily="18" charset="0"/>
                  <a:ea typeface="+mn-lt"/>
                  <a:cs typeface="Times New Roman" panose="02020603050405020304" pitchFamily="18" charset="0"/>
                </a:rPr>
                <a:t>You must understand the correct terminology and meaning of aerial work platform vehicles and strive to operate them correctly and safely. </a:t>
              </a:r>
              <a:endParaRPr lang="en-US" dirty="0">
                <a:latin typeface="Times New Roman" panose="02020603050405020304" pitchFamily="18" charset="0"/>
                <a:cs typeface="Times New Roman" panose="02020603050405020304" pitchFamily="18" charset="0"/>
              </a:endParaRPr>
            </a:p>
            <a:p>
              <a:pPr marL="0" indent="0">
                <a:lnSpc>
                  <a:spcPct val="110000"/>
                </a:lnSpc>
                <a:spcBef>
                  <a:spcPts val="0"/>
                </a:spcBef>
                <a:buFont typeface="Arial" panose="020B0604020202020204" pitchFamily="34" charset="0"/>
                <a:buNone/>
              </a:pP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342900" indent="-342900">
                <a:lnSpc>
                  <a:spcPct val="110000"/>
                </a:lnSpc>
                <a:spcBef>
                  <a:spcPts val="0"/>
                </a:spcBef>
                <a:buAutoNum type="circleNumDbPlain"/>
                <a:tabLst>
                  <a:tab pos="1882775" algn="l"/>
                </a:tabLst>
              </a:pPr>
              <a:r>
                <a:rPr lang="en-US" altLang="ja-JP" sz="1400" dirty="0">
                  <a:latin typeface="Times New Roman" panose="02020603050405020304" pitchFamily="18" charset="0"/>
                  <a:ea typeface="+mn-lt"/>
                  <a:cs typeface="Times New Roman" panose="02020603050405020304" pitchFamily="18" charset="0"/>
                </a:rPr>
                <a:t>Work floor height</a:t>
              </a:r>
              <a:r>
                <a:rPr lang="en-US" altLang="ja-JP" sz="1400" dirty="0">
                  <a:latin typeface="Times New Roman" panose="02020603050405020304" pitchFamily="18" charset="0"/>
                  <a:ea typeface="Meiryo UI"/>
                  <a:cs typeface="Times New Roman" panose="02020603050405020304" pitchFamily="18" charset="0"/>
                </a:rPr>
                <a:t>: t</a:t>
              </a:r>
              <a:r>
                <a:rPr lang="en-US" sz="1400" dirty="0">
                  <a:latin typeface="Times New Roman" panose="02020603050405020304" pitchFamily="18" charset="0"/>
                  <a:ea typeface="+mn-lt"/>
                  <a:cs typeface="Times New Roman" panose="02020603050405020304" pitchFamily="18" charset="0"/>
                </a:rPr>
                <a:t>he vertical height from the ground to the floor surface when the work </a:t>
              </a:r>
              <a:r>
                <a:rPr lang="en-US" altLang="ja-JP" sz="1400" dirty="0">
                  <a:latin typeface="Times New Roman" panose="02020603050405020304" pitchFamily="18" charset="0"/>
                  <a:ea typeface="+mn-lt"/>
                  <a:cs typeface="Times New Roman" panose="02020603050405020304" pitchFamily="18" charset="0"/>
                </a:rPr>
                <a:t>floor is raised to its highest point. </a:t>
              </a:r>
              <a:endParaRPr lang="en-US" altLang="ja-JP" sz="1400" dirty="0">
                <a:latin typeface="Times New Roman" panose="02020603050405020304" pitchFamily="18" charset="0"/>
                <a:ea typeface="Meiryo UI"/>
                <a:cs typeface="Times New Roman" panose="02020603050405020304" pitchFamily="18" charset="0"/>
              </a:endParaRPr>
            </a:p>
            <a:p>
              <a:pPr marL="342900" indent="-342900">
                <a:lnSpc>
                  <a:spcPct val="110000"/>
                </a:lnSpc>
                <a:spcBef>
                  <a:spcPts val="0"/>
                </a:spcBef>
                <a:buAutoNum type="circleNumDbPlain"/>
                <a:tabLst>
                  <a:tab pos="1882775" algn="l"/>
                </a:tabLst>
              </a:pPr>
              <a:r>
                <a:rPr lang="en-US" altLang="ja-JP" sz="1400" dirty="0">
                  <a:latin typeface="Times New Roman" panose="02020603050405020304" pitchFamily="18" charset="0"/>
                  <a:ea typeface="+mn-lt"/>
                  <a:cs typeface="Times New Roman" panose="02020603050405020304" pitchFamily="18" charset="0"/>
                </a:rPr>
                <a:t>Height above ground</a:t>
              </a:r>
              <a:r>
                <a:rPr lang="en-US" altLang="ja-JP" sz="1400" dirty="0">
                  <a:latin typeface="Times New Roman" panose="02020603050405020304" pitchFamily="18" charset="0"/>
                  <a:ea typeface="Meiryo UI"/>
                  <a:cs typeface="Times New Roman" panose="02020603050405020304" pitchFamily="18" charset="0"/>
                </a:rPr>
                <a:t>: t</a:t>
              </a:r>
              <a:r>
                <a:rPr lang="en-US" sz="1400" dirty="0">
                  <a:latin typeface="Times New Roman" panose="02020603050405020304" pitchFamily="18" charset="0"/>
                  <a:ea typeface="+mn-lt"/>
                  <a:cs typeface="Times New Roman" panose="02020603050405020304" pitchFamily="18" charset="0"/>
                </a:rPr>
                <a:t>he vertical height from the ground to the floor surface when the work floor is raised to an arbitrary height</a:t>
              </a:r>
              <a:endParaRPr lang="ja-JP" altLang="en-US" sz="1400" dirty="0">
                <a:latin typeface="Times New Roman" panose="02020603050405020304" pitchFamily="18" charset="0"/>
                <a:ea typeface="Meiryo UI"/>
                <a:cs typeface="Times New Roman" panose="02020603050405020304" pitchFamily="18" charset="0"/>
              </a:endParaRPr>
            </a:p>
            <a:p>
              <a:pPr marL="342900" indent="-342900">
                <a:lnSpc>
                  <a:spcPct val="110000"/>
                </a:lnSpc>
                <a:spcBef>
                  <a:spcPts val="0"/>
                </a:spcBef>
                <a:buAutoNum type="circleNumDbPlain"/>
                <a:tabLst>
                  <a:tab pos="1882775" algn="l"/>
                </a:tabLst>
              </a:pPr>
              <a:r>
                <a:rPr lang="en-US" altLang="ja-JP" sz="1400" dirty="0">
                  <a:latin typeface="Times New Roman" panose="02020603050405020304" pitchFamily="18" charset="0"/>
                  <a:ea typeface="+mn-lt"/>
                  <a:cs typeface="Times New Roman" panose="02020603050405020304" pitchFamily="18" charset="0"/>
                </a:rPr>
                <a:t>Working radius</a:t>
              </a:r>
              <a:r>
                <a:rPr lang="en-US" altLang="ja-JP" sz="1400" dirty="0">
                  <a:latin typeface="Times New Roman" panose="02020603050405020304" pitchFamily="18" charset="0"/>
                  <a:ea typeface="Meiryo UI"/>
                  <a:cs typeface="Times New Roman" panose="02020603050405020304" pitchFamily="18" charset="0"/>
                </a:rPr>
                <a:t>: </a:t>
              </a:r>
              <a:r>
                <a:rPr lang="en-US" sz="1400" dirty="0">
                  <a:latin typeface="Times New Roman" panose="02020603050405020304" pitchFamily="18" charset="0"/>
                  <a:ea typeface="+mn-lt"/>
                  <a:cs typeface="Times New Roman" panose="02020603050405020304" pitchFamily="18" charset="0"/>
                </a:rPr>
                <a:t>The horizontal distance from the swing center to the leading edge of the inner </a:t>
              </a:r>
              <a:r>
                <a:rPr lang="en-US" altLang="ja-JP" sz="1400" dirty="0">
                  <a:latin typeface="Times New Roman" panose="02020603050405020304" pitchFamily="18" charset="0"/>
                  <a:ea typeface="+mn-lt"/>
                  <a:cs typeface="Times New Roman" panose="02020603050405020304" pitchFamily="18" charset="0"/>
                </a:rPr>
                <a:t>surface of the work floor. </a:t>
              </a:r>
              <a:endParaRPr lang="en-US" altLang="ja-JP" sz="1400" dirty="0">
                <a:latin typeface="Times New Roman" panose="02020603050405020304" pitchFamily="18" charset="0"/>
                <a:ea typeface="Meiryo UI"/>
                <a:cs typeface="Times New Roman" panose="02020603050405020304" pitchFamily="18" charset="0"/>
              </a:endParaRPr>
            </a:p>
            <a:p>
              <a:pPr marL="342900" indent="-342900">
                <a:lnSpc>
                  <a:spcPct val="110000"/>
                </a:lnSpc>
                <a:spcBef>
                  <a:spcPts val="0"/>
                </a:spcBef>
                <a:buAutoNum type="circleNumDbPlain"/>
                <a:tabLst>
                  <a:tab pos="1346200" algn="l"/>
                </a:tabLst>
              </a:pPr>
              <a:r>
                <a:rPr lang="en-US" sz="1400" dirty="0">
                  <a:latin typeface="Times New Roman" panose="02020603050405020304" pitchFamily="18" charset="0"/>
                  <a:ea typeface="+mn-lt"/>
                  <a:cs typeface="Times New Roman" panose="02020603050405020304" pitchFamily="18" charset="0"/>
                </a:rPr>
                <a:t>Work range diagram: the working range varies depending on the capacity (load capacity, lifting capacity, boom length, working radius, outrigger overhang, etc.). That displays the range in </a:t>
              </a:r>
              <a:r>
                <a:rPr lang="en-US" altLang="ja-JP" sz="1400" dirty="0">
                  <a:latin typeface="Times New Roman" panose="02020603050405020304" pitchFamily="18" charset="0"/>
                  <a:ea typeface="+mn-lt"/>
                  <a:cs typeface="Times New Roman" panose="02020603050405020304" pitchFamily="18" charset="0"/>
                </a:rPr>
                <a:t>which the aerial work platform vehicle can work safely.</a:t>
              </a:r>
              <a:r>
                <a:rPr lang="en-US" sz="1400" dirty="0">
                  <a:latin typeface="Times New Roman" panose="02020603050405020304" pitchFamily="18" charset="0"/>
                  <a:ea typeface="+mn-lt"/>
                  <a:cs typeface="Times New Roman" panose="02020603050405020304" pitchFamily="18" charset="0"/>
                </a:rPr>
                <a:t> </a:t>
              </a:r>
              <a:endParaRPr lang="en-US" altLang="ja-JP" sz="1400" dirty="0">
                <a:latin typeface="Times New Roman" panose="02020603050405020304" pitchFamily="18" charset="0"/>
                <a:ea typeface="+mn-lt"/>
                <a:cs typeface="Times New Roman" panose="02020603050405020304" pitchFamily="18" charset="0"/>
              </a:endParaRPr>
            </a:p>
            <a:p>
              <a:pPr marL="342900" indent="-342900">
                <a:lnSpc>
                  <a:spcPct val="110000"/>
                </a:lnSpc>
                <a:spcBef>
                  <a:spcPts val="0"/>
                </a:spcBef>
                <a:buFont typeface="+mj-ea"/>
                <a:buAutoNum type="circleNumDbPlain" startAt="9"/>
                <a:tabLst>
                  <a:tab pos="1882775" algn="l"/>
                </a:tabLst>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3" name="Picture 8">
              <a:extLst>
                <a:ext uri="{FF2B5EF4-FFF2-40B4-BE49-F238E27FC236}">
                  <a16:creationId xmlns:a16="http://schemas.microsoft.com/office/drawing/2014/main" id="{021742D0-3E57-4CE8-BBD4-FD0130BE060B}"/>
                </a:ext>
              </a:extLst>
            </p:cNvPr>
            <p:cNvPicPr>
              <a:picLocks noChangeAspect="1"/>
            </p:cNvPicPr>
            <p:nvPr/>
          </p:nvPicPr>
          <p:blipFill>
            <a:blip r:embed="rId3"/>
            <a:stretch>
              <a:fillRect/>
            </a:stretch>
          </p:blipFill>
          <p:spPr>
            <a:xfrm>
              <a:off x="973338" y="4003513"/>
              <a:ext cx="1995578" cy="2094939"/>
            </a:xfrm>
            <a:prstGeom prst="rect">
              <a:avLst/>
            </a:prstGeom>
            <a:ln>
              <a:solidFill>
                <a:schemeClr val="tx1"/>
              </a:solidFill>
            </a:ln>
          </p:spPr>
        </p:pic>
        <p:pic>
          <p:nvPicPr>
            <p:cNvPr id="9" name="Picture 9">
              <a:extLst>
                <a:ext uri="{FF2B5EF4-FFF2-40B4-BE49-F238E27FC236}">
                  <a16:creationId xmlns:a16="http://schemas.microsoft.com/office/drawing/2014/main" id="{BE7B9506-92CB-4EB8-951A-0C812058DC6C}"/>
                </a:ext>
              </a:extLst>
            </p:cNvPr>
            <p:cNvPicPr>
              <a:picLocks noChangeAspect="1"/>
            </p:cNvPicPr>
            <p:nvPr/>
          </p:nvPicPr>
          <p:blipFill>
            <a:blip r:embed="rId4"/>
            <a:stretch>
              <a:fillRect/>
            </a:stretch>
          </p:blipFill>
          <p:spPr>
            <a:xfrm>
              <a:off x="3438847" y="3918890"/>
              <a:ext cx="1708029" cy="2437460"/>
            </a:xfrm>
            <a:prstGeom prst="rect">
              <a:avLst/>
            </a:prstGeom>
            <a:ln>
              <a:solidFill>
                <a:schemeClr val="tx1"/>
              </a:solidFill>
            </a:ln>
          </p:spPr>
        </p:pic>
        <p:pic>
          <p:nvPicPr>
            <p:cNvPr id="10" name="Picture 11">
              <a:extLst>
                <a:ext uri="{FF2B5EF4-FFF2-40B4-BE49-F238E27FC236}">
                  <a16:creationId xmlns:a16="http://schemas.microsoft.com/office/drawing/2014/main" id="{2E1F0756-6567-470D-A4E4-C8CAEFDDAAB4}"/>
                </a:ext>
              </a:extLst>
            </p:cNvPr>
            <p:cNvPicPr>
              <a:picLocks noChangeAspect="1"/>
            </p:cNvPicPr>
            <p:nvPr/>
          </p:nvPicPr>
          <p:blipFill>
            <a:blip r:embed="rId5"/>
            <a:stretch>
              <a:fillRect/>
            </a:stretch>
          </p:blipFill>
          <p:spPr>
            <a:xfrm>
              <a:off x="5427462" y="4139647"/>
              <a:ext cx="2743200" cy="2042160"/>
            </a:xfrm>
            <a:prstGeom prst="rect">
              <a:avLst/>
            </a:prstGeom>
          </p:spPr>
        </p:pic>
      </p:grpSp>
    </p:spTree>
    <p:extLst>
      <p:ext uri="{BB962C8B-B14F-4D97-AF65-F5344CB8AC3E}">
        <p14:creationId xmlns:p14="http://schemas.microsoft.com/office/powerpoint/2010/main" val="94855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3"/>
            <a:ext cx="7772400" cy="1095289"/>
          </a:xfrm>
        </p:spPr>
        <p:txBody>
          <a:bodyPr>
            <a:normAutofit fontScale="90000"/>
          </a:bodyPr>
          <a:lstStyle/>
          <a:p>
            <a:r>
              <a:rPr lang="ja-JP" sz="3200" dirty="0">
                <a:latin typeface="Times New Roman" panose="02020603050405020304" pitchFamily="18" charset="0"/>
                <a:ea typeface="+mj-lt"/>
                <a:cs typeface="Times New Roman" panose="02020603050405020304" pitchFamily="18" charset="0"/>
              </a:rPr>
              <a:t>Chapter </a:t>
            </a:r>
            <a:r>
              <a:rPr lang="en-US" altLang="ja-JP" sz="3200" dirty="0">
                <a:latin typeface="Times New Roman" panose="02020603050405020304" pitchFamily="18" charset="0"/>
                <a:ea typeface="+mj-lt"/>
                <a:cs typeface="Times New Roman" panose="02020603050405020304" pitchFamily="18" charset="0"/>
              </a:rPr>
              <a:t>2</a:t>
            </a:r>
            <a:r>
              <a:rPr lang="ja-JP" sz="3200" dirty="0">
                <a:latin typeface="Times New Roman" panose="02020603050405020304" pitchFamily="18" charset="0"/>
                <a:ea typeface="+mj-lt"/>
                <a:cs typeface="Times New Roman" panose="02020603050405020304" pitchFamily="18" charset="0"/>
              </a:rPr>
              <a:t> Structure and handling of work equipment, etc. for aerial work platform vehicles</a:t>
            </a:r>
            <a:r>
              <a:rPr lang="ja-JP" altLang="en-US" sz="3200" dirty="0">
                <a:latin typeface="Times New Roman" panose="02020603050405020304" pitchFamily="18" charset="0"/>
                <a:ea typeface="+mj-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15</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97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73457"/>
          </a:xfrm>
          <a:ln>
            <a:solidFill>
              <a:schemeClr val="tx1"/>
            </a:solidFill>
          </a:ln>
        </p:spPr>
        <p:txBody>
          <a:bodyPr>
            <a:noAutofit/>
          </a:bodyPr>
          <a:lstStyle/>
          <a:p>
            <a:r>
              <a:rPr lang="ja-JP" sz="2000" b="1">
                <a:latin typeface="Times New Roman" panose="02020603050405020304" pitchFamily="18" charset="0"/>
                <a:ea typeface="+mj-lt"/>
                <a:cs typeface="Times New Roman" panose="02020603050405020304" pitchFamily="18" charset="0"/>
              </a:rPr>
              <a:t>Work equipment for boom-type aerial work platform vehicles</a:t>
            </a:r>
            <a:r>
              <a:rPr lang="ja-JP" altLang="en-US" sz="2000" b="1">
                <a:latin typeface="Times New Roman" panose="02020603050405020304" pitchFamily="18" charset="0"/>
                <a:ea typeface="Meiryo UI"/>
                <a:cs typeface="Times New Roman" panose="02020603050405020304" pitchFamily="18" charset="0"/>
              </a:rPr>
              <a:t> </a:t>
            </a:r>
            <a:r>
              <a:rPr lang="ja-JP" sz="2000" b="1">
                <a:latin typeface="Times New Roman" panose="02020603050405020304" pitchFamily="18" charset="0"/>
                <a:ea typeface="Meiryo UI"/>
                <a:cs typeface="Times New Roman" panose="02020603050405020304" pitchFamily="18" charset="0"/>
              </a:rPr>
              <a:t>(1) </a:t>
            </a:r>
            <a:r>
              <a:rPr lang="ja-JP" altLang="en-US" sz="2000" b="1">
                <a:latin typeface="Times New Roman" panose="02020603050405020304" pitchFamily="18" charset="0"/>
                <a:ea typeface="Meiryo UI"/>
                <a:cs typeface="Times New Roman" panose="02020603050405020304" pitchFamily="18" charset="0"/>
              </a:rPr>
              <a:t/>
            </a:r>
            <a:br>
              <a:rPr lang="ja-JP" altLang="en-US" sz="2000" b="1">
                <a:latin typeface="Times New Roman" panose="02020603050405020304" pitchFamily="18" charset="0"/>
                <a:ea typeface="Meiryo UI"/>
                <a:cs typeface="Times New Roman" panose="02020603050405020304" pitchFamily="18" charset="0"/>
              </a:rPr>
            </a:br>
            <a:r>
              <a:rPr lang="ja-JP" sz="2000" b="1">
                <a:latin typeface="Times New Roman" panose="02020603050405020304" pitchFamily="18" charset="0"/>
                <a:ea typeface="+mj-lt"/>
                <a:cs typeface="Times New Roman" panose="02020603050405020304" pitchFamily="18" charset="0"/>
              </a:rPr>
              <a:t>Work equipment</a:t>
            </a:r>
            <a:endParaRPr lang="ja-JP" altLang="en-US" sz="2000" b="1">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2</a:t>
            </a:r>
            <a:r>
              <a:rPr lang="ja-JP" sz="1200" dirty="0">
                <a:latin typeface="Times New Roman" panose="02020603050405020304" pitchFamily="18" charset="0"/>
                <a:ea typeface="+mn-lt"/>
                <a:cs typeface="Times New Roman" panose="02020603050405020304" pitchFamily="18" charset="0"/>
              </a:rPr>
              <a:t>5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17</a:t>
            </a:r>
            <a:r>
              <a:rPr lang="ja-JP" altLang="en-US" sz="1200" dirty="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16</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50" y="1496632"/>
            <a:ext cx="8260511" cy="1922270"/>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latin typeface="Times New Roman" panose="02020603050405020304" pitchFamily="18" charset="0"/>
                <a:ea typeface="Meiryo UI"/>
                <a:cs typeface="Times New Roman" panose="02020603050405020304" pitchFamily="18" charset="0"/>
              </a:rPr>
              <a:t>　</a:t>
            </a:r>
            <a:r>
              <a:rPr lang="ja-JP" sz="1800" dirty="0">
                <a:latin typeface="Times New Roman" panose="02020603050405020304" pitchFamily="18" charset="0"/>
                <a:ea typeface="+mn-lt"/>
                <a:cs typeface="Times New Roman" panose="02020603050405020304" pitchFamily="18" charset="0"/>
              </a:rPr>
              <a:t>Depending on the </a:t>
            </a:r>
            <a:r>
              <a:rPr lang="ja-JP" sz="1800" b="1" u="sng" dirty="0">
                <a:latin typeface="Times New Roman" panose="02020603050405020304" pitchFamily="18" charset="0"/>
                <a:ea typeface="+mn-lt"/>
                <a:cs typeface="Times New Roman" panose="02020603050405020304" pitchFamily="18" charset="0"/>
              </a:rPr>
              <a:t>structure of the boom</a:t>
            </a:r>
            <a:r>
              <a:rPr lang="ja-JP" sz="1800" b="1" dirty="0">
                <a:latin typeface="Times New Roman" panose="02020603050405020304" pitchFamily="18" charset="0"/>
                <a:ea typeface="+mn-lt"/>
                <a:cs typeface="Times New Roman" panose="02020603050405020304" pitchFamily="18" charset="0"/>
              </a:rPr>
              <a:t>,</a:t>
            </a:r>
            <a:r>
              <a:rPr lang="ja-JP" sz="1800" dirty="0">
                <a:latin typeface="Times New Roman" panose="02020603050405020304" pitchFamily="18" charset="0"/>
                <a:ea typeface="+mn-lt"/>
                <a:cs typeface="Times New Roman" panose="02020603050405020304" pitchFamily="18" charset="0"/>
              </a:rPr>
              <a:t> there are three types of boom-type aerial work platform vehicles:</a:t>
            </a:r>
            <a:r>
              <a:rPr lang="ja-JP" sz="1800" b="1" u="sng" dirty="0">
                <a:latin typeface="Times New Roman" panose="02020603050405020304" pitchFamily="18" charset="0"/>
                <a:ea typeface="+mn-lt"/>
                <a:cs typeface="Times New Roman" panose="02020603050405020304" pitchFamily="18" charset="0"/>
              </a:rPr>
              <a:t> telescopic </a:t>
            </a:r>
            <a:r>
              <a:rPr lang="en-US" altLang="ja-JP" sz="1800" b="1" u="sng" dirty="0" smtClean="0">
                <a:latin typeface="Times New Roman" panose="02020603050405020304" pitchFamily="18" charset="0"/>
                <a:ea typeface="+mn-lt"/>
                <a:cs typeface="Times New Roman" panose="02020603050405020304" pitchFamily="18" charset="0"/>
              </a:rPr>
              <a:t>boom </a:t>
            </a:r>
            <a:r>
              <a:rPr lang="ja-JP" sz="1800" b="1" u="sng" dirty="0" smtClean="0">
                <a:latin typeface="Times New Roman" panose="02020603050405020304" pitchFamily="18" charset="0"/>
                <a:ea typeface="+mn-lt"/>
                <a:cs typeface="Times New Roman" panose="02020603050405020304" pitchFamily="18" charset="0"/>
              </a:rPr>
              <a:t>type</a:t>
            </a:r>
            <a:r>
              <a:rPr lang="ja-JP" sz="1800" b="1" u="sng" dirty="0">
                <a:latin typeface="Times New Roman" panose="02020603050405020304" pitchFamily="18" charset="0"/>
                <a:ea typeface="+mn-lt"/>
                <a:cs typeface="Times New Roman" panose="02020603050405020304" pitchFamily="18" charset="0"/>
              </a:rPr>
              <a:t>, </a:t>
            </a:r>
            <a:r>
              <a:rPr lang="en-US" altLang="ja-JP" sz="1800" b="1" u="sng" dirty="0" smtClean="0">
                <a:latin typeface="Times New Roman" panose="02020603050405020304" pitchFamily="18" charset="0"/>
                <a:ea typeface="+mn-lt"/>
                <a:cs typeface="Times New Roman" panose="02020603050405020304" pitchFamily="18" charset="0"/>
              </a:rPr>
              <a:t>articulating boom</a:t>
            </a:r>
            <a:r>
              <a:rPr lang="ja-JP" sz="1800" b="1" u="sng" dirty="0" smtClean="0">
                <a:latin typeface="Times New Roman" panose="02020603050405020304" pitchFamily="18" charset="0"/>
                <a:ea typeface="+mn-lt"/>
                <a:cs typeface="Times New Roman" panose="02020603050405020304" pitchFamily="18" charset="0"/>
              </a:rPr>
              <a:t> </a:t>
            </a:r>
            <a:r>
              <a:rPr lang="ja-JP" sz="1800" b="1" u="sng" dirty="0">
                <a:latin typeface="Times New Roman" panose="02020603050405020304" pitchFamily="18" charset="0"/>
                <a:ea typeface="+mn-lt"/>
                <a:cs typeface="Times New Roman" panose="02020603050405020304" pitchFamily="18" charset="0"/>
              </a:rPr>
              <a:t>type, and mixed </a:t>
            </a:r>
            <a:r>
              <a:rPr lang="en-US" altLang="ja-JP" sz="1800" b="1" u="sng" dirty="0" smtClean="0">
                <a:latin typeface="Times New Roman" panose="02020603050405020304" pitchFamily="18" charset="0"/>
                <a:ea typeface="+mn-lt"/>
                <a:cs typeface="Times New Roman" panose="02020603050405020304" pitchFamily="18" charset="0"/>
              </a:rPr>
              <a:t>boom </a:t>
            </a:r>
            <a:r>
              <a:rPr lang="ja-JP" sz="1800" b="1" u="sng" dirty="0" smtClean="0">
                <a:latin typeface="Times New Roman" panose="02020603050405020304" pitchFamily="18" charset="0"/>
                <a:ea typeface="+mn-lt"/>
                <a:cs typeface="Times New Roman" panose="02020603050405020304" pitchFamily="18" charset="0"/>
              </a:rPr>
              <a:t>type</a:t>
            </a:r>
            <a:r>
              <a:rPr lang="ja-JP" sz="1800" dirty="0">
                <a:latin typeface="Times New Roman" panose="02020603050405020304" pitchFamily="18" charset="0"/>
                <a:ea typeface="+mn-lt"/>
                <a:cs typeface="Times New Roman" panose="02020603050405020304" pitchFamily="18" charset="0"/>
              </a:rPr>
              <a:t>. </a:t>
            </a:r>
            <a:r>
              <a:rPr lang="ja-JP" altLang="en-US" sz="18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ja-JP" altLang="en-US" sz="1800" dirty="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r>
              <a:rPr lang="ja-JP" sz="1800" dirty="0">
                <a:latin typeface="Times New Roman" panose="02020603050405020304" pitchFamily="18" charset="0"/>
                <a:ea typeface="+mn-lt"/>
                <a:cs typeface="Times New Roman" panose="02020603050405020304" pitchFamily="18" charset="0"/>
              </a:rPr>
              <a:t>The work equipment consists of</a:t>
            </a:r>
            <a:r>
              <a:rPr lang="ja-JP" sz="1800" b="1" u="sng" dirty="0">
                <a:latin typeface="Times New Roman" panose="02020603050405020304" pitchFamily="18" charset="0"/>
                <a:ea typeface="+mn-lt"/>
                <a:cs typeface="Times New Roman" panose="02020603050405020304" pitchFamily="18" charset="0"/>
              </a:rPr>
              <a:t> boom </a:t>
            </a:r>
            <a:r>
              <a:rPr lang="en-US" altLang="ja-JP" sz="1800" b="1" u="sng" dirty="0" smtClean="0">
                <a:latin typeface="Times New Roman" panose="02020603050405020304" pitchFamily="18" charset="0"/>
                <a:ea typeface="+mn-lt"/>
                <a:cs typeface="Times New Roman" panose="02020603050405020304" pitchFamily="18" charset="0"/>
              </a:rPr>
              <a:t>devices</a:t>
            </a:r>
            <a:r>
              <a:rPr lang="ja-JP" sz="1800" b="1" u="sng" dirty="0" err="1" smtClean="0">
                <a:latin typeface="Times New Roman" panose="02020603050405020304" pitchFamily="18" charset="0"/>
                <a:ea typeface="+mn-lt"/>
                <a:cs typeface="Times New Roman" panose="02020603050405020304" pitchFamily="18" charset="0"/>
              </a:rPr>
              <a:t>,</a:t>
            </a:r>
            <a:r>
              <a:rPr lang="ja-JP" sz="1800" b="1" u="sng" dirty="0" smtClean="0">
                <a:latin typeface="Times New Roman" panose="02020603050405020304" pitchFamily="18" charset="0"/>
                <a:ea typeface="+mn-lt"/>
                <a:cs typeface="Times New Roman" panose="02020603050405020304" pitchFamily="18" charset="0"/>
              </a:rPr>
              <a:t> </a:t>
            </a:r>
            <a:r>
              <a:rPr lang="ja-JP" sz="1800" b="1" u="sng" dirty="0">
                <a:latin typeface="Times New Roman" panose="02020603050405020304" pitchFamily="18" charset="0"/>
                <a:ea typeface="+mn-lt"/>
                <a:cs typeface="Times New Roman" panose="02020603050405020304" pitchFamily="18" charset="0"/>
              </a:rPr>
              <a:t>boom swinging </a:t>
            </a:r>
            <a:r>
              <a:rPr lang="en-US" altLang="ja-JP" sz="1800" b="1" u="sng" dirty="0">
                <a:latin typeface="Times New Roman" panose="02020603050405020304" pitchFamily="18" charset="0"/>
                <a:ea typeface="+mn-lt"/>
                <a:cs typeface="Times New Roman" panose="02020603050405020304" pitchFamily="18" charset="0"/>
              </a:rPr>
              <a:t>devices</a:t>
            </a:r>
            <a:r>
              <a:rPr lang="ja-JP" sz="1800" b="1" u="sng" dirty="0" err="1" smtClean="0">
                <a:latin typeface="Times New Roman" panose="02020603050405020304" pitchFamily="18" charset="0"/>
                <a:ea typeface="+mn-lt"/>
                <a:cs typeface="Times New Roman" panose="02020603050405020304" pitchFamily="18" charset="0"/>
              </a:rPr>
              <a:t>,</a:t>
            </a:r>
            <a:r>
              <a:rPr lang="ja-JP" sz="1800" b="1" u="sng" dirty="0" smtClean="0">
                <a:latin typeface="Times New Roman" panose="02020603050405020304" pitchFamily="18" charset="0"/>
                <a:ea typeface="+mn-lt"/>
                <a:cs typeface="Times New Roman" panose="02020603050405020304" pitchFamily="18" charset="0"/>
              </a:rPr>
              <a:t> </a:t>
            </a:r>
            <a:r>
              <a:rPr lang="ja-JP" sz="1800" b="1" u="sng" dirty="0">
                <a:latin typeface="Times New Roman" panose="02020603050405020304" pitchFamily="18" charset="0"/>
                <a:ea typeface="+mn-lt"/>
                <a:cs typeface="Times New Roman" panose="02020603050405020304" pitchFamily="18" charset="0"/>
              </a:rPr>
              <a:t>boom raising and lowering </a:t>
            </a:r>
            <a:r>
              <a:rPr lang="en-US" altLang="ja-JP" sz="1800" b="1" u="sng" dirty="0">
                <a:latin typeface="Times New Roman" panose="02020603050405020304" pitchFamily="18" charset="0"/>
                <a:ea typeface="+mn-lt"/>
                <a:cs typeface="Times New Roman" panose="02020603050405020304" pitchFamily="18" charset="0"/>
              </a:rPr>
              <a:t>devices</a:t>
            </a:r>
            <a:r>
              <a:rPr lang="ja-JP" sz="1800" b="1" u="sng" dirty="0" err="1" smtClean="0">
                <a:latin typeface="Times New Roman" panose="02020603050405020304" pitchFamily="18" charset="0"/>
                <a:ea typeface="+mn-lt"/>
                <a:cs typeface="Times New Roman" panose="02020603050405020304" pitchFamily="18" charset="0"/>
              </a:rPr>
              <a:t>,</a:t>
            </a:r>
            <a:r>
              <a:rPr lang="ja-JP" sz="1800" b="1" u="sng" dirty="0" smtClean="0">
                <a:latin typeface="Times New Roman" panose="02020603050405020304" pitchFamily="18" charset="0"/>
                <a:ea typeface="+mn-lt"/>
                <a:cs typeface="Times New Roman" panose="02020603050405020304" pitchFamily="18" charset="0"/>
              </a:rPr>
              <a:t> </a:t>
            </a:r>
            <a:r>
              <a:rPr lang="ja-JP" sz="1800" b="1" u="sng" dirty="0">
                <a:latin typeface="Times New Roman" panose="02020603050405020304" pitchFamily="18" charset="0"/>
                <a:ea typeface="+mn-lt"/>
                <a:cs typeface="Times New Roman" panose="02020603050405020304" pitchFamily="18" charset="0"/>
              </a:rPr>
              <a:t>work floor, work floor swinging </a:t>
            </a:r>
            <a:r>
              <a:rPr lang="en-US" altLang="ja-JP" sz="1800" b="1" u="sng" dirty="0">
                <a:latin typeface="Times New Roman" panose="02020603050405020304" pitchFamily="18" charset="0"/>
                <a:ea typeface="+mn-lt"/>
                <a:cs typeface="Times New Roman" panose="02020603050405020304" pitchFamily="18" charset="0"/>
              </a:rPr>
              <a:t>devices</a:t>
            </a:r>
            <a:r>
              <a:rPr lang="ja-JP" sz="1800" b="1" u="sng" dirty="0" err="1" smtClean="0">
                <a:latin typeface="Times New Roman" panose="02020603050405020304" pitchFamily="18" charset="0"/>
                <a:ea typeface="+mn-lt"/>
                <a:cs typeface="Times New Roman" panose="02020603050405020304" pitchFamily="18" charset="0"/>
              </a:rPr>
              <a:t>,</a:t>
            </a:r>
            <a:r>
              <a:rPr lang="ja-JP" sz="1800" b="1" u="sng" dirty="0" smtClean="0">
                <a:latin typeface="Times New Roman" panose="02020603050405020304" pitchFamily="18" charset="0"/>
                <a:ea typeface="+mn-lt"/>
                <a:cs typeface="Times New Roman" panose="02020603050405020304" pitchFamily="18" charset="0"/>
              </a:rPr>
              <a:t> </a:t>
            </a:r>
            <a:r>
              <a:rPr lang="ja-JP" sz="1800" b="1" u="sng" dirty="0">
                <a:latin typeface="Times New Roman" panose="02020603050405020304" pitchFamily="18" charset="0"/>
                <a:ea typeface="+mn-lt"/>
                <a:cs typeface="Times New Roman" panose="02020603050405020304" pitchFamily="18" charset="0"/>
              </a:rPr>
              <a:t>work floor </a:t>
            </a:r>
            <a:r>
              <a:rPr lang="en-US" altLang="ja-JP" sz="1800" b="1" u="sng" dirty="0" smtClean="0">
                <a:latin typeface="Times New Roman" panose="02020603050405020304" pitchFamily="18" charset="0"/>
                <a:ea typeface="+mn-lt"/>
                <a:cs typeface="Times New Roman" panose="02020603050405020304" pitchFamily="18" charset="0"/>
              </a:rPr>
              <a:t>leveling</a:t>
            </a:r>
            <a:r>
              <a:rPr lang="ja-JP" sz="1800" b="1" u="sng" dirty="0" smtClean="0">
                <a:latin typeface="Times New Roman" panose="02020603050405020304" pitchFamily="18" charset="0"/>
                <a:ea typeface="+mn-lt"/>
                <a:cs typeface="Times New Roman" panose="02020603050405020304" pitchFamily="18" charset="0"/>
              </a:rPr>
              <a:t> </a:t>
            </a:r>
            <a:r>
              <a:rPr lang="en-US" altLang="ja-JP" sz="1800" b="1" u="sng" dirty="0">
                <a:latin typeface="Times New Roman" panose="02020603050405020304" pitchFamily="18" charset="0"/>
                <a:ea typeface="+mn-lt"/>
                <a:cs typeface="Times New Roman" panose="02020603050405020304" pitchFamily="18" charset="0"/>
              </a:rPr>
              <a:t>devices</a:t>
            </a:r>
            <a:r>
              <a:rPr lang="ja-JP" sz="1800" dirty="0" err="1" smtClean="0">
                <a:latin typeface="Times New Roman" panose="02020603050405020304" pitchFamily="18" charset="0"/>
                <a:ea typeface="+mn-lt"/>
                <a:cs typeface="Times New Roman" panose="02020603050405020304" pitchFamily="18" charset="0"/>
              </a:rPr>
              <a:t>,</a:t>
            </a:r>
            <a:r>
              <a:rPr lang="ja-JP" sz="1800" dirty="0" smtClean="0">
                <a:latin typeface="Times New Roman" panose="02020603050405020304" pitchFamily="18" charset="0"/>
                <a:ea typeface="+mn-lt"/>
                <a:cs typeface="Times New Roman" panose="02020603050405020304" pitchFamily="18" charset="0"/>
              </a:rPr>
              <a:t> </a:t>
            </a:r>
            <a:r>
              <a:rPr lang="ja-JP" sz="1800" dirty="0">
                <a:latin typeface="Times New Roman" panose="02020603050405020304" pitchFamily="18" charset="0"/>
                <a:ea typeface="+mn-lt"/>
                <a:cs typeface="Times New Roman" panose="02020603050405020304" pitchFamily="18" charset="0"/>
              </a:rPr>
              <a:t>etc.</a:t>
            </a:r>
            <a:endParaRPr lang="ja-JP" altLang="en-US"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10006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86552"/>
          </a:xfrm>
          <a:ln>
            <a:solidFill>
              <a:schemeClr val="tx1"/>
            </a:solidFill>
          </a:ln>
        </p:spPr>
        <p:txBody>
          <a:bodyPr>
            <a:noAutofit/>
          </a:bodyPr>
          <a:lstStyle/>
          <a:p>
            <a:r>
              <a:rPr lang="ja-JP" sz="2000" b="1">
                <a:latin typeface="Times New Roman" panose="02020603050405020304" pitchFamily="18" charset="0"/>
                <a:ea typeface="+mj-lt"/>
                <a:cs typeface="Times New Roman" panose="02020603050405020304" pitchFamily="18" charset="0"/>
              </a:rPr>
              <a:t>Work equipment for boom-type aerial work platform vehicles (</a:t>
            </a:r>
            <a:r>
              <a:rPr lang="en-US" altLang="ja-JP" sz="2000" b="1" dirty="0">
                <a:latin typeface="Times New Roman" panose="02020603050405020304" pitchFamily="18" charset="0"/>
                <a:ea typeface="+mj-lt"/>
                <a:cs typeface="Times New Roman" panose="02020603050405020304" pitchFamily="18" charset="0"/>
              </a:rPr>
              <a:t>2</a:t>
            </a:r>
            <a:r>
              <a:rPr lang="ja-JP" sz="2000" b="1">
                <a:latin typeface="Times New Roman" panose="02020603050405020304" pitchFamily="18" charset="0"/>
                <a:ea typeface="+mj-lt"/>
                <a:cs typeface="Times New Roman" panose="02020603050405020304" pitchFamily="18" charset="0"/>
              </a:rPr>
              <a:t>)</a:t>
            </a:r>
            <a:r>
              <a:rPr lang="ja-JP" altLang="en-US" sz="2000" b="1">
                <a:latin typeface="Times New Roman" panose="02020603050405020304" pitchFamily="18" charset="0"/>
                <a:ea typeface="+mj-lt"/>
                <a:cs typeface="Times New Roman" panose="02020603050405020304" pitchFamily="18" charset="0"/>
              </a:rPr>
              <a:t> </a:t>
            </a:r>
            <a:br>
              <a:rPr lang="ja-JP" altLang="en-US" sz="2000" b="1">
                <a:latin typeface="Times New Roman" panose="02020603050405020304" pitchFamily="18" charset="0"/>
                <a:ea typeface="+mj-lt"/>
                <a:cs typeface="Times New Roman" panose="02020603050405020304" pitchFamily="18" charset="0"/>
              </a:rPr>
            </a:br>
            <a:r>
              <a:rPr lang="ja-JP" sz="2000" b="1">
                <a:latin typeface="Times New Roman" panose="02020603050405020304" pitchFamily="18" charset="0"/>
                <a:ea typeface="+mj-lt"/>
                <a:cs typeface="Times New Roman" panose="02020603050405020304" pitchFamily="18" charset="0"/>
              </a:rPr>
              <a:t>Work Floor Equalizer</a:t>
            </a:r>
            <a:endParaRPr lang="ja-JP" altLang="en-US" sz="20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2</a:t>
            </a:r>
            <a:r>
              <a:rPr lang="en-US" altLang="ja-JP" sz="1200" dirty="0">
                <a:latin typeface="Times New Roman" panose="02020603050405020304" pitchFamily="18" charset="0"/>
                <a:ea typeface="+mn-lt"/>
                <a:cs typeface="Times New Roman" panose="02020603050405020304" pitchFamily="18" charset="0"/>
              </a:rPr>
              <a:t>8</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1</a:t>
            </a:r>
            <a:r>
              <a:rPr lang="en-US" altLang="ja-JP" sz="1200" dirty="0" smtClean="0">
                <a:latin typeface="Times New Roman" panose="02020603050405020304" pitchFamily="18" charset="0"/>
                <a:ea typeface="+mn-lt"/>
                <a:cs typeface="Times New Roman" panose="02020603050405020304" pitchFamily="18" charset="0"/>
              </a:rPr>
              <a:t>8</a:t>
            </a:r>
            <a:r>
              <a:rPr lang="ja-JP" altLang="en-US"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17</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9" name="グループ化 8">
            <a:extLst>
              <a:ext uri="{FF2B5EF4-FFF2-40B4-BE49-F238E27FC236}">
                <a16:creationId xmlns:a16="http://schemas.microsoft.com/office/drawing/2014/main" id="{014EB0DB-D83F-4FF7-8CC4-6903D165B9CD}"/>
              </a:ext>
            </a:extLst>
          </p:cNvPr>
          <p:cNvGrpSpPr/>
          <p:nvPr/>
        </p:nvGrpSpPr>
        <p:grpSpPr>
          <a:xfrm>
            <a:off x="628650" y="1108442"/>
            <a:ext cx="7886700" cy="5007635"/>
            <a:chOff x="628650" y="1108442"/>
            <a:chExt cx="7886700" cy="5007635"/>
          </a:xfrm>
        </p:grpSpPr>
        <p:sp>
          <p:nvSpPr>
            <p:cNvPr id="11" name="コンテンツ プレースホルダー 4"/>
            <p:cNvSpPr txBox="1">
              <a:spLocks/>
            </p:cNvSpPr>
            <p:nvPr/>
          </p:nvSpPr>
          <p:spPr>
            <a:xfrm>
              <a:off x="628650" y="1108442"/>
              <a:ext cx="7886700" cy="500763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　</a:t>
              </a:r>
              <a:r>
                <a:rPr lang="en-US" altLang="ja-JP" sz="1800" dirty="0">
                  <a:latin typeface="Times New Roman" panose="02020603050405020304" pitchFamily="18" charset="0"/>
                  <a:ea typeface="+mn-lt"/>
                  <a:cs typeface="Times New Roman" panose="02020603050405020304" pitchFamily="18" charset="0"/>
                </a:rPr>
                <a:t>If the work floor tilts when the boom is raised or lowered or refracted, there is a risk that the operator may fall from the work floor. In order to prevent this, this device </a:t>
              </a:r>
              <a:r>
                <a:rPr lang="en-US" altLang="ja-JP" sz="1800" b="1" u="sng" dirty="0">
                  <a:latin typeface="Times New Roman" panose="02020603050405020304" pitchFamily="18" charset="0"/>
                  <a:ea typeface="+mn-lt"/>
                  <a:cs typeface="Times New Roman" panose="02020603050405020304" pitchFamily="18" charset="0"/>
                </a:rPr>
                <a:t>always keeps the work floor </a:t>
              </a:r>
              <a:r>
                <a:rPr lang="en-US" altLang="ja-JP" sz="1800" b="1" u="sng" dirty="0" smtClean="0">
                  <a:latin typeface="Times New Roman" panose="02020603050405020304" pitchFamily="18" charset="0"/>
                  <a:ea typeface="+mn-lt"/>
                  <a:cs typeface="Times New Roman" panose="02020603050405020304" pitchFamily="18" charset="0"/>
                </a:rPr>
                <a:t>leveled</a:t>
              </a:r>
              <a:r>
                <a:rPr lang="en-US" altLang="ja-JP" sz="1800" dirty="0" smtClean="0">
                  <a:latin typeface="Times New Roman" panose="02020603050405020304" pitchFamily="18" charset="0"/>
                  <a:ea typeface="+mn-lt"/>
                  <a:cs typeface="Times New Roman" panose="02020603050405020304" pitchFamily="18" charset="0"/>
                </a:rPr>
                <a:t> regardless </a:t>
              </a:r>
              <a:r>
                <a:rPr lang="en-US" altLang="ja-JP" sz="1800" dirty="0">
                  <a:latin typeface="Times New Roman" panose="02020603050405020304" pitchFamily="18" charset="0"/>
                  <a:ea typeface="+mn-lt"/>
                  <a:cs typeface="Times New Roman" panose="02020603050405020304" pitchFamily="18" charset="0"/>
                </a:rPr>
                <a:t>of the boom's up-down or </a:t>
              </a:r>
              <a:r>
                <a:rPr lang="en-US" altLang="ja-JP" sz="1800" dirty="0" smtClean="0">
                  <a:latin typeface="Times New Roman" panose="02020603050405020304" pitchFamily="18" charset="0"/>
                  <a:ea typeface="+mn-lt"/>
                  <a:cs typeface="Times New Roman" panose="02020603050405020304" pitchFamily="18" charset="0"/>
                </a:rPr>
                <a:t>articulating </a:t>
              </a:r>
              <a:r>
                <a:rPr lang="en-US" altLang="ja-JP" sz="1800" dirty="0">
                  <a:latin typeface="Times New Roman" panose="02020603050405020304" pitchFamily="18" charset="0"/>
                  <a:ea typeface="+mn-lt"/>
                  <a:cs typeface="Times New Roman" panose="02020603050405020304" pitchFamily="18" charset="0"/>
                </a:rPr>
                <a:t>operation. (This device is provided on all elevating work vehicles except the vertical elevating type.)</a:t>
              </a:r>
              <a:endParaRPr lang="ja-JP" sz="1800" dirty="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①　</a:t>
              </a:r>
              <a:r>
                <a:rPr lang="en-US" altLang="ja-JP" sz="1800" b="1" dirty="0">
                  <a:latin typeface="Times New Roman" panose="02020603050405020304" pitchFamily="18" charset="0"/>
                  <a:ea typeface="+mn-lt"/>
                  <a:cs typeface="Times New Roman" panose="02020603050405020304" pitchFamily="18" charset="0"/>
                </a:rPr>
                <a:t>Cylinder type </a:t>
              </a:r>
              <a:r>
                <a:rPr lang="en-US" altLang="ja-JP" sz="1800" b="1" dirty="0" smtClean="0">
                  <a:latin typeface="Times New Roman" panose="02020603050405020304" pitchFamily="18" charset="0"/>
                  <a:ea typeface="+mn-lt"/>
                  <a:cs typeface="Times New Roman" panose="02020603050405020304" pitchFamily="18" charset="0"/>
                </a:rPr>
                <a:t>leveling device</a:t>
              </a:r>
              <a:r>
                <a:rPr lang="en-US" altLang="ja-JP" sz="1800" b="1" dirty="0">
                  <a:latin typeface="Times New Roman" panose="02020603050405020304" pitchFamily="18" charset="0"/>
                  <a:ea typeface="+mn-lt"/>
                  <a:cs typeface="Times New Roman" panose="02020603050405020304" pitchFamily="18" charset="0"/>
                </a:rPr>
                <a:t> </a:t>
              </a:r>
              <a:endParaRPr lang="en-US" altLang="ja-JP"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gn="just">
                <a:buNone/>
              </a:pPr>
              <a:r>
                <a:rPr lang="ja-JP" altLang="en-US" sz="1800" dirty="0">
                  <a:latin typeface="Times New Roman" panose="02020603050405020304" pitchFamily="18" charset="0"/>
                  <a:ea typeface="Meiryo UI"/>
                  <a:cs typeface="Times New Roman" panose="02020603050405020304" pitchFamily="18" charset="0"/>
                </a:rPr>
                <a:t>②　</a:t>
              </a:r>
              <a:r>
                <a:rPr lang="en-US" altLang="ja-JP" sz="1800" b="1" dirty="0">
                  <a:latin typeface="Times New Roman" panose="02020603050405020304" pitchFamily="18" charset="0"/>
                  <a:ea typeface="+mn-lt"/>
                  <a:cs typeface="Times New Roman" panose="02020603050405020304" pitchFamily="18" charset="0"/>
                </a:rPr>
                <a:t>Wire rope (chain) type equalizer </a:t>
              </a:r>
              <a:endParaRPr lang="ja-JP" altLang="en-US" dirty="0">
                <a:latin typeface="Times New Roman" panose="02020603050405020304" pitchFamily="18" charset="0"/>
                <a:ea typeface="游ゴシック"/>
                <a:cs typeface="Times New Roman" panose="02020603050405020304" pitchFamily="18" charset="0"/>
              </a:endParaRPr>
            </a:p>
          </p:txBody>
        </p:sp>
        <p:pic>
          <p:nvPicPr>
            <p:cNvPr id="2" name="Picture 2">
              <a:extLst>
                <a:ext uri="{FF2B5EF4-FFF2-40B4-BE49-F238E27FC236}">
                  <a16:creationId xmlns:a16="http://schemas.microsoft.com/office/drawing/2014/main" id="{F0A83721-D63A-4DEC-B4EF-E27E78AAE16A}"/>
                </a:ext>
              </a:extLst>
            </p:cNvPr>
            <p:cNvPicPr>
              <a:picLocks noChangeAspect="1"/>
            </p:cNvPicPr>
            <p:nvPr/>
          </p:nvPicPr>
          <p:blipFill>
            <a:blip r:embed="rId3"/>
            <a:stretch>
              <a:fillRect/>
            </a:stretch>
          </p:blipFill>
          <p:spPr>
            <a:xfrm>
              <a:off x="3618959" y="3612259"/>
              <a:ext cx="2268748" cy="2436924"/>
            </a:xfrm>
            <a:prstGeom prst="rect">
              <a:avLst/>
            </a:prstGeom>
            <a:ln>
              <a:solidFill>
                <a:schemeClr val="tx1"/>
              </a:solidFill>
            </a:ln>
          </p:spPr>
        </p:pic>
      </p:grpSp>
      <p:pic>
        <p:nvPicPr>
          <p:cNvPr id="3" name="図 2"/>
          <p:cNvPicPr>
            <a:picLocks noChangeAspect="1"/>
          </p:cNvPicPr>
          <p:nvPr/>
        </p:nvPicPr>
        <p:blipFill>
          <a:blip r:embed="rId4"/>
          <a:stretch>
            <a:fillRect/>
          </a:stretch>
        </p:blipFill>
        <p:spPr>
          <a:xfrm>
            <a:off x="6318069" y="2381889"/>
            <a:ext cx="2197282" cy="3667294"/>
          </a:xfrm>
          <a:prstGeom prst="rect">
            <a:avLst/>
          </a:prstGeom>
          <a:ln>
            <a:solidFill>
              <a:schemeClr val="tx1"/>
            </a:solidFill>
          </a:ln>
        </p:spPr>
      </p:pic>
    </p:spTree>
    <p:extLst>
      <p:ext uri="{BB962C8B-B14F-4D97-AF65-F5344CB8AC3E}">
        <p14:creationId xmlns:p14="http://schemas.microsoft.com/office/powerpoint/2010/main" val="312258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02200"/>
          </a:xfrm>
          <a:ln>
            <a:solidFill>
              <a:schemeClr val="tx1"/>
            </a:solidFill>
          </a:ln>
        </p:spPr>
        <p:txBody>
          <a:bodyPr>
            <a:noAutofit/>
          </a:bodyPr>
          <a:lstStyle/>
          <a:p>
            <a:r>
              <a:rPr lang="ja-JP" sz="2000" b="1" dirty="0">
                <a:latin typeface="Times New Roman" panose="02020603050405020304" pitchFamily="18" charset="0"/>
                <a:ea typeface="Meiryo UI"/>
                <a:cs typeface="Times New Roman" panose="02020603050405020304" pitchFamily="18" charset="0"/>
              </a:rPr>
              <a:t>Work equipment for boom-type aerial work platform vehicles (</a:t>
            </a:r>
            <a:r>
              <a:rPr lang="en-US" altLang="ja-JP" sz="2000" b="1" dirty="0">
                <a:latin typeface="Times New Roman" panose="02020603050405020304" pitchFamily="18" charset="0"/>
                <a:ea typeface="+mj-lt"/>
                <a:cs typeface="Times New Roman" panose="02020603050405020304" pitchFamily="18" charset="0"/>
              </a:rPr>
              <a:t>3</a:t>
            </a:r>
            <a:r>
              <a:rPr lang="ja-JP" sz="2000" b="1" dirty="0">
                <a:latin typeface="Times New Roman" panose="02020603050405020304" pitchFamily="18" charset="0"/>
                <a:ea typeface="Meiryo UI"/>
                <a:cs typeface="Times New Roman" panose="02020603050405020304" pitchFamily="18" charset="0"/>
              </a:rPr>
              <a:t>)</a:t>
            </a:r>
            <a:r>
              <a:rPr lang="ja-JP" altLang="en-US" sz="2000" b="1" dirty="0">
                <a:latin typeface="Times New Roman" panose="02020603050405020304" pitchFamily="18" charset="0"/>
                <a:ea typeface="Meiryo UI"/>
                <a:cs typeface="Times New Roman" panose="02020603050405020304" pitchFamily="18" charset="0"/>
              </a:rPr>
              <a:t> </a:t>
            </a:r>
            <a:br>
              <a:rPr lang="ja-JP" altLang="en-US" sz="2000" b="1" dirty="0">
                <a:latin typeface="Times New Roman" panose="02020603050405020304" pitchFamily="18" charset="0"/>
                <a:ea typeface="Meiryo UI"/>
                <a:cs typeface="Times New Roman" panose="02020603050405020304" pitchFamily="18" charset="0"/>
              </a:rPr>
            </a:br>
            <a:r>
              <a:rPr lang="en-US" altLang="ja-JP" sz="2000" b="1" dirty="0">
                <a:latin typeface="Times New Roman" panose="02020603050405020304" pitchFamily="18" charset="0"/>
                <a:ea typeface="+mj-lt"/>
                <a:cs typeface="Times New Roman" panose="02020603050405020304" pitchFamily="18" charset="0"/>
              </a:rPr>
              <a:t>Outrigger structure and characteristics</a:t>
            </a:r>
            <a:endParaRPr lang="en-US" altLang="ja-JP" sz="4000"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2</a:t>
            </a:r>
            <a:r>
              <a:rPr lang="en-US" altLang="ja-JP" sz="1200" dirty="0">
                <a:latin typeface="Times New Roman" panose="02020603050405020304" pitchFamily="18" charset="0"/>
                <a:ea typeface="+mn-lt"/>
                <a:cs typeface="Times New Roman" panose="02020603050405020304" pitchFamily="18" charset="0"/>
              </a:rPr>
              <a:t>9</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1</a:t>
            </a:r>
            <a:r>
              <a:rPr lang="en-US" altLang="ja-JP" sz="1200" dirty="0" smtClean="0">
                <a:latin typeface="Times New Roman" panose="02020603050405020304" pitchFamily="18" charset="0"/>
                <a:ea typeface="+mn-lt"/>
                <a:cs typeface="Times New Roman" panose="02020603050405020304" pitchFamily="18" charset="0"/>
              </a:rPr>
              <a:t>9</a:t>
            </a:r>
            <a:r>
              <a:rPr lang="ja-JP" sz="1200" dirty="0" smtClean="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18</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3154883" y="4126382"/>
            <a:ext cx="2505710" cy="2082800"/>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6027296" y="3949852"/>
            <a:ext cx="2334895" cy="2259330"/>
          </a:xfrm>
          <a:prstGeom prst="rect">
            <a:avLst/>
          </a:prstGeom>
          <a:noFill/>
          <a:ln>
            <a:solidFill>
              <a:schemeClr val="tx1"/>
            </a:solidFill>
          </a:ln>
        </p:spPr>
      </p:pic>
      <p:grpSp>
        <p:nvGrpSpPr>
          <p:cNvPr id="6" name="グループ化 5">
            <a:extLst>
              <a:ext uri="{FF2B5EF4-FFF2-40B4-BE49-F238E27FC236}">
                <a16:creationId xmlns:a16="http://schemas.microsoft.com/office/drawing/2014/main" id="{CBBA1398-5E2B-4D22-A8D1-1F289A9D15F7}"/>
              </a:ext>
            </a:extLst>
          </p:cNvPr>
          <p:cNvGrpSpPr/>
          <p:nvPr/>
        </p:nvGrpSpPr>
        <p:grpSpPr>
          <a:xfrm>
            <a:off x="638224" y="1157387"/>
            <a:ext cx="7886700" cy="5141883"/>
            <a:chOff x="638224" y="1157387"/>
            <a:chExt cx="7886700" cy="5141883"/>
          </a:xfrm>
        </p:grpSpPr>
        <p:sp>
          <p:nvSpPr>
            <p:cNvPr id="11" name="コンテンツ プレースホルダー 4"/>
            <p:cNvSpPr txBox="1">
              <a:spLocks/>
            </p:cNvSpPr>
            <p:nvPr/>
          </p:nvSpPr>
          <p:spPr>
            <a:xfrm>
              <a:off x="638224" y="1157387"/>
              <a:ext cx="7886700" cy="243112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　</a:t>
              </a:r>
              <a:r>
                <a:rPr lang="en-US" altLang="ja-JP" sz="1800" dirty="0">
                  <a:latin typeface="Times New Roman" panose="02020603050405020304" pitchFamily="18" charset="0"/>
                  <a:ea typeface="+mn-lt"/>
                  <a:cs typeface="Times New Roman" panose="02020603050405020304" pitchFamily="18" charset="0"/>
                </a:rPr>
                <a:t>The outriggers are the </a:t>
              </a:r>
              <a:r>
                <a:rPr lang="en-US" altLang="ja-JP" sz="1800" b="1" u="sng" dirty="0">
                  <a:latin typeface="Times New Roman" panose="02020603050405020304" pitchFamily="18" charset="0"/>
                  <a:ea typeface="+mn-lt"/>
                  <a:cs typeface="Times New Roman" panose="02020603050405020304" pitchFamily="18" charset="0"/>
                </a:rPr>
                <a:t>H-type, which sticks out horizontally and contacts the ground</a:t>
              </a:r>
              <a:r>
                <a:rPr lang="en-US" altLang="ja-JP" sz="1800" dirty="0">
                  <a:latin typeface="Times New Roman" panose="02020603050405020304" pitchFamily="18" charset="0"/>
                  <a:ea typeface="+mn-lt"/>
                  <a:cs typeface="Times New Roman" panose="02020603050405020304" pitchFamily="18" charset="0"/>
                </a:rPr>
                <a:t>, and the </a:t>
              </a:r>
              <a:r>
                <a:rPr lang="en-US" altLang="ja-JP" sz="1800" b="1" u="sng" dirty="0">
                  <a:latin typeface="Times New Roman" panose="02020603050405020304" pitchFamily="18" charset="0"/>
                  <a:ea typeface="+mn-lt"/>
                  <a:cs typeface="Times New Roman" panose="02020603050405020304" pitchFamily="18" charset="0"/>
                </a:rPr>
                <a:t>A-type, which makes direct contact with the ground at an angle</a:t>
              </a:r>
              <a:r>
                <a:rPr lang="en-US" altLang="ja-JP" sz="1800" dirty="0">
                  <a:latin typeface="Times New Roman" panose="02020603050405020304" pitchFamily="18" charset="0"/>
                  <a:ea typeface="+mn-lt"/>
                  <a:cs typeface="Times New Roman" panose="02020603050405020304" pitchFamily="18" charset="0"/>
                </a:rPr>
                <a:t>, both of which are </a:t>
              </a:r>
              <a:r>
                <a:rPr lang="en-US" altLang="ja-JP" sz="1800" b="1" u="sng" dirty="0">
                  <a:latin typeface="Times New Roman" panose="02020603050405020304" pitchFamily="18" charset="0"/>
                  <a:ea typeface="+mn-lt"/>
                  <a:cs typeface="Times New Roman" panose="02020603050405020304" pitchFamily="18" charset="0"/>
                </a:rPr>
                <a:t>devices that stabilize the work vehicle at height</a:t>
              </a:r>
              <a:r>
                <a:rPr lang="en-US" altLang="ja-JP" sz="1800" dirty="0">
                  <a:latin typeface="Times New Roman" panose="02020603050405020304" pitchFamily="18" charset="0"/>
                  <a:ea typeface="+mn-lt"/>
                  <a:cs typeface="Times New Roman" panose="02020603050405020304" pitchFamily="18" charset="0"/>
                </a:rPr>
                <a:t>.</a:t>
              </a:r>
              <a:r>
                <a:rPr lang="ja-JP" altLang="en-US" sz="1800" dirty="0">
                  <a:latin typeface="Times New Roman" panose="02020603050405020304" pitchFamily="18" charset="0"/>
                  <a:ea typeface="Meiryo UI"/>
                  <a:cs typeface="Times New Roman" panose="02020603050405020304" pitchFamily="18" charset="0"/>
                </a:rPr>
                <a:t>　</a:t>
              </a:r>
              <a:endParaRPr lang="en-US" altLang="ja-JP" sz="1800" dirty="0">
                <a:latin typeface="Times New Roman" panose="02020603050405020304" pitchFamily="18" charset="0"/>
                <a:ea typeface="Meiryo UI"/>
                <a:cs typeface="Times New Roman" panose="02020603050405020304" pitchFamily="18" charset="0"/>
              </a:endParaRPr>
            </a:p>
            <a:p>
              <a:pPr marL="0" indent="185738">
                <a:buNone/>
              </a:pPr>
              <a:r>
                <a:rPr lang="en-US" sz="1800" dirty="0">
                  <a:latin typeface="Times New Roman" panose="02020603050405020304" pitchFamily="18" charset="0"/>
                  <a:ea typeface="+mn-lt"/>
                  <a:cs typeface="Times New Roman" panose="02020603050405020304" pitchFamily="18" charset="0"/>
                </a:rPr>
                <a:t>H-type outriggers are often used for relatively large elevating vehicles with a  working floor height of 12 m or more, and A-type outriggers are often used for relatively small elevating vehicles with a working floor height of 12 m or less. </a:t>
              </a:r>
            </a:p>
            <a:p>
              <a:pPr marL="0" indent="185738">
                <a:lnSpc>
                  <a:spcPct val="110000"/>
                </a:lnSpc>
                <a:spcBef>
                  <a:spcPts val="0"/>
                </a:spcBef>
                <a:buNone/>
              </a:pPr>
              <a:r>
                <a:rPr lang="en-US" altLang="ja-JP" sz="1800" dirty="0">
                  <a:latin typeface="Times New Roman" panose="02020603050405020304" pitchFamily="18" charset="0"/>
                  <a:ea typeface="+mn-lt"/>
                  <a:cs typeface="Times New Roman" panose="02020603050405020304" pitchFamily="18" charset="0"/>
                </a:rPr>
                <a:t>Further, the hydraulic cylinder for the jack is equipped with a check valve to prevent the cylinder from contracting when the hydraulic hose is damaged.</a:t>
              </a:r>
              <a:endParaRPr lang="en-US" altLang="ja-JP"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2" name="Picture 2">
              <a:extLst>
                <a:ext uri="{FF2B5EF4-FFF2-40B4-BE49-F238E27FC236}">
                  <a16:creationId xmlns:a16="http://schemas.microsoft.com/office/drawing/2014/main" id="{032B87C0-41EC-4716-B5D4-95AA8D4BA355}"/>
                </a:ext>
              </a:extLst>
            </p:cNvPr>
            <p:cNvPicPr>
              <a:picLocks noChangeAspect="1"/>
            </p:cNvPicPr>
            <p:nvPr/>
          </p:nvPicPr>
          <p:blipFill>
            <a:blip r:embed="rId5"/>
            <a:stretch>
              <a:fillRect/>
            </a:stretch>
          </p:blipFill>
          <p:spPr>
            <a:xfrm>
              <a:off x="3085381" y="3866528"/>
              <a:ext cx="2599426" cy="2431734"/>
            </a:xfrm>
            <a:prstGeom prst="rect">
              <a:avLst/>
            </a:prstGeom>
            <a:ln>
              <a:solidFill>
                <a:schemeClr val="tx1"/>
              </a:solidFill>
            </a:ln>
          </p:spPr>
        </p:pic>
        <p:pic>
          <p:nvPicPr>
            <p:cNvPr id="3" name="Picture 5">
              <a:extLst>
                <a:ext uri="{FF2B5EF4-FFF2-40B4-BE49-F238E27FC236}">
                  <a16:creationId xmlns:a16="http://schemas.microsoft.com/office/drawing/2014/main" id="{41F91149-6780-4D8B-A323-6222B2DB41A8}"/>
                </a:ext>
              </a:extLst>
            </p:cNvPr>
            <p:cNvPicPr>
              <a:picLocks noChangeAspect="1"/>
            </p:cNvPicPr>
            <p:nvPr/>
          </p:nvPicPr>
          <p:blipFill>
            <a:blip r:embed="rId6"/>
            <a:stretch>
              <a:fillRect/>
            </a:stretch>
          </p:blipFill>
          <p:spPr>
            <a:xfrm>
              <a:off x="5975231" y="3865525"/>
              <a:ext cx="2412520" cy="2433745"/>
            </a:xfrm>
            <a:prstGeom prst="rect">
              <a:avLst/>
            </a:prstGeom>
            <a:ln>
              <a:solidFill>
                <a:schemeClr val="tx1"/>
              </a:solidFill>
            </a:ln>
          </p:spPr>
        </p:pic>
      </p:grpSp>
    </p:spTree>
    <p:extLst>
      <p:ext uri="{BB962C8B-B14F-4D97-AF65-F5344CB8AC3E}">
        <p14:creationId xmlns:p14="http://schemas.microsoft.com/office/powerpoint/2010/main" val="331040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67645"/>
          </a:xfrm>
          <a:ln>
            <a:solidFill>
              <a:schemeClr val="tx1"/>
            </a:solidFill>
          </a:ln>
        </p:spPr>
        <p:txBody>
          <a:bodyPr>
            <a:noAutofit/>
          </a:bodyPr>
          <a:lstStyle/>
          <a:p>
            <a:r>
              <a:rPr lang="ja-JP" sz="2000" b="1" dirty="0">
                <a:latin typeface="Times New Roman" panose="02020603050405020304" pitchFamily="18" charset="0"/>
                <a:ea typeface="Meiryo UI"/>
                <a:cs typeface="Times New Roman" panose="02020603050405020304" pitchFamily="18" charset="0"/>
              </a:rPr>
              <a:t>Work equipment for boom-type aerial work platform vehicles (</a:t>
            </a:r>
            <a:r>
              <a:rPr lang="en-US" altLang="ja-JP" sz="2000" b="1" dirty="0">
                <a:latin typeface="Times New Roman" panose="02020603050405020304" pitchFamily="18" charset="0"/>
                <a:ea typeface="+mj-lt"/>
                <a:cs typeface="Times New Roman" panose="02020603050405020304" pitchFamily="18" charset="0"/>
              </a:rPr>
              <a:t>4</a:t>
            </a:r>
            <a:r>
              <a:rPr lang="ja-JP" sz="2000" b="1" dirty="0">
                <a:latin typeface="Times New Roman" panose="02020603050405020304" pitchFamily="18" charset="0"/>
                <a:ea typeface="Meiryo UI"/>
                <a:cs typeface="Times New Roman" panose="02020603050405020304" pitchFamily="18" charset="0"/>
              </a:rPr>
              <a:t>)</a:t>
            </a:r>
            <a:r>
              <a:rPr lang="ja-JP" altLang="en-US" sz="2000" b="1" dirty="0">
                <a:latin typeface="Times New Roman" panose="02020603050405020304" pitchFamily="18" charset="0"/>
                <a:ea typeface="Meiryo UI"/>
                <a:cs typeface="Times New Roman" panose="02020603050405020304" pitchFamily="18" charset="0"/>
              </a:rPr>
              <a:t>　</a:t>
            </a:r>
            <a:br>
              <a:rPr lang="ja-JP" altLang="en-US" sz="2000" b="1" dirty="0">
                <a:latin typeface="Times New Roman" panose="02020603050405020304" pitchFamily="18" charset="0"/>
                <a:ea typeface="Meiryo UI"/>
                <a:cs typeface="Times New Roman" panose="02020603050405020304" pitchFamily="18" charset="0"/>
              </a:rPr>
            </a:br>
            <a:r>
              <a:rPr lang="en-US" altLang="ja-JP" sz="2000" b="1" dirty="0">
                <a:latin typeface="Times New Roman" panose="02020603050405020304" pitchFamily="18" charset="0"/>
                <a:ea typeface="+mj-lt"/>
                <a:cs typeface="Times New Roman" panose="02020603050405020304" pitchFamily="18" charset="0"/>
              </a:rPr>
              <a:t>Structure and characteristics of the operating device</a:t>
            </a:r>
            <a:endParaRPr lang="en-US" altLang="ja-JP" sz="4000"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3805437" y="6400413"/>
            <a:ext cx="4365225"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ja-JP" sz="1200" dirty="0" smtClean="0">
                <a:latin typeface="Times New Roman" panose="02020603050405020304" pitchFamily="18" charset="0"/>
                <a:ea typeface="+mn-lt"/>
                <a:cs typeface="Times New Roman" panose="02020603050405020304" pitchFamily="18" charset="0"/>
              </a:rPr>
              <a:t>3</a:t>
            </a:r>
            <a:r>
              <a:rPr lang="en-US" altLang="ja-JP" sz="1200" dirty="0" smtClean="0">
                <a:latin typeface="Times New Roman" panose="02020603050405020304" pitchFamily="18" charset="0"/>
                <a:ea typeface="+mn-lt"/>
                <a:cs typeface="Times New Roman" panose="02020603050405020304" pitchFamily="18" charset="0"/>
              </a:rPr>
              <a:t>0</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a:t>
            </a:r>
            <a:r>
              <a:rPr lang="ja-JP" altLang="en-US" sz="1200" dirty="0" smtClean="0">
                <a:latin typeface="Times New Roman" panose="02020603050405020304" pitchFamily="18" charset="0"/>
                <a:ea typeface="+mn-lt"/>
                <a:cs typeface="Times New Roman" panose="02020603050405020304" pitchFamily="18" charset="0"/>
              </a:rPr>
              <a:t> </a:t>
            </a:r>
            <a:r>
              <a:rPr lang="ja-JP" sz="1200" dirty="0" smtClean="0">
                <a:latin typeface="Times New Roman" panose="02020603050405020304" pitchFamily="18" charset="0"/>
                <a:ea typeface="+mn-lt"/>
                <a:cs typeface="Times New Roman" panose="02020603050405020304" pitchFamily="18" charset="0"/>
              </a:rPr>
              <a:t>3</a:t>
            </a:r>
            <a:r>
              <a:rPr lang="en-US" altLang="ja-JP" sz="1200" dirty="0" smtClean="0">
                <a:latin typeface="Times New Roman" panose="02020603050405020304" pitchFamily="18" charset="0"/>
                <a:ea typeface="+mn-lt"/>
                <a:cs typeface="Times New Roman" panose="02020603050405020304" pitchFamily="18" charset="0"/>
              </a:rPr>
              <a:t>1</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20 to 22</a:t>
            </a:r>
            <a:r>
              <a:rPr lang="ja-JP" altLang="en-US" sz="1200" dirty="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19</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16" name="グループ化 15">
            <a:extLst>
              <a:ext uri="{FF2B5EF4-FFF2-40B4-BE49-F238E27FC236}">
                <a16:creationId xmlns:a16="http://schemas.microsoft.com/office/drawing/2014/main" id="{A776848E-B9FE-4372-82C2-D79302A1359C}"/>
              </a:ext>
            </a:extLst>
          </p:cNvPr>
          <p:cNvGrpSpPr/>
          <p:nvPr/>
        </p:nvGrpSpPr>
        <p:grpSpPr>
          <a:xfrm>
            <a:off x="628650" y="1309186"/>
            <a:ext cx="7886700" cy="4871467"/>
            <a:chOff x="628650" y="1176835"/>
            <a:chExt cx="7886700" cy="4871467"/>
          </a:xfrm>
        </p:grpSpPr>
        <p:grpSp>
          <p:nvGrpSpPr>
            <p:cNvPr id="14" name="グループ化 13">
              <a:extLst>
                <a:ext uri="{FF2B5EF4-FFF2-40B4-BE49-F238E27FC236}">
                  <a16:creationId xmlns:a16="http://schemas.microsoft.com/office/drawing/2014/main" id="{4806F7FE-8EC7-4598-83D1-B9603F01519F}"/>
                </a:ext>
              </a:extLst>
            </p:cNvPr>
            <p:cNvGrpSpPr/>
            <p:nvPr/>
          </p:nvGrpSpPr>
          <p:grpSpPr>
            <a:xfrm>
              <a:off x="628650" y="1176835"/>
              <a:ext cx="7886700" cy="4871467"/>
              <a:chOff x="628650" y="1176835"/>
              <a:chExt cx="7886700" cy="4871467"/>
            </a:xfrm>
          </p:grpSpPr>
          <p:sp>
            <p:nvSpPr>
              <p:cNvPr id="11" name="コンテンツ プレースホルダー 4"/>
              <p:cNvSpPr txBox="1">
                <a:spLocks/>
              </p:cNvSpPr>
              <p:nvPr/>
            </p:nvSpPr>
            <p:spPr>
              <a:xfrm>
                <a:off x="628650" y="1176835"/>
                <a:ext cx="7886700" cy="161564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The operating devices include the </a:t>
                </a:r>
                <a:r>
                  <a:rPr lang="en-US" altLang="ja-JP" sz="1600" b="1" u="sng" dirty="0">
                    <a:latin typeface="Times New Roman" panose="02020603050405020304" pitchFamily="18" charset="0"/>
                    <a:ea typeface="+mn-lt"/>
                    <a:cs typeface="Times New Roman" panose="02020603050405020304" pitchFamily="18" charset="0"/>
                  </a:rPr>
                  <a:t>PTO (Power Take Off) switching operating device (equipped only on track type) </a:t>
                </a:r>
                <a:r>
                  <a:rPr lang="en-US" altLang="ja-JP" sz="1600" dirty="0">
                    <a:latin typeface="Times New Roman" panose="02020603050405020304" pitchFamily="18" charset="0"/>
                    <a:ea typeface="+mn-lt"/>
                    <a:cs typeface="Times New Roman" panose="02020603050405020304" pitchFamily="18" charset="0"/>
                  </a:rPr>
                  <a:t>to operate the hydraulic pump, </a:t>
                </a:r>
                <a:r>
                  <a:rPr lang="en-US" altLang="ja-JP" sz="1600" b="1" u="sng" dirty="0">
                    <a:latin typeface="Times New Roman" panose="02020603050405020304" pitchFamily="18" charset="0"/>
                    <a:ea typeface="+mn-lt"/>
                    <a:cs typeface="Times New Roman" panose="02020603050405020304" pitchFamily="18" charset="0"/>
                  </a:rPr>
                  <a:t>the outrigger operating device</a:t>
                </a:r>
                <a:r>
                  <a:rPr lang="en-US" altLang="ja-JP" sz="1600" dirty="0">
                    <a:latin typeface="Times New Roman" panose="02020603050405020304" pitchFamily="18" charset="0"/>
                    <a:ea typeface="+mn-lt"/>
                    <a:cs typeface="Times New Roman" panose="02020603050405020304" pitchFamily="18" charset="0"/>
                  </a:rPr>
                  <a:t> to operate the outrigger, and the </a:t>
                </a:r>
                <a:r>
                  <a:rPr lang="en-US" altLang="ja-JP" sz="1600" b="1" u="sng" dirty="0">
                    <a:latin typeface="Times New Roman" panose="02020603050405020304" pitchFamily="18" charset="0"/>
                    <a:ea typeface="+mn-lt"/>
                    <a:cs typeface="Times New Roman" panose="02020603050405020304" pitchFamily="18" charset="0"/>
                  </a:rPr>
                  <a:t>lower and upper operating devices</a:t>
                </a:r>
                <a:r>
                  <a:rPr lang="en-US" altLang="ja-JP" sz="1600" dirty="0">
                    <a:latin typeface="Times New Roman" panose="02020603050405020304" pitchFamily="18" charset="0"/>
                    <a:ea typeface="+mn-lt"/>
                    <a:cs typeface="Times New Roman" panose="02020603050405020304" pitchFamily="18" charset="0"/>
                  </a:rPr>
                  <a:t> to operate the work equipment. </a:t>
                </a:r>
                <a:endParaRPr lang="ja-JP" altLang="en-US" sz="1600" dirty="0">
                  <a:latin typeface="Times New Roman" panose="02020603050405020304" pitchFamily="18" charset="0"/>
                  <a:ea typeface="+mn-lt"/>
                  <a:cs typeface="Times New Roman" panose="02020603050405020304" pitchFamily="18" charset="0"/>
                </a:endParaRPr>
              </a:p>
              <a:p>
                <a:pPr marL="0" indent="0" algn="just">
                  <a:buNone/>
                </a:pPr>
                <a:r>
                  <a:rPr lang="en-US" altLang="ja-JP" sz="1600" dirty="0">
                    <a:latin typeface="Times New Roman" panose="02020603050405020304" pitchFamily="18" charset="0"/>
                    <a:ea typeface="+mn-lt"/>
                    <a:cs typeface="Times New Roman" panose="02020603050405020304" pitchFamily="18" charset="0"/>
                  </a:rPr>
                  <a:t>In addition, there are electric control (switch control), lever control, and electromagnetic proportional control systems in the operating system. </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6" name="Picture 8">
                <a:extLst>
                  <a:ext uri="{FF2B5EF4-FFF2-40B4-BE49-F238E27FC236}">
                    <a16:creationId xmlns:a16="http://schemas.microsoft.com/office/drawing/2014/main" id="{D3ED605A-62A3-461A-868B-FB8FD11E6C96}"/>
                  </a:ext>
                </a:extLst>
              </p:cNvPr>
              <p:cNvPicPr>
                <a:picLocks noChangeAspect="1"/>
              </p:cNvPicPr>
              <p:nvPr/>
            </p:nvPicPr>
            <p:blipFill>
              <a:blip r:embed="rId3"/>
              <a:stretch>
                <a:fillRect/>
              </a:stretch>
            </p:blipFill>
            <p:spPr>
              <a:xfrm>
                <a:off x="727496" y="2721833"/>
                <a:ext cx="3347046" cy="1601117"/>
              </a:xfrm>
              <a:prstGeom prst="rect">
                <a:avLst/>
              </a:prstGeom>
              <a:ln>
                <a:solidFill>
                  <a:schemeClr val="tx1"/>
                </a:solidFill>
              </a:ln>
            </p:spPr>
          </p:pic>
          <p:pic>
            <p:nvPicPr>
              <p:cNvPr id="9" name="Picture 9">
                <a:extLst>
                  <a:ext uri="{FF2B5EF4-FFF2-40B4-BE49-F238E27FC236}">
                    <a16:creationId xmlns:a16="http://schemas.microsoft.com/office/drawing/2014/main" id="{A168FD10-86A5-4276-A5AD-7A036C0B71FF}"/>
                  </a:ext>
                </a:extLst>
              </p:cNvPr>
              <p:cNvPicPr>
                <a:picLocks noChangeAspect="1"/>
              </p:cNvPicPr>
              <p:nvPr/>
            </p:nvPicPr>
            <p:blipFill>
              <a:blip r:embed="rId4"/>
              <a:stretch>
                <a:fillRect/>
              </a:stretch>
            </p:blipFill>
            <p:spPr>
              <a:xfrm>
                <a:off x="4542347" y="2762407"/>
                <a:ext cx="3505197" cy="1617796"/>
              </a:xfrm>
              <a:prstGeom prst="rect">
                <a:avLst/>
              </a:prstGeom>
              <a:ln>
                <a:solidFill>
                  <a:schemeClr val="tx1"/>
                </a:solidFill>
              </a:ln>
            </p:spPr>
          </p:pic>
          <p:pic>
            <p:nvPicPr>
              <p:cNvPr id="10" name="Picture 12">
                <a:extLst>
                  <a:ext uri="{FF2B5EF4-FFF2-40B4-BE49-F238E27FC236}">
                    <a16:creationId xmlns:a16="http://schemas.microsoft.com/office/drawing/2014/main" id="{4D06C31F-6F18-4282-8975-5B5C11355250}"/>
                  </a:ext>
                </a:extLst>
              </p:cNvPr>
              <p:cNvPicPr>
                <a:picLocks noChangeAspect="1"/>
              </p:cNvPicPr>
              <p:nvPr/>
            </p:nvPicPr>
            <p:blipFill>
              <a:blip r:embed="rId5"/>
              <a:stretch>
                <a:fillRect/>
              </a:stretch>
            </p:blipFill>
            <p:spPr>
              <a:xfrm>
                <a:off x="727496" y="4429930"/>
                <a:ext cx="3347047" cy="1618372"/>
              </a:xfrm>
              <a:prstGeom prst="rect">
                <a:avLst/>
              </a:prstGeom>
              <a:ln>
                <a:solidFill>
                  <a:schemeClr val="tx1"/>
                </a:solidFill>
              </a:ln>
            </p:spPr>
          </p:pic>
          <p:pic>
            <p:nvPicPr>
              <p:cNvPr id="13" name="Picture 13">
                <a:extLst>
                  <a:ext uri="{FF2B5EF4-FFF2-40B4-BE49-F238E27FC236}">
                    <a16:creationId xmlns:a16="http://schemas.microsoft.com/office/drawing/2014/main" id="{1148628B-4AAF-43B9-BA27-CC2877A66488}"/>
                  </a:ext>
                </a:extLst>
              </p:cNvPr>
              <p:cNvPicPr>
                <a:picLocks noChangeAspect="1"/>
              </p:cNvPicPr>
              <p:nvPr/>
            </p:nvPicPr>
            <p:blipFill>
              <a:blip r:embed="rId6"/>
              <a:stretch>
                <a:fillRect/>
              </a:stretch>
            </p:blipFill>
            <p:spPr>
              <a:xfrm>
                <a:off x="4235571" y="4490447"/>
                <a:ext cx="3907764" cy="1497337"/>
              </a:xfrm>
              <a:prstGeom prst="rect">
                <a:avLst/>
              </a:prstGeom>
              <a:ln>
                <a:solidFill>
                  <a:schemeClr val="tx1"/>
                </a:solidFill>
              </a:ln>
            </p:spPr>
          </p:pic>
        </p:grpSp>
        <p:sp>
          <p:nvSpPr>
            <p:cNvPr id="15" name="テキスト ボックス 2099605746">
              <a:extLst>
                <a:ext uri="{FF2B5EF4-FFF2-40B4-BE49-F238E27FC236}">
                  <a16:creationId xmlns:a16="http://schemas.microsoft.com/office/drawing/2014/main" id="{C4BB30F4-DDD7-4F52-8882-08A57C82FD59}"/>
                </a:ext>
              </a:extLst>
            </p:cNvPr>
            <p:cNvSpPr txBox="1"/>
            <p:nvPr/>
          </p:nvSpPr>
          <p:spPr>
            <a:xfrm>
              <a:off x="1248427" y="2744202"/>
              <a:ext cx="688658" cy="15525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900" kern="100" dirty="0">
                  <a:effectLst/>
                  <a:latin typeface="Times New Roman" panose="02020603050405020304" pitchFamily="18" charset="0"/>
                  <a:ea typeface="ＭＳ ゴシック" panose="020B0609070205080204" pitchFamily="49" charset="-128"/>
                  <a:cs typeface="Arial" panose="020B0604020202020204" pitchFamily="34" charset="0"/>
                </a:rPr>
                <a:t>PTO lever</a:t>
              </a:r>
              <a:endParaRPr lang="en-US" sz="1200" kern="100" dirty="0">
                <a:effectLst/>
                <a:latin typeface="ＭＳ ゴシック" panose="020B0609070205080204" pitchFamily="49" charset="-128"/>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0104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a:normAutofit fontScale="90000"/>
          </a:bodyPr>
          <a:lstStyle/>
          <a:p>
            <a:r>
              <a:rPr lang="en" altLang="ja-JP" sz="3200" dirty="0">
                <a:latin typeface="Times New Roman" panose="02020603050405020304" pitchFamily="18" charset="0"/>
                <a:ea typeface="+mj-lt"/>
                <a:cs typeface="Times New Roman" panose="02020603050405020304" pitchFamily="18" charset="0"/>
              </a:rPr>
              <a:t>Chapter 1 Basic knowledge about aerial work platforms</a:t>
            </a:r>
            <a:r>
              <a:rPr lang="ja-JP" altLang="en-US" sz="3200" dirty="0">
                <a:latin typeface="Times New Roman" panose="02020603050405020304" pitchFamily="18" charset="0"/>
                <a:ea typeface="+mj-lt"/>
                <a:cs typeface="Times New Roman" panose="02020603050405020304" pitchFamily="18" charset="0"/>
              </a:rPr>
              <a:t> </a:t>
            </a:r>
            <a:r>
              <a:rPr lang="ja-JP" sz="3200" dirty="0">
                <a:latin typeface="Times New Roman" panose="02020603050405020304" pitchFamily="18" charset="0"/>
                <a:ea typeface="+mj-lt"/>
                <a:cs typeface="Times New Roman" panose="02020603050405020304" pitchFamily="18" charset="0"/>
              </a:rPr>
              <a:t>vehicle</a:t>
            </a:r>
            <a:r>
              <a:rPr lang="en-US" altLang="ja-JP" sz="3200" dirty="0">
                <a:latin typeface="Times New Roman" panose="02020603050405020304" pitchFamily="18" charset="0"/>
                <a:ea typeface="+mj-lt"/>
                <a:cs typeface="Times New Roman" panose="02020603050405020304" pitchFamily="18" charset="0"/>
              </a:rPr>
              <a:t>s</a:t>
            </a:r>
            <a:endParaRPr lang="en-US" altLang="ja-JP" dirty="0">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20737"/>
          </a:xfrm>
          <a:ln>
            <a:solidFill>
              <a:schemeClr val="tx1"/>
            </a:solidFill>
          </a:ln>
        </p:spPr>
        <p:txBody>
          <a:bodyPr>
            <a:noAutofit/>
          </a:bodyPr>
          <a:lstStyle/>
          <a:p>
            <a:r>
              <a:rPr lang="en-US" altLang="ja-JP" sz="2400" b="1" dirty="0">
                <a:latin typeface="Times New Roman" panose="02020603050405020304" pitchFamily="18" charset="0"/>
                <a:ea typeface="+mj-lt"/>
                <a:cs typeface="Times New Roman" panose="02020603050405020304" pitchFamily="18" charset="0"/>
              </a:rPr>
              <a:t>Work Equipment of Vertical Elevating Type Work Platforms</a:t>
            </a:r>
            <a:endParaRPr lang="en-US"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34</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22</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20</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50" y="1521703"/>
            <a:ext cx="7886700" cy="2261747"/>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　</a:t>
            </a:r>
            <a:r>
              <a:rPr lang="en-US" altLang="ja-JP" sz="1800" u="sng" dirty="0">
                <a:latin typeface="Times New Roman" panose="02020603050405020304" pitchFamily="18" charset="0"/>
                <a:ea typeface="+mn-lt"/>
                <a:cs typeface="Times New Roman" panose="02020603050405020304" pitchFamily="18" charset="0"/>
              </a:rPr>
              <a:t>Vertical elevating</a:t>
            </a:r>
            <a:r>
              <a:rPr lang="ja-JP" altLang="en-US" sz="1800" u="sng" dirty="0">
                <a:latin typeface="Times New Roman" panose="02020603050405020304" pitchFamily="18" charset="0"/>
                <a:ea typeface="+mn-lt"/>
                <a:cs typeface="Times New Roman" panose="02020603050405020304" pitchFamily="18" charset="0"/>
              </a:rPr>
              <a:t> </a:t>
            </a:r>
            <a:r>
              <a:rPr lang="en-US" altLang="ja-JP" sz="1800" u="sng" dirty="0">
                <a:latin typeface="Times New Roman" panose="02020603050405020304" pitchFamily="18" charset="0"/>
                <a:ea typeface="+mn-lt"/>
                <a:cs typeface="Times New Roman" panose="02020603050405020304" pitchFamily="18" charset="0"/>
              </a:rPr>
              <a:t>type</a:t>
            </a:r>
            <a:r>
              <a:rPr lang="ja-JP" altLang="en-US" sz="1800" u="sng" dirty="0">
                <a:latin typeface="Times New Roman" panose="02020603050405020304" pitchFamily="18" charset="0"/>
                <a:ea typeface="+mn-lt"/>
                <a:cs typeface="Times New Roman" panose="02020603050405020304" pitchFamily="18" charset="0"/>
              </a:rPr>
              <a:t> </a:t>
            </a:r>
            <a:r>
              <a:rPr lang="en-US" altLang="ja-JP" sz="1800" u="sng" dirty="0">
                <a:latin typeface="Times New Roman" panose="02020603050405020304" pitchFamily="18" charset="0"/>
                <a:ea typeface="+mn-lt"/>
                <a:cs typeface="Times New Roman" panose="02020603050405020304" pitchFamily="18" charset="0"/>
              </a:rPr>
              <a:t>work</a:t>
            </a:r>
            <a:r>
              <a:rPr lang="ja-JP" altLang="en-US" sz="1800" u="sng" dirty="0">
                <a:latin typeface="Times New Roman" panose="02020603050405020304" pitchFamily="18" charset="0"/>
                <a:ea typeface="+mn-lt"/>
                <a:cs typeface="Times New Roman" panose="02020603050405020304" pitchFamily="18" charset="0"/>
              </a:rPr>
              <a:t> </a:t>
            </a:r>
            <a:r>
              <a:rPr lang="en-US" altLang="ja-JP" sz="1800" u="sng" dirty="0">
                <a:latin typeface="Times New Roman" panose="02020603050405020304" pitchFamily="18" charset="0"/>
                <a:ea typeface="+mn-lt"/>
                <a:cs typeface="Times New Roman" panose="02020603050405020304" pitchFamily="18" charset="0"/>
              </a:rPr>
              <a:t>trucks</a:t>
            </a:r>
            <a:r>
              <a:rPr lang="ja-JP" altLang="en-US" sz="1800" dirty="0">
                <a:latin typeface="Times New Roman" panose="02020603050405020304" pitchFamily="18" charset="0"/>
                <a:ea typeface="+mn-lt"/>
                <a:cs typeface="Times New Roman" panose="02020603050405020304" pitchFamily="18" charset="0"/>
              </a:rPr>
              <a:t> </a:t>
            </a:r>
            <a:r>
              <a:rPr lang="en-US" altLang="ja-JP" sz="1800" dirty="0">
                <a:latin typeface="Times New Roman" panose="02020603050405020304" pitchFamily="18" charset="0"/>
                <a:ea typeface="+mn-lt"/>
                <a:cs typeface="Times New Roman" panose="02020603050405020304" pitchFamily="18" charset="0"/>
              </a:rPr>
              <a:t>can be classified into the following 4 types according to </a:t>
            </a:r>
            <a:r>
              <a:rPr lang="en-US" altLang="ja-JP" sz="1800" u="sng" dirty="0">
                <a:latin typeface="Times New Roman" panose="02020603050405020304" pitchFamily="18" charset="0"/>
                <a:ea typeface="+mn-lt"/>
                <a:cs typeface="Times New Roman" panose="02020603050405020304" pitchFamily="18" charset="0"/>
              </a:rPr>
              <a:t>the structure of the lift arm</a:t>
            </a:r>
            <a:r>
              <a:rPr lang="en-US" altLang="ja-JP" sz="1800" dirty="0">
                <a:latin typeface="Times New Roman" panose="02020603050405020304" pitchFamily="18" charset="0"/>
                <a:ea typeface="+mn-lt"/>
                <a:cs typeface="Times New Roman" panose="02020603050405020304" pitchFamily="18" charset="0"/>
              </a:rPr>
              <a:t>.</a:t>
            </a:r>
            <a:r>
              <a:rPr lang="en-US" altLang="ja-JP" sz="1800" dirty="0">
                <a:latin typeface="Times New Roman" panose="02020603050405020304" pitchFamily="18" charset="0"/>
                <a:ea typeface="Meiryo UI"/>
                <a:cs typeface="Times New Roman" panose="02020603050405020304" pitchFamily="18" charset="0"/>
              </a:rPr>
              <a:t> </a:t>
            </a:r>
            <a:endParaRPr lang="ja-JP" altLang="en-US"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　　①　</a:t>
            </a:r>
            <a:r>
              <a:rPr lang="en" altLang="ja-JP" sz="1800" dirty="0">
                <a:latin typeface="Times New Roman" panose="02020603050405020304" pitchFamily="18" charset="0"/>
                <a:ea typeface="+mn-lt"/>
                <a:cs typeface="Times New Roman" panose="02020603050405020304" pitchFamily="18" charset="0"/>
              </a:rPr>
              <a:t>Scissors type</a:t>
            </a:r>
          </a:p>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　　②　</a:t>
            </a:r>
            <a:r>
              <a:rPr lang="en" altLang="ja-JP" sz="1800" dirty="0">
                <a:latin typeface="Times New Roman" panose="02020603050405020304" pitchFamily="18" charset="0"/>
                <a:ea typeface="+mn-lt"/>
                <a:cs typeface="Times New Roman" panose="02020603050405020304" pitchFamily="18" charset="0"/>
              </a:rPr>
              <a:t>Mast type</a:t>
            </a:r>
          </a:p>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　　③　</a:t>
            </a:r>
            <a:r>
              <a:rPr lang="en" altLang="ja-JP" sz="1800" dirty="0">
                <a:latin typeface="Times New Roman" panose="02020603050405020304" pitchFamily="18" charset="0"/>
                <a:ea typeface="+mn-lt"/>
                <a:cs typeface="Times New Roman" panose="02020603050405020304" pitchFamily="18" charset="0"/>
              </a:rPr>
              <a:t>Sigma type</a:t>
            </a:r>
          </a:p>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　　④　</a:t>
            </a:r>
            <a:r>
              <a:rPr lang="en" sz="1800" dirty="0">
                <a:latin typeface="Times New Roman" panose="02020603050405020304" pitchFamily="18" charset="0"/>
                <a:ea typeface="+mn-lt"/>
                <a:cs typeface="Times New Roman" panose="02020603050405020304" pitchFamily="18" charset="0"/>
              </a:rPr>
              <a:t>X type</a:t>
            </a:r>
            <a:endParaRPr lang="en" altLang="ja-JP" sz="1800" dirty="0">
              <a:latin typeface="Times New Roman" panose="02020603050405020304" pitchFamily="18" charset="0"/>
              <a:ea typeface="+mn-lt"/>
              <a:cs typeface="Times New Roman" panose="02020603050405020304" pitchFamily="18" charset="0"/>
            </a:endParaRPr>
          </a:p>
        </p:txBody>
      </p:sp>
    </p:spTree>
    <p:extLst>
      <p:ext uri="{BB962C8B-B14F-4D97-AF65-F5344CB8AC3E}">
        <p14:creationId xmlns:p14="http://schemas.microsoft.com/office/powerpoint/2010/main" val="336271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88501"/>
          </a:xfrm>
          <a:ln>
            <a:solidFill>
              <a:schemeClr val="tx1"/>
            </a:solidFill>
          </a:ln>
        </p:spPr>
        <p:txBody>
          <a:bodyPr>
            <a:noAutofit/>
          </a:bodyPr>
          <a:lstStyle/>
          <a:p>
            <a:r>
              <a:rPr lang="ja-JP" sz="2800" b="1">
                <a:latin typeface="Times New Roman" panose="02020603050405020304" pitchFamily="18" charset="0"/>
                <a:ea typeface="+mj-lt"/>
                <a:cs typeface="Times New Roman" panose="02020603050405020304" pitchFamily="18" charset="0"/>
              </a:rPr>
              <a:t>Safety device for aerial work platform vehicles</a:t>
            </a:r>
            <a:r>
              <a:rPr lang="ja-JP" sz="2800" b="1">
                <a:latin typeface="Times New Roman" panose="02020603050405020304" pitchFamily="18" charset="0"/>
                <a:ea typeface="Meiryo UI"/>
                <a:cs typeface="Times New Roman" panose="02020603050405020304" pitchFamily="18" charset="0"/>
              </a:rPr>
              <a:t> (1)</a:t>
            </a:r>
            <a:r>
              <a:rPr lang="ja-JP" sz="2000" b="1">
                <a:latin typeface="Times New Roman" panose="02020603050405020304" pitchFamily="18" charset="0"/>
                <a:ea typeface="Meiryo UI"/>
                <a:cs typeface="Times New Roman" panose="02020603050405020304" pitchFamily="18" charset="0"/>
              </a:rPr>
              <a:t> </a:t>
            </a:r>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
            </a:r>
            <a:b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br>
            <a:r>
              <a:rPr lang="ja-JP" altLang="en-US" sz="2400" b="1">
                <a:latin typeface="Times New Roman" panose="02020603050405020304" pitchFamily="18" charset="0"/>
                <a:ea typeface="Meiryo UI"/>
                <a:cs typeface="Times New Roman" panose="02020603050405020304" pitchFamily="18" charset="0"/>
              </a:rPr>
              <a:t>　</a:t>
            </a:r>
            <a:r>
              <a:rPr lang="ja-JP" altLang="en-US" sz="2800" b="1">
                <a:latin typeface="Times New Roman" panose="02020603050405020304" pitchFamily="18" charset="0"/>
                <a:ea typeface="Meiryo UI"/>
                <a:cs typeface="Times New Roman" panose="02020603050405020304" pitchFamily="18" charset="0"/>
              </a:rPr>
              <a:t>Types of safety devices determined by law</a:t>
            </a:r>
          </a:p>
        </p:txBody>
      </p:sp>
      <p:sp>
        <p:nvSpPr>
          <p:cNvPr id="7" name="テキスト ボックス 6"/>
          <p:cNvSpPr txBox="1"/>
          <p:nvPr/>
        </p:nvSpPr>
        <p:spPr>
          <a:xfrm>
            <a:off x="3876618" y="6400413"/>
            <a:ext cx="4294044"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36 to 41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2</a:t>
            </a:r>
            <a:r>
              <a:rPr lang="en-US" altLang="ja-JP" sz="1200" dirty="0" smtClean="0">
                <a:latin typeface="Times New Roman" panose="02020603050405020304" pitchFamily="18" charset="0"/>
                <a:ea typeface="+mn-lt"/>
                <a:cs typeface="Times New Roman" panose="02020603050405020304" pitchFamily="18" charset="0"/>
              </a:rPr>
              <a:t>3</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30</a:t>
            </a:r>
            <a:r>
              <a:rPr lang="ja-JP"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21</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50" y="1197691"/>
            <a:ext cx="7886700" cy="423395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latin typeface="Times New Roman" panose="02020603050405020304" pitchFamily="18" charset="0"/>
                <a:ea typeface="Meiryo UI"/>
                <a:cs typeface="Times New Roman" panose="02020603050405020304" pitchFamily="18" charset="0"/>
              </a:rPr>
              <a:t>　</a:t>
            </a:r>
            <a:r>
              <a:rPr lang="ja-JP" sz="1800" dirty="0">
                <a:latin typeface="Times New Roman" panose="02020603050405020304" pitchFamily="18" charset="0"/>
                <a:ea typeface="+mn-lt"/>
                <a:cs typeface="Times New Roman" panose="02020603050405020304" pitchFamily="18" charset="0"/>
              </a:rPr>
              <a:t>Aerial work platform vehicles are </a:t>
            </a:r>
            <a:r>
              <a:rPr lang="ja-JP" sz="1800" b="1" u="sng" dirty="0">
                <a:latin typeface="Times New Roman" panose="02020603050405020304" pitchFamily="18" charset="0"/>
                <a:ea typeface="+mn-lt"/>
                <a:cs typeface="Times New Roman" panose="02020603050405020304" pitchFamily="18" charset="0"/>
              </a:rPr>
              <a:t>equipped with a variety of safety devices</a:t>
            </a:r>
            <a:r>
              <a:rPr lang="ja-JP" sz="1800" dirty="0">
                <a:latin typeface="Times New Roman" panose="02020603050405020304" pitchFamily="18" charset="0"/>
                <a:ea typeface="+mn-lt"/>
                <a:cs typeface="Times New Roman" panose="02020603050405020304" pitchFamily="18" charset="0"/>
              </a:rPr>
              <a:t> to ensure </a:t>
            </a:r>
            <a:r>
              <a:rPr lang="ja-JP" sz="1800" b="1" u="sng" dirty="0">
                <a:latin typeface="Times New Roman" panose="02020603050405020304" pitchFamily="18" charset="0"/>
                <a:ea typeface="+mn-lt"/>
                <a:cs typeface="Times New Roman" panose="02020603050405020304" pitchFamily="18" charset="0"/>
              </a:rPr>
              <a:t>safe and reliable</a:t>
            </a:r>
            <a:r>
              <a:rPr lang="ja-JP" sz="1800" dirty="0">
                <a:latin typeface="Times New Roman" panose="02020603050405020304" pitchFamily="18" charset="0"/>
                <a:ea typeface="+mn-lt"/>
                <a:cs typeface="Times New Roman" panose="02020603050405020304" pitchFamily="18" charset="0"/>
              </a:rPr>
              <a:t> work at high elevations. Some of these safety devices are </a:t>
            </a:r>
            <a:r>
              <a:rPr lang="ja-JP" sz="1800" b="1" u="sng" dirty="0">
                <a:latin typeface="Times New Roman" panose="02020603050405020304" pitchFamily="18" charset="0"/>
                <a:ea typeface="+mn-lt"/>
                <a:cs typeface="Times New Roman" panose="02020603050405020304" pitchFamily="18" charset="0"/>
              </a:rPr>
              <a:t>specified in the Work Platforms Structure Standard</a:t>
            </a:r>
            <a:r>
              <a:rPr lang="ja-JP" sz="1800" dirty="0">
                <a:latin typeface="Times New Roman" panose="02020603050405020304" pitchFamily="18" charset="0"/>
                <a:ea typeface="+mn-lt"/>
                <a:cs typeface="Times New Roman" panose="02020603050405020304" pitchFamily="18" charset="0"/>
              </a:rPr>
              <a:t>, while others have been developed by the </a:t>
            </a:r>
            <a:r>
              <a:rPr lang="ja-JP" sz="1800" b="1" u="sng" dirty="0">
                <a:latin typeface="Times New Roman" panose="02020603050405020304" pitchFamily="18" charset="0"/>
                <a:ea typeface="+mn-lt"/>
                <a:cs typeface="Times New Roman" panose="02020603050405020304" pitchFamily="18" charset="0"/>
              </a:rPr>
              <a:t>users and manufacturers of work platforms</a:t>
            </a:r>
            <a:r>
              <a:rPr lang="ja-JP" sz="1800" dirty="0">
                <a:latin typeface="Times New Roman" panose="02020603050405020304" pitchFamily="18" charset="0"/>
                <a:ea typeface="+mn-lt"/>
                <a:cs typeface="Times New Roman" panose="02020603050405020304" pitchFamily="18" charset="0"/>
              </a:rPr>
              <a:t> to make work safer.</a:t>
            </a:r>
            <a:r>
              <a:rPr lang="ja-JP" altLang="en-US" sz="18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a:buNone/>
            </a:pPr>
            <a:r>
              <a:rPr lang="ja-JP" sz="1800" dirty="0">
                <a:latin typeface="Times New Roman" panose="02020603050405020304" pitchFamily="18" charset="0"/>
                <a:ea typeface="+mn-lt"/>
                <a:cs typeface="Times New Roman" panose="02020603050405020304" pitchFamily="18" charset="0"/>
              </a:rPr>
              <a:t>As safety devices are changed or added over time, it is </a:t>
            </a:r>
            <a:r>
              <a:rPr lang="ja-JP" sz="1800" b="1" u="sng" dirty="0">
                <a:latin typeface="Times New Roman" panose="02020603050405020304" pitchFamily="18" charset="0"/>
                <a:ea typeface="+mn-lt"/>
                <a:cs typeface="Times New Roman" panose="02020603050405020304" pitchFamily="18" charset="0"/>
              </a:rPr>
              <a:t>important to read the instruction manual carefully before use</a:t>
            </a:r>
            <a:r>
              <a:rPr lang="ja-JP" sz="1800" dirty="0">
                <a:latin typeface="Times New Roman" panose="02020603050405020304" pitchFamily="18" charset="0"/>
                <a:ea typeface="+mn-lt"/>
                <a:cs typeface="Times New Roman" panose="02020603050405020304" pitchFamily="18" charset="0"/>
              </a:rPr>
              <a:t>. </a:t>
            </a:r>
            <a:r>
              <a:rPr lang="ja-JP" altLang="en-US" sz="1800" dirty="0">
                <a:latin typeface="Times New Roman" panose="02020603050405020304" pitchFamily="18" charset="0"/>
                <a:ea typeface="+mn-lt"/>
                <a:cs typeface="Times New Roman" panose="02020603050405020304" pitchFamily="18" charset="0"/>
              </a:rPr>
              <a:t> </a:t>
            </a:r>
            <a:endParaRPr lang="ja-JP"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①　</a:t>
            </a:r>
            <a:r>
              <a:rPr lang="ja-JP" sz="1400" dirty="0">
                <a:latin typeface="Times New Roman" panose="02020603050405020304" pitchFamily="18" charset="0"/>
                <a:ea typeface="+mn-lt"/>
                <a:cs typeface="Times New Roman" panose="02020603050405020304" pitchFamily="18" charset="0"/>
              </a:rPr>
              <a:t>Boom operation control device</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②　</a:t>
            </a:r>
            <a:r>
              <a:rPr lang="ja-JP" sz="1400" dirty="0">
                <a:latin typeface="Times New Roman" panose="02020603050405020304" pitchFamily="18" charset="0"/>
                <a:ea typeface="+mn-lt"/>
                <a:cs typeface="Times New Roman" panose="02020603050405020304" pitchFamily="18" charset="0"/>
              </a:rPr>
              <a:t>Emergency stop device</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③　</a:t>
            </a:r>
            <a:r>
              <a:rPr lang="ja-JP" sz="1400" dirty="0">
                <a:latin typeface="Times New Roman" panose="02020603050405020304" pitchFamily="18" charset="0"/>
                <a:ea typeface="+mn-lt"/>
                <a:cs typeface="Times New Roman" panose="02020603050405020304" pitchFamily="18" charset="0"/>
              </a:rPr>
              <a:t>Emergency lowering device</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④　</a:t>
            </a:r>
            <a:r>
              <a:rPr lang="ja-JP" sz="1400" dirty="0">
                <a:latin typeface="Times New Roman" panose="02020603050405020304" pitchFamily="18" charset="0"/>
                <a:ea typeface="+mn-lt"/>
                <a:cs typeface="Times New Roman" panose="02020603050405020304" pitchFamily="18" charset="0"/>
              </a:rPr>
              <a:t>Travel warning device</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⑤　</a:t>
            </a:r>
            <a:r>
              <a:rPr lang="ja-JP" sz="1400" dirty="0">
                <a:latin typeface="Times New Roman" panose="02020603050405020304" pitchFamily="18" charset="0"/>
                <a:ea typeface="+mn-lt"/>
                <a:cs typeface="Times New Roman" panose="02020603050405020304" pitchFamily="18" charset="0"/>
              </a:rPr>
              <a:t>Vehicle body inclination angle control devic</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⑥　</a:t>
            </a:r>
            <a:r>
              <a:rPr lang="ja-JP" sz="1400" dirty="0">
                <a:latin typeface="Times New Roman" panose="02020603050405020304" pitchFamily="18" charset="0"/>
                <a:ea typeface="+mn-lt"/>
                <a:cs typeface="Times New Roman" panose="02020603050405020304" pitchFamily="18" charset="0"/>
              </a:rPr>
              <a:t>Safety valve, check valve</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⑦　</a:t>
            </a:r>
            <a:r>
              <a:rPr lang="ja-JP" sz="1400" dirty="0">
                <a:latin typeface="Times New Roman" panose="02020603050405020304" pitchFamily="18" charset="0"/>
                <a:ea typeface="+mn-lt"/>
                <a:cs typeface="Times New Roman" panose="02020603050405020304" pitchFamily="18" charset="0"/>
              </a:rPr>
              <a:t>Outrigger interlock devic</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⑧　</a:t>
            </a:r>
            <a:r>
              <a:rPr lang="ja-JP" sz="1400" dirty="0">
                <a:latin typeface="Times New Roman" panose="02020603050405020304" pitchFamily="18" charset="0"/>
                <a:ea typeface="+mn-lt"/>
                <a:cs typeface="Times New Roman" panose="02020603050405020304" pitchFamily="18" charset="0"/>
              </a:rPr>
              <a:t>Indication of the front/rear direction of the vehicle body</a:t>
            </a:r>
            <a:endParaRPr lang="ja-JP" altLang="en-US" sz="1400" dirty="0">
              <a:latin typeface="Times New Roman" panose="02020603050405020304" pitchFamily="18" charset="0"/>
              <a:ea typeface="Meiryo UI"/>
              <a:cs typeface="Times New Roman" panose="02020603050405020304" pitchFamily="18" charset="0"/>
            </a:endParaRPr>
          </a:p>
          <a:p>
            <a:pPr marL="0" indent="0">
              <a:lnSpc>
                <a:spcPct val="11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⑨　</a:t>
            </a:r>
            <a:r>
              <a:rPr lang="ja-JP" sz="1400" dirty="0">
                <a:latin typeface="Times New Roman" panose="02020603050405020304" pitchFamily="18" charset="0"/>
                <a:ea typeface="+mn-lt"/>
                <a:cs typeface="Times New Roman" panose="02020603050405020304" pitchFamily="18" charset="0"/>
              </a:rPr>
              <a:t>Overload regulation device</a:t>
            </a:r>
          </a:p>
          <a:p>
            <a:pPr marL="0" indent="0">
              <a:lnSpc>
                <a:spcPct val="110000"/>
              </a:lnSpc>
              <a:spcBef>
                <a:spcPts val="0"/>
              </a:spcBef>
              <a:buFont typeface="Arial" panose="020B0604020202020204" pitchFamily="34" charset="0"/>
              <a:buNone/>
            </a:pPr>
            <a:endParaRPr lang="ja-JP" altLang="en-US"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92037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sz="1600" b="1">
                <a:latin typeface="Times New Roman" panose="02020603050405020304" pitchFamily="18" charset="0"/>
                <a:ea typeface="Meiryo UI"/>
                <a:cs typeface="Times New Roman" panose="02020603050405020304" pitchFamily="18" charset="0"/>
              </a:rPr>
              <a:t>Safety device for aerial work platform vehicles (2) </a:t>
            </a:r>
            <a:r>
              <a:rPr lang="en-US" altLang="ja-JP" sz="1600" b="1" dirty="0">
                <a:latin typeface="Times New Roman" panose="02020603050405020304" pitchFamily="18" charset="0"/>
                <a:ea typeface="+mj-lt"/>
                <a:cs typeface="Times New Roman" panose="02020603050405020304" pitchFamily="18" charset="0"/>
              </a:rPr>
              <a:t>Boom operation control device</a:t>
            </a:r>
            <a:endParaRPr lang="en-US" sz="1600" b="1"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3925897" y="6400413"/>
            <a:ext cx="4244765"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36</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to</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37</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23</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a:t>
            </a:r>
            <a:r>
              <a:rPr lang="ja-JP" sz="1200" dirty="0" smtClean="0">
                <a:latin typeface="Times New Roman" panose="02020603050405020304" pitchFamily="18" charset="0"/>
                <a:ea typeface="+mn-lt"/>
                <a:cs typeface="Times New Roman" panose="02020603050405020304" pitchFamily="18" charset="0"/>
              </a:rPr>
              <a:t> 2</a:t>
            </a:r>
            <a:r>
              <a:rPr lang="en-US" altLang="ja-JP" sz="1200" dirty="0" smtClean="0">
                <a:latin typeface="Times New Roman" panose="02020603050405020304" pitchFamily="18" charset="0"/>
                <a:ea typeface="+mn-lt"/>
                <a:cs typeface="Times New Roman" panose="02020603050405020304" pitchFamily="18" charset="0"/>
              </a:rPr>
              <a:t>5</a:t>
            </a:r>
            <a:r>
              <a:rPr lang="ja-JP" altLang="en-US" sz="1200" dirty="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22</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9" name="グループ化 8">
            <a:extLst>
              <a:ext uri="{FF2B5EF4-FFF2-40B4-BE49-F238E27FC236}">
                <a16:creationId xmlns:a16="http://schemas.microsoft.com/office/drawing/2014/main" id="{8E38E33B-E6C6-48D6-BD23-438745C42DD6}"/>
              </a:ext>
            </a:extLst>
          </p:cNvPr>
          <p:cNvGrpSpPr/>
          <p:nvPr/>
        </p:nvGrpSpPr>
        <p:grpSpPr>
          <a:xfrm>
            <a:off x="568490" y="924930"/>
            <a:ext cx="8372294" cy="5048000"/>
            <a:chOff x="628650" y="852738"/>
            <a:chExt cx="8372294" cy="5048000"/>
          </a:xfrm>
        </p:grpSpPr>
        <p:sp>
          <p:nvSpPr>
            <p:cNvPr id="11" name="コンテンツ プレースホルダー 4"/>
            <p:cNvSpPr txBox="1">
              <a:spLocks/>
            </p:cNvSpPr>
            <p:nvPr/>
          </p:nvSpPr>
          <p:spPr>
            <a:xfrm>
              <a:off x="628650" y="852738"/>
              <a:ext cx="5586322" cy="5048000"/>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　</a:t>
              </a:r>
              <a:r>
                <a:rPr lang="en-US" altLang="ja-JP" sz="1800" dirty="0">
                  <a:latin typeface="Times New Roman" panose="02020603050405020304" pitchFamily="18" charset="0"/>
                  <a:ea typeface="+mn-lt"/>
                  <a:cs typeface="Times New Roman" panose="02020603050405020304" pitchFamily="18" charset="0"/>
                </a:rPr>
                <a:t>The boom operation regulator is </a:t>
              </a:r>
              <a:r>
                <a:rPr lang="en-US" altLang="ja-JP" sz="1800" b="1" u="sng" dirty="0">
                  <a:latin typeface="Times New Roman" panose="02020603050405020304" pitchFamily="18" charset="0"/>
                  <a:ea typeface="+mn-lt"/>
                  <a:cs typeface="Times New Roman" panose="02020603050405020304" pitchFamily="18" charset="0"/>
                </a:rPr>
                <a:t>a device that automatically regulates (stops or alerts) the operation of the boom when the working floor is about to exceed the set working range</a:t>
              </a:r>
              <a:r>
                <a:rPr lang="en-US" altLang="ja-JP" sz="1800" dirty="0">
                  <a:latin typeface="Times New Roman" panose="02020603050405020304" pitchFamily="18" charset="0"/>
                  <a:ea typeface="+mn-lt"/>
                  <a:cs typeface="Times New Roman" panose="02020603050405020304" pitchFamily="18" charset="0"/>
                </a:rPr>
                <a:t>, </a:t>
              </a:r>
              <a:r>
                <a:rPr lang="en-US" altLang="ja-JP" sz="1800" b="1" u="sng" dirty="0">
                  <a:latin typeface="Times New Roman" panose="02020603050405020304" pitchFamily="18" charset="0"/>
                  <a:ea typeface="+mn-lt"/>
                  <a:cs typeface="Times New Roman" panose="02020603050405020304" pitchFamily="18" charset="0"/>
                </a:rPr>
                <a:t>preventing</a:t>
              </a:r>
              <a:r>
                <a:rPr lang="en-US" altLang="ja-JP" sz="1800" dirty="0">
                  <a:latin typeface="Times New Roman" panose="02020603050405020304" pitchFamily="18" charset="0"/>
                  <a:ea typeface="+mn-lt"/>
                  <a:cs typeface="Times New Roman" panose="02020603050405020304" pitchFamily="18" charset="0"/>
                </a:rPr>
                <a:t> the aerial work platform vehicle </a:t>
              </a:r>
              <a:r>
                <a:rPr lang="en-US" altLang="ja-JP" sz="1800" b="1" u="sng" dirty="0">
                  <a:latin typeface="Times New Roman" panose="02020603050405020304" pitchFamily="18" charset="0"/>
                  <a:ea typeface="+mn-lt"/>
                  <a:cs typeface="Times New Roman" panose="02020603050405020304" pitchFamily="18" charset="0"/>
                </a:rPr>
                <a:t>from tipping over</a:t>
              </a:r>
              <a:r>
                <a:rPr lang="en-US" altLang="ja-JP" sz="1800" dirty="0">
                  <a:latin typeface="Times New Roman" panose="02020603050405020304" pitchFamily="18" charset="0"/>
                  <a:ea typeface="+mn-lt"/>
                  <a:cs typeface="Times New Roman" panose="02020603050405020304" pitchFamily="18" charset="0"/>
                </a:rPr>
                <a:t>.</a:t>
              </a:r>
              <a:endParaRPr lang="ja-JP" sz="1800" dirty="0">
                <a:latin typeface="Times New Roman" panose="02020603050405020304" pitchFamily="18" charset="0"/>
                <a:ea typeface="+mn-lt"/>
                <a:cs typeface="Times New Roman" panose="02020603050405020304" pitchFamily="18" charset="0"/>
              </a:endParaRPr>
            </a:p>
            <a:p>
              <a:pPr marL="0" indent="0">
                <a:lnSpc>
                  <a:spcPct val="110000"/>
                </a:lnSpc>
                <a:spcBef>
                  <a:spcPts val="600"/>
                </a:spcBef>
                <a:buNone/>
              </a:pPr>
              <a:r>
                <a:rPr lang="ja-JP" altLang="en-US" sz="1400" b="1" dirty="0">
                  <a:latin typeface="Times New Roman" panose="02020603050405020304" pitchFamily="18" charset="0"/>
                  <a:ea typeface="Meiryo UI"/>
                  <a:cs typeface="Times New Roman" panose="02020603050405020304" pitchFamily="18" charset="0"/>
                </a:rPr>
                <a:t>①　</a:t>
              </a:r>
              <a:r>
                <a:rPr lang="en-US" altLang="ja-JP" sz="1400" b="1" dirty="0">
                  <a:latin typeface="Times New Roman" panose="02020603050405020304" pitchFamily="18" charset="0"/>
                  <a:ea typeface="+mn-lt"/>
                  <a:cs typeface="Times New Roman" panose="02020603050405020304" pitchFamily="18" charset="0"/>
                </a:rPr>
                <a:t>Telescopic boom type</a:t>
              </a:r>
              <a:endParaRPr lang="ja-JP" altLang="en-US" sz="1400" b="1" dirty="0">
                <a:latin typeface="Times New Roman" panose="02020603050405020304" pitchFamily="18" charset="0"/>
                <a:ea typeface="Meiryo UI"/>
                <a:cs typeface="Times New Roman" panose="02020603050405020304" pitchFamily="18" charset="0"/>
              </a:endParaRPr>
            </a:p>
            <a:p>
              <a:pPr marL="0" indent="0" algn="just">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This system electrically detects the boom up/down angle and extension, as well as the turning angle and outrigger extension width, and stops the up/down, boom extension, and turning from the center of the vehicle when the working range is about to be exceeded. </a:t>
              </a:r>
              <a:endParaRPr lang="ja-JP" sz="1400" dirty="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For telescopic boom types there are 2 types of boom operation control devices</a:t>
              </a:r>
              <a:r>
                <a:rPr lang="ja-JP" sz="1400" dirty="0">
                  <a:latin typeface="Times New Roman" panose="02020603050405020304" pitchFamily="18" charset="0"/>
                  <a:ea typeface="+mn-lt"/>
                  <a:cs typeface="Times New Roman" panose="02020603050405020304" pitchFamily="18" charset="0"/>
                </a:rPr>
                <a:t>.</a:t>
              </a:r>
              <a:endParaRPr lang="ja-JP" altLang="en-US" sz="1400" dirty="0">
                <a:latin typeface="Times New Roman" panose="02020603050405020304" pitchFamily="18" charset="0"/>
                <a:ea typeface="Meiryo UI"/>
                <a:cs typeface="Times New Roman" panose="02020603050405020304" pitchFamily="18" charset="0"/>
              </a:endParaRPr>
            </a:p>
            <a:p>
              <a:pPr marL="0" indent="0">
                <a:lnSpc>
                  <a:spcPct val="11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eiryo UI"/>
                  <a:cs typeface="Times New Roman" panose="02020603050405020304" pitchFamily="18" charset="0"/>
                </a:rPr>
                <a:t>(a)</a:t>
              </a: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Detected increase or decrease of the load in the work floor.</a:t>
              </a:r>
              <a:endParaRPr lang="ja-JP" sz="1200" dirty="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eiryo UI"/>
                  <a:cs typeface="Times New Roman" panose="02020603050405020304" pitchFamily="18" charset="0"/>
                </a:rPr>
                <a:t>(b)</a:t>
              </a: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Those that do not detect an increase or decrease in the load in the work floor.</a:t>
              </a:r>
              <a:endParaRPr lang="en-US" altLang="ja-JP" sz="1200" dirty="0">
                <a:latin typeface="Times New Roman" panose="02020603050405020304" pitchFamily="18" charset="0"/>
                <a:ea typeface="Meiryo UI"/>
                <a:cs typeface="Times New Roman" panose="02020603050405020304" pitchFamily="18" charset="0"/>
              </a:endParaRPr>
            </a:p>
            <a:p>
              <a:pPr marL="0" indent="0">
                <a:lnSpc>
                  <a:spcPct val="110000"/>
                </a:lnSpc>
                <a:spcBef>
                  <a:spcPts val="600"/>
                </a:spcBef>
                <a:buNone/>
              </a:pPr>
              <a:r>
                <a:rPr lang="ja-JP" altLang="en-US" sz="1400" b="1" dirty="0">
                  <a:latin typeface="Times New Roman" panose="02020603050405020304" pitchFamily="18" charset="0"/>
                  <a:ea typeface="Meiryo UI"/>
                  <a:cs typeface="Times New Roman" panose="02020603050405020304" pitchFamily="18" charset="0"/>
                </a:rPr>
                <a:t>②　</a:t>
              </a:r>
              <a:r>
                <a:rPr lang="en-US" altLang="ja-JP" sz="1400" b="1" dirty="0" smtClean="0">
                  <a:latin typeface="Times New Roman" panose="02020603050405020304" pitchFamily="18" charset="0"/>
                  <a:ea typeface="+mn-lt"/>
                  <a:cs typeface="Times New Roman" panose="02020603050405020304" pitchFamily="18" charset="0"/>
                </a:rPr>
                <a:t>Articulating </a:t>
              </a:r>
              <a:r>
                <a:rPr lang="en-US" altLang="ja-JP" sz="1400" b="1" dirty="0">
                  <a:latin typeface="Times New Roman" panose="02020603050405020304" pitchFamily="18" charset="0"/>
                  <a:ea typeface="+mn-lt"/>
                  <a:cs typeface="Times New Roman" panose="02020603050405020304" pitchFamily="18" charset="0"/>
                </a:rPr>
                <a:t>boom type</a:t>
              </a:r>
              <a:endParaRPr lang="ja-JP" altLang="en-US" sz="1400" b="1" dirty="0">
                <a:latin typeface="Times New Roman" panose="02020603050405020304" pitchFamily="18" charset="0"/>
                <a:ea typeface="Meiryo UI"/>
                <a:cs typeface="Times New Roman" panose="02020603050405020304" pitchFamily="18" charset="0"/>
              </a:endParaRPr>
            </a:p>
            <a:p>
              <a:pPr marL="0" indent="0" algn="just">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The angle of the second boom to the horizontal of the vehicle is detected mechanically or electrically, and when the working range shown in Figure 2-29 is about to be exceeded, the </a:t>
              </a:r>
              <a:r>
                <a:rPr lang="en-US" altLang="ja-JP" sz="1400" dirty="0" smtClean="0">
                  <a:latin typeface="Times New Roman" panose="02020603050405020304" pitchFamily="18" charset="0"/>
                  <a:ea typeface="+mn-lt"/>
                  <a:cs typeface="Times New Roman" panose="02020603050405020304" pitchFamily="18" charset="0"/>
                </a:rPr>
                <a:t>elevation control </a:t>
              </a:r>
              <a:r>
                <a:rPr lang="en-US" altLang="ja-JP" sz="1400" dirty="0">
                  <a:latin typeface="Times New Roman" panose="02020603050405020304" pitchFamily="18" charset="0"/>
                  <a:ea typeface="+mn-lt"/>
                  <a:cs typeface="Times New Roman" panose="02020603050405020304" pitchFamily="18" charset="0"/>
                </a:rPr>
                <a:t>and </a:t>
              </a:r>
              <a:r>
                <a:rPr lang="en-US" altLang="ja-JP" sz="1400" dirty="0" smtClean="0">
                  <a:latin typeface="Times New Roman" panose="02020603050405020304" pitchFamily="18" charset="0"/>
                  <a:ea typeface="+mn-lt"/>
                  <a:cs typeface="Times New Roman" panose="02020603050405020304" pitchFamily="18" charset="0"/>
                </a:rPr>
                <a:t>articulation </a:t>
              </a:r>
              <a:r>
                <a:rPr lang="en-US" altLang="ja-JP" sz="1400" dirty="0">
                  <a:latin typeface="Times New Roman" panose="02020603050405020304" pitchFamily="18" charset="0"/>
                  <a:ea typeface="+mn-lt"/>
                  <a:cs typeface="Times New Roman" panose="02020603050405020304" pitchFamily="18" charset="0"/>
                </a:rPr>
                <a:t>are stopped.</a:t>
              </a:r>
              <a:endParaRPr lang="ja-JP" sz="1400" dirty="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endParaRPr lang="ja-JP" altLang="en-US"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2" name="Picture 2">
              <a:extLst>
                <a:ext uri="{FF2B5EF4-FFF2-40B4-BE49-F238E27FC236}">
                  <a16:creationId xmlns:a16="http://schemas.microsoft.com/office/drawing/2014/main" id="{B1BCC07D-68F5-4251-AB6E-E43F5D288AFF}"/>
                </a:ext>
              </a:extLst>
            </p:cNvPr>
            <p:cNvPicPr>
              <a:picLocks noChangeAspect="1"/>
            </p:cNvPicPr>
            <p:nvPr/>
          </p:nvPicPr>
          <p:blipFill>
            <a:blip r:embed="rId3"/>
            <a:stretch>
              <a:fillRect/>
            </a:stretch>
          </p:blipFill>
          <p:spPr>
            <a:xfrm>
              <a:off x="6257744" y="3376738"/>
              <a:ext cx="2067465" cy="1923491"/>
            </a:xfrm>
            <a:prstGeom prst="rect">
              <a:avLst/>
            </a:prstGeom>
            <a:ln>
              <a:solidFill>
                <a:schemeClr val="tx1"/>
              </a:solidFill>
            </a:ln>
          </p:spPr>
        </p:pic>
        <p:pic>
          <p:nvPicPr>
            <p:cNvPr id="3" name="Picture 8">
              <a:extLst>
                <a:ext uri="{FF2B5EF4-FFF2-40B4-BE49-F238E27FC236}">
                  <a16:creationId xmlns:a16="http://schemas.microsoft.com/office/drawing/2014/main" id="{0DC96E70-AA59-418C-8D50-6F5F06ADBFE5}"/>
                </a:ext>
              </a:extLst>
            </p:cNvPr>
            <p:cNvPicPr>
              <a:picLocks noChangeAspect="1"/>
            </p:cNvPicPr>
            <p:nvPr/>
          </p:nvPicPr>
          <p:blipFill>
            <a:blip r:embed="rId4"/>
            <a:stretch>
              <a:fillRect/>
            </a:stretch>
          </p:blipFill>
          <p:spPr>
            <a:xfrm>
              <a:off x="6257744" y="1401142"/>
              <a:ext cx="2743200" cy="1698171"/>
            </a:xfrm>
            <a:prstGeom prst="rect">
              <a:avLst/>
            </a:prstGeom>
            <a:ln>
              <a:solidFill>
                <a:schemeClr val="tx1"/>
              </a:solidFill>
            </a:ln>
          </p:spPr>
        </p:pic>
      </p:grpSp>
    </p:spTree>
    <p:extLst>
      <p:ext uri="{BB962C8B-B14F-4D97-AF65-F5344CB8AC3E}">
        <p14:creationId xmlns:p14="http://schemas.microsoft.com/office/powerpoint/2010/main" val="214186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sz="1900" b="1">
                <a:latin typeface="Times New Roman" panose="02020603050405020304" pitchFamily="18" charset="0"/>
                <a:ea typeface="Meiryo UI"/>
                <a:cs typeface="Times New Roman" panose="02020603050405020304" pitchFamily="18" charset="0"/>
              </a:rPr>
              <a:t>Safety device for aerial work platform vehicles (</a:t>
            </a:r>
            <a:r>
              <a:rPr lang="en-US" altLang="ja-JP" sz="1900" b="1" dirty="0">
                <a:latin typeface="Times New Roman" panose="02020603050405020304" pitchFamily="18" charset="0"/>
                <a:ea typeface="Meiryo UI"/>
                <a:cs typeface="Times New Roman" panose="02020603050405020304" pitchFamily="18" charset="0"/>
              </a:rPr>
              <a:t>3</a:t>
            </a:r>
            <a:r>
              <a:rPr lang="ja-JP" sz="1900" b="1">
                <a:latin typeface="Times New Roman" panose="02020603050405020304" pitchFamily="18" charset="0"/>
                <a:ea typeface="Meiryo UI"/>
                <a:cs typeface="Times New Roman" panose="02020603050405020304" pitchFamily="18" charset="0"/>
              </a:rPr>
              <a:t>)</a:t>
            </a:r>
            <a:r>
              <a:rPr lang="ja-JP" altLang="en-US" sz="1900" b="1">
                <a:latin typeface="Times New Roman" panose="02020603050405020304" pitchFamily="18" charset="0"/>
                <a:ea typeface="Meiryo UI"/>
                <a:cs typeface="Times New Roman" panose="02020603050405020304" pitchFamily="18" charset="0"/>
              </a:rPr>
              <a:t> </a:t>
            </a:r>
            <a:r>
              <a:rPr lang="ja-JP" sz="1900" b="1">
                <a:latin typeface="Times New Roman" panose="02020603050405020304" pitchFamily="18" charset="0"/>
                <a:ea typeface="Meiryo UI"/>
                <a:cs typeface="Times New Roman" panose="02020603050405020304" pitchFamily="18" charset="0"/>
              </a:rPr>
              <a:t> </a:t>
            </a:r>
            <a:r>
              <a:rPr lang="en" altLang="ja-JP" sz="1900" b="1">
                <a:latin typeface="Times New Roman" panose="02020603050405020304" pitchFamily="18" charset="0"/>
                <a:ea typeface="+mj-lt"/>
                <a:cs typeface="Times New Roman" panose="02020603050405020304" pitchFamily="18" charset="0"/>
              </a:rPr>
              <a:t>Emergency stop device</a:t>
            </a:r>
            <a:endParaRPr lang="ja-JP" altLang="en-US" sz="1900" b="1">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38</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26</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23</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C3FCAC6C-BE96-4947-9FAD-C97C206A23B4}"/>
              </a:ext>
            </a:extLst>
          </p:cNvPr>
          <p:cNvGrpSpPr/>
          <p:nvPr/>
        </p:nvGrpSpPr>
        <p:grpSpPr>
          <a:xfrm>
            <a:off x="628650" y="1021182"/>
            <a:ext cx="7886700" cy="3824841"/>
            <a:chOff x="628650" y="852738"/>
            <a:chExt cx="7886700" cy="3824841"/>
          </a:xfrm>
        </p:grpSpPr>
        <p:sp>
          <p:nvSpPr>
            <p:cNvPr id="11" name="コンテンツ プレースホルダー 4"/>
            <p:cNvSpPr txBox="1">
              <a:spLocks/>
            </p:cNvSpPr>
            <p:nvPr/>
          </p:nvSpPr>
          <p:spPr>
            <a:xfrm>
              <a:off x="628650" y="852738"/>
              <a:ext cx="7886700" cy="3824841"/>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a:latin typeface="Times New Roman" panose="02020603050405020304" pitchFamily="18" charset="0"/>
                  <a:ea typeface="Meiryo UI"/>
                  <a:cs typeface="Times New Roman" panose="02020603050405020304" pitchFamily="18" charset="0"/>
                </a:rPr>
                <a:t>　</a:t>
              </a:r>
              <a:r>
                <a:rPr lang="ja-JP" sz="1800">
                  <a:latin typeface="Times New Roman" panose="02020603050405020304" pitchFamily="18" charset="0"/>
                  <a:ea typeface="+mn-lt"/>
                  <a:cs typeface="Times New Roman" panose="02020603050405020304" pitchFamily="18" charset="0"/>
                </a:rPr>
                <a:t>The emergency stop device </a:t>
              </a:r>
              <a:r>
                <a:rPr lang="ja-JP" sz="1800" b="1" u="sng">
                  <a:latin typeface="Times New Roman" panose="02020603050405020304" pitchFamily="18" charset="0"/>
                  <a:ea typeface="+mn-lt"/>
                  <a:cs typeface="Times New Roman" panose="02020603050405020304" pitchFamily="18" charset="0"/>
                </a:rPr>
                <a:t>immediately stops operation</a:t>
              </a:r>
              <a:r>
                <a:rPr lang="ja-JP" sz="1800">
                  <a:latin typeface="Times New Roman" panose="02020603050405020304" pitchFamily="18" charset="0"/>
                  <a:ea typeface="+mn-lt"/>
                  <a:cs typeface="Times New Roman" panose="02020603050405020304" pitchFamily="18" charset="0"/>
                </a:rPr>
                <a:t> </a:t>
              </a:r>
              <a:r>
                <a:rPr lang="ja-JP" sz="1800" b="1" u="sng">
                  <a:latin typeface="Times New Roman" panose="02020603050405020304" pitchFamily="18" charset="0"/>
                  <a:ea typeface="+mn-lt"/>
                  <a:cs typeface="Times New Roman" panose="02020603050405020304" pitchFamily="18" charset="0"/>
                </a:rPr>
                <a:t>when the operator senses danger</a:t>
              </a:r>
              <a:r>
                <a:rPr lang="ja-JP" sz="1800">
                  <a:latin typeface="Times New Roman" panose="02020603050405020304" pitchFamily="18" charset="0"/>
                  <a:ea typeface="+mn-lt"/>
                  <a:cs typeface="Times New Roman" panose="02020603050405020304" pitchFamily="18" charset="0"/>
                </a:rPr>
                <a:t> while</a:t>
              </a:r>
              <a:r>
                <a:rPr lang="ja-JP" sz="1800" b="1" u="sng">
                  <a:latin typeface="Times New Roman" panose="02020603050405020304" pitchFamily="18" charset="0"/>
                  <a:ea typeface="+mn-lt"/>
                  <a:cs typeface="Times New Roman" panose="02020603050405020304" pitchFamily="18" charset="0"/>
                </a:rPr>
                <a:t> the boom is operating </a:t>
              </a:r>
              <a:r>
                <a:rPr lang="ja-JP" sz="1800">
                  <a:latin typeface="Times New Roman" panose="02020603050405020304" pitchFamily="18" charset="0"/>
                  <a:ea typeface="+mn-lt"/>
                  <a:cs typeface="Times New Roman" panose="02020603050405020304" pitchFamily="18" charset="0"/>
                </a:rPr>
                <a:t>or, in the case of self-propelled aerial work platform vehicles is running.</a:t>
              </a:r>
              <a:endParaRPr lang="ja-JP" altLang="en-US" sz="180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endParaRPr lang="ja-JP" altLang="en-US" sz="180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2" name="Picture 2">
              <a:extLst>
                <a:ext uri="{FF2B5EF4-FFF2-40B4-BE49-F238E27FC236}">
                  <a16:creationId xmlns:a16="http://schemas.microsoft.com/office/drawing/2014/main" id="{00FB9873-6A7E-4A0B-9CD1-BC571E1DDDB6}"/>
                </a:ext>
              </a:extLst>
            </p:cNvPr>
            <p:cNvPicPr>
              <a:picLocks noChangeAspect="1"/>
            </p:cNvPicPr>
            <p:nvPr/>
          </p:nvPicPr>
          <p:blipFill>
            <a:blip r:embed="rId3"/>
            <a:stretch>
              <a:fillRect/>
            </a:stretch>
          </p:blipFill>
          <p:spPr>
            <a:xfrm>
              <a:off x="1280871" y="2124515"/>
              <a:ext cx="4022784" cy="2276321"/>
            </a:xfrm>
            <a:prstGeom prst="rect">
              <a:avLst/>
            </a:prstGeom>
            <a:ln>
              <a:solidFill>
                <a:schemeClr val="tx1"/>
              </a:solidFill>
            </a:ln>
          </p:spPr>
        </p:pic>
      </p:grpSp>
    </p:spTree>
    <p:extLst>
      <p:ext uri="{BB962C8B-B14F-4D97-AF65-F5344CB8AC3E}">
        <p14:creationId xmlns:p14="http://schemas.microsoft.com/office/powerpoint/2010/main" val="55709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pPr algn="ctr"/>
            <a:r>
              <a:rPr lang="ja-JP" sz="1800" b="1">
                <a:latin typeface="Times New Roman" panose="02020603050405020304" pitchFamily="18" charset="0"/>
                <a:ea typeface="Meiryo UI"/>
                <a:cs typeface="Times New Roman" panose="02020603050405020304" pitchFamily="18" charset="0"/>
              </a:rPr>
              <a:t>Safety device for aerial work platform vehicles (</a:t>
            </a:r>
            <a:r>
              <a:rPr lang="en-US" altLang="ja-JP" sz="1800" b="1" dirty="0">
                <a:latin typeface="Times New Roman" panose="02020603050405020304" pitchFamily="18" charset="0"/>
                <a:ea typeface="+mj-lt"/>
                <a:cs typeface="Times New Roman" panose="02020603050405020304" pitchFamily="18" charset="0"/>
              </a:rPr>
              <a:t>4</a:t>
            </a:r>
            <a:r>
              <a:rPr lang="ja-JP" sz="1800" b="1">
                <a:latin typeface="Times New Roman" panose="02020603050405020304" pitchFamily="18" charset="0"/>
                <a:ea typeface="Meiryo UI"/>
                <a:cs typeface="Times New Roman" panose="02020603050405020304" pitchFamily="18" charset="0"/>
              </a:rPr>
              <a:t>)  </a:t>
            </a:r>
            <a:r>
              <a:rPr lang="en-US" altLang="ja-JP" sz="1800" b="1" dirty="0">
                <a:latin typeface="Times New Roman" panose="02020603050405020304" pitchFamily="18" charset="0"/>
                <a:ea typeface="+mj-lt"/>
                <a:cs typeface="Times New Roman" panose="02020603050405020304" pitchFamily="18" charset="0"/>
              </a:rPr>
              <a:t>Emergency lowering device</a:t>
            </a:r>
            <a:endParaRPr lang="ja-JP" altLang="en-US" sz="1800" b="1">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39</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27</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24</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50" y="876802"/>
            <a:ext cx="7886700" cy="214312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1800" dirty="0">
                <a:latin typeface="Times New Roman" panose="02020603050405020304" pitchFamily="18" charset="0"/>
                <a:ea typeface="Meiryo UI"/>
                <a:cs typeface="Times New Roman" panose="02020603050405020304" pitchFamily="18" charset="0"/>
              </a:rPr>
              <a:t>　</a:t>
            </a:r>
            <a:r>
              <a:rPr lang="en-US" altLang="ja-JP" sz="1800" dirty="0">
                <a:latin typeface="Times New Roman" panose="02020603050405020304" pitchFamily="18" charset="0"/>
                <a:ea typeface="+mn-lt"/>
                <a:cs typeface="Times New Roman" panose="02020603050405020304" pitchFamily="18" charset="0"/>
              </a:rPr>
              <a:t>An emergency lowering device is a device or apparatus that </a:t>
            </a:r>
            <a:r>
              <a:rPr lang="en-US" altLang="ja-JP" sz="1800" b="1" u="sng" dirty="0">
                <a:latin typeface="Times New Roman" panose="02020603050405020304" pitchFamily="18" charset="0"/>
                <a:ea typeface="+mn-lt"/>
                <a:cs typeface="Times New Roman" panose="02020603050405020304" pitchFamily="18" charset="0"/>
              </a:rPr>
              <a:t>allows a worker on the work floor to descend to the ground</a:t>
            </a:r>
            <a:r>
              <a:rPr lang="en-US" altLang="ja-JP" sz="1800" b="1" dirty="0">
                <a:latin typeface="Times New Roman" panose="02020603050405020304" pitchFamily="18" charset="0"/>
                <a:ea typeface="+mn-lt"/>
                <a:cs typeface="Times New Roman" panose="02020603050405020304" pitchFamily="18" charset="0"/>
              </a:rPr>
              <a:t> </a:t>
            </a:r>
            <a:r>
              <a:rPr lang="en-US" altLang="ja-JP" sz="1800" b="1" u="sng" dirty="0">
                <a:latin typeface="Times New Roman" panose="02020603050405020304" pitchFamily="18" charset="0"/>
                <a:ea typeface="+mn-lt"/>
                <a:cs typeface="Times New Roman" panose="02020603050405020304" pitchFamily="18" charset="0"/>
              </a:rPr>
              <a:t>in the event of an unforeseen event</a:t>
            </a:r>
            <a:r>
              <a:rPr lang="en-US" altLang="ja-JP" sz="1800" dirty="0">
                <a:latin typeface="Times New Roman" panose="02020603050405020304" pitchFamily="18" charset="0"/>
                <a:ea typeface="+mn-lt"/>
                <a:cs typeface="Times New Roman" panose="02020603050405020304" pitchFamily="18" charset="0"/>
              </a:rPr>
              <a:t> such as a machine stoppage. </a:t>
            </a:r>
            <a:endParaRPr lang="ja-JP" sz="1800" dirty="0">
              <a:latin typeface="Times New Roman" panose="02020603050405020304" pitchFamily="18" charset="0"/>
              <a:ea typeface="+mn-lt"/>
              <a:cs typeface="Times New Roman" panose="02020603050405020304" pitchFamily="18" charset="0"/>
            </a:endParaRPr>
          </a:p>
          <a:p>
            <a:pPr algn="just">
              <a:buNone/>
            </a:pPr>
            <a:r>
              <a:rPr lang="ja-JP" sz="1800" dirty="0">
                <a:solidFill>
                  <a:schemeClr val="accent5"/>
                </a:solidFill>
                <a:latin typeface="Times New Roman" panose="02020603050405020304" pitchFamily="18" charset="0"/>
                <a:ea typeface="+mn-lt"/>
                <a:cs typeface="Times New Roman" panose="02020603050405020304" pitchFamily="18" charset="0"/>
              </a:rPr>
              <a:t>※</a:t>
            </a:r>
            <a:r>
              <a:rPr lang="en-US" altLang="ja-JP" sz="1800" dirty="0">
                <a:solidFill>
                  <a:schemeClr val="accent5"/>
                </a:solidFill>
                <a:latin typeface="Times New Roman" panose="02020603050405020304" pitchFamily="18" charset="0"/>
                <a:ea typeface="+mn-lt"/>
                <a:cs typeface="Times New Roman" panose="02020603050405020304" pitchFamily="18" charset="0"/>
              </a:rPr>
              <a:t> As equipment, engine-powered aerial work vehicles are generally equipped with an emergency pump powered by a battery. Some vehicles equipped with a separate low-noise prime mover are not equipped with an emergency pump.</a:t>
            </a:r>
            <a:endParaRPr lang="ja-JP" sz="1800" dirty="0">
              <a:solidFill>
                <a:schemeClr val="accent5"/>
              </a:solidFill>
              <a:latin typeface="Times New Roman" panose="02020603050405020304" pitchFamily="18" charset="0"/>
              <a:ea typeface="+mn-lt"/>
              <a:cs typeface="Times New Roman" panose="02020603050405020304" pitchFamily="18" charset="0"/>
            </a:endParaRPr>
          </a:p>
          <a:p>
            <a:pPr>
              <a:buNone/>
            </a:pPr>
            <a:r>
              <a:rPr lang="ja-JP" sz="1800" dirty="0">
                <a:solidFill>
                  <a:schemeClr val="accent5"/>
                </a:solidFill>
                <a:latin typeface="Times New Roman" panose="02020603050405020304" pitchFamily="18" charset="0"/>
                <a:ea typeface="+mn-lt"/>
                <a:cs typeface="Times New Roman" panose="02020603050405020304" pitchFamily="18" charset="0"/>
              </a:rPr>
              <a:t>※</a:t>
            </a:r>
            <a:r>
              <a:rPr lang="ja-JP" sz="1800" b="1" dirty="0">
                <a:solidFill>
                  <a:schemeClr val="accent5"/>
                </a:solidFill>
                <a:latin typeface="Times New Roman" panose="02020603050405020304" pitchFamily="18" charset="0"/>
                <a:ea typeface="+mn-lt"/>
                <a:cs typeface="Times New Roman" panose="02020603050405020304" pitchFamily="18" charset="0"/>
              </a:rPr>
              <a:t> </a:t>
            </a:r>
            <a:r>
              <a:rPr lang="en" altLang="ja-JP" sz="1800" dirty="0">
                <a:solidFill>
                  <a:schemeClr val="accent5"/>
                </a:solidFill>
                <a:latin typeface="Times New Roman" panose="02020603050405020304" pitchFamily="18" charset="0"/>
                <a:ea typeface="+mn-lt"/>
                <a:cs typeface="Times New Roman" panose="02020603050405020304" pitchFamily="18" charset="0"/>
              </a:rPr>
              <a:t>Vertical lift aerial work platforms are generally equipped with a descent valve.</a:t>
            </a:r>
            <a:endParaRPr lang="ja-JP" sz="1800" dirty="0">
              <a:solidFill>
                <a:schemeClr val="accent5"/>
              </a:solidFill>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endParaRPr lang="en-US" altLang="ja-JP"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18857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34999"/>
          </a:xfrm>
          <a:ln>
            <a:solidFill>
              <a:schemeClr val="tx1"/>
            </a:solidFill>
          </a:ln>
        </p:spPr>
        <p:txBody>
          <a:bodyPr>
            <a:noAutofit/>
          </a:bodyPr>
          <a:lstStyle/>
          <a:p>
            <a:r>
              <a:rPr lang="ja-JP" sz="2000" b="1" dirty="0">
                <a:latin typeface="Times New Roman" panose="02020603050405020304" pitchFamily="18" charset="0"/>
                <a:ea typeface="Meiryo UI"/>
                <a:cs typeface="Times New Roman" panose="02020603050405020304" pitchFamily="18" charset="0"/>
              </a:rPr>
              <a:t>Safety device for aerial work platform vehicles (</a:t>
            </a:r>
            <a:r>
              <a:rPr lang="en-US" altLang="ja-JP" sz="2000" b="1" dirty="0">
                <a:latin typeface="Times New Roman" panose="02020603050405020304" pitchFamily="18" charset="0"/>
                <a:ea typeface="+mj-lt"/>
                <a:cs typeface="Times New Roman" panose="02020603050405020304" pitchFamily="18" charset="0"/>
              </a:rPr>
              <a:t>5</a:t>
            </a:r>
            <a:r>
              <a:rPr lang="ja-JP" sz="2000" b="1" dirty="0">
                <a:latin typeface="Times New Roman" panose="02020603050405020304" pitchFamily="18" charset="0"/>
                <a:ea typeface="Meiryo UI"/>
                <a:cs typeface="Times New Roman" panose="02020603050405020304" pitchFamily="18" charset="0"/>
              </a:rPr>
              <a:t>)  </a:t>
            </a:r>
            <a:r>
              <a:rPr lang="en-US" altLang="ja-JP" sz="2000" b="1" dirty="0">
                <a:latin typeface="Times New Roman" panose="02020603050405020304" pitchFamily="18" charset="0"/>
                <a:ea typeface="+mj-lt"/>
                <a:cs typeface="Times New Roman" panose="02020603050405020304" pitchFamily="18" charset="0"/>
              </a:rPr>
              <a:t>Travel warning device </a:t>
            </a:r>
            <a:endParaRPr lang="en-US" altLang="ja-JP" sz="4000"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39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2</a:t>
            </a:r>
            <a:r>
              <a:rPr lang="en-US" altLang="ja-JP" sz="1200" dirty="0" smtClean="0">
                <a:latin typeface="Times New Roman" panose="02020603050405020304" pitchFamily="18" charset="0"/>
                <a:ea typeface="+mn-lt"/>
                <a:cs typeface="Times New Roman" panose="02020603050405020304" pitchFamily="18" charset="0"/>
              </a:rPr>
              <a:t>7</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25</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C0EC51DE-D378-4569-AB6A-6E85D007903E}"/>
              </a:ext>
            </a:extLst>
          </p:cNvPr>
          <p:cNvGrpSpPr/>
          <p:nvPr/>
        </p:nvGrpSpPr>
        <p:grpSpPr>
          <a:xfrm>
            <a:off x="628650" y="1209180"/>
            <a:ext cx="7886700" cy="3120351"/>
            <a:chOff x="628650" y="995618"/>
            <a:chExt cx="7886700" cy="3120351"/>
          </a:xfrm>
        </p:grpSpPr>
        <p:sp>
          <p:nvSpPr>
            <p:cNvPr id="11" name="コンテンツ プレースホルダー 4"/>
            <p:cNvSpPr txBox="1">
              <a:spLocks/>
            </p:cNvSpPr>
            <p:nvPr/>
          </p:nvSpPr>
          <p:spPr>
            <a:xfrm>
              <a:off x="628650" y="995618"/>
              <a:ext cx="7886700" cy="3120351"/>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　Travel warning device </a:t>
              </a:r>
              <a:r>
                <a:rPr lang="en-US" altLang="ja-JP" sz="1800" dirty="0">
                  <a:latin typeface="Times New Roman" panose="02020603050405020304" pitchFamily="18" charset="0"/>
                  <a:ea typeface="+mn-lt"/>
                  <a:cs typeface="Times New Roman" panose="02020603050405020304" pitchFamily="18" charset="0"/>
                </a:rPr>
                <a:t>is a device that automatically</a:t>
              </a:r>
              <a:r>
                <a:rPr lang="en-US" altLang="ja-JP" sz="1800" b="1" dirty="0">
                  <a:latin typeface="Times New Roman" panose="02020603050405020304" pitchFamily="18" charset="0"/>
                  <a:ea typeface="+mn-lt"/>
                  <a:cs typeface="Times New Roman" panose="02020603050405020304" pitchFamily="18" charset="0"/>
                </a:rPr>
                <a:t> </a:t>
              </a:r>
              <a:r>
                <a:rPr lang="en-US" altLang="ja-JP" sz="1800" b="1" u="sng" dirty="0">
                  <a:latin typeface="Times New Roman" panose="02020603050405020304" pitchFamily="18" charset="0"/>
                  <a:ea typeface="+mn-lt"/>
                  <a:cs typeface="Times New Roman" panose="02020603050405020304" pitchFamily="18" charset="0"/>
                </a:rPr>
                <a:t>emits an alarm (buzzer) </a:t>
              </a:r>
              <a:r>
                <a:rPr lang="en-US" altLang="ja-JP" sz="1800" dirty="0">
                  <a:latin typeface="Times New Roman" panose="02020603050405020304" pitchFamily="18" charset="0"/>
                  <a:ea typeface="+mn-lt"/>
                  <a:cs typeface="Times New Roman" panose="02020603050405020304" pitchFamily="18" charset="0"/>
                </a:rPr>
                <a:t>when traveling and is switched on in conjunction with the travel control lever. </a:t>
              </a:r>
              <a:endParaRPr lang="ja-JP" sz="18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　</a:t>
              </a:r>
              <a:r>
                <a:rPr lang="en-US" altLang="ja-JP" sz="1800" dirty="0">
                  <a:latin typeface="Times New Roman" panose="02020603050405020304" pitchFamily="18" charset="0"/>
                  <a:ea typeface="+mn-lt"/>
                  <a:cs typeface="Times New Roman" panose="02020603050405020304" pitchFamily="18" charset="0"/>
                </a:rPr>
                <a:t>※</a:t>
              </a:r>
              <a:r>
                <a:rPr lang="ja-JP" sz="1800" dirty="0">
                  <a:latin typeface="Times New Roman" panose="02020603050405020304" pitchFamily="18" charset="0"/>
                  <a:ea typeface="+mn-lt"/>
                  <a:cs typeface="Times New Roman" panose="02020603050405020304" pitchFamily="18" charset="0"/>
                </a:rPr>
                <a:t> </a:t>
              </a:r>
              <a:r>
                <a:rPr lang="en" altLang="ja-JP" sz="1800" dirty="0">
                  <a:latin typeface="Times New Roman" panose="02020603050405020304" pitchFamily="18" charset="0"/>
                  <a:ea typeface="+mn-lt"/>
                  <a:cs typeface="Times New Roman" panose="02020603050405020304" pitchFamily="18" charset="0"/>
                </a:rPr>
                <a:t>It is attached to a self-propelled aerial work platform.</a:t>
              </a:r>
              <a:endParaRPr lang="ja-JP" sz="18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2" name="Picture 2">
              <a:extLst>
                <a:ext uri="{FF2B5EF4-FFF2-40B4-BE49-F238E27FC236}">
                  <a16:creationId xmlns:a16="http://schemas.microsoft.com/office/drawing/2014/main" id="{E1C90C0F-BF06-4E8B-AF56-30AA94565173}"/>
                </a:ext>
              </a:extLst>
            </p:cNvPr>
            <p:cNvPicPr>
              <a:picLocks noChangeAspect="1"/>
            </p:cNvPicPr>
            <p:nvPr/>
          </p:nvPicPr>
          <p:blipFill>
            <a:blip r:embed="rId3"/>
            <a:stretch>
              <a:fillRect/>
            </a:stretch>
          </p:blipFill>
          <p:spPr>
            <a:xfrm>
              <a:off x="2826589" y="2049182"/>
              <a:ext cx="3490821" cy="2050123"/>
            </a:xfrm>
            <a:prstGeom prst="rect">
              <a:avLst/>
            </a:prstGeom>
            <a:ln>
              <a:solidFill>
                <a:schemeClr val="tx1"/>
              </a:solidFill>
            </a:ln>
          </p:spPr>
        </p:pic>
      </p:grpSp>
    </p:spTree>
    <p:extLst>
      <p:ext uri="{BB962C8B-B14F-4D97-AF65-F5344CB8AC3E}">
        <p14:creationId xmlns:p14="http://schemas.microsoft.com/office/powerpoint/2010/main" val="153656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5"/>
            <a:ext cx="7886700" cy="577849"/>
          </a:xfrm>
          <a:ln>
            <a:solidFill>
              <a:schemeClr val="tx1"/>
            </a:solidFill>
          </a:ln>
        </p:spPr>
        <p:txBody>
          <a:bodyPr>
            <a:noAutofit/>
          </a:bodyPr>
          <a:lstStyle/>
          <a:p>
            <a:r>
              <a:rPr lang="ja-JP" sz="1800" b="1">
                <a:latin typeface="Times New Roman" panose="02020603050405020304" pitchFamily="18" charset="0"/>
                <a:ea typeface="Meiryo UI"/>
                <a:cs typeface="Times New Roman" panose="02020603050405020304" pitchFamily="18" charset="0"/>
              </a:rPr>
              <a:t>Safety device for aerial work platform vehicles (</a:t>
            </a:r>
            <a:r>
              <a:rPr lang="en-US" altLang="ja-JP" sz="1800" b="1" dirty="0">
                <a:latin typeface="Times New Roman" panose="02020603050405020304" pitchFamily="18" charset="0"/>
                <a:ea typeface="+mj-lt"/>
                <a:cs typeface="Times New Roman" panose="02020603050405020304" pitchFamily="18" charset="0"/>
              </a:rPr>
              <a:t>6</a:t>
            </a:r>
            <a:r>
              <a:rPr lang="ja-JP" sz="1800" b="1">
                <a:latin typeface="Times New Roman" panose="02020603050405020304" pitchFamily="18" charset="0"/>
                <a:ea typeface="Meiryo UI"/>
                <a:cs typeface="Times New Roman" panose="02020603050405020304" pitchFamily="18" charset="0"/>
              </a:rPr>
              <a:t>) Safety device for aerial work platform vehicles (</a:t>
            </a:r>
            <a:r>
              <a:rPr lang="en-US" altLang="ja-JP" sz="1800" b="1" dirty="0">
                <a:latin typeface="Times New Roman" panose="02020603050405020304" pitchFamily="18" charset="0"/>
                <a:ea typeface="+mj-lt"/>
                <a:cs typeface="Times New Roman" panose="02020603050405020304" pitchFamily="18" charset="0"/>
              </a:rPr>
              <a:t>5</a:t>
            </a:r>
            <a:r>
              <a:rPr lang="ja-JP" sz="1800" b="1">
                <a:latin typeface="Times New Roman" panose="02020603050405020304" pitchFamily="18" charset="0"/>
                <a:ea typeface="Meiryo UI"/>
                <a:cs typeface="Times New Roman" panose="02020603050405020304" pitchFamily="18" charset="0"/>
              </a:rPr>
              <a:t>) </a:t>
            </a:r>
            <a:r>
              <a:rPr lang="ja-JP" altLang="en-US" sz="1800" b="1">
                <a:latin typeface="Times New Roman" panose="02020603050405020304" pitchFamily="18" charset="0"/>
                <a:ea typeface="Meiryo UI"/>
                <a:cs typeface="Times New Roman" panose="02020603050405020304" pitchFamily="18" charset="0"/>
              </a:rPr>
              <a:t>　</a:t>
            </a:r>
            <a:endParaRPr kumimoji="1" lang="ja-JP" altLang="en-US" sz="1800" b="1">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39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2</a:t>
            </a:r>
            <a:r>
              <a:rPr lang="en-US" altLang="ja-JP" sz="1200" dirty="0" smtClean="0">
                <a:latin typeface="Times New Roman" panose="02020603050405020304" pitchFamily="18" charset="0"/>
                <a:ea typeface="+mn-lt"/>
                <a:cs typeface="Times New Roman" panose="02020603050405020304" pitchFamily="18" charset="0"/>
              </a:rPr>
              <a:t>8</a:t>
            </a:r>
            <a:r>
              <a:rPr lang="en-US" altLang="ja-JP" sz="1200" dirty="0">
                <a:latin typeface="Times New Roman" panose="02020603050405020304" pitchFamily="18" charset="0"/>
                <a:ea typeface="+mn-lt"/>
                <a:cs typeface="Times New Roman" panose="02020603050405020304" pitchFamily="18" charset="0"/>
              </a:rPr>
              <a:t>  </a:t>
            </a:r>
            <a:endParaRPr lang="en-US" altLang="ja-JP"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26</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6" name="グループ化 5">
            <a:extLst>
              <a:ext uri="{FF2B5EF4-FFF2-40B4-BE49-F238E27FC236}">
                <a16:creationId xmlns:a16="http://schemas.microsoft.com/office/drawing/2014/main" id="{9A062F2B-268E-4353-8966-CDFD7835B167}"/>
              </a:ext>
            </a:extLst>
          </p:cNvPr>
          <p:cNvGrpSpPr/>
          <p:nvPr/>
        </p:nvGrpSpPr>
        <p:grpSpPr>
          <a:xfrm>
            <a:off x="628650" y="1174419"/>
            <a:ext cx="7886700" cy="3703043"/>
            <a:chOff x="628650" y="1068398"/>
            <a:chExt cx="7886700" cy="3703043"/>
          </a:xfrm>
        </p:grpSpPr>
        <p:sp>
          <p:nvSpPr>
            <p:cNvPr id="11" name="コンテンツ プレースホルダー 4"/>
            <p:cNvSpPr txBox="1">
              <a:spLocks/>
            </p:cNvSpPr>
            <p:nvPr/>
          </p:nvSpPr>
          <p:spPr>
            <a:xfrm>
              <a:off x="628650" y="1068398"/>
              <a:ext cx="7886700" cy="3120351"/>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1800">
                  <a:latin typeface="Times New Roman" panose="02020603050405020304" pitchFamily="18" charset="0"/>
                  <a:ea typeface="Meiryo UI"/>
                  <a:cs typeface="Times New Roman" panose="02020603050405020304" pitchFamily="18" charset="0"/>
                </a:rPr>
                <a:t>　</a:t>
              </a:r>
              <a:r>
                <a:rPr lang="en-US" altLang="ja-JP" sz="1800" dirty="0">
                  <a:latin typeface="Times New Roman" panose="02020603050405020304" pitchFamily="18" charset="0"/>
                  <a:ea typeface="+mn-lt"/>
                  <a:cs typeface="Times New Roman" panose="02020603050405020304" pitchFamily="18" charset="0"/>
                </a:rPr>
                <a:t>There are two types of body inclination angle regulators: </a:t>
              </a:r>
              <a:r>
                <a:rPr lang="en-US" altLang="ja-JP" sz="1800" b="1" u="sng" dirty="0">
                  <a:latin typeface="Times New Roman" panose="02020603050405020304" pitchFamily="18" charset="0"/>
                  <a:ea typeface="+mn-lt"/>
                  <a:cs typeface="Times New Roman" panose="02020603050405020304" pitchFamily="18" charset="0"/>
                </a:rPr>
                <a:t>those that emit an alarm</a:t>
              </a:r>
              <a:r>
                <a:rPr lang="en-US" altLang="ja-JP" sz="1800" b="1" dirty="0">
                  <a:latin typeface="Times New Roman" panose="02020603050405020304" pitchFamily="18" charset="0"/>
                  <a:ea typeface="+mn-lt"/>
                  <a:cs typeface="Times New Roman" panose="02020603050405020304" pitchFamily="18" charset="0"/>
                </a:rPr>
                <a:t> </a:t>
              </a:r>
              <a:r>
                <a:rPr lang="en-US" altLang="ja-JP" sz="1800" b="1" u="sng" dirty="0">
                  <a:latin typeface="Times New Roman" panose="02020603050405020304" pitchFamily="18" charset="0"/>
                  <a:ea typeface="+mn-lt"/>
                  <a:cs typeface="Times New Roman" panose="02020603050405020304" pitchFamily="18" charset="0"/>
                </a:rPr>
                <a:t>when an attempt is made to raise the work floor while the vehicle body is inclined</a:t>
              </a:r>
              <a:r>
                <a:rPr lang="en-US" altLang="ja-JP" sz="1800" dirty="0">
                  <a:latin typeface="Times New Roman" panose="02020603050405020304" pitchFamily="18" charset="0"/>
                  <a:ea typeface="+mn-lt"/>
                  <a:cs typeface="Times New Roman" panose="02020603050405020304" pitchFamily="18" charset="0"/>
                </a:rPr>
                <a:t>, or </a:t>
              </a:r>
              <a:r>
                <a:rPr lang="en-US" altLang="ja-JP" sz="1800" b="1" u="sng" dirty="0">
                  <a:latin typeface="Times New Roman" panose="02020603050405020304" pitchFamily="18" charset="0"/>
                  <a:ea typeface="+mn-lt"/>
                  <a:cs typeface="Times New Roman" panose="02020603050405020304" pitchFamily="18" charset="0"/>
                </a:rPr>
                <a:t>when the allowable body inclination angle is exceeded while traveling</a:t>
              </a:r>
              <a:r>
                <a:rPr lang="en-US" altLang="ja-JP" sz="1800" dirty="0">
                  <a:latin typeface="Times New Roman" panose="02020603050405020304" pitchFamily="18" charset="0"/>
                  <a:ea typeface="+mn-lt"/>
                  <a:cs typeface="Times New Roman" panose="02020603050405020304" pitchFamily="18" charset="0"/>
                </a:rPr>
                <a:t>, and those that </a:t>
              </a:r>
              <a:r>
                <a:rPr lang="en-US" altLang="ja-JP" sz="1800" b="1" u="sng" dirty="0">
                  <a:latin typeface="Times New Roman" panose="02020603050405020304" pitchFamily="18" charset="0"/>
                  <a:ea typeface="+mn-lt"/>
                  <a:cs typeface="Times New Roman" panose="02020603050405020304" pitchFamily="18" charset="0"/>
                </a:rPr>
                <a:t>automatically stop the work floor from being raised</a:t>
              </a:r>
              <a:r>
                <a:rPr lang="en-US" altLang="ja-JP" sz="1800" dirty="0">
                  <a:latin typeface="Times New Roman" panose="02020603050405020304" pitchFamily="18" charset="0"/>
                  <a:ea typeface="+mn-lt"/>
                  <a:cs typeface="Times New Roman" panose="02020603050405020304" pitchFamily="18" charset="0"/>
                </a:rPr>
                <a:t>.</a:t>
              </a:r>
              <a:endParaRPr lang="ja-JP" sz="1800">
                <a:latin typeface="Times New Roman" panose="02020603050405020304" pitchFamily="18" charset="0"/>
                <a:ea typeface="+mn-lt"/>
                <a:cs typeface="Times New Roman" panose="02020603050405020304" pitchFamily="18" charset="0"/>
              </a:endParaRPr>
            </a:p>
            <a:p>
              <a:pPr marL="0" indent="0" algn="just">
                <a:buNone/>
              </a:pPr>
              <a:endParaRPr lang="en-US" altLang="ja-JP" sz="1800" dirty="0">
                <a:latin typeface="Times New Roman" panose="02020603050405020304" pitchFamily="18" charset="0"/>
                <a:ea typeface="Meiryo UI"/>
                <a:cs typeface="Times New Roman" panose="02020603050405020304" pitchFamily="18" charset="0"/>
              </a:endParaRPr>
            </a:p>
          </p:txBody>
        </p:sp>
        <p:pic>
          <p:nvPicPr>
            <p:cNvPr id="2" name="Picture 5">
              <a:extLst>
                <a:ext uri="{FF2B5EF4-FFF2-40B4-BE49-F238E27FC236}">
                  <a16:creationId xmlns:a16="http://schemas.microsoft.com/office/drawing/2014/main" id="{1332914D-989F-4F36-8338-DB3BC9B702E0}"/>
                </a:ext>
              </a:extLst>
            </p:cNvPr>
            <p:cNvPicPr>
              <a:picLocks noChangeAspect="1"/>
            </p:cNvPicPr>
            <p:nvPr/>
          </p:nvPicPr>
          <p:blipFill>
            <a:blip r:embed="rId3"/>
            <a:stretch>
              <a:fillRect/>
            </a:stretch>
          </p:blipFill>
          <p:spPr>
            <a:xfrm>
              <a:off x="1739131" y="2282128"/>
              <a:ext cx="6021237" cy="2489313"/>
            </a:xfrm>
            <a:prstGeom prst="rect">
              <a:avLst/>
            </a:prstGeom>
            <a:ln>
              <a:solidFill>
                <a:schemeClr val="tx1"/>
              </a:solidFill>
            </a:ln>
          </p:spPr>
        </p:pic>
      </p:grpSp>
    </p:spTree>
    <p:extLst>
      <p:ext uri="{BB962C8B-B14F-4D97-AF65-F5344CB8AC3E}">
        <p14:creationId xmlns:p14="http://schemas.microsoft.com/office/powerpoint/2010/main" val="425012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sz="1800" b="1" dirty="0">
                <a:latin typeface="Times New Roman" panose="02020603050405020304" pitchFamily="18" charset="0"/>
                <a:ea typeface="Meiryo UI"/>
                <a:cs typeface="Times New Roman" panose="02020603050405020304" pitchFamily="18" charset="0"/>
              </a:rPr>
              <a:t>Safety device for aerial work platform vehicles (</a:t>
            </a:r>
            <a:r>
              <a:rPr lang="en-US" altLang="ja-JP" sz="1800" b="1" dirty="0">
                <a:latin typeface="Times New Roman" panose="02020603050405020304" pitchFamily="18" charset="0"/>
                <a:ea typeface="+mj-lt"/>
                <a:cs typeface="Times New Roman" panose="02020603050405020304" pitchFamily="18" charset="0"/>
              </a:rPr>
              <a:t>7</a:t>
            </a:r>
            <a:r>
              <a:rPr lang="ja-JP" sz="1800" b="1" dirty="0">
                <a:latin typeface="Times New Roman" panose="02020603050405020304" pitchFamily="18" charset="0"/>
                <a:ea typeface="Meiryo UI"/>
                <a:cs typeface="Times New Roman" panose="02020603050405020304" pitchFamily="18" charset="0"/>
              </a:rPr>
              <a:t>) </a:t>
            </a:r>
            <a:r>
              <a:rPr lang="ja-JP" altLang="en-US" sz="1800" b="1" dirty="0">
                <a:latin typeface="Times New Roman" panose="02020603050405020304" pitchFamily="18" charset="0"/>
                <a:ea typeface="Meiryo UI"/>
                <a:cs typeface="Times New Roman" panose="02020603050405020304" pitchFamily="18" charset="0"/>
              </a:rPr>
              <a:t>　</a:t>
            </a:r>
            <a:r>
              <a:rPr lang="en" altLang="ja-JP" sz="1800" b="1" dirty="0">
                <a:latin typeface="Times New Roman" panose="02020603050405020304" pitchFamily="18" charset="0"/>
                <a:ea typeface="+mj-lt"/>
                <a:cs typeface="Times New Roman" panose="02020603050405020304" pitchFamily="18" charset="0"/>
              </a:rPr>
              <a:t>Safety valve, check valve</a:t>
            </a:r>
            <a:endParaRPr lang="en-US" altLang="ja-JP" sz="3600"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40</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2</a:t>
            </a:r>
            <a:r>
              <a:rPr lang="en-US" altLang="ja-JP" sz="1200" dirty="0" smtClean="0">
                <a:latin typeface="Times New Roman" panose="02020603050405020304" pitchFamily="18" charset="0"/>
                <a:ea typeface="+mn-lt"/>
                <a:cs typeface="Times New Roman" panose="02020603050405020304" pitchFamily="18" charset="0"/>
              </a:rPr>
              <a:t>8</a:t>
            </a:r>
            <a:r>
              <a:rPr lang="ja-JP" altLang="en-US" sz="1200" dirty="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27</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109BB246-E8B8-4F2B-8DAB-79EB659E71E7}"/>
              </a:ext>
            </a:extLst>
          </p:cNvPr>
          <p:cNvGrpSpPr/>
          <p:nvPr/>
        </p:nvGrpSpPr>
        <p:grpSpPr>
          <a:xfrm>
            <a:off x="628650" y="985088"/>
            <a:ext cx="8013222" cy="4247900"/>
            <a:chOff x="628650" y="852738"/>
            <a:chExt cx="8013222" cy="4247900"/>
          </a:xfrm>
        </p:grpSpPr>
        <p:sp>
          <p:nvSpPr>
            <p:cNvPr id="11" name="コンテンツ プレースホルダー 4"/>
            <p:cNvSpPr txBox="1">
              <a:spLocks/>
            </p:cNvSpPr>
            <p:nvPr/>
          </p:nvSpPr>
          <p:spPr>
            <a:xfrm>
              <a:off x="628650" y="852738"/>
              <a:ext cx="5945757" cy="4247900"/>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When an </a:t>
              </a:r>
              <a:r>
                <a:rPr lang="en-US" altLang="ja-JP" sz="1600" b="1" u="sng" dirty="0">
                  <a:latin typeface="Times New Roman" panose="02020603050405020304" pitchFamily="18" charset="0"/>
                  <a:ea typeface="+mn-lt"/>
                  <a:cs typeface="Times New Roman" panose="02020603050405020304" pitchFamily="18" charset="0"/>
                </a:rPr>
                <a:t>overload</a:t>
              </a:r>
              <a:r>
                <a:rPr lang="en-US" altLang="ja-JP" sz="1600" dirty="0">
                  <a:latin typeface="Times New Roman" panose="02020603050405020304" pitchFamily="18" charset="0"/>
                  <a:ea typeface="+mn-lt"/>
                  <a:cs typeface="Times New Roman" panose="02020603050405020304" pitchFamily="18" charset="0"/>
                </a:rPr>
                <a:t> or </a:t>
              </a:r>
              <a:r>
                <a:rPr lang="en-US" altLang="ja-JP" sz="1600" b="1" u="sng" dirty="0">
                  <a:latin typeface="Times New Roman" panose="02020603050405020304" pitchFamily="18" charset="0"/>
                  <a:ea typeface="+mn-lt"/>
                  <a:cs typeface="Times New Roman" panose="02020603050405020304" pitchFamily="18" charset="0"/>
                </a:rPr>
                <a:t>shock load</a:t>
              </a:r>
              <a:r>
                <a:rPr lang="en-US" altLang="ja-JP" sz="1600" dirty="0">
                  <a:latin typeface="Times New Roman" panose="02020603050405020304" pitchFamily="18" charset="0"/>
                  <a:ea typeface="+mn-lt"/>
                  <a:cs typeface="Times New Roman" panose="02020603050405020304" pitchFamily="18" charset="0"/>
                </a:rPr>
                <a:t> is </a:t>
              </a:r>
              <a:r>
                <a:rPr lang="en-US" altLang="ja-JP" sz="1600" u="sng" dirty="0">
                  <a:latin typeface="Times New Roman" panose="02020603050405020304" pitchFamily="18" charset="0"/>
                  <a:ea typeface="+mn-lt"/>
                  <a:cs typeface="Times New Roman" panose="02020603050405020304" pitchFamily="18" charset="0"/>
                </a:rPr>
                <a:t>applied</a:t>
              </a:r>
              <a:r>
                <a:rPr lang="en-US" altLang="ja-JP" sz="1600" dirty="0">
                  <a:latin typeface="Times New Roman" panose="02020603050405020304" pitchFamily="18" charset="0"/>
                  <a:ea typeface="+mn-lt"/>
                  <a:cs typeface="Times New Roman" panose="02020603050405020304" pitchFamily="18" charset="0"/>
                </a:rPr>
                <a:t> during operation, an </a:t>
              </a:r>
              <a:r>
                <a:rPr lang="en-US" altLang="ja-JP" sz="1600" b="1" u="sng" dirty="0">
                  <a:latin typeface="Times New Roman" panose="02020603050405020304" pitchFamily="18" charset="0"/>
                  <a:ea typeface="+mn-lt"/>
                  <a:cs typeface="Times New Roman" panose="02020603050405020304" pitchFamily="18" charset="0"/>
                </a:rPr>
                <a:t>abnormally high pressure</a:t>
              </a:r>
              <a:r>
                <a:rPr lang="en-US" altLang="ja-JP" sz="1600" dirty="0">
                  <a:latin typeface="Times New Roman" panose="02020603050405020304" pitchFamily="18" charset="0"/>
                  <a:ea typeface="+mn-lt"/>
                  <a:cs typeface="Times New Roman" panose="02020603050405020304" pitchFamily="18" charset="0"/>
                </a:rPr>
                <a:t> is generated in the hydraulic circuit, which may cause </a:t>
              </a:r>
              <a:r>
                <a:rPr lang="en-US" altLang="ja-JP" sz="1600" b="1" u="sng" dirty="0">
                  <a:latin typeface="Times New Roman" panose="02020603050405020304" pitchFamily="18" charset="0"/>
                  <a:ea typeface="+mn-lt"/>
                  <a:cs typeface="Times New Roman" panose="02020603050405020304" pitchFamily="18" charset="0"/>
                </a:rPr>
                <a:t>damage to the machine</a:t>
              </a:r>
              <a:r>
                <a:rPr lang="en-US" altLang="ja-JP" sz="1600" dirty="0">
                  <a:latin typeface="Times New Roman" panose="02020603050405020304" pitchFamily="18" charset="0"/>
                  <a:ea typeface="+mn-lt"/>
                  <a:cs typeface="Times New Roman" panose="02020603050405020304" pitchFamily="18" charset="0"/>
                </a:rPr>
                <a:t>. In order to prevent this, the </a:t>
              </a:r>
              <a:r>
                <a:rPr lang="en-US" altLang="ja-JP" sz="1600" b="1" u="sng" dirty="0">
                  <a:latin typeface="Times New Roman" panose="02020603050405020304" pitchFamily="18" charset="0"/>
                  <a:ea typeface="+mn-lt"/>
                  <a:cs typeface="Times New Roman" panose="02020603050405020304" pitchFamily="18" charset="0"/>
                </a:rPr>
                <a:t>hydraulic system</a:t>
              </a:r>
              <a:r>
                <a:rPr lang="en-US" altLang="ja-JP" sz="1600" b="1" dirty="0">
                  <a:latin typeface="Times New Roman" panose="02020603050405020304" pitchFamily="18" charset="0"/>
                  <a:ea typeface="+mn-lt"/>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of an</a:t>
              </a:r>
              <a:r>
                <a:rPr lang="ja-JP" sz="1600" dirty="0">
                  <a:latin typeface="Times New Roman" panose="02020603050405020304" pitchFamily="18" charset="0"/>
                  <a:ea typeface="+mn-lt"/>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a</a:t>
              </a:r>
              <a:r>
                <a:rPr lang="en" altLang="ja-JP" sz="1600" dirty="0">
                  <a:latin typeface="Times New Roman" panose="02020603050405020304" pitchFamily="18" charset="0"/>
                  <a:ea typeface="+mn-lt"/>
                  <a:cs typeface="Times New Roman" panose="02020603050405020304" pitchFamily="18" charset="0"/>
                </a:rPr>
                <a:t>erial work platform</a:t>
              </a:r>
              <a:r>
                <a:rPr lang="en-US" altLang="ja-JP" sz="1600" dirty="0">
                  <a:latin typeface="Times New Roman" panose="02020603050405020304" pitchFamily="18" charset="0"/>
                  <a:ea typeface="+mn-lt"/>
                  <a:cs typeface="Times New Roman" panose="02020603050405020304" pitchFamily="18" charset="0"/>
                </a:rPr>
                <a:t> is equipped with a </a:t>
              </a:r>
              <a:r>
                <a:rPr lang="en-US" altLang="ja-JP" sz="1600" b="1" u="sng" dirty="0">
                  <a:latin typeface="Times New Roman" panose="02020603050405020304" pitchFamily="18" charset="0"/>
                  <a:ea typeface="+mn-lt"/>
                  <a:cs typeface="Times New Roman" panose="02020603050405020304" pitchFamily="18" charset="0"/>
                </a:rPr>
                <a:t>safety valve</a:t>
              </a:r>
              <a:r>
                <a:rPr lang="en-US" altLang="ja-JP" sz="1600" dirty="0">
                  <a:latin typeface="Times New Roman" panose="02020603050405020304" pitchFamily="18" charset="0"/>
                  <a:ea typeface="+mn-lt"/>
                  <a:cs typeface="Times New Roman" panose="02020603050405020304" pitchFamily="18" charset="0"/>
                </a:rPr>
                <a:t>, and the </a:t>
              </a:r>
              <a:r>
                <a:rPr lang="en-US" altLang="ja-JP" sz="1600" b="1" u="sng" dirty="0">
                  <a:latin typeface="Times New Roman" panose="02020603050405020304" pitchFamily="18" charset="0"/>
                  <a:ea typeface="+mn-lt"/>
                  <a:cs typeface="Times New Roman" panose="02020603050405020304" pitchFamily="18" charset="0"/>
                </a:rPr>
                <a:t>pressure to be used</a:t>
              </a:r>
              <a:r>
                <a:rPr lang="en-US" altLang="ja-JP" sz="1600" dirty="0">
                  <a:latin typeface="Times New Roman" panose="02020603050405020304" pitchFamily="18" charset="0"/>
                  <a:ea typeface="+mn-lt"/>
                  <a:cs typeface="Times New Roman" panose="02020603050405020304" pitchFamily="18" charset="0"/>
                </a:rPr>
                <a:t> is determined for </a:t>
              </a:r>
              <a:r>
                <a:rPr lang="en-US" altLang="ja-JP" sz="1600" b="1" u="sng" dirty="0">
                  <a:latin typeface="Times New Roman" panose="02020603050405020304" pitchFamily="18" charset="0"/>
                  <a:ea typeface="+mn-lt"/>
                  <a:cs typeface="Times New Roman" panose="02020603050405020304" pitchFamily="18" charset="0"/>
                </a:rPr>
                <a:t>each work truck</a:t>
              </a:r>
              <a:r>
                <a:rPr lang="en-US" altLang="ja-JP" sz="1600" dirty="0">
                  <a:latin typeface="Times New Roman" panose="02020603050405020304" pitchFamily="18" charset="0"/>
                  <a:ea typeface="+mn-lt"/>
                  <a:cs typeface="Times New Roman" panose="02020603050405020304" pitchFamily="18" charset="0"/>
                </a:rPr>
                <a:t>, so that the pressure in the circuit </a:t>
              </a:r>
              <a:r>
                <a:rPr lang="en-US" altLang="ja-JP" sz="1600" b="1" u="sng" dirty="0">
                  <a:latin typeface="Times New Roman" panose="02020603050405020304" pitchFamily="18" charset="0"/>
                  <a:ea typeface="+mn-lt"/>
                  <a:cs typeface="Times New Roman" panose="02020603050405020304" pitchFamily="18" charset="0"/>
                </a:rPr>
                <a:t>does not rise above the set pressure at any time</a:t>
              </a:r>
              <a:r>
                <a:rPr lang="en-US" altLang="ja-JP" sz="1600" dirty="0">
                  <a:latin typeface="Times New Roman" panose="02020603050405020304" pitchFamily="18" charset="0"/>
                  <a:ea typeface="+mn-lt"/>
                  <a:cs typeface="Times New Roman" panose="02020603050405020304" pitchFamily="18" charset="0"/>
                </a:rPr>
                <a:t>. </a:t>
              </a:r>
              <a:endParaRPr lang="ja-JP" altLang="en-US" sz="1600" dirty="0">
                <a:latin typeface="Times New Roman" panose="02020603050405020304" pitchFamily="18" charset="0"/>
                <a:ea typeface="+mn-lt"/>
                <a:cs typeface="Times New Roman" panose="02020603050405020304" pitchFamily="18" charset="0"/>
              </a:endParaRPr>
            </a:p>
            <a:p>
              <a:pPr algn="just">
                <a:buNone/>
              </a:pPr>
              <a:r>
                <a:rPr lang="en" sz="1600" dirty="0">
                  <a:latin typeface="Times New Roman" panose="02020603050405020304" pitchFamily="18" charset="0"/>
                  <a:ea typeface="+mn-lt"/>
                  <a:cs typeface="Times New Roman" panose="02020603050405020304" pitchFamily="18" charset="0"/>
                </a:rPr>
                <a:t>    In addition, If the pipes and hoses are damaged or their connections are disconnected, the pressure in the cylinder drops abnormally, causing the work floor, etc. to drop rapidly. To prevent this, check valves are installed in each of the cylinders for jacking, raising, lowering, extending and retracting, leveling, </a:t>
              </a:r>
              <a:r>
                <a:rPr lang="en" sz="1600" dirty="0" smtClean="0">
                  <a:latin typeface="Times New Roman" panose="02020603050405020304" pitchFamily="18" charset="0"/>
                  <a:ea typeface="+mn-lt"/>
                  <a:cs typeface="Times New Roman" panose="02020603050405020304" pitchFamily="18" charset="0"/>
                </a:rPr>
                <a:t>artilulating </a:t>
              </a:r>
              <a:r>
                <a:rPr lang="en" sz="1600" dirty="0">
                  <a:latin typeface="Times New Roman" panose="02020603050405020304" pitchFamily="18" charset="0"/>
                  <a:ea typeface="+mn-lt"/>
                  <a:cs typeface="Times New Roman" panose="02020603050405020304" pitchFamily="18" charset="0"/>
                </a:rPr>
                <a:t>and vertical lifting. In particular, double check valves are used for jacking, telescoping, and raising and lowering of the refracting boom type, since external force is applied in the direction of cylinder extension. </a:t>
              </a:r>
              <a:endParaRPr lang="ja-JP" altLang="en-US" sz="1600" dirty="0">
                <a:latin typeface="Times New Roman" panose="02020603050405020304" pitchFamily="18" charset="0"/>
                <a:ea typeface="+mn-lt"/>
                <a:cs typeface="Times New Roman" panose="02020603050405020304" pitchFamily="18" charset="0"/>
              </a:endParaRPr>
            </a:p>
            <a:p>
              <a:pPr algn="just">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2" name="Picture 2">
              <a:extLst>
                <a:ext uri="{FF2B5EF4-FFF2-40B4-BE49-F238E27FC236}">
                  <a16:creationId xmlns:a16="http://schemas.microsoft.com/office/drawing/2014/main" id="{6C2FE78A-05C6-4422-927A-163BFC6BC57E}"/>
                </a:ext>
              </a:extLst>
            </p:cNvPr>
            <p:cNvPicPr>
              <a:picLocks noChangeAspect="1"/>
            </p:cNvPicPr>
            <p:nvPr/>
          </p:nvPicPr>
          <p:blipFill>
            <a:blip r:embed="rId3"/>
            <a:stretch>
              <a:fillRect/>
            </a:stretch>
          </p:blipFill>
          <p:spPr>
            <a:xfrm>
              <a:off x="6574407" y="976874"/>
              <a:ext cx="2067465" cy="2452126"/>
            </a:xfrm>
            <a:prstGeom prst="rect">
              <a:avLst/>
            </a:prstGeom>
            <a:ln>
              <a:solidFill>
                <a:schemeClr val="tx1"/>
              </a:solidFill>
            </a:ln>
          </p:spPr>
        </p:pic>
      </p:grpSp>
    </p:spTree>
    <p:extLst>
      <p:ext uri="{BB962C8B-B14F-4D97-AF65-F5344CB8AC3E}">
        <p14:creationId xmlns:p14="http://schemas.microsoft.com/office/powerpoint/2010/main" val="88950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28522"/>
          </a:xfrm>
          <a:ln>
            <a:solidFill>
              <a:schemeClr val="tx1"/>
            </a:solidFill>
          </a:ln>
        </p:spPr>
        <p:txBody>
          <a:bodyPr>
            <a:noAutofit/>
          </a:bodyPr>
          <a:lstStyle/>
          <a:p>
            <a:r>
              <a:rPr lang="ja-JP" sz="2400" b="1">
                <a:latin typeface="Times New Roman" panose="02020603050405020304" pitchFamily="18" charset="0"/>
                <a:ea typeface="Meiryo UI"/>
                <a:cs typeface="Times New Roman" panose="02020603050405020304" pitchFamily="18" charset="0"/>
              </a:rPr>
              <a:t>Safety device for aerial work platform vehicles (</a:t>
            </a:r>
            <a:r>
              <a:rPr lang="en-US" altLang="ja-JP" sz="2400" b="1" dirty="0">
                <a:latin typeface="Times New Roman" panose="02020603050405020304" pitchFamily="18" charset="0"/>
                <a:ea typeface="+mj-lt"/>
                <a:cs typeface="Times New Roman" panose="02020603050405020304" pitchFamily="18" charset="0"/>
              </a:rPr>
              <a:t>8</a:t>
            </a:r>
            <a:r>
              <a:rPr lang="ja-JP" sz="2400" b="1">
                <a:latin typeface="Times New Roman" panose="02020603050405020304" pitchFamily="18" charset="0"/>
                <a:ea typeface="Meiryo UI"/>
                <a:cs typeface="Times New Roman" panose="02020603050405020304" pitchFamily="18" charset="0"/>
              </a:rPr>
              <a:t>) </a:t>
            </a:r>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
            </a:r>
            <a:b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br>
            <a:r>
              <a:rPr lang="ja-JP" altLang="en-US" sz="2400" b="1">
                <a:latin typeface="Times New Roman" panose="02020603050405020304" pitchFamily="18" charset="0"/>
                <a:ea typeface="Meiryo UI"/>
                <a:cs typeface="Times New Roman" panose="02020603050405020304" pitchFamily="18" charset="0"/>
              </a:rPr>
              <a:t>　</a:t>
            </a:r>
            <a:r>
              <a:rPr lang="en" altLang="ja-JP" sz="2400" b="1">
                <a:latin typeface="Times New Roman" panose="02020603050405020304" pitchFamily="18" charset="0"/>
                <a:ea typeface="+mj-lt"/>
                <a:cs typeface="Times New Roman" panose="02020603050405020304" pitchFamily="18" charset="0"/>
              </a:rPr>
              <a:t>Outrigger interlock device</a:t>
            </a:r>
            <a:r>
              <a:rPr lang="ja-JP" altLang="en-US" sz="2400" b="1">
                <a:latin typeface="Times New Roman" panose="02020603050405020304" pitchFamily="18" charset="0"/>
                <a:ea typeface="Meiryo UI"/>
                <a:cs typeface="Times New Roman" panose="02020603050405020304" pitchFamily="18" charset="0"/>
              </a:rPr>
              <a:t>　</a:t>
            </a:r>
            <a:endParaRPr lang="en-US" altLang="ja-JP" b="1"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40</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2</a:t>
            </a:r>
            <a:r>
              <a:rPr lang="en-US" altLang="ja-JP" sz="1200" dirty="0" smtClean="0">
                <a:latin typeface="Times New Roman" panose="02020603050405020304" pitchFamily="18" charset="0"/>
                <a:ea typeface="+mn-lt"/>
                <a:cs typeface="Times New Roman" panose="02020603050405020304" pitchFamily="18" charset="0"/>
              </a:rPr>
              <a:t>9</a:t>
            </a:r>
            <a:r>
              <a:rPr lang="ja-JP" altLang="en-US" sz="1200" dirty="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28</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6" name="グループ化 5">
            <a:extLst>
              <a:ext uri="{FF2B5EF4-FFF2-40B4-BE49-F238E27FC236}">
                <a16:creationId xmlns:a16="http://schemas.microsoft.com/office/drawing/2014/main" id="{19A02F5A-17F9-4EB5-BD4D-0987B48680D4}"/>
              </a:ext>
            </a:extLst>
          </p:cNvPr>
          <p:cNvGrpSpPr/>
          <p:nvPr/>
        </p:nvGrpSpPr>
        <p:grpSpPr>
          <a:xfrm>
            <a:off x="628650" y="1392576"/>
            <a:ext cx="7886700" cy="3602143"/>
            <a:chOff x="628650" y="1356480"/>
            <a:chExt cx="7886700" cy="3602143"/>
          </a:xfrm>
        </p:grpSpPr>
        <p:sp>
          <p:nvSpPr>
            <p:cNvPr id="11" name="コンテンツ プレースホルダー 4"/>
            <p:cNvSpPr txBox="1">
              <a:spLocks/>
            </p:cNvSpPr>
            <p:nvPr/>
          </p:nvSpPr>
          <p:spPr>
            <a:xfrm>
              <a:off x="628650" y="1356480"/>
              <a:ext cx="7886700" cy="1030816"/>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　</a:t>
              </a:r>
              <a:r>
                <a:rPr lang="en-US" altLang="ja-JP" sz="1800" dirty="0">
                  <a:latin typeface="Times New Roman" panose="02020603050405020304" pitchFamily="18" charset="0"/>
                  <a:ea typeface="+mn-lt"/>
                  <a:cs typeface="Times New Roman" panose="02020603050405020304" pitchFamily="18" charset="0"/>
                </a:rPr>
                <a:t>The outrigger interlock device is an electrically controlled device that stops all boom operation when the jack is not under the specified load, in order to </a:t>
              </a:r>
              <a:r>
                <a:rPr lang="en-US" altLang="ja-JP" sz="1800" b="1" u="sng" dirty="0">
                  <a:latin typeface="Times New Roman" panose="02020603050405020304" pitchFamily="18" charset="0"/>
                  <a:ea typeface="+mn-lt"/>
                  <a:cs typeface="Times New Roman" panose="02020603050405020304" pitchFamily="18" charset="0"/>
                </a:rPr>
                <a:t>prevent the operator from forgetting to set the jack and operate the boom</a:t>
              </a:r>
              <a:r>
                <a:rPr lang="en-US" altLang="ja-JP" sz="1800" dirty="0">
                  <a:latin typeface="Times New Roman" panose="02020603050405020304" pitchFamily="18" charset="0"/>
                  <a:ea typeface="+mn-lt"/>
                  <a:cs typeface="Times New Roman" panose="02020603050405020304" pitchFamily="18" charset="0"/>
                </a:rPr>
                <a:t>.</a:t>
              </a:r>
              <a:r>
                <a:rPr lang="ja-JP" sz="1800" dirty="0">
                  <a:latin typeface="Times New Roman" panose="02020603050405020304" pitchFamily="18" charset="0"/>
                  <a:ea typeface="+mn-lt"/>
                  <a:cs typeface="Times New Roman" panose="02020603050405020304" pitchFamily="18" charset="0"/>
                </a:rPr>
                <a:t> </a:t>
              </a:r>
              <a:endParaRPr lang="ja-JP" dirty="0">
                <a:latin typeface="Times New Roman" panose="02020603050405020304" pitchFamily="18" charset="0"/>
                <a:cs typeface="Times New Roman" panose="02020603050405020304" pitchFamily="18" charset="0"/>
              </a:endParaRPr>
            </a:p>
          </p:txBody>
        </p:sp>
        <p:pic>
          <p:nvPicPr>
            <p:cNvPr id="3" name="Picture 5">
              <a:extLst>
                <a:ext uri="{FF2B5EF4-FFF2-40B4-BE49-F238E27FC236}">
                  <a16:creationId xmlns:a16="http://schemas.microsoft.com/office/drawing/2014/main" id="{E42C2ACD-686E-4815-9692-66F43AC951B9}"/>
                </a:ext>
              </a:extLst>
            </p:cNvPr>
            <p:cNvPicPr>
              <a:picLocks noChangeAspect="1"/>
            </p:cNvPicPr>
            <p:nvPr/>
          </p:nvPicPr>
          <p:blipFill>
            <a:blip r:embed="rId3"/>
            <a:stretch>
              <a:fillRect/>
            </a:stretch>
          </p:blipFill>
          <p:spPr>
            <a:xfrm>
              <a:off x="1892061" y="2646382"/>
              <a:ext cx="5359878" cy="2312241"/>
            </a:xfrm>
            <a:prstGeom prst="rect">
              <a:avLst/>
            </a:prstGeom>
            <a:ln>
              <a:solidFill>
                <a:schemeClr val="tx1"/>
              </a:solidFill>
            </a:ln>
          </p:spPr>
        </p:pic>
      </p:grpSp>
    </p:spTree>
    <p:extLst>
      <p:ext uri="{BB962C8B-B14F-4D97-AF65-F5344CB8AC3E}">
        <p14:creationId xmlns:p14="http://schemas.microsoft.com/office/powerpoint/2010/main" val="63254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72175"/>
          </a:xfrm>
          <a:ln>
            <a:solidFill>
              <a:schemeClr val="tx1"/>
            </a:solidFill>
          </a:ln>
        </p:spPr>
        <p:txBody>
          <a:bodyPr>
            <a:noAutofit/>
          </a:bodyPr>
          <a:lstStyle/>
          <a:p>
            <a:r>
              <a:rPr lang="ja-JP" sz="2000" b="1">
                <a:latin typeface="Times New Roman" panose="02020603050405020304" pitchFamily="18" charset="0"/>
                <a:ea typeface="Meiryo UI"/>
                <a:cs typeface="Times New Roman" panose="02020603050405020304" pitchFamily="18" charset="0"/>
              </a:rPr>
              <a:t>Safety device for aerial work platform vehicles (</a:t>
            </a:r>
            <a:r>
              <a:rPr lang="en-US" altLang="ja-JP" sz="2000" b="1" dirty="0">
                <a:latin typeface="Times New Roman" panose="02020603050405020304" pitchFamily="18" charset="0"/>
                <a:ea typeface="Meiryo UI"/>
                <a:cs typeface="Times New Roman" panose="02020603050405020304" pitchFamily="18" charset="0"/>
              </a:rPr>
              <a:t>9</a:t>
            </a:r>
            <a:r>
              <a:rPr lang="ja-JP" sz="2000" b="1">
                <a:latin typeface="Times New Roman" panose="02020603050405020304" pitchFamily="18" charset="0"/>
                <a:ea typeface="Meiryo UI"/>
                <a:cs typeface="Times New Roman" panose="02020603050405020304" pitchFamily="18" charset="0"/>
              </a:rPr>
              <a:t>) </a:t>
            </a:r>
            <a:r>
              <a:rPr lang="en-US" altLang="ja-JP" sz="2000" b="1" dirty="0">
                <a:latin typeface="Times New Roman" panose="02020603050405020304" pitchFamily="18" charset="0"/>
                <a:ea typeface="+mj-lt"/>
                <a:cs typeface="Times New Roman" panose="02020603050405020304" pitchFamily="18" charset="0"/>
              </a:rPr>
              <a:t>Indication of the front/rear direction of the vehicle body</a:t>
            </a:r>
            <a:r>
              <a:rPr lang="ja-JP" altLang="en-US" sz="2000" b="1">
                <a:latin typeface="Times New Roman" panose="02020603050405020304" pitchFamily="18" charset="0"/>
                <a:ea typeface="Meiryo UI"/>
                <a:cs typeface="Times New Roman" panose="02020603050405020304" pitchFamily="18" charset="0"/>
              </a:rPr>
              <a:t>　</a:t>
            </a: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41</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2</a:t>
            </a:r>
            <a:r>
              <a:rPr lang="en-US" altLang="ja-JP" sz="1200" dirty="0" smtClean="0">
                <a:latin typeface="Times New Roman" panose="02020603050405020304" pitchFamily="18" charset="0"/>
                <a:ea typeface="+mn-lt"/>
                <a:cs typeface="Times New Roman" panose="02020603050405020304" pitchFamily="18" charset="0"/>
              </a:rPr>
              <a:t>9</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29</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6" name="グループ化 5">
            <a:extLst>
              <a:ext uri="{FF2B5EF4-FFF2-40B4-BE49-F238E27FC236}">
                <a16:creationId xmlns:a16="http://schemas.microsoft.com/office/drawing/2014/main" id="{A6B76164-AFD7-43B1-B008-A30FC0CC8AA7}"/>
              </a:ext>
            </a:extLst>
          </p:cNvPr>
          <p:cNvGrpSpPr/>
          <p:nvPr/>
        </p:nvGrpSpPr>
        <p:grpSpPr>
          <a:xfrm>
            <a:off x="628650" y="1168325"/>
            <a:ext cx="7886700" cy="3938916"/>
            <a:chOff x="628650" y="1054021"/>
            <a:chExt cx="7886700" cy="3938916"/>
          </a:xfrm>
        </p:grpSpPr>
        <p:sp>
          <p:nvSpPr>
            <p:cNvPr id="11" name="コンテンツ プレースホルダー 4"/>
            <p:cNvSpPr txBox="1">
              <a:spLocks/>
            </p:cNvSpPr>
            <p:nvPr/>
          </p:nvSpPr>
          <p:spPr>
            <a:xfrm>
              <a:off x="628650" y="1054021"/>
              <a:ext cx="7886700" cy="3120351"/>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a:latin typeface="Times New Roman" panose="02020603050405020304" pitchFamily="18" charset="0"/>
                  <a:ea typeface="Meiryo UI"/>
                  <a:cs typeface="Times New Roman" panose="02020603050405020304" pitchFamily="18" charset="0"/>
                </a:rPr>
                <a:t>　</a:t>
              </a:r>
              <a:r>
                <a:rPr lang="en" altLang="ja-JP" sz="1800">
                  <a:latin typeface="Times New Roman" panose="02020603050405020304" pitchFamily="18" charset="0"/>
                  <a:ea typeface="+mn-lt"/>
                  <a:cs typeface="Times New Roman" panose="02020603050405020304" pitchFamily="18" charset="0"/>
                </a:rPr>
                <a:t>The aerial work platform, which can be operated on the work floor and the work floor turns together with the swivel table, so that the </a:t>
              </a:r>
              <a:r>
                <a:rPr lang="en" altLang="ja-JP" sz="1800" b="1" u="sng">
                  <a:latin typeface="Times New Roman" panose="02020603050405020304" pitchFamily="18" charset="0"/>
                  <a:ea typeface="+mn-lt"/>
                  <a:cs typeface="Times New Roman" panose="02020603050405020304" pitchFamily="18" charset="0"/>
                </a:rPr>
                <a:t>front-rear direction (traveling direction) of the vehicle to be checked from the work floor</a:t>
              </a:r>
              <a:r>
                <a:rPr lang="en" altLang="ja-JP" sz="1800">
                  <a:latin typeface="Times New Roman" panose="02020603050405020304" pitchFamily="18" charset="0"/>
                  <a:ea typeface="+mn-lt"/>
                  <a:cs typeface="Times New Roman" panose="02020603050405020304" pitchFamily="18" charset="0"/>
                </a:rPr>
                <a:t>.</a:t>
              </a:r>
              <a:endParaRPr lang="ja-JP" sz="1800">
                <a:latin typeface="Times New Roman" panose="02020603050405020304" pitchFamily="18" charset="0"/>
                <a:ea typeface="+mn-lt"/>
                <a:cs typeface="Times New Roman" panose="02020603050405020304" pitchFamily="18" charset="0"/>
              </a:endParaRPr>
            </a:p>
            <a:p>
              <a:pPr algn="just">
                <a:buNone/>
              </a:pPr>
              <a:r>
                <a:rPr lang="ja-JP" sz="1800">
                  <a:latin typeface="Times New Roman" panose="02020603050405020304" pitchFamily="18" charset="0"/>
                  <a:ea typeface="+mn-lt"/>
                  <a:cs typeface="Times New Roman" panose="02020603050405020304" pitchFamily="18" charset="0"/>
                </a:rPr>
                <a:t>※ </a:t>
              </a:r>
              <a:r>
                <a:rPr lang="en-US" altLang="ja-JP" sz="1800" dirty="0">
                  <a:latin typeface="Times New Roman" panose="02020603050405020304" pitchFamily="18" charset="0"/>
                  <a:ea typeface="+mn-lt"/>
                  <a:cs typeface="Times New Roman" panose="02020603050405020304" pitchFamily="18" charset="0"/>
                </a:rPr>
                <a:t>It is mounted on a self-propelled, swiveling, </a:t>
              </a:r>
              <a:r>
                <a:rPr lang="en" altLang="ja-JP" sz="1800">
                  <a:latin typeface="Times New Roman" panose="02020603050405020304" pitchFamily="18" charset="0"/>
                  <a:ea typeface="+mn-lt"/>
                  <a:cs typeface="Times New Roman" panose="02020603050405020304" pitchFamily="18" charset="0"/>
                </a:rPr>
                <a:t>aerial work platform.</a:t>
              </a:r>
              <a:endParaRPr lang="ja-JP" sz="180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endParaRPr lang="ja-JP" altLang="en-US" sz="1400">
                <a:latin typeface="Times New Roman" panose="02020603050405020304" pitchFamily="18" charset="0"/>
                <a:ea typeface="Meiryo UI"/>
                <a:cs typeface="Times New Roman" panose="02020603050405020304" pitchFamily="18" charset="0"/>
              </a:endParaRPr>
            </a:p>
          </p:txBody>
        </p:sp>
        <p:pic>
          <p:nvPicPr>
            <p:cNvPr id="3" name="Picture 5">
              <a:extLst>
                <a:ext uri="{FF2B5EF4-FFF2-40B4-BE49-F238E27FC236}">
                  <a16:creationId xmlns:a16="http://schemas.microsoft.com/office/drawing/2014/main" id="{402CF952-4CD1-47A3-83D4-253CEE911618}"/>
                </a:ext>
              </a:extLst>
            </p:cNvPr>
            <p:cNvPicPr>
              <a:picLocks noChangeAspect="1"/>
            </p:cNvPicPr>
            <p:nvPr/>
          </p:nvPicPr>
          <p:blipFill>
            <a:blip r:embed="rId3"/>
            <a:stretch>
              <a:fillRect/>
            </a:stretch>
          </p:blipFill>
          <p:spPr>
            <a:xfrm>
              <a:off x="2064589" y="2450654"/>
              <a:ext cx="5014822" cy="2542283"/>
            </a:xfrm>
            <a:prstGeom prst="rect">
              <a:avLst/>
            </a:prstGeom>
            <a:ln>
              <a:solidFill>
                <a:schemeClr val="tx1"/>
              </a:solidFill>
            </a:ln>
          </p:spPr>
        </p:pic>
      </p:grpSp>
    </p:spTree>
    <p:extLst>
      <p:ext uri="{BB962C8B-B14F-4D97-AF65-F5344CB8AC3E}">
        <p14:creationId xmlns:p14="http://schemas.microsoft.com/office/powerpoint/2010/main" val="38394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1"/>
            <a:ext cx="7886700" cy="549042"/>
          </a:xfrm>
          <a:ln>
            <a:solidFill>
              <a:schemeClr val="tx1"/>
            </a:solidFill>
          </a:ln>
        </p:spPr>
        <p:txBody>
          <a:bodyPr>
            <a:noAutofit/>
          </a:bodyPr>
          <a:lstStyle/>
          <a:p>
            <a:r>
              <a:rPr lang="en" altLang="ja-JP" sz="2400">
                <a:latin typeface="Times New Roman" panose="02020603050405020304" pitchFamily="18" charset="0"/>
                <a:ea typeface="+mj-lt"/>
                <a:cs typeface="Times New Roman" panose="02020603050405020304" pitchFamily="18" charset="0"/>
              </a:rPr>
              <a:t>Definition of aerial work platform </a:t>
            </a:r>
            <a:r>
              <a:rPr lang="en-US" altLang="ja-JP" sz="2400" dirty="0">
                <a:latin typeface="Times New Roman" panose="02020603050405020304" pitchFamily="18" charset="0"/>
                <a:ea typeface="+mj-lt"/>
                <a:cs typeface="Times New Roman" panose="02020603050405020304" pitchFamily="18" charset="0"/>
              </a:rPr>
              <a:t>vehicle</a:t>
            </a:r>
            <a:r>
              <a:rPr lang="en-US" sz="2400" dirty="0">
                <a:latin typeface="Times New Roman" panose="02020603050405020304" pitchFamily="18" charset="0"/>
                <a:ea typeface="+mj-lt"/>
                <a:cs typeface="Times New Roman" panose="02020603050405020304" pitchFamily="18" charset="0"/>
              </a:rPr>
              <a:t>s</a:t>
            </a:r>
            <a:r>
              <a:rPr lang="en" altLang="ja-JP" sz="2400">
                <a:latin typeface="Times New Roman" panose="02020603050405020304" pitchFamily="18" charset="0"/>
                <a:ea typeface="+mj-lt"/>
                <a:cs typeface="Times New Roman" panose="02020603050405020304" pitchFamily="18" charset="0"/>
              </a:rPr>
              <a:t>  </a:t>
            </a:r>
            <a:endParaRPr lang="ja-JP" altLang="en-US" sz="2400">
              <a:latin typeface="Times New Roman" panose="02020603050405020304" pitchFamily="18" charset="0"/>
              <a:ea typeface="+mj-lt"/>
              <a:cs typeface="Times New Roman" panose="02020603050405020304" pitchFamily="18" charset="0"/>
            </a:endParaRPr>
          </a:p>
        </p:txBody>
      </p:sp>
      <p:sp>
        <p:nvSpPr>
          <p:cNvPr id="5" name="コンテンツ プレースホルダー 4"/>
          <p:cNvSpPr>
            <a:spLocks noGrp="1"/>
          </p:cNvSpPr>
          <p:nvPr>
            <p:ph idx="1"/>
          </p:nvPr>
        </p:nvSpPr>
        <p:spPr>
          <a:xfrm>
            <a:off x="692658" y="796524"/>
            <a:ext cx="7886700" cy="3832627"/>
          </a:xfrm>
          <a:ln w="6350">
            <a:noFill/>
          </a:ln>
        </p:spPr>
        <p:txBody>
          <a:bodyPr vert="horz" lIns="91440" tIns="45720" rIns="91440" bIns="45720" rtlCol="0" anchor="t">
            <a:noAutofit/>
          </a:bodyPr>
          <a:lstStyle/>
          <a:p>
            <a:pPr algn="just">
              <a:buNone/>
            </a:pPr>
            <a:r>
              <a:rPr lang="en-US" altLang="ja-JP" sz="2000" dirty="0">
                <a:latin typeface="Times New Roman" panose="02020603050405020304" pitchFamily="18" charset="0"/>
                <a:ea typeface="+mn-lt"/>
                <a:cs typeface="Times New Roman" panose="02020603050405020304" pitchFamily="18" charset="0"/>
              </a:rPr>
              <a:t>The term "</a:t>
            </a:r>
            <a:r>
              <a:rPr lang="ja-JP" sz="2000" dirty="0">
                <a:latin typeface="Times New Roman" panose="02020603050405020304" pitchFamily="18" charset="0"/>
                <a:ea typeface="+mn-lt"/>
                <a:cs typeface="Times New Roman" panose="02020603050405020304" pitchFamily="18" charset="0"/>
              </a:rPr>
              <a:t> </a:t>
            </a:r>
            <a:r>
              <a:rPr lang="en-US" altLang="ja-JP" sz="2000" dirty="0">
                <a:latin typeface="Times New Roman" panose="02020603050405020304" pitchFamily="18" charset="0"/>
                <a:ea typeface="+mn-lt"/>
                <a:cs typeface="Times New Roman" panose="02020603050405020304" pitchFamily="18" charset="0"/>
              </a:rPr>
              <a:t>Aerial Work Platform Vehicle</a:t>
            </a:r>
            <a:r>
              <a:rPr lang="ja-JP" sz="2000" dirty="0">
                <a:latin typeface="Times New Roman" panose="02020603050405020304" pitchFamily="18" charset="0"/>
                <a:ea typeface="+mn-lt"/>
                <a:cs typeface="Times New Roman" panose="02020603050405020304" pitchFamily="18" charset="0"/>
              </a:rPr>
              <a:t> " </a:t>
            </a:r>
            <a:r>
              <a:rPr lang="en-US" altLang="ja-JP" sz="2000" dirty="0">
                <a:latin typeface="Times New Roman" panose="02020603050405020304" pitchFamily="18" charset="0"/>
                <a:ea typeface="+mn-lt"/>
                <a:cs typeface="Times New Roman" panose="02020603050405020304" pitchFamily="18" charset="0"/>
              </a:rPr>
              <a:t>Means a </a:t>
            </a:r>
            <a:r>
              <a:rPr lang="en-US" altLang="ja-JP" sz="2000" b="1" dirty="0">
                <a:latin typeface="Times New Roman" panose="02020603050405020304" pitchFamily="18" charset="0"/>
                <a:ea typeface="+mn-lt"/>
                <a:cs typeface="Times New Roman" panose="02020603050405020304" pitchFamily="18" charset="0"/>
              </a:rPr>
              <a:t>machine which is used for construction, inspection, repair, etc., at high altitude places,</a:t>
            </a:r>
            <a:r>
              <a:rPr lang="en-US" altLang="ja-JP" sz="2000" dirty="0">
                <a:latin typeface="Times New Roman" panose="02020603050405020304" pitchFamily="18" charset="0"/>
                <a:ea typeface="+mn-lt"/>
                <a:cs typeface="Times New Roman" panose="02020603050405020304" pitchFamily="18" charset="0"/>
              </a:rPr>
              <a:t> which consists of a </a:t>
            </a:r>
            <a:r>
              <a:rPr lang="en-US" altLang="ja-JP" sz="2000" b="1" dirty="0">
                <a:latin typeface="Times New Roman" panose="02020603050405020304" pitchFamily="18" charset="0"/>
                <a:ea typeface="+mn-lt"/>
                <a:cs typeface="Times New Roman" panose="02020603050405020304" pitchFamily="18" charset="0"/>
              </a:rPr>
              <a:t>work floor and a lifting device or other device</a:t>
            </a:r>
            <a:r>
              <a:rPr lang="en-US" altLang="ja-JP" sz="2000" dirty="0">
                <a:latin typeface="Times New Roman" panose="02020603050405020304" pitchFamily="18" charset="0"/>
                <a:ea typeface="+mn-lt"/>
                <a:cs typeface="Times New Roman" panose="02020603050405020304" pitchFamily="18" charset="0"/>
              </a:rPr>
              <a:t>, which has a facility for the </a:t>
            </a:r>
            <a:r>
              <a:rPr lang="en-US" altLang="ja-JP" sz="2000" b="1" dirty="0">
                <a:latin typeface="Times New Roman" panose="02020603050405020304" pitchFamily="18" charset="0"/>
                <a:ea typeface="+mn-lt"/>
                <a:cs typeface="Times New Roman" panose="02020603050405020304" pitchFamily="18" charset="0"/>
              </a:rPr>
              <a:t>work floor to be raised or lowered by the lifting device or other device</a:t>
            </a:r>
            <a:r>
              <a:rPr lang="en-US" altLang="ja-JP" sz="2000" dirty="0">
                <a:latin typeface="Times New Roman" panose="02020603050405020304" pitchFamily="18" charset="0"/>
                <a:ea typeface="+mn-lt"/>
                <a:cs typeface="Times New Roman" panose="02020603050405020304" pitchFamily="18" charset="0"/>
              </a:rPr>
              <a:t>, which is powered and can be self-propelled to an unspecified location. </a:t>
            </a:r>
            <a:r>
              <a:rPr lang="en-US" altLang="ja-JP" sz="2000" b="1" dirty="0">
                <a:latin typeface="Times New Roman" panose="02020603050405020304" pitchFamily="18" charset="0"/>
                <a:ea typeface="+mn-lt"/>
                <a:cs typeface="Times New Roman" panose="02020603050405020304" pitchFamily="18" charset="0"/>
              </a:rPr>
              <a:t>A machine that is powered and can be self-propelled to an unspecified location.</a:t>
            </a:r>
            <a:endParaRPr lang="ja-JP" sz="2000" b="1" dirty="0">
              <a:latin typeface="Times New Roman" panose="02020603050405020304" pitchFamily="18" charset="0"/>
              <a:ea typeface="+mn-lt"/>
              <a:cs typeface="Times New Roman" panose="02020603050405020304" pitchFamily="18" charset="0"/>
            </a:endParaRPr>
          </a:p>
          <a:p>
            <a:pPr algn="just">
              <a:buNone/>
            </a:pPr>
            <a:r>
              <a:rPr lang="ja-JP" sz="2000" dirty="0">
                <a:latin typeface="Times New Roman" panose="02020603050405020304" pitchFamily="18" charset="0"/>
                <a:ea typeface="+mn-lt"/>
                <a:cs typeface="Times New Roman" panose="02020603050405020304" pitchFamily="18" charset="0"/>
              </a:rPr>
              <a:t>  </a:t>
            </a:r>
            <a:r>
              <a:rPr lang="en-US" altLang="ja-JP" sz="2000" dirty="0">
                <a:latin typeface="Times New Roman" panose="02020603050405020304" pitchFamily="18" charset="0"/>
                <a:ea typeface="+mn-lt"/>
                <a:cs typeface="Times New Roman" panose="02020603050405020304" pitchFamily="18" charset="0"/>
              </a:rPr>
              <a:t>Furthermore, Fire engines such as ladder trucks and refractory ladder trucks used by fire-fighting organizations for fire-fighting activities are not included in aerial work platform vehicles.</a:t>
            </a:r>
            <a:endParaRPr lang="ja-JP" sz="2000" dirty="0">
              <a:latin typeface="Times New Roman" panose="02020603050405020304" pitchFamily="18" charset="0"/>
              <a:ea typeface="+mn-lt"/>
              <a:cs typeface="Times New Roman" panose="02020603050405020304" pitchFamily="18" charset="0"/>
            </a:endParaRPr>
          </a:p>
          <a:p>
            <a:pPr algn="just">
              <a:buNone/>
            </a:pPr>
            <a:r>
              <a:rPr lang="en-US" altLang="ja-JP" sz="2000" dirty="0">
                <a:latin typeface="Times New Roman" panose="02020603050405020304" pitchFamily="18" charset="0"/>
                <a:ea typeface="+mn-lt"/>
                <a:cs typeface="Times New Roman" panose="02020603050405020304" pitchFamily="18" charset="0"/>
              </a:rPr>
              <a:t> ※ Ministry of Health, Labor and Welfare, Labor Standards Bureau Director's Notice (September 26, 2002, Notice No. 583))</a:t>
            </a:r>
            <a:endParaRPr lang="ja-JP" sz="2000" dirty="0">
              <a:latin typeface="Times New Roman" panose="02020603050405020304" pitchFamily="18" charset="0"/>
              <a:ea typeface="+mn-lt"/>
              <a:cs typeface="Times New Roman" panose="02020603050405020304" pitchFamily="18" charset="0"/>
            </a:endParaRPr>
          </a:p>
          <a:p>
            <a:pPr algn="just">
              <a:buNone/>
            </a:pPr>
            <a:endParaRPr lang="ja-JP" sz="2000" dirty="0">
              <a:latin typeface="Times New Roman" panose="02020603050405020304" pitchFamily="18" charset="0"/>
              <a:ea typeface="+mn-lt"/>
              <a:cs typeface="Times New Roman" panose="02020603050405020304" pitchFamily="18" charset="0"/>
            </a:endParaRPr>
          </a:p>
          <a:p>
            <a:pPr marL="267970" indent="-267970">
              <a:lnSpc>
                <a:spcPct val="100000"/>
              </a:lnSpc>
              <a:spcBef>
                <a:spcPts val="0"/>
              </a:spcBef>
              <a:buNone/>
            </a:pPr>
            <a:endParaRPr lang="en-US" altLang="ja-JP" sz="20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6" name="テキスト ボックス 5"/>
          <p:cNvSpPr txBox="1"/>
          <p:nvPr/>
        </p:nvSpPr>
        <p:spPr>
          <a:xfrm>
            <a:off x="4887769" y="6375116"/>
            <a:ext cx="3312646"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 / Auxiliary textbook page </a:t>
            </a:r>
            <a:r>
              <a:rPr lang="en-US" altLang="ja-JP" sz="1200" dirty="0" smtClean="0">
                <a:latin typeface="Times New Roman" panose="02020603050405020304" pitchFamily="18" charset="0"/>
                <a:ea typeface="+mn-lt"/>
                <a:cs typeface="Times New Roman" panose="02020603050405020304" pitchFamily="18" charset="0"/>
              </a:rPr>
              <a:t>5</a:t>
            </a:r>
            <a:endParaRPr lang="en-US" altLang="ja-JP" dirty="0">
              <a:latin typeface="Times New Roman" panose="02020603050405020304" pitchFamily="18" charset="0"/>
              <a:cs typeface="Times New Roman" panose="02020603050405020304" pitchFamily="18" charset="0"/>
            </a:endParaRPr>
          </a:p>
        </p:txBody>
      </p:sp>
      <p:sp>
        <p:nvSpPr>
          <p:cNvPr id="2" name="スライド番号プレースホルダー 1"/>
          <p:cNvSpPr>
            <a:spLocks noGrp="1"/>
          </p:cNvSpPr>
          <p:nvPr>
            <p:ph type="sldNum" sz="quarter" idx="12"/>
          </p:nvPr>
        </p:nvSpPr>
        <p:spPr>
          <a:xfrm>
            <a:off x="6457950" y="6356351"/>
            <a:ext cx="2057400" cy="571800"/>
          </a:xfrm>
        </p:spPr>
        <p:txBody>
          <a:bodyPr/>
          <a:lstStyle/>
          <a:p>
            <a:fld id="{10712B29-8DFD-45C1-BE8F-2E7F44751CDC}" type="slidenum">
              <a:rPr kumimoji="1" lang="ja-JP" altLang="en-US" smtClean="0">
                <a:latin typeface="Times New Roman" panose="02020603050405020304" pitchFamily="18" charset="0"/>
                <a:cs typeface="Times New Roman" panose="02020603050405020304" pitchFamily="18" charset="0"/>
              </a:rPr>
              <a:t>3</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15948"/>
          </a:xfrm>
          <a:ln>
            <a:solidFill>
              <a:schemeClr val="tx1"/>
            </a:solidFill>
          </a:ln>
        </p:spPr>
        <p:txBody>
          <a:bodyPr>
            <a:noAutofit/>
          </a:bodyPr>
          <a:lstStyle/>
          <a:p>
            <a:r>
              <a:rPr lang="ja-JP" sz="2400" b="1" dirty="0">
                <a:latin typeface="Times New Roman" panose="02020603050405020304" pitchFamily="18" charset="0"/>
                <a:ea typeface="Meiryo UI"/>
                <a:cs typeface="Times New Roman" panose="02020603050405020304" pitchFamily="18" charset="0"/>
              </a:rPr>
              <a:t>Safety device for aerial work platform vehicles (</a:t>
            </a:r>
            <a:r>
              <a:rPr lang="en-US" altLang="ja-JP" sz="2400" b="1" dirty="0">
                <a:latin typeface="Times New Roman" panose="02020603050405020304" pitchFamily="18" charset="0"/>
                <a:ea typeface="+mj-lt"/>
                <a:cs typeface="Times New Roman" panose="02020603050405020304" pitchFamily="18" charset="0"/>
              </a:rPr>
              <a:t>9</a:t>
            </a:r>
            <a:r>
              <a:rPr lang="ja-JP" sz="2400" b="1" dirty="0">
                <a:latin typeface="Times New Roman" panose="02020603050405020304" pitchFamily="18" charset="0"/>
                <a:ea typeface="Meiryo UI"/>
                <a:cs typeface="Times New Roman" panose="02020603050405020304" pitchFamily="18" charset="0"/>
              </a:rPr>
              <a:t>) </a:t>
            </a:r>
            <a:r>
              <a:rPr lang="en" altLang="ja-JP" sz="2400" b="1" dirty="0">
                <a:latin typeface="Times New Roman" panose="02020603050405020304" pitchFamily="18" charset="0"/>
                <a:ea typeface="+mj-lt"/>
                <a:cs typeface="Times New Roman" panose="02020603050405020304" pitchFamily="18" charset="0"/>
              </a:rPr>
              <a:t>Overload regulation device </a:t>
            </a:r>
            <a:endParaRPr lang="ja-JP" altLang="en-US" sz="2400" b="1"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41</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30</a:t>
            </a:r>
            <a:r>
              <a:rPr lang="ja-JP" sz="1200" dirty="0" smtClean="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30</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6" name="グループ化 5">
            <a:extLst>
              <a:ext uri="{FF2B5EF4-FFF2-40B4-BE49-F238E27FC236}">
                <a16:creationId xmlns:a16="http://schemas.microsoft.com/office/drawing/2014/main" id="{48884FD1-043B-4057-B509-5ED043C56BA7}"/>
              </a:ext>
            </a:extLst>
          </p:cNvPr>
          <p:cNvGrpSpPr/>
          <p:nvPr/>
        </p:nvGrpSpPr>
        <p:grpSpPr>
          <a:xfrm>
            <a:off x="532397" y="1329427"/>
            <a:ext cx="7886700" cy="4199145"/>
            <a:chOff x="628650" y="1212172"/>
            <a:chExt cx="7886700" cy="4199145"/>
          </a:xfrm>
        </p:grpSpPr>
        <p:sp>
          <p:nvSpPr>
            <p:cNvPr id="11" name="コンテンツ プレースホルダー 4"/>
            <p:cNvSpPr txBox="1">
              <a:spLocks/>
            </p:cNvSpPr>
            <p:nvPr/>
          </p:nvSpPr>
          <p:spPr>
            <a:xfrm>
              <a:off x="628650" y="1212172"/>
              <a:ext cx="7886700" cy="3120351"/>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a:latin typeface="Times New Roman" panose="02020603050405020304" pitchFamily="18" charset="0"/>
                  <a:ea typeface="Meiryo UI"/>
                  <a:cs typeface="Times New Roman" panose="02020603050405020304" pitchFamily="18" charset="0"/>
                </a:rPr>
                <a:t>　</a:t>
              </a:r>
              <a:r>
                <a:rPr lang="en-US" altLang="ja-JP" sz="1800" dirty="0">
                  <a:latin typeface="Times New Roman" panose="02020603050405020304" pitchFamily="18" charset="0"/>
                  <a:ea typeface="+mn-lt"/>
                  <a:cs typeface="Times New Roman" panose="02020603050405020304" pitchFamily="18" charset="0"/>
                </a:rPr>
                <a:t>The overload control device is a device that detects the pressure in the hydraulic cylinder for the lift and </a:t>
              </a:r>
              <a:r>
                <a:rPr lang="en-US" altLang="ja-JP" sz="1800" b="1" u="sng" dirty="0">
                  <a:latin typeface="Times New Roman" panose="02020603050405020304" pitchFamily="18" charset="0"/>
                  <a:ea typeface="+mn-lt"/>
                  <a:cs typeface="Times New Roman" panose="02020603050405020304" pitchFamily="18" charset="0"/>
                </a:rPr>
                <a:t>stops the lift operation or issues an alarm</a:t>
              </a:r>
              <a:r>
                <a:rPr lang="en-US" altLang="ja-JP" sz="1800" dirty="0">
                  <a:latin typeface="Times New Roman" panose="02020603050405020304" pitchFamily="18" charset="0"/>
                  <a:ea typeface="+mn-lt"/>
                  <a:cs typeface="Times New Roman" panose="02020603050405020304" pitchFamily="18" charset="0"/>
                </a:rPr>
                <a:t> </a:t>
              </a:r>
              <a:r>
                <a:rPr lang="en-US" altLang="ja-JP" sz="1800" b="1" u="sng" dirty="0">
                  <a:latin typeface="Times New Roman" panose="02020603050405020304" pitchFamily="18" charset="0"/>
                  <a:ea typeface="+mn-lt"/>
                  <a:cs typeface="Times New Roman" panose="02020603050405020304" pitchFamily="18" charset="0"/>
                </a:rPr>
                <a:t>when a load is placed on the work floor in excess of the allowable load (Accumulated load)</a:t>
              </a:r>
              <a:r>
                <a:rPr lang="en-US" altLang="ja-JP" sz="1800" dirty="0">
                  <a:latin typeface="Times New Roman" panose="02020603050405020304" pitchFamily="18" charset="0"/>
                  <a:ea typeface="+mn-lt"/>
                  <a:cs typeface="Times New Roman" panose="02020603050405020304" pitchFamily="18" charset="0"/>
                </a:rPr>
                <a:t>.</a:t>
              </a:r>
              <a:endParaRPr lang="ja-JP" sz="180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eiryo UI"/>
                  <a:cs typeface="Times New Roman" panose="02020603050405020304" pitchFamily="18" charset="0"/>
                </a:rPr>
                <a:t>※</a:t>
              </a:r>
              <a:r>
                <a:rPr lang="en" altLang="ja-JP" sz="1600">
                  <a:latin typeface="Times New Roman" panose="02020603050405020304" pitchFamily="18" charset="0"/>
                  <a:ea typeface="+mn-lt"/>
                  <a:cs typeface="Times New Roman" panose="02020603050405020304" pitchFamily="18" charset="0"/>
                </a:rPr>
                <a:t>It is attached to the vertical elevation</a:t>
              </a:r>
              <a:endParaRPr lang="ja-JP" altLang="en-US" sz="1600">
                <a:latin typeface="Times New Roman" panose="02020603050405020304" pitchFamily="18" charset="0"/>
                <a:ea typeface="Meiryo UI"/>
                <a:cs typeface="Times New Roman" panose="02020603050405020304" pitchFamily="18" charset="0"/>
              </a:endParaRPr>
            </a:p>
          </p:txBody>
        </p:sp>
        <p:pic>
          <p:nvPicPr>
            <p:cNvPr id="3" name="Picture 5">
              <a:extLst>
                <a:ext uri="{FF2B5EF4-FFF2-40B4-BE49-F238E27FC236}">
                  <a16:creationId xmlns:a16="http://schemas.microsoft.com/office/drawing/2014/main" id="{0ED1A820-A829-4753-8559-22BAE228C62A}"/>
                </a:ext>
              </a:extLst>
            </p:cNvPr>
            <p:cNvPicPr>
              <a:picLocks noChangeAspect="1"/>
            </p:cNvPicPr>
            <p:nvPr/>
          </p:nvPicPr>
          <p:blipFill>
            <a:blip r:embed="rId3"/>
            <a:stretch>
              <a:fillRect/>
            </a:stretch>
          </p:blipFill>
          <p:spPr>
            <a:xfrm>
              <a:off x="1906438" y="2578026"/>
              <a:ext cx="5331124" cy="2833291"/>
            </a:xfrm>
            <a:prstGeom prst="rect">
              <a:avLst/>
            </a:prstGeom>
            <a:ln>
              <a:solidFill>
                <a:schemeClr val="tx1"/>
              </a:solidFill>
            </a:ln>
          </p:spPr>
        </p:pic>
      </p:grpSp>
    </p:spTree>
    <p:extLst>
      <p:ext uri="{BB962C8B-B14F-4D97-AF65-F5344CB8AC3E}">
        <p14:creationId xmlns:p14="http://schemas.microsoft.com/office/powerpoint/2010/main" val="142051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44061"/>
          </a:xfrm>
          <a:ln>
            <a:solidFill>
              <a:schemeClr val="tx1"/>
            </a:solidFill>
          </a:ln>
        </p:spPr>
        <p:txBody>
          <a:bodyPr>
            <a:noAutofit/>
          </a:bodyPr>
          <a:lstStyle/>
          <a:p>
            <a:r>
              <a:rPr lang="en" altLang="ja-JP" sz="2400" b="1" dirty="0">
                <a:latin typeface="Times New Roman" panose="02020603050405020304" pitchFamily="18" charset="0"/>
                <a:ea typeface="+mj-lt"/>
                <a:cs typeface="Times New Roman" panose="02020603050405020304" pitchFamily="18" charset="0"/>
              </a:rPr>
              <a:t>Outrigger installation procedures and precautions (1) Basic </a:t>
            </a:r>
            <a:r>
              <a:rPr lang="en" altLang="ja-JP" sz="2400" b="1" dirty="0">
                <a:latin typeface="Times New Roman" panose="02020603050405020304" pitchFamily="18" charset="0"/>
                <a:ea typeface="Meiryo UI"/>
                <a:cs typeface="Times New Roman" panose="02020603050405020304" pitchFamily="18" charset="0"/>
              </a:rPr>
              <a:t>procedure</a:t>
            </a:r>
            <a:endParaRPr lang="ja-JP" altLang="en-US" sz="2400" b="1"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4</a:t>
            </a:r>
            <a:r>
              <a:rPr lang="ja-JP" sz="1200" dirty="0">
                <a:latin typeface="Times New Roman" panose="02020603050405020304" pitchFamily="18" charset="0"/>
                <a:ea typeface="+mn-lt"/>
                <a:cs typeface="Times New Roman" panose="02020603050405020304" pitchFamily="18" charset="0"/>
              </a:rPr>
              <a:t>9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31</a:t>
            </a:r>
            <a:r>
              <a:rPr lang="ja-JP" altLang="en-US"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31</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F9E98088-83DC-42CF-91E6-E3CB0D9B729D}"/>
              </a:ext>
            </a:extLst>
          </p:cNvPr>
          <p:cNvGrpSpPr/>
          <p:nvPr/>
        </p:nvGrpSpPr>
        <p:grpSpPr>
          <a:xfrm>
            <a:off x="628650" y="1394286"/>
            <a:ext cx="8374754" cy="2674649"/>
            <a:chOff x="628650" y="1140116"/>
            <a:chExt cx="8374754" cy="2674649"/>
          </a:xfrm>
        </p:grpSpPr>
        <p:sp>
          <p:nvSpPr>
            <p:cNvPr id="11" name="コンテンツ プレースホルダー 4"/>
            <p:cNvSpPr txBox="1">
              <a:spLocks/>
            </p:cNvSpPr>
            <p:nvPr/>
          </p:nvSpPr>
          <p:spPr>
            <a:xfrm>
              <a:off x="628650" y="1140116"/>
              <a:ext cx="5829300" cy="267464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①　</a:t>
              </a:r>
              <a:r>
                <a:rPr lang="en" altLang="ja-JP" sz="1800" dirty="0">
                  <a:latin typeface="Times New Roman" panose="02020603050405020304" pitchFamily="18" charset="0"/>
                  <a:ea typeface="+mn-lt"/>
                  <a:cs typeface="Times New Roman" panose="02020603050405020304" pitchFamily="18" charset="0"/>
                </a:rPr>
                <a:t>Apply the parking brake.</a:t>
              </a:r>
              <a:endParaRPr lang="ja-JP" altLang="en-US" sz="1800" dirty="0">
                <a:latin typeface="Times New Roman" panose="02020603050405020304" pitchFamily="18" charset="0"/>
                <a:ea typeface="Meiryo UI"/>
                <a:cs typeface="Times New Roman" panose="02020603050405020304" pitchFamily="18" charset="0"/>
              </a:endParaRPr>
            </a:p>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②　</a:t>
              </a:r>
              <a:r>
                <a:rPr lang="en" altLang="ja-JP" sz="1800" dirty="0">
                  <a:latin typeface="Times New Roman" panose="02020603050405020304" pitchFamily="18" charset="0"/>
                  <a:ea typeface="+mn-lt"/>
                  <a:cs typeface="Times New Roman" panose="02020603050405020304" pitchFamily="18" charset="0"/>
                </a:rPr>
                <a:t>On flat ground, put a brake on the front and back of the rear wheel. </a:t>
              </a:r>
              <a:endParaRPr lang="ja-JP" altLang="en-US" sz="1800" dirty="0">
                <a:latin typeface="Times New Roman" panose="02020603050405020304" pitchFamily="18" charset="0"/>
                <a:ea typeface="Meiryo UI"/>
                <a:cs typeface="Times New Roman" panose="02020603050405020304" pitchFamily="18" charset="0"/>
              </a:endParaRPr>
            </a:p>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③　</a:t>
              </a:r>
              <a:r>
                <a:rPr lang="en" altLang="ja-JP" sz="1800" dirty="0">
                  <a:latin typeface="Times New Roman" panose="02020603050405020304" pitchFamily="18" charset="0"/>
                  <a:ea typeface="+mn-lt"/>
                  <a:cs typeface="Times New Roman" panose="02020603050405020304" pitchFamily="18" charset="0"/>
                </a:rPr>
                <a:t>Maximize the outriggers. (For H-type outriggers)</a:t>
              </a:r>
              <a:endParaRPr lang="en" altLang="ja-JP" sz="1800" dirty="0">
                <a:latin typeface="Times New Roman" panose="02020603050405020304" pitchFamily="18" charset="0"/>
                <a:ea typeface="Meiryo UI"/>
                <a:cs typeface="Times New Roman" panose="02020603050405020304" pitchFamily="18" charset="0"/>
              </a:endParaRPr>
            </a:p>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④　</a:t>
              </a:r>
              <a:r>
                <a:rPr lang="en" altLang="ja-JP" sz="1800" dirty="0">
                  <a:latin typeface="Times New Roman" panose="02020603050405020304" pitchFamily="18" charset="0"/>
                  <a:ea typeface="+mn-lt"/>
                  <a:cs typeface="Times New Roman" panose="02020603050405020304" pitchFamily="18" charset="0"/>
                </a:rPr>
                <a:t>In places with poor ground, cure with a floor board.</a:t>
              </a:r>
              <a:endParaRPr lang="ja-JP"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ja-JP" altLang="en-US" sz="1800" dirty="0">
                  <a:latin typeface="Times New Roman" panose="02020603050405020304" pitchFamily="18" charset="0"/>
                  <a:ea typeface="Meiryo UI"/>
                  <a:cs typeface="Times New Roman" panose="02020603050405020304" pitchFamily="18" charset="0"/>
                </a:rPr>
                <a:t>⑤　</a:t>
              </a:r>
              <a:r>
                <a:rPr lang="en" altLang="ja-JP" sz="1800" dirty="0">
                  <a:latin typeface="Times New Roman" panose="02020603050405020304" pitchFamily="18" charset="0"/>
                  <a:ea typeface="+mn-lt"/>
                  <a:cs typeface="Times New Roman" panose="02020603050405020304" pitchFamily="18" charset="0"/>
                </a:rPr>
                <a:t>Make sure to set the jack. Float the tires and level the air</a:t>
              </a:r>
              <a:r>
                <a:rPr lang="ja-JP" sz="1800" dirty="0">
                  <a:latin typeface="Times New Roman" panose="02020603050405020304" pitchFamily="18" charset="0"/>
                  <a:ea typeface="+mn-lt"/>
                  <a:cs typeface="Times New Roman" panose="02020603050405020304" pitchFamily="18" charset="0"/>
                </a:rPr>
                <a:t>　</a:t>
              </a:r>
              <a:r>
                <a:rPr lang="en" altLang="ja-JP" sz="1800" dirty="0">
                  <a:latin typeface="Times New Roman" panose="02020603050405020304" pitchFamily="18" charset="0"/>
                  <a:ea typeface="+mn-lt"/>
                  <a:cs typeface="Times New Roman" panose="02020603050405020304" pitchFamily="18" charset="0"/>
                </a:rPr>
                <a:t>frame.</a:t>
              </a:r>
              <a:endParaRPr lang="en-US" altLang="ja-JP"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9" name="グループ化 8">
              <a:extLst>
                <a:ext uri="{FF2B5EF4-FFF2-40B4-BE49-F238E27FC236}">
                  <a16:creationId xmlns:a16="http://schemas.microsoft.com/office/drawing/2014/main" id="{AB880D5E-B4FD-4DC1-B384-096F08A36755}"/>
                </a:ext>
              </a:extLst>
            </p:cNvPr>
            <p:cNvGrpSpPr/>
            <p:nvPr/>
          </p:nvGrpSpPr>
          <p:grpSpPr>
            <a:xfrm>
              <a:off x="6457948" y="1205931"/>
              <a:ext cx="2545456" cy="1934976"/>
              <a:chOff x="97382" y="-31070"/>
              <a:chExt cx="3016250" cy="2863850"/>
            </a:xfrm>
          </p:grpSpPr>
          <p:pic>
            <p:nvPicPr>
              <p:cNvPr id="10" name="図 9">
                <a:extLst>
                  <a:ext uri="{FF2B5EF4-FFF2-40B4-BE49-F238E27FC236}">
                    <a16:creationId xmlns:a16="http://schemas.microsoft.com/office/drawing/2014/main" id="{B853652D-6237-4DB7-8AC4-F4A28F6AA1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82" y="-31070"/>
                <a:ext cx="3016250" cy="2863850"/>
              </a:xfrm>
              <a:prstGeom prst="rect">
                <a:avLst/>
              </a:prstGeom>
              <a:noFill/>
              <a:ln>
                <a:solidFill>
                  <a:schemeClr val="tx1"/>
                </a:solidFill>
              </a:ln>
            </p:spPr>
          </p:pic>
          <p:sp>
            <p:nvSpPr>
              <p:cNvPr id="12" name="正方形/長方形 11">
                <a:extLst>
                  <a:ext uri="{FF2B5EF4-FFF2-40B4-BE49-F238E27FC236}">
                    <a16:creationId xmlns:a16="http://schemas.microsoft.com/office/drawing/2014/main" id="{C50BA546-A5E4-47F2-BDFC-85C03AC62920}"/>
                  </a:ext>
                </a:extLst>
              </p:cNvPr>
              <p:cNvSpPr/>
              <p:nvPr/>
            </p:nvSpPr>
            <p:spPr>
              <a:xfrm>
                <a:off x="178984" y="2366488"/>
                <a:ext cx="2853047" cy="4516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2-41 Outrigger to maximum</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3358322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 altLang="ja-JP" sz="2100" b="1">
                <a:latin typeface="Times New Roman" panose="02020603050405020304" pitchFamily="18" charset="0"/>
                <a:ea typeface="+mj-lt"/>
                <a:cs typeface="Times New Roman" panose="02020603050405020304" pitchFamily="18" charset="0"/>
              </a:rPr>
              <a:t>Outrigger installation procedures and precautions (2) S</a:t>
            </a:r>
            <a:r>
              <a:rPr lang="en" sz="2100" b="1">
                <a:latin typeface="Times New Roman" panose="02020603050405020304" pitchFamily="18" charset="0"/>
                <a:ea typeface="+mj-lt"/>
                <a:cs typeface="Times New Roman" panose="02020603050405020304" pitchFamily="18" charset="0"/>
              </a:rPr>
              <a:t>lopes (1)</a:t>
            </a:r>
            <a:endParaRPr lang="en" altLang="ja-JP" sz="2100" b="1">
              <a:latin typeface="Times New Roman" panose="02020603050405020304" pitchFamily="18" charset="0"/>
              <a:ea typeface="+mj-lt"/>
              <a:cs typeface="Times New Roman" panose="02020603050405020304" pitchFamily="18" charset="0"/>
            </a:endParaRPr>
          </a:p>
        </p:txBody>
      </p:sp>
      <p:sp>
        <p:nvSpPr>
          <p:cNvPr id="7" name="テキスト ボックス 6"/>
          <p:cNvSpPr txBox="1"/>
          <p:nvPr/>
        </p:nvSpPr>
        <p:spPr>
          <a:xfrm>
            <a:off x="3942323" y="6400413"/>
            <a:ext cx="4228339"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4</a:t>
            </a:r>
            <a:r>
              <a:rPr lang="ja-JP" sz="1200" dirty="0">
                <a:latin typeface="Times New Roman" panose="02020603050405020304" pitchFamily="18" charset="0"/>
                <a:ea typeface="+mn-lt"/>
                <a:cs typeface="Times New Roman" panose="02020603050405020304" pitchFamily="18" charset="0"/>
              </a:rPr>
              <a:t>9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31 to 32</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32</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C15F92F2-5363-43B1-A998-AFD50A89A559}"/>
              </a:ext>
            </a:extLst>
          </p:cNvPr>
          <p:cNvGrpSpPr/>
          <p:nvPr/>
        </p:nvGrpSpPr>
        <p:grpSpPr>
          <a:xfrm>
            <a:off x="628649" y="938466"/>
            <a:ext cx="7886699" cy="5280834"/>
            <a:chOff x="628649" y="852738"/>
            <a:chExt cx="7886699" cy="5280834"/>
          </a:xfrm>
        </p:grpSpPr>
        <p:sp>
          <p:nvSpPr>
            <p:cNvPr id="11" name="コンテンツ プレースホルダー 4"/>
            <p:cNvSpPr txBox="1">
              <a:spLocks/>
            </p:cNvSpPr>
            <p:nvPr/>
          </p:nvSpPr>
          <p:spPr>
            <a:xfrm>
              <a:off x="628649" y="852738"/>
              <a:ext cx="7886699" cy="2576261"/>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①　</a:t>
              </a:r>
              <a:r>
                <a:rPr lang="en" altLang="ja-JP" sz="1600" dirty="0">
                  <a:latin typeface="Times New Roman" panose="02020603050405020304" pitchFamily="18" charset="0"/>
                  <a:ea typeface="+mn-lt"/>
                  <a:cs typeface="Times New Roman" panose="02020603050405020304" pitchFamily="18" charset="0"/>
                </a:rPr>
                <a:t>Be sure to position the aerial work platform vehicle downward.</a:t>
              </a: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②　</a:t>
              </a:r>
              <a:r>
                <a:rPr lang="en" altLang="ja-JP" sz="1600" dirty="0">
                  <a:latin typeface="Times New Roman" panose="02020603050405020304" pitchFamily="18" charset="0"/>
                  <a:ea typeface="Meiryo UI"/>
                  <a:cs typeface="Times New Roman" panose="02020603050405020304" pitchFamily="18" charset="0"/>
                </a:rPr>
                <a:t>Apply the parking brake.</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③　</a:t>
              </a:r>
              <a:r>
                <a:rPr lang="en" altLang="ja-JP" sz="1600" dirty="0">
                  <a:latin typeface="Times New Roman" panose="02020603050405020304" pitchFamily="18" charset="0"/>
                  <a:ea typeface="Meiryo UI"/>
                  <a:cs typeface="Times New Roman" panose="02020603050405020304" pitchFamily="18" charset="0"/>
                </a:rPr>
                <a:t>Put a brake on the lower slope of all wheels to ensure that they are in contact with the tires.</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④　</a:t>
              </a:r>
              <a:r>
                <a:rPr lang="en" altLang="ja-JP" sz="1600" dirty="0">
                  <a:latin typeface="Times New Roman" panose="02020603050405020304" pitchFamily="18" charset="0"/>
                  <a:ea typeface="Meiryo UI"/>
                  <a:cs typeface="Times New Roman" panose="02020603050405020304" pitchFamily="18" charset="0"/>
                </a:rPr>
                <a:t>Overhang outriggers. </a:t>
              </a:r>
              <a:r>
                <a:rPr lang="en" sz="1600" dirty="0">
                  <a:latin typeface="Times New Roman" panose="02020603050405020304" pitchFamily="18" charset="0"/>
                  <a:ea typeface="Meiryo UI"/>
                  <a:cs typeface="Times New Roman" panose="02020603050405020304" pitchFamily="18" charset="0"/>
                </a:rPr>
                <a:t>(For H-type </a:t>
              </a:r>
              <a:r>
                <a:rPr lang="en" altLang="ja-JP" sz="1600" dirty="0">
                  <a:latin typeface="Times New Roman" panose="02020603050405020304" pitchFamily="18" charset="0"/>
                  <a:ea typeface="Meiryo UI"/>
                  <a:cs typeface="Times New Roman" panose="02020603050405020304" pitchFamily="18" charset="0"/>
                </a:rPr>
                <a:t>outriggers)</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⑤　</a:t>
              </a:r>
              <a:r>
                <a:rPr lang="en" altLang="ja-JP" sz="1600" dirty="0">
                  <a:latin typeface="Times New Roman" panose="02020603050405020304" pitchFamily="18" charset="0"/>
                  <a:ea typeface="Meiryo UI"/>
                  <a:cs typeface="Times New Roman" panose="02020603050405020304" pitchFamily="18" charset="0"/>
                </a:rPr>
                <a:t>Cure with a floor board.</a:t>
              </a:r>
              <a:endParaRPr lang="en-US" altLang="ja-JP" sz="16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(a)</a:t>
              </a:r>
              <a:r>
                <a:rPr lang="ja-JP" altLang="en-US" sz="1600" dirty="0">
                  <a:latin typeface="Times New Roman" panose="02020603050405020304" pitchFamily="18" charset="0"/>
                  <a:ea typeface="Meiryo UI"/>
                  <a:cs typeface="Times New Roman" panose="02020603050405020304" pitchFamily="18" charset="0"/>
                </a:rPr>
                <a:t> </a:t>
              </a:r>
              <a:r>
                <a:rPr lang="en" altLang="ja-JP" sz="1600" dirty="0">
                  <a:latin typeface="Times New Roman" panose="02020603050405020304" pitchFamily="18" charset="0"/>
                  <a:ea typeface="Meiryo UI"/>
                  <a:cs typeface="Times New Roman" panose="02020603050405020304" pitchFamily="18" charset="0"/>
                </a:rPr>
                <a:t>Use a large floor board.</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(b)</a:t>
              </a:r>
              <a:r>
                <a:rPr lang="ja-JP" altLang="en-US" sz="1600" dirty="0">
                  <a:latin typeface="Times New Roman" panose="02020603050405020304" pitchFamily="18" charset="0"/>
                  <a:ea typeface="Meiryo UI"/>
                  <a:cs typeface="Times New Roman" panose="02020603050405020304" pitchFamily="18" charset="0"/>
                </a:rPr>
                <a:t> </a:t>
              </a:r>
              <a:r>
                <a:rPr lang="en" altLang="ja-JP" sz="1600" dirty="0">
                  <a:latin typeface="Times New Roman" panose="02020603050405020304" pitchFamily="18" charset="0"/>
                  <a:ea typeface="Meiryo UI"/>
                  <a:cs typeface="Times New Roman" panose="02020603050405020304" pitchFamily="18" charset="0"/>
                </a:rPr>
                <a:t>The maximum number of floor boards should be two on the front jack.</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(c) </a:t>
              </a:r>
              <a:r>
                <a:rPr lang="en" altLang="ja-JP" sz="1600" dirty="0">
                  <a:latin typeface="Times New Roman" panose="02020603050405020304" pitchFamily="18" charset="0"/>
                  <a:ea typeface="Meiryo UI"/>
                  <a:cs typeface="Times New Roman" panose="02020603050405020304" pitchFamily="18" charset="0"/>
                </a:rPr>
                <a:t>The floor board should be within 20 cm in height and should be high enough to fit between the outrigger float and the ground in front of the jack set.</a:t>
              </a:r>
              <a:endParaRPr lang="en-US" altLang="ja-JP" sz="16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9" name="グループ化 8">
              <a:extLst>
                <a:ext uri="{FF2B5EF4-FFF2-40B4-BE49-F238E27FC236}">
                  <a16:creationId xmlns:a16="http://schemas.microsoft.com/office/drawing/2014/main" id="{A6F5DD42-0B69-4045-A773-EDCBAFC98FBD}"/>
                </a:ext>
              </a:extLst>
            </p:cNvPr>
            <p:cNvGrpSpPr/>
            <p:nvPr/>
          </p:nvGrpSpPr>
          <p:grpSpPr>
            <a:xfrm>
              <a:off x="942535" y="3549845"/>
              <a:ext cx="3308887" cy="2491607"/>
              <a:chOff x="203408" y="0"/>
              <a:chExt cx="3689985" cy="2974339"/>
            </a:xfrm>
          </p:grpSpPr>
          <p:pic>
            <p:nvPicPr>
              <p:cNvPr id="10" name="図 9">
                <a:extLst>
                  <a:ext uri="{FF2B5EF4-FFF2-40B4-BE49-F238E27FC236}">
                    <a16:creationId xmlns:a16="http://schemas.microsoft.com/office/drawing/2014/main" id="{311D6FBB-39CB-43F6-9A07-D4491BB3B1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408" y="0"/>
                <a:ext cx="3689985" cy="2974339"/>
              </a:xfrm>
              <a:prstGeom prst="rect">
                <a:avLst/>
              </a:prstGeom>
              <a:noFill/>
              <a:ln>
                <a:solidFill>
                  <a:schemeClr val="tx1"/>
                </a:solidFill>
              </a:ln>
            </p:spPr>
          </p:pic>
          <p:sp>
            <p:nvSpPr>
              <p:cNvPr id="12" name="正方形/長方形 11">
                <a:extLst>
                  <a:ext uri="{FF2B5EF4-FFF2-40B4-BE49-F238E27FC236}">
                    <a16:creationId xmlns:a16="http://schemas.microsoft.com/office/drawing/2014/main" id="{601FEEBF-92B7-48D8-A9A6-8C2E3CAE3B4D}"/>
                  </a:ext>
                </a:extLst>
              </p:cNvPr>
              <p:cNvSpPr/>
              <p:nvPr/>
            </p:nvSpPr>
            <p:spPr>
              <a:xfrm>
                <a:off x="2023532" y="20095"/>
                <a:ext cx="1536091" cy="3175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Parking brake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726467F1-E0F7-4CEA-81AD-7C7241009C38}"/>
                  </a:ext>
                </a:extLst>
              </p:cNvPr>
              <p:cNvSpPr/>
              <p:nvPr/>
            </p:nvSpPr>
            <p:spPr>
              <a:xfrm>
                <a:off x="337256" y="1761097"/>
                <a:ext cx="821928" cy="5520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Within 7 degree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FAC24927-6AAD-4DB9-87F8-B0B97560B626}"/>
                  </a:ext>
                </a:extLst>
              </p:cNvPr>
              <p:cNvSpPr/>
              <p:nvPr/>
            </p:nvSpPr>
            <p:spPr>
              <a:xfrm>
                <a:off x="2103979" y="2267085"/>
                <a:ext cx="1580848" cy="2932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Stopping each tire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0E6724C0-2F42-4860-870C-DF86FC0A92E4}"/>
                  </a:ext>
                </a:extLst>
              </p:cNvPr>
              <p:cNvSpPr/>
              <p:nvPr/>
            </p:nvSpPr>
            <p:spPr>
              <a:xfrm>
                <a:off x="248764" y="2521346"/>
                <a:ext cx="3599271" cy="3175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2-42 Installation of aerial work platform vehicle on slopes</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16" name="グループ化 15">
              <a:extLst>
                <a:ext uri="{FF2B5EF4-FFF2-40B4-BE49-F238E27FC236}">
                  <a16:creationId xmlns:a16="http://schemas.microsoft.com/office/drawing/2014/main" id="{479EB107-66BB-49AF-912A-F2CFA6705213}"/>
                </a:ext>
              </a:extLst>
            </p:cNvPr>
            <p:cNvGrpSpPr/>
            <p:nvPr/>
          </p:nvGrpSpPr>
          <p:grpSpPr>
            <a:xfrm>
              <a:off x="4964017" y="3531342"/>
              <a:ext cx="3036570" cy="2602230"/>
              <a:chOff x="0" y="0"/>
              <a:chExt cx="3729990" cy="2864485"/>
            </a:xfrm>
          </p:grpSpPr>
          <p:grpSp>
            <p:nvGrpSpPr>
              <p:cNvPr id="17" name="グループ化 16">
                <a:extLst>
                  <a:ext uri="{FF2B5EF4-FFF2-40B4-BE49-F238E27FC236}">
                    <a16:creationId xmlns:a16="http://schemas.microsoft.com/office/drawing/2014/main" id="{BC49D3ED-BE63-43DC-A10B-482284DDEA35}"/>
                  </a:ext>
                </a:extLst>
              </p:cNvPr>
              <p:cNvGrpSpPr/>
              <p:nvPr/>
            </p:nvGrpSpPr>
            <p:grpSpPr>
              <a:xfrm>
                <a:off x="0" y="0"/>
                <a:ext cx="3729990" cy="2864485"/>
                <a:chOff x="0" y="0"/>
                <a:chExt cx="4695190" cy="4502785"/>
              </a:xfrm>
            </p:grpSpPr>
            <p:pic>
              <p:nvPicPr>
                <p:cNvPr id="20" name="図 19">
                  <a:extLst>
                    <a:ext uri="{FF2B5EF4-FFF2-40B4-BE49-F238E27FC236}">
                      <a16:creationId xmlns:a16="http://schemas.microsoft.com/office/drawing/2014/main" id="{EA465FB4-D52F-4073-90BA-AEB3A89FC7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95190" cy="4502785"/>
                </a:xfrm>
                <a:prstGeom prst="rect">
                  <a:avLst/>
                </a:prstGeom>
                <a:noFill/>
                <a:ln>
                  <a:solidFill>
                    <a:schemeClr val="tx1"/>
                  </a:solidFill>
                </a:ln>
              </p:spPr>
            </p:pic>
            <p:sp>
              <p:nvSpPr>
                <p:cNvPr id="21" name="正方形/長方形 20">
                  <a:extLst>
                    <a:ext uri="{FF2B5EF4-FFF2-40B4-BE49-F238E27FC236}">
                      <a16:creationId xmlns:a16="http://schemas.microsoft.com/office/drawing/2014/main" id="{C8774F3D-98AE-4754-8238-C0902C46AE7E}"/>
                    </a:ext>
                  </a:extLst>
                </p:cNvPr>
                <p:cNvSpPr/>
                <p:nvPr/>
              </p:nvSpPr>
              <p:spPr>
                <a:xfrm>
                  <a:off x="1591432" y="2479871"/>
                  <a:ext cx="1191247" cy="94772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number of sheets is large and the base is small</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E0710135-9367-4F23-9BE7-52469131E3E9}"/>
                    </a:ext>
                  </a:extLst>
                </p:cNvPr>
                <p:cNvSpPr/>
                <p:nvPr/>
              </p:nvSpPr>
              <p:spPr>
                <a:xfrm>
                  <a:off x="1833295" y="1963658"/>
                  <a:ext cx="1371599" cy="5922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base is unstable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3" name="正方形/長方形 22">
                  <a:extLst>
                    <a:ext uri="{FF2B5EF4-FFF2-40B4-BE49-F238E27FC236}">
                      <a16:creationId xmlns:a16="http://schemas.microsoft.com/office/drawing/2014/main" id="{6D047FD2-4232-4A65-8CA8-DD8907302BE7}"/>
                    </a:ext>
                  </a:extLst>
                </p:cNvPr>
                <p:cNvSpPr/>
                <p:nvPr/>
              </p:nvSpPr>
              <p:spPr>
                <a:xfrm>
                  <a:off x="3768132" y="713433"/>
                  <a:ext cx="566238" cy="8298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Within</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sp>
            <p:nvSpPr>
              <p:cNvPr id="18" name="正方形/長方形 17">
                <a:extLst>
                  <a:ext uri="{FF2B5EF4-FFF2-40B4-BE49-F238E27FC236}">
                    <a16:creationId xmlns:a16="http://schemas.microsoft.com/office/drawing/2014/main" id="{F40FBF7E-472C-48A4-A097-FD4A61FB1465}"/>
                  </a:ext>
                </a:extLst>
              </p:cNvPr>
              <p:cNvSpPr/>
              <p:nvPr/>
            </p:nvSpPr>
            <p:spPr>
              <a:xfrm>
                <a:off x="311498" y="2461828"/>
                <a:ext cx="3084844" cy="3516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2-43 How to use the floorboard</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A9B057F0-82E4-46AF-99B7-C23C086820D2}"/>
                  </a:ext>
                </a:extLst>
              </p:cNvPr>
              <p:cNvSpPr/>
              <p:nvPr/>
            </p:nvSpPr>
            <p:spPr>
              <a:xfrm>
                <a:off x="2422628" y="819294"/>
                <a:ext cx="510720" cy="3421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2sheets</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412925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 altLang="ja-JP" sz="2100" b="1" dirty="0">
                <a:latin typeface="Times New Roman" panose="02020603050405020304" pitchFamily="18" charset="0"/>
                <a:ea typeface="+mj-lt"/>
                <a:cs typeface="Times New Roman" panose="02020603050405020304" pitchFamily="18" charset="0"/>
              </a:rPr>
              <a:t>Outrigger installation procedures and precautions (2) Slopes (2)</a:t>
            </a:r>
            <a:endParaRPr lang="en-US" altLang="ja-JP"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3887569" y="6400413"/>
            <a:ext cx="4283093"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50 </a:t>
            </a:r>
            <a:r>
              <a:rPr lang="en-US" altLang="ja-JP" sz="1200" dirty="0" smtClean="0">
                <a:latin typeface="Times New Roman" panose="02020603050405020304" pitchFamily="18" charset="0"/>
                <a:ea typeface="+mn-lt"/>
                <a:cs typeface="Times New Roman" panose="02020603050405020304" pitchFamily="18" charset="0"/>
              </a:rPr>
              <a:t>to</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51</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32</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33</a:t>
            </a:r>
            <a:r>
              <a:rPr lang="ja-JP" sz="1200" dirty="0" smtClean="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33</a:t>
            </a:fld>
            <a:endParaRPr lang="ja-JP" altLang="en-US" dirty="0">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84F6F82E-D302-4440-9C49-4D20D3C472DC}"/>
              </a:ext>
            </a:extLst>
          </p:cNvPr>
          <p:cNvGrpSpPr/>
          <p:nvPr/>
        </p:nvGrpSpPr>
        <p:grpSpPr>
          <a:xfrm>
            <a:off x="500059" y="909891"/>
            <a:ext cx="8353950" cy="4733674"/>
            <a:chOff x="628650" y="852739"/>
            <a:chExt cx="8353950" cy="4733674"/>
          </a:xfrm>
        </p:grpSpPr>
        <p:sp>
          <p:nvSpPr>
            <p:cNvPr id="11" name="コンテンツ プレースホルダー 4"/>
            <p:cNvSpPr txBox="1">
              <a:spLocks/>
            </p:cNvSpPr>
            <p:nvPr/>
          </p:nvSpPr>
          <p:spPr>
            <a:xfrm>
              <a:off x="628650" y="852739"/>
              <a:ext cx="5543191" cy="473367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⑥　</a:t>
              </a:r>
              <a:r>
                <a:rPr lang="en" altLang="ja-JP" sz="1600" dirty="0">
                  <a:latin typeface="Times New Roman" panose="02020603050405020304" pitchFamily="18" charset="0"/>
                  <a:ea typeface="+mn-lt"/>
                  <a:cs typeface="Times New Roman" panose="02020603050405020304" pitchFamily="18" charset="0"/>
                </a:rPr>
                <a:t>Overhang the outriggers in the following procedure.</a:t>
              </a: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442913" indent="-442913">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(a)</a:t>
              </a:r>
              <a:r>
                <a:rPr lang="ja-JP" altLang="en-US" sz="1600" dirty="0">
                  <a:latin typeface="Times New Roman" panose="02020603050405020304" pitchFamily="18" charset="0"/>
                  <a:ea typeface="Meiryo UI"/>
                  <a:cs typeface="Times New Roman" panose="02020603050405020304" pitchFamily="18" charset="0"/>
                </a:rPr>
                <a:t>　</a:t>
              </a:r>
              <a:r>
                <a:rPr lang="en" altLang="ja-JP" sz="1600" dirty="0">
                  <a:latin typeface="Times New Roman" panose="02020603050405020304" pitchFamily="18" charset="0"/>
                  <a:ea typeface="Meiryo UI"/>
                  <a:cs typeface="Times New Roman" panose="02020603050405020304" pitchFamily="18" charset="0"/>
                </a:rPr>
                <a:t>Be sure to do it in the order of the front jack and the back jack.</a:t>
              </a:r>
            </a:p>
            <a:p>
              <a:pPr marL="442913" indent="-442913">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(b)</a:t>
              </a:r>
              <a:r>
                <a:rPr lang="ja-JP" altLang="en-US" sz="1600" dirty="0">
                  <a:latin typeface="Times New Roman" panose="02020603050405020304" pitchFamily="18" charset="0"/>
                  <a:ea typeface="Meiryo UI"/>
                  <a:cs typeface="Times New Roman" panose="02020603050405020304" pitchFamily="18" charset="0"/>
                </a:rPr>
                <a:t>　</a:t>
              </a:r>
              <a:r>
                <a:rPr lang="en" altLang="ja-JP" sz="1600" dirty="0">
                  <a:latin typeface="Times New Roman" panose="02020603050405020304" pitchFamily="18" charset="0"/>
                  <a:ea typeface="Meiryo UI"/>
                  <a:cs typeface="Times New Roman" panose="02020603050405020304" pitchFamily="18" charset="0"/>
                </a:rPr>
                <a:t>The jack should be extended on the left and right at the same time.</a:t>
              </a:r>
            </a:p>
            <a:p>
              <a:pPr marL="442913" indent="-442913">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(c)</a:t>
              </a:r>
              <a:r>
                <a:rPr lang="ja-JP" altLang="en-US" sz="1600" dirty="0">
                  <a:latin typeface="Times New Roman" panose="02020603050405020304" pitchFamily="18" charset="0"/>
                  <a:ea typeface="Meiryo UI"/>
                  <a:cs typeface="Times New Roman" panose="02020603050405020304" pitchFamily="18" charset="0"/>
                </a:rPr>
                <a:t>　</a:t>
              </a:r>
              <a:r>
                <a:rPr lang="en" altLang="ja-JP" sz="1600" dirty="0">
                  <a:latin typeface="Times New Roman" panose="02020603050405020304" pitchFamily="18" charset="0"/>
                  <a:ea typeface="Meiryo UI"/>
                  <a:cs typeface="Times New Roman" panose="02020603050405020304" pitchFamily="18" charset="0"/>
                </a:rPr>
                <a:t>Make fine adjustments by operating each jack.</a:t>
              </a:r>
              <a:endParaRPr lang="en-US" altLang="ja-JP" sz="16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⑦　</a:t>
              </a:r>
              <a:r>
                <a:rPr lang="en-US" altLang="ja-JP" sz="1600" dirty="0">
                  <a:latin typeface="Times New Roman" panose="02020603050405020304" pitchFamily="18" charset="0"/>
                  <a:ea typeface="Meiryo UI"/>
                  <a:cs typeface="Times New Roman" panose="02020603050405020304" pitchFamily="18" charset="0"/>
                </a:rPr>
                <a:t>Float all the tires and level the airframe.</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⑧　</a:t>
              </a:r>
              <a:r>
                <a:rPr lang="en-US" sz="1600" dirty="0">
                  <a:latin typeface="Times New Roman" panose="02020603050405020304" pitchFamily="18" charset="0"/>
                  <a:ea typeface="Meiryo UI"/>
                  <a:cs typeface="Times New Roman" panose="02020603050405020304" pitchFamily="18" charset="0"/>
                </a:rPr>
                <a:t>If the airframe cannot be leveled, strictly observe the following items.</a:t>
              </a:r>
            </a:p>
            <a:p>
              <a:pPr marL="442913" indent="-442913">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(a)</a:t>
              </a: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Be sure to work with the boom facing uphill.</a:t>
              </a:r>
            </a:p>
            <a:p>
              <a:pPr marL="442913" indent="-442913">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(b)</a:t>
              </a: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Make sure that the left and right directions of the aircraft are horizontal.</a:t>
              </a:r>
            </a:p>
            <a:p>
              <a:pPr marL="442913" indent="-442913">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(c)</a:t>
              </a: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If the turning work is going downhill, move the vehicle.</a:t>
              </a:r>
            </a:p>
            <a:p>
              <a:pPr marL="442913" indent="-442913">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(d)</a:t>
              </a: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In the case of the telescopic boom type, use it facing uphill and within 45 </a:t>
              </a:r>
              <a:r>
                <a:rPr lang="en-US" sz="1600" dirty="0">
                  <a:latin typeface="Times New Roman" panose="02020603050405020304" pitchFamily="18" charset="0"/>
                  <a:ea typeface="Meiryo UI"/>
                  <a:cs typeface="Times New Roman" panose="02020603050405020304" pitchFamily="18" charset="0"/>
                </a:rPr>
                <a:t>°</a:t>
              </a:r>
              <a:r>
                <a:rPr lang="en-US" altLang="ja-JP" sz="1600" dirty="0">
                  <a:latin typeface="Times New Roman" panose="02020603050405020304" pitchFamily="18" charset="0"/>
                  <a:ea typeface="Meiryo UI"/>
                  <a:cs typeface="Times New Roman" panose="02020603050405020304" pitchFamily="18" charset="0"/>
                </a:rPr>
                <a:t> to the left and right.</a:t>
              </a:r>
            </a:p>
            <a:p>
              <a:pPr marL="442913" indent="-442913">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(e)</a:t>
              </a: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Even in the case of the </a:t>
              </a:r>
              <a:r>
                <a:rPr lang="en-US" altLang="ja-JP" sz="1600" dirty="0" smtClean="0">
                  <a:latin typeface="Times New Roman" panose="02020603050405020304" pitchFamily="18" charset="0"/>
                  <a:ea typeface="Meiryo UI"/>
                  <a:cs typeface="Times New Roman" panose="02020603050405020304" pitchFamily="18" charset="0"/>
                </a:rPr>
                <a:t>articulating </a:t>
              </a:r>
              <a:r>
                <a:rPr lang="en-US" altLang="ja-JP" sz="1600" dirty="0">
                  <a:latin typeface="Times New Roman" panose="02020603050405020304" pitchFamily="18" charset="0"/>
                  <a:ea typeface="Meiryo UI"/>
                  <a:cs typeface="Times New Roman" panose="02020603050405020304" pitchFamily="18" charset="0"/>
                </a:rPr>
                <a:t>boom type, use it when the working position is on the slope above the turning center, and the turning range should be within 45 </a:t>
              </a:r>
              <a:r>
                <a:rPr lang="en-US" sz="1600" dirty="0">
                  <a:latin typeface="Times New Roman" panose="02020603050405020304" pitchFamily="18" charset="0"/>
                  <a:ea typeface="Meiryo UI"/>
                  <a:cs typeface="Times New Roman" panose="02020603050405020304" pitchFamily="18" charset="0"/>
                </a:rPr>
                <a:t>°</a:t>
              </a:r>
              <a:r>
                <a:rPr lang="en-US" altLang="ja-JP" sz="1600" dirty="0">
                  <a:latin typeface="Times New Roman" panose="02020603050405020304" pitchFamily="18" charset="0"/>
                  <a:ea typeface="Meiryo UI"/>
                  <a:cs typeface="Times New Roman" panose="02020603050405020304" pitchFamily="18" charset="0"/>
                </a:rPr>
                <a:t> to the left and right.</a:t>
              </a:r>
            </a:p>
          </p:txBody>
        </p:sp>
        <p:grpSp>
          <p:nvGrpSpPr>
            <p:cNvPr id="9" name="グループ化 8">
              <a:extLst>
                <a:ext uri="{FF2B5EF4-FFF2-40B4-BE49-F238E27FC236}">
                  <a16:creationId xmlns:a16="http://schemas.microsoft.com/office/drawing/2014/main" id="{2B555428-1FC1-493F-A1B9-3776A0FA8012}"/>
                </a:ext>
              </a:extLst>
            </p:cNvPr>
            <p:cNvGrpSpPr/>
            <p:nvPr/>
          </p:nvGrpSpPr>
          <p:grpSpPr>
            <a:xfrm>
              <a:off x="6068586" y="1023164"/>
              <a:ext cx="2914014" cy="1478280"/>
              <a:chOff x="0" y="0"/>
              <a:chExt cx="3657600" cy="2493685"/>
            </a:xfrm>
          </p:grpSpPr>
          <p:pic>
            <p:nvPicPr>
              <p:cNvPr id="10" name="図 9">
                <a:extLst>
                  <a:ext uri="{FF2B5EF4-FFF2-40B4-BE49-F238E27FC236}">
                    <a16:creationId xmlns:a16="http://schemas.microsoft.com/office/drawing/2014/main" id="{3CC2F84C-4A02-42F5-BB1B-ED10C7B2ED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38" y="0"/>
                <a:ext cx="3144520" cy="2235200"/>
              </a:xfrm>
              <a:prstGeom prst="rect">
                <a:avLst/>
              </a:prstGeom>
              <a:noFill/>
              <a:ln>
                <a:noFill/>
              </a:ln>
            </p:spPr>
          </p:pic>
          <p:sp>
            <p:nvSpPr>
              <p:cNvPr id="12" name="正方形/長方形 11">
                <a:extLst>
                  <a:ext uri="{FF2B5EF4-FFF2-40B4-BE49-F238E27FC236}">
                    <a16:creationId xmlns:a16="http://schemas.microsoft.com/office/drawing/2014/main" id="{55EE445F-EB88-46BE-8126-C3CBE97FE7DB}"/>
                  </a:ext>
                </a:extLst>
              </p:cNvPr>
              <p:cNvSpPr/>
              <p:nvPr/>
            </p:nvSpPr>
            <p:spPr>
              <a:xfrm>
                <a:off x="0" y="1788606"/>
                <a:ext cx="3657600" cy="70507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2-44 Jack up from the front side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13" name="グループ化 12">
              <a:extLst>
                <a:ext uri="{FF2B5EF4-FFF2-40B4-BE49-F238E27FC236}">
                  <a16:creationId xmlns:a16="http://schemas.microsoft.com/office/drawing/2014/main" id="{15854B4E-7CE4-46C2-A7C5-7F731D49AC9B}"/>
                </a:ext>
              </a:extLst>
            </p:cNvPr>
            <p:cNvGrpSpPr/>
            <p:nvPr/>
          </p:nvGrpSpPr>
          <p:grpSpPr>
            <a:xfrm>
              <a:off x="6029115" y="2925639"/>
              <a:ext cx="2785246" cy="1956896"/>
              <a:chOff x="0" y="0"/>
              <a:chExt cx="3476625" cy="2285582"/>
            </a:xfrm>
          </p:grpSpPr>
          <p:pic>
            <p:nvPicPr>
              <p:cNvPr id="14" name="図 13">
                <a:extLst>
                  <a:ext uri="{FF2B5EF4-FFF2-40B4-BE49-F238E27FC236}">
                    <a16:creationId xmlns:a16="http://schemas.microsoft.com/office/drawing/2014/main" id="{E26B2872-F173-406C-8468-4DD934A8A8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580" y="0"/>
                <a:ext cx="3261995" cy="1974850"/>
              </a:xfrm>
              <a:prstGeom prst="rect">
                <a:avLst/>
              </a:prstGeom>
              <a:noFill/>
              <a:ln>
                <a:noFill/>
              </a:ln>
            </p:spPr>
          </p:pic>
          <p:sp>
            <p:nvSpPr>
              <p:cNvPr id="15" name="吹き出し: 円形 14">
                <a:extLst>
                  <a:ext uri="{FF2B5EF4-FFF2-40B4-BE49-F238E27FC236}">
                    <a16:creationId xmlns:a16="http://schemas.microsoft.com/office/drawing/2014/main" id="{896E1B44-FAAF-4FA7-8C7A-19FDAF346F6C}"/>
                  </a:ext>
                </a:extLst>
              </p:cNvPr>
              <p:cNvSpPr/>
              <p:nvPr/>
            </p:nvSpPr>
            <p:spPr>
              <a:xfrm>
                <a:off x="1867947" y="169776"/>
                <a:ext cx="1397635" cy="699135"/>
              </a:xfrm>
              <a:prstGeom prst="wedgeEllipseCallout">
                <a:avLst>
                  <a:gd name="adj1" fmla="val -20002"/>
                  <a:gd name="adj2" fmla="val 5375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Hmm…</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Only slightly diagonal</a:t>
                </a:r>
                <a:r>
                  <a:rPr lang="ja-JP" sz="800" kern="100">
                    <a:effectLst/>
                    <a:latin typeface="Times New Roman" panose="02020603050405020304" pitchFamily="18" charset="0"/>
                    <a:ea typeface="ＭＳ ゴシック" panose="020B0609070205080204" pitchFamily="49" charset="-128"/>
                    <a:cs typeface="Times New Roman" panose="02020603050405020304" pitchFamily="18" charset="0"/>
                  </a:rPr>
                  <a:t>！</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A3B86ACD-6153-4CC9-87A1-A1E51C95D48D}"/>
                  </a:ext>
                </a:extLst>
              </p:cNvPr>
              <p:cNvSpPr/>
              <p:nvPr/>
            </p:nvSpPr>
            <p:spPr>
              <a:xfrm>
                <a:off x="0" y="1637882"/>
                <a:ext cx="3476625" cy="647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2-45 The boom is always on the slope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1226608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 altLang="ja-JP" sz="2100" b="1">
                <a:latin typeface="Times New Roman" panose="02020603050405020304" pitchFamily="18" charset="0"/>
                <a:ea typeface="+mj-lt"/>
                <a:cs typeface="Times New Roman" panose="02020603050405020304" pitchFamily="18" charset="0"/>
              </a:rPr>
              <a:t>Outrigger installation procedures and precautions (2) Slopes (2)</a:t>
            </a:r>
            <a:endParaRPr lang="en-US" altLang="ja-JP" sz="2100" dirty="0">
              <a:latin typeface="Times New Roman" panose="02020603050405020304" pitchFamily="18" charset="0"/>
              <a:ea typeface="+mj-lt"/>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51</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33</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34</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585DBD44-B852-4027-B5A5-B4BB8FA2B2E7}"/>
              </a:ext>
            </a:extLst>
          </p:cNvPr>
          <p:cNvGrpSpPr/>
          <p:nvPr/>
        </p:nvGrpSpPr>
        <p:grpSpPr>
          <a:xfrm>
            <a:off x="628650" y="1095633"/>
            <a:ext cx="7841757" cy="1808736"/>
            <a:chOff x="628650" y="1009905"/>
            <a:chExt cx="7841757" cy="1808736"/>
          </a:xfrm>
        </p:grpSpPr>
        <p:sp>
          <p:nvSpPr>
            <p:cNvPr id="11" name="コンテンツ プレースホルダー 4"/>
            <p:cNvSpPr txBox="1">
              <a:spLocks/>
            </p:cNvSpPr>
            <p:nvPr/>
          </p:nvSpPr>
          <p:spPr>
            <a:xfrm>
              <a:off x="628650" y="1009905"/>
              <a:ext cx="5083116" cy="161121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⑨　</a:t>
              </a:r>
              <a:r>
                <a:rPr lang="en-US" altLang="ja-JP" sz="1600" dirty="0">
                  <a:latin typeface="Times New Roman" panose="02020603050405020304" pitchFamily="18" charset="0"/>
                  <a:ea typeface="+mn-lt"/>
                  <a:cs typeface="Times New Roman" panose="02020603050405020304" pitchFamily="18" charset="0"/>
                </a:rPr>
                <a:t>After the work is completed, store the outriggers according to the following procedure.</a:t>
              </a: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eiryo UI"/>
                  <a:cs typeface="Times New Roman" panose="02020603050405020304" pitchFamily="18" charset="0"/>
                </a:rPr>
                <a:t>(a)</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Return the boom to the running position.</a:t>
              </a: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eiryo UI"/>
                  <a:cs typeface="Times New Roman" panose="02020603050405020304" pitchFamily="18" charset="0"/>
                </a:rPr>
                <a:t>(b)</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Check the position of the brake.</a:t>
              </a: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eiryo UI"/>
                  <a:cs typeface="Times New Roman" panose="02020603050405020304" pitchFamily="18" charset="0"/>
                </a:rPr>
                <a:t>(c)</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Be sure to put it back from the jack on the back side.</a:t>
              </a: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eiryo UI"/>
                  <a:cs typeface="Times New Roman" panose="02020603050405020304" pitchFamily="18" charset="0"/>
                </a:rPr>
                <a:t>(d)</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Operate the jack at the same time on the left and right.</a:t>
              </a: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eiryo UI"/>
                  <a:cs typeface="Times New Roman" panose="02020603050405020304" pitchFamily="18" charset="0"/>
                </a:rPr>
                <a:t>(e)</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Remove the break.</a:t>
              </a:r>
              <a:endParaRPr lang="ja-JP" altLang="en-US" sz="1800" dirty="0">
                <a:latin typeface="Times New Roman" panose="02020603050405020304" pitchFamily="18" charset="0"/>
                <a:ea typeface="Meiryo UI"/>
                <a:cs typeface="Times New Roman" panose="02020603050405020304" pitchFamily="18" charset="0"/>
              </a:endParaRPr>
            </a:p>
          </p:txBody>
        </p:sp>
        <p:grpSp>
          <p:nvGrpSpPr>
            <p:cNvPr id="8" name="グループ化 7">
              <a:extLst>
                <a:ext uri="{FF2B5EF4-FFF2-40B4-BE49-F238E27FC236}">
                  <a16:creationId xmlns:a16="http://schemas.microsoft.com/office/drawing/2014/main" id="{AB3124DF-EEEF-4462-BF27-88D9D2BD1D79}"/>
                </a:ext>
              </a:extLst>
            </p:cNvPr>
            <p:cNvGrpSpPr/>
            <p:nvPr/>
          </p:nvGrpSpPr>
          <p:grpSpPr>
            <a:xfrm>
              <a:off x="5711766" y="1026589"/>
              <a:ext cx="2758641" cy="1792052"/>
              <a:chOff x="221064" y="0"/>
              <a:chExt cx="3213100" cy="2339340"/>
            </a:xfrm>
          </p:grpSpPr>
          <p:pic>
            <p:nvPicPr>
              <p:cNvPr id="9" name="図 8">
                <a:extLst>
                  <a:ext uri="{FF2B5EF4-FFF2-40B4-BE49-F238E27FC236}">
                    <a16:creationId xmlns:a16="http://schemas.microsoft.com/office/drawing/2014/main" id="{35796667-C8D1-4823-AAF3-58CE88B7A6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064" y="0"/>
                <a:ext cx="3213100" cy="2339340"/>
              </a:xfrm>
              <a:prstGeom prst="rect">
                <a:avLst/>
              </a:prstGeom>
              <a:noFill/>
              <a:ln>
                <a:solidFill>
                  <a:schemeClr val="tx1"/>
                </a:solidFill>
              </a:ln>
            </p:spPr>
          </p:pic>
          <p:sp>
            <p:nvSpPr>
              <p:cNvPr id="10" name="正方形/長方形 9">
                <a:extLst>
                  <a:ext uri="{FF2B5EF4-FFF2-40B4-BE49-F238E27FC236}">
                    <a16:creationId xmlns:a16="http://schemas.microsoft.com/office/drawing/2014/main" id="{008C50D6-E77C-408B-AF9A-35A8F9CA5304}"/>
                  </a:ext>
                </a:extLst>
              </p:cNvPr>
              <p:cNvSpPr/>
              <p:nvPr/>
            </p:nvSpPr>
            <p:spPr>
              <a:xfrm>
                <a:off x="439293" y="1755782"/>
                <a:ext cx="2736000" cy="4279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2-46 Jack can be stored from the rear side</a:t>
                </a:r>
                <a:endParaRPr lang="ja-JP" sz="9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137375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000" dirty="0">
                <a:latin typeface="Times New Roman" panose="02020603050405020304" pitchFamily="18" charset="0"/>
                <a:ea typeface="+mj-lt"/>
                <a:cs typeface="Times New Roman" panose="02020603050405020304" pitchFamily="18" charset="0"/>
              </a:rPr>
              <a:t>Telescopic boom type basic operation procedure and precautions</a:t>
            </a:r>
            <a:r>
              <a:rPr lang="ja-JP" altLang="en-US" sz="2000" b="1">
                <a:latin typeface="Times New Roman" panose="02020603050405020304" pitchFamily="18" charset="0"/>
                <a:ea typeface="Meiryo UI"/>
                <a:cs typeface="Times New Roman" panose="02020603050405020304" pitchFamily="18" charset="0"/>
              </a:rPr>
              <a:t>　</a:t>
            </a:r>
            <a:endParaRPr lang="en-US" altLang="ja-JP" sz="4000"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5</a:t>
            </a:r>
            <a:r>
              <a:rPr lang="en-US" altLang="ja-JP" sz="1200" dirty="0">
                <a:latin typeface="Times New Roman" panose="02020603050405020304" pitchFamily="18" charset="0"/>
                <a:ea typeface="+mn-lt"/>
                <a:cs typeface="Times New Roman" panose="02020603050405020304" pitchFamily="18" charset="0"/>
              </a:rPr>
              <a:t>3</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3</a:t>
            </a:r>
            <a:r>
              <a:rPr lang="en-US" altLang="ja-JP" sz="1200" dirty="0" smtClean="0">
                <a:latin typeface="Times New Roman" panose="02020603050405020304" pitchFamily="18" charset="0"/>
                <a:ea typeface="+mn-lt"/>
                <a:cs typeface="Times New Roman" panose="02020603050405020304" pitchFamily="18" charset="0"/>
              </a:rPr>
              <a:t>4</a:t>
            </a:r>
            <a:r>
              <a:rPr lang="ja-JP" altLang="en-US"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35</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8DA44E98-6F99-4522-8875-032DF776CDB2}"/>
              </a:ext>
            </a:extLst>
          </p:cNvPr>
          <p:cNvGrpSpPr/>
          <p:nvPr/>
        </p:nvGrpSpPr>
        <p:grpSpPr>
          <a:xfrm>
            <a:off x="484362" y="881315"/>
            <a:ext cx="8445318" cy="5473545"/>
            <a:chOff x="670106" y="852739"/>
            <a:chExt cx="8445318" cy="5473545"/>
          </a:xfrm>
        </p:grpSpPr>
        <p:sp>
          <p:nvSpPr>
            <p:cNvPr id="11" name="コンテンツ プレースホルダー 4"/>
            <p:cNvSpPr txBox="1">
              <a:spLocks/>
            </p:cNvSpPr>
            <p:nvPr/>
          </p:nvSpPr>
          <p:spPr>
            <a:xfrm>
              <a:off x="671780" y="852739"/>
              <a:ext cx="5491461" cy="371434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a:latin typeface="Times New Roman" panose="02020603050405020304" pitchFamily="18" charset="0"/>
                  <a:ea typeface="Meiryo UI"/>
                  <a:cs typeface="Times New Roman" panose="02020603050405020304" pitchFamily="18" charset="0"/>
                </a:rPr>
                <a:t>【</a:t>
              </a:r>
              <a:r>
                <a:rPr lang="en-US" altLang="ja-JP" sz="1600" dirty="0">
                  <a:latin typeface="Times New Roman" panose="02020603050405020304" pitchFamily="18" charset="0"/>
                  <a:ea typeface="+mn-lt"/>
                  <a:cs typeface="Times New Roman" panose="02020603050405020304" pitchFamily="18" charset="0"/>
                </a:rPr>
                <a:t>Basic operating procedure</a:t>
              </a:r>
              <a:r>
                <a:rPr lang="en-US" altLang="ja-JP" sz="1600" dirty="0">
                  <a:latin typeface="Times New Roman" panose="02020603050405020304" pitchFamily="18" charset="0"/>
                  <a:ea typeface="Meiryo UI"/>
                  <a:cs typeface="Times New Roman" panose="02020603050405020304" pitchFamily="18" charset="0"/>
                </a:rPr>
                <a:t>】</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eiryo UI"/>
                  <a:cs typeface="Times New Roman" panose="02020603050405020304" pitchFamily="18" charset="0"/>
                </a:rPr>
                <a:t>①</a:t>
              </a: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With the boom retracted, use the </a:t>
              </a:r>
              <a:r>
                <a:rPr lang="en-US" altLang="ja-JP" sz="1600" dirty="0" smtClean="0">
                  <a:latin typeface="Times New Roman" panose="02020603050405020304" pitchFamily="18" charset="0"/>
                  <a:ea typeface="+mn-lt"/>
                  <a:cs typeface="Times New Roman" panose="02020603050405020304" pitchFamily="18" charset="0"/>
                </a:rPr>
                <a:t>elevation system </a:t>
              </a:r>
              <a:r>
                <a:rPr lang="en-US" altLang="ja-JP" sz="1600" dirty="0">
                  <a:latin typeface="Times New Roman" panose="02020603050405020304" pitchFamily="18" charset="0"/>
                  <a:ea typeface="+mn-lt"/>
                  <a:cs typeface="Times New Roman" panose="02020603050405020304" pitchFamily="18" charset="0"/>
                </a:rPr>
                <a:t>to separate the boom from the pedestal.</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②　</a:t>
              </a:r>
              <a:r>
                <a:rPr lang="en-US" altLang="ja-JP" sz="1600" dirty="0">
                  <a:latin typeface="Times New Roman" panose="02020603050405020304" pitchFamily="18" charset="0"/>
                  <a:ea typeface="+mn-lt"/>
                  <a:cs typeface="Times New Roman" panose="02020603050405020304" pitchFamily="18" charset="0"/>
                </a:rPr>
                <a:t>Set the target position to some extent by turning.</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③　</a:t>
              </a:r>
              <a:r>
                <a:rPr lang="en-US" altLang="ja-JP" sz="1600" dirty="0">
                  <a:latin typeface="Times New Roman" panose="02020603050405020304" pitchFamily="18" charset="0"/>
                  <a:ea typeface="+mn-lt"/>
                  <a:cs typeface="Times New Roman" panose="02020603050405020304" pitchFamily="18" charset="0"/>
                </a:rPr>
                <a:t>Bring it closer to the target position to some extent by undulating.</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④　</a:t>
              </a:r>
              <a:r>
                <a:rPr lang="en-US" altLang="ja-JP" sz="1600" dirty="0">
                  <a:latin typeface="Times New Roman" panose="02020603050405020304" pitchFamily="18" charset="0"/>
                  <a:ea typeface="+mn-lt"/>
                  <a:cs typeface="Times New Roman" panose="02020603050405020304" pitchFamily="18" charset="0"/>
                </a:rPr>
                <a:t>Get closer to about </a:t>
              </a:r>
              <a:r>
                <a:rPr lang="en-US" sz="1600" dirty="0">
                  <a:latin typeface="Times New Roman" panose="02020603050405020304" pitchFamily="18" charset="0"/>
                  <a:ea typeface="+mn-lt"/>
                  <a:cs typeface="Times New Roman" panose="02020603050405020304" pitchFamily="18" charset="0"/>
                </a:rPr>
                <a:t>1m</a:t>
              </a:r>
              <a:r>
                <a:rPr lang="en-US" altLang="ja-JP" sz="1600" dirty="0">
                  <a:latin typeface="Times New Roman" panose="02020603050405020304" pitchFamily="18" charset="0"/>
                  <a:ea typeface="+mn-lt"/>
                  <a:cs typeface="Times New Roman" panose="02020603050405020304" pitchFamily="18" charset="0"/>
                </a:rPr>
                <a:t> before the work position by expanding and contracting (extending).</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⑤　</a:t>
              </a:r>
              <a:r>
                <a:rPr lang="en-US" altLang="ja-JP" sz="1600" dirty="0">
                  <a:latin typeface="Times New Roman" panose="02020603050405020304" pitchFamily="18" charset="0"/>
                  <a:ea typeface="+mn-lt"/>
                  <a:cs typeface="Times New Roman" panose="02020603050405020304" pitchFamily="18" charset="0"/>
                </a:rPr>
                <a:t>Make fine adjustments to the left, right, up and down by undulating and turning.</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⑥　</a:t>
              </a:r>
              <a:r>
                <a:rPr lang="en-US" altLang="ja-JP" sz="1600" dirty="0">
                  <a:latin typeface="Times New Roman" panose="02020603050405020304" pitchFamily="18" charset="0"/>
                  <a:ea typeface="+mn-lt"/>
                  <a:cs typeface="Times New Roman" panose="02020603050405020304" pitchFamily="18" charset="0"/>
                </a:rPr>
                <a:t>Approach the work target position by stretching operation.</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⑦　</a:t>
              </a:r>
              <a:r>
                <a:rPr lang="en-US" altLang="ja-JP" sz="1600" dirty="0">
                  <a:latin typeface="Times New Roman" panose="02020603050405020304" pitchFamily="18" charset="0"/>
                  <a:ea typeface="+mn-lt"/>
                  <a:cs typeface="Times New Roman" panose="02020603050405020304" pitchFamily="18" charset="0"/>
                </a:rPr>
                <a:t>Adjust by swinging according to the situation of the     </a:t>
              </a:r>
            </a:p>
            <a:p>
              <a:pPr marL="0" indent="0">
                <a:lnSpc>
                  <a:spcPct val="10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 work place.</a:t>
              </a:r>
              <a:endParaRPr lang="en-US"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⑧　</a:t>
              </a:r>
              <a:r>
                <a:rPr lang="en-US" altLang="ja-JP" sz="1600" dirty="0">
                  <a:latin typeface="Times New Roman" panose="02020603050405020304" pitchFamily="18" charset="0"/>
                  <a:ea typeface="+mn-lt"/>
                  <a:cs typeface="Times New Roman" panose="02020603050405020304" pitchFamily="18" charset="0"/>
                </a:rPr>
                <a:t>When moving away from the work position, first move away by the contraction operation.</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8" name="コンテンツ プレースホルダー 4"/>
            <p:cNvSpPr txBox="1">
              <a:spLocks/>
            </p:cNvSpPr>
            <p:nvPr/>
          </p:nvSpPr>
          <p:spPr>
            <a:xfrm>
              <a:off x="670106" y="4773690"/>
              <a:ext cx="4498383" cy="120331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a:latin typeface="Times New Roman" panose="02020603050405020304" pitchFamily="18" charset="0"/>
                  <a:ea typeface="Meiryo UI"/>
                  <a:cs typeface="Times New Roman" panose="02020603050405020304" pitchFamily="18" charset="0"/>
                </a:rPr>
                <a:t>【</a:t>
              </a:r>
              <a:r>
                <a:rPr lang="en-US" altLang="ja-JP" sz="1600" dirty="0">
                  <a:latin typeface="Times New Roman" panose="02020603050405020304" pitchFamily="18" charset="0"/>
                  <a:ea typeface="+mn-lt"/>
                  <a:cs typeface="Times New Roman" panose="02020603050405020304" pitchFamily="18" charset="0"/>
                </a:rPr>
                <a:t>Points to note</a:t>
              </a:r>
              <a:r>
                <a:rPr lang="en-US" altLang="ja-JP" sz="1600" dirty="0">
                  <a:latin typeface="Times New Roman" panose="02020603050405020304" pitchFamily="18" charset="0"/>
                  <a:ea typeface="Meiryo UI"/>
                  <a:cs typeface="Times New Roman" panose="02020603050405020304" pitchFamily="18" charset="0"/>
                </a:rPr>
                <a:t>】</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When turning or undulating, be careful because the moving speed of the work floor differs depending on the length of the boom.</a:t>
              </a:r>
            </a:p>
            <a:p>
              <a:pPr marL="0" indent="0">
                <a:lnSpc>
                  <a:spcPct val="100000"/>
                </a:lnSpc>
                <a:spcBef>
                  <a:spcPts val="0"/>
                </a:spcBef>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9" name="グループ化 8">
              <a:extLst>
                <a:ext uri="{FF2B5EF4-FFF2-40B4-BE49-F238E27FC236}">
                  <a16:creationId xmlns:a16="http://schemas.microsoft.com/office/drawing/2014/main" id="{7157C78F-3D27-4A90-8A12-B30D41C04E4A}"/>
                </a:ext>
              </a:extLst>
            </p:cNvPr>
            <p:cNvGrpSpPr/>
            <p:nvPr/>
          </p:nvGrpSpPr>
          <p:grpSpPr>
            <a:xfrm>
              <a:off x="6185319" y="940977"/>
              <a:ext cx="2492433" cy="3314038"/>
              <a:chOff x="157592" y="120580"/>
              <a:chExt cx="4964567" cy="3798584"/>
            </a:xfrm>
          </p:grpSpPr>
          <p:pic>
            <p:nvPicPr>
              <p:cNvPr id="10" name="図 9">
                <a:extLst>
                  <a:ext uri="{FF2B5EF4-FFF2-40B4-BE49-F238E27FC236}">
                    <a16:creationId xmlns:a16="http://schemas.microsoft.com/office/drawing/2014/main" id="{808D0380-5EE4-4E57-9E11-D86D93872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92" y="120580"/>
                <a:ext cx="4964567" cy="3798584"/>
              </a:xfrm>
              <a:prstGeom prst="rect">
                <a:avLst/>
              </a:prstGeom>
              <a:ln>
                <a:solidFill>
                  <a:schemeClr val="tx1"/>
                </a:solidFill>
              </a:ln>
            </p:spPr>
          </p:pic>
          <p:sp>
            <p:nvSpPr>
              <p:cNvPr id="12" name="正方形/長方形 11">
                <a:extLst>
                  <a:ext uri="{FF2B5EF4-FFF2-40B4-BE49-F238E27FC236}">
                    <a16:creationId xmlns:a16="http://schemas.microsoft.com/office/drawing/2014/main" id="{E65854A1-F4D0-46C8-8843-61B3A77A4EEC}"/>
                  </a:ext>
                </a:extLst>
              </p:cNvPr>
              <p:cNvSpPr/>
              <p:nvPr/>
            </p:nvSpPr>
            <p:spPr>
              <a:xfrm>
                <a:off x="793818" y="452166"/>
                <a:ext cx="682625" cy="3912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Stretching approach</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20EE453-D059-49E1-8861-C9BF558F7895}"/>
                  </a:ext>
                </a:extLst>
              </p:cNvPr>
              <p:cNvSpPr/>
              <p:nvPr/>
            </p:nvSpPr>
            <p:spPr>
              <a:xfrm>
                <a:off x="1692608" y="572723"/>
                <a:ext cx="1366658" cy="5119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Fine adjustment </a:t>
                </a:r>
                <a:r>
                  <a:rPr lang="en-US" sz="800" kern="100" dirty="0">
                    <a:latin typeface="Times New Roman" panose="02020603050405020304" pitchFamily="18" charset="0"/>
                    <a:ea typeface="ＭＳ ゴシック" panose="020B0609070205080204" pitchFamily="49" charset="-128"/>
                    <a:cs typeface="Times New Roman" panose="02020603050405020304" pitchFamily="18" charset="0"/>
                  </a:rPr>
                  <a:t>(Elevation</a:t>
                </a:r>
              </a:p>
              <a:p>
                <a:pPr algn="ctr">
                  <a:lnSpc>
                    <a:spcPts val="900"/>
                  </a:lnSpc>
                </a:pPr>
                <a:r>
                  <a:rPr lang="en-US" sz="800" kern="100" dirty="0" smtClean="0">
                    <a:effectLst/>
                    <a:latin typeface="Times New Roman" panose="02020603050405020304" pitchFamily="18" charset="0"/>
                    <a:ea typeface="ＭＳ ゴシック" panose="020B0609070205080204" pitchFamily="49" charset="-128"/>
                    <a:cs typeface="Times New Roman" panose="02020603050405020304" pitchFamily="18" charset="0"/>
                  </a:rPr>
                  <a:t>and </a:t>
                </a: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turning)</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DF15D306-49F9-41DB-8D73-2E6C09A791DD}"/>
                  </a:ext>
                </a:extLst>
              </p:cNvPr>
              <p:cNvSpPr/>
              <p:nvPr/>
            </p:nvSpPr>
            <p:spPr>
              <a:xfrm>
                <a:off x="2602984" y="241182"/>
                <a:ext cx="1509894" cy="4924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Work target position</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E05EFC3E-B641-4BB8-8862-A41BF6B3C5AD}"/>
                  </a:ext>
                </a:extLst>
              </p:cNvPr>
              <p:cNvSpPr/>
              <p:nvPr/>
            </p:nvSpPr>
            <p:spPr>
              <a:xfrm>
                <a:off x="3506795" y="1714039"/>
                <a:ext cx="1530351" cy="6655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Expansion and contraction operation</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DB378085-94A9-4B56-97C0-6FD6B76EA486}"/>
                  </a:ext>
                </a:extLst>
              </p:cNvPr>
              <p:cNvSpPr/>
              <p:nvPr/>
            </p:nvSpPr>
            <p:spPr>
              <a:xfrm>
                <a:off x="1848883" y="1115455"/>
                <a:ext cx="813989" cy="2865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altLang="ja-JP" sz="800" kern="100" dirty="0">
                    <a:latin typeface="Times New Roman" panose="02020603050405020304" pitchFamily="18" charset="0"/>
                    <a:ea typeface="ＭＳ ゴシック" panose="020B0609070205080204" pitchFamily="49" charset="-128"/>
                    <a:cs typeface="Times New Roman" panose="02020603050405020304" pitchFamily="18" charset="0"/>
                  </a:rPr>
                  <a:t>Elevation</a:t>
                </a:r>
                <a:endParaRPr lang="ja-JP" altLang="ja-JP" sz="1200" kern="1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3227C887-CA8E-4066-B023-9285657E9AAF}"/>
                  </a:ext>
                </a:extLst>
              </p:cNvPr>
              <p:cNvSpPr/>
              <p:nvPr/>
            </p:nvSpPr>
            <p:spPr>
              <a:xfrm>
                <a:off x="854107" y="944511"/>
                <a:ext cx="532563" cy="3416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Stretch</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B2022EE7-0B19-4D89-B0D5-61DF7D966755}"/>
                  </a:ext>
                </a:extLst>
              </p:cNvPr>
              <p:cNvSpPr/>
              <p:nvPr/>
            </p:nvSpPr>
            <p:spPr>
              <a:xfrm>
                <a:off x="1647966" y="1869143"/>
                <a:ext cx="653090" cy="3614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Turning</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3A1FD9B0-E1AE-4D45-9DC8-BEFCA0839756}"/>
                  </a:ext>
                </a:extLst>
              </p:cNvPr>
              <p:cNvSpPr/>
              <p:nvPr/>
            </p:nvSpPr>
            <p:spPr>
              <a:xfrm>
                <a:off x="198628" y="2271109"/>
                <a:ext cx="587374" cy="3516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smtClean="0">
                    <a:effectLst/>
                    <a:latin typeface="Times New Roman" panose="02020603050405020304" pitchFamily="18" charset="0"/>
                    <a:ea typeface="ＭＳ ゴシック" panose="020B0609070205080204" pitchFamily="49" charset="-128"/>
                    <a:cs typeface="Times New Roman" panose="02020603050405020304" pitchFamily="18" charset="0"/>
                  </a:rPr>
                  <a:t>Elevation</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1EF6AE01-FEC5-4EBB-A048-E63CBA47FEE3}"/>
                  </a:ext>
                </a:extLst>
              </p:cNvPr>
              <p:cNvSpPr/>
              <p:nvPr/>
            </p:nvSpPr>
            <p:spPr>
              <a:xfrm>
                <a:off x="198628" y="3345978"/>
                <a:ext cx="2956551" cy="4765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2-48 Telescopic boom type operation procedure</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CB5F2E72-CBDE-4D29-846C-9439BB806B8F}"/>
                  </a:ext>
                </a:extLst>
              </p:cNvPr>
              <p:cNvSpPr/>
              <p:nvPr/>
            </p:nvSpPr>
            <p:spPr>
              <a:xfrm>
                <a:off x="3024531" y="3295738"/>
                <a:ext cx="2012615" cy="51195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2-49 Operation near the work position</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22" name="グループ化 21">
              <a:extLst>
                <a:ext uri="{FF2B5EF4-FFF2-40B4-BE49-F238E27FC236}">
                  <a16:creationId xmlns:a16="http://schemas.microsoft.com/office/drawing/2014/main" id="{3640671A-869C-4F8D-974C-A04B66B1CE71}"/>
                </a:ext>
              </a:extLst>
            </p:cNvPr>
            <p:cNvGrpSpPr/>
            <p:nvPr/>
          </p:nvGrpSpPr>
          <p:grpSpPr>
            <a:xfrm>
              <a:off x="5168489" y="4500918"/>
              <a:ext cx="3946935" cy="1825366"/>
              <a:chOff x="0" y="44570"/>
              <a:chExt cx="5530074" cy="2005330"/>
            </a:xfrm>
          </p:grpSpPr>
          <p:pic>
            <p:nvPicPr>
              <p:cNvPr id="23" name="図 22">
                <a:extLst>
                  <a:ext uri="{FF2B5EF4-FFF2-40B4-BE49-F238E27FC236}">
                    <a16:creationId xmlns:a16="http://schemas.microsoft.com/office/drawing/2014/main" id="{798E784C-1AD8-4EB9-8A51-959505C4D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57" y="44570"/>
                <a:ext cx="3470910" cy="2005330"/>
              </a:xfrm>
              <a:prstGeom prst="rect">
                <a:avLst/>
              </a:prstGeom>
              <a:ln>
                <a:solidFill>
                  <a:schemeClr val="tx1"/>
                </a:solidFill>
              </a:ln>
            </p:spPr>
          </p:pic>
          <p:sp>
            <p:nvSpPr>
              <p:cNvPr id="24" name="正方形/長方形 23">
                <a:extLst>
                  <a:ext uri="{FF2B5EF4-FFF2-40B4-BE49-F238E27FC236}">
                    <a16:creationId xmlns:a16="http://schemas.microsoft.com/office/drawing/2014/main" id="{9328EF1F-0069-4849-B37F-81B167778518}"/>
                  </a:ext>
                </a:extLst>
              </p:cNvPr>
              <p:cNvSpPr/>
              <p:nvPr/>
            </p:nvSpPr>
            <p:spPr>
              <a:xfrm>
                <a:off x="2391507" y="50242"/>
                <a:ext cx="1151890" cy="2110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Work platform</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7C174159-53DB-4761-A80E-11C428893634}"/>
                  </a:ext>
                </a:extLst>
              </p:cNvPr>
              <p:cNvSpPr/>
              <p:nvPr/>
            </p:nvSpPr>
            <p:spPr>
              <a:xfrm>
                <a:off x="2552281" y="743578"/>
                <a:ext cx="2959200" cy="37178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shorter the boom length, the smaller the amount of movement (The slower the movement speed)</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7B3E453D-48A7-41B3-9497-00789C7315E6}"/>
                  </a:ext>
                </a:extLst>
              </p:cNvPr>
              <p:cNvSpPr/>
              <p:nvPr/>
            </p:nvSpPr>
            <p:spPr>
              <a:xfrm>
                <a:off x="2592474" y="301451"/>
                <a:ext cx="2937600" cy="3215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longer the boom length, the larger the amount of movement (Faster the movement speed).</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28CBE6FA-8B34-42C1-A616-45219DEED69B}"/>
                  </a:ext>
                </a:extLst>
              </p:cNvPr>
              <p:cNvSpPr/>
              <p:nvPr/>
            </p:nvSpPr>
            <p:spPr>
              <a:xfrm>
                <a:off x="0" y="1577592"/>
                <a:ext cx="4506825" cy="4667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2-50 Difference in moving speed due to difference in boom length</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21412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Transfer of aerial work platform vehicle</a:t>
            </a:r>
            <a:endParaRPr lang="en-US" altLang="ja-JP"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4320129" y="6400413"/>
            <a:ext cx="3850533"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59</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to</a:t>
            </a:r>
            <a:r>
              <a:rPr lang="ja-JP" sz="1200" dirty="0">
                <a:latin typeface="Times New Roman" panose="02020603050405020304" pitchFamily="18" charset="0"/>
                <a:ea typeface="+mn-lt"/>
                <a:cs typeface="Times New Roman" panose="02020603050405020304" pitchFamily="18" charset="0"/>
              </a:rPr>
              <a:t> 63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35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36</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536595" y="852739"/>
            <a:ext cx="8081762" cy="5105150"/>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Normally,</a:t>
            </a:r>
            <a:r>
              <a:rPr lang="en-US" altLang="ja-JP" sz="1600" b="1" u="sng" dirty="0">
                <a:latin typeface="Times New Roman" panose="02020603050405020304" pitchFamily="18" charset="0"/>
                <a:ea typeface="+mn-lt"/>
                <a:cs typeface="Times New Roman" panose="02020603050405020304" pitchFamily="18" charset="0"/>
              </a:rPr>
              <a:t> truck-type aerial work platform vehicles</a:t>
            </a:r>
            <a:r>
              <a:rPr lang="en-US" altLang="ja-JP" sz="1600" dirty="0">
                <a:latin typeface="Times New Roman" panose="02020603050405020304" pitchFamily="18" charset="0"/>
                <a:ea typeface="+mn-lt"/>
                <a:cs typeface="Times New Roman" panose="02020603050405020304" pitchFamily="18" charset="0"/>
              </a:rPr>
              <a:t> are transferred to the work site </a:t>
            </a:r>
            <a:r>
              <a:rPr lang="en-US" altLang="ja-JP" sz="1600" b="1" u="sng" dirty="0">
                <a:latin typeface="Times New Roman" panose="02020603050405020304" pitchFamily="18" charset="0"/>
                <a:ea typeface="+mn-lt"/>
                <a:cs typeface="Times New Roman" panose="02020603050405020304" pitchFamily="18" charset="0"/>
              </a:rPr>
              <a:t>by self-propelling</a:t>
            </a:r>
            <a:r>
              <a:rPr lang="en-US" altLang="ja-JP" sz="1600" dirty="0">
                <a:latin typeface="Times New Roman" panose="02020603050405020304" pitchFamily="18" charset="0"/>
                <a:ea typeface="+mn-lt"/>
                <a:cs typeface="Times New Roman" panose="02020603050405020304" pitchFamily="18" charset="0"/>
              </a:rPr>
              <a:t>, and self-propelled aerial work platform vehicle such a</a:t>
            </a:r>
            <a:r>
              <a:rPr lang="en-US" altLang="ja-JP" sz="1600" b="1" u="sng" dirty="0">
                <a:latin typeface="Times New Roman" panose="02020603050405020304" pitchFamily="18" charset="0"/>
                <a:ea typeface="+mn-lt"/>
                <a:cs typeface="Times New Roman" panose="02020603050405020304" pitchFamily="18" charset="0"/>
              </a:rPr>
              <a:t>s wheel-type and crawler-type</a:t>
            </a:r>
            <a:r>
              <a:rPr lang="en-US" altLang="ja-JP" sz="1600" dirty="0">
                <a:latin typeface="Times New Roman" panose="02020603050405020304" pitchFamily="18" charset="0"/>
                <a:ea typeface="+mn-lt"/>
                <a:cs typeface="Times New Roman" panose="02020603050405020304" pitchFamily="18" charset="0"/>
              </a:rPr>
              <a:t> are used.</a:t>
            </a:r>
            <a:r>
              <a:rPr lang="ja-JP" sz="1600" dirty="0">
                <a:latin typeface="Times New Roman" panose="02020603050405020304" pitchFamily="18" charset="0"/>
                <a:ea typeface="+mn-lt"/>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Since it is </a:t>
            </a:r>
            <a:r>
              <a:rPr lang="en-US" altLang="ja-JP" sz="1600" b="1" u="sng" dirty="0">
                <a:latin typeface="Times New Roman" panose="02020603050405020304" pitchFamily="18" charset="0"/>
                <a:ea typeface="+mn-lt"/>
                <a:cs typeface="Times New Roman" panose="02020603050405020304" pitchFamily="18" charset="0"/>
              </a:rPr>
              <a:t>not possible to drive on public roads</a:t>
            </a:r>
            <a:r>
              <a:rPr lang="en-US" altLang="ja-JP" sz="1600" dirty="0">
                <a:latin typeface="Times New Roman" panose="02020603050405020304" pitchFamily="18" charset="0"/>
                <a:ea typeface="+mn-lt"/>
                <a:cs typeface="Times New Roman" panose="02020603050405020304" pitchFamily="18" charset="0"/>
              </a:rPr>
              <a:t>, it is often loaded on a transfer-only vehicle and transferred.</a:t>
            </a:r>
            <a:endParaRPr lang="en-US" altLang="ja-JP" sz="14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en-US" altLang="ja-JP" sz="1400" dirty="0">
                <a:latin typeface="Times New Roman" panose="02020603050405020304" pitchFamily="18" charset="0"/>
                <a:ea typeface="Meiryo UI"/>
                <a:cs typeface="Times New Roman" panose="02020603050405020304" pitchFamily="18" charset="0"/>
              </a:rPr>
              <a:t>(1)</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For truck-type aerial work platform vehicle</a:t>
            </a:r>
            <a:endParaRPr lang="en-US" altLang="ja-JP" sz="14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When moving aerial work platforms, it is important to pay attention to the following</a:t>
            </a: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①　</a:t>
            </a:r>
            <a:r>
              <a:rPr lang="en-US" altLang="ja-JP" sz="1400" dirty="0">
                <a:latin typeface="Times New Roman" panose="02020603050405020304" pitchFamily="18" charset="0"/>
                <a:ea typeface="+mn-lt"/>
                <a:cs typeface="Times New Roman" panose="02020603050405020304" pitchFamily="18" charset="0"/>
              </a:rPr>
              <a:t>Since the work floor is on the upper part and the position of the center of gravity (jyuushin) tends to be high, there is a risk of falling if the steering wheel is operated suddenly while driving.</a:t>
            </a: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②　</a:t>
            </a:r>
            <a:r>
              <a:rPr lang="en-US" altLang="ja-JP" sz="1400" dirty="0">
                <a:latin typeface="Times New Roman" panose="02020603050405020304" pitchFamily="18" charset="0"/>
                <a:ea typeface="+mn-lt"/>
                <a:cs typeface="Times New Roman" panose="02020603050405020304" pitchFamily="18" charset="0"/>
              </a:rPr>
              <a:t>Since the lower vehicle is equipped with many weights and the vehicle weight is heavy in order to widen the work range and as a stability measure, it is desirable to start from the 1st speed when starting.</a:t>
            </a:r>
            <a:endParaRPr lang="en-US" altLang="ja-JP" sz="14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③　</a:t>
            </a:r>
            <a:r>
              <a:rPr lang="en-US" altLang="ja-JP" sz="1400" dirty="0">
                <a:latin typeface="Times New Roman" panose="02020603050405020304" pitchFamily="18" charset="0"/>
                <a:ea typeface="+mn-lt"/>
                <a:cs typeface="Times New Roman" panose="02020603050405020304" pitchFamily="18" charset="0"/>
              </a:rPr>
              <a:t>Since the vehicle weight is heavier than that of an ordinary cargo truck with no luggage loaded, the braking distance is longer. Therefore, it is important to keep a sufficient distance between vehicles.</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buNone/>
            </a:pPr>
            <a:r>
              <a:rPr lang="ja-JP" altLang="en-US" sz="1400" dirty="0">
                <a:latin typeface="Times New Roman" panose="02020603050405020304" pitchFamily="18" charset="0"/>
                <a:ea typeface="Meiryo UI"/>
                <a:cs typeface="Times New Roman" panose="02020603050405020304" pitchFamily="18" charset="0"/>
              </a:rPr>
              <a:t>  ④　</a:t>
            </a:r>
            <a:r>
              <a:rPr lang="en-US" altLang="ja-JP" sz="1400" dirty="0">
                <a:latin typeface="Times New Roman" panose="02020603050405020304" pitchFamily="18" charset="0"/>
                <a:ea typeface="+mn-lt"/>
                <a:cs typeface="Times New Roman" panose="02020603050405020304" pitchFamily="18" charset="0"/>
              </a:rPr>
              <a:t>Because the work equipment is higher than the driving cabin,</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400" dirty="0">
                <a:latin typeface="Times New Roman" panose="02020603050405020304" pitchFamily="18" charset="0"/>
                <a:ea typeface="+mn-lt"/>
                <a:cs typeface="Times New Roman" panose="02020603050405020304" pitchFamily="18" charset="0"/>
              </a:rPr>
              <a:t>if you do not know the height of the vehicle and drive, there is a risk of collision under the guard.</a:t>
            </a:r>
            <a:endParaRPr lang="ja-JP" dirty="0">
              <a:latin typeface="Times New Roman" panose="02020603050405020304" pitchFamily="18" charset="0"/>
              <a:cs typeface="Times New Roman" panose="02020603050405020304" pitchFamily="18" charset="0"/>
            </a:endParaRPr>
          </a:p>
          <a:p>
            <a:pPr marL="0" indent="0">
              <a:lnSpc>
                <a:spcPct val="100000"/>
              </a:lnSpc>
              <a:spcBef>
                <a:spcPts val="600"/>
              </a:spcBef>
              <a:buNone/>
            </a:pPr>
            <a:r>
              <a:rPr lang="en-US" altLang="ja-JP" sz="1400" dirty="0">
                <a:latin typeface="Times New Roman" panose="02020603050405020304" pitchFamily="18" charset="0"/>
                <a:ea typeface="Meiryo UI"/>
                <a:cs typeface="Times New Roman" panose="02020603050405020304" pitchFamily="18" charset="0"/>
              </a:rPr>
              <a:t>(2)</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For self-propelled aerial work platform vehicle</a:t>
            </a:r>
          </a:p>
          <a:p>
            <a:pPr>
              <a:buNone/>
            </a:pPr>
            <a:r>
              <a:rPr lang="en-US" altLang="ja-JP" sz="1400" dirty="0">
                <a:latin typeface="Times New Roman" panose="02020603050405020304" pitchFamily="18" charset="0"/>
                <a:ea typeface="+mn-lt"/>
                <a:cs typeface="Times New Roman" panose="02020603050405020304" pitchFamily="18" charset="0"/>
              </a:rPr>
              <a:t>Self-propelled aerial work platform vehicle such as wheel type and crawler type cannot run on public roads.</a:t>
            </a:r>
            <a:r>
              <a:rPr lang="ja-JP" altLang="en-US" sz="1400" dirty="0">
                <a:latin typeface="Times New Roman" panose="02020603050405020304" pitchFamily="18" charset="0"/>
                <a:ea typeface="+mn-lt"/>
                <a:cs typeface="Times New Roman" panose="02020603050405020304" pitchFamily="18" charset="0"/>
              </a:rPr>
              <a:t> </a:t>
            </a:r>
            <a:endParaRPr lang="ja-JP"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altLang="ja-JP" sz="1400" dirty="0">
                <a:latin typeface="Times New Roman" panose="02020603050405020304" pitchFamily="18" charset="0"/>
                <a:ea typeface="+mn-lt"/>
                <a:cs typeface="Times New Roman" panose="02020603050405020304" pitchFamily="18" charset="0"/>
              </a:rPr>
              <a:t>If it is unavoidable to travel on public roads, it is necessary to obtain the permission of the police chief in charge.</a:t>
            </a:r>
            <a:r>
              <a:rPr lang="ja-JP" sz="1400" dirty="0">
                <a:latin typeface="Times New Roman" panose="02020603050405020304" pitchFamily="18" charset="0"/>
                <a:ea typeface="+mn-lt"/>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Note the following points.</a:t>
            </a:r>
            <a:endParaRPr lang="ja-JP"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①　</a:t>
            </a:r>
            <a:r>
              <a:rPr lang="en-US" altLang="ja-JP" sz="1400" dirty="0">
                <a:latin typeface="Times New Roman" panose="02020603050405020304" pitchFamily="18" charset="0"/>
                <a:ea typeface="+mn-lt"/>
                <a:cs typeface="Times New Roman" panose="02020603050405020304" pitchFamily="18" charset="0"/>
              </a:rPr>
              <a:t>Crawler-type aerial work platform vehicle may damage the pavement surface, so perform necessary curing.</a:t>
            </a: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②　</a:t>
            </a:r>
            <a:r>
              <a:rPr lang="en-US" altLang="ja-JP" sz="1400" dirty="0">
                <a:latin typeface="Times New Roman" panose="02020603050405020304" pitchFamily="18" charset="0"/>
                <a:ea typeface="+mn-lt"/>
                <a:cs typeface="Times New Roman" panose="02020603050405020304" pitchFamily="18" charset="0"/>
              </a:rPr>
              <a:t>When driving, keep the boom to the shortest and keep the work platform below horizontal.</a:t>
            </a:r>
          </a:p>
        </p:txBody>
      </p:sp>
    </p:spTree>
    <p:extLst>
      <p:ext uri="{BB962C8B-B14F-4D97-AF65-F5344CB8AC3E}">
        <p14:creationId xmlns:p14="http://schemas.microsoft.com/office/powerpoint/2010/main" val="2038425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Inspection and maintenance of aerial work platform vehicle</a:t>
            </a:r>
            <a:endParaRPr lang="en-US" altLang="ja-JP"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游ゴシック"/>
                <a:cs typeface="Times New Roman" panose="02020603050405020304" pitchFamily="18" charset="0"/>
              </a:rPr>
              <a:t>Textbook page </a:t>
            </a:r>
            <a:r>
              <a:rPr lang="en-US" altLang="ja-JP" sz="1200" dirty="0">
                <a:latin typeface="Times New Roman" panose="02020603050405020304" pitchFamily="18" charset="0"/>
                <a:ea typeface="游ゴシック"/>
                <a:cs typeface="Times New Roman" panose="02020603050405020304" pitchFamily="18" charset="0"/>
              </a:rPr>
              <a:t>64</a:t>
            </a:r>
            <a:r>
              <a:rPr lang="ja-JP" sz="1200" dirty="0">
                <a:latin typeface="Times New Roman" panose="02020603050405020304" pitchFamily="18" charset="0"/>
                <a:ea typeface="游ゴシック"/>
                <a:cs typeface="Times New Roman" panose="02020603050405020304" pitchFamily="18" charset="0"/>
              </a:rPr>
              <a:t> </a:t>
            </a:r>
            <a:r>
              <a:rPr lang="en-US"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游ゴシック"/>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37</a:t>
            </a:r>
            <a:r>
              <a:rPr lang="en-US" altLang="ja-JP" sz="1200" dirty="0">
                <a:latin typeface="Times New Roman" panose="02020603050405020304" pitchFamily="18" charset="0"/>
                <a:ea typeface="游ゴシック"/>
                <a:cs typeface="Times New Roman" panose="02020603050405020304" pitchFamily="18" charset="0"/>
              </a:rPr>
              <a:t>  </a:t>
            </a:r>
            <a:endParaRPr lang="ja-JP" altLang="en-US" sz="1200" dirty="0">
              <a:latin typeface="Times New Roman" panose="02020603050405020304" pitchFamily="18" charset="0"/>
              <a:ea typeface="游ゴシック"/>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37</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2121848178"/>
              </p:ext>
            </p:extLst>
          </p:nvPr>
        </p:nvGraphicFramePr>
        <p:xfrm>
          <a:off x="628650" y="2840528"/>
          <a:ext cx="7886701" cy="2235200"/>
        </p:xfrm>
        <a:graphic>
          <a:graphicData uri="http://schemas.openxmlformats.org/drawingml/2006/table">
            <a:tbl>
              <a:tblPr firstRow="1" firstCol="1" bandRow="1">
                <a:tableStyleId>{5940675A-B579-460E-94D1-54222C63F5DA}</a:tableStyleId>
              </a:tblPr>
              <a:tblGrid>
                <a:gridCol w="2086821">
                  <a:extLst>
                    <a:ext uri="{9D8B030D-6E8A-4147-A177-3AD203B41FA5}">
                      <a16:colId xmlns:a16="http://schemas.microsoft.com/office/drawing/2014/main" val="20000"/>
                    </a:ext>
                  </a:extLst>
                </a:gridCol>
                <a:gridCol w="2438568">
                  <a:extLst>
                    <a:ext uri="{9D8B030D-6E8A-4147-A177-3AD203B41FA5}">
                      <a16:colId xmlns:a16="http://schemas.microsoft.com/office/drawing/2014/main" val="20001"/>
                    </a:ext>
                  </a:extLst>
                </a:gridCol>
                <a:gridCol w="3361312">
                  <a:extLst>
                    <a:ext uri="{9D8B030D-6E8A-4147-A177-3AD203B41FA5}">
                      <a16:colId xmlns:a16="http://schemas.microsoft.com/office/drawing/2014/main" val="20002"/>
                    </a:ext>
                  </a:extLst>
                </a:gridCol>
              </a:tblGrid>
              <a:tr h="203200">
                <a:tc>
                  <a:txBody>
                    <a:bodyPr/>
                    <a:lstStyle/>
                    <a:p>
                      <a:pPr algn="ctr">
                        <a:lnSpc>
                          <a:spcPts val="1600"/>
                        </a:lnSpc>
                        <a:spcAft>
                          <a:spcPts val="0"/>
                        </a:spcAft>
                      </a:pPr>
                      <a:r>
                        <a:rPr lang="en-US" altLang="ja-JP" sz="1100" kern="100" dirty="0">
                          <a:effectLst/>
                          <a:latin typeface="Times New Roman" panose="02020603050405020304" pitchFamily="18" charset="0"/>
                          <a:ea typeface="Meiryo UI"/>
                          <a:cs typeface="Times New Roman" panose="02020603050405020304" pitchFamily="18" charset="0"/>
                        </a:rPr>
                        <a:t>Item</a:t>
                      </a:r>
                      <a:endParaRPr lang="ja-JP" altLang="en-US" sz="1100" kern="100">
                        <a:effectLst/>
                        <a:latin typeface="Times New Roman" panose="02020603050405020304" pitchFamily="18" charset="0"/>
                        <a:ea typeface="Meiryo UI"/>
                        <a:cs typeface="Times New Roman" panose="02020603050405020304" pitchFamily="18" charset="0"/>
                      </a:endParaRPr>
                    </a:p>
                  </a:txBody>
                  <a:tcPr marL="68580" marR="68580" marT="0" marB="0" anchor="ctr"/>
                </a:tc>
                <a:tc>
                  <a:txBody>
                    <a:bodyPr/>
                    <a:lstStyle/>
                    <a:p>
                      <a:pPr lvl="0" algn="ctr">
                        <a:lnSpc>
                          <a:spcPts val="1600"/>
                        </a:lnSpc>
                        <a:spcAft>
                          <a:spcPts val="0"/>
                        </a:spcAft>
                        <a:buNone/>
                      </a:pPr>
                      <a:r>
                        <a:rPr lang="en-US" altLang="ja-JP" sz="1100" b="0" i="0" u="none" strike="noStrike" kern="100" noProof="0" dirty="0">
                          <a:effectLst/>
                          <a:latin typeface="Times New Roman" panose="02020603050405020304" pitchFamily="18" charset="0"/>
                          <a:cs typeface="Times New Roman" panose="02020603050405020304" pitchFamily="18" charset="0"/>
                        </a:rPr>
                        <a:t>Person / qualification to implement</a:t>
                      </a:r>
                      <a:endParaRPr lang="en-US" altLang="ja-JP"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600"/>
                        </a:lnSpc>
                        <a:spcAft>
                          <a:spcPts val="0"/>
                        </a:spcAft>
                      </a:pPr>
                      <a:r>
                        <a:rPr lang="en-US" altLang="ja-JP" sz="1100" kern="100" dirty="0">
                          <a:effectLst/>
                          <a:latin typeface="Times New Roman" panose="02020603050405020304" pitchFamily="18" charset="0"/>
                          <a:ea typeface="Meiryo UI"/>
                          <a:cs typeface="Times New Roman" panose="02020603050405020304" pitchFamily="18" charset="0"/>
                        </a:rPr>
                        <a:t>Remarks</a:t>
                      </a:r>
                      <a:endParaRPr lang="ja-JP" altLang="en-US" sz="1100" kern="100" dirty="0">
                        <a:effectLst/>
                        <a:latin typeface="Times New Roman" panose="02020603050405020304" pitchFamily="18" charset="0"/>
                        <a:ea typeface="Meiryo UI"/>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06400">
                <a:tc>
                  <a:txBody>
                    <a:bodyPr/>
                    <a:lstStyle/>
                    <a:p>
                      <a:pPr algn="l">
                        <a:lnSpc>
                          <a:spcPts val="1600"/>
                        </a:lnSpc>
                        <a:spcAft>
                          <a:spcPts val="0"/>
                        </a:spcAft>
                      </a:pPr>
                      <a:r>
                        <a:rPr lang="ja-JP" sz="1100" kern="100">
                          <a:effectLst/>
                          <a:latin typeface="Times New Roman" panose="02020603050405020304" pitchFamily="18" charset="0"/>
                          <a:ea typeface="Meiryo UI"/>
                          <a:cs typeface="Times New Roman" panose="02020603050405020304" pitchFamily="18" charset="0"/>
                        </a:rPr>
                        <a:t>①　</a:t>
                      </a:r>
                      <a:r>
                        <a:rPr lang="en-US" altLang="ja-JP" sz="1100" b="0" i="0" u="none" strike="noStrike" kern="100" noProof="0" dirty="0">
                          <a:effectLst/>
                          <a:latin typeface="Times New Roman" panose="02020603050405020304" pitchFamily="18" charset="0"/>
                          <a:cs typeface="Times New Roman" panose="02020603050405020304" pitchFamily="18" charset="0"/>
                        </a:rPr>
                        <a:t>Inspection before starting work</a:t>
                      </a:r>
                      <a:r>
                        <a:rPr lang="ja-JP" altLang="en-US" sz="1100" b="0" i="0" u="none" strike="noStrike" kern="100" noProof="0">
                          <a:effectLst/>
                          <a:latin typeface="Times New Roman" panose="02020603050405020304" pitchFamily="18" charset="0"/>
                          <a:cs typeface="Times New Roman" panose="02020603050405020304" pitchFamily="18" charset="0"/>
                        </a:rPr>
                        <a:t> </a:t>
                      </a:r>
                      <a:r>
                        <a:rPr lang="en-US" altLang="ja-JP" sz="1100" b="0" i="0" u="none" strike="noStrike" kern="100" noProof="0" dirty="0">
                          <a:effectLst/>
                          <a:latin typeface="Times New Roman" panose="02020603050405020304" pitchFamily="18" charset="0"/>
                          <a:cs typeface="Times New Roman" panose="02020603050405020304" pitchFamily="18" charset="0"/>
                        </a:rPr>
                        <a:t>(Article 194-27 of the Safety </a:t>
                      </a:r>
                      <a:r>
                        <a:rPr lang="en-US" sz="1100" b="0" i="0" u="none" strike="noStrike" kern="100" noProof="0" dirty="0">
                          <a:effectLst/>
                          <a:latin typeface="Times New Roman" panose="02020603050405020304" pitchFamily="18" charset="0"/>
                          <a:cs typeface="Times New Roman" panose="02020603050405020304" pitchFamily="18" charset="0"/>
                        </a:rPr>
                        <a:t>Regulations</a:t>
                      </a:r>
                      <a:r>
                        <a:rPr lang="en-US" altLang="ja-JP" sz="1100" b="0" i="0" u="none" strike="noStrike" kern="100" noProof="0" dirty="0">
                          <a:effectLst/>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a:effectLst/>
                          <a:latin typeface="Times New Roman" panose="02020603050405020304" pitchFamily="18" charset="0"/>
                          <a:ea typeface="Meiryo UI"/>
                          <a:cs typeface="Times New Roman" panose="02020603050405020304" pitchFamily="18" charset="0"/>
                        </a:rPr>
                        <a:t>・</a:t>
                      </a:r>
                      <a:r>
                        <a:rPr lang="en-US" altLang="ja-JP" sz="1100" b="0" i="0" u="none" strike="noStrike" kern="100" noProof="0" dirty="0">
                          <a:effectLst/>
                          <a:latin typeface="Times New Roman" panose="02020603050405020304" pitchFamily="18" charset="0"/>
                          <a:cs typeface="Times New Roman" panose="02020603050405020304" pitchFamily="18" charset="0"/>
                        </a:rPr>
                        <a:t>What the business operator designated (driver)</a:t>
                      </a:r>
                      <a:endParaRPr lang="en-US" altLang="ja-JP"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133350" indent="-133350" algn="l">
                        <a:lnSpc>
                          <a:spcPts val="1600"/>
                        </a:lnSpc>
                        <a:spcAft>
                          <a:spcPts val="0"/>
                        </a:spcAft>
                      </a:pPr>
                      <a:r>
                        <a:rPr lang="ja-JP" sz="1100" kern="100">
                          <a:effectLst/>
                          <a:latin typeface="Times New Roman" panose="02020603050405020304" pitchFamily="18" charset="0"/>
                          <a:ea typeface="Meiryo UI"/>
                          <a:cs typeface="Times New Roman" panose="02020603050405020304" pitchFamily="18" charset="0"/>
                        </a:rPr>
                        <a:t>・</a:t>
                      </a:r>
                      <a:r>
                        <a:rPr lang="en-US" altLang="ja-JP" sz="1100" b="0" i="0" u="none" strike="noStrike" kern="100" noProof="0" dirty="0">
                          <a:effectLst/>
                          <a:latin typeface="Times New Roman" panose="02020603050405020304" pitchFamily="18" charset="0"/>
                          <a:cs typeface="Times New Roman" panose="02020603050405020304" pitchFamily="18" charset="0"/>
                        </a:rPr>
                        <a:t>Checklist storage: It is desirable to store it while the machine is running.</a:t>
                      </a:r>
                      <a:endParaRPr lang="ja-JP" sz="11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6400">
                <a:tc>
                  <a:txBody>
                    <a:bodyPr/>
                    <a:lstStyle/>
                    <a:p>
                      <a:pPr algn="l">
                        <a:lnSpc>
                          <a:spcPts val="1600"/>
                        </a:lnSpc>
                        <a:spcAft>
                          <a:spcPts val="0"/>
                        </a:spcAft>
                      </a:pPr>
                      <a:r>
                        <a:rPr lang="ja-JP" sz="1100" kern="100">
                          <a:effectLst/>
                          <a:latin typeface="Times New Roman" panose="02020603050405020304" pitchFamily="18" charset="0"/>
                          <a:ea typeface="Meiryo UI"/>
                          <a:cs typeface="Times New Roman" panose="02020603050405020304" pitchFamily="18" charset="0"/>
                        </a:rPr>
                        <a:t>②　</a:t>
                      </a:r>
                      <a:r>
                        <a:rPr lang="en-US" altLang="ja-JP" sz="1100" b="0" i="0" u="none" strike="noStrike" kern="100" noProof="0" dirty="0">
                          <a:effectLst/>
                          <a:latin typeface="Times New Roman" panose="02020603050405020304" pitchFamily="18" charset="0"/>
                          <a:cs typeface="Times New Roman" panose="02020603050405020304" pitchFamily="18" charset="0"/>
                        </a:rPr>
                        <a:t>Regular self-inspection</a:t>
                      </a:r>
                      <a:r>
                        <a:rPr lang="ja-JP" altLang="en-US" sz="1100" b="0" i="0" u="none" strike="noStrike" kern="100" noProof="0">
                          <a:effectLst/>
                          <a:latin typeface="Times New Roman" panose="02020603050405020304" pitchFamily="18" charset="0"/>
                          <a:cs typeface="Times New Roman" panose="02020603050405020304" pitchFamily="18" charset="0"/>
                        </a:rPr>
                        <a:t> </a:t>
                      </a:r>
                      <a:r>
                        <a:rPr lang="en-US" altLang="ja-JP" sz="1100" b="0" i="0" u="none" strike="noStrike" kern="100" noProof="0" dirty="0">
                          <a:effectLst/>
                          <a:latin typeface="Times New Roman" panose="02020603050405020304" pitchFamily="18" charset="0"/>
                          <a:cs typeface="Times New Roman" panose="02020603050405020304" pitchFamily="18" charset="0"/>
                        </a:rPr>
                        <a:t>(Article 194-24 of the Safety </a:t>
                      </a:r>
                      <a:r>
                        <a:rPr lang="en-US" sz="1100" b="0" i="0" u="none" strike="noStrike" kern="100" noProof="0" dirty="0">
                          <a:effectLst/>
                          <a:latin typeface="Times New Roman" panose="02020603050405020304" pitchFamily="18" charset="0"/>
                          <a:cs typeface="Times New Roman" panose="02020603050405020304" pitchFamily="18" charset="0"/>
                        </a:rPr>
                        <a:t>Regulations</a:t>
                      </a:r>
                      <a:r>
                        <a:rPr lang="en-US" altLang="ja-JP" sz="1100" b="0" i="0" u="none" strike="noStrike" kern="100" noProof="0" dirty="0">
                          <a:effectLst/>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lvl="0" algn="l">
                        <a:lnSpc>
                          <a:spcPts val="1600"/>
                        </a:lnSpc>
                        <a:spcAft>
                          <a:spcPts val="0"/>
                        </a:spcAft>
                        <a:buNone/>
                      </a:pPr>
                      <a:r>
                        <a:rPr lang="en-US" altLang="ja-JP" sz="1100" b="0" i="0" u="none" strike="noStrike" kern="100" noProof="0" dirty="0">
                          <a:effectLst/>
                          <a:latin typeface="Times New Roman" panose="02020603050405020304" pitchFamily="18" charset="0"/>
                          <a:cs typeface="Times New Roman" panose="02020603050405020304" pitchFamily="18" charset="0"/>
                        </a:rPr>
                        <a:t>What the business operator designated</a:t>
                      </a:r>
                      <a:endParaRPr lang="en-US" altLang="ja-JP"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a:effectLst/>
                          <a:latin typeface="Times New Roman" panose="02020603050405020304" pitchFamily="18" charset="0"/>
                          <a:ea typeface="Meiryo UI"/>
                          <a:cs typeface="Times New Roman" panose="02020603050405020304" pitchFamily="18" charset="0"/>
                        </a:rPr>
                        <a:t>・</a:t>
                      </a:r>
                      <a:r>
                        <a:rPr lang="en-US" altLang="ja-JP" sz="1100" b="0" i="0" u="none" strike="noStrike" kern="100" noProof="0" dirty="0">
                          <a:effectLst/>
                          <a:latin typeface="Times New Roman" panose="02020603050405020304" pitchFamily="18" charset="0"/>
                          <a:cs typeface="Times New Roman" panose="02020603050405020304" pitchFamily="18" charset="0"/>
                        </a:rPr>
                        <a:t>Time: Once every month or less</a:t>
                      </a:r>
                      <a:endParaRPr lang="ja-JP" sz="1100" kern="100">
                        <a:effectLst/>
                        <a:latin typeface="Times New Roman" panose="02020603050405020304" pitchFamily="18" charset="0"/>
                        <a:ea typeface="Meiryo UI"/>
                        <a:cs typeface="Times New Roman" panose="02020603050405020304" pitchFamily="18" charset="0"/>
                      </a:endParaRPr>
                    </a:p>
                    <a:p>
                      <a:pPr algn="l">
                        <a:lnSpc>
                          <a:spcPts val="1600"/>
                        </a:lnSpc>
                        <a:spcAft>
                          <a:spcPts val="0"/>
                        </a:spcAft>
                      </a:pPr>
                      <a:r>
                        <a:rPr lang="ja-JP" sz="1100" kern="100">
                          <a:effectLst/>
                          <a:latin typeface="Times New Roman" panose="02020603050405020304" pitchFamily="18" charset="0"/>
                          <a:ea typeface="Meiryo UI"/>
                          <a:cs typeface="Times New Roman" panose="02020603050405020304" pitchFamily="18" charset="0"/>
                        </a:rPr>
                        <a:t>・</a:t>
                      </a:r>
                      <a:r>
                        <a:rPr lang="en-US" altLang="ja-JP" sz="1100" b="0" i="0" u="none" strike="noStrike" kern="100" noProof="0" dirty="0">
                          <a:effectLst/>
                          <a:latin typeface="Times New Roman" panose="02020603050405020304" pitchFamily="18" charset="0"/>
                          <a:cs typeface="Times New Roman" panose="02020603050405020304" pitchFamily="18" charset="0"/>
                        </a:rPr>
                        <a:t>Retention period of inspection table: </a:t>
                      </a:r>
                      <a:r>
                        <a:rPr lang="en-US" sz="1100" b="0" i="0" u="none" strike="noStrike" kern="100" noProof="0" dirty="0">
                          <a:effectLst/>
                          <a:latin typeface="Times New Roman" panose="02020603050405020304" pitchFamily="18" charset="0"/>
                          <a:cs typeface="Times New Roman" panose="02020603050405020304" pitchFamily="18" charset="0"/>
                        </a:rPr>
                        <a:t>3</a:t>
                      </a:r>
                      <a:r>
                        <a:rPr lang="en-US" altLang="ja-JP" sz="1100" b="0" i="0" u="none" strike="noStrike" kern="100" noProof="0" dirty="0">
                          <a:effectLst/>
                          <a:latin typeface="Times New Roman" panose="02020603050405020304" pitchFamily="18" charset="0"/>
                          <a:cs typeface="Times New Roman" panose="02020603050405020304" pitchFamily="18" charset="0"/>
                        </a:rPr>
                        <a:t> years</a:t>
                      </a:r>
                      <a:endParaRPr lang="ja-JP" sz="1100" kern="100">
                        <a:effectLst/>
                        <a:latin typeface="Times New Roman" panose="02020603050405020304" pitchFamily="18" charset="0"/>
                        <a:ea typeface="Meiryo UI"/>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09600">
                <a:tc>
                  <a:txBody>
                    <a:bodyPr/>
                    <a:lstStyle/>
                    <a:p>
                      <a:pPr lvl="0" algn="l">
                        <a:lnSpc>
                          <a:spcPct val="100000"/>
                        </a:lnSpc>
                        <a:spcBef>
                          <a:spcPts val="0"/>
                        </a:spcBef>
                        <a:spcAft>
                          <a:spcPts val="0"/>
                        </a:spcAft>
                      </a:pPr>
                      <a:r>
                        <a:rPr lang="ja-JP" sz="1100" kern="100">
                          <a:effectLst/>
                          <a:latin typeface="Times New Roman" panose="02020603050405020304" pitchFamily="18" charset="0"/>
                          <a:ea typeface="Meiryo UI"/>
                          <a:cs typeface="Times New Roman" panose="02020603050405020304" pitchFamily="18" charset="0"/>
                        </a:rPr>
                        <a:t>③　</a:t>
                      </a:r>
                      <a:r>
                        <a:rPr lang="en-US" altLang="ja-JP" sz="1100" b="0" i="0" u="none" strike="noStrike" kern="100" noProof="0" dirty="0">
                          <a:effectLst/>
                          <a:latin typeface="Times New Roman" panose="02020603050405020304" pitchFamily="18" charset="0"/>
                          <a:cs typeface="Times New Roman" panose="02020603050405020304" pitchFamily="18" charset="0"/>
                        </a:rPr>
                        <a:t>Specific self-inspection</a:t>
                      </a:r>
                      <a:r>
                        <a:rPr lang="ja-JP" altLang="en-US" sz="1100" b="0" i="0" u="none" strike="noStrike" kern="100" noProof="0">
                          <a:effectLst/>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lvl="0" algn="l">
                        <a:lnSpc>
                          <a:spcPts val="1600"/>
                        </a:lnSpc>
                        <a:spcAft>
                          <a:spcPts val="0"/>
                        </a:spcAft>
                        <a:buNone/>
                      </a:pPr>
                      <a:r>
                        <a:rPr lang="en-US" altLang="ja-JP" sz="1100" b="0" i="0" u="none" strike="noStrike" kern="100" noProof="0" dirty="0">
                          <a:effectLst/>
                          <a:latin typeface="Times New Roman" panose="02020603050405020304" pitchFamily="18" charset="0"/>
                          <a:cs typeface="Times New Roman" panose="02020603050405020304" pitchFamily="18" charset="0"/>
                        </a:rPr>
                        <a:t>(Article 194-23 of the Safety Regulations)</a:t>
                      </a:r>
                      <a:r>
                        <a:rPr lang="ja-JP" altLang="en-US" sz="1100" b="0" i="0" u="none" strike="noStrike" kern="100" noProof="0">
                          <a:effectLst/>
                          <a:latin typeface="Times New Roman" panose="02020603050405020304" pitchFamily="18" charset="0"/>
                          <a:cs typeface="Times New Roman" panose="02020603050405020304" pitchFamily="18" charset="0"/>
                        </a:rPr>
                        <a:t> </a:t>
                      </a:r>
                      <a:r>
                        <a:rPr lang="en-US" altLang="ja-JP" sz="1100" b="0" i="0" u="none" strike="noStrike" kern="100" noProof="0" dirty="0">
                          <a:effectLst/>
                          <a:latin typeface="Times New Roman" panose="02020603050405020304" pitchFamily="18" charset="0"/>
                          <a:cs typeface="Times New Roman" panose="02020603050405020304" pitchFamily="18" charset="0"/>
                        </a:rPr>
                        <a:t>(Article 194-26 of the Safety </a:t>
                      </a:r>
                      <a:r>
                        <a:rPr lang="en-US" sz="1100" b="0" i="0" u="none" strike="noStrike" kern="100" noProof="0" dirty="0">
                          <a:effectLst/>
                          <a:latin typeface="Times New Roman" panose="02020603050405020304" pitchFamily="18" charset="0"/>
                          <a:cs typeface="Times New Roman" panose="02020603050405020304" pitchFamily="18" charset="0"/>
                        </a:rPr>
                        <a:t>Regulations</a:t>
                      </a:r>
                      <a:r>
                        <a:rPr lang="en-US" altLang="ja-JP" sz="1100" b="0" i="0" u="none" strike="noStrike" kern="100" noProof="0" dirty="0">
                          <a:effectLst/>
                          <a:latin typeface="Times New Roman" panose="02020603050405020304" pitchFamily="18" charset="0"/>
                          <a:cs typeface="Times New Roman" panose="02020603050405020304" pitchFamily="18" charset="0"/>
                        </a:rPr>
                        <a:t>)</a:t>
                      </a:r>
                      <a:endParaRPr lang="ja-JP">
                        <a:latin typeface="Times New Roman" panose="02020603050405020304" pitchFamily="18" charset="0"/>
                        <a:cs typeface="Times New Roman" panose="02020603050405020304" pitchFamily="18" charset="0"/>
                      </a:endParaRPr>
                    </a:p>
                  </a:txBody>
                  <a:tcPr marL="68580" marR="68580" marT="0" marB="0" anchor="ctr"/>
                </a:tc>
                <a:tc>
                  <a:txBody>
                    <a:bodyPr/>
                    <a:lstStyle/>
                    <a:p>
                      <a:pPr marL="133350" indent="-133350" algn="l">
                        <a:lnSpc>
                          <a:spcPts val="1600"/>
                        </a:lnSpc>
                        <a:spcAft>
                          <a:spcPts val="0"/>
                        </a:spcAft>
                      </a:pPr>
                      <a:r>
                        <a:rPr lang="ja-JP" sz="1100" kern="100">
                          <a:effectLst/>
                          <a:latin typeface="Times New Roman" panose="02020603050405020304" pitchFamily="18" charset="0"/>
                          <a:ea typeface="Meiryo UI"/>
                          <a:cs typeface="Times New Roman" panose="02020603050405020304" pitchFamily="18" charset="0"/>
                        </a:rPr>
                        <a:t>・</a:t>
                      </a:r>
                      <a:r>
                        <a:rPr lang="en-US" altLang="ja-JP" sz="1100" b="0" i="0" u="none" strike="noStrike" kern="100" noProof="0" dirty="0">
                          <a:effectLst/>
                          <a:latin typeface="Times New Roman" panose="02020603050405020304" pitchFamily="18" charset="0"/>
                          <a:cs typeface="Times New Roman" panose="02020603050405020304" pitchFamily="18" charset="0"/>
                        </a:rPr>
                        <a:t>Persons with qualifications specified by the Ministry of Health, Labor and Welfare</a:t>
                      </a:r>
                      <a:endParaRPr lang="ja-JP" sz="1100" kern="100">
                        <a:effectLst/>
                        <a:latin typeface="Times New Roman" panose="02020603050405020304" pitchFamily="18" charset="0"/>
                        <a:ea typeface="Meiryo UI" panose="020B0604030504040204" pitchFamily="50" charset="-128"/>
                        <a:cs typeface="Times New Roman" panose="02020603050405020304" pitchFamily="18" charset="0"/>
                      </a:endParaRPr>
                    </a:p>
                    <a:p>
                      <a:pPr algn="l">
                        <a:lnSpc>
                          <a:spcPts val="1600"/>
                        </a:lnSpc>
                        <a:spcAft>
                          <a:spcPts val="0"/>
                        </a:spcAft>
                      </a:pPr>
                      <a:r>
                        <a:rPr lang="ja-JP" sz="1100" kern="100">
                          <a:effectLst/>
                          <a:latin typeface="Times New Roman" panose="02020603050405020304" pitchFamily="18" charset="0"/>
                          <a:ea typeface="Meiryo UI"/>
                          <a:cs typeface="Times New Roman" panose="02020603050405020304" pitchFamily="18" charset="0"/>
                        </a:rPr>
                        <a:t>・</a:t>
                      </a:r>
                      <a:r>
                        <a:rPr lang="en-US" altLang="ja-JP" sz="1100" b="0" i="0" u="none" strike="noStrike" kern="100" noProof="0" dirty="0">
                          <a:effectLst/>
                          <a:latin typeface="Times New Roman" panose="02020603050405020304" pitchFamily="18" charset="0"/>
                          <a:cs typeface="Times New Roman" panose="02020603050405020304" pitchFamily="18" charset="0"/>
                        </a:rPr>
                        <a:t>Inspection company</a:t>
                      </a:r>
                      <a:endParaRPr lang="ja-JP" sz="11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Times New Roman" panose="02020603050405020304" pitchFamily="18" charset="0"/>
                          <a:ea typeface="Meiryo UI"/>
                          <a:cs typeface="Times New Roman" panose="02020603050405020304" pitchFamily="18" charset="0"/>
                        </a:rPr>
                        <a:t>・</a:t>
                      </a:r>
                      <a:r>
                        <a:rPr lang="en-US" altLang="ja-JP" sz="1100" b="0" i="0" u="none" strike="noStrike" kern="100" noProof="0" dirty="0">
                          <a:effectLst/>
                          <a:latin typeface="Times New Roman" panose="02020603050405020304" pitchFamily="18" charset="0"/>
                          <a:cs typeface="Times New Roman" panose="02020603050405020304" pitchFamily="18" charset="0"/>
                        </a:rPr>
                        <a:t>Time: Once every year or less</a:t>
                      </a:r>
                      <a:endParaRPr lang="ja-JP" sz="1100" kern="100" dirty="0">
                        <a:effectLst/>
                        <a:latin typeface="Times New Roman" panose="02020603050405020304" pitchFamily="18" charset="0"/>
                        <a:ea typeface="Meiryo UI"/>
                        <a:cs typeface="Times New Roman" panose="02020603050405020304" pitchFamily="18" charset="0"/>
                      </a:endParaRPr>
                    </a:p>
                    <a:p>
                      <a:pPr algn="l">
                        <a:lnSpc>
                          <a:spcPts val="1600"/>
                        </a:lnSpc>
                        <a:spcAft>
                          <a:spcPts val="0"/>
                        </a:spcAft>
                      </a:pPr>
                      <a:r>
                        <a:rPr lang="ja-JP" sz="1100" kern="100" dirty="0">
                          <a:effectLst/>
                          <a:latin typeface="Times New Roman" panose="02020603050405020304" pitchFamily="18" charset="0"/>
                          <a:ea typeface="Meiryo UI"/>
                          <a:cs typeface="Times New Roman" panose="02020603050405020304" pitchFamily="18" charset="0"/>
                        </a:rPr>
                        <a:t>・</a:t>
                      </a:r>
                      <a:r>
                        <a:rPr lang="en-US" altLang="ja-JP" sz="1100" b="0" i="0" u="none" strike="noStrike" kern="100" noProof="0" dirty="0">
                          <a:effectLst/>
                          <a:latin typeface="Times New Roman" panose="02020603050405020304" pitchFamily="18" charset="0"/>
                          <a:cs typeface="Times New Roman" panose="02020603050405020304" pitchFamily="18" charset="0"/>
                        </a:rPr>
                        <a:t>Retention period of inspection table: </a:t>
                      </a:r>
                      <a:r>
                        <a:rPr lang="en-US" sz="1100" b="0" i="0" u="none" strike="noStrike" kern="100" noProof="0" dirty="0">
                          <a:effectLst/>
                          <a:latin typeface="Times New Roman" panose="02020603050405020304" pitchFamily="18" charset="0"/>
                          <a:cs typeface="Times New Roman" panose="02020603050405020304" pitchFamily="18" charset="0"/>
                        </a:rPr>
                        <a:t>3</a:t>
                      </a:r>
                      <a:r>
                        <a:rPr lang="en-US" altLang="ja-JP" sz="1100" b="0" i="0" u="none" strike="noStrike" kern="100" noProof="0" dirty="0">
                          <a:effectLst/>
                          <a:latin typeface="Times New Roman" panose="02020603050405020304" pitchFamily="18" charset="0"/>
                          <a:cs typeface="Times New Roman" panose="02020603050405020304" pitchFamily="18" charset="0"/>
                        </a:rPr>
                        <a:t> years</a:t>
                      </a:r>
                    </a:p>
                    <a:p>
                      <a:pPr algn="l">
                        <a:lnSpc>
                          <a:spcPts val="1600"/>
                        </a:lnSpc>
                        <a:spcAft>
                          <a:spcPts val="0"/>
                        </a:spcAft>
                      </a:pPr>
                      <a:r>
                        <a:rPr lang="ja-JP" sz="1100" kern="100" dirty="0">
                          <a:effectLst/>
                          <a:latin typeface="Times New Roman" panose="02020603050405020304" pitchFamily="18" charset="0"/>
                          <a:ea typeface="Meiryo UI"/>
                          <a:cs typeface="Times New Roman" panose="02020603050405020304" pitchFamily="18" charset="0"/>
                        </a:rPr>
                        <a:t>・</a:t>
                      </a:r>
                      <a:r>
                        <a:rPr lang="en-US" altLang="ja-JP" sz="1100" b="0" i="0" u="none" strike="noStrike" kern="100" noProof="0" dirty="0">
                          <a:effectLst/>
                          <a:latin typeface="Times New Roman" panose="02020603050405020304" pitchFamily="18" charset="0"/>
                          <a:cs typeface="Times New Roman" panose="02020603050405020304" pitchFamily="18" charset="0"/>
                        </a:rPr>
                        <a:t>Attaching the "mark" that has been inspected</a:t>
                      </a:r>
                      <a:endParaRPr lang="ja-JP" sz="1100" kern="100" dirty="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3078339" y="2510316"/>
            <a:ext cx="37064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200" dirty="0">
                <a:latin typeface="Times New Roman" panose="02020603050405020304" pitchFamily="18" charset="0"/>
                <a:ea typeface="ＭＳ ゴシック"/>
                <a:cs typeface="Times New Roman" panose="02020603050405020304" pitchFamily="18" charset="0"/>
              </a:rPr>
              <a:t>Regulations regarding inspections and self-inspections</a:t>
            </a:r>
            <a:endParaRPr lang="en-US" altLang="ja-JP" dirty="0">
              <a:latin typeface="Times New Roman" panose="02020603050405020304" pitchFamily="18" charset="0"/>
              <a:ea typeface="ＭＳ ゴシック"/>
              <a:cs typeface="Times New Roman" panose="02020603050405020304" pitchFamily="18" charset="0"/>
            </a:endParaRPr>
          </a:p>
        </p:txBody>
      </p:sp>
      <p:sp>
        <p:nvSpPr>
          <p:cNvPr id="8" name="Rectangle 1"/>
          <p:cNvSpPr>
            <a:spLocks noChangeArrowheads="1"/>
          </p:cNvSpPr>
          <p:nvPr/>
        </p:nvSpPr>
        <p:spPr bwMode="auto">
          <a:xfrm>
            <a:off x="628650" y="5238208"/>
            <a:ext cx="7771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200" dirty="0">
                <a:latin typeface="Times New Roman" panose="02020603050405020304" pitchFamily="18" charset="0"/>
                <a:ea typeface="ＭＳ ゴシック"/>
                <a:cs typeface="Times New Roman" panose="02020603050405020304" pitchFamily="18" charset="0"/>
              </a:rPr>
              <a:t>If any abnormality is found in the self-inspection and inspection, it is necessary to immediately take</a:t>
            </a:r>
          </a:p>
          <a:p>
            <a:r>
              <a:rPr kumimoji="0" lang="en-US" altLang="ja-JP" sz="1200" dirty="0">
                <a:latin typeface="Times New Roman" panose="02020603050405020304" pitchFamily="18" charset="0"/>
                <a:ea typeface="ＭＳ ゴシック"/>
                <a:cs typeface="Times New Roman" panose="02020603050405020304" pitchFamily="18" charset="0"/>
              </a:rPr>
              <a:t>repairs and other necessary measures. (Article 194-28 of the Safety Regulations)</a:t>
            </a:r>
            <a:r>
              <a:rPr kumimoji="0" lang="ja-JP" altLang="en-US" sz="1200" dirty="0">
                <a:latin typeface="Times New Roman" panose="02020603050405020304" pitchFamily="18" charset="0"/>
                <a:ea typeface="ＭＳ ゴシック"/>
                <a:cs typeface="Times New Roman" panose="02020603050405020304" pitchFamily="18" charset="0"/>
              </a:rPr>
              <a:t>.</a:t>
            </a:r>
            <a:endParaRPr lang="en-US" altLang="ja-JP" sz="1200" b="0" i="0" u="none" strike="noStrike" cap="none" normalizeH="0" baseline="0" dirty="0">
              <a:ln>
                <a:noFill/>
              </a:ln>
              <a:effectLst/>
              <a:latin typeface="Times New Roman" panose="02020603050405020304" pitchFamily="18" charset="0"/>
              <a:ea typeface="ＭＳ ゴシック"/>
              <a:cs typeface="Times New Roman" panose="02020603050405020304" pitchFamily="18" charset="0"/>
            </a:endParaRPr>
          </a:p>
        </p:txBody>
      </p:sp>
      <p:sp>
        <p:nvSpPr>
          <p:cNvPr id="9" name="コンテンツ プレースホルダー 4"/>
          <p:cNvSpPr txBox="1">
            <a:spLocks/>
          </p:cNvSpPr>
          <p:nvPr/>
        </p:nvSpPr>
        <p:spPr>
          <a:xfrm>
            <a:off x="531119" y="910126"/>
            <a:ext cx="8081762" cy="1514462"/>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It is </a:t>
            </a:r>
            <a:r>
              <a:rPr lang="en-US" altLang="ja-JP" sz="1400" b="1" u="sng" dirty="0">
                <a:latin typeface="Times New Roman" panose="02020603050405020304" pitchFamily="18" charset="0"/>
                <a:ea typeface="+mn-lt"/>
                <a:cs typeface="Times New Roman" panose="02020603050405020304" pitchFamily="18" charset="0"/>
              </a:rPr>
              <a:t>very important</a:t>
            </a:r>
            <a:r>
              <a:rPr lang="en-US" altLang="ja-JP" sz="1400" dirty="0">
                <a:latin typeface="Times New Roman" panose="02020603050405020304" pitchFamily="18" charset="0"/>
                <a:ea typeface="+mn-lt"/>
                <a:cs typeface="Times New Roman" panose="02020603050405020304" pitchFamily="18" charset="0"/>
              </a:rPr>
              <a:t> not only to improve workability but also to </a:t>
            </a:r>
            <a:r>
              <a:rPr lang="en-US" altLang="ja-JP" sz="1400" b="1" u="sng" dirty="0">
                <a:latin typeface="Times New Roman" panose="02020603050405020304" pitchFamily="18" charset="0"/>
                <a:ea typeface="+mn-lt"/>
                <a:cs typeface="Times New Roman" panose="02020603050405020304" pitchFamily="18" charset="0"/>
              </a:rPr>
              <a:t>prevent occupational accidents</a:t>
            </a:r>
            <a:r>
              <a:rPr lang="en-US" altLang="ja-JP" sz="1400" dirty="0">
                <a:latin typeface="Times New Roman" panose="02020603050405020304" pitchFamily="18" charset="0"/>
                <a:ea typeface="+mn-lt"/>
                <a:cs typeface="Times New Roman" panose="02020603050405020304" pitchFamily="18" charset="0"/>
              </a:rPr>
              <a:t> by </a:t>
            </a:r>
            <a:r>
              <a:rPr lang="en-US" altLang="ja-JP" sz="1400" b="1" u="sng" dirty="0">
                <a:latin typeface="Times New Roman" panose="02020603050405020304" pitchFamily="18" charset="0"/>
                <a:ea typeface="+mn-lt"/>
                <a:cs typeface="Times New Roman" panose="02020603050405020304" pitchFamily="18" charset="0"/>
              </a:rPr>
              <a:t>properly carrying out</a:t>
            </a:r>
            <a:r>
              <a:rPr lang="en-US" altLang="ja-JP" sz="1400" dirty="0">
                <a:latin typeface="Times New Roman" panose="02020603050405020304" pitchFamily="18" charset="0"/>
                <a:ea typeface="+mn-lt"/>
                <a:cs typeface="Times New Roman" panose="02020603050405020304" pitchFamily="18" charset="0"/>
              </a:rPr>
              <a:t> </a:t>
            </a:r>
            <a:r>
              <a:rPr lang="en-US" altLang="ja-JP" sz="1400" b="1" u="sng" dirty="0">
                <a:latin typeface="Times New Roman" panose="02020603050405020304" pitchFamily="18" charset="0"/>
                <a:ea typeface="+mn-lt"/>
                <a:cs typeface="Times New Roman" panose="02020603050405020304" pitchFamily="18" charset="0"/>
              </a:rPr>
              <a:t>daily inspections and maintenance</a:t>
            </a:r>
            <a:r>
              <a:rPr lang="en-US" altLang="ja-JP" sz="1400" dirty="0">
                <a:latin typeface="Times New Roman" panose="02020603050405020304" pitchFamily="18" charset="0"/>
                <a:ea typeface="+mn-lt"/>
                <a:cs typeface="Times New Roman" panose="02020603050405020304" pitchFamily="18" charset="0"/>
              </a:rPr>
              <a:t> and always </a:t>
            </a:r>
            <a:r>
              <a:rPr lang="en-US" altLang="ja-JP" sz="1400" b="1" u="sng" dirty="0">
                <a:latin typeface="Times New Roman" panose="02020603050405020304" pitchFamily="18" charset="0"/>
                <a:ea typeface="+mn-lt"/>
                <a:cs typeface="Times New Roman" panose="02020603050405020304" pitchFamily="18" charset="0"/>
              </a:rPr>
              <a:t>maintaining </a:t>
            </a:r>
            <a:r>
              <a:rPr lang="en-US" altLang="ja-JP" sz="1400" dirty="0">
                <a:latin typeface="Times New Roman" panose="02020603050405020304" pitchFamily="18" charset="0"/>
                <a:ea typeface="+mn-lt"/>
                <a:cs typeface="Times New Roman" panose="02020603050405020304" pitchFamily="18" charset="0"/>
              </a:rPr>
              <a:t>the aerial work platform vehicle in the </a:t>
            </a:r>
            <a:r>
              <a:rPr lang="en-US" altLang="ja-JP" sz="1400" b="1" u="sng" dirty="0">
                <a:latin typeface="Times New Roman" panose="02020603050405020304" pitchFamily="18" charset="0"/>
                <a:ea typeface="+mn-lt"/>
                <a:cs typeface="Times New Roman" panose="02020603050405020304" pitchFamily="18" charset="0"/>
              </a:rPr>
              <a:t>optimum condition</a:t>
            </a:r>
            <a:r>
              <a:rPr lang="en-US" altLang="ja-JP" sz="1400" dirty="0">
                <a:latin typeface="Times New Roman" panose="02020603050405020304" pitchFamily="18" charset="0"/>
                <a:ea typeface="+mn-lt"/>
                <a:cs typeface="Times New Roman" panose="02020603050405020304" pitchFamily="18" charset="0"/>
              </a:rPr>
              <a:t>.</a:t>
            </a:r>
            <a:r>
              <a:rPr lang="ja-JP" altLang="en-US" sz="14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altLang="ja-JP" sz="1400" dirty="0">
                <a:latin typeface="Times New Roman" panose="02020603050405020304" pitchFamily="18" charset="0"/>
                <a:ea typeface="+mn-lt"/>
                <a:cs typeface="Times New Roman" panose="02020603050405020304" pitchFamily="18" charset="0"/>
              </a:rPr>
              <a:t>In addition, the </a:t>
            </a:r>
            <a:r>
              <a:rPr lang="en-US" altLang="ja-JP" sz="1400" b="1" u="sng" dirty="0">
                <a:latin typeface="Times New Roman" panose="02020603050405020304" pitchFamily="18" charset="0"/>
                <a:ea typeface="+mn-lt"/>
                <a:cs typeface="Times New Roman" panose="02020603050405020304" pitchFamily="18" charset="0"/>
              </a:rPr>
              <a:t>Occupational Safety and Health Regulations</a:t>
            </a:r>
            <a:r>
              <a:rPr lang="en-US" altLang="ja-JP" sz="1400" dirty="0">
                <a:latin typeface="Times New Roman" panose="02020603050405020304" pitchFamily="18" charset="0"/>
                <a:ea typeface="+mn-lt"/>
                <a:cs typeface="Times New Roman" panose="02020603050405020304" pitchFamily="18" charset="0"/>
              </a:rPr>
              <a:t> also </a:t>
            </a:r>
            <a:r>
              <a:rPr lang="en-US" altLang="ja-JP" sz="1400" b="1" u="sng" dirty="0">
                <a:latin typeface="Times New Roman" panose="02020603050405020304" pitchFamily="18" charset="0"/>
                <a:ea typeface="+mn-lt"/>
                <a:cs typeface="Times New Roman" panose="02020603050405020304" pitchFamily="18" charset="0"/>
              </a:rPr>
              <a:t>require</a:t>
            </a:r>
            <a:r>
              <a:rPr lang="en-US" altLang="ja-JP" sz="1400" dirty="0">
                <a:latin typeface="Times New Roman" panose="02020603050405020304" pitchFamily="18" charset="0"/>
                <a:ea typeface="+mn-lt"/>
                <a:cs typeface="Times New Roman" panose="02020603050405020304" pitchFamily="18" charset="0"/>
              </a:rPr>
              <a:t> that aerial work platform vehicle  be inspected and maintained, as shown in the following table.</a:t>
            </a:r>
            <a:r>
              <a:rPr lang="ja-JP" sz="1400" dirty="0">
                <a:latin typeface="Times New Roman" panose="02020603050405020304" pitchFamily="18" charset="0"/>
                <a:ea typeface="+mn-lt"/>
                <a:cs typeface="Times New Roman" panose="02020603050405020304" pitchFamily="18" charset="0"/>
              </a:rPr>
              <a:t> </a:t>
            </a:r>
            <a:endParaRPr lang="ja-JP" altLang="en-US" sz="14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en-US" altLang="ja-JP" sz="1400" dirty="0">
                <a:latin typeface="Times New Roman" panose="02020603050405020304" pitchFamily="18" charset="0"/>
                <a:ea typeface="+mn-lt"/>
                <a:cs typeface="Times New Roman" panose="02020603050405020304" pitchFamily="18" charset="0"/>
              </a:rPr>
              <a:t>It is important to carry out daily inspections and maintenance reliably so that the aerial work platform vehicle can always be used in the best condition.</a:t>
            </a:r>
            <a:endParaRPr lang="ja-JP" altLang="en-US" sz="1400" dirty="0">
              <a:latin typeface="Times New Roman" panose="02020603050405020304" pitchFamily="18" charset="0"/>
              <a:ea typeface="Meiryo UI"/>
              <a:cs typeface="Times New Roman" panose="02020603050405020304" pitchFamily="18" charset="0"/>
            </a:endParaRPr>
          </a:p>
        </p:txBody>
      </p:sp>
    </p:spTree>
    <p:extLst>
      <p:ext uri="{BB962C8B-B14F-4D97-AF65-F5344CB8AC3E}">
        <p14:creationId xmlns:p14="http://schemas.microsoft.com/office/powerpoint/2010/main" val="11589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91612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Safe work with aerial work platform vehicle</a:t>
            </a:r>
            <a:r>
              <a:rPr lang="en-US" altLang="ja-JP" sz="2400" dirty="0">
                <a:latin typeface="Times New Roman" panose="02020603050405020304" pitchFamily="18" charset="0"/>
                <a:ea typeface="Meiryo UI"/>
                <a:cs typeface="Times New Roman" panose="02020603050405020304" pitchFamily="18" charset="0"/>
              </a:rPr>
              <a:t> (1) </a:t>
            </a:r>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
            </a:r>
            <a:b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br>
            <a:r>
              <a:rPr lang="en-US" altLang="ja-JP" sz="2400" dirty="0">
                <a:latin typeface="Times New Roman" panose="02020603050405020304" pitchFamily="18" charset="0"/>
                <a:ea typeface="+mj-lt"/>
                <a:cs typeface="Times New Roman" panose="02020603050405020304" pitchFamily="18" charset="0"/>
              </a:rPr>
              <a:t>Precautions when driving </a:t>
            </a:r>
            <a:r>
              <a:rPr lang="en-US" sz="2400" dirty="0">
                <a:latin typeface="Times New Roman" panose="02020603050405020304" pitchFamily="18" charset="0"/>
                <a:ea typeface="+mj-lt"/>
                <a:cs typeface="Times New Roman" panose="02020603050405020304" pitchFamily="18" charset="0"/>
              </a:rPr>
              <a:t>Truck type</a:t>
            </a:r>
            <a:endParaRPr lang="en-US" altLang="ja-JP"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210620" y="6400413"/>
            <a:ext cx="396004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7</a:t>
            </a:r>
            <a:r>
              <a:rPr lang="ja-JP" sz="1200" dirty="0">
                <a:latin typeface="Times New Roman" panose="02020603050405020304" pitchFamily="18" charset="0"/>
                <a:ea typeface="+mn-lt"/>
                <a:cs typeface="Times New Roman" panose="02020603050405020304" pitchFamily="18" charset="0"/>
              </a:rPr>
              <a:t>6 </a:t>
            </a:r>
            <a:r>
              <a:rPr lang="en-US" altLang="ja-JP" sz="1200" dirty="0">
                <a:latin typeface="Times New Roman" panose="02020603050405020304" pitchFamily="18" charset="0"/>
                <a:ea typeface="+mn-lt"/>
                <a:cs typeface="Times New Roman" panose="02020603050405020304" pitchFamily="18" charset="0"/>
              </a:rPr>
              <a:t>to</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80</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38</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38</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531119" y="1476941"/>
            <a:ext cx="8081762" cy="1693346"/>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Truck type general precautions</a:t>
            </a:r>
            <a:endParaRPr lang="en-US"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en-US" sz="1600">
                <a:latin typeface="Times New Roman" panose="02020603050405020304" pitchFamily="18" charset="0"/>
                <a:ea typeface="Meiryo UI"/>
                <a:cs typeface="Times New Roman" panose="02020603050405020304" pitchFamily="18" charset="0"/>
              </a:rPr>
              <a:t>     ①　</a:t>
            </a:r>
            <a:r>
              <a:rPr lang="en-US" sz="1600" dirty="0">
                <a:latin typeface="Times New Roman" panose="02020603050405020304" pitchFamily="18" charset="0"/>
                <a:ea typeface="+mn-lt"/>
                <a:cs typeface="Times New Roman" panose="02020603050405020304" pitchFamily="18" charset="0"/>
              </a:rPr>
              <a:t>Before driving, make sure that the outriggers are completely retracted.</a:t>
            </a:r>
            <a:endParaRPr lang="en-US" altLang="ja-JP" sz="1600" b="1" u="sng"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ja-JP" altLang="en-US" sz="1600">
                <a:latin typeface="Times New Roman" panose="02020603050405020304" pitchFamily="18" charset="0"/>
                <a:ea typeface="Meiryo UI"/>
                <a:cs typeface="Times New Roman" panose="02020603050405020304" pitchFamily="18" charset="0"/>
              </a:rPr>
              <a:t>     ②　</a:t>
            </a:r>
            <a:r>
              <a:rPr lang="en-US" altLang="ja-JP" sz="1600" dirty="0">
                <a:latin typeface="Times New Roman" panose="02020603050405020304" pitchFamily="18" charset="0"/>
                <a:ea typeface="+mn-lt"/>
                <a:cs typeface="Times New Roman" panose="02020603050405020304" pitchFamily="18" charset="0"/>
              </a:rPr>
              <a:t>Make sure that the work platform is retracted, and then lower the worker from the work platform before running.</a:t>
            </a:r>
            <a:endParaRPr lang="en-US" sz="1600" b="1" u="sng" dirty="0">
              <a:latin typeface="Times New Roman" panose="02020603050405020304" pitchFamily="18" charset="0"/>
              <a:ea typeface="+mn-lt"/>
              <a:cs typeface="Times New Roman" panose="02020603050405020304" pitchFamily="18" charset="0"/>
            </a:endParaRPr>
          </a:p>
        </p:txBody>
      </p:sp>
    </p:spTree>
    <p:extLst>
      <p:ext uri="{BB962C8B-B14F-4D97-AF65-F5344CB8AC3E}">
        <p14:creationId xmlns:p14="http://schemas.microsoft.com/office/powerpoint/2010/main" val="2491560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12096"/>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Safe work with aerial work platform vehicle (1) </a:t>
            </a:r>
            <a:br>
              <a:rPr lang="en-US" altLang="ja-JP" sz="2400" dirty="0">
                <a:latin typeface="Times New Roman" panose="02020603050405020304" pitchFamily="18" charset="0"/>
                <a:ea typeface="+mj-lt"/>
                <a:cs typeface="Times New Roman" panose="02020603050405020304" pitchFamily="18" charset="0"/>
              </a:rPr>
            </a:br>
            <a:r>
              <a:rPr lang="en-US" altLang="ja-JP" sz="2400" dirty="0">
                <a:latin typeface="Times New Roman" panose="02020603050405020304" pitchFamily="18" charset="0"/>
                <a:ea typeface="+mj-lt"/>
                <a:cs typeface="Times New Roman" panose="02020603050405020304" pitchFamily="18" charset="0"/>
              </a:rPr>
              <a:t>Precautions when driving S</a:t>
            </a:r>
            <a:r>
              <a:rPr lang="en-US" sz="2400" dirty="0">
                <a:latin typeface="Times New Roman" panose="02020603050405020304" pitchFamily="18" charset="0"/>
                <a:ea typeface="+mj-lt"/>
                <a:cs typeface="Times New Roman" panose="02020603050405020304" pitchFamily="18" charset="0"/>
              </a:rPr>
              <a:t>elf-propelled</a:t>
            </a:r>
            <a:r>
              <a:rPr lang="en-US" altLang="ja-JP" sz="2400" dirty="0">
                <a:latin typeface="Times New Roman" panose="02020603050405020304" pitchFamily="18" charset="0"/>
                <a:ea typeface="+mj-lt"/>
                <a:cs typeface="Times New Roman" panose="02020603050405020304" pitchFamily="18" charset="0"/>
              </a:rPr>
              <a:t> type (1)</a:t>
            </a:r>
            <a:endParaRPr lang="ja-JP">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游ゴシック"/>
                <a:cs typeface="Times New Roman" panose="02020603050405020304" pitchFamily="18" charset="0"/>
              </a:rPr>
              <a:t>Textbook page </a:t>
            </a:r>
            <a:r>
              <a:rPr lang="en-US" altLang="ja-JP" sz="1200" dirty="0">
                <a:latin typeface="Times New Roman" panose="02020603050405020304" pitchFamily="18" charset="0"/>
                <a:ea typeface="游ゴシック"/>
                <a:cs typeface="Times New Roman" panose="02020603050405020304" pitchFamily="18" charset="0"/>
              </a:rPr>
              <a:t>82</a:t>
            </a:r>
            <a:r>
              <a:rPr lang="ja-JP" altLang="en-US" sz="1200" dirty="0">
                <a:latin typeface="Times New Roman" panose="02020603050405020304" pitchFamily="18" charset="0"/>
                <a:ea typeface="游ゴシック"/>
                <a:cs typeface="Times New Roman" panose="02020603050405020304" pitchFamily="18" charset="0"/>
              </a:rPr>
              <a:t> </a:t>
            </a:r>
            <a:r>
              <a:rPr lang="en-US"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游ゴシック"/>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38 </a:t>
            </a:r>
            <a:endParaRPr lang="ja-JP" sz="1200" dirty="0">
              <a:latin typeface="Times New Roman" panose="02020603050405020304" pitchFamily="18" charset="0"/>
              <a:ea typeface="游ゴシック"/>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39</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C1E1CF63-89F9-480B-8B51-CDF2EC91E915}"/>
              </a:ext>
            </a:extLst>
          </p:cNvPr>
          <p:cNvGrpSpPr/>
          <p:nvPr/>
        </p:nvGrpSpPr>
        <p:grpSpPr>
          <a:xfrm>
            <a:off x="531119" y="1467122"/>
            <a:ext cx="8215938" cy="2933429"/>
            <a:chOff x="531119" y="1438546"/>
            <a:chExt cx="8215938" cy="2933429"/>
          </a:xfrm>
        </p:grpSpPr>
        <p:sp>
          <p:nvSpPr>
            <p:cNvPr id="11" name="コンテンツ プレースホルダー 4"/>
            <p:cNvSpPr txBox="1">
              <a:spLocks/>
            </p:cNvSpPr>
            <p:nvPr/>
          </p:nvSpPr>
          <p:spPr>
            <a:xfrm>
              <a:off x="531119" y="1438546"/>
              <a:ext cx="5637611" cy="293342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en-US" altLang="ja-JP" sz="1600" b="1" u="sng" dirty="0">
                  <a:latin typeface="Times New Roman" panose="02020603050405020304" pitchFamily="18" charset="0"/>
                  <a:ea typeface="+mn-lt"/>
                  <a:cs typeface="Times New Roman" panose="02020603050405020304" pitchFamily="18" charset="0"/>
                </a:rPr>
                <a:t>Precautions for self-propelled climbing / descending, slopes, and steps</a:t>
              </a:r>
              <a:endParaRPr lang="ja-JP" altLang="en-US" b="1" u="sng" dirty="0">
                <a:latin typeface="Times New Roman" panose="02020603050405020304" pitchFamily="18" charset="0"/>
                <a:ea typeface="+mn-lt"/>
                <a:cs typeface="Times New Roman" panose="02020603050405020304" pitchFamily="18" charset="0"/>
              </a:endParaRPr>
            </a:p>
            <a:p>
              <a:pPr marL="0" indent="0">
                <a:lnSpc>
                  <a:spcPct val="100000"/>
                </a:lnSpc>
                <a:spcBef>
                  <a:spcPts val="600"/>
                </a:spcBef>
                <a:buNone/>
              </a:pPr>
              <a:r>
                <a:rPr lang="ja-JP" altLang="en-US" sz="1600" dirty="0">
                  <a:latin typeface="Times New Roman" panose="02020603050405020304" pitchFamily="18" charset="0"/>
                  <a:ea typeface="Meiryo UI"/>
                  <a:cs typeface="Times New Roman" panose="02020603050405020304" pitchFamily="18" charset="0"/>
                </a:rPr>
                <a:t>　①　</a:t>
              </a:r>
              <a:r>
                <a:rPr lang="en-US" altLang="ja-JP" sz="1600" dirty="0">
                  <a:latin typeface="Times New Roman" panose="02020603050405020304" pitchFamily="18" charset="0"/>
                  <a:ea typeface="+mn-lt"/>
                  <a:cs typeface="Times New Roman" panose="02020603050405020304" pitchFamily="18" charset="0"/>
                </a:rPr>
                <a:t>Lock the swivel when climbing or descending a steep slope.</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buNone/>
              </a:pPr>
              <a:r>
                <a:rPr lang="ja-JP" altLang="en-US" sz="1600" dirty="0">
                  <a:latin typeface="Times New Roman" panose="02020603050405020304" pitchFamily="18" charset="0"/>
                  <a:ea typeface="Meiryo UI"/>
                  <a:cs typeface="Times New Roman" panose="02020603050405020304" pitchFamily="18" charset="0"/>
                </a:rPr>
                <a:t>　②　I</a:t>
              </a:r>
              <a:r>
                <a:rPr lang="en-US" altLang="ja-JP" sz="1600" dirty="0">
                  <a:latin typeface="Times New Roman" panose="02020603050405020304" pitchFamily="18" charset="0"/>
                  <a:ea typeface="+mn-lt"/>
                  <a:cs typeface="Times New Roman" panose="02020603050405020304" pitchFamily="18" charset="0"/>
                </a:rPr>
                <a:t>t is dangerous to change direction or cross the slope in the middle of the slope because there is a risk of falling. Once get down to the flat ground then do the change.</a:t>
              </a:r>
              <a:endParaRPr lang="en-US"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③　</a:t>
              </a:r>
              <a:r>
                <a:rPr lang="en-US" altLang="ja-JP" sz="1600" dirty="0">
                  <a:latin typeface="Times New Roman" panose="02020603050405020304" pitchFamily="18" charset="0"/>
                  <a:ea typeface="+mn-lt"/>
                  <a:cs typeface="Times New Roman" panose="02020603050405020304" pitchFamily="18" charset="0"/>
                </a:rPr>
                <a:t>Turn the counterweight toward the slope and climb up and down at a right angle to the slope.</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④　</a:t>
              </a:r>
              <a:r>
                <a:rPr lang="en-US" altLang="ja-JP" sz="1600" dirty="0">
                  <a:latin typeface="Times New Roman" panose="02020603050405020304" pitchFamily="18" charset="0"/>
                  <a:ea typeface="+mn-lt"/>
                  <a:cs typeface="Times New Roman" panose="02020603050405020304" pitchFamily="18" charset="0"/>
                </a:rPr>
                <a:t>Never perform the boom turning operation in the middle of the slope because there is a risk of tipping over.</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8" name="グループ化 7">
              <a:extLst>
                <a:ext uri="{FF2B5EF4-FFF2-40B4-BE49-F238E27FC236}">
                  <a16:creationId xmlns:a16="http://schemas.microsoft.com/office/drawing/2014/main" id="{59C185B3-AF8A-48BD-B73F-D252497A622A}"/>
                </a:ext>
              </a:extLst>
            </p:cNvPr>
            <p:cNvGrpSpPr/>
            <p:nvPr/>
          </p:nvGrpSpPr>
          <p:grpSpPr>
            <a:xfrm>
              <a:off x="6168729" y="1871002"/>
              <a:ext cx="2578328" cy="2326965"/>
              <a:chOff x="0" y="0"/>
              <a:chExt cx="3251200" cy="2406650"/>
            </a:xfrm>
          </p:grpSpPr>
          <p:pic>
            <p:nvPicPr>
              <p:cNvPr id="9" name="図 8">
                <a:extLst>
                  <a:ext uri="{FF2B5EF4-FFF2-40B4-BE49-F238E27FC236}">
                    <a16:creationId xmlns:a16="http://schemas.microsoft.com/office/drawing/2014/main" id="{AE0E763D-BBF0-497B-BD2E-8D91449C0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51200" cy="2406650"/>
              </a:xfrm>
              <a:prstGeom prst="rect">
                <a:avLst/>
              </a:prstGeom>
              <a:ln>
                <a:solidFill>
                  <a:schemeClr val="tx1"/>
                </a:solidFill>
              </a:ln>
            </p:spPr>
          </p:pic>
          <p:sp>
            <p:nvSpPr>
              <p:cNvPr id="10" name="正方形/長方形 9">
                <a:extLst>
                  <a:ext uri="{FF2B5EF4-FFF2-40B4-BE49-F238E27FC236}">
                    <a16:creationId xmlns:a16="http://schemas.microsoft.com/office/drawing/2014/main" id="{4878999B-9C31-4C28-B069-7CB178BE9B6D}"/>
                  </a:ext>
                </a:extLst>
              </p:cNvPr>
              <p:cNvSpPr/>
              <p:nvPr/>
            </p:nvSpPr>
            <p:spPr>
              <a:xfrm>
                <a:off x="231499" y="2040892"/>
                <a:ext cx="2788201" cy="3266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2-68 Turn around on a slope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292630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a:noAutofit/>
          </a:bodyPr>
          <a:lstStyle/>
          <a:p>
            <a:r>
              <a:rPr lang="en" altLang="ja-JP" sz="2400">
                <a:latin typeface="Times New Roman" panose="02020603050405020304" pitchFamily="18" charset="0"/>
                <a:ea typeface="+mj-lt"/>
                <a:cs typeface="Times New Roman" panose="02020603050405020304" pitchFamily="18" charset="0"/>
              </a:rPr>
              <a:t>Qualification for driving aerial work platform vehicles</a:t>
            </a:r>
            <a:endParaRPr lang="ja-JP" altLang="en-US" sz="240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5163235" y="6437234"/>
            <a:ext cx="303351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a:t>
            </a:r>
            <a:r>
              <a:rPr lang="ja-JP" altLang="en-US" sz="1200" dirty="0">
                <a:latin typeface="Times New Roman" panose="02020603050405020304" pitchFamily="18" charset="0"/>
                <a:ea typeface="+mn-lt"/>
                <a:cs typeface="Times New Roman" panose="02020603050405020304" pitchFamily="18" charset="0"/>
              </a:rPr>
              <a:t> 3</a:t>
            </a:r>
            <a:r>
              <a:rPr lang="ja-JP" sz="1200" dirty="0">
                <a:latin typeface="Times New Roman" panose="02020603050405020304" pitchFamily="18" charset="0"/>
                <a:ea typeface="+mn-lt"/>
                <a:cs typeface="Times New Roman" panose="02020603050405020304" pitchFamily="18" charset="0"/>
              </a:rPr>
              <a:t> / Auxiliary textbook page </a:t>
            </a:r>
            <a:r>
              <a:rPr lang="en-US" altLang="ja-JP" sz="1200" dirty="0" smtClean="0">
                <a:latin typeface="Times New Roman" panose="02020603050405020304" pitchFamily="18" charset="0"/>
                <a:ea typeface="+mn-lt"/>
                <a:cs typeface="Times New Roman" panose="02020603050405020304" pitchFamily="18" charset="0"/>
              </a:rPr>
              <a:t>5</a:t>
            </a:r>
            <a:endParaRPr lang="ja-JP" altLang="en-US" sz="1200" dirty="0">
              <a:latin typeface="Times New Roman" panose="02020603050405020304" pitchFamily="18" charset="0"/>
              <a:ea typeface="游ゴシック"/>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latin typeface="Times New Roman" panose="02020603050405020304" pitchFamily="18" charset="0"/>
                <a:cs typeface="Times New Roman" panose="02020603050405020304" pitchFamily="18" charset="0"/>
              </a:rPr>
              <a:t>4</a:t>
            </a:fld>
            <a:endParaRPr kumimoji="1" lang="ja-JP" altLang="en-US">
              <a:latin typeface="Times New Roman" panose="02020603050405020304" pitchFamily="18" charset="0"/>
              <a:cs typeface="Times New Roman" panose="02020603050405020304" pitchFamily="18" charset="0"/>
            </a:endParaRPr>
          </a:p>
        </p:txBody>
      </p:sp>
      <p:pic>
        <p:nvPicPr>
          <p:cNvPr id="2" name="図 1"/>
          <p:cNvPicPr>
            <a:picLocks noChangeAspect="1"/>
          </p:cNvPicPr>
          <p:nvPr/>
        </p:nvPicPr>
        <p:blipFill>
          <a:blip r:embed="rId3"/>
          <a:stretch>
            <a:fillRect/>
          </a:stretch>
        </p:blipFill>
        <p:spPr>
          <a:xfrm>
            <a:off x="628650" y="993097"/>
            <a:ext cx="5829300" cy="1767330"/>
          </a:xfrm>
          <a:prstGeom prst="rect">
            <a:avLst/>
          </a:prstGeom>
        </p:spPr>
      </p:pic>
      <p:sp>
        <p:nvSpPr>
          <p:cNvPr id="8" name="コンテンツ プレースホルダー 4"/>
          <p:cNvSpPr>
            <a:spLocks noGrp="1"/>
          </p:cNvSpPr>
          <p:nvPr>
            <p:ph idx="1"/>
          </p:nvPr>
        </p:nvSpPr>
        <p:spPr>
          <a:xfrm>
            <a:off x="628650" y="4003323"/>
            <a:ext cx="6264940" cy="1073471"/>
          </a:xfrm>
          <a:ln>
            <a:noFill/>
          </a:ln>
        </p:spPr>
        <p:txBody>
          <a:bodyPr vert="horz" lIns="91440" tIns="45720" rIns="91440" bIns="45720" rtlCol="0" anchor="t">
            <a:noAutofit/>
          </a:bodyPr>
          <a:lstStyle/>
          <a:p>
            <a:pPr marL="0" indent="0">
              <a:lnSpc>
                <a:spcPct val="110000"/>
              </a:lnSpc>
              <a:spcBef>
                <a:spcPts val="0"/>
              </a:spcBef>
              <a:buNone/>
            </a:pPr>
            <a:r>
              <a:rPr lang="en-US" altLang="ja-JP" sz="1600" dirty="0">
                <a:latin typeface="Times New Roman" panose="02020603050405020304" pitchFamily="18" charset="0"/>
                <a:ea typeface="Meiryo UI"/>
                <a:cs typeface="Times New Roman" panose="02020603050405020304" pitchFamily="18" charset="0"/>
              </a:rPr>
              <a:t>※</a:t>
            </a:r>
            <a:r>
              <a:rPr lang="en-US" sz="1600" dirty="0">
                <a:latin typeface="Times New Roman" panose="02020603050405020304" pitchFamily="18" charset="0"/>
                <a:ea typeface="+mn-lt"/>
                <a:cs typeface="Times New Roman" panose="02020603050405020304" pitchFamily="18" charset="0"/>
              </a:rPr>
              <a:t>What is the work floor height?</a:t>
            </a:r>
            <a:endParaRPr lang="ja-JP" altLang="en-US" sz="1600" dirty="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The vertical height from the ground to the floor when the work floor (equipment for loading people and loads) is raised to its highest point.</a:t>
            </a:r>
            <a:endParaRPr lang="ja-JP" sz="1600" dirty="0">
              <a:latin typeface="Times New Roman" panose="02020603050405020304" pitchFamily="18" charset="0"/>
              <a:ea typeface="+mn-lt"/>
              <a:cs typeface="Times New Roman" panose="02020603050405020304" pitchFamily="18" charset="0"/>
            </a:endParaRPr>
          </a:p>
          <a:p>
            <a:pPr algn="just">
              <a:buNone/>
            </a:pPr>
            <a:endParaRPr lang="ja-JP" sz="1600" dirty="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endParaRPr lang="ja-JP" altLang="en-US" sz="1600" dirty="0">
              <a:latin typeface="Times New Roman" panose="02020603050405020304" pitchFamily="18" charset="0"/>
              <a:ea typeface="Meiryo UI"/>
              <a:cs typeface="Times New Roman" panose="02020603050405020304" pitchFamily="18" charset="0"/>
            </a:endParaRPr>
          </a:p>
          <a:p>
            <a:pPr marL="0" indent="0">
              <a:lnSpc>
                <a:spcPct val="110000"/>
              </a:lnSpc>
              <a:spcBef>
                <a:spcPts val="0"/>
              </a:spcBef>
              <a:buNone/>
            </a:pPr>
            <a:endParaRPr lang="ja-JP" altLang="en-US" sz="1600" dirty="0">
              <a:latin typeface="Times New Roman" panose="02020603050405020304" pitchFamily="18" charset="0"/>
              <a:ea typeface="Meiryo UI" panose="020B0604030504040204" pitchFamily="50" charset="-128"/>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D396DADE-0CE6-43FB-BBA2-7995FB190194}"/>
              </a:ext>
            </a:extLst>
          </p:cNvPr>
          <p:cNvGraphicFramePr>
            <a:graphicFrameLocks noGrp="1"/>
          </p:cNvGraphicFramePr>
          <p:nvPr>
            <p:extLst>
              <p:ext uri="{D42A27DB-BD31-4B8C-83A1-F6EECF244321}">
                <p14:modId xmlns:p14="http://schemas.microsoft.com/office/powerpoint/2010/main" val="1174086482"/>
              </p:ext>
            </p:extLst>
          </p:nvPr>
        </p:nvGraphicFramePr>
        <p:xfrm>
          <a:off x="589471" y="1452112"/>
          <a:ext cx="5871059" cy="2034540"/>
        </p:xfrm>
        <a:graphic>
          <a:graphicData uri="http://schemas.openxmlformats.org/drawingml/2006/table">
            <a:tbl>
              <a:tblPr firstRow="1" bandRow="1">
                <a:tableStyleId>{5C22544A-7EE6-4342-B048-85BDC9FD1C3A}</a:tableStyleId>
              </a:tblPr>
              <a:tblGrid>
                <a:gridCol w="1813526">
                  <a:extLst>
                    <a:ext uri="{9D8B030D-6E8A-4147-A177-3AD203B41FA5}">
                      <a16:colId xmlns:a16="http://schemas.microsoft.com/office/drawing/2014/main" val="4171511757"/>
                    </a:ext>
                  </a:extLst>
                </a:gridCol>
                <a:gridCol w="1987550">
                  <a:extLst>
                    <a:ext uri="{9D8B030D-6E8A-4147-A177-3AD203B41FA5}">
                      <a16:colId xmlns:a16="http://schemas.microsoft.com/office/drawing/2014/main" val="1188594195"/>
                    </a:ext>
                  </a:extLst>
                </a:gridCol>
                <a:gridCol w="2069983">
                  <a:extLst>
                    <a:ext uri="{9D8B030D-6E8A-4147-A177-3AD203B41FA5}">
                      <a16:colId xmlns:a16="http://schemas.microsoft.com/office/drawing/2014/main" val="2932736487"/>
                    </a:ext>
                  </a:extLst>
                </a:gridCol>
              </a:tblGrid>
              <a:tr h="0">
                <a:tc>
                  <a:txBody>
                    <a:bodyPr/>
                    <a:lstStyle/>
                    <a:p>
                      <a:pPr algn="r" rtl="0" fontAlgn="base"/>
                      <a:r>
                        <a:rPr lang="en-US" sz="1050" dirty="0">
                          <a:solidFill>
                            <a:schemeClr val="tx1"/>
                          </a:solidFill>
                          <a:effectLst/>
                          <a:latin typeface="Times New Roman" panose="02020603050405020304" pitchFamily="18" charset="0"/>
                          <a:cs typeface="Times New Roman" panose="02020603050405020304" pitchFamily="18" charset="0"/>
                        </a:rPr>
                        <a:t>Qualification </a:t>
                      </a:r>
                      <a:endParaRPr lang="en-US" dirty="0">
                        <a:solidFill>
                          <a:schemeClr val="tx1"/>
                        </a:solidFill>
                        <a:effectLst/>
                        <a:latin typeface="Times New Roman" panose="02020603050405020304" pitchFamily="18" charset="0"/>
                        <a:cs typeface="Times New Roman" panose="02020603050405020304" pitchFamily="18" charset="0"/>
                      </a:endParaRPr>
                    </a:p>
                    <a:p>
                      <a:pPr algn="l" rtl="0" fontAlgn="base"/>
                      <a:r>
                        <a:rPr lang="en-US" sz="1050" dirty="0">
                          <a:solidFill>
                            <a:schemeClr val="tx1"/>
                          </a:solidFill>
                          <a:effectLst/>
                          <a:latin typeface="Times New Roman" panose="02020603050405020304" pitchFamily="18" charset="0"/>
                          <a:cs typeface="Times New Roman" panose="02020603050405020304" pitchFamily="18" charset="0"/>
                        </a:rPr>
                        <a:t>Classification </a:t>
                      </a:r>
                      <a:endParaRPr lang="en-US" b="0" i="0" dirty="0">
                        <a:solidFill>
                          <a:schemeClr val="tx1"/>
                        </a:solidFill>
                        <a:effectLst/>
                        <a:latin typeface="Times New Roman" panose="02020603050405020304" pitchFamily="18" charset="0"/>
                        <a:cs typeface="Times New Roman" panose="02020603050405020304" pitchFamily="18" charset="0"/>
                      </a:endParaRPr>
                    </a:p>
                  </a:txBody>
                  <a:tcPr anchor="ctr"/>
                </a:tc>
                <a:tc>
                  <a:txBody>
                    <a:bodyPr/>
                    <a:lstStyle/>
                    <a:p>
                      <a:pPr algn="ctr" rtl="0" fontAlgn="base"/>
                      <a:r>
                        <a:rPr lang="en-US" sz="1050" dirty="0">
                          <a:solidFill>
                            <a:schemeClr val="tx1"/>
                          </a:solidFill>
                          <a:effectLst/>
                          <a:latin typeface="Times New Roman" panose="02020603050405020304" pitchFamily="18" charset="0"/>
                          <a:cs typeface="Times New Roman" panose="02020603050405020304" pitchFamily="18" charset="0"/>
                        </a:rPr>
                        <a:t>Persons who have completed technical training </a:t>
                      </a:r>
                      <a:endParaRPr lang="en-US" dirty="0">
                        <a:solidFill>
                          <a:schemeClr val="tx1"/>
                        </a:solidFill>
                        <a:effectLst/>
                        <a:latin typeface="Times New Roman" panose="02020603050405020304" pitchFamily="18" charset="0"/>
                        <a:cs typeface="Times New Roman" panose="02020603050405020304" pitchFamily="18" charset="0"/>
                      </a:endParaRPr>
                    </a:p>
                    <a:p>
                      <a:pPr algn="ctr" rtl="0" fontAlgn="base"/>
                      <a:r>
                        <a:rPr lang="en-US" sz="1050" dirty="0">
                          <a:solidFill>
                            <a:schemeClr val="tx1"/>
                          </a:solidFill>
                          <a:effectLst/>
                          <a:latin typeface="Times New Roman" panose="02020603050405020304" pitchFamily="18" charset="0"/>
                          <a:cs typeface="Times New Roman" panose="02020603050405020304" pitchFamily="18" charset="0"/>
                        </a:rPr>
                        <a:t>(Article 20, Paragraph 15 of the Safety and Health Ordinance) </a:t>
                      </a:r>
                      <a:endParaRPr lang="en-US" b="0" i="0" dirty="0">
                        <a:solidFill>
                          <a:schemeClr val="tx1"/>
                        </a:solidFill>
                        <a:effectLst/>
                        <a:latin typeface="Times New Roman" panose="02020603050405020304" pitchFamily="18" charset="0"/>
                        <a:cs typeface="Times New Roman" panose="02020603050405020304" pitchFamily="18" charset="0"/>
                      </a:endParaRPr>
                    </a:p>
                  </a:txBody>
                  <a:tcPr anchor="ctr"/>
                </a:tc>
                <a:tc>
                  <a:txBody>
                    <a:bodyPr/>
                    <a:lstStyle/>
                    <a:p>
                      <a:pPr algn="ctr" rtl="0" fontAlgn="base"/>
                      <a:r>
                        <a:rPr lang="en-US" sz="1050" dirty="0">
                          <a:solidFill>
                            <a:schemeClr val="tx1"/>
                          </a:solidFill>
                          <a:effectLst/>
                          <a:latin typeface="Times New Roman" panose="02020603050405020304" pitchFamily="18" charset="0"/>
                          <a:cs typeface="Times New Roman" panose="02020603050405020304" pitchFamily="18" charset="0"/>
                        </a:rPr>
                        <a:t>Special education for those who have completed  </a:t>
                      </a:r>
                      <a:endParaRPr lang="en-US" dirty="0">
                        <a:solidFill>
                          <a:schemeClr val="tx1"/>
                        </a:solidFill>
                        <a:effectLst/>
                        <a:latin typeface="Times New Roman" panose="02020603050405020304" pitchFamily="18" charset="0"/>
                        <a:cs typeface="Times New Roman" panose="02020603050405020304" pitchFamily="18" charset="0"/>
                      </a:endParaRPr>
                    </a:p>
                    <a:p>
                      <a:pPr algn="ctr" rtl="0" fontAlgn="base"/>
                      <a:r>
                        <a:rPr lang="en-US" altLang="ja-JP" sz="1050" dirty="0">
                          <a:solidFill>
                            <a:schemeClr val="tx1"/>
                          </a:solidFill>
                          <a:effectLst/>
                          <a:latin typeface="Times New Roman" panose="02020603050405020304" pitchFamily="18" charset="0"/>
                          <a:cs typeface="Times New Roman" panose="02020603050405020304" pitchFamily="18" charset="0"/>
                        </a:rPr>
                        <a:t> </a:t>
                      </a:r>
                      <a:r>
                        <a:rPr lang="en-US" sz="1050" dirty="0">
                          <a:solidFill>
                            <a:schemeClr val="tx1"/>
                          </a:solidFill>
                          <a:effectLst/>
                          <a:latin typeface="Times New Roman" panose="02020603050405020304" pitchFamily="18" charset="0"/>
                          <a:cs typeface="Times New Roman" panose="02020603050405020304" pitchFamily="18" charset="0"/>
                        </a:rPr>
                        <a:t> </a:t>
                      </a:r>
                      <a:endParaRPr lang="en-US" dirty="0">
                        <a:solidFill>
                          <a:schemeClr val="tx1"/>
                        </a:solidFill>
                        <a:effectLst/>
                        <a:latin typeface="Times New Roman" panose="02020603050405020304" pitchFamily="18" charset="0"/>
                        <a:cs typeface="Times New Roman" panose="02020603050405020304" pitchFamily="18" charset="0"/>
                      </a:endParaRPr>
                    </a:p>
                    <a:p>
                      <a:pPr algn="ctr" rtl="0" fontAlgn="base"/>
                      <a:r>
                        <a:rPr lang="en-US" sz="1050" dirty="0">
                          <a:solidFill>
                            <a:schemeClr val="tx1"/>
                          </a:solidFill>
                          <a:effectLst/>
                          <a:latin typeface="Times New Roman" panose="02020603050405020304" pitchFamily="18" charset="0"/>
                          <a:cs typeface="Times New Roman" panose="02020603050405020304" pitchFamily="18" charset="0"/>
                        </a:rPr>
                        <a:t>(Article 36, No.5 of No. 10 of the Code of Safety and Health) </a:t>
                      </a:r>
                      <a:endParaRPr lang="en-US" b="0" i="0" dirty="0">
                        <a:solidFill>
                          <a:schemeClr val="tx1"/>
                        </a:solidFill>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72915023"/>
                  </a:ext>
                </a:extLst>
              </a:tr>
              <a:tr h="0">
                <a:tc>
                  <a:txBody>
                    <a:bodyPr/>
                    <a:lstStyle/>
                    <a:p>
                      <a:pPr algn="just" rtl="0" fontAlgn="base"/>
                      <a:r>
                        <a:rPr lang="en-US" sz="1050" dirty="0">
                          <a:effectLst/>
                          <a:latin typeface="Times New Roman" panose="02020603050405020304" pitchFamily="18" charset="0"/>
                          <a:cs typeface="Times New Roman" panose="02020603050405020304" pitchFamily="18" charset="0"/>
                        </a:rPr>
                        <a:t>Aerial work vehicles platform with a work floor height of 10m. or more</a:t>
                      </a:r>
                      <a:r>
                        <a:rPr lang="en-US" altLang="ja-JP" sz="1050" dirty="0">
                          <a:effectLst/>
                          <a:latin typeface="Times New Roman" panose="02020603050405020304" pitchFamily="18" charset="0"/>
                          <a:cs typeface="Times New Roman" panose="02020603050405020304" pitchFamily="18" charset="0"/>
                        </a:rPr>
                        <a:t> </a:t>
                      </a:r>
                      <a:r>
                        <a:rPr lang="en-US" sz="1050" dirty="0">
                          <a:effectLst/>
                          <a:latin typeface="Times New Roman" panose="02020603050405020304" pitchFamily="18" charset="0"/>
                          <a:cs typeface="Times New Roman" panose="02020603050405020304" pitchFamily="18" charset="0"/>
                        </a:rPr>
                        <a:t> </a:t>
                      </a:r>
                      <a:endParaRPr lang="en-US" b="0" i="0" dirty="0">
                        <a:effectLst/>
                        <a:latin typeface="Times New Roman" panose="02020603050405020304" pitchFamily="18" charset="0"/>
                        <a:cs typeface="Times New Roman" panose="02020603050405020304" pitchFamily="18" charset="0"/>
                      </a:endParaRPr>
                    </a:p>
                  </a:txBody>
                  <a:tcPr anchor="ctr">
                    <a:lnB w="12700">
                      <a:solidFill>
                        <a:schemeClr val="tx1"/>
                      </a:solidFill>
                    </a:lnB>
                    <a:solidFill>
                      <a:schemeClr val="bg1"/>
                    </a:solidFill>
                  </a:tcPr>
                </a:tc>
                <a:tc>
                  <a:txBody>
                    <a:bodyPr/>
                    <a:lstStyle/>
                    <a:p>
                      <a:pPr algn="ctr" rtl="0" fontAlgn="base"/>
                      <a:r>
                        <a:rPr lang="en-US" sz="2800" dirty="0">
                          <a:effectLst/>
                          <a:latin typeface="Times New Roman" panose="02020603050405020304" pitchFamily="18" charset="0"/>
                          <a:cs typeface="Times New Roman" panose="02020603050405020304" pitchFamily="18" charset="0"/>
                        </a:rPr>
                        <a:t>○ </a:t>
                      </a:r>
                      <a:endParaRPr lang="en-US" sz="2800" b="0" i="0" dirty="0">
                        <a:effectLst/>
                        <a:latin typeface="Times New Roman" panose="02020603050405020304" pitchFamily="18" charset="0"/>
                        <a:cs typeface="Times New Roman" panose="02020603050405020304" pitchFamily="18" charset="0"/>
                      </a:endParaRPr>
                    </a:p>
                  </a:txBody>
                  <a:tcPr anchor="ctr">
                    <a:lnB w="12700">
                      <a:solidFill>
                        <a:schemeClr val="tx1"/>
                      </a:solidFill>
                    </a:lnB>
                    <a:solidFill>
                      <a:schemeClr val="bg1"/>
                    </a:solidFill>
                  </a:tcPr>
                </a:tc>
                <a:tc>
                  <a:txBody>
                    <a:bodyPr/>
                    <a:lstStyle/>
                    <a:p>
                      <a:pPr algn="ctr" rtl="0" fontAlgn="base"/>
                      <a:r>
                        <a:rPr lang="en-US" sz="2800" dirty="0">
                          <a:effectLst/>
                          <a:latin typeface="Times New Roman" panose="02020603050405020304" pitchFamily="18" charset="0"/>
                          <a:cs typeface="Times New Roman" panose="02020603050405020304" pitchFamily="18" charset="0"/>
                        </a:rPr>
                        <a:t>× </a:t>
                      </a:r>
                      <a:endParaRPr lang="en-US" sz="2800" b="0" i="0" dirty="0">
                        <a:effectLst/>
                        <a:latin typeface="Times New Roman" panose="02020603050405020304" pitchFamily="18" charset="0"/>
                        <a:cs typeface="Times New Roman" panose="02020603050405020304" pitchFamily="18" charset="0"/>
                      </a:endParaRPr>
                    </a:p>
                  </a:txBody>
                  <a:tcPr anchor="ctr">
                    <a:lnB w="12700">
                      <a:solidFill>
                        <a:schemeClr val="tx1"/>
                      </a:solidFill>
                    </a:lnB>
                    <a:solidFill>
                      <a:schemeClr val="bg1"/>
                    </a:solidFill>
                  </a:tcPr>
                </a:tc>
                <a:extLst>
                  <a:ext uri="{0D108BD9-81ED-4DB2-BD59-A6C34878D82A}">
                    <a16:rowId xmlns:a16="http://schemas.microsoft.com/office/drawing/2014/main" val="1028121909"/>
                  </a:ext>
                </a:extLst>
              </a:tr>
              <a:tr h="0">
                <a:tc>
                  <a:txBody>
                    <a:bodyPr/>
                    <a:lstStyle/>
                    <a:p>
                      <a:pPr algn="just" rtl="0" fontAlgn="base"/>
                      <a:r>
                        <a:rPr lang="en-US" sz="1050" dirty="0">
                          <a:effectLst/>
                          <a:latin typeface="Times New Roman" panose="02020603050405020304" pitchFamily="18" charset="0"/>
                          <a:cs typeface="Times New Roman" panose="02020603050405020304" pitchFamily="18" charset="0"/>
                        </a:rPr>
                        <a:t>Aerial work</a:t>
                      </a:r>
                      <a:r>
                        <a:rPr lang="en-US" altLang="ja-JP" sz="1050" dirty="0">
                          <a:effectLst/>
                          <a:latin typeface="Times New Roman" panose="02020603050405020304" pitchFamily="18" charset="0"/>
                          <a:cs typeface="Times New Roman" panose="02020603050405020304" pitchFamily="18" charset="0"/>
                        </a:rPr>
                        <a:t> </a:t>
                      </a:r>
                      <a:r>
                        <a:rPr lang="en-US" sz="1050" dirty="0">
                          <a:effectLst/>
                          <a:latin typeface="Times New Roman" panose="02020603050405020304" pitchFamily="18" charset="0"/>
                          <a:cs typeface="Times New Roman" panose="02020603050405020304" pitchFamily="18" charset="0"/>
                        </a:rPr>
                        <a:t>platform vehicles with a work floor height of less than 10m. </a:t>
                      </a:r>
                      <a:endParaRPr lang="en-US" b="0" i="0" dirty="0">
                        <a:effectLst/>
                        <a:latin typeface="Times New Roman" panose="02020603050405020304" pitchFamily="18" charset="0"/>
                        <a:cs typeface="Times New Roman" panose="02020603050405020304" pitchFamily="18" charset="0"/>
                      </a:endParaRPr>
                    </a:p>
                  </a:txBody>
                  <a:tcPr anchor="ctr">
                    <a:lnT w="12700">
                      <a:solidFill>
                        <a:schemeClr val="tx1"/>
                      </a:solidFill>
                    </a:lnT>
                    <a:solidFill>
                      <a:schemeClr val="bg1"/>
                    </a:solidFill>
                  </a:tcPr>
                </a:tc>
                <a:tc>
                  <a:txBody>
                    <a:bodyPr/>
                    <a:lstStyle/>
                    <a:p>
                      <a:pPr algn="ctr" rtl="0" fontAlgn="base"/>
                      <a:r>
                        <a:rPr lang="en-US" sz="2800" dirty="0">
                          <a:effectLst/>
                          <a:latin typeface="Times New Roman" panose="02020603050405020304" pitchFamily="18" charset="0"/>
                          <a:cs typeface="Times New Roman" panose="02020603050405020304" pitchFamily="18" charset="0"/>
                        </a:rPr>
                        <a:t>○ </a:t>
                      </a:r>
                      <a:endParaRPr lang="en-US" sz="2800" b="0" i="0" dirty="0">
                        <a:effectLst/>
                        <a:latin typeface="Times New Roman" panose="02020603050405020304" pitchFamily="18" charset="0"/>
                        <a:cs typeface="Times New Roman" panose="02020603050405020304" pitchFamily="18" charset="0"/>
                      </a:endParaRPr>
                    </a:p>
                  </a:txBody>
                  <a:tcPr anchor="ctr">
                    <a:lnT w="12700">
                      <a:solidFill>
                        <a:schemeClr val="tx1"/>
                      </a:solidFill>
                    </a:lnT>
                    <a:solidFill>
                      <a:schemeClr val="bg1"/>
                    </a:solidFill>
                  </a:tcPr>
                </a:tc>
                <a:tc>
                  <a:txBody>
                    <a:bodyPr/>
                    <a:lstStyle/>
                    <a:p>
                      <a:pPr algn="ctr" rtl="0" fontAlgn="base"/>
                      <a:r>
                        <a:rPr lang="en-US" sz="2800" dirty="0">
                          <a:effectLst/>
                          <a:latin typeface="Times New Roman" panose="02020603050405020304" pitchFamily="18" charset="0"/>
                          <a:cs typeface="Times New Roman" panose="02020603050405020304" pitchFamily="18" charset="0"/>
                        </a:rPr>
                        <a:t>○ </a:t>
                      </a:r>
                      <a:endParaRPr lang="en-US" sz="2800" b="0" i="0" dirty="0">
                        <a:effectLst/>
                        <a:latin typeface="Times New Roman" panose="02020603050405020304" pitchFamily="18" charset="0"/>
                        <a:cs typeface="Times New Roman" panose="02020603050405020304" pitchFamily="18" charset="0"/>
                      </a:endParaRPr>
                    </a:p>
                  </a:txBody>
                  <a:tcPr anchor="ctr">
                    <a:lnT w="12700">
                      <a:solidFill>
                        <a:schemeClr val="tx1"/>
                      </a:solidFill>
                    </a:lnT>
                    <a:solidFill>
                      <a:schemeClr val="bg1"/>
                    </a:solidFill>
                  </a:tcPr>
                </a:tc>
                <a:extLst>
                  <a:ext uri="{0D108BD9-81ED-4DB2-BD59-A6C34878D82A}">
                    <a16:rowId xmlns:a16="http://schemas.microsoft.com/office/drawing/2014/main" val="1079487060"/>
                  </a:ext>
                </a:extLst>
              </a:tr>
            </a:tbl>
          </a:graphicData>
        </a:graphic>
      </p:graphicFrame>
      <p:sp>
        <p:nvSpPr>
          <p:cNvPr id="11" name="TextBox 10">
            <a:extLst>
              <a:ext uri="{FF2B5EF4-FFF2-40B4-BE49-F238E27FC236}">
                <a16:creationId xmlns:a16="http://schemas.microsoft.com/office/drawing/2014/main" id="{C3584EE4-A357-4D32-AB4C-5B908AEDC11E}"/>
              </a:ext>
            </a:extLst>
          </p:cNvPr>
          <p:cNvSpPr txBox="1"/>
          <p:nvPr/>
        </p:nvSpPr>
        <p:spPr>
          <a:xfrm>
            <a:off x="562002" y="986287"/>
            <a:ext cx="5934972"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Times New Roman" panose="02020603050405020304" pitchFamily="18" charset="0"/>
                <a:ea typeface="+mn-lt"/>
                <a:cs typeface="Times New Roman" panose="02020603050405020304" pitchFamily="18" charset="0"/>
              </a:rPr>
              <a:t>Table 1-1 Qualifications required to operate an aerial work platform vehicle</a:t>
            </a:r>
          </a:p>
          <a:p>
            <a:pPr algn="l"/>
            <a:endParaRPr lang="en-US" sz="1400" dirty="0">
              <a:latin typeface="Times New Roman" panose="02020603050405020304" pitchFamily="18" charset="0"/>
              <a:cs typeface="Times New Roman" panose="02020603050405020304" pitchFamily="18" charset="0"/>
            </a:endParaRPr>
          </a:p>
        </p:txBody>
      </p:sp>
      <p:pic>
        <p:nvPicPr>
          <p:cNvPr id="5" name="Picture 11">
            <a:extLst>
              <a:ext uri="{FF2B5EF4-FFF2-40B4-BE49-F238E27FC236}">
                <a16:creationId xmlns:a16="http://schemas.microsoft.com/office/drawing/2014/main" id="{403112FD-94A1-4A6C-99C3-FA610B8EB6C4}"/>
              </a:ext>
            </a:extLst>
          </p:cNvPr>
          <p:cNvPicPr>
            <a:picLocks noChangeAspect="1"/>
          </p:cNvPicPr>
          <p:nvPr/>
        </p:nvPicPr>
        <p:blipFill>
          <a:blip r:embed="rId4"/>
          <a:stretch>
            <a:fillRect/>
          </a:stretch>
        </p:blipFill>
        <p:spPr>
          <a:xfrm>
            <a:off x="6541697" y="1053198"/>
            <a:ext cx="2495550" cy="2238196"/>
          </a:xfrm>
          <a:prstGeom prst="rect">
            <a:avLst/>
          </a:prstGeom>
          <a:ln>
            <a:solidFill>
              <a:schemeClr val="tx1"/>
            </a:solidFill>
          </a:ln>
        </p:spPr>
      </p:pic>
      <p:pic>
        <p:nvPicPr>
          <p:cNvPr id="12" name="Picture 12">
            <a:extLst>
              <a:ext uri="{FF2B5EF4-FFF2-40B4-BE49-F238E27FC236}">
                <a16:creationId xmlns:a16="http://schemas.microsoft.com/office/drawing/2014/main" id="{057DF9D4-1C1D-4D06-93CD-7EFB106B536D}"/>
              </a:ext>
            </a:extLst>
          </p:cNvPr>
          <p:cNvPicPr>
            <a:picLocks noChangeAspect="1"/>
          </p:cNvPicPr>
          <p:nvPr/>
        </p:nvPicPr>
        <p:blipFill>
          <a:blip r:embed="rId5"/>
          <a:stretch>
            <a:fillRect/>
          </a:stretch>
        </p:blipFill>
        <p:spPr>
          <a:xfrm>
            <a:off x="7181708" y="3429000"/>
            <a:ext cx="1571625" cy="2667000"/>
          </a:xfrm>
          <a:prstGeom prst="rect">
            <a:avLst/>
          </a:prstGeom>
          <a:ln>
            <a:solidFill>
              <a:schemeClr val="tx1"/>
            </a:solidFill>
          </a:ln>
        </p:spPr>
      </p:pic>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73042"/>
          </a:xfrm>
          <a:ln>
            <a:solidFill>
              <a:schemeClr val="tx1"/>
            </a:solidFill>
          </a:ln>
        </p:spPr>
        <p:txBody>
          <a:bodyPr>
            <a:noAutofit/>
          </a:bodyPr>
          <a:lstStyle/>
          <a:p>
            <a:r>
              <a:rPr lang="en-US" altLang="ja-JP" sz="2400" dirty="0">
                <a:latin typeface="Times New Roman" panose="02020603050405020304" pitchFamily="18" charset="0"/>
                <a:ea typeface="Meiryo UI"/>
                <a:cs typeface="Times New Roman" panose="02020603050405020304" pitchFamily="18" charset="0"/>
              </a:rPr>
              <a:t>Safe work with aerial work platform vehicle (1) </a:t>
            </a:r>
            <a:r>
              <a:rPr lang="en-US" altLang="ja-JP" sz="2400" dirty="0">
                <a:latin typeface="Times New Roman" panose="02020603050405020304" pitchFamily="18" charset="0"/>
                <a:ea typeface="Meiryo UI" panose="020B0604030504040204" pitchFamily="50" charset="-128"/>
                <a:cs typeface="Times New Roman" panose="02020603050405020304" pitchFamily="18" charset="0"/>
              </a:rPr>
              <a:t/>
            </a:r>
            <a:br>
              <a:rPr lang="en-US" altLang="ja-JP" sz="2400" dirty="0">
                <a:latin typeface="Times New Roman" panose="02020603050405020304" pitchFamily="18" charset="0"/>
                <a:ea typeface="Meiryo UI" panose="020B0604030504040204" pitchFamily="50" charset="-128"/>
                <a:cs typeface="Times New Roman" panose="02020603050405020304" pitchFamily="18" charset="0"/>
              </a:rPr>
            </a:br>
            <a:r>
              <a:rPr lang="en-US" altLang="ja-JP" sz="2400" dirty="0">
                <a:latin typeface="Times New Roman" panose="02020603050405020304" pitchFamily="18" charset="0"/>
                <a:ea typeface="Meiryo UI"/>
                <a:cs typeface="Times New Roman" panose="02020603050405020304" pitchFamily="18" charset="0"/>
              </a:rPr>
              <a:t>Precautions when driving Self-propelled type (2)</a:t>
            </a:r>
            <a:endParaRPr lang="ja-JP" altLang="en-US" sz="240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336556" y="6400413"/>
            <a:ext cx="3834106"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8</a:t>
            </a:r>
            <a:r>
              <a:rPr lang="en-US" altLang="ja-JP" sz="1200" dirty="0">
                <a:latin typeface="Times New Roman" panose="02020603050405020304" pitchFamily="18" charset="0"/>
                <a:ea typeface="+mn-lt"/>
                <a:cs typeface="Times New Roman" panose="02020603050405020304" pitchFamily="18" charset="0"/>
              </a:rPr>
              <a:t>3</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a:t>
            </a:r>
            <a:r>
              <a:rPr lang="ja-JP" sz="1200" dirty="0" smtClean="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8</a:t>
            </a:r>
            <a:r>
              <a:rPr lang="en-US" altLang="ja-JP" sz="1200" dirty="0">
                <a:latin typeface="Times New Roman" panose="02020603050405020304" pitchFamily="18" charset="0"/>
                <a:ea typeface="+mn-lt"/>
                <a:cs typeface="Times New Roman" panose="02020603050405020304" pitchFamily="18" charset="0"/>
              </a:rPr>
              <a:t>4</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a:t>
            </a:r>
            <a:r>
              <a:rPr lang="en-US" altLang="ja-JP" sz="1200" dirty="0" smtClean="0">
                <a:latin typeface="Times New Roman" panose="02020603050405020304" pitchFamily="18" charset="0"/>
                <a:ea typeface="+mn-lt"/>
                <a:cs typeface="Times New Roman" panose="02020603050405020304" pitchFamily="18" charset="0"/>
              </a:rPr>
              <a:t>39</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40</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A6C429E7-9298-406A-B5A2-C29656DEF507}"/>
              </a:ext>
            </a:extLst>
          </p:cNvPr>
          <p:cNvGrpSpPr/>
          <p:nvPr/>
        </p:nvGrpSpPr>
        <p:grpSpPr>
          <a:xfrm>
            <a:off x="563972" y="1310555"/>
            <a:ext cx="8203057" cy="4504473"/>
            <a:chOff x="563972" y="1310555"/>
            <a:chExt cx="8203057" cy="4504473"/>
          </a:xfrm>
        </p:grpSpPr>
        <p:sp>
          <p:nvSpPr>
            <p:cNvPr id="11" name="コンテンツ プレースホルダー 4"/>
            <p:cNvSpPr txBox="1">
              <a:spLocks/>
            </p:cNvSpPr>
            <p:nvPr/>
          </p:nvSpPr>
          <p:spPr>
            <a:xfrm>
              <a:off x="563972" y="1310555"/>
              <a:ext cx="4665253" cy="3368806"/>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en-US" altLang="ja-JP" sz="1600" b="1" u="sng" dirty="0">
                  <a:latin typeface="Times New Roman" panose="02020603050405020304" pitchFamily="18" charset="0"/>
                  <a:ea typeface="+mn-lt"/>
                  <a:cs typeface="Times New Roman" panose="02020603050405020304" pitchFamily="18" charset="0"/>
                </a:rPr>
                <a:t>Precautions for self-propelled climbing / descending, slopes, and steps</a:t>
              </a:r>
              <a:endParaRPr lang="ja-JP" sz="1600" dirty="0">
                <a:latin typeface="Times New Roman" panose="02020603050405020304" pitchFamily="18" charset="0"/>
                <a:ea typeface="+mn-lt"/>
                <a:cs typeface="Times New Roman" panose="02020603050405020304" pitchFamily="18" charset="0"/>
              </a:endParaRPr>
            </a:p>
            <a:p>
              <a:pPr marL="0" indent="0">
                <a:lnSpc>
                  <a:spcPct val="100000"/>
                </a:lnSpc>
                <a:spcBef>
                  <a:spcPts val="600"/>
                </a:spcBef>
                <a:buNone/>
              </a:pPr>
              <a:r>
                <a:rPr lang="ja-JP" altLang="en-US" sz="1600" dirty="0">
                  <a:latin typeface="Times New Roman" panose="02020603050405020304" pitchFamily="18" charset="0"/>
                  <a:ea typeface="Meiryo UI"/>
                  <a:cs typeface="Times New Roman" panose="02020603050405020304" pitchFamily="18" charset="0"/>
                </a:rPr>
                <a:t>　⑤　</a:t>
              </a:r>
              <a:r>
                <a:rPr lang="en-US" altLang="ja-JP" sz="1600" dirty="0">
                  <a:latin typeface="Times New Roman" panose="02020603050405020304" pitchFamily="18" charset="0"/>
                  <a:ea typeface="+mn-lt"/>
                  <a:cs typeface="Times New Roman" panose="02020603050405020304" pitchFamily="18" charset="0"/>
                </a:rPr>
                <a:t>When climbing a step (slope), the angle of the aerial work platform</a:t>
              </a:r>
              <a:r>
                <a:rPr lang="ja-JP" sz="1600" dirty="0">
                  <a:latin typeface="Times New Roman" panose="02020603050405020304" pitchFamily="18" charset="0"/>
                  <a:ea typeface="+mn-lt"/>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vehicle may change suddenly at the top of the step (slope). Pay attention to the buildings on the upper and lower sides of the work platform.</a:t>
              </a:r>
              <a:endParaRPr lang="en-US" altLang="ja-JP" sz="1600" b="1"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⑥　</a:t>
              </a:r>
              <a:r>
                <a:rPr lang="en-US" altLang="ja-JP" sz="1600" dirty="0">
                  <a:latin typeface="Times New Roman" panose="02020603050405020304" pitchFamily="18" charset="0"/>
                  <a:ea typeface="+mn-lt"/>
                  <a:cs typeface="Times New Roman" panose="02020603050405020304" pitchFamily="18" charset="0"/>
                </a:rPr>
                <a:t>When going down a step (slope), the angle of the aerial work platform vehicle may change suddenly at the top of the step (slope). Pay attention to the buildings on the upper and lower sides of the work platform.</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r>
                <a:rPr lang="ja-JP" altLang="en-US" sz="1600" dirty="0">
                  <a:latin typeface="Times New Roman" panose="02020603050405020304" pitchFamily="18" charset="0"/>
                  <a:ea typeface="Meiryo UI"/>
                  <a:cs typeface="Times New Roman" panose="02020603050405020304" pitchFamily="18" charset="0"/>
                </a:rPr>
                <a:t>　</a:t>
              </a:r>
            </a:p>
          </p:txBody>
        </p:sp>
        <p:grpSp>
          <p:nvGrpSpPr>
            <p:cNvPr id="10" name="グループ化 9">
              <a:extLst>
                <a:ext uri="{FF2B5EF4-FFF2-40B4-BE49-F238E27FC236}">
                  <a16:creationId xmlns:a16="http://schemas.microsoft.com/office/drawing/2014/main" id="{04FF920A-127F-4951-8999-631C97CC9DD7}"/>
                </a:ext>
              </a:extLst>
            </p:cNvPr>
            <p:cNvGrpSpPr/>
            <p:nvPr/>
          </p:nvGrpSpPr>
          <p:grpSpPr>
            <a:xfrm>
              <a:off x="5401994" y="1368154"/>
              <a:ext cx="3178034" cy="2060846"/>
              <a:chOff x="0" y="0"/>
              <a:chExt cx="4208780" cy="2527300"/>
            </a:xfrm>
          </p:grpSpPr>
          <p:pic>
            <p:nvPicPr>
              <p:cNvPr id="12" name="図 11">
                <a:extLst>
                  <a:ext uri="{FF2B5EF4-FFF2-40B4-BE49-F238E27FC236}">
                    <a16:creationId xmlns:a16="http://schemas.microsoft.com/office/drawing/2014/main" id="{7D9A7D50-4C31-4BCA-89CE-566B2D9EE0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08780" cy="2527300"/>
              </a:xfrm>
              <a:prstGeom prst="rect">
                <a:avLst/>
              </a:prstGeom>
              <a:noFill/>
              <a:ln>
                <a:solidFill>
                  <a:schemeClr val="tx1"/>
                </a:solidFill>
              </a:ln>
            </p:spPr>
          </p:pic>
          <p:sp>
            <p:nvSpPr>
              <p:cNvPr id="13" name="正方形/長方形 12">
                <a:extLst>
                  <a:ext uri="{FF2B5EF4-FFF2-40B4-BE49-F238E27FC236}">
                    <a16:creationId xmlns:a16="http://schemas.microsoft.com/office/drawing/2014/main" id="{C2EFAB8D-ADE0-43FA-9140-5F691AD0D6DC}"/>
                  </a:ext>
                </a:extLst>
              </p:cNvPr>
              <p:cNvSpPr/>
              <p:nvPr/>
            </p:nvSpPr>
            <p:spPr>
              <a:xfrm>
                <a:off x="411983" y="2160395"/>
                <a:ext cx="3316077" cy="3240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2-69 When climbing a step</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14" name="グループ化 13">
              <a:extLst>
                <a:ext uri="{FF2B5EF4-FFF2-40B4-BE49-F238E27FC236}">
                  <a16:creationId xmlns:a16="http://schemas.microsoft.com/office/drawing/2014/main" id="{0FE96B6C-2A85-4888-8FC0-D53D19550DDF}"/>
                </a:ext>
              </a:extLst>
            </p:cNvPr>
            <p:cNvGrpSpPr/>
            <p:nvPr/>
          </p:nvGrpSpPr>
          <p:grpSpPr>
            <a:xfrm>
              <a:off x="5092505" y="3614925"/>
              <a:ext cx="3674524" cy="2200103"/>
              <a:chOff x="0" y="0"/>
              <a:chExt cx="4296410" cy="2266950"/>
            </a:xfrm>
          </p:grpSpPr>
          <p:pic>
            <p:nvPicPr>
              <p:cNvPr id="15" name="図 14">
                <a:extLst>
                  <a:ext uri="{FF2B5EF4-FFF2-40B4-BE49-F238E27FC236}">
                    <a16:creationId xmlns:a16="http://schemas.microsoft.com/office/drawing/2014/main" id="{DB694DE0-82C1-4194-85C3-56303DF907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96410" cy="2266950"/>
              </a:xfrm>
              <a:prstGeom prst="rect">
                <a:avLst/>
              </a:prstGeom>
              <a:noFill/>
              <a:ln>
                <a:solidFill>
                  <a:schemeClr val="tx1"/>
                </a:solidFill>
              </a:ln>
            </p:spPr>
          </p:pic>
          <p:sp>
            <p:nvSpPr>
              <p:cNvPr id="16" name="正方形/長方形 15">
                <a:extLst>
                  <a:ext uri="{FF2B5EF4-FFF2-40B4-BE49-F238E27FC236}">
                    <a16:creationId xmlns:a16="http://schemas.microsoft.com/office/drawing/2014/main" id="{060F0C94-7CAE-486B-A977-2877E91C72B7}"/>
                  </a:ext>
                </a:extLst>
              </p:cNvPr>
              <p:cNvSpPr/>
              <p:nvPr/>
            </p:nvSpPr>
            <p:spPr>
              <a:xfrm>
                <a:off x="532562" y="1890732"/>
                <a:ext cx="3028950" cy="2771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2-70 When going down a step</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2926320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06620"/>
          </a:xfrm>
          <a:ln>
            <a:solidFill>
              <a:schemeClr val="tx1"/>
            </a:solidFill>
          </a:ln>
        </p:spPr>
        <p:txBody>
          <a:bodyPr>
            <a:noAutofit/>
          </a:bodyPr>
          <a:lstStyle/>
          <a:p>
            <a:r>
              <a:rPr lang="en-US" altLang="ja-JP" sz="2400" dirty="0">
                <a:latin typeface="Times New Roman" panose="02020603050405020304" pitchFamily="18" charset="0"/>
                <a:ea typeface="Meiryo UI"/>
                <a:cs typeface="Times New Roman" panose="02020603050405020304" pitchFamily="18" charset="0"/>
              </a:rPr>
              <a:t>Safe work with aerial work platform vehicle (1) </a:t>
            </a:r>
            <a:r>
              <a:rPr lang="en-US" altLang="ja-JP" sz="2400" dirty="0">
                <a:latin typeface="Times New Roman" panose="02020603050405020304" pitchFamily="18" charset="0"/>
                <a:ea typeface="Meiryo UI" panose="020B0604030504040204" pitchFamily="50" charset="-128"/>
                <a:cs typeface="Times New Roman" panose="02020603050405020304" pitchFamily="18" charset="0"/>
              </a:rPr>
              <a:t/>
            </a:r>
            <a:br>
              <a:rPr lang="en-US" altLang="ja-JP" sz="2400" dirty="0">
                <a:latin typeface="Times New Roman" panose="02020603050405020304" pitchFamily="18" charset="0"/>
                <a:ea typeface="Meiryo UI" panose="020B0604030504040204" pitchFamily="50" charset="-128"/>
                <a:cs typeface="Times New Roman" panose="02020603050405020304" pitchFamily="18" charset="0"/>
              </a:rPr>
            </a:br>
            <a:r>
              <a:rPr lang="en-US" altLang="ja-JP" sz="2400" dirty="0">
                <a:latin typeface="Times New Roman" panose="02020603050405020304" pitchFamily="18" charset="0"/>
                <a:ea typeface="Meiryo UI"/>
                <a:cs typeface="Times New Roman" panose="02020603050405020304" pitchFamily="18" charset="0"/>
              </a:rPr>
              <a:t>Precautions when driving Self-propelled type (3)</a:t>
            </a:r>
            <a:endParaRPr lang="ja-JP" altLang="en-US" sz="2400"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8</a:t>
            </a:r>
            <a:r>
              <a:rPr lang="ja-JP" sz="1200" dirty="0">
                <a:latin typeface="Times New Roman" panose="02020603050405020304" pitchFamily="18" charset="0"/>
                <a:ea typeface="+mn-lt"/>
                <a:cs typeface="Times New Roman" panose="02020603050405020304" pitchFamily="18" charset="0"/>
              </a:rPr>
              <a:t>4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40</a:t>
            </a:r>
            <a:r>
              <a:rPr lang="ja-JP" altLang="en-US" sz="1200" dirty="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41</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DBB41A16-529E-4A38-AEDD-44F99401FD48}"/>
              </a:ext>
            </a:extLst>
          </p:cNvPr>
          <p:cNvGrpSpPr/>
          <p:nvPr/>
        </p:nvGrpSpPr>
        <p:grpSpPr>
          <a:xfrm>
            <a:off x="525644" y="1402961"/>
            <a:ext cx="8300146" cy="2529037"/>
            <a:chOff x="525644" y="1345809"/>
            <a:chExt cx="8300146" cy="2529037"/>
          </a:xfrm>
        </p:grpSpPr>
        <p:sp>
          <p:nvSpPr>
            <p:cNvPr id="11" name="コンテンツ プレースホルダー 4"/>
            <p:cNvSpPr txBox="1">
              <a:spLocks/>
            </p:cNvSpPr>
            <p:nvPr/>
          </p:nvSpPr>
          <p:spPr>
            <a:xfrm>
              <a:off x="525644" y="1345809"/>
              <a:ext cx="5321310" cy="250170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en-US" altLang="ja-JP" sz="1600" b="1" u="sng" dirty="0">
                  <a:latin typeface="Times New Roman" panose="02020603050405020304" pitchFamily="18" charset="0"/>
                  <a:ea typeface="+mn-lt"/>
                  <a:cs typeface="Times New Roman" panose="02020603050405020304" pitchFamily="18" charset="0"/>
                </a:rPr>
                <a:t>Precautions for self-propelled climbing / descending, slopes, and steps</a:t>
              </a:r>
              <a:endParaRPr lang="ja-JP" sz="1600" dirty="0">
                <a:latin typeface="Times New Roman" panose="02020603050405020304" pitchFamily="18" charset="0"/>
                <a:ea typeface="+mn-lt"/>
                <a:cs typeface="Times New Roman" panose="02020603050405020304" pitchFamily="18" charset="0"/>
              </a:endParaRPr>
            </a:p>
            <a:p>
              <a:pPr marL="0" indent="0">
                <a:buNone/>
              </a:pPr>
              <a:r>
                <a:rPr lang="ja-JP" altLang="en-US" sz="1600" dirty="0">
                  <a:latin typeface="Times New Roman" panose="02020603050405020304" pitchFamily="18" charset="0"/>
                  <a:ea typeface="Meiryo UI"/>
                  <a:cs typeface="Times New Roman" panose="02020603050405020304" pitchFamily="18" charset="0"/>
                </a:rPr>
                <a:t>　⑦　</a:t>
              </a:r>
              <a:r>
                <a:rPr lang="en-US" altLang="ja-JP" sz="1600" dirty="0">
                  <a:latin typeface="Times New Roman" panose="02020603050405020304" pitchFamily="18" charset="0"/>
                  <a:ea typeface="+mn-lt"/>
                  <a:cs typeface="Times New Roman" panose="02020603050405020304" pitchFamily="18" charset="0"/>
                </a:rPr>
                <a:t>Do not drive with the work platform raised (such as with the boom </a:t>
              </a:r>
              <a:r>
                <a:rPr lang="en-US" altLang="ja-JP" sz="1600" dirty="0" smtClean="0">
                  <a:latin typeface="Times New Roman" panose="02020603050405020304" pitchFamily="18" charset="0"/>
                  <a:ea typeface="+mn-lt"/>
                  <a:cs typeface="Times New Roman" panose="02020603050405020304" pitchFamily="18" charset="0"/>
                </a:rPr>
                <a:t>elevation </a:t>
              </a:r>
              <a:r>
                <a:rPr lang="en-US" altLang="ja-JP" sz="1600" dirty="0">
                  <a:latin typeface="Times New Roman" panose="02020603050405020304" pitchFamily="18" charset="0"/>
                  <a:ea typeface="+mn-lt"/>
                  <a:cs typeface="Times New Roman" panose="02020603050405020304" pitchFamily="18" charset="0"/>
                </a:rPr>
                <a:t>angle raised), as there is a risk of tipping over if you enter a slight unevenness, step, or steep slope.                                                                                                   From the tilt movement value of the lower traveling body,</a:t>
              </a:r>
              <a:r>
                <a:rPr lang="ja-JP" sz="1600" dirty="0">
                  <a:latin typeface="Times New Roman" panose="02020603050405020304" pitchFamily="18" charset="0"/>
                  <a:ea typeface="+mn-lt"/>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The tilt movement of the work platform is very large.</a:t>
              </a:r>
              <a:endParaRPr lang="ja-JP" dirty="0">
                <a:latin typeface="Times New Roman" panose="02020603050405020304" pitchFamily="18" charset="0"/>
                <a:ea typeface="游ゴシック"/>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8" name="グループ化 7">
              <a:extLst>
                <a:ext uri="{FF2B5EF4-FFF2-40B4-BE49-F238E27FC236}">
                  <a16:creationId xmlns:a16="http://schemas.microsoft.com/office/drawing/2014/main" id="{290D5C24-7D83-4F59-AE77-783211E83C20}"/>
                </a:ext>
              </a:extLst>
            </p:cNvPr>
            <p:cNvGrpSpPr/>
            <p:nvPr/>
          </p:nvGrpSpPr>
          <p:grpSpPr>
            <a:xfrm>
              <a:off x="5992836" y="1547007"/>
              <a:ext cx="2832954" cy="2327839"/>
              <a:chOff x="0" y="0"/>
              <a:chExt cx="4054475" cy="2584450"/>
            </a:xfrm>
          </p:grpSpPr>
          <p:pic>
            <p:nvPicPr>
              <p:cNvPr id="9" name="図 8">
                <a:extLst>
                  <a:ext uri="{FF2B5EF4-FFF2-40B4-BE49-F238E27FC236}">
                    <a16:creationId xmlns:a16="http://schemas.microsoft.com/office/drawing/2014/main" id="{1D064446-99B5-42BB-A614-9E55671896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54475" cy="2584450"/>
              </a:xfrm>
              <a:prstGeom prst="rect">
                <a:avLst/>
              </a:prstGeom>
              <a:noFill/>
              <a:ln>
                <a:solidFill>
                  <a:schemeClr val="tx1"/>
                </a:solidFill>
              </a:ln>
            </p:spPr>
          </p:pic>
          <p:sp>
            <p:nvSpPr>
              <p:cNvPr id="12" name="正方形/長方形 11">
                <a:extLst>
                  <a:ext uri="{FF2B5EF4-FFF2-40B4-BE49-F238E27FC236}">
                    <a16:creationId xmlns:a16="http://schemas.microsoft.com/office/drawing/2014/main" id="{3F248BF1-D636-4400-8B13-50CBBBA5F5DF}"/>
                  </a:ext>
                </a:extLst>
              </p:cNvPr>
              <p:cNvSpPr/>
              <p:nvPr/>
            </p:nvSpPr>
            <p:spPr>
              <a:xfrm>
                <a:off x="227761" y="2125405"/>
                <a:ext cx="3382417" cy="39697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2-71 Moving with the work platform raised</a:t>
                </a:r>
                <a:endParaRPr lang="ja-JP" sz="9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272417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17320"/>
          </a:xfrm>
          <a:ln>
            <a:solidFill>
              <a:schemeClr val="tx1"/>
            </a:solidFill>
          </a:ln>
        </p:spPr>
        <p:txBody>
          <a:bodyPr>
            <a:noAutofit/>
          </a:bodyPr>
          <a:lstStyle/>
          <a:p>
            <a:r>
              <a:rPr lang="en-US" altLang="ja-JP" sz="2400" b="1" dirty="0">
                <a:latin typeface="Times New Roman" panose="02020603050405020304" pitchFamily="18" charset="0"/>
                <a:ea typeface="+mj-lt"/>
                <a:cs typeface="Times New Roman" panose="02020603050405020304" pitchFamily="18" charset="0"/>
              </a:rPr>
              <a:t>Safe work with aerial work platform vehicle (2) </a:t>
            </a:r>
            <a:r>
              <a:rPr lang="en-US" sz="2400" b="1" dirty="0">
                <a:latin typeface="Times New Roman" panose="02020603050405020304" pitchFamily="18" charset="0"/>
                <a:ea typeface="+mj-lt"/>
                <a:cs typeface="Times New Roman" panose="02020603050405020304" pitchFamily="18" charset="0"/>
              </a:rPr>
              <a:t/>
            </a:r>
            <a:br>
              <a:rPr lang="en-US" sz="2400" b="1" dirty="0">
                <a:latin typeface="Times New Roman" panose="02020603050405020304" pitchFamily="18" charset="0"/>
                <a:ea typeface="+mj-lt"/>
                <a:cs typeface="Times New Roman" panose="02020603050405020304" pitchFamily="18" charset="0"/>
              </a:rPr>
            </a:br>
            <a:r>
              <a:rPr lang="en-US" altLang="ja-JP" sz="2400" b="1" dirty="0">
                <a:latin typeface="Times New Roman" panose="02020603050405020304" pitchFamily="18" charset="0"/>
                <a:ea typeface="+mj-lt"/>
                <a:cs typeface="Times New Roman" panose="02020603050405020304" pitchFamily="18" charset="0"/>
              </a:rPr>
              <a:t>Precautions for work</a:t>
            </a:r>
            <a:r>
              <a:rPr lang="en-US" altLang="ja-JP" sz="2400" b="1" dirty="0">
                <a:latin typeface="Times New Roman" panose="02020603050405020304" pitchFamily="18" charset="0"/>
                <a:ea typeface="Meiryo UI"/>
                <a:cs typeface="Times New Roman" panose="02020603050405020304" pitchFamily="18" charset="0"/>
              </a:rPr>
              <a:t> 1 </a:t>
            </a:r>
            <a:r>
              <a:rPr lang="en-US" altLang="ja-JP" sz="2400" b="1" dirty="0">
                <a:latin typeface="Times New Roman" panose="02020603050405020304" pitchFamily="18" charset="0"/>
                <a:ea typeface="+mj-lt"/>
                <a:cs typeface="Times New Roman" panose="02020603050405020304" pitchFamily="18" charset="0"/>
              </a:rPr>
              <a:t>Obey the rules of safety</a:t>
            </a:r>
            <a:endParaRPr lang="ja-JP" altLang="en-US" sz="2400" b="1">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3871143" y="6400413"/>
            <a:ext cx="4299519"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8</a:t>
            </a:r>
            <a:r>
              <a:rPr lang="ja-JP" sz="1200" dirty="0">
                <a:latin typeface="Times New Roman" panose="02020603050405020304" pitchFamily="18" charset="0"/>
                <a:ea typeface="+mn-lt"/>
                <a:cs typeface="Times New Roman" panose="02020603050405020304" pitchFamily="18" charset="0"/>
              </a:rPr>
              <a:t>6 </a:t>
            </a:r>
            <a:r>
              <a:rPr lang="en-US" altLang="ja-JP" sz="1200" dirty="0">
                <a:latin typeface="Times New Roman" panose="02020603050405020304" pitchFamily="18" charset="0"/>
                <a:ea typeface="+mn-lt"/>
                <a:cs typeface="Times New Roman" panose="02020603050405020304" pitchFamily="18" charset="0"/>
              </a:rPr>
              <a:t>to</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87</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40 </a:t>
            </a:r>
            <a:r>
              <a:rPr lang="en-US" altLang="ja-JP" sz="1200" dirty="0">
                <a:latin typeface="Times New Roman" panose="02020603050405020304" pitchFamily="18" charset="0"/>
                <a:ea typeface="+mn-lt"/>
                <a:cs typeface="Times New Roman" panose="02020603050405020304" pitchFamily="18" charset="0"/>
              </a:rPr>
              <a:t>to </a:t>
            </a:r>
            <a:r>
              <a:rPr lang="en-US" altLang="ja-JP" sz="1200" dirty="0" smtClean="0">
                <a:latin typeface="Times New Roman" panose="02020603050405020304" pitchFamily="18" charset="0"/>
                <a:ea typeface="+mn-lt"/>
                <a:cs typeface="Times New Roman" panose="02020603050405020304" pitchFamily="18" charset="0"/>
              </a:rPr>
              <a:t>42  </a:t>
            </a:r>
            <a:endParaRPr lang="en-US" altLang="ja-JP"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42</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580828" y="1240812"/>
            <a:ext cx="7886701" cy="4531342"/>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①　</a:t>
            </a:r>
            <a:r>
              <a:rPr lang="en-US" altLang="ja-JP" sz="1400" dirty="0">
                <a:latin typeface="Times New Roman" panose="02020603050405020304" pitchFamily="18" charset="0"/>
                <a:ea typeface="+mn-lt"/>
                <a:cs typeface="Times New Roman" panose="02020603050405020304" pitchFamily="18" charset="0"/>
              </a:rPr>
              <a:t>Workers should wear the necessary protective caps and fall prevention equipment.</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②　</a:t>
            </a:r>
            <a:r>
              <a:rPr lang="en-US" altLang="ja-JP" sz="1400" dirty="0">
                <a:latin typeface="Times New Roman" panose="02020603050405020304" pitchFamily="18" charset="0"/>
                <a:ea typeface="+mn-lt"/>
                <a:cs typeface="Times New Roman" panose="02020603050405020304" pitchFamily="18" charset="0"/>
              </a:rPr>
              <a:t>Immediately after boarding the work platform, hook the fall prevention equipment.</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③　</a:t>
            </a:r>
            <a:r>
              <a:rPr lang="en-US" altLang="ja-JP" sz="1400" dirty="0">
                <a:latin typeface="Times New Roman" panose="02020603050405020304" pitchFamily="18" charset="0"/>
                <a:ea typeface="+mn-lt"/>
                <a:cs typeface="Times New Roman" panose="02020603050405020304" pitchFamily="18" charset="0"/>
              </a:rPr>
              <a:t>Never use it for other purposes such as lifting a load with a boom.</a:t>
            </a: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④　</a:t>
            </a:r>
            <a:r>
              <a:rPr lang="en-US" altLang="ja-JP" sz="1400" dirty="0">
                <a:latin typeface="Times New Roman" panose="02020603050405020304" pitchFamily="18" charset="0"/>
                <a:ea typeface="+mn-lt"/>
                <a:cs typeface="Times New Roman" panose="02020603050405020304" pitchFamily="18" charset="0"/>
              </a:rPr>
              <a:t>Strictly observe the load capacity of the work platform.</a:t>
            </a: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⑤　</a:t>
            </a:r>
            <a:r>
              <a:rPr lang="en-US" altLang="ja-JP" sz="1400" dirty="0">
                <a:latin typeface="Times New Roman" panose="02020603050405020304" pitchFamily="18" charset="0"/>
                <a:ea typeface="+mn-lt"/>
                <a:cs typeface="Times New Roman" panose="02020603050405020304" pitchFamily="18" charset="0"/>
              </a:rPr>
              <a:t>Do not transfer from the work platform to other structures.</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⑥　</a:t>
            </a:r>
            <a:r>
              <a:rPr lang="en-US" sz="1400" dirty="0">
                <a:latin typeface="Times New Roman" panose="02020603050405020304" pitchFamily="18" charset="0"/>
                <a:ea typeface="+mn-lt"/>
                <a:cs typeface="Times New Roman" panose="02020603050405020304" pitchFamily="18" charset="0"/>
              </a:rPr>
              <a:t>FRP</a:t>
            </a:r>
            <a:r>
              <a:rPr lang="en-US" altLang="ja-JP" sz="1400" dirty="0">
                <a:latin typeface="Times New Roman" panose="02020603050405020304" pitchFamily="18" charset="0"/>
                <a:ea typeface="+mn-lt"/>
                <a:cs typeface="Times New Roman" panose="02020603050405020304" pitchFamily="18" charset="0"/>
              </a:rPr>
              <a:t> buckets are flammable, so do not use fire.</a:t>
            </a: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⑦　</a:t>
            </a:r>
            <a:r>
              <a:rPr lang="en-US" altLang="ja-JP" sz="1400" dirty="0">
                <a:latin typeface="Times New Roman" panose="02020603050405020304" pitchFamily="18" charset="0"/>
                <a:ea typeface="+mn-lt"/>
                <a:cs typeface="Times New Roman" panose="02020603050405020304" pitchFamily="18" charset="0"/>
              </a:rPr>
              <a:t>Do not get on (noruna)any place other than the work platform.</a:t>
            </a: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⑧　</a:t>
            </a:r>
            <a:r>
              <a:rPr lang="en-US" altLang="ja-JP" sz="1400" dirty="0">
                <a:latin typeface="Times New Roman" panose="02020603050405020304" pitchFamily="18" charset="0"/>
                <a:ea typeface="+mn-lt"/>
                <a:cs typeface="Times New Roman" panose="02020603050405020304" pitchFamily="18" charset="0"/>
              </a:rPr>
              <a:t>Do not climb the railing on the work platform to work.</a:t>
            </a: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⑨　</a:t>
            </a:r>
            <a:r>
              <a:rPr lang="en-US" altLang="ja-JP" sz="1400" dirty="0">
                <a:latin typeface="Times New Roman" panose="02020603050405020304" pitchFamily="18" charset="0"/>
                <a:ea typeface="+mn-lt"/>
                <a:cs typeface="Times New Roman" panose="02020603050405020304" pitchFamily="18" charset="0"/>
              </a:rPr>
              <a:t>Do not use ladders, stepladders, etc. on the work platform.</a:t>
            </a: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⑩　</a:t>
            </a:r>
            <a:r>
              <a:rPr lang="en-US" altLang="ja-JP" sz="1400" dirty="0">
                <a:latin typeface="Times New Roman" panose="02020603050405020304" pitchFamily="18" charset="0"/>
                <a:ea typeface="+mn-lt"/>
                <a:cs typeface="Times New Roman" panose="02020603050405020304" pitchFamily="18" charset="0"/>
              </a:rPr>
              <a:t>Be careful not to drop (otosuna) anything from the work platform.</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⑪　</a:t>
            </a:r>
            <a:r>
              <a:rPr lang="en-US" altLang="ja-JP" sz="1400" dirty="0">
                <a:latin typeface="Times New Roman" panose="02020603050405020304" pitchFamily="18" charset="0"/>
                <a:ea typeface="+mn-lt"/>
                <a:cs typeface="Times New Roman" panose="02020603050405020304" pitchFamily="18" charset="0"/>
              </a:rPr>
              <a:t>The work platform should be lowered to 50 cm or less from the ground before getting on and off. (In the </a:t>
            </a:r>
            <a:r>
              <a:rPr lang="en-US" sz="1400" dirty="0">
                <a:latin typeface="Times New Roman" panose="02020603050405020304" pitchFamily="18" charset="0"/>
                <a:ea typeface="+mn-lt"/>
                <a:cs typeface="Times New Roman" panose="02020603050405020304" pitchFamily="18" charset="0"/>
              </a:rPr>
              <a:t>case of</a:t>
            </a:r>
            <a:r>
              <a:rPr lang="en-US" altLang="ja-JP" sz="1400" dirty="0">
                <a:latin typeface="Times New Roman" panose="02020603050405020304" pitchFamily="18" charset="0"/>
                <a:ea typeface="+mn-lt"/>
                <a:cs typeface="Times New Roman" panose="02020603050405020304" pitchFamily="18" charset="0"/>
              </a:rPr>
              <a:t> self-propelled type)</a:t>
            </a: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⑫　</a:t>
            </a:r>
            <a:r>
              <a:rPr lang="en-US" altLang="ja-JP" sz="1400" dirty="0">
                <a:latin typeface="Times New Roman" panose="02020603050405020304" pitchFamily="18" charset="0"/>
                <a:ea typeface="+mn-lt"/>
                <a:cs typeface="Times New Roman" panose="02020603050405020304" pitchFamily="18" charset="0"/>
              </a:rPr>
              <a:t>When getting on and off the aerial work platform vehicle, use the required route or step.</a:t>
            </a: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⑬　</a:t>
            </a:r>
            <a:r>
              <a:rPr lang="en-US" altLang="ja-JP" sz="1400" dirty="0">
                <a:latin typeface="Times New Roman" panose="02020603050405020304" pitchFamily="18" charset="0"/>
                <a:ea typeface="+mn-lt"/>
                <a:cs typeface="Times New Roman" panose="02020603050405020304" pitchFamily="18" charset="0"/>
              </a:rPr>
              <a:t>The parking brake of a truck-type aerial work platform vehicle has a structure that locks the propeller shaft and does not have a structure that stops the rotation of the wheels. Therefore, if you put your foot on the rear wheel with the outrigger stretched and the tire is floating, the wheel may rotate and fall, so never put your foot on the wheel and get on and off.</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457200" lvl="1"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⑭　</a:t>
            </a:r>
            <a:r>
              <a:rPr lang="en-US" sz="1400" dirty="0">
                <a:latin typeface="Times New Roman" panose="02020603050405020304" pitchFamily="18" charset="0"/>
                <a:ea typeface="+mn-lt"/>
                <a:cs typeface="Times New Roman" panose="02020603050405020304" pitchFamily="18" charset="0"/>
              </a:rPr>
              <a:t>When using two or more aerial work platform vehicles in close proximity, work under the direction of the work commander, paying </a:t>
            </a:r>
            <a:r>
              <a:rPr lang="en-US" altLang="ja-JP" sz="1400" dirty="0">
                <a:latin typeface="Times New Roman" panose="02020603050405020304" pitchFamily="18" charset="0"/>
                <a:ea typeface="+mn-lt"/>
                <a:cs typeface="Times New Roman" panose="02020603050405020304" pitchFamily="18" charset="0"/>
              </a:rPr>
              <a:t>attention to the danger of accidents, disasters, etc. due to contact.</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457200" lvl="1" indent="0">
              <a:lnSpc>
                <a:spcPct val="100000"/>
              </a:lnSpc>
              <a:spcBef>
                <a:spcPts val="0"/>
              </a:spcBef>
              <a:buFont typeface="Arial" panose="020B0604020202020204" pitchFamily="34" charset="0"/>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457200" lvl="1" indent="0">
              <a:lnSpc>
                <a:spcPct val="100000"/>
              </a:lnSpc>
              <a:spcBef>
                <a:spcPts val="0"/>
              </a:spcBef>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159145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06620"/>
          </a:xfrm>
          <a:ln>
            <a:solidFill>
              <a:schemeClr val="tx1"/>
            </a:solidFill>
          </a:ln>
        </p:spPr>
        <p:txBody>
          <a:bodyPr>
            <a:noAutofit/>
          </a:bodyPr>
          <a:lstStyle/>
          <a:p>
            <a:r>
              <a:rPr lang="en-US" altLang="ja-JP" sz="2400" b="1" dirty="0">
                <a:latin typeface="Times New Roman" panose="02020603050405020304" pitchFamily="18" charset="0"/>
                <a:ea typeface="+mj-lt"/>
                <a:cs typeface="Times New Roman" panose="02020603050405020304" pitchFamily="18" charset="0"/>
              </a:rPr>
              <a:t>Safe work with aerial work platform vehicle (2) </a:t>
            </a:r>
            <a:br>
              <a:rPr lang="en-US" altLang="ja-JP" sz="2400" b="1" dirty="0">
                <a:latin typeface="Times New Roman" panose="02020603050405020304" pitchFamily="18" charset="0"/>
                <a:ea typeface="+mj-lt"/>
                <a:cs typeface="Times New Roman" panose="02020603050405020304" pitchFamily="18" charset="0"/>
              </a:rPr>
            </a:br>
            <a:r>
              <a:rPr lang="en-US" altLang="ja-JP" sz="2400" b="1" dirty="0">
                <a:latin typeface="Times New Roman" panose="02020603050405020304" pitchFamily="18" charset="0"/>
                <a:ea typeface="+mj-lt"/>
                <a:cs typeface="Times New Roman" panose="02020603050405020304" pitchFamily="18" charset="0"/>
              </a:rPr>
              <a:t>Precautions for work 2 </a:t>
            </a:r>
            <a:r>
              <a:rPr lang="en-US" sz="2400" b="1" dirty="0">
                <a:latin typeface="Times New Roman" panose="02020603050405020304" pitchFamily="18" charset="0"/>
                <a:ea typeface="+mj-lt"/>
                <a:cs typeface="Times New Roman" panose="02020603050405020304" pitchFamily="18" charset="0"/>
              </a:rPr>
              <a:t>Thorough safety confirmation</a:t>
            </a:r>
            <a:endParaRPr lang="ja-JP" sz="2400" b="1">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073734" y="6400413"/>
            <a:ext cx="4096928"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88</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42 to 43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43</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1367430"/>
            <a:ext cx="7886701" cy="4076108"/>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①　</a:t>
            </a:r>
            <a:r>
              <a:rPr lang="en-US" altLang="ja-JP" sz="1600" dirty="0">
                <a:latin typeface="Times New Roman" panose="02020603050405020304" pitchFamily="18" charset="0"/>
                <a:ea typeface="+mn-lt"/>
                <a:cs typeface="Times New Roman" panose="02020603050405020304" pitchFamily="18" charset="0"/>
              </a:rPr>
              <a:t>When working near an overhead power line, check the following items and take necessary measures before starting the work.</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448945">
              <a:lnSpc>
                <a:spcPct val="100000"/>
              </a:lnSpc>
              <a:spcBef>
                <a:spcPts val="0"/>
              </a:spcBef>
              <a:buNone/>
            </a:pPr>
            <a:r>
              <a:rPr lang="en-US" altLang="ja-JP" sz="1400" dirty="0">
                <a:latin typeface="Times New Roman" panose="02020603050405020304" pitchFamily="18" charset="0"/>
                <a:ea typeface="Meiryo UI"/>
                <a:cs typeface="Times New Roman" panose="02020603050405020304" pitchFamily="18" charset="0"/>
              </a:rPr>
              <a:t>(a)</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How much is the voltage?</a:t>
            </a:r>
          </a:p>
          <a:p>
            <a:pPr marL="0" indent="448945">
              <a:lnSpc>
                <a:spcPct val="100000"/>
              </a:lnSpc>
              <a:spcBef>
                <a:spcPts val="0"/>
              </a:spcBef>
              <a:buNone/>
            </a:pPr>
            <a:r>
              <a:rPr lang="en-US" altLang="ja-JP" sz="1400" dirty="0">
                <a:latin typeface="Times New Roman" panose="02020603050405020304" pitchFamily="18" charset="0"/>
                <a:ea typeface="Meiryo UI"/>
                <a:cs typeface="Times New Roman" panose="02020603050405020304" pitchFamily="18" charset="0"/>
              </a:rPr>
              <a:t>(b)</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Is the separation distance sufficient?</a:t>
            </a:r>
          </a:p>
          <a:p>
            <a:pPr marL="0" indent="448945">
              <a:lnSpc>
                <a:spcPct val="100000"/>
              </a:lnSpc>
              <a:spcBef>
                <a:spcPts val="0"/>
              </a:spcBef>
              <a:buNone/>
            </a:pPr>
            <a:r>
              <a:rPr lang="en-US" altLang="ja-JP" sz="1400" dirty="0">
                <a:latin typeface="Times New Roman" panose="02020603050405020304" pitchFamily="18" charset="0"/>
                <a:ea typeface="Meiryo UI"/>
                <a:cs typeface="Times New Roman" panose="02020603050405020304" pitchFamily="18" charset="0"/>
              </a:rPr>
              <a:t>(c)</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Is power transmission stopped?</a:t>
            </a:r>
          </a:p>
          <a:p>
            <a:pPr marL="0" indent="448945">
              <a:lnSpc>
                <a:spcPct val="100000"/>
              </a:lnSpc>
              <a:spcBef>
                <a:spcPts val="0"/>
              </a:spcBef>
              <a:buNone/>
            </a:pPr>
            <a:r>
              <a:rPr lang="en-US" altLang="ja-JP" sz="1400" dirty="0">
                <a:latin typeface="Times New Roman" panose="02020603050405020304" pitchFamily="18" charset="0"/>
                <a:ea typeface="Meiryo UI"/>
                <a:cs typeface="Times New Roman" panose="02020603050405020304" pitchFamily="18" charset="0"/>
              </a:rPr>
              <a:t>(d)</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Are measures to prevent electric shock sufficient?</a:t>
            </a:r>
          </a:p>
          <a:p>
            <a:pPr marL="0" indent="448945">
              <a:lnSpc>
                <a:spcPct val="100000"/>
              </a:lnSpc>
              <a:spcBef>
                <a:spcPts val="0"/>
              </a:spcBef>
              <a:buNone/>
            </a:pPr>
            <a:r>
              <a:rPr lang="en-US" altLang="ja-JP" sz="1400" dirty="0">
                <a:latin typeface="Times New Roman" panose="02020603050405020304" pitchFamily="18" charset="0"/>
                <a:ea typeface="Meiryo UI"/>
                <a:cs typeface="Times New Roman" panose="02020603050405020304" pitchFamily="18" charset="0"/>
              </a:rPr>
              <a:t>(e)</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Do you have a watchman?</a:t>
            </a:r>
          </a:p>
          <a:p>
            <a:pPr marL="0" indent="0">
              <a:lnSpc>
                <a:spcPct val="100000"/>
              </a:lnSpc>
              <a:spcBef>
                <a:spcPts val="600"/>
              </a:spcBef>
              <a:buNone/>
            </a:pPr>
            <a:r>
              <a:rPr lang="ja-JP" altLang="en-US" sz="1600" dirty="0">
                <a:latin typeface="Times New Roman" panose="02020603050405020304" pitchFamily="18" charset="0"/>
                <a:ea typeface="Meiryo UI"/>
                <a:cs typeface="Times New Roman" panose="02020603050405020304" pitchFamily="18" charset="0"/>
              </a:rPr>
              <a:t>　②　</a:t>
            </a:r>
            <a:r>
              <a:rPr lang="en-US" altLang="ja-JP" sz="1600" dirty="0">
                <a:latin typeface="Times New Roman" panose="02020603050405020304" pitchFamily="18" charset="0"/>
                <a:ea typeface="+mn-lt"/>
                <a:cs typeface="Times New Roman" panose="02020603050405020304" pitchFamily="18" charset="0"/>
              </a:rPr>
              <a:t>Stop work in bad weather.</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448945"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a:t>
            </a:r>
            <a:r>
              <a:rPr lang="en-US" altLang="ja-JP" sz="1400" dirty="0">
                <a:latin typeface="Times New Roman" panose="02020603050405020304" pitchFamily="18" charset="0"/>
                <a:ea typeface="+mn-lt"/>
                <a:cs typeface="Times New Roman" panose="02020603050405020304" pitchFamily="18" charset="0"/>
              </a:rPr>
              <a:t>Strong wind: Average wind speed of </a:t>
            </a:r>
            <a:r>
              <a:rPr lang="en-US" sz="1400" dirty="0">
                <a:latin typeface="Times New Roman" panose="02020603050405020304" pitchFamily="18" charset="0"/>
                <a:ea typeface="+mn-lt"/>
                <a:cs typeface="Times New Roman" panose="02020603050405020304" pitchFamily="18" charset="0"/>
              </a:rPr>
              <a:t>10</a:t>
            </a:r>
            <a:r>
              <a:rPr lang="en-US" altLang="ja-JP" sz="1400" dirty="0">
                <a:latin typeface="Times New Roman" panose="02020603050405020304" pitchFamily="18" charset="0"/>
                <a:ea typeface="+mn-lt"/>
                <a:cs typeface="Times New Roman" panose="02020603050405020304" pitchFamily="18" charset="0"/>
              </a:rPr>
              <a:t> m</a:t>
            </a:r>
            <a:r>
              <a:rPr lang="en-US" sz="1400" dirty="0">
                <a:latin typeface="Times New Roman" panose="02020603050405020304" pitchFamily="18" charset="0"/>
                <a:ea typeface="+mn-lt"/>
                <a:cs typeface="Times New Roman" panose="02020603050405020304" pitchFamily="18" charset="0"/>
              </a:rPr>
              <a:t>/s</a:t>
            </a:r>
            <a:r>
              <a:rPr lang="en-US" altLang="ja-JP" sz="1400" dirty="0">
                <a:latin typeface="Times New Roman" panose="02020603050405020304" pitchFamily="18" charset="0"/>
                <a:ea typeface="+mn-lt"/>
                <a:cs typeface="Times New Roman" panose="02020603050405020304" pitchFamily="18" charset="0"/>
              </a:rPr>
              <a:t> or more for 10 minutes</a:t>
            </a:r>
          </a:p>
          <a:p>
            <a:pPr marL="448945"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a:t>
            </a:r>
            <a:r>
              <a:rPr lang="en-US" altLang="ja-JP" sz="1400" dirty="0">
                <a:latin typeface="Times New Roman" panose="02020603050405020304" pitchFamily="18" charset="0"/>
                <a:ea typeface="+mn-lt"/>
                <a:cs typeface="Times New Roman" panose="02020603050405020304" pitchFamily="18" charset="0"/>
              </a:rPr>
              <a:t>Heavy rain: 50 mm or more for one rainfall</a:t>
            </a:r>
          </a:p>
          <a:p>
            <a:pPr marL="448945"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a:t>
            </a:r>
            <a:r>
              <a:rPr lang="en-US" altLang="ja-JP" sz="1400" dirty="0">
                <a:latin typeface="Times New Roman" panose="02020603050405020304" pitchFamily="18" charset="0"/>
                <a:ea typeface="+mn-lt"/>
                <a:cs typeface="Times New Roman" panose="02020603050405020304" pitchFamily="18" charset="0"/>
              </a:rPr>
              <a:t>Heavy snow</a:t>
            </a:r>
            <a:r>
              <a:rPr lang="ja-JP" sz="1400" dirty="0">
                <a:latin typeface="Times New Roman" panose="02020603050405020304" pitchFamily="18" charset="0"/>
                <a:ea typeface="+mn-lt"/>
                <a:cs typeface="Times New Roman" panose="02020603050405020304" pitchFamily="18" charset="0"/>
              </a:rPr>
              <a:t>：</a:t>
            </a:r>
            <a:r>
              <a:rPr lang="en-US" altLang="ja-JP" sz="1400" dirty="0">
                <a:latin typeface="Times New Roman" panose="02020603050405020304" pitchFamily="18" charset="0"/>
                <a:ea typeface="+mn-lt"/>
                <a:cs typeface="Times New Roman" panose="02020603050405020304" pitchFamily="18" charset="0"/>
              </a:rPr>
              <a:t> 25 cm or more of snowfall </a:t>
            </a:r>
            <a:r>
              <a:rPr lang="en-US" sz="1400" dirty="0">
                <a:latin typeface="Times New Roman" panose="02020603050405020304" pitchFamily="18" charset="0"/>
                <a:ea typeface="+mn-lt"/>
                <a:cs typeface="Times New Roman" panose="02020603050405020304" pitchFamily="18" charset="0"/>
              </a:rPr>
              <a:t>per </a:t>
            </a:r>
            <a:r>
              <a:rPr lang="en-US" altLang="ja-JP" sz="1400" dirty="0">
                <a:latin typeface="Times New Roman" panose="02020603050405020304" pitchFamily="18" charset="0"/>
                <a:ea typeface="+mn-lt"/>
                <a:cs typeface="Times New Roman" panose="02020603050405020304" pitchFamily="18" charset="0"/>
              </a:rPr>
              <a:t>time</a:t>
            </a:r>
          </a:p>
          <a:p>
            <a:pPr marL="0" indent="0">
              <a:lnSpc>
                <a:spcPct val="100000"/>
              </a:lnSpc>
              <a:spcBef>
                <a:spcPts val="600"/>
              </a:spcBef>
              <a:buNone/>
            </a:pPr>
            <a:r>
              <a:rPr lang="ja-JP" altLang="en-US" sz="1600" dirty="0">
                <a:latin typeface="Times New Roman" panose="02020603050405020304" pitchFamily="18" charset="0"/>
                <a:ea typeface="Meiryo UI"/>
                <a:cs typeface="Times New Roman" panose="02020603050405020304" pitchFamily="18" charset="0"/>
              </a:rPr>
              <a:t>　③　</a:t>
            </a:r>
            <a:r>
              <a:rPr lang="en-US" altLang="ja-JP" sz="1600" dirty="0">
                <a:latin typeface="Times New Roman" panose="02020603050405020304" pitchFamily="18" charset="0"/>
                <a:ea typeface="+mn-lt"/>
                <a:cs typeface="Times New Roman" panose="02020603050405020304" pitchFamily="18" charset="0"/>
              </a:rPr>
              <a:t>Always pay attention to the surrounding structures when working.</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④　</a:t>
            </a:r>
            <a:r>
              <a:rPr lang="en-US" altLang="ja-JP" sz="1600" dirty="0">
                <a:latin typeface="Times New Roman" panose="02020603050405020304" pitchFamily="18" charset="0"/>
                <a:ea typeface="+mn-lt"/>
                <a:cs typeface="Times New Roman" panose="02020603050405020304" pitchFamily="18" charset="0"/>
              </a:rPr>
              <a:t>When working in a place that is difficult for the driver to see, drive carefully according to the signal of the signaler. </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⑤　</a:t>
            </a:r>
            <a:r>
              <a:rPr lang="en-US" altLang="ja-JP" sz="1600" dirty="0">
                <a:latin typeface="Times New Roman" panose="02020603050405020304" pitchFamily="18" charset="0"/>
                <a:ea typeface="+mn-lt"/>
                <a:cs typeface="Times New Roman" panose="02020603050405020304" pitchFamily="18" charset="0"/>
              </a:rPr>
              <a:t>Make sure that there are no obstacles in the direction of movement before moving.</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⑥　</a:t>
            </a:r>
            <a:r>
              <a:rPr lang="en-US" altLang="ja-JP" sz="1600" dirty="0">
                <a:latin typeface="Times New Roman" panose="02020603050405020304" pitchFamily="18" charset="0"/>
                <a:ea typeface="+mn-lt"/>
                <a:cs typeface="Times New Roman" panose="02020603050405020304" pitchFamily="18" charset="0"/>
              </a:rPr>
              <a:t>When turning, check for obstacles within the turning range before turning carefully.</a:t>
            </a:r>
          </a:p>
          <a:p>
            <a:pPr marL="0" indent="0">
              <a:lnSpc>
                <a:spcPct val="100000"/>
              </a:lnSpc>
              <a:spcBef>
                <a:spcPts val="0"/>
              </a:spcBef>
              <a:buNone/>
            </a:pP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457200" lvl="1" indent="0">
              <a:lnSpc>
                <a:spcPct val="100000"/>
              </a:lnSpc>
              <a:spcBef>
                <a:spcPts val="0"/>
              </a:spcBef>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128311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62817"/>
          </a:xfrm>
          <a:ln>
            <a:solidFill>
              <a:schemeClr val="tx1"/>
            </a:solidFill>
          </a:ln>
        </p:spPr>
        <p:txBody>
          <a:bodyPr>
            <a:noAutofit/>
          </a:bodyPr>
          <a:lstStyle/>
          <a:p>
            <a:r>
              <a:rPr lang="en-US" altLang="ja-JP" sz="2400" b="1" dirty="0">
                <a:latin typeface="Times New Roman" panose="02020603050405020304" pitchFamily="18" charset="0"/>
                <a:ea typeface="+mj-lt"/>
                <a:cs typeface="Times New Roman" panose="02020603050405020304" pitchFamily="18" charset="0"/>
              </a:rPr>
              <a:t>Safe work with aerial work platform vehicle (2) </a:t>
            </a:r>
            <a:br>
              <a:rPr lang="en-US" altLang="ja-JP" sz="2400" b="1" dirty="0">
                <a:latin typeface="Times New Roman" panose="02020603050405020304" pitchFamily="18" charset="0"/>
                <a:ea typeface="+mj-lt"/>
                <a:cs typeface="Times New Roman" panose="02020603050405020304" pitchFamily="18" charset="0"/>
              </a:rPr>
            </a:br>
            <a:r>
              <a:rPr lang="en-US" altLang="ja-JP" sz="2400" b="1" dirty="0">
                <a:latin typeface="Times New Roman" panose="02020603050405020304" pitchFamily="18" charset="0"/>
                <a:ea typeface="+mj-lt"/>
                <a:cs typeface="Times New Roman" panose="02020603050405020304" pitchFamily="18" charset="0"/>
              </a:rPr>
              <a:t>Precautions for work 3 </a:t>
            </a:r>
            <a:r>
              <a:rPr lang="en-US" sz="2400" b="1" dirty="0">
                <a:latin typeface="Times New Roman" panose="02020603050405020304" pitchFamily="18" charset="0"/>
                <a:ea typeface="+mj-lt"/>
                <a:cs typeface="Times New Roman" panose="02020603050405020304" pitchFamily="18" charset="0"/>
              </a:rPr>
              <a:t>Dedicated to safe</a:t>
            </a:r>
            <a:r>
              <a:rPr lang="en-US" altLang="ja-JP" sz="2400" b="1" dirty="0">
                <a:latin typeface="Times New Roman" panose="02020603050405020304" pitchFamily="18" charset="0"/>
                <a:ea typeface="+mj-lt"/>
                <a:cs typeface="Times New Roman" panose="02020603050405020304" pitchFamily="18" charset="0"/>
              </a:rPr>
              <a:t> operation</a:t>
            </a:r>
            <a:endParaRPr lang="ja-JP" altLang="en-US" sz="240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3882093" y="6400413"/>
            <a:ext cx="4288569"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88 </a:t>
            </a:r>
            <a:r>
              <a:rPr lang="en-US" altLang="ja-JP" sz="1200" dirty="0" smtClean="0">
                <a:latin typeface="Times New Roman" panose="02020603050405020304" pitchFamily="18" charset="0"/>
                <a:ea typeface="+mn-lt"/>
                <a:cs typeface="Times New Roman" panose="02020603050405020304" pitchFamily="18" charset="0"/>
              </a:rPr>
              <a:t>to </a:t>
            </a:r>
            <a:r>
              <a:rPr lang="en-US" altLang="ja-JP" sz="1200" dirty="0">
                <a:latin typeface="Times New Roman" panose="02020603050405020304" pitchFamily="18" charset="0"/>
                <a:ea typeface="+mn-lt"/>
                <a:cs typeface="Times New Roman" panose="02020603050405020304" pitchFamily="18" charset="0"/>
              </a:rPr>
              <a:t>89</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43</a:t>
            </a:r>
            <a:r>
              <a:rPr lang="ja-JP" altLang="en-US" sz="1200" dirty="0" smtClean="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to44</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44</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531119" y="1270071"/>
            <a:ext cx="8081762" cy="447350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a:latin typeface="Times New Roman" panose="02020603050405020304" pitchFamily="18" charset="0"/>
                <a:ea typeface="Meiryo UI"/>
                <a:cs typeface="Times New Roman" panose="02020603050405020304" pitchFamily="18" charset="0"/>
              </a:rPr>
              <a:t>(3)</a:t>
            </a: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Dedicated to safe operation</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①　</a:t>
            </a:r>
            <a:r>
              <a:rPr lang="en-US" altLang="ja-JP" sz="1600" dirty="0">
                <a:latin typeface="Times New Roman" panose="02020603050405020304" pitchFamily="18" charset="0"/>
                <a:ea typeface="+mn-lt"/>
                <a:cs typeface="Times New Roman" panose="02020603050405020304" pitchFamily="18" charset="0"/>
              </a:rPr>
              <a:t>When driving or operating in the following situations, be sure to fully retract the boom and lower the work platform to below the horizontal level.</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eiryo UI"/>
                <a:cs typeface="Times New Roman" panose="02020603050405020304" pitchFamily="18" charset="0"/>
              </a:rPr>
              <a:t>(a)</a:t>
            </a:r>
            <a:r>
              <a:rPr lang="ja-JP" altLang="en-US" sz="1400" dirty="0">
                <a:latin typeface="Times New Roman" panose="02020603050405020304" pitchFamily="18" charset="0"/>
                <a:ea typeface="Meiryo UI"/>
                <a:cs typeface="Times New Roman" panose="02020603050405020304" pitchFamily="18" charset="0"/>
              </a:rPr>
              <a:t>　</a:t>
            </a:r>
            <a:r>
              <a:rPr lang="en-US" sz="1400" dirty="0">
                <a:latin typeface="Times New Roman" panose="02020603050405020304" pitchFamily="18" charset="0"/>
                <a:ea typeface="+mn-lt"/>
                <a:cs typeface="Times New Roman" panose="02020603050405020304" pitchFamily="18" charset="0"/>
              </a:rPr>
              <a:t>When operating the steering</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eiryo UI"/>
                <a:cs typeface="Times New Roman" panose="02020603050405020304" pitchFamily="18" charset="0"/>
              </a:rPr>
              <a:t>(b)</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When the road surface is sloping</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eiryo UI"/>
                <a:cs typeface="Times New Roman" panose="02020603050405020304" pitchFamily="18" charset="0"/>
              </a:rPr>
              <a:t>(c)</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When there is a lot of unevenness on the road surface</a:t>
            </a:r>
            <a:endParaRPr lang="en-US" sz="14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eiryo UI"/>
                <a:cs typeface="Times New Roman" panose="02020603050405020304" pitchFamily="18" charset="0"/>
              </a:rPr>
              <a:t>(d)</a:t>
            </a:r>
            <a:r>
              <a:rPr lang="ja-JP" altLang="en-US" sz="1400" dirty="0">
                <a:latin typeface="Times New Roman" panose="02020603050405020304" pitchFamily="18" charset="0"/>
                <a:ea typeface="Meiryo UI"/>
                <a:cs typeface="Times New Roman" panose="02020603050405020304" pitchFamily="18" charset="0"/>
              </a:rPr>
              <a:t>　</a:t>
            </a:r>
            <a:r>
              <a:rPr lang="en-US" altLang="ja-JP" sz="1400" dirty="0">
                <a:latin typeface="Times New Roman" panose="02020603050405020304" pitchFamily="18" charset="0"/>
                <a:ea typeface="+mn-lt"/>
                <a:cs typeface="Times New Roman" panose="02020603050405020304" pitchFamily="18" charset="0"/>
              </a:rPr>
              <a:t>When the wind is strong</a:t>
            </a:r>
          </a:p>
          <a:p>
            <a:pPr marL="457200" lvl="1" indent="0">
              <a:lnSpc>
                <a:spcPct val="100000"/>
              </a:lnSpc>
              <a:spcBef>
                <a:spcPts val="0"/>
              </a:spcBef>
              <a:buNone/>
            </a:pPr>
            <a:r>
              <a:rPr lang="en-US" altLang="ja-JP" sz="1400" dirty="0">
                <a:latin typeface="Times New Roman" panose="02020603050405020304" pitchFamily="18" charset="0"/>
                <a:ea typeface="Meiryo UI"/>
                <a:cs typeface="Times New Roman" panose="02020603050405020304" pitchFamily="18" charset="0"/>
              </a:rPr>
              <a:t>※</a:t>
            </a:r>
            <a:r>
              <a:rPr lang="ja-JP" altLang="en-US" sz="1400" dirty="0">
                <a:latin typeface="Times New Roman" panose="02020603050405020304" pitchFamily="18" charset="0"/>
                <a:ea typeface="+mn-lt"/>
                <a:cs typeface="Times New Roman" panose="02020603050405020304" pitchFamily="18" charset="0"/>
              </a:rPr>
              <a:t>（</a:t>
            </a:r>
            <a:r>
              <a:rPr lang="en-US" altLang="ja-JP" sz="1400" dirty="0">
                <a:latin typeface="Times New Roman" panose="02020603050405020304" pitchFamily="18" charset="0"/>
                <a:ea typeface="+mn-lt"/>
                <a:cs typeface="Times New Roman" panose="02020603050405020304" pitchFamily="18" charset="0"/>
              </a:rPr>
              <a:t>Never raise the work platform when the vehicle body tilt angle control device is activated and a warning sound is heard.</a:t>
            </a:r>
            <a:r>
              <a:rPr lang="ja-JP" altLang="en-US" sz="1400" dirty="0">
                <a:latin typeface="Times New Roman" panose="02020603050405020304" pitchFamily="18" charset="0"/>
                <a:ea typeface="+mn-lt"/>
                <a:cs typeface="Times New Roman" panose="02020603050405020304" pitchFamily="18" charset="0"/>
              </a:rPr>
              <a:t>）</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lvl="1"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②　</a:t>
            </a:r>
            <a:r>
              <a:rPr lang="en-US" altLang="ja-JP" sz="1600" dirty="0">
                <a:latin typeface="Times New Roman" panose="02020603050405020304" pitchFamily="18" charset="0"/>
                <a:ea typeface="+mn-lt"/>
                <a:cs typeface="Times New Roman" panose="02020603050405020304" pitchFamily="18" charset="0"/>
              </a:rPr>
              <a:t>Take measures such as placing and fixing the materials so that the materials loaded on the work platform do not come into contact with the operation levers (sousa reba). </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lvl="1"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③　</a:t>
            </a:r>
            <a:r>
              <a:rPr lang="en-US" altLang="ja-JP" sz="1600" dirty="0">
                <a:latin typeface="Times New Roman" panose="02020603050405020304" pitchFamily="18" charset="0"/>
                <a:ea typeface="+mn-lt"/>
                <a:cs typeface="Times New Roman" panose="02020603050405020304" pitchFamily="18" charset="0"/>
              </a:rPr>
              <a:t>Do not operate the lever suddenly.</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lvl="1"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④　</a:t>
            </a:r>
            <a:r>
              <a:rPr lang="en-US" altLang="ja-JP" sz="1600" dirty="0">
                <a:latin typeface="Times New Roman" panose="02020603050405020304" pitchFamily="18" charset="0"/>
                <a:ea typeface="+mn-lt"/>
                <a:cs typeface="Times New Roman" panose="02020603050405020304" pitchFamily="18" charset="0"/>
              </a:rPr>
              <a:t>Never approach the work position with a self-propelled aerial work platform vehicle during driving operation.</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lvl="1"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⑤　</a:t>
            </a:r>
            <a:r>
              <a:rPr lang="en-US" altLang="ja-JP" sz="1600" dirty="0">
                <a:latin typeface="Times New Roman" panose="02020603050405020304" pitchFamily="18" charset="0"/>
                <a:ea typeface="+mn-lt"/>
                <a:cs typeface="Times New Roman" panose="02020603050405020304" pitchFamily="18" charset="0"/>
              </a:rPr>
              <a:t>When the operator is on board, operate the lower operation device in close contact with the passenger.</a:t>
            </a:r>
            <a:endParaRPr lang="en-US" sz="1600" dirty="0">
              <a:latin typeface="Times New Roman" panose="02020603050405020304" pitchFamily="18" charset="0"/>
              <a:ea typeface="+mn-lt"/>
              <a:cs typeface="Times New Roman" panose="02020603050405020304" pitchFamily="18" charset="0"/>
            </a:endParaRPr>
          </a:p>
          <a:p>
            <a:pPr marL="0" lvl="1"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⑥　</a:t>
            </a:r>
            <a:r>
              <a:rPr lang="en-US" altLang="ja-JP" sz="1600" dirty="0">
                <a:latin typeface="Times New Roman" panose="02020603050405020304" pitchFamily="18" charset="0"/>
                <a:ea typeface="+mn-lt"/>
                <a:cs typeface="Times New Roman" panose="02020603050405020304" pitchFamily="18" charset="0"/>
              </a:rPr>
              <a:t>Bring the work floor close to a position where the worker does not need to work in an unreasonable posture.</a:t>
            </a:r>
          </a:p>
        </p:txBody>
      </p:sp>
    </p:spTree>
    <p:extLst>
      <p:ext uri="{BB962C8B-B14F-4D97-AF65-F5344CB8AC3E}">
        <p14:creationId xmlns:p14="http://schemas.microsoft.com/office/powerpoint/2010/main" val="2205890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44061"/>
          </a:xfrm>
          <a:ln>
            <a:solidFill>
              <a:schemeClr val="tx1"/>
            </a:solidFill>
          </a:ln>
        </p:spPr>
        <p:txBody>
          <a:bodyPr>
            <a:noAutofit/>
          </a:bodyPr>
          <a:lstStyle/>
          <a:p>
            <a:r>
              <a:rPr lang="en-US" altLang="ja-JP" sz="2400" b="1" dirty="0">
                <a:latin typeface="Times New Roman" panose="02020603050405020304" pitchFamily="18" charset="0"/>
                <a:ea typeface="+mj-lt"/>
                <a:cs typeface="Times New Roman" panose="02020603050405020304" pitchFamily="18" charset="0"/>
              </a:rPr>
              <a:t>Safe work with aerial work platform vehicle (3) </a:t>
            </a:r>
            <a:br>
              <a:rPr lang="en-US" altLang="ja-JP" sz="2400" b="1" dirty="0">
                <a:latin typeface="Times New Roman" panose="02020603050405020304" pitchFamily="18" charset="0"/>
                <a:ea typeface="+mj-lt"/>
                <a:cs typeface="Times New Roman" panose="02020603050405020304" pitchFamily="18" charset="0"/>
              </a:rPr>
            </a:br>
            <a:r>
              <a:rPr lang="en-US" altLang="ja-JP" sz="2400" b="1" dirty="0">
                <a:latin typeface="Times New Roman" panose="02020603050405020304" pitchFamily="18" charset="0"/>
                <a:ea typeface="+mj-lt"/>
                <a:cs typeface="Times New Roman" panose="02020603050405020304" pitchFamily="18" charset="0"/>
              </a:rPr>
              <a:t>Precautions at the end of work</a:t>
            </a:r>
            <a:endParaRPr lang="ja-JP" b="1">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90</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4</a:t>
            </a:r>
            <a:r>
              <a:rPr lang="en-US" altLang="ja-JP" sz="1200" dirty="0">
                <a:latin typeface="Times New Roman" panose="02020603050405020304" pitchFamily="18" charset="0"/>
                <a:ea typeface="+mn-lt"/>
                <a:cs typeface="Times New Roman" panose="02020603050405020304" pitchFamily="18" charset="0"/>
              </a:rPr>
              <a:t>5</a:t>
            </a:r>
            <a:r>
              <a:rPr lang="ja-JP" altLang="en-US" sz="1200" dirty="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45</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1168593"/>
            <a:ext cx="7886701" cy="162216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①　</a:t>
            </a:r>
            <a:r>
              <a:rPr lang="en-US" sz="1600" dirty="0">
                <a:latin typeface="Times New Roman" panose="02020603050405020304" pitchFamily="18" charset="0"/>
                <a:ea typeface="+mn-lt"/>
                <a:cs typeface="Times New Roman" panose="02020603050405020304" pitchFamily="18" charset="0"/>
              </a:rPr>
              <a:t>Return the work platform, etc. to the storage position.</a:t>
            </a:r>
            <a:endParaRPr lang="ja-JP" sz="16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②　</a:t>
            </a:r>
            <a:r>
              <a:rPr lang="en-US" altLang="ja-JP" sz="1600" dirty="0">
                <a:latin typeface="Times New Roman" panose="02020603050405020304" pitchFamily="18" charset="0"/>
                <a:ea typeface="+mn-lt"/>
                <a:cs typeface="Times New Roman" panose="02020603050405020304" pitchFamily="18" charset="0"/>
              </a:rPr>
              <a:t>Take measures to prevent escape, such as applying the parking brake.</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③　</a:t>
            </a:r>
            <a:r>
              <a:rPr lang="en-US" altLang="ja-JP" sz="1600" dirty="0">
                <a:latin typeface="Times New Roman" panose="02020603050405020304" pitchFamily="18" charset="0"/>
                <a:ea typeface="+mn-lt"/>
                <a:cs typeface="Times New Roman" panose="02020603050405020304" pitchFamily="18" charset="0"/>
              </a:rPr>
              <a:t>Do not jump off</a:t>
            </a:r>
            <a:r>
              <a:rPr lang="ja-JP" sz="1600" dirty="0">
                <a:latin typeface="Times New Roman" panose="02020603050405020304" pitchFamily="18" charset="0"/>
                <a:ea typeface="+mn-lt"/>
                <a:cs typeface="Times New Roman" panose="02020603050405020304" pitchFamily="18" charset="0"/>
              </a:rPr>
              <a:t>（</a:t>
            </a:r>
            <a:r>
              <a:rPr lang="en-US" altLang="ja-JP" sz="1600" dirty="0">
                <a:latin typeface="Times New Roman" panose="02020603050405020304" pitchFamily="18" charset="0"/>
                <a:ea typeface="+mn-lt"/>
                <a:cs typeface="Times New Roman" panose="02020603050405020304" pitchFamily="18" charset="0"/>
              </a:rPr>
              <a:t>tobioriruna</a:t>
            </a:r>
            <a:r>
              <a:rPr lang="ja-JP" sz="1600" dirty="0">
                <a:latin typeface="Times New Roman" panose="02020603050405020304" pitchFamily="18" charset="0"/>
                <a:ea typeface="+mn-lt"/>
                <a:cs typeface="Times New Roman" panose="02020603050405020304" pitchFamily="18" charset="0"/>
              </a:rPr>
              <a:t>）</a:t>
            </a:r>
            <a:r>
              <a:rPr lang="en-US" altLang="ja-JP" sz="1600" dirty="0">
                <a:latin typeface="Times New Roman" panose="02020603050405020304" pitchFamily="18" charset="0"/>
                <a:ea typeface="+mn-lt"/>
                <a:cs typeface="Times New Roman" panose="02020603050405020304" pitchFamily="18" charset="0"/>
              </a:rPr>
              <a:t> the work platform.</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④　</a:t>
            </a:r>
            <a:r>
              <a:rPr lang="en-US" altLang="ja-JP" sz="1600" dirty="0">
                <a:latin typeface="Times New Roman" panose="02020603050405020304" pitchFamily="18" charset="0"/>
                <a:ea typeface="+mn-lt"/>
                <a:cs typeface="Times New Roman" panose="02020603050405020304" pitchFamily="18" charset="0"/>
              </a:rPr>
              <a:t>If it gets dirty due to painting work, clean it and store it.</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⑤　</a:t>
            </a:r>
            <a:r>
              <a:rPr lang="en-US" altLang="ja-JP" sz="1600" dirty="0">
                <a:latin typeface="Times New Roman" panose="02020603050405020304" pitchFamily="18" charset="0"/>
                <a:ea typeface="+mn-lt"/>
                <a:cs typeface="Times New Roman" panose="02020603050405020304" pitchFamily="18" charset="0"/>
              </a:rPr>
              <a:t>Report necessary items such as defects during work to the vehicle manager.</a:t>
            </a:r>
          </a:p>
          <a:p>
            <a:pPr marL="0" indent="0">
              <a:lnSpc>
                <a:spcPct val="10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⑥　</a:t>
            </a:r>
            <a:r>
              <a:rPr lang="en-US" altLang="ja-JP" sz="1600" dirty="0">
                <a:latin typeface="Times New Roman" panose="02020603050405020304" pitchFamily="18" charset="0"/>
                <a:ea typeface="+mn-lt"/>
                <a:cs typeface="Times New Roman" panose="02020603050405020304" pitchFamily="18" charset="0"/>
              </a:rPr>
              <a:t>Keep the key in the designated place.</a:t>
            </a:r>
          </a:p>
          <a:p>
            <a:pPr marL="0" indent="0">
              <a:lnSpc>
                <a:spcPct val="100000"/>
              </a:lnSpc>
              <a:spcBef>
                <a:spcPts val="0"/>
              </a:spcBef>
              <a:buNone/>
            </a:pPr>
            <a:endParaRPr lang="ja-JP" altLang="en-US" sz="1600" dirty="0">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123550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4374" y="2486024"/>
            <a:ext cx="7743825" cy="487145"/>
          </a:xfrm>
        </p:spPr>
        <p:txBody>
          <a:bodyPr>
            <a:normAutofit fontScale="90000"/>
          </a:bodyPr>
          <a:lstStyle/>
          <a:p>
            <a:r>
              <a:rPr kumimoji="1" lang="en-US" altLang="ja-JP" sz="3200" dirty="0">
                <a:latin typeface="Times New Roman" panose="02020603050405020304" pitchFamily="18" charset="0"/>
                <a:ea typeface="+mn-ea"/>
                <a:cs typeface="Times New Roman" panose="02020603050405020304" pitchFamily="18" charset="0"/>
              </a:rPr>
              <a:t>Chapter 3 Knowledge </a:t>
            </a:r>
            <a:r>
              <a:rPr lang="en-US" altLang="ja-JP" sz="3200" dirty="0">
                <a:latin typeface="Times New Roman" panose="02020603050405020304" pitchFamily="18" charset="0"/>
                <a:ea typeface="+mn-ea"/>
                <a:cs typeface="Times New Roman" panose="02020603050405020304" pitchFamily="18" charset="0"/>
              </a:rPr>
              <a:t>of </a:t>
            </a:r>
            <a:r>
              <a:rPr kumimoji="1" lang="en-US" altLang="ja-JP" sz="3200" dirty="0">
                <a:latin typeface="Times New Roman" panose="02020603050405020304" pitchFamily="18" charset="0"/>
                <a:ea typeface="+mn-ea"/>
                <a:cs typeface="Times New Roman" panose="02020603050405020304" pitchFamily="18" charset="0"/>
              </a:rPr>
              <a:t>Motor</a:t>
            </a:r>
            <a:endParaRPr kumimoji="1" lang="ja-JP" altLang="en-US" sz="3200" dirty="0">
              <a:latin typeface="Times New Roman" panose="02020603050405020304" pitchFamily="18" charset="0"/>
              <a:ea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46</a:t>
            </a:fld>
            <a:endParaRPr lang="ja-JP" altLang="en-US">
              <a:solidFill>
                <a:prstClr val="black">
                  <a:tint val="75000"/>
                </a:prstClr>
              </a:solidFill>
            </a:endParaRPr>
          </a:p>
        </p:txBody>
      </p:sp>
    </p:spTree>
    <p:extLst>
      <p:ext uri="{BB962C8B-B14F-4D97-AF65-F5344CB8AC3E}">
        <p14:creationId xmlns:p14="http://schemas.microsoft.com/office/powerpoint/2010/main" val="458602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Types of Motor</a:t>
            </a:r>
            <a:endParaRPr kumimoji="1" lang="ja-JP" altLang="en-US" sz="2400" b="1"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265375" y="6400413"/>
            <a:ext cx="3905287"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9</a:t>
            </a:r>
            <a:r>
              <a:rPr lang="en-US" altLang="ja-JP" sz="1200" dirty="0">
                <a:latin typeface="Times New Roman" panose="02020603050405020304" pitchFamily="18" charset="0"/>
                <a:ea typeface="+mn-lt"/>
                <a:cs typeface="Times New Roman" panose="02020603050405020304" pitchFamily="18" charset="0"/>
              </a:rPr>
              <a:t>1 to 93</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46</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47</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50" y="824825"/>
            <a:ext cx="7886700" cy="359300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A prime mover is a device that has the function of converting various energies into force, and </a:t>
            </a:r>
            <a:r>
              <a:rPr lang="en-US" sz="1600" b="1" u="sng" dirty="0">
                <a:effectLst/>
                <a:latin typeface="Times New Roman" panose="02020603050405020304" pitchFamily="18" charset="0"/>
                <a:cs typeface="Times New Roman" panose="02020603050405020304" pitchFamily="18" charset="0"/>
              </a:rPr>
              <a:t>typical ones are an internal combustion engine and an electric motor (the following referred to as "motor"). </a:t>
            </a:r>
          </a:p>
          <a:p>
            <a:pPr marL="0" indent="0">
              <a:lnSpc>
                <a:spcPct val="100000"/>
              </a:lnSpc>
              <a:spcBef>
                <a:spcPts val="0"/>
              </a:spcBef>
              <a:buNone/>
            </a:pP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6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lang="en-US" altLang="ja-JP" sz="16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Internal Combustion Engine</a:t>
            </a:r>
          </a:p>
          <a:p>
            <a:pPr indent="0" algn="just">
              <a:buNone/>
            </a:pP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Internal combustion engines are divided into </a:t>
            </a:r>
            <a:r>
              <a:rPr lang="en-US" sz="16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"diesel engines" and "gasoline engines"</a:t>
            </a: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according to their ignition system.</a:t>
            </a:r>
          </a:p>
          <a:p>
            <a:pPr marL="0" indent="0">
              <a:lnSpc>
                <a:spcPct val="100000"/>
              </a:lnSpc>
              <a:spcBef>
                <a:spcPts val="0"/>
              </a:spcBef>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6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②　</a:t>
            </a:r>
            <a:r>
              <a:rPr lang="en-US" altLang="ja-JP" sz="16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Motor (electric motor) </a:t>
            </a:r>
            <a:endParaRPr lang="ja-JP" altLang="en-US" sz="16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For aerial work platform vehicle that are often used indoors where it is necessary to consider engine noise and exhaust gas, a motor powered by </a:t>
            </a:r>
            <a:r>
              <a:rPr lang="en-US" sz="16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a storage battery (the following referred to as "battery") </a:t>
            </a: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is often used.</a:t>
            </a:r>
          </a:p>
          <a:p>
            <a:pPr marL="0" indent="0">
              <a:lnSpc>
                <a:spcPct val="100000"/>
              </a:lnSpc>
              <a:spcBef>
                <a:spcPts val="0"/>
              </a:spcBef>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866750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Internal combustion engine principle</a:t>
            </a:r>
            <a:endParaRPr kumimoji="1" lang="ja-JP" altLang="en-US" sz="2400" b="1"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073734" y="6400413"/>
            <a:ext cx="4096928"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93</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46 to 47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48</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7ED5B636-451B-4DA0-BCE4-3B25AAAA130D}"/>
              </a:ext>
            </a:extLst>
          </p:cNvPr>
          <p:cNvGrpSpPr/>
          <p:nvPr/>
        </p:nvGrpSpPr>
        <p:grpSpPr>
          <a:xfrm>
            <a:off x="700088" y="957263"/>
            <a:ext cx="8119956" cy="5399086"/>
            <a:chOff x="700088" y="957263"/>
            <a:chExt cx="8119956" cy="5399086"/>
          </a:xfrm>
        </p:grpSpPr>
        <p:sp>
          <p:nvSpPr>
            <p:cNvPr id="11" name="コンテンツ プレースホルダー 4"/>
            <p:cNvSpPr txBox="1">
              <a:spLocks/>
            </p:cNvSpPr>
            <p:nvPr/>
          </p:nvSpPr>
          <p:spPr>
            <a:xfrm>
              <a:off x="700088" y="957263"/>
              <a:ext cx="7815262" cy="539908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228600" algn="just">
                <a:spcBef>
                  <a:spcPts val="0"/>
                </a:spcBef>
                <a:buNone/>
              </a:pP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Among internal combustion engines, we will explain the structure of diesel engines, which are often used for aerial work platform vehicle.</a:t>
              </a:r>
            </a:p>
            <a:p>
              <a:pPr marL="0" indent="228600" algn="just">
                <a:spcBef>
                  <a:spcPts val="0"/>
                </a:spcBef>
                <a:buNone/>
              </a:pP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Diesel engines can be divided into "4-cycle engines" and "2-cycle engines" depending on their operating method.</a:t>
              </a:r>
            </a:p>
            <a:p>
              <a:pPr marL="0" indent="180975" algn="just">
                <a:spcBef>
                  <a:spcPts val="0"/>
                </a:spcBef>
                <a:buNone/>
              </a:pP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Most of them are "4-cycle engines" except for large vessels that use "2-cycle engines" that rotate at extremely low speeds.</a:t>
              </a:r>
            </a:p>
            <a:p>
              <a:pPr marL="0" indent="0">
                <a:lnSpc>
                  <a:spcPct val="100000"/>
                </a:lnSpc>
                <a:spcBef>
                  <a:spcPts val="600"/>
                </a:spcBef>
                <a:buNone/>
              </a:pPr>
              <a:r>
                <a:rPr lang="en-US" sz="1600" b="1" u="sng" dirty="0">
                  <a:effectLst/>
                  <a:latin typeface="Times New Roman" panose="02020603050405020304" pitchFamily="18" charset="0"/>
                  <a:cs typeface="Times New Roman" panose="02020603050405020304" pitchFamily="18" charset="0"/>
                </a:rPr>
                <a:t>Operating principle of 4-cycle diesel engine </a:t>
              </a:r>
              <a:endParaRPr lang="ja-JP" altLang="en-US" sz="16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indent="0" algn="just">
                <a:buNone/>
              </a:pPr>
              <a:r>
                <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four steps of a diesel engine are as follows:</a:t>
              </a:r>
            </a:p>
            <a:p>
              <a:pPr marL="84455" indent="0" algn="just">
                <a:spcBef>
                  <a:spcPts val="0"/>
                </a:spcBef>
                <a:buNone/>
              </a:pPr>
              <a:r>
                <a:rPr lang="ja-JP"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Ⅰ　</a:t>
              </a: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Intake stroke: The stroke in which the piston is </a:t>
              </a:r>
            </a:p>
            <a:p>
              <a:pPr marL="84455" indent="0" algn="just">
                <a:spcBef>
                  <a:spcPts val="0"/>
                </a:spcBef>
                <a:buNone/>
              </a:pP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lowered and only air is sucked into the cylinder.</a:t>
              </a:r>
            </a:p>
            <a:p>
              <a:pPr marL="84455" indent="0" algn="just">
                <a:spcBef>
                  <a:spcPts val="0"/>
                </a:spcBef>
                <a:buNone/>
              </a:pPr>
              <a:r>
                <a:rPr lang="ja-JP"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Ⅱ　</a:t>
              </a: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Compression stroke: The stroke in which the </a:t>
              </a:r>
            </a:p>
            <a:p>
              <a:pPr marL="84455" indent="0" algn="just">
                <a:spcBef>
                  <a:spcPts val="0"/>
                </a:spcBef>
                <a:buNone/>
              </a:pP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piston rises to top dead center and compresses only</a:t>
              </a:r>
            </a:p>
            <a:p>
              <a:pPr marL="84455" indent="0" algn="just">
                <a:spcBef>
                  <a:spcPts val="0"/>
                </a:spcBef>
                <a:buNone/>
              </a:pP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air.</a:t>
              </a:r>
            </a:p>
            <a:p>
              <a:pPr marL="84455" indent="0" algn="just">
                <a:buNone/>
              </a:pPr>
              <a:r>
                <a:rPr lang="ja-JP"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Ⅲ　</a:t>
              </a: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Combustion stroke: The stroke in which fuel is injected and burned into a high-pressure cylinder and the combustion gas pushes the piston down to the bottom dead center (explosion stroke).</a:t>
              </a:r>
            </a:p>
            <a:p>
              <a:pPr marL="84455" indent="0" algn="just">
                <a:buNone/>
              </a:pPr>
              <a:r>
                <a:rPr lang="ja-JP"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Ⅳ　</a:t>
              </a: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Exhaust stroke: The stroke in which the piston rises due to inertia and pushes the combustion gas out of the cylinder.</a:t>
              </a:r>
            </a:p>
            <a:p>
              <a:pPr marL="0" indent="0">
                <a:lnSpc>
                  <a:spcPct val="100000"/>
                </a:lnSpc>
                <a:spcBef>
                  <a:spcPts val="0"/>
                </a:spcBef>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8" name="グループ化 7">
              <a:extLst>
                <a:ext uri="{FF2B5EF4-FFF2-40B4-BE49-F238E27FC236}">
                  <a16:creationId xmlns:a16="http://schemas.microsoft.com/office/drawing/2014/main" id="{236680DA-40BA-4983-AB3B-D3A1E209CFC7}"/>
                </a:ext>
              </a:extLst>
            </p:cNvPr>
            <p:cNvGrpSpPr/>
            <p:nvPr/>
          </p:nvGrpSpPr>
          <p:grpSpPr>
            <a:xfrm>
              <a:off x="5050302" y="2239190"/>
              <a:ext cx="3769742" cy="1774948"/>
              <a:chOff x="261256" y="34750"/>
              <a:chExt cx="5367347" cy="3261360"/>
            </a:xfrm>
          </p:grpSpPr>
          <p:pic>
            <p:nvPicPr>
              <p:cNvPr id="9" name="図 8">
                <a:extLst>
                  <a:ext uri="{FF2B5EF4-FFF2-40B4-BE49-F238E27FC236}">
                    <a16:creationId xmlns:a16="http://schemas.microsoft.com/office/drawing/2014/main" id="{47E8E3A7-05EA-403C-BC0E-8ACFC975E6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287" y="34750"/>
                <a:ext cx="5314316" cy="3261360"/>
              </a:xfrm>
              <a:prstGeom prst="rect">
                <a:avLst/>
              </a:prstGeom>
              <a:noFill/>
              <a:ln>
                <a:solidFill>
                  <a:schemeClr val="tx1"/>
                </a:solidFill>
              </a:ln>
            </p:spPr>
          </p:pic>
          <p:sp>
            <p:nvSpPr>
              <p:cNvPr id="10" name="正方形/長方形 9">
                <a:extLst>
                  <a:ext uri="{FF2B5EF4-FFF2-40B4-BE49-F238E27FC236}">
                    <a16:creationId xmlns:a16="http://schemas.microsoft.com/office/drawing/2014/main" id="{542C220C-F532-465E-8741-EB47356FE530}"/>
                  </a:ext>
                </a:extLst>
              </p:cNvPr>
              <p:cNvSpPr/>
              <p:nvPr/>
            </p:nvSpPr>
            <p:spPr>
              <a:xfrm>
                <a:off x="261256" y="142405"/>
                <a:ext cx="839410" cy="1854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Intake</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FB2CC9DE-D2DF-4B11-B996-CBE64CEFAF2E}"/>
                  </a:ext>
                </a:extLst>
              </p:cNvPr>
              <p:cNvSpPr/>
              <p:nvPr/>
            </p:nvSpPr>
            <p:spPr>
              <a:xfrm>
                <a:off x="271332" y="543605"/>
                <a:ext cx="829334" cy="679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Intake valve</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7620E19E-97BA-4E29-91D3-8609FDB776EA}"/>
                  </a:ext>
                </a:extLst>
              </p:cNvPr>
              <p:cNvSpPr/>
              <p:nvPr/>
            </p:nvSpPr>
            <p:spPr>
              <a:xfrm>
                <a:off x="2349282" y="142082"/>
                <a:ext cx="829334" cy="37150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Injection nozzle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74110F4E-AE28-404A-AE65-F915BC0C02A5}"/>
                  </a:ext>
                </a:extLst>
              </p:cNvPr>
              <p:cNvSpPr/>
              <p:nvPr/>
            </p:nvSpPr>
            <p:spPr>
              <a:xfrm>
                <a:off x="4592096" y="170822"/>
                <a:ext cx="938440" cy="4006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Exhaust</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317BB3D4-3DBC-44B7-ABFB-2E5CB5A6DEBF}"/>
                  </a:ext>
                </a:extLst>
              </p:cNvPr>
              <p:cNvSpPr/>
              <p:nvPr/>
            </p:nvSpPr>
            <p:spPr>
              <a:xfrm>
                <a:off x="4551904" y="522514"/>
                <a:ext cx="926757" cy="54369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Exhaust valve</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D156E266-6A16-4E27-B72F-76738B55817A}"/>
                  </a:ext>
                </a:extLst>
              </p:cNvPr>
              <p:cNvSpPr/>
              <p:nvPr/>
            </p:nvSpPr>
            <p:spPr>
              <a:xfrm>
                <a:off x="662131" y="2895088"/>
                <a:ext cx="4757347" cy="22476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3-1 4-cycle of diesel engine (Directional injection type)</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E075C86A-A52D-48D7-AEAA-FE1C8F2B6788}"/>
                  </a:ext>
                </a:extLst>
              </p:cNvPr>
              <p:cNvSpPr/>
              <p:nvPr/>
            </p:nvSpPr>
            <p:spPr>
              <a:xfrm>
                <a:off x="4441372" y="1264745"/>
                <a:ext cx="1089165" cy="4006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Connecting rod</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ACE553A8-D87D-4958-8D1F-230E36489112}"/>
                  </a:ext>
                </a:extLst>
              </p:cNvPr>
              <p:cNvSpPr/>
              <p:nvPr/>
            </p:nvSpPr>
            <p:spPr>
              <a:xfrm>
                <a:off x="4471517" y="1698173"/>
                <a:ext cx="947961" cy="26074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Crank shaft</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CCF7A888-2D2C-4C35-B43F-0EA393675D24}"/>
                  </a:ext>
                </a:extLst>
              </p:cNvPr>
              <p:cNvSpPr/>
              <p:nvPr/>
            </p:nvSpPr>
            <p:spPr>
              <a:xfrm>
                <a:off x="358506" y="2210275"/>
                <a:ext cx="1171429" cy="39132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08635" indent="-266700"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Intake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F82D0A54-AF95-4505-AEAA-42A77814B209}"/>
                  </a:ext>
                </a:extLst>
              </p:cNvPr>
              <p:cNvSpPr/>
              <p:nvPr/>
            </p:nvSpPr>
            <p:spPr>
              <a:xfrm>
                <a:off x="1314960" y="2240661"/>
                <a:ext cx="1323535" cy="3384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indent="-266700"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Compression</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49B42C66-82B9-4460-9DCE-BDA90FF16643}"/>
                  </a:ext>
                </a:extLst>
              </p:cNvPr>
              <p:cNvSpPr/>
              <p:nvPr/>
            </p:nvSpPr>
            <p:spPr>
              <a:xfrm>
                <a:off x="2606750" y="2361362"/>
                <a:ext cx="1266156" cy="3179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ctr">
                  <a:buFont typeface="+mj-lt"/>
                  <a:buAutoNum type="romanUcPeriod" startAt="3"/>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Combustion</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EE200BA2-FC76-490C-BEDA-9B67B8A0CEEA}"/>
                  </a:ext>
                </a:extLst>
              </p:cNvPr>
              <p:cNvSpPr/>
              <p:nvPr/>
            </p:nvSpPr>
            <p:spPr>
              <a:xfrm>
                <a:off x="3784726" y="2309086"/>
                <a:ext cx="1438382" cy="4579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ctr">
                  <a:buFont typeface="+mj-lt"/>
                  <a:buAutoNum type="romanUcPeriod" startAt="4"/>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Exhaust</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3702302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85789" y="150814"/>
            <a:ext cx="7929562" cy="613871"/>
          </a:xfrm>
          <a:ln>
            <a:solidFill>
              <a:schemeClr val="tx1"/>
            </a:solidFill>
          </a:ln>
        </p:spPr>
        <p:txBody>
          <a:bodyPr>
            <a:noAutofit/>
          </a:bodyPr>
          <a:lstStyle/>
          <a:p>
            <a:r>
              <a:rPr lang="en-US" sz="2400" b="1" dirty="0">
                <a:effectLst/>
                <a:latin typeface="Times New Roman" panose="02020603050405020304" pitchFamily="18" charset="0"/>
                <a:cs typeface="Times New Roman" panose="02020603050405020304" pitchFamily="18" charset="0"/>
              </a:rPr>
              <a:t>4-cycle diesel engine structure</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997078" y="6400413"/>
            <a:ext cx="4173584"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99</a:t>
            </a:r>
            <a:r>
              <a:rPr lang="ja-JP" sz="1200" dirty="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 </a:t>
            </a:r>
            <a:r>
              <a:rPr lang="en-US" altLang="ja-JP" sz="1200" dirty="0">
                <a:latin typeface="Times New Roman" panose="02020603050405020304" pitchFamily="18" charset="0"/>
                <a:ea typeface="+mn-lt"/>
                <a:cs typeface="Times New Roman" panose="02020603050405020304" pitchFamily="18" charset="0"/>
              </a:rPr>
              <a:t>100</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47 to 48</a:t>
            </a:r>
            <a:r>
              <a:rPr lang="ja-JP"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49</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585789" y="1014421"/>
            <a:ext cx="7929562" cy="450055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lang="en-US" sz="1400" b="1" dirty="0">
                <a:effectLst/>
                <a:latin typeface="Times New Roman" panose="02020603050405020304" pitchFamily="18" charset="0"/>
                <a:cs typeface="Times New Roman" panose="02020603050405020304" pitchFamily="18" charset="0"/>
              </a:rPr>
              <a:t>Lubrication device </a:t>
            </a:r>
            <a:endPar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indent="0" algn="just">
              <a:buNone/>
            </a:pP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Lubrication equipment has a piston that moves up and down thousands of times per minute. It is a device that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supplies lubricating oil (engine oil)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to reduce friction and wear of rotating parts due to the same metal soil in each part of the engine such as cylinders and crankshafts.</a:t>
            </a:r>
          </a:p>
          <a:p>
            <a:pPr indent="0" algn="just">
              <a:buNone/>
            </a:pP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Engine oil has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various functions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as follows and its quality is important for maintaining the function of diesel engines.</a:t>
            </a:r>
          </a:p>
          <a:p>
            <a:pPr lvl="1">
              <a:lnSpc>
                <a:spcPct val="100000"/>
              </a:lnSpc>
              <a:spcBef>
                <a:spcPts val="0"/>
              </a:spcBef>
              <a:buFont typeface="Wingdings" panose="05000000000000000000" pitchFamily="2" charset="2"/>
              <a:buChar char="ü"/>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Lubrication of axle-bearings, piston rings, cylinders, etc. </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Engine cooling action</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Sealing action between the piston and cylinder.</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Cleaning action of impurities in the engine etc.</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Anti-rust effect inside the engine, etc. </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It is necessary to use the engine oil of the standard specified in the instruction manual of the machine, constantly check the condition of the oil, and change it if necessary.</a:t>
            </a:r>
          </a:p>
          <a:p>
            <a:pPr marL="0" indent="0">
              <a:lnSpc>
                <a:spcPct val="100000"/>
              </a:lnSpc>
              <a:spcBef>
                <a:spcPts val="60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②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Fuel system</a:t>
            </a:r>
            <a:endPar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fuel system includes a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fuel tank, an injection pump, an injection nozzle, a fuel filter, a governor and the like</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fuel filter filters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fuel, r</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emoves foreign substances</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such as dust contained in the fuel and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decomposes water</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p:txBody>
      </p:sp>
    </p:spTree>
    <p:extLst>
      <p:ext uri="{BB962C8B-B14F-4D97-AF65-F5344CB8AC3E}">
        <p14:creationId xmlns:p14="http://schemas.microsoft.com/office/powerpoint/2010/main" val="32052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 sz="2400">
                <a:latin typeface="Times New Roman" panose="02020603050405020304" pitchFamily="18" charset="0"/>
                <a:ea typeface="+mj-lt"/>
                <a:cs typeface="Times New Roman" panose="02020603050405020304" pitchFamily="18" charset="0"/>
              </a:rPr>
              <a:t>Types of aerial work platforms - working equipment (1)</a:t>
            </a:r>
            <a:r>
              <a:rPr lang="ja-JP" altLang="en-US" sz="2400">
                <a:latin typeface="Times New Roman" panose="02020603050405020304" pitchFamily="18" charset="0"/>
                <a:ea typeface="+mj-lt"/>
                <a:cs typeface="Times New Roman" panose="02020603050405020304" pitchFamily="18" charset="0"/>
              </a:rPr>
              <a:t> </a:t>
            </a:r>
            <a:endParaRPr lang="en-US" dirty="0">
              <a:latin typeface="Times New Roman" panose="02020603050405020304" pitchFamily="18" charset="0"/>
              <a:ea typeface="+mj-lt"/>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5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a:latin typeface="Times New Roman" panose="02020603050405020304" pitchFamily="18" charset="0"/>
                <a:ea typeface="+mn-lt"/>
                <a:cs typeface="Times New Roman" panose="02020603050405020304" pitchFamily="18" charset="0"/>
              </a:rPr>
              <a:t>6</a:t>
            </a:r>
            <a:r>
              <a:rPr lang="en-US" altLang="ja-JP" sz="1200" dirty="0" smtClean="0">
                <a:latin typeface="Times New Roman" panose="02020603050405020304" pitchFamily="18" charset="0"/>
                <a:ea typeface="+mn-lt"/>
                <a:cs typeface="Times New Roman" panose="02020603050405020304" pitchFamily="18" charset="0"/>
              </a:rPr>
              <a:t> </a:t>
            </a:r>
            <a:endParaRPr lang="en-US" altLang="ja-JP"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kumimoji="1" lang="ja-JP" altLang="en-US" smtClean="0">
                <a:latin typeface="Times New Roman" panose="02020603050405020304" pitchFamily="18" charset="0"/>
                <a:cs typeface="Times New Roman" panose="02020603050405020304" pitchFamily="18" charset="0"/>
              </a:rPr>
              <a:t>5</a:t>
            </a:fld>
            <a:endParaRPr kumimoji="1" lang="ja-JP" altLang="en-US">
              <a:latin typeface="Times New Roman" panose="02020603050405020304" pitchFamily="18" charset="0"/>
              <a:cs typeface="Times New Roman" panose="02020603050405020304" pitchFamily="18" charset="0"/>
            </a:endParaRPr>
          </a:p>
        </p:txBody>
      </p:sp>
      <p:sp>
        <p:nvSpPr>
          <p:cNvPr id="9" name="コンテンツ プレースホルダー 4"/>
          <p:cNvSpPr>
            <a:spLocks noGrp="1"/>
          </p:cNvSpPr>
          <p:nvPr>
            <p:ph idx="1"/>
          </p:nvPr>
        </p:nvSpPr>
        <p:spPr>
          <a:xfrm>
            <a:off x="628650" y="869404"/>
            <a:ext cx="7886700" cy="3306068"/>
          </a:xfrm>
          <a:ln>
            <a:noFill/>
          </a:ln>
        </p:spPr>
        <p:txBody>
          <a:bodyPr vert="horz" lIns="91440" tIns="45720" rIns="91440" bIns="45720" rtlCol="0" anchor="t">
            <a:noAutofit/>
          </a:bodyPr>
          <a:lstStyle/>
          <a:p>
            <a:pPr marL="0" indent="0">
              <a:lnSpc>
                <a:spcPct val="110000"/>
              </a:lnSpc>
              <a:spcBef>
                <a:spcPts val="0"/>
              </a:spcBef>
              <a:buNone/>
            </a:pPr>
            <a:r>
              <a:rPr lang="ja-JP" altLang="en-US" sz="1600" b="1" dirty="0">
                <a:latin typeface="Times New Roman" panose="02020603050405020304" pitchFamily="18" charset="0"/>
                <a:ea typeface="Meiryo UI"/>
                <a:cs typeface="Times New Roman" panose="02020603050405020304" pitchFamily="18" charset="0"/>
              </a:rPr>
              <a:t>①　</a:t>
            </a:r>
            <a:r>
              <a:rPr lang="en-US" sz="1600" b="1" dirty="0">
                <a:latin typeface="Times New Roman" panose="02020603050405020304" pitchFamily="18" charset="0"/>
                <a:ea typeface="+mn-lt"/>
                <a:cs typeface="Times New Roman" panose="02020603050405020304" pitchFamily="18" charset="0"/>
              </a:rPr>
              <a:t>Telescopic boom type</a:t>
            </a:r>
            <a:endParaRPr lang="en-US" b="1" dirty="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ja-JP" sz="1600" dirty="0">
                <a:latin typeface="Times New Roman" panose="02020603050405020304" pitchFamily="18" charset="0"/>
                <a:ea typeface="+mn-lt"/>
                <a:cs typeface="Times New Roman" panose="02020603050405020304" pitchFamily="18" charset="0"/>
              </a:rPr>
              <a:t>The boom, on which the working floor is mounted, extends </a:t>
            </a:r>
            <a:endParaRPr lang="en-US" altLang="ja-JP" sz="16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sz="1600" dirty="0">
                <a:latin typeface="Times New Roman" panose="02020603050405020304" pitchFamily="18" charset="0"/>
                <a:ea typeface="+mn-lt"/>
                <a:cs typeface="Times New Roman" panose="02020603050405020304" pitchFamily="18" charset="0"/>
              </a:rPr>
              <a:t>and retracts to approach the working position in a straight line.</a:t>
            </a:r>
            <a:r>
              <a:rPr lang="ja-JP" altLang="en-US" sz="1600" dirty="0">
                <a:latin typeface="Times New Roman" panose="02020603050405020304" pitchFamily="18" charset="0"/>
                <a:ea typeface="+mn-lt"/>
                <a:cs typeface="Times New Roman" panose="02020603050405020304" pitchFamily="18" charset="0"/>
              </a:rPr>
              <a:t> </a:t>
            </a:r>
            <a:endParaRPr lang="en-US" altLang="ja-JP" sz="16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endParaRPr lang="ja-JP" altLang="en-US" sz="16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eiryo UI"/>
                <a:cs typeface="Times New Roman" panose="02020603050405020304" pitchFamily="18" charset="0"/>
              </a:rPr>
              <a:t>【</a:t>
            </a:r>
            <a:r>
              <a:rPr lang="en" sz="1600" dirty="0">
                <a:latin typeface="Times New Roman" panose="02020603050405020304" pitchFamily="18" charset="0"/>
                <a:ea typeface="+mn-lt"/>
                <a:cs typeface="Times New Roman" panose="02020603050405020304" pitchFamily="18" charset="0"/>
              </a:rPr>
              <a:t>Main features</a:t>
            </a:r>
            <a:r>
              <a:rPr lang="en-US" altLang="ja-JP" sz="1600" dirty="0">
                <a:latin typeface="Times New Roman" panose="02020603050405020304" pitchFamily="18" charset="0"/>
                <a:ea typeface="Meiryo UI"/>
                <a:cs typeface="Times New Roman" panose="02020603050405020304" pitchFamily="18" charset="0"/>
              </a:rPr>
              <a:t>】</a:t>
            </a:r>
            <a:endParaRPr lang="ja-JP" altLang="en-US" dirty="0">
              <a:latin typeface="Times New Roman" panose="02020603050405020304" pitchFamily="18" charset="0"/>
              <a:ea typeface="Meiryo UI"/>
              <a:cs typeface="Times New Roman" panose="02020603050405020304" pitchFamily="18" charset="0"/>
            </a:endParaRPr>
          </a:p>
          <a:p>
            <a:pPr>
              <a:buNone/>
            </a:pPr>
            <a:r>
              <a:rPr lang="en-US" sz="1600" dirty="0">
                <a:latin typeface="Times New Roman" panose="02020603050405020304" pitchFamily="18" charset="0"/>
                <a:ea typeface="+mn-lt"/>
                <a:cs typeface="Times New Roman" panose="02020603050405020304" pitchFamily="18" charset="0"/>
              </a:rPr>
              <a:t>A. Positioning of the work floor is easy.   </a:t>
            </a:r>
            <a:endParaRPr lang="ja-JP" altLang="en-US" dirty="0">
              <a:latin typeface="Times New Roman" panose="02020603050405020304" pitchFamily="18" charset="0"/>
              <a:ea typeface="+mn-lt"/>
              <a:cs typeface="Times New Roman" panose="02020603050405020304" pitchFamily="18" charset="0"/>
            </a:endParaRPr>
          </a:p>
          <a:p>
            <a:pPr>
              <a:buNone/>
            </a:pPr>
            <a:r>
              <a:rPr lang="en-US" sz="1600" dirty="0">
                <a:latin typeface="Times New Roman" panose="02020603050405020304" pitchFamily="18" charset="0"/>
                <a:ea typeface="+mn-lt"/>
                <a:cs typeface="Times New Roman" panose="02020603050405020304" pitchFamily="18" charset="0"/>
              </a:rPr>
              <a:t>B. Good operability can take place if there are no obstacles </a:t>
            </a:r>
            <a:endParaRPr lang="ja-JP" dirty="0">
              <a:latin typeface="Times New Roman" panose="02020603050405020304" pitchFamily="18" charset="0"/>
              <a:ea typeface="+mn-lt"/>
              <a:cs typeface="Times New Roman" panose="02020603050405020304" pitchFamily="18" charset="0"/>
            </a:endParaRPr>
          </a:p>
          <a:p>
            <a:pPr>
              <a:buNone/>
            </a:pPr>
            <a:r>
              <a:rPr lang="en-US" sz="1600" dirty="0">
                <a:latin typeface="Times New Roman" panose="02020603050405020304" pitchFamily="18" charset="0"/>
                <a:ea typeface="+mn-lt"/>
                <a:cs typeface="Times New Roman" panose="02020603050405020304" pitchFamily="18" charset="0"/>
              </a:rPr>
              <a:t>  in the workplace.  </a:t>
            </a:r>
            <a:endParaRPr lang="ja-JP" dirty="0">
              <a:latin typeface="Times New Roman" panose="02020603050405020304" pitchFamily="18" charset="0"/>
              <a:ea typeface="+mn-lt"/>
              <a:cs typeface="Times New Roman" panose="02020603050405020304" pitchFamily="18" charset="0"/>
            </a:endParaRPr>
          </a:p>
          <a:p>
            <a:pPr>
              <a:buNone/>
            </a:pPr>
            <a:r>
              <a:rPr lang="en-US" sz="1600" dirty="0">
                <a:latin typeface="Times New Roman" panose="02020603050405020304" pitchFamily="18" charset="0"/>
                <a:ea typeface="+mn-lt"/>
                <a:cs typeface="Times New Roman" panose="02020603050405020304" pitchFamily="18" charset="0"/>
              </a:rPr>
              <a:t>C. Electrical and communication works, construction works,  </a:t>
            </a:r>
            <a:endParaRPr lang="ja-JP" dirty="0">
              <a:latin typeface="Times New Roman" panose="02020603050405020304" pitchFamily="18" charset="0"/>
              <a:ea typeface="+mn-lt"/>
              <a:cs typeface="Times New Roman" panose="02020603050405020304" pitchFamily="18" charset="0"/>
            </a:endParaRPr>
          </a:p>
          <a:p>
            <a:pPr marL="0" indent="0">
              <a:lnSpc>
                <a:spcPct val="110000"/>
              </a:lnSpc>
              <a:spcBef>
                <a:spcPts val="0"/>
              </a:spcBef>
              <a:buNone/>
            </a:pPr>
            <a:r>
              <a:rPr lang="en-US" sz="1600" dirty="0">
                <a:latin typeface="Times New Roman" panose="02020603050405020304" pitchFamily="18" charset="0"/>
                <a:ea typeface="+mn-lt"/>
                <a:cs typeface="Times New Roman" panose="02020603050405020304" pitchFamily="18" charset="0"/>
              </a:rPr>
              <a:t>shipyards etc. Have been widely use.  </a:t>
            </a:r>
            <a:endParaRPr lang="ja-JP" dirty="0">
              <a:latin typeface="Times New Roman" panose="02020603050405020304" pitchFamily="18" charset="0"/>
              <a:ea typeface="+mn-lt"/>
              <a:cs typeface="Times New Roman" panose="02020603050405020304" pitchFamily="18" charset="0"/>
            </a:endParaRPr>
          </a:p>
        </p:txBody>
      </p:sp>
      <p:pic>
        <p:nvPicPr>
          <p:cNvPr id="3" name="Picture 5">
            <a:extLst>
              <a:ext uri="{FF2B5EF4-FFF2-40B4-BE49-F238E27FC236}">
                <a16:creationId xmlns:a16="http://schemas.microsoft.com/office/drawing/2014/main" id="{1C60F588-55BB-4566-BD0F-B11862FD9A00}"/>
              </a:ext>
            </a:extLst>
          </p:cNvPr>
          <p:cNvPicPr>
            <a:picLocks noChangeAspect="1"/>
          </p:cNvPicPr>
          <p:nvPr/>
        </p:nvPicPr>
        <p:blipFill>
          <a:blip r:embed="rId3"/>
          <a:stretch>
            <a:fillRect/>
          </a:stretch>
        </p:blipFill>
        <p:spPr>
          <a:xfrm>
            <a:off x="6700837" y="1076325"/>
            <a:ext cx="1571625" cy="2352675"/>
          </a:xfrm>
          <a:prstGeom prst="rect">
            <a:avLst/>
          </a:prstGeom>
          <a:ln>
            <a:solidFill>
              <a:schemeClr val="tx1"/>
            </a:solidFill>
          </a:ln>
        </p:spPr>
      </p:pic>
    </p:spTree>
    <p:extLst>
      <p:ext uri="{BB962C8B-B14F-4D97-AF65-F5344CB8AC3E}">
        <p14:creationId xmlns:p14="http://schemas.microsoft.com/office/powerpoint/2010/main" val="2462751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07584"/>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Characteristic of electric motor</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1</a:t>
            </a:r>
            <a:r>
              <a:rPr lang="ja-JP" sz="1200" dirty="0">
                <a:latin typeface="Times New Roman" panose="02020603050405020304" pitchFamily="18" charset="0"/>
                <a:ea typeface="+mn-lt"/>
                <a:cs typeface="Times New Roman" panose="02020603050405020304" pitchFamily="18" charset="0"/>
              </a:rPr>
              <a:t>0</a:t>
            </a:r>
            <a:r>
              <a:rPr lang="en-US" altLang="ja-JP" sz="1200" dirty="0">
                <a:latin typeface="Times New Roman" panose="02020603050405020304" pitchFamily="18" charset="0"/>
                <a:ea typeface="+mn-lt"/>
                <a:cs typeface="Times New Roman" panose="02020603050405020304" pitchFamily="18" charset="0"/>
              </a:rPr>
              <a:t>5</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48</a:t>
            </a:r>
            <a:r>
              <a:rPr lang="ja-JP"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50</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888835"/>
            <a:ext cx="7886701" cy="314174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Electric motors are used as a power source for aerial work platform vehicle, which are often used in </a:t>
            </a:r>
            <a:r>
              <a:rPr lang="en-US" sz="18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places where measures such as gas emitted from the engine and noise are required</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0">
              <a:lnSpc>
                <a:spcPct val="100000"/>
              </a:lnSpc>
              <a:spcBef>
                <a:spcPts val="0"/>
              </a:spcBef>
              <a:buNone/>
            </a:pPr>
            <a:r>
              <a:rPr lang="ja-JP" altLang="en-US"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Batteries for industrial vehicles are used in self-propelled aerial work platform vehicle and </a:t>
            </a:r>
            <a:r>
              <a:rPr lang="en-US" sz="18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not only DC motors but also AC motors</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are often used as electric motors.</a:t>
            </a:r>
          </a:p>
          <a:p>
            <a:pPr marL="0" indent="0">
              <a:lnSpc>
                <a:spcPct val="100000"/>
              </a:lnSpc>
              <a:spcBef>
                <a:spcPts val="0"/>
              </a:spcBef>
              <a:buNone/>
            </a:pPr>
            <a:r>
              <a:rPr lang="ja-JP" altLang="en-US" sz="1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800" kern="10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rPr>
              <a:t>The</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power transmission device for battery-powered aerial work platform vehicle is a replacement of the engine of the power transmission device for wheel-type and crawler-type aerial work platform vehicle with an electric motor powered by a battery. The power transmission device is almost the same as the wheel type and crawler type.</a:t>
            </a:r>
          </a:p>
        </p:txBody>
      </p:sp>
    </p:spTree>
    <p:extLst>
      <p:ext uri="{BB962C8B-B14F-4D97-AF65-F5344CB8AC3E}">
        <p14:creationId xmlns:p14="http://schemas.microsoft.com/office/powerpoint/2010/main" val="4088793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1</a:t>
            </a:r>
            <a:r>
              <a:rPr lang="ja-JP" sz="1200" dirty="0">
                <a:latin typeface="Times New Roman" panose="02020603050405020304" pitchFamily="18" charset="0"/>
                <a:ea typeface="+mn-lt"/>
                <a:cs typeface="Times New Roman" panose="02020603050405020304" pitchFamily="18" charset="0"/>
              </a:rPr>
              <a:t>0</a:t>
            </a:r>
            <a:r>
              <a:rPr lang="en-US" altLang="ja-JP" sz="1200" dirty="0">
                <a:latin typeface="Times New Roman" panose="02020603050405020304" pitchFamily="18" charset="0"/>
                <a:ea typeface="+mn-lt"/>
                <a:cs typeface="Times New Roman" panose="02020603050405020304" pitchFamily="18" charset="0"/>
              </a:rPr>
              <a:t>6</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49</a:t>
            </a:r>
            <a:r>
              <a:rPr lang="ja-JP"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51</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4" name="テキスト プレースホルダー 2">
            <a:extLst>
              <a:ext uri="{FF2B5EF4-FFF2-40B4-BE49-F238E27FC236}">
                <a16:creationId xmlns:a16="http://schemas.microsoft.com/office/drawing/2014/main" id="{F0106F06-B6A2-4386-9830-0CC763FBDC41}"/>
              </a:ext>
            </a:extLst>
          </p:cNvPr>
          <p:cNvSpPr txBox="1">
            <a:spLocks/>
          </p:cNvSpPr>
          <p:nvPr/>
        </p:nvSpPr>
        <p:spPr>
          <a:xfrm>
            <a:off x="497494" y="918788"/>
            <a:ext cx="7884316" cy="8282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360363">
              <a:buNone/>
            </a:pP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Most of the work equipment of aerial work platform vehicle is operated by hydraulic equipment that utilizes hydraulic power. The hydraulic system has the following features.</a:t>
            </a:r>
          </a:p>
        </p:txBody>
      </p:sp>
      <p:sp>
        <p:nvSpPr>
          <p:cNvPr id="15" name="コンテンツ プレースホルダー 3">
            <a:extLst>
              <a:ext uri="{FF2B5EF4-FFF2-40B4-BE49-F238E27FC236}">
                <a16:creationId xmlns:a16="http://schemas.microsoft.com/office/drawing/2014/main" id="{2CC1D851-3A50-4165-97C9-42DCFC7E031B}"/>
              </a:ext>
            </a:extLst>
          </p:cNvPr>
          <p:cNvSpPr txBox="1">
            <a:spLocks/>
          </p:cNvSpPr>
          <p:nvPr/>
        </p:nvSpPr>
        <p:spPr>
          <a:xfrm>
            <a:off x="497494" y="1843344"/>
            <a:ext cx="3868340"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sz="1800" kern="100"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Strengths</a:t>
            </a:r>
            <a:r>
              <a:rPr lang="ja-JP" sz="1800" kern="100" dirty="0">
                <a:latin typeface="Times New Roman" panose="02020603050405020304" pitchFamily="18" charset="0"/>
                <a:ea typeface="ＭＳ ゴシック" panose="020B0609070205080204" pitchFamily="49" charset="-128"/>
                <a:cs typeface="Times New Roman" panose="02020603050405020304" pitchFamily="18" charset="0"/>
              </a:rPr>
              <a:t>】</a:t>
            </a:r>
            <a:endParaRPr lang="en-US" altLang="ja-JP" sz="1800" kern="1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gn="just">
              <a:buFont typeface="Arial" panose="020B0604020202020204" pitchFamily="34" charset="0"/>
              <a:buNone/>
              <a:tabLst>
                <a:tab pos="2955290" algn="l"/>
              </a:tabLst>
            </a:pPr>
            <a:r>
              <a:rPr lang="ja-JP" sz="1800" kern="100" dirty="0">
                <a:latin typeface="Times New Roman" panose="02020603050405020304" pitchFamily="18" charset="0"/>
                <a:ea typeface="ＭＳ ゴシック" panose="020B0609070205080204" pitchFamily="49" charset="-128"/>
                <a:cs typeface="Times New Roman" panose="02020603050405020304" pitchFamily="18" charset="0"/>
              </a:rPr>
              <a:t>①</a:t>
            </a: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Small and lightweight	</a:t>
            </a:r>
          </a:p>
          <a:p>
            <a:pPr marL="0" indent="0" algn="just">
              <a:buFont typeface="Arial" panose="020B0604020202020204" pitchFamily="34" charset="0"/>
              <a:buNone/>
              <a:tabLst>
                <a:tab pos="2955290" algn="l"/>
              </a:tabLst>
            </a:pPr>
            <a:r>
              <a:rPr lang="ja-JP" sz="1800" kern="100" dirty="0">
                <a:latin typeface="Times New Roman" panose="02020603050405020304" pitchFamily="18" charset="0"/>
                <a:ea typeface="ＭＳ ゴシック" panose="020B0609070205080204" pitchFamily="49" charset="-128"/>
                <a:cs typeface="Times New Roman" panose="02020603050405020304" pitchFamily="18" charset="0"/>
              </a:rPr>
              <a:t>②</a:t>
            </a: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Easy to prevent overload	</a:t>
            </a:r>
          </a:p>
          <a:p>
            <a:pPr marL="0" indent="0" algn="just">
              <a:buFont typeface="Arial" panose="020B0604020202020204" pitchFamily="34" charset="0"/>
              <a:buNone/>
              <a:tabLst>
                <a:tab pos="2955290" algn="l"/>
              </a:tabLst>
            </a:pPr>
            <a:r>
              <a:rPr lang="ja-JP" sz="1800" kern="100" dirty="0">
                <a:latin typeface="Times New Roman" panose="02020603050405020304" pitchFamily="18" charset="0"/>
                <a:ea typeface="ＭＳ ゴシック" panose="020B0609070205080204" pitchFamily="49" charset="-128"/>
                <a:cs typeface="Times New Roman" panose="02020603050405020304" pitchFamily="18" charset="0"/>
              </a:rPr>
              <a:t>③</a:t>
            </a: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Easy stepless shifting	</a:t>
            </a:r>
          </a:p>
          <a:p>
            <a:pPr marL="0" indent="0" algn="just">
              <a:buFont typeface="Arial" panose="020B0604020202020204" pitchFamily="34" charset="0"/>
              <a:buNone/>
              <a:tabLst>
                <a:tab pos="3272790" algn="l"/>
              </a:tabLst>
            </a:pPr>
            <a:r>
              <a:rPr lang="ja-JP" sz="1800" kern="100" dirty="0">
                <a:latin typeface="Times New Roman" panose="02020603050405020304" pitchFamily="18" charset="0"/>
                <a:ea typeface="ＭＳ ゴシック" panose="020B0609070205080204" pitchFamily="49" charset="-128"/>
                <a:cs typeface="Times New Roman" panose="02020603050405020304" pitchFamily="18" charset="0"/>
              </a:rPr>
              <a:t>④</a:t>
            </a: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Less vibration	</a:t>
            </a:r>
          </a:p>
          <a:p>
            <a:pPr marL="0" indent="0" algn="just">
              <a:buFont typeface="Arial" panose="020B0604020202020204" pitchFamily="34" charset="0"/>
              <a:buNone/>
              <a:tabLst>
                <a:tab pos="3272790" algn="l"/>
              </a:tabLst>
            </a:pPr>
            <a:r>
              <a:rPr lang="ja-JP" sz="1800" kern="100" dirty="0">
                <a:latin typeface="Times New Roman" panose="02020603050405020304" pitchFamily="18" charset="0"/>
                <a:ea typeface="ＭＳ ゴシック" panose="020B0609070205080204" pitchFamily="49" charset="-128"/>
                <a:cs typeface="Times New Roman" panose="02020603050405020304" pitchFamily="18" charset="0"/>
              </a:rPr>
              <a:t>⑤</a:t>
            </a: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Smooth operation is possible</a:t>
            </a:r>
          </a:p>
          <a:p>
            <a:pPr marL="0" indent="0" algn="just">
              <a:buFont typeface="Arial" panose="020B0604020202020204" pitchFamily="34" charset="0"/>
              <a:buNone/>
              <a:tabLst>
                <a:tab pos="2955290" algn="l"/>
              </a:tabLst>
            </a:pPr>
            <a:r>
              <a:rPr lang="ja-JP" alt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⑥</a:t>
            </a: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Easy remote control</a:t>
            </a:r>
          </a:p>
          <a:p>
            <a:pPr marL="0" indent="0">
              <a:buFont typeface="Arial" panose="020B0604020202020204" pitchFamily="34" charset="0"/>
              <a:buNone/>
            </a:pPr>
            <a:endParaRPr lang="en-US" sz="1800" dirty="0">
              <a:latin typeface="Times New Roman" panose="02020603050405020304" pitchFamily="18" charset="0"/>
              <a:cs typeface="Times New Roman" panose="02020603050405020304" pitchFamily="18" charset="0"/>
            </a:endParaRPr>
          </a:p>
        </p:txBody>
      </p:sp>
      <p:sp>
        <p:nvSpPr>
          <p:cNvPr id="16" name="コンテンツ プレースホルダー 5">
            <a:extLst>
              <a:ext uri="{FF2B5EF4-FFF2-40B4-BE49-F238E27FC236}">
                <a16:creationId xmlns:a16="http://schemas.microsoft.com/office/drawing/2014/main" id="{6E6943D7-72ED-4844-924B-4D8248B3ECCB}"/>
              </a:ext>
            </a:extLst>
          </p:cNvPr>
          <p:cNvSpPr txBox="1">
            <a:spLocks/>
          </p:cNvSpPr>
          <p:nvPr/>
        </p:nvSpPr>
        <p:spPr>
          <a:xfrm>
            <a:off x="4496802" y="1843344"/>
            <a:ext cx="3887391"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sz="1800" kern="100">
                <a:latin typeface="Times New Roman" panose="02020603050405020304" pitchFamily="18" charset="0"/>
                <a:ea typeface="ＭＳ ゴシック" panose="020B0609070205080204" pitchFamily="49" charset="-128"/>
                <a:cs typeface="Times New Roman" panose="02020603050405020304" pitchFamily="18" charset="0"/>
              </a:rPr>
              <a:t>【</a:t>
            </a: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Weaknesses</a:t>
            </a:r>
            <a:r>
              <a:rPr lang="ja-JP" sz="1800" kern="100">
                <a:latin typeface="Times New Roman" panose="02020603050405020304" pitchFamily="18" charset="0"/>
                <a:ea typeface="ＭＳ ゴシック" panose="020B0609070205080204" pitchFamily="49" charset="-128"/>
                <a:cs typeface="Times New Roman" panose="02020603050405020304" pitchFamily="18" charset="0"/>
              </a:rPr>
              <a:t>】</a:t>
            </a:r>
            <a:endPar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buFont typeface="Arial" panose="020B0604020202020204" pitchFamily="34" charset="0"/>
              <a:buNone/>
            </a:pPr>
            <a:r>
              <a:rPr lang="ja-JP" sz="1800" kern="100">
                <a:latin typeface="Times New Roman" panose="02020603050405020304" pitchFamily="18" charset="0"/>
                <a:ea typeface="ＭＳ ゴシック" panose="020B0609070205080204" pitchFamily="49" charset="-128"/>
                <a:cs typeface="Times New Roman" panose="02020603050405020304" pitchFamily="18" charset="0"/>
              </a:rPr>
              <a:t>①</a:t>
            </a: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Plumbing becomes complicated</a:t>
            </a:r>
          </a:p>
          <a:p>
            <a:pPr marL="0" indent="0">
              <a:buFont typeface="Arial" panose="020B0604020202020204" pitchFamily="34" charset="0"/>
              <a:buNone/>
            </a:pPr>
            <a:r>
              <a:rPr lang="ja-JP" sz="1800" kern="100">
                <a:latin typeface="Times New Roman" panose="02020603050405020304" pitchFamily="18" charset="0"/>
                <a:ea typeface="ＭＳ ゴシック" panose="020B0609070205080204" pitchFamily="49" charset="-128"/>
                <a:cs typeface="Times New Roman" panose="02020603050405020304" pitchFamily="18" charset="0"/>
              </a:rPr>
              <a:t>②</a:t>
            </a: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Hydraulic oil leaks</a:t>
            </a:r>
          </a:p>
          <a:p>
            <a:pPr marL="0" indent="0">
              <a:buFont typeface="Arial" panose="020B0604020202020204" pitchFamily="34" charset="0"/>
              <a:buNone/>
            </a:pPr>
            <a:r>
              <a:rPr lang="ja-JP" sz="1800" kern="100">
                <a:latin typeface="Times New Roman" panose="02020603050405020304" pitchFamily="18" charset="0"/>
                <a:ea typeface="ＭＳ ゴシック" panose="020B0609070205080204" pitchFamily="49" charset="-128"/>
                <a:cs typeface="Times New Roman" panose="02020603050405020304" pitchFamily="18" charset="0"/>
              </a:rPr>
              <a:t>③</a:t>
            </a: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Depending on the temperature of the hydraulic oil, the efficiency of the machine changes a little.</a:t>
            </a:r>
            <a:endParaRPr lang="en-US" sz="1800" dirty="0">
              <a:latin typeface="Times New Roman" panose="02020603050405020304" pitchFamily="18" charset="0"/>
              <a:cs typeface="Times New Roman" panose="02020603050405020304" pitchFamily="18" charset="0"/>
            </a:endParaRPr>
          </a:p>
        </p:txBody>
      </p:sp>
      <p:sp>
        <p:nvSpPr>
          <p:cNvPr id="17" name="タイトル 3">
            <a:extLst>
              <a:ext uri="{FF2B5EF4-FFF2-40B4-BE49-F238E27FC236}">
                <a16:creationId xmlns:a16="http://schemas.microsoft.com/office/drawing/2014/main" id="{96030177-C85D-4C2D-8A69-9B7270C8DE98}"/>
              </a:ext>
            </a:extLst>
          </p:cNvPr>
          <p:cNvSpPr txBox="1">
            <a:spLocks/>
          </p:cNvSpPr>
          <p:nvPr/>
        </p:nvSpPr>
        <p:spPr>
          <a:xfrm>
            <a:off x="497890" y="316995"/>
            <a:ext cx="7886700" cy="501149"/>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The characteristic of hydraulic system</a:t>
            </a:r>
            <a:endParaRPr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219776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49" y="372979"/>
            <a:ext cx="7886701" cy="377416"/>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The principle of hydraulic system</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106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4</a:t>
            </a:r>
            <a:r>
              <a:rPr lang="en-US" altLang="ja-JP" sz="1200" dirty="0" smtClean="0">
                <a:latin typeface="Times New Roman" panose="02020603050405020304" pitchFamily="18" charset="0"/>
                <a:ea typeface="+mn-lt"/>
                <a:cs typeface="Times New Roman" panose="02020603050405020304" pitchFamily="18" charset="0"/>
              </a:rPr>
              <a:t>9</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52</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93048F19-DAC6-40BD-948F-61EFAC7CEF07}"/>
              </a:ext>
            </a:extLst>
          </p:cNvPr>
          <p:cNvGrpSpPr/>
          <p:nvPr/>
        </p:nvGrpSpPr>
        <p:grpSpPr>
          <a:xfrm>
            <a:off x="628649" y="924931"/>
            <a:ext cx="7886701" cy="4946482"/>
            <a:chOff x="628649" y="852739"/>
            <a:chExt cx="7886701" cy="4946482"/>
          </a:xfrm>
        </p:grpSpPr>
        <p:sp>
          <p:nvSpPr>
            <p:cNvPr id="11" name="コンテンツ プレースホルダー 4"/>
            <p:cNvSpPr txBox="1">
              <a:spLocks/>
            </p:cNvSpPr>
            <p:nvPr/>
          </p:nvSpPr>
          <p:spPr>
            <a:xfrm>
              <a:off x="628649" y="852739"/>
              <a:ext cx="7886701" cy="49464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360363" algn="just">
                <a:spcBef>
                  <a:spcPts val="600"/>
                </a:spcBef>
                <a:buNone/>
              </a:pP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principle of the hydraulic system is an application of Pascal's principle that “the pressure applied to a part of a stationary liquid in a sealed container is transmitted to all parts of the liquid with the same pressure.”</a:t>
              </a:r>
            </a:p>
            <a:p>
              <a:pPr marL="0" indent="360363" algn="just">
                <a:spcBef>
                  <a:spcPts val="600"/>
                </a:spcBef>
                <a:buNone/>
              </a:pP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For example, in the case of the container A and the container B connected by a pipe as shown in FIG. 3-12, a pressure of 10N/cm</a:t>
              </a:r>
              <a:r>
                <a:rPr lang="en-US" sz="1800" kern="100" baseline="30000" dirty="0">
                  <a:effectLst/>
                  <a:latin typeface="Times New Roman" panose="02020603050405020304" pitchFamily="18" charset="0"/>
                  <a:ea typeface="ＭＳ ゴシック" panose="020B0609070205080204" pitchFamily="49" charset="-128"/>
                  <a:cs typeface="Times New Roman" panose="02020603050405020304" pitchFamily="18" charset="0"/>
                </a:rPr>
                <a:t>2</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is generated by a force of 10 N applied to the surface of the container A of 1 cm</a:t>
              </a:r>
              <a:r>
                <a:rPr lang="en-US" sz="1800" kern="100" baseline="30000" dirty="0">
                  <a:effectLst/>
                  <a:latin typeface="Times New Roman" panose="02020603050405020304" pitchFamily="18" charset="0"/>
                  <a:ea typeface="ＭＳ ゴシック" panose="020B0609070205080204" pitchFamily="49" charset="-128"/>
                  <a:cs typeface="Times New Roman" panose="02020603050405020304" pitchFamily="18" charset="0"/>
                </a:rPr>
                <a:t>2</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Since the pressure is transmitted to all the pipes, the force (F) transmitted to the entire surface of the container B having a surface area of 10 cm</a:t>
              </a:r>
              <a:r>
                <a:rPr lang="en-US" sz="1800" kern="100" baseline="30000" dirty="0">
                  <a:effectLst/>
                  <a:latin typeface="Times New Roman" panose="02020603050405020304" pitchFamily="18" charset="0"/>
                  <a:ea typeface="ＭＳ ゴシック" panose="020B0609070205080204" pitchFamily="49" charset="-128"/>
                  <a:cs typeface="Times New Roman" panose="02020603050405020304" pitchFamily="18" charset="0"/>
                </a:rPr>
                <a:t>2</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is as follows.</a:t>
              </a:r>
            </a:p>
            <a:p>
              <a:pPr marL="152400" indent="0" algn="just">
                <a:buNone/>
              </a:pPr>
              <a:endPar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152400" indent="0" algn="just">
                <a:buNone/>
              </a:pP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Force</a:t>
              </a:r>
              <a:r>
                <a:rPr 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　</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Pressure</a:t>
              </a:r>
              <a:r>
                <a:rPr 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x</a:t>
              </a:r>
              <a:r>
                <a:rPr 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Surface area</a:t>
              </a:r>
            </a:p>
            <a:p>
              <a:pPr marL="152400" indent="0" algn="just">
                <a:buNone/>
              </a:pPr>
              <a:r>
                <a:rPr lang="en-US" altLang="ja-JP" sz="1800" kern="100" dirty="0">
                  <a:latin typeface="Times New Roman" panose="02020603050405020304" pitchFamily="18" charset="0"/>
                  <a:ea typeface="ＭＳ ゴシック" panose="020B0609070205080204" pitchFamily="49" charset="-128"/>
                  <a:cs typeface="Times New Roman" panose="02020603050405020304" pitchFamily="18" charset="0"/>
                </a:rPr>
                <a:t>F</a:t>
              </a:r>
              <a:r>
                <a:rPr 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　</a:t>
              </a: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10N/cm</a:t>
              </a:r>
              <a:r>
                <a:rPr lang="en-US" altLang="ja-JP" sz="1800" kern="100" baseline="30000" dirty="0">
                  <a:effectLst/>
                  <a:latin typeface="Times New Roman" panose="02020603050405020304" pitchFamily="18" charset="0"/>
                  <a:ea typeface="ＭＳ ゴシック" panose="020B0609070205080204" pitchFamily="49" charset="-128"/>
                  <a:cs typeface="Times New Roman" panose="02020603050405020304" pitchFamily="18" charset="0"/>
                </a:rPr>
                <a:t>2</a:t>
              </a: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x 10 cm</a:t>
              </a:r>
              <a:r>
                <a:rPr lang="en-US" altLang="ja-JP" sz="1800" kern="100" baseline="30000" dirty="0">
                  <a:effectLst/>
                  <a:latin typeface="Times New Roman" panose="02020603050405020304" pitchFamily="18" charset="0"/>
                  <a:ea typeface="ＭＳ ゴシック" panose="020B0609070205080204" pitchFamily="49" charset="-128"/>
                  <a:cs typeface="Times New Roman" panose="02020603050405020304" pitchFamily="18" charset="0"/>
                </a:rPr>
                <a:t>2</a:t>
              </a: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 100N</a:t>
              </a:r>
            </a:p>
            <a:p>
              <a:pPr marL="152400" indent="0" algn="just">
                <a:buNone/>
              </a:pPr>
              <a:endPar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152400" indent="0" algn="just">
                <a:buNone/>
              </a:pPr>
              <a:endPar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152400" indent="0" algn="just">
                <a:buNone/>
              </a:pPr>
              <a:r>
                <a:rPr lang="en-US" sz="1800" kern="100" dirty="0">
                  <a:latin typeface="Times New Roman" panose="02020603050405020304" pitchFamily="18" charset="0"/>
                  <a:ea typeface="ＭＳ ゴシック" panose="020B0609070205080204" pitchFamily="49" charset="-128"/>
                  <a:cs typeface="Times New Roman" panose="02020603050405020304" pitchFamily="18" charset="0"/>
                </a:rPr>
                <a:t>T</a:t>
              </a:r>
              <a:r>
                <a:rPr lang="en-US" sz="1800" dirty="0">
                  <a:effectLst/>
                  <a:latin typeface="Times New Roman" panose="02020603050405020304" pitchFamily="18" charset="0"/>
                  <a:cs typeface="Times New Roman" panose="02020603050405020304" pitchFamily="18" charset="0"/>
                </a:rPr>
                <a:t>his is the principle of a hydraulic system that moves heavy objects with a small force. </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When the container A is pushed down by 50 cm, the liquid pushed down is 50 cm</a:t>
              </a:r>
              <a:r>
                <a:rPr lang="en-US" sz="1800" kern="100" baseline="30000" dirty="0">
                  <a:effectLst/>
                  <a:latin typeface="Times New Roman" panose="02020603050405020304" pitchFamily="18" charset="0"/>
                  <a:ea typeface="ＭＳ ゴシック" panose="020B0609070205080204" pitchFamily="49" charset="-128"/>
                  <a:cs typeface="Times New Roman" panose="02020603050405020304" pitchFamily="18" charset="0"/>
                </a:rPr>
                <a:t>3</a:t>
              </a:r>
              <a:r>
                <a:rPr lang="en-US"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so that the container B is pushed up by 5 cm.</a:t>
              </a:r>
            </a:p>
            <a:p>
              <a:pPr marL="0" indent="0">
                <a:lnSpc>
                  <a:spcPct val="100000"/>
                </a:lnSpc>
                <a:spcBef>
                  <a:spcPts val="0"/>
                </a:spcBef>
                <a:buNone/>
              </a:pP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14" name="グループ化 13">
              <a:extLst>
                <a:ext uri="{FF2B5EF4-FFF2-40B4-BE49-F238E27FC236}">
                  <a16:creationId xmlns:a16="http://schemas.microsoft.com/office/drawing/2014/main" id="{057238CD-E031-4CF6-AAB4-D69491095522}"/>
                </a:ext>
              </a:extLst>
            </p:cNvPr>
            <p:cNvGrpSpPr/>
            <p:nvPr/>
          </p:nvGrpSpPr>
          <p:grpSpPr>
            <a:xfrm>
              <a:off x="6081119" y="2727844"/>
              <a:ext cx="2279647" cy="2233295"/>
              <a:chOff x="6081119" y="2727844"/>
              <a:chExt cx="2279647" cy="2233295"/>
            </a:xfrm>
          </p:grpSpPr>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6081119" y="2727844"/>
                <a:ext cx="2108200" cy="2233295"/>
              </a:xfrm>
              <a:prstGeom prst="rect">
                <a:avLst/>
              </a:prstGeom>
              <a:noFill/>
              <a:ln>
                <a:solidFill>
                  <a:schemeClr val="tx1"/>
                </a:solidFill>
              </a:ln>
            </p:spPr>
          </p:pic>
          <p:sp>
            <p:nvSpPr>
              <p:cNvPr id="10" name="テキスト ボックス 9">
                <a:extLst>
                  <a:ext uri="{FF2B5EF4-FFF2-40B4-BE49-F238E27FC236}">
                    <a16:creationId xmlns:a16="http://schemas.microsoft.com/office/drawing/2014/main" id="{64B4E149-54E8-460D-9A36-1FA16CABBD25}"/>
                  </a:ext>
                </a:extLst>
              </p:cNvPr>
              <p:cNvSpPr txBox="1"/>
              <p:nvPr/>
            </p:nvSpPr>
            <p:spPr>
              <a:xfrm>
                <a:off x="6457950" y="3326674"/>
                <a:ext cx="717002" cy="327915"/>
              </a:xfrm>
              <a:prstGeom prst="rect">
                <a:avLst/>
              </a:prstGeom>
              <a:solidFill>
                <a:schemeClr val="bg1"/>
              </a:solidFill>
            </p:spPr>
            <p:txBody>
              <a:bodyPr wrap="square" lIns="0" tIns="0" rIns="0" bIns="0" rtlCol="0">
                <a:spAutoFit/>
              </a:bodyPr>
              <a:lstStyle/>
              <a:p>
                <a:pPr algn="ctr"/>
                <a:r>
                  <a:rPr lang="en-US" sz="1050" dirty="0">
                    <a:latin typeface="Times New Roman" panose="02020603050405020304" pitchFamily="18" charset="0"/>
                    <a:cs typeface="Times New Roman" panose="02020603050405020304" pitchFamily="18" charset="0"/>
                  </a:rPr>
                  <a:t>Container </a:t>
                </a:r>
              </a:p>
              <a:p>
                <a:pPr algn="ctr"/>
                <a:r>
                  <a:rPr lang="en-US" sz="1050" dirty="0">
                    <a:latin typeface="Times New Roman" panose="02020603050405020304" pitchFamily="18" charset="0"/>
                    <a:cs typeface="Times New Roman" panose="02020603050405020304" pitchFamily="18" charset="0"/>
                  </a:rPr>
                  <a:t>A</a:t>
                </a:r>
              </a:p>
            </p:txBody>
          </p:sp>
          <p:sp>
            <p:nvSpPr>
              <p:cNvPr id="12" name="テキスト ボックス 11">
                <a:extLst>
                  <a:ext uri="{FF2B5EF4-FFF2-40B4-BE49-F238E27FC236}">
                    <a16:creationId xmlns:a16="http://schemas.microsoft.com/office/drawing/2014/main" id="{B8A6454F-A618-43AB-8DEE-D580B3FF5C77}"/>
                  </a:ext>
                </a:extLst>
              </p:cNvPr>
              <p:cNvSpPr txBox="1"/>
              <p:nvPr/>
            </p:nvSpPr>
            <p:spPr>
              <a:xfrm>
                <a:off x="7646125" y="3317967"/>
                <a:ext cx="714641" cy="331574"/>
              </a:xfrm>
              <a:prstGeom prst="rect">
                <a:avLst/>
              </a:prstGeom>
              <a:solidFill>
                <a:schemeClr val="bg1"/>
              </a:solidFill>
            </p:spPr>
            <p:txBody>
              <a:bodyPr wrap="square" lIns="0" tIns="0" rIns="0" bIns="0" rtlCol="0">
                <a:spAutoFit/>
              </a:bodyPr>
              <a:lstStyle/>
              <a:p>
                <a:pPr algn="ctr"/>
                <a:r>
                  <a:rPr lang="en-US" sz="1050" dirty="0">
                    <a:latin typeface="Times New Roman" panose="02020603050405020304" pitchFamily="18" charset="0"/>
                    <a:cs typeface="Times New Roman" panose="02020603050405020304" pitchFamily="18" charset="0"/>
                  </a:rPr>
                  <a:t>Container </a:t>
                </a:r>
              </a:p>
              <a:p>
                <a:pPr algn="ctr"/>
                <a:r>
                  <a:rPr lang="en-US" sz="1050" dirty="0">
                    <a:latin typeface="Times New Roman" panose="02020603050405020304" pitchFamily="18" charset="0"/>
                    <a:cs typeface="Times New Roman" panose="02020603050405020304" pitchFamily="18" charset="0"/>
                  </a:rPr>
                  <a:t>B</a:t>
                </a:r>
              </a:p>
            </p:txBody>
          </p:sp>
          <p:sp>
            <p:nvSpPr>
              <p:cNvPr id="13" name="テキスト ボックス 12">
                <a:extLst>
                  <a:ext uri="{FF2B5EF4-FFF2-40B4-BE49-F238E27FC236}">
                    <a16:creationId xmlns:a16="http://schemas.microsoft.com/office/drawing/2014/main" id="{C107203A-2B30-4DFB-AC0B-80CC63CBC40F}"/>
                  </a:ext>
                </a:extLst>
              </p:cNvPr>
              <p:cNvSpPr txBox="1"/>
              <p:nvPr/>
            </p:nvSpPr>
            <p:spPr>
              <a:xfrm>
                <a:off x="6282145" y="4602082"/>
                <a:ext cx="1856559" cy="323165"/>
              </a:xfrm>
              <a:prstGeom prst="rect">
                <a:avLst/>
              </a:prstGeom>
              <a:solidFill>
                <a:schemeClr val="bg1"/>
              </a:solidFill>
            </p:spPr>
            <p:txBody>
              <a:bodyPr wrap="square" lIns="0" tIns="0" rIns="0" bIns="0" rtlCol="0">
                <a:spAutoFit/>
              </a:bodyPr>
              <a:lstStyle/>
              <a:p>
                <a:pPr algn="ctr"/>
                <a:r>
                  <a:rPr lang="en-US" sz="1050" dirty="0">
                    <a:latin typeface="Times New Roman" panose="02020603050405020304" pitchFamily="18" charset="0"/>
                    <a:cs typeface="Times New Roman" panose="02020603050405020304" pitchFamily="18" charset="0"/>
                  </a:rPr>
                  <a:t>Fig. 3-12 Hydraulic system principle</a:t>
                </a:r>
              </a:p>
            </p:txBody>
          </p:sp>
        </p:grpSp>
      </p:grpSp>
    </p:spTree>
    <p:extLst>
      <p:ext uri="{BB962C8B-B14F-4D97-AF65-F5344CB8AC3E}">
        <p14:creationId xmlns:p14="http://schemas.microsoft.com/office/powerpoint/2010/main" val="4129399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49" y="348344"/>
            <a:ext cx="7886701" cy="402052"/>
          </a:xfrm>
          <a:ln>
            <a:solidFill>
              <a:schemeClr val="tx1"/>
            </a:solidFill>
          </a:ln>
        </p:spPr>
        <p:txBody>
          <a:bodyPr>
            <a:noAutofit/>
          </a:bodyPr>
          <a:lstStyle/>
          <a:p>
            <a:r>
              <a:rPr lang="en-US" sz="1800" dirty="0">
                <a:effectLst/>
                <a:latin typeface="Times New Roman" panose="02020603050405020304" pitchFamily="18" charset="0"/>
                <a:cs typeface="Times New Roman" panose="02020603050405020304" pitchFamily="18" charset="0"/>
              </a:rPr>
              <a:t>Mechanism of hydraulic system </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ea typeface="+mn-lt"/>
                <a:cs typeface="+mn-lt"/>
              </a:rPr>
              <a:t>Textbook page 10</a:t>
            </a:r>
            <a:r>
              <a:rPr lang="en-US" altLang="ja-JP" sz="1200" dirty="0">
                <a:ea typeface="+mn-lt"/>
                <a:cs typeface="+mn-lt"/>
              </a:rPr>
              <a:t>7</a:t>
            </a:r>
            <a:r>
              <a:rPr lang="ja-JP" altLang="en-US" sz="1200" dirty="0">
                <a:ea typeface="+mn-lt"/>
                <a:cs typeface="+mn-lt"/>
              </a:rPr>
              <a:t> </a:t>
            </a:r>
            <a:r>
              <a:rPr lang="en-US" altLang="ja-JP" sz="1200" dirty="0">
                <a:ea typeface="+mn-lt"/>
                <a:cs typeface="+mn-lt"/>
              </a:rPr>
              <a:t>/</a:t>
            </a:r>
            <a:r>
              <a:rPr lang="ja-JP" sz="1200" dirty="0">
                <a:ea typeface="+mn-lt"/>
                <a:cs typeface="+mn-lt"/>
              </a:rPr>
              <a:t> Auxiliary textbook page </a:t>
            </a:r>
            <a:r>
              <a:rPr lang="en-US" altLang="ja-JP" sz="1200" dirty="0" smtClean="0">
                <a:ea typeface="+mn-lt"/>
                <a:cs typeface="+mn-lt"/>
              </a:rPr>
              <a:t>50</a:t>
            </a:r>
            <a:r>
              <a:rPr lang="ja-JP" altLang="en-US" sz="1200" dirty="0" smtClean="0">
                <a:ea typeface="+mn-lt"/>
                <a:cs typeface="+mn-lt"/>
              </a:rPr>
              <a:t> </a:t>
            </a:r>
            <a:r>
              <a:rPr lang="ja-JP" altLang="en-US" sz="1200" dirty="0">
                <a:ea typeface="+mn-lt"/>
                <a:cs typeface="+mn-lt"/>
              </a:rPr>
              <a:t> </a:t>
            </a:r>
            <a:endParaRPr lang="en-US" altLang="ja-JP" dirty="0"/>
          </a:p>
        </p:txBody>
      </p:sp>
      <p:sp>
        <p:nvSpPr>
          <p:cNvPr id="5" name="スライド番号プレースホルダー 4"/>
          <p:cNvSpPr>
            <a:spLocks noGrp="1"/>
          </p:cNvSpPr>
          <p:nvPr>
            <p:ph type="sldNum" sz="quarter" idx="12"/>
          </p:nvPr>
        </p:nvSpPr>
        <p:spPr>
          <a:xfrm>
            <a:off x="8170662" y="6356351"/>
            <a:ext cx="344688" cy="365125"/>
          </a:xfrm>
        </p:spPr>
        <p:txBody>
          <a:bodyPr/>
          <a:lstStyle/>
          <a:p>
            <a:fld id="{10712B29-8DFD-45C1-BE8F-2E7F44751CDC}" type="slidenum">
              <a:rPr lang="ja-JP" altLang="en-US" smtClean="0">
                <a:solidFill>
                  <a:prstClr val="black">
                    <a:tint val="75000"/>
                  </a:prstClr>
                </a:solidFill>
              </a:rPr>
              <a:pPr/>
              <a:t>53</a:t>
            </a:fld>
            <a:endParaRPr lang="ja-JP" altLang="en-US">
              <a:solidFill>
                <a:prstClr val="black">
                  <a:tint val="75000"/>
                </a:prstClr>
              </a:solidFill>
            </a:endParaRPr>
          </a:p>
        </p:txBody>
      </p:sp>
      <p:sp>
        <p:nvSpPr>
          <p:cNvPr id="10" name="テキスト ボックス 9">
            <a:extLst>
              <a:ext uri="{FF2B5EF4-FFF2-40B4-BE49-F238E27FC236}">
                <a16:creationId xmlns:a16="http://schemas.microsoft.com/office/drawing/2014/main" id="{FCAA55ED-9F3F-4633-ACFA-1C0E39055284}"/>
              </a:ext>
            </a:extLst>
          </p:cNvPr>
          <p:cNvSpPr txBox="1"/>
          <p:nvPr/>
        </p:nvSpPr>
        <p:spPr>
          <a:xfrm>
            <a:off x="2781385" y="4303984"/>
            <a:ext cx="553998" cy="184666"/>
          </a:xfrm>
          <a:prstGeom prst="rect">
            <a:avLst/>
          </a:prstGeom>
          <a:solidFill>
            <a:schemeClr val="bg1"/>
          </a:solidFill>
        </p:spPr>
        <p:txBody>
          <a:bodyPr vert="horz" wrap="square" lIns="0" tIns="0" rIns="0" bIns="0" rtlCol="0" anchor="ctr" anchorCtr="0">
            <a:spAutoFit/>
          </a:bodyPr>
          <a:lstStyle/>
          <a:p>
            <a:endParaRPr lang="en-US" sz="1200" dirty="0">
              <a:latin typeface="Times New Roman" panose="02020603050405020304" pitchFamily="18" charset="0"/>
              <a:cs typeface="Times New Roman" panose="02020603050405020304" pitchFamily="18" charset="0"/>
            </a:endParaRPr>
          </a:p>
        </p:txBody>
      </p:sp>
      <p:grpSp>
        <p:nvGrpSpPr>
          <p:cNvPr id="27" name="グループ化 26">
            <a:extLst>
              <a:ext uri="{FF2B5EF4-FFF2-40B4-BE49-F238E27FC236}">
                <a16:creationId xmlns:a16="http://schemas.microsoft.com/office/drawing/2014/main" id="{F8F4214F-F772-44D7-992D-F7F0E72BDF5E}"/>
              </a:ext>
            </a:extLst>
          </p:cNvPr>
          <p:cNvGrpSpPr/>
          <p:nvPr/>
        </p:nvGrpSpPr>
        <p:grpSpPr>
          <a:xfrm>
            <a:off x="628649" y="852739"/>
            <a:ext cx="7886701" cy="5024928"/>
            <a:chOff x="628649" y="852739"/>
            <a:chExt cx="7886701" cy="5024928"/>
          </a:xfrm>
        </p:grpSpPr>
        <p:sp>
          <p:nvSpPr>
            <p:cNvPr id="11" name="コンテンツ プレースホルダー 4"/>
            <p:cNvSpPr txBox="1">
              <a:spLocks/>
            </p:cNvSpPr>
            <p:nvPr/>
          </p:nvSpPr>
          <p:spPr>
            <a:xfrm>
              <a:off x="628649" y="852739"/>
              <a:ext cx="7886701" cy="394082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269875">
                <a:lnSpc>
                  <a:spcPct val="100000"/>
                </a:lnSpc>
                <a:spcBef>
                  <a:spcPts val="0"/>
                </a:spcBef>
                <a:buNone/>
              </a:pP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hydraulic system is a device that operates the work device of the aerial work platform vehicle and is a device that converts the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mechanical energy of the engine into fluid energy and further converts it into mechanical energy to perform work operation (work).</a:t>
              </a:r>
            </a:p>
            <a:p>
              <a:pPr marL="0" indent="269875">
                <a:lnSpc>
                  <a:spcPct val="100000"/>
                </a:lnSpc>
                <a:spcBef>
                  <a:spcPts val="0"/>
                </a:spcBef>
                <a:buNone/>
              </a:pP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hydraulic oil is pressurized</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by driving a hydraulic pump with the power of an engine or an electric motor and various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hydraulic drive units (actuator) such as a hydraulic motor and a hydraulic cylinder</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are operated by the pressurized hydraulic oil.</a:t>
              </a:r>
            </a:p>
            <a:p>
              <a:pPr marL="0" indent="269875">
                <a:lnSpc>
                  <a:spcPct val="100000"/>
                </a:lnSpc>
                <a:spcBef>
                  <a:spcPts val="0"/>
                </a:spcBef>
                <a:buNone/>
              </a:pP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hydraulic oil whose pressure has dropped after being used in the hydraulic drive units returns to the hydraulic oil tank via the low pressure circuit is pressurized again by the hydraulic pump and is supplied to the hydraulic drive units. It is a mechanism that is used in a circulating manner. (See Figure 3-13</a:t>
              </a:r>
              <a:r>
                <a:rPr 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endPar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buNone/>
              </a:pPr>
              <a:endPar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buNone/>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p>
          </p:txBody>
        </p:sp>
        <p:grpSp>
          <p:nvGrpSpPr>
            <p:cNvPr id="3" name="グループ化 2">
              <a:extLst>
                <a:ext uri="{FF2B5EF4-FFF2-40B4-BE49-F238E27FC236}">
                  <a16:creationId xmlns:a16="http://schemas.microsoft.com/office/drawing/2014/main" id="{FD3724DA-5CC7-4FE2-92CF-5E80994CDEFC}"/>
                </a:ext>
              </a:extLst>
            </p:cNvPr>
            <p:cNvGrpSpPr/>
            <p:nvPr/>
          </p:nvGrpSpPr>
          <p:grpSpPr>
            <a:xfrm>
              <a:off x="2902688" y="3163180"/>
              <a:ext cx="5537308" cy="2714487"/>
              <a:chOff x="2272937" y="2239668"/>
              <a:chExt cx="6177692" cy="3396342"/>
            </a:xfrm>
          </p:grpSpPr>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2272937" y="2239668"/>
                <a:ext cx="6156960" cy="3396342"/>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0BF493C1-C0D2-4891-A949-E1C2977D10A0}"/>
                  </a:ext>
                </a:extLst>
              </p:cNvPr>
              <p:cNvSpPr txBox="1"/>
              <p:nvPr/>
            </p:nvSpPr>
            <p:spPr>
              <a:xfrm>
                <a:off x="3335383" y="2377440"/>
                <a:ext cx="1114696" cy="184666"/>
              </a:xfrm>
              <a:prstGeom prst="rect">
                <a:avLst/>
              </a:prstGeom>
              <a:solidFill>
                <a:schemeClr val="bg1"/>
              </a:solid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High-pressure oil</a:t>
                </a:r>
              </a:p>
            </p:txBody>
          </p:sp>
          <p:sp>
            <p:nvSpPr>
              <p:cNvPr id="8" name="テキスト ボックス 7">
                <a:extLst>
                  <a:ext uri="{FF2B5EF4-FFF2-40B4-BE49-F238E27FC236}">
                    <a16:creationId xmlns:a16="http://schemas.microsoft.com/office/drawing/2014/main" id="{DD1D1E16-3F25-4B54-92EF-AFF38868B795}"/>
                  </a:ext>
                </a:extLst>
              </p:cNvPr>
              <p:cNvSpPr txBox="1"/>
              <p:nvPr/>
            </p:nvSpPr>
            <p:spPr>
              <a:xfrm rot="16200000">
                <a:off x="4529349" y="3097570"/>
                <a:ext cx="553998" cy="520950"/>
              </a:xfrm>
              <a:prstGeom prst="rect">
                <a:avLst/>
              </a:prstGeom>
              <a:solidFill>
                <a:schemeClr val="bg1"/>
              </a:solidFill>
            </p:spPr>
            <p:txBody>
              <a:bodyPr vert="eaVert" wrap="square" lIns="0" tIns="0" rIns="0" bIns="0" rtlCol="0" anchor="ctr" anchorCtr="0">
                <a:spAutoFit/>
              </a:bodyPr>
              <a:lstStyle/>
              <a:p>
                <a:r>
                  <a:rPr lang="en-US" sz="1200" dirty="0">
                    <a:latin typeface="Times New Roman" panose="02020603050405020304" pitchFamily="18" charset="0"/>
                    <a:cs typeface="Times New Roman" panose="02020603050405020304" pitchFamily="18" charset="0"/>
                  </a:rPr>
                  <a:t>Low-pressure oil</a:t>
                </a:r>
              </a:p>
            </p:txBody>
          </p:sp>
          <p:sp>
            <p:nvSpPr>
              <p:cNvPr id="9" name="テキスト ボックス 8">
                <a:extLst>
                  <a:ext uri="{FF2B5EF4-FFF2-40B4-BE49-F238E27FC236}">
                    <a16:creationId xmlns:a16="http://schemas.microsoft.com/office/drawing/2014/main" id="{2A6FE1F6-9458-4CBE-A42B-5C148C7B83A4}"/>
                  </a:ext>
                </a:extLst>
              </p:cNvPr>
              <p:cNvSpPr txBox="1"/>
              <p:nvPr/>
            </p:nvSpPr>
            <p:spPr>
              <a:xfrm>
                <a:off x="2272937" y="3428267"/>
                <a:ext cx="539932" cy="184666"/>
              </a:xfrm>
              <a:prstGeom prst="rect">
                <a:avLst/>
              </a:prstGeom>
              <a:solidFill>
                <a:schemeClr val="bg1"/>
              </a:solidFill>
            </p:spPr>
            <p:txBody>
              <a:bodyPr vert="horz" wrap="square" lIns="0" tIns="0" rIns="0" bIns="0" rtlCol="0" anchor="ctr" anchorCtr="0">
                <a:spAutoFit/>
              </a:bodyPr>
              <a:lstStyle/>
              <a:p>
                <a:r>
                  <a:rPr lang="en-US" sz="1200" dirty="0">
                    <a:latin typeface="Times New Roman" panose="02020603050405020304" pitchFamily="18" charset="0"/>
                    <a:cs typeface="Times New Roman" panose="02020603050405020304" pitchFamily="18" charset="0"/>
                  </a:rPr>
                  <a:t>Motor</a:t>
                </a:r>
              </a:p>
            </p:txBody>
          </p:sp>
          <p:sp>
            <p:nvSpPr>
              <p:cNvPr id="12" name="テキスト ボックス 11">
                <a:extLst>
                  <a:ext uri="{FF2B5EF4-FFF2-40B4-BE49-F238E27FC236}">
                    <a16:creationId xmlns:a16="http://schemas.microsoft.com/office/drawing/2014/main" id="{CD5C11F5-D766-455B-A7E8-D979E056E3C7}"/>
                  </a:ext>
                </a:extLst>
              </p:cNvPr>
              <p:cNvSpPr txBox="1"/>
              <p:nvPr/>
            </p:nvSpPr>
            <p:spPr>
              <a:xfrm rot="16200000">
                <a:off x="3874608" y="4412842"/>
                <a:ext cx="553998" cy="520950"/>
              </a:xfrm>
              <a:prstGeom prst="rect">
                <a:avLst/>
              </a:prstGeom>
              <a:solidFill>
                <a:schemeClr val="bg1"/>
              </a:solidFill>
            </p:spPr>
            <p:txBody>
              <a:bodyPr vert="eaVert" wrap="square" lIns="0" tIns="0" rIns="0" bIns="0" rtlCol="0" anchor="ctr" anchorCtr="0">
                <a:spAutoFit/>
              </a:bodyPr>
              <a:lstStyle/>
              <a:p>
                <a:r>
                  <a:rPr lang="en-US" sz="1200" dirty="0">
                    <a:latin typeface="Times New Roman" panose="02020603050405020304" pitchFamily="18" charset="0"/>
                    <a:cs typeface="Times New Roman" panose="02020603050405020304" pitchFamily="18" charset="0"/>
                  </a:rPr>
                  <a:t>Low-pressure oil</a:t>
                </a:r>
              </a:p>
            </p:txBody>
          </p:sp>
          <p:sp>
            <p:nvSpPr>
              <p:cNvPr id="13" name="テキスト ボックス 12">
                <a:extLst>
                  <a:ext uri="{FF2B5EF4-FFF2-40B4-BE49-F238E27FC236}">
                    <a16:creationId xmlns:a16="http://schemas.microsoft.com/office/drawing/2014/main" id="{7EAC6AE4-63E9-412C-BC85-706D219E7EF4}"/>
                  </a:ext>
                </a:extLst>
              </p:cNvPr>
              <p:cNvSpPr txBox="1"/>
              <p:nvPr/>
            </p:nvSpPr>
            <p:spPr>
              <a:xfrm>
                <a:off x="4667794" y="2239668"/>
                <a:ext cx="957943" cy="769441"/>
              </a:xfrm>
              <a:prstGeom prst="rect">
                <a:avLst/>
              </a:prstGeom>
              <a:solidFill>
                <a:schemeClr val="accent1">
                  <a:lumMod val="40000"/>
                  <a:lumOff val="60000"/>
                </a:schemeClr>
              </a:solidFill>
            </p:spPr>
            <p:txBody>
              <a:bodyPr wrap="square" lIns="0" tIns="0" rIns="0" bIns="0" rtlCol="0">
                <a:normAutofit fontScale="92500" lnSpcReduction="20000"/>
              </a:bodyPr>
              <a:lstStyle/>
              <a:p>
                <a:r>
                  <a:rPr lang="en-US" sz="1000" dirty="0">
                    <a:latin typeface="Times New Roman" panose="02020603050405020304" pitchFamily="18" charset="0"/>
                    <a:cs typeface="Times New Roman" panose="02020603050405020304" pitchFamily="18" charset="0"/>
                  </a:rPr>
                  <a:t>Hydraulic oil control device (control pressure, flow rate, direction)</a:t>
                </a:r>
              </a:p>
            </p:txBody>
          </p:sp>
          <p:sp>
            <p:nvSpPr>
              <p:cNvPr id="14" name="テキスト ボックス 13">
                <a:extLst>
                  <a:ext uri="{FF2B5EF4-FFF2-40B4-BE49-F238E27FC236}">
                    <a16:creationId xmlns:a16="http://schemas.microsoft.com/office/drawing/2014/main" id="{09A15C89-49EB-482D-9B99-DA07CE95262A}"/>
                  </a:ext>
                </a:extLst>
              </p:cNvPr>
              <p:cNvSpPr txBox="1"/>
              <p:nvPr/>
            </p:nvSpPr>
            <p:spPr>
              <a:xfrm>
                <a:off x="4667794" y="4205751"/>
                <a:ext cx="957943" cy="153888"/>
              </a:xfrm>
              <a:prstGeom prst="rect">
                <a:avLst/>
              </a:prstGeom>
              <a:solidFill>
                <a:schemeClr val="accent1">
                  <a:lumMod val="40000"/>
                  <a:lumOff val="60000"/>
                </a:schemeClr>
              </a:solidFill>
            </p:spPr>
            <p:txBody>
              <a:bodyPr wrap="square" lIns="0" tIns="0" rIns="0" bIns="0" rtlCol="0">
                <a:spAutoFit/>
              </a:bodyPr>
              <a:lstStyle/>
              <a:p>
                <a:r>
                  <a:rPr lang="en-US" sz="1000" dirty="0">
                    <a:latin typeface="Times New Roman" panose="02020603050405020304" pitchFamily="18" charset="0"/>
                    <a:cs typeface="Times New Roman" panose="02020603050405020304" pitchFamily="18" charset="0"/>
                  </a:rPr>
                  <a:t>Hydraulic oil tank</a:t>
                </a:r>
              </a:p>
            </p:txBody>
          </p:sp>
          <p:sp>
            <p:nvSpPr>
              <p:cNvPr id="15" name="テキスト ボックス 14">
                <a:extLst>
                  <a:ext uri="{FF2B5EF4-FFF2-40B4-BE49-F238E27FC236}">
                    <a16:creationId xmlns:a16="http://schemas.microsoft.com/office/drawing/2014/main" id="{C8068CC2-AFC3-47C8-8DDC-8D4B6929D88C}"/>
                  </a:ext>
                </a:extLst>
              </p:cNvPr>
              <p:cNvSpPr txBox="1"/>
              <p:nvPr/>
            </p:nvSpPr>
            <p:spPr>
              <a:xfrm>
                <a:off x="5779328" y="2364377"/>
                <a:ext cx="1114696" cy="184666"/>
              </a:xfrm>
              <a:prstGeom prst="rect">
                <a:avLst/>
              </a:prstGeom>
              <a:solidFill>
                <a:schemeClr val="bg1"/>
              </a:solid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Processed oil</a:t>
                </a:r>
              </a:p>
            </p:txBody>
          </p:sp>
          <p:sp>
            <p:nvSpPr>
              <p:cNvPr id="16" name="テキスト ボックス 15">
                <a:extLst>
                  <a:ext uri="{FF2B5EF4-FFF2-40B4-BE49-F238E27FC236}">
                    <a16:creationId xmlns:a16="http://schemas.microsoft.com/office/drawing/2014/main" id="{A04A7C6E-ACB1-4B28-B67B-D768097C94C8}"/>
                  </a:ext>
                </a:extLst>
              </p:cNvPr>
              <p:cNvSpPr txBox="1"/>
              <p:nvPr/>
            </p:nvSpPr>
            <p:spPr>
              <a:xfrm>
                <a:off x="5353050" y="3067050"/>
                <a:ext cx="947597" cy="190863"/>
              </a:xfrm>
              <a:prstGeom prst="rect">
                <a:avLst/>
              </a:prstGeom>
              <a:solidFill>
                <a:schemeClr val="bg1"/>
              </a:solidFill>
            </p:spPr>
            <p:txBody>
              <a:bodyPr wrap="square" lIns="0" tIns="0" rIns="0" bIns="0" rtlCol="0">
                <a:normAutofit fontScale="92500" lnSpcReduction="10000"/>
              </a:bodyPr>
              <a:lstStyle/>
              <a:p>
                <a:r>
                  <a:rPr lang="en-US" sz="1200" dirty="0">
                    <a:latin typeface="Times New Roman" panose="02020603050405020304" pitchFamily="18" charset="0"/>
                    <a:cs typeface="Times New Roman" panose="02020603050405020304" pitchFamily="18" charset="0"/>
                  </a:rPr>
                  <a:t>Relieve valve</a:t>
                </a:r>
              </a:p>
            </p:txBody>
          </p:sp>
          <p:sp>
            <p:nvSpPr>
              <p:cNvPr id="17" name="テキスト ボックス 16">
                <a:extLst>
                  <a:ext uri="{FF2B5EF4-FFF2-40B4-BE49-F238E27FC236}">
                    <a16:creationId xmlns:a16="http://schemas.microsoft.com/office/drawing/2014/main" id="{3B6AAFC9-CDAE-4CA1-AB9C-CD97529D2D42}"/>
                  </a:ext>
                </a:extLst>
              </p:cNvPr>
              <p:cNvSpPr txBox="1"/>
              <p:nvPr/>
            </p:nvSpPr>
            <p:spPr>
              <a:xfrm>
                <a:off x="5335189" y="3463836"/>
                <a:ext cx="830478" cy="423596"/>
              </a:xfrm>
              <a:prstGeom prst="rect">
                <a:avLst/>
              </a:prstGeom>
              <a:solidFill>
                <a:schemeClr val="bg1"/>
              </a:solidFill>
            </p:spPr>
            <p:txBody>
              <a:bodyPr wrap="square" lIns="0" tIns="0" rIns="0" bIns="0" rtlCol="0">
                <a:spAutoFit/>
              </a:bodyPr>
              <a:lstStyle/>
              <a:p>
                <a:r>
                  <a:rPr lang="en-US" sz="1100" dirty="0">
                    <a:latin typeface="Times New Roman" panose="02020603050405020304" pitchFamily="18" charset="0"/>
                    <a:cs typeface="Times New Roman" panose="02020603050405020304" pitchFamily="18" charset="0"/>
                  </a:rPr>
                  <a:t>Direction switch valve</a:t>
                </a:r>
              </a:p>
            </p:txBody>
          </p:sp>
          <p:sp>
            <p:nvSpPr>
              <p:cNvPr id="18" name="テキスト ボックス 17">
                <a:extLst>
                  <a:ext uri="{FF2B5EF4-FFF2-40B4-BE49-F238E27FC236}">
                    <a16:creationId xmlns:a16="http://schemas.microsoft.com/office/drawing/2014/main" id="{A0A1FAF1-DAB0-41BB-830F-444CE77B6C29}"/>
                  </a:ext>
                </a:extLst>
              </p:cNvPr>
              <p:cNvSpPr txBox="1"/>
              <p:nvPr/>
            </p:nvSpPr>
            <p:spPr>
              <a:xfrm>
                <a:off x="5300357" y="3271390"/>
                <a:ext cx="830478" cy="156877"/>
              </a:xfrm>
              <a:prstGeom prst="rect">
                <a:avLst/>
              </a:prstGeom>
              <a:solidFill>
                <a:schemeClr val="bg1"/>
              </a:solidFill>
            </p:spPr>
            <p:txBody>
              <a:bodyPr wrap="square" lIns="0" tIns="0" rIns="0" bIns="0" rtlCol="0">
                <a:normAutofit fontScale="85000" lnSpcReduction="20000"/>
              </a:bodyPr>
              <a:lstStyle/>
              <a:p>
                <a:r>
                  <a:rPr lang="en-US" sz="1200" dirty="0">
                    <a:latin typeface="Times New Roman" panose="02020603050405020304" pitchFamily="18" charset="0"/>
                    <a:cs typeface="Times New Roman" panose="02020603050405020304" pitchFamily="18" charset="0"/>
                  </a:rPr>
                  <a:t>Throttle</a:t>
                </a:r>
              </a:p>
            </p:txBody>
          </p:sp>
          <p:sp>
            <p:nvSpPr>
              <p:cNvPr id="19" name="テキスト ボックス 18">
                <a:extLst>
                  <a:ext uri="{FF2B5EF4-FFF2-40B4-BE49-F238E27FC236}">
                    <a16:creationId xmlns:a16="http://schemas.microsoft.com/office/drawing/2014/main" id="{3171A024-A4D5-43B7-883F-76C3FDE2111C}"/>
                  </a:ext>
                </a:extLst>
              </p:cNvPr>
              <p:cNvSpPr txBox="1"/>
              <p:nvPr/>
            </p:nvSpPr>
            <p:spPr>
              <a:xfrm>
                <a:off x="6209279" y="3247952"/>
                <a:ext cx="1114696" cy="616140"/>
              </a:xfrm>
              <a:prstGeom prst="rect">
                <a:avLst/>
              </a:prstGeom>
              <a:solidFill>
                <a:schemeClr val="accent1">
                  <a:lumMod val="40000"/>
                  <a:lumOff val="60000"/>
                </a:schemeClr>
              </a:solidFill>
            </p:spPr>
            <p:txBody>
              <a:bodyPr wrap="square" lIns="0" tIns="0" rIns="0" bIns="0" rtlCol="0">
                <a:spAutoFit/>
              </a:bodyPr>
              <a:lstStyle/>
              <a:p>
                <a:r>
                  <a:rPr lang="en-US" sz="800" dirty="0">
                    <a:latin typeface="Times New Roman" panose="02020603050405020304" pitchFamily="18" charset="0"/>
                    <a:cs typeface="Times New Roman" panose="02020603050405020304" pitchFamily="18" charset="0"/>
                  </a:rPr>
                  <a:t>Hydraulic driving device</a:t>
                </a:r>
              </a:p>
              <a:p>
                <a:r>
                  <a:rPr lang="en-US" sz="800" dirty="0">
                    <a:latin typeface="Times New Roman" panose="02020603050405020304" pitchFamily="18" charset="0"/>
                    <a:cs typeface="Times New Roman" panose="02020603050405020304" pitchFamily="18" charset="0"/>
                  </a:rPr>
                  <a:t>(change the oil pressure into mechanical energy)</a:t>
                </a:r>
              </a:p>
            </p:txBody>
          </p:sp>
          <p:sp>
            <p:nvSpPr>
              <p:cNvPr id="20" name="テキスト ボックス 19">
                <a:extLst>
                  <a:ext uri="{FF2B5EF4-FFF2-40B4-BE49-F238E27FC236}">
                    <a16:creationId xmlns:a16="http://schemas.microsoft.com/office/drawing/2014/main" id="{B19519CB-5615-4CEC-9079-19EF36F34A48}"/>
                  </a:ext>
                </a:extLst>
              </p:cNvPr>
              <p:cNvSpPr txBox="1"/>
              <p:nvPr/>
            </p:nvSpPr>
            <p:spPr>
              <a:xfrm>
                <a:off x="7141128" y="3841366"/>
                <a:ext cx="1288769" cy="184666"/>
              </a:xfrm>
              <a:prstGeom prst="rect">
                <a:avLst/>
              </a:prstGeom>
              <a:solidFill>
                <a:schemeClr val="bg1"/>
              </a:solid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Hydraulic cylinder</a:t>
                </a:r>
              </a:p>
            </p:txBody>
          </p:sp>
          <p:sp>
            <p:nvSpPr>
              <p:cNvPr id="21" name="テキスト ボックス 20">
                <a:extLst>
                  <a:ext uri="{FF2B5EF4-FFF2-40B4-BE49-F238E27FC236}">
                    <a16:creationId xmlns:a16="http://schemas.microsoft.com/office/drawing/2014/main" id="{A0B5D0AD-49C6-4207-A4CD-878DF684D963}"/>
                  </a:ext>
                </a:extLst>
              </p:cNvPr>
              <p:cNvSpPr txBox="1"/>
              <p:nvPr/>
            </p:nvSpPr>
            <p:spPr>
              <a:xfrm>
                <a:off x="7161860" y="4079438"/>
                <a:ext cx="1288769" cy="184666"/>
              </a:xfrm>
              <a:prstGeom prst="rect">
                <a:avLst/>
              </a:prstGeom>
              <a:solidFill>
                <a:schemeClr val="bg1"/>
              </a:solid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Hydraulic motor</a:t>
                </a:r>
              </a:p>
            </p:txBody>
          </p:sp>
          <p:sp>
            <p:nvSpPr>
              <p:cNvPr id="22" name="テキスト ボックス 21">
                <a:extLst>
                  <a:ext uri="{FF2B5EF4-FFF2-40B4-BE49-F238E27FC236}">
                    <a16:creationId xmlns:a16="http://schemas.microsoft.com/office/drawing/2014/main" id="{E9BE43AA-00D2-4423-8334-0DCBEE75CC46}"/>
                  </a:ext>
                </a:extLst>
              </p:cNvPr>
              <p:cNvSpPr txBox="1"/>
              <p:nvPr/>
            </p:nvSpPr>
            <p:spPr>
              <a:xfrm>
                <a:off x="7496182" y="3269261"/>
                <a:ext cx="857244" cy="484748"/>
              </a:xfrm>
              <a:prstGeom prst="rect">
                <a:avLst/>
              </a:prstGeom>
              <a:solidFill>
                <a:schemeClr val="bg1"/>
              </a:solidFill>
            </p:spPr>
            <p:txBody>
              <a:bodyPr wrap="square" lIns="0" tIns="0" rIns="0" bIns="0" rtlCol="0">
                <a:normAutofit fontScale="85000" lnSpcReduction="10000"/>
              </a:bodyPr>
              <a:lstStyle/>
              <a:p>
                <a:r>
                  <a:rPr lang="en-US" sz="1050" dirty="0">
                    <a:latin typeface="Times New Roman" panose="02020603050405020304" pitchFamily="18" charset="0"/>
                    <a:cs typeface="Times New Roman" panose="02020603050405020304" pitchFamily="18" charset="0"/>
                  </a:rPr>
                  <a:t>Work</a:t>
                </a:r>
              </a:p>
              <a:p>
                <a:r>
                  <a:rPr lang="en-US" sz="1050" dirty="0">
                    <a:latin typeface="Times New Roman" panose="02020603050405020304" pitchFamily="18" charset="0"/>
                    <a:cs typeface="Times New Roman" panose="02020603050405020304" pitchFamily="18" charset="0"/>
                  </a:rPr>
                  <a:t>(Size, thickness direction)</a:t>
                </a:r>
              </a:p>
            </p:txBody>
          </p:sp>
          <p:sp>
            <p:nvSpPr>
              <p:cNvPr id="23" name="テキスト ボックス 22">
                <a:extLst>
                  <a:ext uri="{FF2B5EF4-FFF2-40B4-BE49-F238E27FC236}">
                    <a16:creationId xmlns:a16="http://schemas.microsoft.com/office/drawing/2014/main" id="{A7491A57-581F-4048-AA58-A528B3E61B2B}"/>
                  </a:ext>
                </a:extLst>
              </p:cNvPr>
              <p:cNvSpPr txBox="1"/>
              <p:nvPr/>
            </p:nvSpPr>
            <p:spPr>
              <a:xfrm>
                <a:off x="5461952" y="4657986"/>
                <a:ext cx="2253297" cy="153888"/>
              </a:xfrm>
              <a:prstGeom prst="rect">
                <a:avLst/>
              </a:prstGeom>
              <a:solidFill>
                <a:schemeClr val="accent1">
                  <a:lumMod val="40000"/>
                  <a:lumOff val="60000"/>
                </a:schemeClr>
              </a:solidFill>
            </p:spPr>
            <p:txBody>
              <a:bodyPr wrap="square" lIns="0" tIns="0" rIns="0" bIns="0" rtlCol="0">
                <a:spAutoFit/>
              </a:bodyPr>
              <a:lstStyle/>
              <a:p>
                <a:r>
                  <a:rPr lang="en-US" sz="1000" dirty="0">
                    <a:latin typeface="Times New Roman" panose="02020603050405020304" pitchFamily="18" charset="0"/>
                    <a:cs typeface="Times New Roman" panose="02020603050405020304" pitchFamily="18" charset="0"/>
                  </a:rPr>
                  <a:t>Hydraulic oil, water cooling device (cooler)</a:t>
                </a:r>
              </a:p>
            </p:txBody>
          </p:sp>
          <p:sp>
            <p:nvSpPr>
              <p:cNvPr id="24" name="テキスト ボックス 23">
                <a:extLst>
                  <a:ext uri="{FF2B5EF4-FFF2-40B4-BE49-F238E27FC236}">
                    <a16:creationId xmlns:a16="http://schemas.microsoft.com/office/drawing/2014/main" id="{056A3CB2-D973-43C9-B3E1-F7E10B6AB20C}"/>
                  </a:ext>
                </a:extLst>
              </p:cNvPr>
              <p:cNvSpPr txBox="1"/>
              <p:nvPr/>
            </p:nvSpPr>
            <p:spPr>
              <a:xfrm>
                <a:off x="5470536" y="4853253"/>
                <a:ext cx="2253297" cy="220108"/>
              </a:xfrm>
              <a:prstGeom prst="rect">
                <a:avLst/>
              </a:prstGeom>
              <a:solidFill>
                <a:schemeClr val="accent1">
                  <a:lumMod val="40000"/>
                  <a:lumOff val="60000"/>
                </a:schemeClr>
              </a:solidFill>
            </p:spPr>
            <p:txBody>
              <a:bodyPr wrap="square" lIns="0" tIns="0" rIns="0" bIns="0" rtlCol="0">
                <a:normAutofit/>
              </a:bodyPr>
              <a:lstStyle/>
              <a:p>
                <a:r>
                  <a:rPr lang="en-US" sz="1000" dirty="0">
                    <a:latin typeface="Times New Roman" panose="02020603050405020304" pitchFamily="18" charset="0"/>
                    <a:cs typeface="Times New Roman" panose="02020603050405020304" pitchFamily="18" charset="0"/>
                  </a:rPr>
                  <a:t>Pipe, hose, joint, pressure gauge</a:t>
                </a:r>
              </a:p>
            </p:txBody>
          </p:sp>
          <p:sp>
            <p:nvSpPr>
              <p:cNvPr id="25" name="テキスト ボックス 24">
                <a:extLst>
                  <a:ext uri="{FF2B5EF4-FFF2-40B4-BE49-F238E27FC236}">
                    <a16:creationId xmlns:a16="http://schemas.microsoft.com/office/drawing/2014/main" id="{1602E9CC-28A2-42BA-B7F6-9C0E3B4FE803}"/>
                  </a:ext>
                </a:extLst>
              </p:cNvPr>
              <p:cNvSpPr txBox="1"/>
              <p:nvPr/>
            </p:nvSpPr>
            <p:spPr>
              <a:xfrm>
                <a:off x="3099096" y="3162481"/>
                <a:ext cx="1230625" cy="615553"/>
              </a:xfrm>
              <a:prstGeom prst="rect">
                <a:avLst/>
              </a:prstGeom>
              <a:solidFill>
                <a:schemeClr val="accent1">
                  <a:lumMod val="40000"/>
                  <a:lumOff val="60000"/>
                </a:schemeClr>
              </a:solidFill>
            </p:spPr>
            <p:txBody>
              <a:bodyPr wrap="square" lIns="0" tIns="0" rIns="0" bIns="0" rtlCol="0">
                <a:normAutofit fontScale="92500" lnSpcReduction="20000"/>
              </a:bodyPr>
              <a:lstStyle/>
              <a:p>
                <a:r>
                  <a:rPr lang="en-US" sz="1000" dirty="0">
                    <a:latin typeface="Times New Roman" panose="02020603050405020304" pitchFamily="18" charset="0"/>
                    <a:cs typeface="Times New Roman" panose="02020603050405020304" pitchFamily="18" charset="0"/>
                  </a:rPr>
                  <a:t>Hydraulic oil generator</a:t>
                </a:r>
              </a:p>
              <a:p>
                <a:r>
                  <a:rPr lang="en-US" sz="1000" dirty="0">
                    <a:latin typeface="Times New Roman" panose="02020603050405020304" pitchFamily="18" charset="0"/>
                    <a:cs typeface="Times New Roman" panose="02020603050405020304" pitchFamily="18" charset="0"/>
                  </a:rPr>
                  <a:t>(convert the mechanical energy into fluid energy)</a:t>
                </a:r>
              </a:p>
            </p:txBody>
          </p:sp>
          <p:sp>
            <p:nvSpPr>
              <p:cNvPr id="26" name="テキスト ボックス 25">
                <a:extLst>
                  <a:ext uri="{FF2B5EF4-FFF2-40B4-BE49-F238E27FC236}">
                    <a16:creationId xmlns:a16="http://schemas.microsoft.com/office/drawing/2014/main" id="{2C6F9B49-66DF-4449-AD49-010C330AF4D7}"/>
                  </a:ext>
                </a:extLst>
              </p:cNvPr>
              <p:cNvSpPr txBox="1"/>
              <p:nvPr/>
            </p:nvSpPr>
            <p:spPr>
              <a:xfrm>
                <a:off x="4123442" y="5248662"/>
                <a:ext cx="2723719" cy="290210"/>
              </a:xfrm>
              <a:prstGeom prst="rect">
                <a:avLst/>
              </a:prstGeom>
              <a:solidFill>
                <a:schemeClr val="bg1"/>
              </a:solidFill>
            </p:spPr>
            <p:txBody>
              <a:bodyPr wrap="square" lIns="0" tIns="0" rIns="0" bIns="0" rtlCol="0">
                <a:normAutofit/>
              </a:bodyPr>
              <a:lstStyle/>
              <a:p>
                <a:r>
                  <a:rPr lang="en-US" sz="1050" dirty="0">
                    <a:latin typeface="Times New Roman" panose="02020603050405020304" pitchFamily="18" charset="0"/>
                    <a:cs typeface="Times New Roman" panose="02020603050405020304" pitchFamily="18" charset="0"/>
                  </a:rPr>
                  <a:t>Picture 3-13 Hydraulic system mechanism</a:t>
                </a:r>
              </a:p>
            </p:txBody>
          </p:sp>
        </p:grpSp>
      </p:grpSp>
    </p:spTree>
    <p:extLst>
      <p:ext uri="{BB962C8B-B14F-4D97-AF65-F5344CB8AC3E}">
        <p14:creationId xmlns:p14="http://schemas.microsoft.com/office/powerpoint/2010/main" val="84230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n-US" altLang="ja-JP" sz="2400" b="1" dirty="0">
                <a:latin typeface="Times New Roman" panose="02020603050405020304" pitchFamily="18" charset="0"/>
                <a:ea typeface="Meiryo UI" panose="020B0604030504040204" pitchFamily="50" charset="-128"/>
                <a:cs typeface="Times New Roman" panose="02020603050405020304" pitchFamily="18" charset="0"/>
              </a:rPr>
              <a:t>Hydraulic system configuration</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ea typeface="+mn-lt"/>
                <a:cs typeface="+mn-lt"/>
              </a:rPr>
              <a:t>Textbook page 10</a:t>
            </a:r>
            <a:r>
              <a:rPr lang="en-US" altLang="ja-JP" sz="1200" dirty="0">
                <a:ea typeface="+mn-lt"/>
                <a:cs typeface="+mn-lt"/>
              </a:rPr>
              <a:t>7</a:t>
            </a:r>
            <a:r>
              <a:rPr lang="ja-JP" altLang="en-US" sz="1200" dirty="0">
                <a:ea typeface="+mn-lt"/>
                <a:cs typeface="+mn-lt"/>
              </a:rPr>
              <a:t> </a:t>
            </a:r>
            <a:r>
              <a:rPr lang="en-US" altLang="ja-JP" sz="1200" dirty="0">
                <a:ea typeface="+mn-lt"/>
                <a:cs typeface="+mn-lt"/>
              </a:rPr>
              <a:t>/</a:t>
            </a:r>
            <a:r>
              <a:rPr lang="ja-JP" sz="1200" dirty="0">
                <a:ea typeface="+mn-lt"/>
                <a:cs typeface="+mn-lt"/>
              </a:rPr>
              <a:t> Auxiliary textbook page </a:t>
            </a:r>
            <a:r>
              <a:rPr lang="en-US" altLang="ja-JP" sz="1200" dirty="0" smtClean="0">
                <a:ea typeface="+mn-lt"/>
                <a:cs typeface="+mn-lt"/>
              </a:rPr>
              <a:t>50 to 51</a:t>
            </a:r>
            <a:r>
              <a:rPr lang="ja-JP" altLang="en-US" sz="1200" dirty="0">
                <a:ea typeface="+mn-lt"/>
                <a:cs typeface="+mn-lt"/>
              </a:rPr>
              <a:t> </a:t>
            </a:r>
            <a:r>
              <a:rPr lang="ja-JP" sz="1200" dirty="0">
                <a:ea typeface="+mn-lt"/>
                <a:cs typeface="+mn-lt"/>
              </a:rPr>
              <a:t> </a:t>
            </a:r>
            <a:r>
              <a:rPr lang="ja-JP" altLang="en-US" sz="1200" dirty="0">
                <a:ea typeface="+mn-lt"/>
                <a:cs typeface="+mn-lt"/>
              </a:rPr>
              <a:t> </a:t>
            </a:r>
            <a:endParaRPr lang="en-US" altLang="ja-JP"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54</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0218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Hydraulic systems can be divided into devices with the following three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functions and accessory devices</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0">
              <a:lnSpc>
                <a:spcPct val="100000"/>
              </a:lnSpc>
              <a:spcBef>
                <a:spcPts val="600"/>
              </a:spcBef>
              <a:buNone/>
            </a:pPr>
            <a:r>
              <a:rPr lang="ja-JP" altLang="en-US" sz="1400" b="1">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Hydraulic pressure generator (pump)</a:t>
            </a:r>
            <a:endParaRPr lang="ja-JP" altLang="en-US" sz="1400" b="1">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A device that sucks hydraulic oil from the hydraulic oil tank, applies pressure and sends it into the circuit.</a:t>
            </a:r>
            <a:endParaRPr lang="ja-JP" altLang="en-US"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600"/>
              </a:spcBef>
              <a:buNone/>
            </a:pPr>
            <a:r>
              <a:rPr lang="ja-JP" altLang="en-US" sz="1400" b="1">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②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Hydraulic control unit (valve)</a:t>
            </a:r>
            <a:endParaRPr lang="ja-JP" altLang="en-US" sz="1400" b="1">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A device that controls the pressure, flow rate, and direction of hydraulic oil discharged from a hydraulic pump.</a:t>
            </a:r>
            <a:endParaRPr lang="ja-JP" altLang="en-US"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600"/>
              </a:spcBef>
              <a:buNone/>
            </a:pPr>
            <a:r>
              <a:rPr lang="ja-JP" altLang="en-US" sz="1400" b="1">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③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Hydraulic drive unit (actuator)</a:t>
            </a:r>
            <a:endParaRPr lang="ja-JP" altLang="en-US" sz="1400" b="1">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A device that converts the energy of high-pressure hydraulic oil into the force of rotary motion or linear motion</a:t>
            </a:r>
            <a:endParaRPr lang="ja-JP" altLang="en-US"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3386237736"/>
              </p:ext>
            </p:extLst>
          </p:nvPr>
        </p:nvGraphicFramePr>
        <p:xfrm>
          <a:off x="847138" y="3269826"/>
          <a:ext cx="6474460" cy="1759195"/>
        </p:xfrm>
        <a:graphic>
          <a:graphicData uri="http://schemas.openxmlformats.org/drawingml/2006/table">
            <a:tbl>
              <a:tblPr firstRow="1" firstCol="1" bandRow="1">
                <a:tableStyleId>{5940675A-B579-460E-94D1-54222C63F5DA}</a:tableStyleId>
              </a:tblPr>
              <a:tblGrid>
                <a:gridCol w="1618615">
                  <a:extLst>
                    <a:ext uri="{9D8B030D-6E8A-4147-A177-3AD203B41FA5}">
                      <a16:colId xmlns:a16="http://schemas.microsoft.com/office/drawing/2014/main" val="20000"/>
                    </a:ext>
                  </a:extLst>
                </a:gridCol>
                <a:gridCol w="1618615">
                  <a:extLst>
                    <a:ext uri="{9D8B030D-6E8A-4147-A177-3AD203B41FA5}">
                      <a16:colId xmlns:a16="http://schemas.microsoft.com/office/drawing/2014/main" val="20001"/>
                    </a:ext>
                  </a:extLst>
                </a:gridCol>
                <a:gridCol w="1618615">
                  <a:extLst>
                    <a:ext uri="{9D8B030D-6E8A-4147-A177-3AD203B41FA5}">
                      <a16:colId xmlns:a16="http://schemas.microsoft.com/office/drawing/2014/main" val="20002"/>
                    </a:ext>
                  </a:extLst>
                </a:gridCol>
                <a:gridCol w="1618615">
                  <a:extLst>
                    <a:ext uri="{9D8B030D-6E8A-4147-A177-3AD203B41FA5}">
                      <a16:colId xmlns:a16="http://schemas.microsoft.com/office/drawing/2014/main" val="20003"/>
                    </a:ext>
                  </a:extLst>
                </a:gridCol>
              </a:tblGrid>
              <a:tr h="205535">
                <a:tc>
                  <a:txBody>
                    <a:bodyPr/>
                    <a:lstStyle/>
                    <a:p>
                      <a:pPr algn="ctr">
                        <a:spcAft>
                          <a:spcPts val="0"/>
                        </a:spcAft>
                      </a:pPr>
                      <a:r>
                        <a:rPr lang="en-US" altLang="ja-JP" sz="1200" kern="100" dirty="0">
                          <a:effectLst/>
                          <a:latin typeface="Times New Roman" panose="02020603050405020304" pitchFamily="18" charset="0"/>
                          <a:cs typeface="Times New Roman" panose="02020603050405020304" pitchFamily="18" charset="0"/>
                        </a:rPr>
                        <a:t>Name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tc>
                <a:tc gridSpan="3">
                  <a:txBody>
                    <a:bodyPr/>
                    <a:lstStyle/>
                    <a:p>
                      <a:pPr algn="ctr">
                        <a:spcAft>
                          <a:spcPts val="0"/>
                        </a:spcAft>
                      </a:pPr>
                      <a:r>
                        <a:rPr lang="en-US" altLang="ja-JP" sz="1200" kern="100" dirty="0">
                          <a:effectLst/>
                          <a:latin typeface="Times New Roman" panose="02020603050405020304" pitchFamily="18" charset="0"/>
                          <a:cs typeface="Times New Roman" panose="02020603050405020304" pitchFamily="18" charset="0"/>
                        </a:rPr>
                        <a:t>Configuration equipment</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05535">
                <a:tc>
                  <a:txBody>
                    <a:bodyPr/>
                    <a:lstStyle/>
                    <a:p>
                      <a:pPr algn="ctr">
                        <a:spcAft>
                          <a:spcPts val="0"/>
                        </a:spcAft>
                      </a:pPr>
                      <a:r>
                        <a:rPr lang="en-US" altLang="ja-JP" sz="1200" kern="100" dirty="0">
                          <a:effectLst/>
                          <a:latin typeface="Times New Roman" panose="02020603050405020304" pitchFamily="18" charset="0"/>
                          <a:cs typeface="Times New Roman" panose="02020603050405020304" pitchFamily="18" charset="0"/>
                        </a:rPr>
                        <a:t>Hydraulic pressure generator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Hydraulic pump</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R w="12700" cmpd="sng">
                      <a:noFill/>
                    </a:lnR>
                  </a:tcPr>
                </a:tc>
                <a:tc>
                  <a:txBody>
                    <a:bodyPr/>
                    <a:lstStyle/>
                    <a:p>
                      <a:pPr algn="l">
                        <a:spcAft>
                          <a:spcPts val="0"/>
                        </a:spcAft>
                      </a:pPr>
                      <a:r>
                        <a:rPr lang="en-US" sz="1200" kern="100" dirty="0">
                          <a:effectLst/>
                          <a:latin typeface="Times New Roman" panose="02020603050405020304" pitchFamily="18" charset="0"/>
                          <a:cs typeface="Times New Roman" panose="02020603050405020304" pitchFamily="18" charset="0"/>
                        </a:rPr>
                        <a:t> </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tcPr>
                </a:tc>
                <a:tc>
                  <a:txBody>
                    <a:bodyPr/>
                    <a:lstStyle/>
                    <a:p>
                      <a:pPr algn="l">
                        <a:spcAft>
                          <a:spcPts val="0"/>
                        </a:spcAft>
                      </a:pPr>
                      <a:r>
                        <a:rPr lang="en-US" sz="1200" kern="100" dirty="0">
                          <a:effectLst/>
                          <a:latin typeface="Times New Roman" panose="02020603050405020304" pitchFamily="18" charset="0"/>
                          <a:cs typeface="Times New Roman" panose="02020603050405020304" pitchFamily="18" charset="0"/>
                        </a:rPr>
                        <a:t> </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tcPr>
                </a:tc>
                <a:extLst>
                  <a:ext uri="{0D108BD9-81ED-4DB2-BD59-A6C34878D82A}">
                    <a16:rowId xmlns:a16="http://schemas.microsoft.com/office/drawing/2014/main" val="10001"/>
                  </a:ext>
                </a:extLst>
              </a:tr>
              <a:tr h="205535">
                <a:tc>
                  <a:txBody>
                    <a:bodyPr/>
                    <a:lstStyle/>
                    <a:p>
                      <a:pPr algn="ctr">
                        <a:spcAft>
                          <a:spcPts val="0"/>
                        </a:spcAft>
                      </a:pPr>
                      <a:r>
                        <a:rPr lang="en-US" altLang="ja-JP" sz="1200" kern="100" dirty="0">
                          <a:effectLst/>
                          <a:latin typeface="Times New Roman" panose="02020603050405020304" pitchFamily="18" charset="0"/>
                          <a:cs typeface="Times New Roman" panose="02020603050405020304" pitchFamily="18" charset="0"/>
                        </a:rPr>
                        <a:t>Hydraulic control unit</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Directional control valve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R w="12700" cmpd="sng">
                      <a:noFill/>
                    </a:lnR>
                  </a:tcP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Flow control valve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tcP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Pressure control valve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tcPr>
                </a:tc>
                <a:extLst>
                  <a:ext uri="{0D108BD9-81ED-4DB2-BD59-A6C34878D82A}">
                    <a16:rowId xmlns:a16="http://schemas.microsoft.com/office/drawing/2014/main" val="10002"/>
                  </a:ext>
                </a:extLst>
              </a:tr>
              <a:tr h="205535">
                <a:tc>
                  <a:txBody>
                    <a:bodyPr/>
                    <a:lstStyle/>
                    <a:p>
                      <a:pPr algn="ctr">
                        <a:spcAft>
                          <a:spcPts val="0"/>
                        </a:spcAft>
                      </a:pPr>
                      <a:r>
                        <a:rPr lang="en-US" altLang="ja-JP" sz="1200" kern="100" dirty="0">
                          <a:effectLst/>
                          <a:latin typeface="Times New Roman" panose="02020603050405020304" pitchFamily="18" charset="0"/>
                          <a:cs typeface="Times New Roman" panose="02020603050405020304" pitchFamily="18" charset="0"/>
                        </a:rPr>
                        <a:t>Hydraulic drive unit</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Hydraulic motor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R w="12700" cmpd="sng">
                      <a:noFill/>
                    </a:lnR>
                  </a:tcP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Hydraulic cylinder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tcPr>
                </a:tc>
                <a:tc>
                  <a:txBody>
                    <a:bodyPr/>
                    <a:lstStyle/>
                    <a:p>
                      <a:pPr algn="l">
                        <a:spcAft>
                          <a:spcPts val="0"/>
                        </a:spcAft>
                      </a:pPr>
                      <a:r>
                        <a:rPr lang="en-US" sz="1200" kern="100" dirty="0">
                          <a:effectLst/>
                          <a:latin typeface="Times New Roman" panose="02020603050405020304" pitchFamily="18" charset="0"/>
                          <a:cs typeface="Times New Roman" panose="02020603050405020304" pitchFamily="18" charset="0"/>
                        </a:rPr>
                        <a:t> </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tcPr>
                </a:tc>
                <a:extLst>
                  <a:ext uri="{0D108BD9-81ED-4DB2-BD59-A6C34878D82A}">
                    <a16:rowId xmlns:a16="http://schemas.microsoft.com/office/drawing/2014/main" val="10003"/>
                  </a:ext>
                </a:extLst>
              </a:tr>
              <a:tr h="205535">
                <a:tc rowSpan="3">
                  <a:txBody>
                    <a:bodyPr/>
                    <a:lstStyle/>
                    <a:p>
                      <a:pPr algn="ctr">
                        <a:spcAft>
                          <a:spcPts val="0"/>
                        </a:spcAft>
                      </a:pPr>
                      <a:r>
                        <a:rPr lang="en-US" altLang="ja-JP" sz="1200" kern="100" dirty="0">
                          <a:effectLst/>
                          <a:latin typeface="Times New Roman" panose="02020603050405020304" pitchFamily="18" charset="0"/>
                          <a:cs typeface="Times New Roman" panose="02020603050405020304" pitchFamily="18" charset="0"/>
                        </a:rPr>
                        <a:t>Accessory device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Hydraulic oil tank</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R w="12700" cmpd="sng">
                      <a:noFill/>
                    </a:lnR>
                    <a:lnB w="12700" cmpd="sng">
                      <a:noFill/>
                    </a:lnB>
                  </a:tcP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Filter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lnB w="12700" cmpd="sng">
                      <a:noFill/>
                    </a:lnB>
                  </a:tcP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Air breather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lnB w="12700" cmpd="sng">
                      <a:noFill/>
                    </a:lnB>
                  </a:tcPr>
                </a:tc>
                <a:extLst>
                  <a:ext uri="{0D108BD9-81ED-4DB2-BD59-A6C34878D82A}">
                    <a16:rowId xmlns:a16="http://schemas.microsoft.com/office/drawing/2014/main" val="10004"/>
                  </a:ext>
                </a:extLst>
              </a:tr>
              <a:tr h="205535">
                <a:tc vMerge="1">
                  <a:txBody>
                    <a:bodyPr/>
                    <a:lstStyle/>
                    <a:p>
                      <a:endParaRPr kumimoji="1" lang="ja-JP" altLang="en-US"/>
                    </a:p>
                  </a:txBody>
                  <a:tcP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Hose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R w="12700" cmpd="sng">
                      <a:noFill/>
                    </a:lnR>
                    <a:lnT w="12700" cmpd="sng">
                      <a:noFill/>
                    </a:lnT>
                    <a:lnB w="12700" cmpd="sng">
                      <a:noFill/>
                    </a:lnB>
                  </a:tcP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Coupling joint</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tcP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Rotating joint</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lnT w="12700" cmpd="sng">
                      <a:noFill/>
                    </a:lnT>
                    <a:lnB w="12700" cmpd="sng">
                      <a:noFill/>
                    </a:lnB>
                  </a:tcPr>
                </a:tc>
                <a:extLst>
                  <a:ext uri="{0D108BD9-81ED-4DB2-BD59-A6C34878D82A}">
                    <a16:rowId xmlns:a16="http://schemas.microsoft.com/office/drawing/2014/main" val="10005"/>
                  </a:ext>
                </a:extLst>
              </a:tr>
              <a:tr h="205535">
                <a:tc vMerge="1">
                  <a:txBody>
                    <a:bodyPr/>
                    <a:lstStyle/>
                    <a:p>
                      <a:endParaRPr kumimoji="1" lang="ja-JP" altLang="en-US"/>
                    </a:p>
                  </a:txBody>
                  <a:tcP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Accumulator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R w="12700" cmpd="sng">
                      <a:noFill/>
                    </a:lnR>
                    <a:lnT w="12700" cmpd="sng">
                      <a:noFill/>
                    </a:lnT>
                  </a:tcPr>
                </a:tc>
                <a:tc>
                  <a:txBody>
                    <a:bodyPr/>
                    <a:lstStyle/>
                    <a:p>
                      <a:pPr algn="l">
                        <a:spcAft>
                          <a:spcPts val="0"/>
                        </a:spcAft>
                      </a:pPr>
                      <a:r>
                        <a:rPr lang="ja-JP" sz="1200" kern="10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Oil cooler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lnT w="12700" cmpd="sng">
                      <a:noFill/>
                    </a:lnT>
                  </a:tcPr>
                </a:tc>
                <a:tc>
                  <a:txBody>
                    <a:bodyPr/>
                    <a:lstStyle/>
                    <a:p>
                      <a:pPr algn="l">
                        <a:spcAft>
                          <a:spcPts val="0"/>
                        </a:spcAft>
                      </a:pPr>
                      <a:r>
                        <a:rPr lang="ja-JP" sz="1200" kern="100" dirty="0">
                          <a:effectLst/>
                          <a:latin typeface="Times New Roman" panose="02020603050405020304" pitchFamily="18" charset="0"/>
                          <a:cs typeface="Times New Roman" panose="02020603050405020304" pitchFamily="18" charset="0"/>
                        </a:rPr>
                        <a:t>・</a:t>
                      </a:r>
                      <a:r>
                        <a:rPr lang="en-US" altLang="ja-JP" sz="1200" kern="100" dirty="0">
                          <a:effectLst/>
                          <a:latin typeface="Times New Roman" panose="02020603050405020304" pitchFamily="18" charset="0"/>
                          <a:cs typeface="Times New Roman" panose="02020603050405020304" pitchFamily="18" charset="0"/>
                        </a:rPr>
                        <a:t>Pressure gauge, etc.</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68580" marR="68580" marT="0" marB="0" anchor="ctr">
                    <a:lnL w="12700" cmpd="sng">
                      <a:noFill/>
                    </a:lnL>
                    <a:lnT w="12700" cmpd="sng">
                      <a:noFill/>
                    </a:lnT>
                  </a:tcPr>
                </a:tc>
                <a:extLst>
                  <a:ext uri="{0D108BD9-81ED-4DB2-BD59-A6C34878D82A}">
                    <a16:rowId xmlns:a16="http://schemas.microsoft.com/office/drawing/2014/main" val="10006"/>
                  </a:ext>
                </a:extLst>
              </a:tr>
            </a:tbl>
          </a:graphicData>
        </a:graphic>
      </p:graphicFrame>
      <p:sp>
        <p:nvSpPr>
          <p:cNvPr id="6" name="Rectangle 1"/>
          <p:cNvSpPr>
            <a:spLocks noChangeArrowheads="1"/>
          </p:cNvSpPr>
          <p:nvPr/>
        </p:nvSpPr>
        <p:spPr bwMode="auto">
          <a:xfrm>
            <a:off x="2797637" y="3000520"/>
            <a:ext cx="293331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100" dirty="0">
                <a:effectLst/>
                <a:latin typeface="Times New Roman" panose="02020603050405020304" pitchFamily="18" charset="0"/>
                <a:cs typeface="Times New Roman" panose="02020603050405020304" pitchFamily="18" charset="0"/>
              </a:rPr>
              <a:t>Main components of hydraulic systems</a:t>
            </a:r>
            <a:endParaRPr kumimoji="0" lang="ja-JP"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456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Hydraulic circuit of aerial work platform vehicle</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10</a:t>
            </a:r>
            <a:r>
              <a:rPr lang="en-US" altLang="ja-JP" sz="1200" dirty="0">
                <a:latin typeface="Times New Roman" panose="02020603050405020304" pitchFamily="18" charset="0"/>
                <a:ea typeface="+mn-lt"/>
                <a:cs typeface="Times New Roman" panose="02020603050405020304" pitchFamily="18" charset="0"/>
              </a:rPr>
              <a:t>8</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51</a:t>
            </a:r>
            <a:r>
              <a:rPr lang="ja-JP" altLang="en-US" sz="1200" dirty="0" smtClean="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55</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BA83CBBA-1CB4-4B9E-8288-433AA1A4263D}"/>
              </a:ext>
            </a:extLst>
          </p:cNvPr>
          <p:cNvGrpSpPr/>
          <p:nvPr/>
        </p:nvGrpSpPr>
        <p:grpSpPr>
          <a:xfrm>
            <a:off x="628649" y="852738"/>
            <a:ext cx="7886701" cy="5407898"/>
            <a:chOff x="628649" y="852738"/>
            <a:chExt cx="7886701" cy="5407898"/>
          </a:xfrm>
        </p:grpSpPr>
        <p:sp>
          <p:nvSpPr>
            <p:cNvPr id="11" name="コンテンツ プレースホルダー 4"/>
            <p:cNvSpPr txBox="1">
              <a:spLocks/>
            </p:cNvSpPr>
            <p:nvPr/>
          </p:nvSpPr>
          <p:spPr>
            <a:xfrm>
              <a:off x="628649" y="852738"/>
              <a:ext cx="7886701" cy="75277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As an example of the hydraulic circuit of the aerial work platform vehicle, the hydraulic circuit of wheel type aerial work platform is shown below. </a:t>
              </a:r>
              <a:endParaRPr lang="ja-JP" altLang="en-US"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8" name="グループ化 7">
              <a:extLst>
                <a:ext uri="{FF2B5EF4-FFF2-40B4-BE49-F238E27FC236}">
                  <a16:creationId xmlns:a16="http://schemas.microsoft.com/office/drawing/2014/main" id="{20E7F9F2-859B-4BD4-A4DF-BFE82CA4B8A4}"/>
                </a:ext>
              </a:extLst>
            </p:cNvPr>
            <p:cNvGrpSpPr/>
            <p:nvPr/>
          </p:nvGrpSpPr>
          <p:grpSpPr>
            <a:xfrm>
              <a:off x="1401846" y="1536151"/>
              <a:ext cx="5581666" cy="4724485"/>
              <a:chOff x="-96369" y="0"/>
              <a:chExt cx="7277362" cy="8790086"/>
            </a:xfrm>
          </p:grpSpPr>
          <p:pic>
            <p:nvPicPr>
              <p:cNvPr id="9" name="図 8">
                <a:extLst>
                  <a:ext uri="{FF2B5EF4-FFF2-40B4-BE49-F238E27FC236}">
                    <a16:creationId xmlns:a16="http://schemas.microsoft.com/office/drawing/2014/main" id="{060E4E41-BC29-4ACB-AFB1-57268FAD06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69" y="0"/>
                <a:ext cx="7277362" cy="8790086"/>
              </a:xfrm>
              <a:prstGeom prst="rect">
                <a:avLst/>
              </a:prstGeom>
              <a:noFill/>
              <a:ln>
                <a:solidFill>
                  <a:schemeClr val="tx1"/>
                </a:solidFill>
              </a:ln>
            </p:spPr>
          </p:pic>
          <p:sp>
            <p:nvSpPr>
              <p:cNvPr id="10" name="正方形/長方形 9">
                <a:extLst>
                  <a:ext uri="{FF2B5EF4-FFF2-40B4-BE49-F238E27FC236}">
                    <a16:creationId xmlns:a16="http://schemas.microsoft.com/office/drawing/2014/main" id="{69392640-C357-4C73-9B63-9D72690CDBBB}"/>
                  </a:ext>
                </a:extLst>
              </p:cNvPr>
              <p:cNvSpPr/>
              <p:nvPr/>
            </p:nvSpPr>
            <p:spPr>
              <a:xfrm>
                <a:off x="2954216" y="0"/>
                <a:ext cx="2401677" cy="4406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Upper balancing cylinder</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2772A646-712D-4885-99BF-1604F28D0A50}"/>
                  </a:ext>
                </a:extLst>
              </p:cNvPr>
              <p:cNvSpPr/>
              <p:nvPr/>
            </p:nvSpPr>
            <p:spPr>
              <a:xfrm>
                <a:off x="4732774" y="1527349"/>
                <a:ext cx="2214391" cy="5838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Basket swing motor</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F1F87875-D120-44DC-BAD1-AEF06C4C9AFC}"/>
                  </a:ext>
                </a:extLst>
              </p:cNvPr>
              <p:cNvSpPr/>
              <p:nvPr/>
            </p:nvSpPr>
            <p:spPr>
              <a:xfrm>
                <a:off x="914400" y="1889090"/>
                <a:ext cx="1916934" cy="5728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Lower balancing cylinder</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7BDA8D01-70AE-45C4-B821-3757C1465C89}"/>
                  </a:ext>
                </a:extLst>
              </p:cNvPr>
              <p:cNvSpPr/>
              <p:nvPr/>
            </p:nvSpPr>
            <p:spPr>
              <a:xfrm>
                <a:off x="532563" y="3195376"/>
                <a:ext cx="1498293" cy="6169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Return filter</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8E448393-52B7-44AC-97BB-4450FF118E63}"/>
                  </a:ext>
                </a:extLst>
              </p:cNvPr>
              <p:cNvSpPr/>
              <p:nvPr/>
            </p:nvSpPr>
            <p:spPr>
              <a:xfrm>
                <a:off x="47875" y="3812320"/>
                <a:ext cx="1002536" cy="14101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Emergency pump</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769E1610-BDF1-4D89-BBD9-9F9DAEA0B8A5}"/>
                  </a:ext>
                </a:extLst>
              </p:cNvPr>
              <p:cNvSpPr/>
              <p:nvPr/>
            </p:nvSpPr>
            <p:spPr>
              <a:xfrm>
                <a:off x="5205046" y="4511710"/>
                <a:ext cx="1619281" cy="7932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Explosive valve for axle expansion</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A9FF6614-6967-4B4E-83AB-650A34F78B9E}"/>
                  </a:ext>
                </a:extLst>
              </p:cNvPr>
              <p:cNvSpPr/>
              <p:nvPr/>
            </p:nvSpPr>
            <p:spPr>
              <a:xfrm>
                <a:off x="352825" y="6320607"/>
                <a:ext cx="2489812" cy="9915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Solenoid control valve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943D93B7-7E9D-4512-AB41-73A48F20DC6F}"/>
                  </a:ext>
                </a:extLst>
              </p:cNvPr>
              <p:cNvSpPr/>
              <p:nvPr/>
            </p:nvSpPr>
            <p:spPr>
              <a:xfrm>
                <a:off x="5242260" y="5962664"/>
                <a:ext cx="1493366" cy="550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Drive motor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6289941D-13EF-44BE-ACE2-D36B4C5A945E}"/>
                  </a:ext>
                </a:extLst>
              </p:cNvPr>
              <p:cNvSpPr/>
              <p:nvPr/>
            </p:nvSpPr>
            <p:spPr>
              <a:xfrm>
                <a:off x="4742822" y="7189647"/>
                <a:ext cx="2310569" cy="3303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900"/>
                  </a:lnSpc>
                </a:pP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Front jack cylinder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E6F7E1F6-2617-4755-A834-4C468C144F11}"/>
                  </a:ext>
                </a:extLst>
              </p:cNvPr>
              <p:cNvSpPr/>
              <p:nvPr/>
            </p:nvSpPr>
            <p:spPr>
              <a:xfrm>
                <a:off x="4335339" y="7445758"/>
                <a:ext cx="2589605" cy="43098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Rear jack cylinder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B5FBB318-8804-4546-AC6C-6AC6EDCF4E41}"/>
                  </a:ext>
                </a:extLst>
              </p:cNvPr>
              <p:cNvSpPr/>
              <p:nvPr/>
            </p:nvSpPr>
            <p:spPr>
              <a:xfrm>
                <a:off x="1458945" y="7540984"/>
                <a:ext cx="2225407" cy="7050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Axle expansion cylinder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97626E30-44C7-4388-84D5-6E87D700E4DD}"/>
                  </a:ext>
                </a:extLst>
              </p:cNvPr>
              <p:cNvSpPr/>
              <p:nvPr/>
            </p:nvSpPr>
            <p:spPr>
              <a:xfrm>
                <a:off x="1009793" y="8181074"/>
                <a:ext cx="5376001" cy="4425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pP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Figure 3-14 Example of hydraulic circuit for wheel type aerial work platform vehicle</a:t>
                </a:r>
                <a:endParaRPr lang="ja-JP" sz="9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4DE1AFF3-3286-4100-B482-F9AEC5743FCE}"/>
                  </a:ext>
                </a:extLst>
              </p:cNvPr>
              <p:cNvCxnSpPr/>
              <p:nvPr/>
            </p:nvCxnSpPr>
            <p:spPr>
              <a:xfrm flipV="1">
                <a:off x="4643457" y="6907719"/>
                <a:ext cx="792702" cy="100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8A693C53-851D-41B0-A9F3-2239F1BC6BEB}"/>
                  </a:ext>
                </a:extLst>
              </p:cNvPr>
              <p:cNvCxnSpPr>
                <a:cxnSpLocks/>
              </p:cNvCxnSpPr>
              <p:nvPr/>
            </p:nvCxnSpPr>
            <p:spPr>
              <a:xfrm>
                <a:off x="4863403" y="5876193"/>
                <a:ext cx="526743"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40C198A-FFF9-4F6D-8A59-CF8FCCF51E3F}"/>
                  </a:ext>
                </a:extLst>
              </p:cNvPr>
              <p:cNvCxnSpPr/>
              <p:nvPr/>
            </p:nvCxnSpPr>
            <p:spPr>
              <a:xfrm>
                <a:off x="4643457" y="5258556"/>
                <a:ext cx="561753" cy="771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3C74DD0E-9EF7-4541-B350-7186D59C8199}"/>
                  </a:ext>
                </a:extLst>
              </p:cNvPr>
              <p:cNvCxnSpPr/>
              <p:nvPr/>
            </p:nvCxnSpPr>
            <p:spPr>
              <a:xfrm flipV="1">
                <a:off x="4712677" y="3494733"/>
                <a:ext cx="363557" cy="352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335E7C55-8ACE-471F-8F8A-277A562AB62B}"/>
                  </a:ext>
                </a:extLst>
              </p:cNvPr>
              <p:cNvCxnSpPr/>
              <p:nvPr/>
            </p:nvCxnSpPr>
            <p:spPr>
              <a:xfrm flipV="1">
                <a:off x="4863403" y="3694653"/>
                <a:ext cx="642551" cy="148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E9AD9D26-821E-42E5-AF76-DF136FA620BC}"/>
                  </a:ext>
                </a:extLst>
              </p:cNvPr>
              <p:cNvCxnSpPr/>
              <p:nvPr/>
            </p:nvCxnSpPr>
            <p:spPr>
              <a:xfrm flipV="1">
                <a:off x="5154805" y="3955910"/>
                <a:ext cx="394987" cy="1092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03A65074-B59E-4713-9911-2BE091164F60}"/>
                  </a:ext>
                </a:extLst>
              </p:cNvPr>
              <p:cNvCxnSpPr/>
              <p:nvPr/>
            </p:nvCxnSpPr>
            <p:spPr>
              <a:xfrm flipV="1">
                <a:off x="4461468" y="2618433"/>
                <a:ext cx="627962" cy="11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C1ECC6D-5D63-4591-AE2C-116F81A9DAC6}"/>
                  </a:ext>
                </a:extLst>
              </p:cNvPr>
              <p:cNvCxnSpPr/>
              <p:nvPr/>
            </p:nvCxnSpPr>
            <p:spPr>
              <a:xfrm flipH="1" flipV="1">
                <a:off x="2842637" y="771629"/>
                <a:ext cx="1005720" cy="1420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D00C3F0D-1932-40AC-AD57-2A6C946ACA1B}"/>
                  </a:ext>
                </a:extLst>
              </p:cNvPr>
              <p:cNvCxnSpPr/>
              <p:nvPr/>
            </p:nvCxnSpPr>
            <p:spPr>
              <a:xfrm flipH="1" flipV="1">
                <a:off x="3042557" y="1856851"/>
                <a:ext cx="286439" cy="826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FBB162AA-5AE2-4A06-93FC-E375BD22FB4F}"/>
                  </a:ext>
                </a:extLst>
              </p:cNvPr>
              <p:cNvCxnSpPr/>
              <p:nvPr/>
            </p:nvCxnSpPr>
            <p:spPr>
              <a:xfrm flipV="1">
                <a:off x="3697794" y="3041510"/>
                <a:ext cx="1344058" cy="3635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330512F5-A980-48A7-98B1-50350EDDFC2A}"/>
                  </a:ext>
                </a:extLst>
              </p:cNvPr>
              <p:cNvCxnSpPr>
                <a:cxnSpLocks/>
                <a:endCxn id="41" idx="1"/>
              </p:cNvCxnSpPr>
              <p:nvPr/>
            </p:nvCxnSpPr>
            <p:spPr>
              <a:xfrm>
                <a:off x="3778013" y="4382733"/>
                <a:ext cx="1507421" cy="9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A0CD36B1-99DA-49D9-ABC8-C37954D5E328}"/>
                  </a:ext>
                </a:extLst>
              </p:cNvPr>
              <p:cNvCxnSpPr/>
              <p:nvPr/>
            </p:nvCxnSpPr>
            <p:spPr>
              <a:xfrm flipH="1">
                <a:off x="1968431" y="5752377"/>
                <a:ext cx="396607" cy="242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99D6F8A1-1178-4B62-9756-FFBB3B13C976}"/>
                  </a:ext>
                </a:extLst>
              </p:cNvPr>
              <p:cNvCxnSpPr/>
              <p:nvPr/>
            </p:nvCxnSpPr>
            <p:spPr>
              <a:xfrm flipH="1">
                <a:off x="1664169" y="5564243"/>
                <a:ext cx="418641" cy="1432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B802AC7B-DB3F-4A02-8A23-C7B1035E5CF9}"/>
                  </a:ext>
                </a:extLst>
              </p:cNvPr>
              <p:cNvSpPr/>
              <p:nvPr/>
            </p:nvSpPr>
            <p:spPr>
              <a:xfrm>
                <a:off x="5194998" y="2291024"/>
                <a:ext cx="1729946" cy="4077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Stop valve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7" name="正方形/長方形 36">
                <a:extLst>
                  <a:ext uri="{FF2B5EF4-FFF2-40B4-BE49-F238E27FC236}">
                    <a16:creationId xmlns:a16="http://schemas.microsoft.com/office/drawing/2014/main" id="{464C3295-8813-494B-BA0D-9B337D45995E}"/>
                  </a:ext>
                </a:extLst>
              </p:cNvPr>
              <p:cNvSpPr/>
              <p:nvPr/>
            </p:nvSpPr>
            <p:spPr>
              <a:xfrm>
                <a:off x="5154804" y="2919594"/>
                <a:ext cx="1832060" cy="2175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900"/>
                  </a:lnSpc>
                </a:pP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Solenoid control valve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71F5DB6C-D761-4591-9D3B-C16CBB45520C}"/>
                  </a:ext>
                </a:extLst>
              </p:cNvPr>
              <p:cNvSpPr/>
              <p:nvPr/>
            </p:nvSpPr>
            <p:spPr>
              <a:xfrm>
                <a:off x="5084467" y="3175279"/>
                <a:ext cx="1862699" cy="2993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Rear jack</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21EDF155-5FA6-4999-9283-8CA3CDA4FFD5}"/>
                  </a:ext>
                </a:extLst>
              </p:cNvPr>
              <p:cNvSpPr/>
              <p:nvPr/>
            </p:nvSpPr>
            <p:spPr>
              <a:xfrm>
                <a:off x="5526594" y="3537019"/>
                <a:ext cx="1297734" cy="1486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Axle expansion</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0" name="正方形/長方形 39">
                <a:extLst>
                  <a:ext uri="{FF2B5EF4-FFF2-40B4-BE49-F238E27FC236}">
                    <a16:creationId xmlns:a16="http://schemas.microsoft.com/office/drawing/2014/main" id="{73043EF0-5BB8-47EB-81CA-36A6053288F3}"/>
                  </a:ext>
                </a:extLst>
              </p:cNvPr>
              <p:cNvSpPr/>
              <p:nvPr/>
            </p:nvSpPr>
            <p:spPr>
              <a:xfrm>
                <a:off x="5606981" y="3878663"/>
                <a:ext cx="1317963" cy="1205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Front jack</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 name="正方形/長方形 40">
                <a:extLst>
                  <a:ext uri="{FF2B5EF4-FFF2-40B4-BE49-F238E27FC236}">
                    <a16:creationId xmlns:a16="http://schemas.microsoft.com/office/drawing/2014/main" id="{6071628D-3DC0-4EB9-B0FC-67168B148CF1}"/>
                  </a:ext>
                </a:extLst>
              </p:cNvPr>
              <p:cNvSpPr/>
              <p:nvPr/>
            </p:nvSpPr>
            <p:spPr>
              <a:xfrm>
                <a:off x="5285433" y="4210259"/>
                <a:ext cx="1736279" cy="34684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800" dirty="0">
                    <a:latin typeface="Times New Roman" panose="02020603050405020304" pitchFamily="18" charset="0"/>
                    <a:cs typeface="Times New Roman" panose="02020603050405020304" pitchFamily="18" charset="0"/>
                  </a:rPr>
                  <a:t>High low speed selector valve</a:t>
                </a:r>
                <a:endParaRPr lang="ja-JP" altLang="en-US" sz="800" dirty="0">
                  <a:latin typeface="Times New Roman" panose="02020603050405020304" pitchFamily="18" charset="0"/>
                  <a:cs typeface="Times New Roman" panose="02020603050405020304" pitchFamily="18" charset="0"/>
                </a:endParaRPr>
              </a:p>
            </p:txBody>
          </p:sp>
          <p:sp>
            <p:nvSpPr>
              <p:cNvPr id="42" name="正方形/長方形 41">
                <a:extLst>
                  <a:ext uri="{FF2B5EF4-FFF2-40B4-BE49-F238E27FC236}">
                    <a16:creationId xmlns:a16="http://schemas.microsoft.com/office/drawing/2014/main" id="{1E892144-D5E2-44B9-8C18-FBA5CD02979B}"/>
                  </a:ext>
                </a:extLst>
              </p:cNvPr>
              <p:cNvSpPr/>
              <p:nvPr/>
            </p:nvSpPr>
            <p:spPr>
              <a:xfrm>
                <a:off x="5355772" y="5335674"/>
                <a:ext cx="1631092" cy="3089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900"/>
                  </a:lnSpc>
                </a:pP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Rotary joint</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3" name="正方形/長方形 42">
                <a:extLst>
                  <a:ext uri="{FF2B5EF4-FFF2-40B4-BE49-F238E27FC236}">
                    <a16:creationId xmlns:a16="http://schemas.microsoft.com/office/drawing/2014/main" id="{C5879302-9389-4915-980B-B95A51B85373}"/>
                  </a:ext>
                </a:extLst>
              </p:cNvPr>
              <p:cNvSpPr/>
              <p:nvPr/>
            </p:nvSpPr>
            <p:spPr>
              <a:xfrm>
                <a:off x="5436159" y="5737608"/>
                <a:ext cx="1550705" cy="1430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900"/>
                  </a:lnSpc>
                </a:pP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Drive motor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4" name="正方形/長方形 43">
                <a:extLst>
                  <a:ext uri="{FF2B5EF4-FFF2-40B4-BE49-F238E27FC236}">
                    <a16:creationId xmlns:a16="http://schemas.microsoft.com/office/drawing/2014/main" id="{D80CAAE7-AF9F-4CC2-ABF7-A559C6FE3758}"/>
                  </a:ext>
                </a:extLst>
              </p:cNvPr>
              <p:cNvSpPr/>
              <p:nvPr/>
            </p:nvSpPr>
            <p:spPr>
              <a:xfrm>
                <a:off x="5505954" y="6627618"/>
                <a:ext cx="1480911" cy="44792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Separation valve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5" name="正方形/長方形 44">
                <a:extLst>
                  <a:ext uri="{FF2B5EF4-FFF2-40B4-BE49-F238E27FC236}">
                    <a16:creationId xmlns:a16="http://schemas.microsoft.com/office/drawing/2014/main" id="{E7074928-FD4E-4775-9ECA-758FD4DB86B7}"/>
                  </a:ext>
                </a:extLst>
              </p:cNvPr>
              <p:cNvSpPr/>
              <p:nvPr/>
            </p:nvSpPr>
            <p:spPr>
              <a:xfrm>
                <a:off x="222539" y="5644593"/>
                <a:ext cx="1402664" cy="5436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Pump</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6" name="正方形/長方形 45">
                <a:extLst>
                  <a:ext uri="{FF2B5EF4-FFF2-40B4-BE49-F238E27FC236}">
                    <a16:creationId xmlns:a16="http://schemas.microsoft.com/office/drawing/2014/main" id="{A013281C-E9ED-4395-9AF8-5A1D4AD88F7D}"/>
                  </a:ext>
                </a:extLst>
              </p:cNvPr>
              <p:cNvSpPr/>
              <p:nvPr/>
            </p:nvSpPr>
            <p:spPr>
              <a:xfrm>
                <a:off x="211093" y="5975703"/>
                <a:ext cx="1757337" cy="40058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Leveling steering</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7" name="正方形/長方形 46">
                <a:extLst>
                  <a:ext uri="{FF2B5EF4-FFF2-40B4-BE49-F238E27FC236}">
                    <a16:creationId xmlns:a16="http://schemas.microsoft.com/office/drawing/2014/main" id="{CC5AA7F4-62C5-4081-A8CD-7FB781FDA5CD}"/>
                  </a:ext>
                </a:extLst>
              </p:cNvPr>
              <p:cNvSpPr/>
              <p:nvPr/>
            </p:nvSpPr>
            <p:spPr>
              <a:xfrm>
                <a:off x="1748414" y="1205802"/>
                <a:ext cx="1383957" cy="6549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ts val="900"/>
                  </a:lnSpc>
                </a:pPr>
                <a:r>
                  <a:rPr lang="en-US" sz="900" kern="100" dirty="0" smtClean="0">
                    <a:effectLst/>
                    <a:latin typeface="Times New Roman" panose="02020603050405020304" pitchFamily="18" charset="0"/>
                    <a:ea typeface="ＭＳ ゴシック" panose="020B0609070205080204" pitchFamily="49" charset="-128"/>
                    <a:cs typeface="Times New Roman" panose="02020603050405020304" pitchFamily="18" charset="0"/>
                  </a:rPr>
                  <a:t>elevation </a:t>
                </a: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cylinder</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7A4F480D-E29C-4E27-AF8C-80D25236F615}"/>
                  </a:ext>
                </a:extLst>
              </p:cNvPr>
              <p:cNvSpPr/>
              <p:nvPr/>
            </p:nvSpPr>
            <p:spPr>
              <a:xfrm>
                <a:off x="1386673" y="211015"/>
                <a:ext cx="1452434" cy="7908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Telescopic cylinder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9" name="正方形/長方形 48">
                <a:extLst>
                  <a:ext uri="{FF2B5EF4-FFF2-40B4-BE49-F238E27FC236}">
                    <a16:creationId xmlns:a16="http://schemas.microsoft.com/office/drawing/2014/main" id="{E02674CE-4022-4DC1-ACA1-792ABA36E8D9}"/>
                  </a:ext>
                </a:extLst>
              </p:cNvPr>
              <p:cNvSpPr/>
              <p:nvPr/>
            </p:nvSpPr>
            <p:spPr>
              <a:xfrm>
                <a:off x="3684353" y="7761781"/>
                <a:ext cx="2703007" cy="4134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Steering cylinder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0" name="正方形/長方形 49">
                <a:extLst>
                  <a:ext uri="{FF2B5EF4-FFF2-40B4-BE49-F238E27FC236}">
                    <a16:creationId xmlns:a16="http://schemas.microsoft.com/office/drawing/2014/main" id="{399E78D7-FB83-4EC7-9394-76DA1F32C0A5}"/>
                  </a:ext>
                </a:extLst>
              </p:cNvPr>
              <p:cNvSpPr/>
              <p:nvPr/>
            </p:nvSpPr>
            <p:spPr>
              <a:xfrm>
                <a:off x="1215817" y="5134396"/>
                <a:ext cx="496800" cy="5098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Engine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1099987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Hydraulic pressure generator</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22721" y="6400413"/>
            <a:ext cx="3647941"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10</a:t>
            </a:r>
            <a:r>
              <a:rPr lang="en-US" altLang="ja-JP" sz="1200" dirty="0">
                <a:latin typeface="Times New Roman" panose="02020603050405020304" pitchFamily="18" charset="0"/>
                <a:ea typeface="+mn-lt"/>
                <a:cs typeface="Times New Roman" panose="02020603050405020304" pitchFamily="18" charset="0"/>
              </a:rPr>
              <a:t>9</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52</a:t>
            </a:r>
            <a:r>
              <a:rPr lang="ja-JP"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56</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EA0512DE-8A1B-41A8-B9F6-A2ED45D0E27E}"/>
              </a:ext>
            </a:extLst>
          </p:cNvPr>
          <p:cNvGrpSpPr/>
          <p:nvPr/>
        </p:nvGrpSpPr>
        <p:grpSpPr>
          <a:xfrm>
            <a:off x="628649" y="852738"/>
            <a:ext cx="7886701" cy="5272865"/>
            <a:chOff x="628649" y="852738"/>
            <a:chExt cx="7886701" cy="5272865"/>
          </a:xfrm>
        </p:grpSpPr>
        <p:sp>
          <p:nvSpPr>
            <p:cNvPr id="11" name="コンテンツ プレースホルダー 4"/>
            <p:cNvSpPr txBox="1">
              <a:spLocks/>
            </p:cNvSpPr>
            <p:nvPr/>
          </p:nvSpPr>
          <p:spPr>
            <a:xfrm>
              <a:off x="628649" y="852738"/>
              <a:ext cx="7886701" cy="403683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lang="en-US" altLang="ja-JP"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Hydraulic pump</a:t>
              </a: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265113">
                <a:buNone/>
              </a:pPr>
              <a:r>
                <a:rPr lang="en-US" sz="1200" kern="100" dirty="0">
                  <a:latin typeface="Times New Roman" panose="02020603050405020304" pitchFamily="18" charset="0"/>
                  <a:ea typeface="ＭＳ ゴシック" panose="020B0609070205080204" pitchFamily="49" charset="-128"/>
                  <a:cs typeface="Times New Roman" panose="02020603050405020304" pitchFamily="18" charset="0"/>
                </a:rPr>
                <a:t>The hydraulic pump is driven by an engine or an electric motor, sucks hydraulic oil from the hydraulic oil tank and supplies it to the hydraulic drive unit (actuator) as high-pressure pressure oil.</a:t>
              </a:r>
            </a:p>
            <a:p>
              <a:pPr marL="0" indent="265113">
                <a:buNone/>
              </a:pPr>
              <a:r>
                <a:rPr lang="en-US" sz="1200" kern="100" dirty="0">
                  <a:latin typeface="Times New Roman" panose="02020603050405020304" pitchFamily="18" charset="0"/>
                  <a:ea typeface="ＭＳ ゴシック" panose="020B0609070205080204" pitchFamily="49" charset="-128"/>
                  <a:cs typeface="Times New Roman" panose="02020603050405020304" pitchFamily="18" charset="0"/>
                </a:rPr>
                <a:t>Hydraulic pumps can be classified as follows from the structural point of view.</a:t>
              </a: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Gear pump</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Piston pump (plunger pump)</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Vane pump</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Screw pump</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Others</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Among the above pumps, the characteristics of the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gear pump</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which is often used as a hydraulic pump for work equipment such as expansion / contraction, </a:t>
              </a:r>
              <a:r>
                <a:rPr lang="en-US" sz="1200" kern="100" dirty="0" smtClean="0">
                  <a:effectLst/>
                  <a:latin typeface="Times New Roman" panose="02020603050405020304" pitchFamily="18" charset="0"/>
                  <a:ea typeface="ＭＳ ゴシック" panose="020B0609070205080204" pitchFamily="49" charset="-128"/>
                  <a:cs typeface="Times New Roman" panose="02020603050405020304" pitchFamily="18" charset="0"/>
                </a:rPr>
                <a:t>elevation, </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and turning of the boom of aerial work platforms, will be described.</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600"/>
                </a:spcBef>
                <a:buNone/>
              </a:pPr>
              <a:r>
                <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②　</a:t>
              </a:r>
              <a:r>
                <a:rPr lang="en-US" altLang="ja-JP"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Gear pump (cogwheel pump)</a:t>
              </a: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361950" algn="l">
                <a:buNone/>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 gear pump is a pump that rotates two gears of the same type in a casing and pushes out hydraulic oil by engaging them.</a:t>
              </a:r>
            </a:p>
            <a:p>
              <a:pPr marL="0" indent="0">
                <a:lnSpc>
                  <a:spcPct val="100000"/>
                </a:lnSpc>
                <a:spcBef>
                  <a:spcPts val="60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【Gear pump characteristic】</a:t>
              </a: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Compact and lightweight</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The structure is simple and durable</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There are few breakdowns</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Easy to maintain</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8" name="グループ化 7">
              <a:extLst>
                <a:ext uri="{FF2B5EF4-FFF2-40B4-BE49-F238E27FC236}">
                  <a16:creationId xmlns:a16="http://schemas.microsoft.com/office/drawing/2014/main" id="{08D7A03C-55FA-4CAA-99D5-5E6691D44CB4}"/>
                </a:ext>
              </a:extLst>
            </p:cNvPr>
            <p:cNvGrpSpPr/>
            <p:nvPr/>
          </p:nvGrpSpPr>
          <p:grpSpPr>
            <a:xfrm>
              <a:off x="4349613" y="3756074"/>
              <a:ext cx="3821049" cy="2369529"/>
              <a:chOff x="38098" y="104775"/>
              <a:chExt cx="7160897" cy="4109085"/>
            </a:xfrm>
          </p:grpSpPr>
          <p:pic>
            <p:nvPicPr>
              <p:cNvPr id="9" name="図 8">
                <a:extLst>
                  <a:ext uri="{FF2B5EF4-FFF2-40B4-BE49-F238E27FC236}">
                    <a16:creationId xmlns:a16="http://schemas.microsoft.com/office/drawing/2014/main" id="{4F872D3D-B304-4D7E-91B2-DF9604CBDC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104775"/>
                <a:ext cx="7160895" cy="4109085"/>
              </a:xfrm>
              <a:prstGeom prst="rect">
                <a:avLst/>
              </a:prstGeom>
              <a:noFill/>
              <a:ln>
                <a:solidFill>
                  <a:schemeClr val="tx1"/>
                </a:solidFill>
              </a:ln>
            </p:spPr>
          </p:pic>
          <p:sp>
            <p:nvSpPr>
              <p:cNvPr id="10" name="正方形/長方形 9">
                <a:extLst>
                  <a:ext uri="{FF2B5EF4-FFF2-40B4-BE49-F238E27FC236}">
                    <a16:creationId xmlns:a16="http://schemas.microsoft.com/office/drawing/2014/main" id="{93134BB1-C7C2-4342-8220-81EA20E91360}"/>
                  </a:ext>
                </a:extLst>
              </p:cNvPr>
              <p:cNvSpPr/>
              <p:nvPr/>
            </p:nvSpPr>
            <p:spPr>
              <a:xfrm>
                <a:off x="38098" y="266599"/>
                <a:ext cx="3285985" cy="40014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Drive gear bracket</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DE53E7BA-2164-420B-913D-375A853A6805}"/>
                  </a:ext>
                </a:extLst>
              </p:cNvPr>
              <p:cNvSpPr/>
              <p:nvPr/>
            </p:nvSpPr>
            <p:spPr>
              <a:xfrm>
                <a:off x="47626" y="666748"/>
                <a:ext cx="1439937" cy="6896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(Drive gear)</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C8DCAD76-8709-41E3-8B45-ED5A54937F72}"/>
                  </a:ext>
                </a:extLst>
              </p:cNvPr>
              <p:cNvSpPr/>
              <p:nvPr/>
            </p:nvSpPr>
            <p:spPr>
              <a:xfrm>
                <a:off x="3188885" y="161383"/>
                <a:ext cx="1987826" cy="4364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Case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EFE07455-DDDB-4278-A3A1-5407763F295C}"/>
                  </a:ext>
                </a:extLst>
              </p:cNvPr>
              <p:cNvSpPr/>
              <p:nvPr/>
            </p:nvSpPr>
            <p:spPr>
              <a:xfrm>
                <a:off x="3552825" y="666741"/>
                <a:ext cx="1590262" cy="3566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Cover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FCBBE19D-A709-43A1-86EE-A7B4AF3C1D6B}"/>
                  </a:ext>
                </a:extLst>
              </p:cNvPr>
              <p:cNvSpPr/>
              <p:nvPr/>
            </p:nvSpPr>
            <p:spPr>
              <a:xfrm>
                <a:off x="3831010" y="1000125"/>
                <a:ext cx="1605379" cy="5010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Low pressure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0DD49704-8221-4698-ADE0-4FCAEFA4022B}"/>
                  </a:ext>
                </a:extLst>
              </p:cNvPr>
              <p:cNvSpPr/>
              <p:nvPr/>
            </p:nvSpPr>
            <p:spPr>
              <a:xfrm>
                <a:off x="6061600" y="639255"/>
                <a:ext cx="1118345" cy="71710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High pressure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77772D88-BF5B-41FA-9625-9BCE673684EC}"/>
                  </a:ext>
                </a:extLst>
              </p:cNvPr>
              <p:cNvSpPr/>
              <p:nvPr/>
            </p:nvSpPr>
            <p:spPr>
              <a:xfrm>
                <a:off x="4105122" y="1615924"/>
                <a:ext cx="701189" cy="10418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Suction side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D2CD9979-0D60-4BA1-AE7F-C3A41980F16E}"/>
                  </a:ext>
                </a:extLst>
              </p:cNvPr>
              <p:cNvSpPr/>
              <p:nvPr/>
            </p:nvSpPr>
            <p:spPr>
              <a:xfrm>
                <a:off x="6362700" y="1504950"/>
                <a:ext cx="817246" cy="12324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Discharge side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5E7D680B-1127-48FF-9C15-CB7B9BCB65E2}"/>
                  </a:ext>
                </a:extLst>
              </p:cNvPr>
              <p:cNvSpPr/>
              <p:nvPr/>
            </p:nvSpPr>
            <p:spPr>
              <a:xfrm>
                <a:off x="4210050" y="2828925"/>
                <a:ext cx="2385392" cy="6758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Driven gear</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EE3F1F87-EB34-40C3-9FCC-766979BEBBE5}"/>
                  </a:ext>
                </a:extLst>
              </p:cNvPr>
              <p:cNvSpPr/>
              <p:nvPr/>
            </p:nvSpPr>
            <p:spPr>
              <a:xfrm>
                <a:off x="1171575" y="3533775"/>
                <a:ext cx="4890025" cy="5904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3-15 Gear pump</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4237575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Hydraulic drive unit</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11</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53</a:t>
            </a:r>
            <a:r>
              <a:rPr lang="ja-JP" altLang="en-US" sz="1200" dirty="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57</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15" name="グループ化 14">
            <a:extLst>
              <a:ext uri="{FF2B5EF4-FFF2-40B4-BE49-F238E27FC236}">
                <a16:creationId xmlns:a16="http://schemas.microsoft.com/office/drawing/2014/main" id="{ABCD1B91-A562-452F-919F-1A6534F42B5B}"/>
              </a:ext>
            </a:extLst>
          </p:cNvPr>
          <p:cNvGrpSpPr/>
          <p:nvPr/>
        </p:nvGrpSpPr>
        <p:grpSpPr>
          <a:xfrm>
            <a:off x="628649" y="961924"/>
            <a:ext cx="7886701" cy="2741688"/>
            <a:chOff x="628649" y="920980"/>
            <a:chExt cx="7886701" cy="2741688"/>
          </a:xfrm>
        </p:grpSpPr>
        <p:sp>
          <p:nvSpPr>
            <p:cNvPr id="11" name="コンテンツ プレースホルダー 4"/>
            <p:cNvSpPr txBox="1">
              <a:spLocks/>
            </p:cNvSpPr>
            <p:nvPr/>
          </p:nvSpPr>
          <p:spPr>
            <a:xfrm>
              <a:off x="628649" y="920980"/>
              <a:ext cx="7886701" cy="96542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An actuator is a device that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converts hydraulic oil sent from a hydraulic pump into mechanical motion (energy)</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Depending on the movement method, it can be divided into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a hydraulic cylinder that moves linearly and a hydraulic motor that moves rotary</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85725">
                <a:lnSpc>
                  <a:spcPct val="100000"/>
                </a:lnSpc>
                <a:spcBef>
                  <a:spcPts val="0"/>
                </a:spcBef>
                <a:buNone/>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From the hydraulic cylinder’s structure, the classification can be divided as below.</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EF8B7422-15A4-4A19-A930-00D92B0AC54F}"/>
                </a:ext>
              </a:extLst>
            </p:cNvPr>
            <p:cNvGrpSpPr/>
            <p:nvPr/>
          </p:nvGrpSpPr>
          <p:grpSpPr>
            <a:xfrm>
              <a:off x="983782" y="2308065"/>
              <a:ext cx="5678884" cy="1354603"/>
              <a:chOff x="628649" y="2113524"/>
              <a:chExt cx="5678884" cy="1354603"/>
            </a:xfrm>
          </p:grpSpPr>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28649" y="2113524"/>
                <a:ext cx="5270500" cy="1276350"/>
              </a:xfrm>
              <a:prstGeom prst="rect">
                <a:avLst/>
              </a:prstGeom>
              <a:noFill/>
              <a:ln>
                <a:noFill/>
              </a:ln>
            </p:spPr>
          </p:pic>
          <p:sp>
            <p:nvSpPr>
              <p:cNvPr id="2" name="テキスト ボックス 1">
                <a:extLst>
                  <a:ext uri="{FF2B5EF4-FFF2-40B4-BE49-F238E27FC236}">
                    <a16:creationId xmlns:a16="http://schemas.microsoft.com/office/drawing/2014/main" id="{8CDC93F7-D144-423D-96E9-7C9288E64F56}"/>
                  </a:ext>
                </a:extLst>
              </p:cNvPr>
              <p:cNvSpPr txBox="1"/>
              <p:nvPr/>
            </p:nvSpPr>
            <p:spPr>
              <a:xfrm>
                <a:off x="765544" y="2541180"/>
                <a:ext cx="999461" cy="430887"/>
              </a:xfrm>
              <a:prstGeom prst="rect">
                <a:avLst/>
              </a:prstGeom>
              <a:solidFill>
                <a:schemeClr val="bg1"/>
              </a:solidFill>
            </p:spPr>
            <p:txBody>
              <a:bodyPr wrap="square" lIns="0" tIns="0" rIns="0" bIns="0" rtlCol="0">
                <a:spAutoFit/>
              </a:bodyPr>
              <a:lstStyle/>
              <a:p>
                <a:r>
                  <a:rPr lang="en-US" sz="1400" dirty="0">
                    <a:latin typeface="Times New Roman" panose="02020603050405020304" pitchFamily="18" charset="0"/>
                    <a:cs typeface="Times New Roman" panose="02020603050405020304" pitchFamily="18" charset="0"/>
                  </a:rPr>
                  <a:t>Pressure cylinder</a:t>
                </a:r>
              </a:p>
            </p:txBody>
          </p:sp>
          <p:sp>
            <p:nvSpPr>
              <p:cNvPr id="8" name="テキスト ボックス 7">
                <a:extLst>
                  <a:ext uri="{FF2B5EF4-FFF2-40B4-BE49-F238E27FC236}">
                    <a16:creationId xmlns:a16="http://schemas.microsoft.com/office/drawing/2014/main" id="{B9E87FDD-EBE2-4155-96F8-2646DF25E7D2}"/>
                  </a:ext>
                </a:extLst>
              </p:cNvPr>
              <p:cNvSpPr txBox="1"/>
              <p:nvPr/>
            </p:nvSpPr>
            <p:spPr>
              <a:xfrm>
                <a:off x="2583710" y="2148460"/>
                <a:ext cx="1743741" cy="215444"/>
              </a:xfrm>
              <a:prstGeom prst="rect">
                <a:avLst/>
              </a:prstGeom>
              <a:solidFill>
                <a:schemeClr val="bg1"/>
              </a:solidFill>
            </p:spPr>
            <p:txBody>
              <a:bodyPr wrap="square" lIns="0" tIns="0" rIns="0" bIns="0" rtlCol="0">
                <a:spAutoFit/>
              </a:bodyPr>
              <a:lstStyle/>
              <a:p>
                <a:r>
                  <a:rPr lang="en-US" sz="1400" dirty="0">
                    <a:latin typeface="Times New Roman" panose="02020603050405020304" pitchFamily="18" charset="0"/>
                    <a:cs typeface="Times New Roman" panose="02020603050405020304" pitchFamily="18" charset="0"/>
                  </a:rPr>
                  <a:t>Single acting cylinder</a:t>
                </a:r>
              </a:p>
            </p:txBody>
          </p:sp>
          <p:sp>
            <p:nvSpPr>
              <p:cNvPr id="9" name="テキスト ボックス 8">
                <a:extLst>
                  <a:ext uri="{FF2B5EF4-FFF2-40B4-BE49-F238E27FC236}">
                    <a16:creationId xmlns:a16="http://schemas.microsoft.com/office/drawing/2014/main" id="{AF0DF1D3-1462-4821-BE58-7B3E3C98FC1D}"/>
                  </a:ext>
                </a:extLst>
              </p:cNvPr>
              <p:cNvSpPr txBox="1"/>
              <p:nvPr/>
            </p:nvSpPr>
            <p:spPr>
              <a:xfrm>
                <a:off x="2583710" y="2544485"/>
                <a:ext cx="1201482" cy="430887"/>
              </a:xfrm>
              <a:prstGeom prst="rect">
                <a:avLst/>
              </a:prstGeom>
              <a:solidFill>
                <a:schemeClr val="bg1"/>
              </a:solidFill>
            </p:spPr>
            <p:txBody>
              <a:bodyPr wrap="square" lIns="0" tIns="0" rIns="0" bIns="0" rtlCol="0">
                <a:spAutoFit/>
              </a:bodyPr>
              <a:lstStyle/>
              <a:p>
                <a:r>
                  <a:rPr lang="en-US" sz="1400" dirty="0">
                    <a:latin typeface="Times New Roman" panose="02020603050405020304" pitchFamily="18" charset="0"/>
                    <a:cs typeface="Times New Roman" panose="02020603050405020304" pitchFamily="18" charset="0"/>
                  </a:rPr>
                  <a:t>Double acting cylinder</a:t>
                </a:r>
              </a:p>
            </p:txBody>
          </p:sp>
          <p:sp>
            <p:nvSpPr>
              <p:cNvPr id="10" name="テキスト ボックス 9">
                <a:extLst>
                  <a:ext uri="{FF2B5EF4-FFF2-40B4-BE49-F238E27FC236}">
                    <a16:creationId xmlns:a16="http://schemas.microsoft.com/office/drawing/2014/main" id="{1D9DAC6C-83E3-45B8-8BF6-2D2375CECAB2}"/>
                  </a:ext>
                </a:extLst>
              </p:cNvPr>
              <p:cNvSpPr txBox="1"/>
              <p:nvPr/>
            </p:nvSpPr>
            <p:spPr>
              <a:xfrm>
                <a:off x="2583710" y="3037240"/>
                <a:ext cx="1201482" cy="430887"/>
              </a:xfrm>
              <a:prstGeom prst="rect">
                <a:avLst/>
              </a:prstGeom>
              <a:solidFill>
                <a:schemeClr val="bg1"/>
              </a:solidFill>
            </p:spPr>
            <p:txBody>
              <a:bodyPr wrap="square" lIns="0" tIns="0" rIns="0" bIns="0" rtlCol="0">
                <a:spAutoFit/>
              </a:bodyPr>
              <a:lstStyle/>
              <a:p>
                <a:r>
                  <a:rPr lang="en-US" sz="1400" dirty="0">
                    <a:latin typeface="Times New Roman" panose="02020603050405020304" pitchFamily="18" charset="0"/>
                    <a:cs typeface="Times New Roman" panose="02020603050405020304" pitchFamily="18" charset="0"/>
                  </a:rPr>
                  <a:t>Special type cylinder</a:t>
                </a:r>
              </a:p>
            </p:txBody>
          </p:sp>
          <p:sp>
            <p:nvSpPr>
              <p:cNvPr id="12" name="テキスト ボックス 11">
                <a:extLst>
                  <a:ext uri="{FF2B5EF4-FFF2-40B4-BE49-F238E27FC236}">
                    <a16:creationId xmlns:a16="http://schemas.microsoft.com/office/drawing/2014/main" id="{64AD6DA3-CF9B-4E4E-867F-841C877199ED}"/>
                  </a:ext>
                </a:extLst>
              </p:cNvPr>
              <p:cNvSpPr txBox="1"/>
              <p:nvPr/>
            </p:nvSpPr>
            <p:spPr>
              <a:xfrm>
                <a:off x="4563792" y="2512585"/>
                <a:ext cx="1743741" cy="215444"/>
              </a:xfrm>
              <a:prstGeom prst="rect">
                <a:avLst/>
              </a:prstGeom>
              <a:solidFill>
                <a:schemeClr val="bg1"/>
              </a:solidFill>
            </p:spPr>
            <p:txBody>
              <a:bodyPr wrap="square" lIns="0" tIns="0" rIns="0" bIns="0" rtlCol="0">
                <a:spAutoFit/>
              </a:bodyPr>
              <a:lstStyle/>
              <a:p>
                <a:r>
                  <a:rPr lang="en-US" sz="1400" dirty="0">
                    <a:latin typeface="Times New Roman" panose="02020603050405020304" pitchFamily="18" charset="0"/>
                    <a:cs typeface="Times New Roman" panose="02020603050405020304" pitchFamily="18" charset="0"/>
                  </a:rPr>
                  <a:t>Single rod cylinder</a:t>
                </a:r>
              </a:p>
            </p:txBody>
          </p:sp>
          <p:sp>
            <p:nvSpPr>
              <p:cNvPr id="13" name="テキスト ボックス 12">
                <a:extLst>
                  <a:ext uri="{FF2B5EF4-FFF2-40B4-BE49-F238E27FC236}">
                    <a16:creationId xmlns:a16="http://schemas.microsoft.com/office/drawing/2014/main" id="{FF4EBD2D-6FA9-4145-9155-EDB377997090}"/>
                  </a:ext>
                </a:extLst>
              </p:cNvPr>
              <p:cNvSpPr txBox="1"/>
              <p:nvPr/>
            </p:nvSpPr>
            <p:spPr>
              <a:xfrm>
                <a:off x="4544708" y="2751699"/>
                <a:ext cx="1743741" cy="215444"/>
              </a:xfrm>
              <a:prstGeom prst="rect">
                <a:avLst/>
              </a:prstGeom>
              <a:solidFill>
                <a:schemeClr val="bg1"/>
              </a:solidFill>
            </p:spPr>
            <p:txBody>
              <a:bodyPr wrap="square" lIns="0" tIns="0" rIns="0" bIns="0" rtlCol="0">
                <a:spAutoFit/>
              </a:bodyPr>
              <a:lstStyle/>
              <a:p>
                <a:r>
                  <a:rPr lang="en-US" sz="1400" dirty="0">
                    <a:latin typeface="Times New Roman" panose="02020603050405020304" pitchFamily="18" charset="0"/>
                    <a:cs typeface="Times New Roman" panose="02020603050405020304" pitchFamily="18" charset="0"/>
                  </a:rPr>
                  <a:t>Double rod cylinder</a:t>
                </a:r>
              </a:p>
            </p:txBody>
          </p:sp>
          <p:sp>
            <p:nvSpPr>
              <p:cNvPr id="14" name="テキスト ボックス 13">
                <a:extLst>
                  <a:ext uri="{FF2B5EF4-FFF2-40B4-BE49-F238E27FC236}">
                    <a16:creationId xmlns:a16="http://schemas.microsoft.com/office/drawing/2014/main" id="{5692AEFB-4DBD-44FF-BA3C-8A9C8FD953F1}"/>
                  </a:ext>
                </a:extLst>
              </p:cNvPr>
              <p:cNvSpPr txBox="1"/>
              <p:nvPr/>
            </p:nvSpPr>
            <p:spPr>
              <a:xfrm>
                <a:off x="4544708" y="3144961"/>
                <a:ext cx="1354441" cy="215444"/>
              </a:xfrm>
              <a:prstGeom prst="rect">
                <a:avLst/>
              </a:prstGeom>
              <a:solidFill>
                <a:schemeClr val="bg1"/>
              </a:solidFill>
            </p:spPr>
            <p:txBody>
              <a:bodyPr wrap="square" lIns="0" tIns="0" rIns="0" bIns="0" rtlCol="0">
                <a:spAutoFit/>
              </a:bodyPr>
              <a:lstStyle/>
              <a:p>
                <a:r>
                  <a:rPr lang="en-US" sz="1400" dirty="0">
                    <a:latin typeface="Times New Roman" panose="02020603050405020304" pitchFamily="18" charset="0"/>
                    <a:cs typeface="Times New Roman" panose="02020603050405020304" pitchFamily="18" charset="0"/>
                  </a:rPr>
                  <a:t>Telescopic type</a:t>
                </a:r>
              </a:p>
            </p:txBody>
          </p:sp>
        </p:grpSp>
      </p:grpSp>
    </p:spTree>
    <p:extLst>
      <p:ext uri="{BB962C8B-B14F-4D97-AF65-F5344CB8AC3E}">
        <p14:creationId xmlns:p14="http://schemas.microsoft.com/office/powerpoint/2010/main" val="3449137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n-US" altLang="ja-JP" sz="2400" b="1" dirty="0">
                <a:latin typeface="Times New Roman" panose="02020603050405020304" pitchFamily="18" charset="0"/>
                <a:ea typeface="Meiryo UI" panose="020B0604030504040204" pitchFamily="50" charset="-128"/>
                <a:cs typeface="Times New Roman" panose="02020603050405020304" pitchFamily="18" charset="0"/>
              </a:rPr>
              <a:t>Hydraulic</a:t>
            </a:r>
            <a:r>
              <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2400" b="1" dirty="0">
                <a:latin typeface="Times New Roman" panose="02020603050405020304" pitchFamily="18" charset="0"/>
                <a:ea typeface="Meiryo UI" panose="020B0604030504040204" pitchFamily="50" charset="-128"/>
                <a:cs typeface="Times New Roman" panose="02020603050405020304" pitchFamily="18" charset="0"/>
              </a:rPr>
              <a:t>control</a:t>
            </a:r>
            <a:r>
              <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2400" b="1" dirty="0">
                <a:latin typeface="Times New Roman" panose="02020603050405020304" pitchFamily="18" charset="0"/>
                <a:ea typeface="Meiryo UI" panose="020B0604030504040204" pitchFamily="50" charset="-128"/>
                <a:cs typeface="Times New Roman" panose="02020603050405020304" pitchFamily="18" charset="0"/>
              </a:rPr>
              <a:t>unit</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13</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54</a:t>
            </a:r>
            <a:r>
              <a:rPr lang="ja-JP" sz="1200" dirty="0" smtClean="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58</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3" name="グループ化 22">
            <a:extLst>
              <a:ext uri="{FF2B5EF4-FFF2-40B4-BE49-F238E27FC236}">
                <a16:creationId xmlns:a16="http://schemas.microsoft.com/office/drawing/2014/main" id="{1828C7E4-71C0-44D0-ACD5-DE702AACCB13}"/>
              </a:ext>
            </a:extLst>
          </p:cNvPr>
          <p:cNvGrpSpPr/>
          <p:nvPr/>
        </p:nvGrpSpPr>
        <p:grpSpPr>
          <a:xfrm>
            <a:off x="628649" y="907331"/>
            <a:ext cx="7886701" cy="4448596"/>
            <a:chOff x="628649" y="907331"/>
            <a:chExt cx="7886701" cy="4448596"/>
          </a:xfrm>
        </p:grpSpPr>
        <p:sp>
          <p:nvSpPr>
            <p:cNvPr id="11" name="コンテンツ プレースホルダー 4"/>
            <p:cNvSpPr txBox="1">
              <a:spLocks/>
            </p:cNvSpPr>
            <p:nvPr/>
          </p:nvSpPr>
          <p:spPr>
            <a:xfrm>
              <a:off x="628649" y="907331"/>
              <a:ext cx="7886701" cy="109297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hydraulic control device is a device that </a:t>
              </a:r>
              <a:r>
                <a:rPr lang="en-US" sz="16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controls the flow direction, pressure, and flow rate of hydraulic oil</a:t>
              </a:r>
              <a:r>
                <a:rPr lang="en-US" sz="16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to a hydraulic drive unit (actuator) such as a hydraulic motor or a hydraulic cylinder.</a:t>
              </a:r>
            </a:p>
            <a:p>
              <a:pPr marL="0" indent="0">
                <a:lnSpc>
                  <a:spcPct val="100000"/>
                </a:lnSpc>
                <a:spcBef>
                  <a:spcPts val="0"/>
                </a:spcBef>
                <a:buNone/>
              </a:pPr>
              <a:r>
                <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The hydraulic control unit can be classified as follows from the functional point of view.</a:t>
              </a: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49E7B558-822A-4470-AD19-810443DDEFA3}"/>
                </a:ext>
              </a:extLst>
            </p:cNvPr>
            <p:cNvGrpSpPr/>
            <p:nvPr/>
          </p:nvGrpSpPr>
          <p:grpSpPr>
            <a:xfrm>
              <a:off x="722362" y="2301577"/>
              <a:ext cx="7520746" cy="3054350"/>
              <a:chOff x="628649" y="1945717"/>
              <a:chExt cx="7520746" cy="3054350"/>
            </a:xfrm>
          </p:grpSpPr>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28649" y="1945717"/>
                <a:ext cx="5359400" cy="3054350"/>
              </a:xfrm>
              <a:prstGeom prst="rect">
                <a:avLst/>
              </a:prstGeom>
              <a:noFill/>
              <a:ln>
                <a:noFill/>
              </a:ln>
            </p:spPr>
          </p:pic>
          <p:sp>
            <p:nvSpPr>
              <p:cNvPr id="2" name="テキスト ボックス 1">
                <a:extLst>
                  <a:ext uri="{FF2B5EF4-FFF2-40B4-BE49-F238E27FC236}">
                    <a16:creationId xmlns:a16="http://schemas.microsoft.com/office/drawing/2014/main" id="{361A798B-9511-495A-B9B9-42AFEF8EC5AC}"/>
                  </a:ext>
                </a:extLst>
              </p:cNvPr>
              <p:cNvSpPr txBox="1"/>
              <p:nvPr/>
            </p:nvSpPr>
            <p:spPr>
              <a:xfrm>
                <a:off x="776177" y="2048061"/>
                <a:ext cx="446567" cy="2193324"/>
              </a:xfrm>
              <a:prstGeom prst="rect">
                <a:avLst/>
              </a:prstGeom>
            </p:spPr>
            <p:style>
              <a:lnRef idx="2">
                <a:schemeClr val="dk1"/>
              </a:lnRef>
              <a:fillRef idx="1">
                <a:schemeClr val="lt1"/>
              </a:fillRef>
              <a:effectRef idx="0">
                <a:schemeClr val="dk1"/>
              </a:effectRef>
              <a:fontRef idx="minor">
                <a:schemeClr val="dk1"/>
              </a:fontRef>
            </p:style>
            <p:txBody>
              <a:bodyPr vert="vert270" wrap="square" lIns="0" tIns="0" rIns="0" bIns="0" rtlCol="0" anchor="ctr" anchorCtr="0">
                <a:normAutofit/>
              </a:bodyPr>
              <a:lstStyle/>
              <a:p>
                <a:r>
                  <a:rPr lang="en-US" dirty="0">
                    <a:latin typeface="Times New Roman" panose="02020603050405020304" pitchFamily="18" charset="0"/>
                    <a:cs typeface="Times New Roman" panose="02020603050405020304" pitchFamily="18" charset="0"/>
                  </a:rPr>
                  <a:t>Hydraulic control unit</a:t>
                </a:r>
              </a:p>
            </p:txBody>
          </p:sp>
          <p:sp>
            <p:nvSpPr>
              <p:cNvPr id="8" name="テキスト ボックス 7">
                <a:extLst>
                  <a:ext uri="{FF2B5EF4-FFF2-40B4-BE49-F238E27FC236}">
                    <a16:creationId xmlns:a16="http://schemas.microsoft.com/office/drawing/2014/main" id="{306127A0-9499-41A8-942D-09B24EF4386D}"/>
                  </a:ext>
                </a:extLst>
              </p:cNvPr>
              <p:cNvSpPr txBox="1"/>
              <p:nvPr/>
            </p:nvSpPr>
            <p:spPr>
              <a:xfrm>
                <a:off x="2105542" y="2048061"/>
                <a:ext cx="807779" cy="550447"/>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normAutofit/>
              </a:bodyPr>
              <a:lstStyle/>
              <a:p>
                <a:r>
                  <a:rPr lang="en-US" sz="1050" dirty="0">
                    <a:latin typeface="Times New Roman" panose="02020603050405020304" pitchFamily="18" charset="0"/>
                    <a:cs typeface="Times New Roman" panose="02020603050405020304" pitchFamily="18" charset="0"/>
                  </a:rPr>
                  <a:t>Directional control valve</a:t>
                </a:r>
              </a:p>
            </p:txBody>
          </p:sp>
          <p:sp>
            <p:nvSpPr>
              <p:cNvPr id="9" name="テキスト ボックス 8">
                <a:extLst>
                  <a:ext uri="{FF2B5EF4-FFF2-40B4-BE49-F238E27FC236}">
                    <a16:creationId xmlns:a16="http://schemas.microsoft.com/office/drawing/2014/main" id="{095A2F4A-A6D5-4CB3-AFC5-B4C24FD0DF0A}"/>
                  </a:ext>
                </a:extLst>
              </p:cNvPr>
              <p:cNvSpPr txBox="1"/>
              <p:nvPr/>
            </p:nvSpPr>
            <p:spPr>
              <a:xfrm>
                <a:off x="2105542" y="2922445"/>
                <a:ext cx="807779" cy="550447"/>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normAutofit/>
              </a:bodyPr>
              <a:lstStyle/>
              <a:p>
                <a:r>
                  <a:rPr lang="en-US" sz="1050" dirty="0">
                    <a:latin typeface="Times New Roman" panose="02020603050405020304" pitchFamily="18" charset="0"/>
                    <a:cs typeface="Times New Roman" panose="02020603050405020304" pitchFamily="18" charset="0"/>
                  </a:rPr>
                  <a:t>Flow control valve</a:t>
                </a:r>
              </a:p>
            </p:txBody>
          </p:sp>
          <p:sp>
            <p:nvSpPr>
              <p:cNvPr id="10" name="テキスト ボックス 9">
                <a:extLst>
                  <a:ext uri="{FF2B5EF4-FFF2-40B4-BE49-F238E27FC236}">
                    <a16:creationId xmlns:a16="http://schemas.microsoft.com/office/drawing/2014/main" id="{D9D295BD-EE9C-45EE-8AB5-E9AC7ADBD09E}"/>
                  </a:ext>
                </a:extLst>
              </p:cNvPr>
              <p:cNvSpPr txBox="1"/>
              <p:nvPr/>
            </p:nvSpPr>
            <p:spPr>
              <a:xfrm>
                <a:off x="2105542" y="4059942"/>
                <a:ext cx="807779" cy="550447"/>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normAutofit/>
              </a:bodyPr>
              <a:lstStyle/>
              <a:p>
                <a:r>
                  <a:rPr lang="en-US" sz="1050" dirty="0">
                    <a:latin typeface="Times New Roman" panose="02020603050405020304" pitchFamily="18" charset="0"/>
                    <a:cs typeface="Times New Roman" panose="02020603050405020304" pitchFamily="18" charset="0"/>
                  </a:rPr>
                  <a:t>Pressure control valve</a:t>
                </a:r>
              </a:p>
            </p:txBody>
          </p:sp>
          <p:sp>
            <p:nvSpPr>
              <p:cNvPr id="12" name="テキスト ボックス 11">
                <a:extLst>
                  <a:ext uri="{FF2B5EF4-FFF2-40B4-BE49-F238E27FC236}">
                    <a16:creationId xmlns:a16="http://schemas.microsoft.com/office/drawing/2014/main" id="{6733923D-621B-4870-8C8E-2C3AF14B9120}"/>
                  </a:ext>
                </a:extLst>
              </p:cNvPr>
              <p:cNvSpPr txBox="1"/>
              <p:nvPr/>
            </p:nvSpPr>
            <p:spPr>
              <a:xfrm>
                <a:off x="3870398" y="1999791"/>
                <a:ext cx="1605367" cy="16158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r>
                  <a:rPr lang="en-US" sz="1050" dirty="0">
                    <a:latin typeface="Times New Roman" panose="02020603050405020304" pitchFamily="18" charset="0"/>
                    <a:cs typeface="Times New Roman" panose="02020603050405020304" pitchFamily="18" charset="0"/>
                  </a:rPr>
                  <a:t>Directional switching valve</a:t>
                </a:r>
              </a:p>
            </p:txBody>
          </p:sp>
          <p:sp>
            <p:nvSpPr>
              <p:cNvPr id="13" name="テキスト ボックス 12">
                <a:extLst>
                  <a:ext uri="{FF2B5EF4-FFF2-40B4-BE49-F238E27FC236}">
                    <a16:creationId xmlns:a16="http://schemas.microsoft.com/office/drawing/2014/main" id="{04E47049-5357-4F78-A02E-C7AA45B498CB}"/>
                  </a:ext>
                </a:extLst>
              </p:cNvPr>
              <p:cNvSpPr txBox="1"/>
              <p:nvPr/>
            </p:nvSpPr>
            <p:spPr>
              <a:xfrm>
                <a:off x="3849130" y="2246962"/>
                <a:ext cx="4300265" cy="16158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r>
                  <a:rPr lang="en-US" sz="1050" dirty="0">
                    <a:latin typeface="Times New Roman" panose="02020603050405020304" pitchFamily="18" charset="0"/>
                    <a:cs typeface="Times New Roman" panose="02020603050405020304" pitchFamily="18" charset="0"/>
                  </a:rPr>
                  <a:t>Directional control check valve (directional control check valve, check valve)</a:t>
                </a:r>
              </a:p>
            </p:txBody>
          </p:sp>
          <p:sp>
            <p:nvSpPr>
              <p:cNvPr id="14" name="テキスト ボックス 13">
                <a:extLst>
                  <a:ext uri="{FF2B5EF4-FFF2-40B4-BE49-F238E27FC236}">
                    <a16:creationId xmlns:a16="http://schemas.microsoft.com/office/drawing/2014/main" id="{E7C375BA-011F-4534-BEBE-224BA67DE426}"/>
                  </a:ext>
                </a:extLst>
              </p:cNvPr>
              <p:cNvSpPr txBox="1"/>
              <p:nvPr/>
            </p:nvSpPr>
            <p:spPr>
              <a:xfrm>
                <a:off x="3881031" y="2496450"/>
                <a:ext cx="1424616" cy="16158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r>
                  <a:rPr lang="en-US" sz="1050" dirty="0">
                    <a:latin typeface="Times New Roman" panose="02020603050405020304" pitchFamily="18" charset="0"/>
                    <a:cs typeface="Times New Roman" panose="02020603050405020304" pitchFamily="18" charset="0"/>
                  </a:rPr>
                  <a:t>Pilot check valve</a:t>
                </a:r>
              </a:p>
            </p:txBody>
          </p:sp>
          <p:sp>
            <p:nvSpPr>
              <p:cNvPr id="15" name="テキスト ボックス 14">
                <a:extLst>
                  <a:ext uri="{FF2B5EF4-FFF2-40B4-BE49-F238E27FC236}">
                    <a16:creationId xmlns:a16="http://schemas.microsoft.com/office/drawing/2014/main" id="{1B5FCD6D-D0E9-4E2E-9056-87138D529D6F}"/>
                  </a:ext>
                </a:extLst>
              </p:cNvPr>
              <p:cNvSpPr txBox="1"/>
              <p:nvPr/>
            </p:nvSpPr>
            <p:spPr>
              <a:xfrm>
                <a:off x="3845257" y="2880872"/>
                <a:ext cx="1424616" cy="16158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r>
                  <a:rPr lang="en-US" sz="1050" dirty="0">
                    <a:latin typeface="Times New Roman" panose="02020603050405020304" pitchFamily="18" charset="0"/>
                    <a:cs typeface="Times New Roman" panose="02020603050405020304" pitchFamily="18" charset="0"/>
                  </a:rPr>
                  <a:t>Throttle valve</a:t>
                </a:r>
              </a:p>
            </p:txBody>
          </p:sp>
          <p:sp>
            <p:nvSpPr>
              <p:cNvPr id="16" name="テキスト ボックス 15">
                <a:extLst>
                  <a:ext uri="{FF2B5EF4-FFF2-40B4-BE49-F238E27FC236}">
                    <a16:creationId xmlns:a16="http://schemas.microsoft.com/office/drawing/2014/main" id="{5E207C3B-E1DD-4235-800D-BD84AB3D35AD}"/>
                  </a:ext>
                </a:extLst>
              </p:cNvPr>
              <p:cNvSpPr txBox="1"/>
              <p:nvPr/>
            </p:nvSpPr>
            <p:spPr>
              <a:xfrm>
                <a:off x="3859691" y="3115831"/>
                <a:ext cx="1424616" cy="16158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r>
                  <a:rPr lang="en-US" sz="1050" dirty="0">
                    <a:latin typeface="Times New Roman" panose="02020603050405020304" pitchFamily="18" charset="0"/>
                    <a:cs typeface="Times New Roman" panose="02020603050405020304" pitchFamily="18" charset="0"/>
                  </a:rPr>
                  <a:t>Flow control valve</a:t>
                </a:r>
              </a:p>
            </p:txBody>
          </p:sp>
          <p:sp>
            <p:nvSpPr>
              <p:cNvPr id="17" name="テキスト ボックス 16">
                <a:extLst>
                  <a:ext uri="{FF2B5EF4-FFF2-40B4-BE49-F238E27FC236}">
                    <a16:creationId xmlns:a16="http://schemas.microsoft.com/office/drawing/2014/main" id="{57A37E37-4135-483F-926D-2B7B50E80F6A}"/>
                  </a:ext>
                </a:extLst>
              </p:cNvPr>
              <p:cNvSpPr txBox="1"/>
              <p:nvPr/>
            </p:nvSpPr>
            <p:spPr>
              <a:xfrm>
                <a:off x="3870398" y="3376343"/>
                <a:ext cx="1424616" cy="16158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r>
                  <a:rPr lang="en-US" sz="1050" dirty="0">
                    <a:latin typeface="Times New Roman" panose="02020603050405020304" pitchFamily="18" charset="0"/>
                    <a:cs typeface="Times New Roman" panose="02020603050405020304" pitchFamily="18" charset="0"/>
                  </a:rPr>
                  <a:t>Separation valve</a:t>
                </a:r>
              </a:p>
            </p:txBody>
          </p:sp>
          <p:sp>
            <p:nvSpPr>
              <p:cNvPr id="18" name="テキスト ボックス 17">
                <a:extLst>
                  <a:ext uri="{FF2B5EF4-FFF2-40B4-BE49-F238E27FC236}">
                    <a16:creationId xmlns:a16="http://schemas.microsoft.com/office/drawing/2014/main" id="{527743AD-EAB8-45BD-8E96-6E617385355D}"/>
                  </a:ext>
                </a:extLst>
              </p:cNvPr>
              <p:cNvSpPr txBox="1"/>
              <p:nvPr/>
            </p:nvSpPr>
            <p:spPr>
              <a:xfrm>
                <a:off x="3881031" y="3749365"/>
                <a:ext cx="1424616" cy="16158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r>
                  <a:rPr lang="en-US" sz="1050" dirty="0">
                    <a:latin typeface="Times New Roman" panose="02020603050405020304" pitchFamily="18" charset="0"/>
                    <a:cs typeface="Times New Roman" panose="02020603050405020304" pitchFamily="18" charset="0"/>
                  </a:rPr>
                  <a:t>Safety valve (relief valve)</a:t>
                </a:r>
              </a:p>
            </p:txBody>
          </p:sp>
          <p:sp>
            <p:nvSpPr>
              <p:cNvPr id="19" name="テキスト ボックス 18">
                <a:extLst>
                  <a:ext uri="{FF2B5EF4-FFF2-40B4-BE49-F238E27FC236}">
                    <a16:creationId xmlns:a16="http://schemas.microsoft.com/office/drawing/2014/main" id="{07BB1B5F-BACB-4E0C-A14B-58D7C0BA3BF1}"/>
                  </a:ext>
                </a:extLst>
              </p:cNvPr>
              <p:cNvSpPr txBox="1"/>
              <p:nvPr/>
            </p:nvSpPr>
            <p:spPr>
              <a:xfrm>
                <a:off x="3878666" y="4010716"/>
                <a:ext cx="1424616" cy="16158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r>
                  <a:rPr lang="en-US" sz="1050" dirty="0">
                    <a:latin typeface="Times New Roman" panose="02020603050405020304" pitchFamily="18" charset="0"/>
                    <a:cs typeface="Times New Roman" panose="02020603050405020304" pitchFamily="18" charset="0"/>
                  </a:rPr>
                  <a:t>Pressure reducing valve</a:t>
                </a:r>
              </a:p>
            </p:txBody>
          </p:sp>
          <p:sp>
            <p:nvSpPr>
              <p:cNvPr id="20" name="テキスト ボックス 19">
                <a:extLst>
                  <a:ext uri="{FF2B5EF4-FFF2-40B4-BE49-F238E27FC236}">
                    <a16:creationId xmlns:a16="http://schemas.microsoft.com/office/drawing/2014/main" id="{88E0157F-71B1-4012-9F53-9365C44DC924}"/>
                  </a:ext>
                </a:extLst>
              </p:cNvPr>
              <p:cNvSpPr txBox="1"/>
              <p:nvPr/>
            </p:nvSpPr>
            <p:spPr>
              <a:xfrm>
                <a:off x="3870248" y="4272067"/>
                <a:ext cx="1424616" cy="16158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r>
                  <a:rPr lang="en-US" sz="1050" dirty="0">
                    <a:latin typeface="Times New Roman" panose="02020603050405020304" pitchFamily="18" charset="0"/>
                    <a:cs typeface="Times New Roman" panose="02020603050405020304" pitchFamily="18" charset="0"/>
                  </a:rPr>
                  <a:t>Sequence valve</a:t>
                </a:r>
              </a:p>
            </p:txBody>
          </p:sp>
          <p:sp>
            <p:nvSpPr>
              <p:cNvPr id="21" name="テキスト ボックス 20">
                <a:extLst>
                  <a:ext uri="{FF2B5EF4-FFF2-40B4-BE49-F238E27FC236}">
                    <a16:creationId xmlns:a16="http://schemas.microsoft.com/office/drawing/2014/main" id="{1DE293FD-CA7A-422D-8ABE-BE07EACB0902}"/>
                  </a:ext>
                </a:extLst>
              </p:cNvPr>
              <p:cNvSpPr txBox="1"/>
              <p:nvPr/>
            </p:nvSpPr>
            <p:spPr>
              <a:xfrm>
                <a:off x="3878666" y="4516177"/>
                <a:ext cx="1424616" cy="16158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r>
                  <a:rPr lang="en-US" sz="1050" dirty="0">
                    <a:latin typeface="Times New Roman" panose="02020603050405020304" pitchFamily="18" charset="0"/>
                    <a:cs typeface="Times New Roman" panose="02020603050405020304" pitchFamily="18" charset="0"/>
                  </a:rPr>
                  <a:t>Counterbalance valve</a:t>
                </a:r>
              </a:p>
            </p:txBody>
          </p:sp>
          <p:sp>
            <p:nvSpPr>
              <p:cNvPr id="22" name="テキスト ボックス 21">
                <a:extLst>
                  <a:ext uri="{FF2B5EF4-FFF2-40B4-BE49-F238E27FC236}">
                    <a16:creationId xmlns:a16="http://schemas.microsoft.com/office/drawing/2014/main" id="{3B74F728-B32E-4B5E-883B-971C6F6E5A1C}"/>
                  </a:ext>
                </a:extLst>
              </p:cNvPr>
              <p:cNvSpPr txBox="1"/>
              <p:nvPr/>
            </p:nvSpPr>
            <p:spPr>
              <a:xfrm>
                <a:off x="3857400" y="4777528"/>
                <a:ext cx="1424616" cy="161583"/>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r>
                  <a:rPr lang="en-US" sz="1050" dirty="0">
                    <a:latin typeface="Times New Roman" panose="02020603050405020304" pitchFamily="18" charset="0"/>
                    <a:cs typeface="Times New Roman" panose="02020603050405020304" pitchFamily="18" charset="0"/>
                  </a:rPr>
                  <a:t>Unload valve</a:t>
                </a:r>
              </a:p>
            </p:txBody>
          </p:sp>
        </p:grpSp>
      </p:grpSp>
    </p:spTree>
    <p:extLst>
      <p:ext uri="{BB962C8B-B14F-4D97-AF65-F5344CB8AC3E}">
        <p14:creationId xmlns:p14="http://schemas.microsoft.com/office/powerpoint/2010/main" val="3560062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Hydraulic oil deterioration</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21</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5</a:t>
            </a:r>
            <a:r>
              <a:rPr lang="en-US" altLang="ja-JP" sz="1200" dirty="0">
                <a:latin typeface="Times New Roman" panose="02020603050405020304" pitchFamily="18" charset="0"/>
                <a:ea typeface="+mn-lt"/>
                <a:cs typeface="Times New Roman" panose="02020603050405020304" pitchFamily="18" charset="0"/>
              </a:rPr>
              <a:t>5</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59</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852739"/>
            <a:ext cx="7886701" cy="160573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228600" algn="just">
              <a:spcBef>
                <a:spcPts val="600"/>
              </a:spcBef>
              <a:buNone/>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hydraulic oil is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pressurized to a high pressure by a hydraulic pump</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moves the hydraulic drive device </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through the pipeline and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repeatedly</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performs the work of moving the work device. For this reason, the hydraulic oil becomes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hot</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and is in contact with metal or air and is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vigorously agitated</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so that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deterioration (oxidation) </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of the hydraulic oil and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contamination of foreign substances </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cannot be avoided.</a:t>
            </a:r>
          </a:p>
          <a:p>
            <a:pPr marL="0" indent="228600" algn="just">
              <a:spcBef>
                <a:spcPts val="600"/>
              </a:spcBef>
              <a:buNone/>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Since the use of this deteriorated or contaminated hydraulic oil causes a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failure of the hydraulic system</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it is important to constantly inspect the hydraulic oil and manage it appropriately</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228600" algn="just">
              <a:spcBef>
                <a:spcPts val="600"/>
              </a:spcBef>
              <a:buNone/>
            </a:pP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Deterioration (oxidation) </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is the deterioration of the components of hydraulic oil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by causing a chemical reaction</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The changes in properties and causes due to deterioration is shown below.</a:t>
            </a:r>
            <a:endParaRPr lang="ja-JP" altLang="en-US"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215715196"/>
              </p:ext>
            </p:extLst>
          </p:nvPr>
        </p:nvGraphicFramePr>
        <p:xfrm>
          <a:off x="628650" y="2766254"/>
          <a:ext cx="7886700" cy="2942590"/>
        </p:xfrm>
        <a:graphic>
          <a:graphicData uri="http://schemas.openxmlformats.org/drawingml/2006/table">
            <a:tbl>
              <a:tblPr firstRow="1" firstCol="1" bandRow="1">
                <a:tableStyleId>{5940675A-B579-460E-94D1-54222C63F5DA}</a:tableStyleId>
              </a:tblPr>
              <a:tblGrid>
                <a:gridCol w="1621830">
                  <a:extLst>
                    <a:ext uri="{9D8B030D-6E8A-4147-A177-3AD203B41FA5}">
                      <a16:colId xmlns:a16="http://schemas.microsoft.com/office/drawing/2014/main" val="20000"/>
                    </a:ext>
                  </a:extLst>
                </a:gridCol>
                <a:gridCol w="2439056">
                  <a:extLst>
                    <a:ext uri="{9D8B030D-6E8A-4147-A177-3AD203B41FA5}">
                      <a16:colId xmlns:a16="http://schemas.microsoft.com/office/drawing/2014/main" val="20001"/>
                    </a:ext>
                  </a:extLst>
                </a:gridCol>
                <a:gridCol w="3825814">
                  <a:extLst>
                    <a:ext uri="{9D8B030D-6E8A-4147-A177-3AD203B41FA5}">
                      <a16:colId xmlns:a16="http://schemas.microsoft.com/office/drawing/2014/main" val="20002"/>
                    </a:ext>
                  </a:extLst>
                </a:gridCol>
              </a:tblGrid>
              <a:tr h="252095">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Properties</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Changes due to deterioration and pollution</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Cause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2095">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Specific gravity</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Increase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Deterioration of hydraulic oil, foreign matter contamination, dissimilar oil contamination</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2095">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Moisture content</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Increase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Intrusion of moisture from the outside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2095">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Precipitate content</a:t>
                      </a:r>
                      <a:endParaRPr lang="ja-JP" sz="1200" kern="100" dirty="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Increase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kumimoji="1" lang="en-US" sz="1200" kern="1200" dirty="0">
                          <a:solidFill>
                            <a:schemeClr val="tx1"/>
                          </a:solidFill>
                          <a:effectLst/>
                          <a:latin typeface="Times New Roman" panose="02020603050405020304" pitchFamily="18" charset="0"/>
                          <a:ea typeface="+mn-ea"/>
                          <a:cs typeface="Times New Roman" panose="02020603050405020304" pitchFamily="18" charset="0"/>
                        </a:rPr>
                        <a:t>Deterioration of hydraulic oil and contamination with foreign matter</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2095">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Flash point</a:t>
                      </a:r>
                    </a:p>
                  </a:txBody>
                  <a:tcPr marL="68580" marR="68580" marT="0" marB="0" anchor="ctr"/>
                </a:tc>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Deterioration</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kumimoji="1" lang="en-US" sz="1200" kern="1200" dirty="0">
                          <a:solidFill>
                            <a:schemeClr val="tx1"/>
                          </a:solidFill>
                          <a:effectLst/>
                          <a:latin typeface="Times New Roman" panose="02020603050405020304" pitchFamily="18" charset="0"/>
                          <a:ea typeface="+mn-ea"/>
                          <a:cs typeface="Times New Roman" panose="02020603050405020304" pitchFamily="18" charset="0"/>
                        </a:rPr>
                        <a:t>Deterioration of hydraulic oil and contamination with foreign matter</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2095">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Hue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Transparency decreases</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kumimoji="1" lang="en-US" sz="1200" kern="1200" dirty="0">
                          <a:solidFill>
                            <a:schemeClr val="tx1"/>
                          </a:solidFill>
                          <a:effectLst/>
                          <a:latin typeface="Times New Roman" panose="02020603050405020304" pitchFamily="18" charset="0"/>
                          <a:ea typeface="+mn-ea"/>
                          <a:cs typeface="Times New Roman" panose="02020603050405020304" pitchFamily="18" charset="0"/>
                        </a:rPr>
                        <a:t>Deterioration of hydraulic oil, contamination with foreign substances, emulsification</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52095">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Viscosity</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Increase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Deterioration of hydraulic oil</a:t>
                      </a:r>
                    </a:p>
                  </a:txBody>
                  <a:tcPr marL="68580" marR="68580" marT="0" marB="0" anchor="ctr"/>
                </a:tc>
                <a:extLst>
                  <a:ext uri="{0D108BD9-81ED-4DB2-BD59-A6C34878D82A}">
                    <a16:rowId xmlns:a16="http://schemas.microsoft.com/office/drawing/2014/main" val="10006"/>
                  </a:ext>
                </a:extLst>
              </a:tr>
              <a:tr h="252095">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Oxidation</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Increase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kumimoji="1" lang="en-US" sz="1200" kern="1200" dirty="0">
                          <a:solidFill>
                            <a:schemeClr val="tx1"/>
                          </a:solidFill>
                          <a:effectLst/>
                          <a:latin typeface="Times New Roman" panose="02020603050405020304" pitchFamily="18" charset="0"/>
                          <a:ea typeface="+mn-ea"/>
                          <a:cs typeface="Times New Roman" panose="02020603050405020304" pitchFamily="18" charset="0"/>
                        </a:rPr>
                        <a:t>Increased oil temperature and contamination with metal powder</a:t>
                      </a:r>
                      <a:endParaRPr lang="ja-JP" sz="1200" kern="100" dirty="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正方形/長方形 2"/>
          <p:cNvSpPr/>
          <p:nvPr/>
        </p:nvSpPr>
        <p:spPr>
          <a:xfrm>
            <a:off x="2719335" y="2458477"/>
            <a:ext cx="3530133" cy="307777"/>
          </a:xfrm>
          <a:prstGeom prst="rect">
            <a:avLst/>
          </a:prstGeom>
        </p:spPr>
        <p:txBody>
          <a:bodyPr wrap="none">
            <a:spAutoFit/>
          </a:bodyPr>
          <a:lstStyle/>
          <a:p>
            <a:pPr algn="ctr">
              <a:spcAft>
                <a:spcPts val="0"/>
              </a:spcAft>
            </a:pPr>
            <a:r>
              <a:rPr lang="en-US" altLang="ja-JP" sz="1400" kern="100" dirty="0">
                <a:latin typeface="Times New Roman" panose="02020603050405020304" pitchFamily="18" charset="0"/>
                <a:ea typeface="Meiryo UI" panose="020B0604030504040204" pitchFamily="50" charset="-128"/>
                <a:cs typeface="Times New Roman" panose="02020603050405020304" pitchFamily="18" charset="0"/>
              </a:rPr>
              <a:t>Changes in hydraulic oil properties and causes</a:t>
            </a:r>
            <a:endParaRPr lang="ja-JP" altLang="ja-JP" sz="1400" kern="100">
              <a:effectLst/>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9725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85518" y="365126"/>
            <a:ext cx="7929832" cy="514665"/>
          </a:xfrm>
          <a:ln>
            <a:solidFill>
              <a:schemeClr val="tx1"/>
            </a:solidFill>
          </a:ln>
        </p:spPr>
        <p:txBody>
          <a:bodyPr>
            <a:noAutofit/>
          </a:bodyPr>
          <a:lstStyle/>
          <a:p>
            <a:r>
              <a:rPr lang="ja-JP" sz="2400" dirty="0">
                <a:latin typeface="Times New Roman" panose="02020603050405020304" pitchFamily="18" charset="0"/>
                <a:ea typeface="+mj-lt"/>
                <a:cs typeface="Times New Roman" panose="02020603050405020304" pitchFamily="18" charset="0"/>
              </a:rPr>
              <a:t>Types of aerial work platforms </a:t>
            </a:r>
            <a:r>
              <a:rPr lang="en-US" altLang="ja-JP" sz="2400" dirty="0">
                <a:latin typeface="Times New Roman" panose="02020603050405020304" pitchFamily="18" charset="0"/>
                <a:ea typeface="+mj-lt"/>
                <a:cs typeface="Times New Roman" panose="02020603050405020304" pitchFamily="18" charset="0"/>
              </a:rPr>
              <a:t>–</a:t>
            </a:r>
            <a:r>
              <a:rPr lang="ja-JP" altLang="en-US" sz="2400" dirty="0">
                <a:latin typeface="Times New Roman" panose="02020603050405020304" pitchFamily="18" charset="0"/>
                <a:ea typeface="+mj-lt"/>
                <a:cs typeface="Times New Roman" panose="02020603050405020304" pitchFamily="18" charset="0"/>
              </a:rPr>
              <a:t> </a:t>
            </a:r>
            <a:r>
              <a:rPr lang="es-ES" altLang="ja-JP" sz="2400" dirty="0">
                <a:latin typeface="Times New Roman" panose="02020603050405020304" pitchFamily="18" charset="0"/>
                <a:ea typeface="+mj-lt"/>
                <a:cs typeface="Times New Roman" panose="02020603050405020304" pitchFamily="18" charset="0"/>
              </a:rPr>
              <a:t>working equipment</a:t>
            </a:r>
            <a:r>
              <a:rPr lang="ja-JP" sz="2400" dirty="0">
                <a:latin typeface="Times New Roman" panose="02020603050405020304" pitchFamily="18" charset="0"/>
                <a:ea typeface="+mj-lt"/>
                <a:cs typeface="Times New Roman" panose="02020603050405020304" pitchFamily="18" charset="0"/>
              </a:rPr>
              <a:t> </a:t>
            </a:r>
            <a:r>
              <a:rPr lang="ja-JP" sz="2400" dirty="0">
                <a:latin typeface="Times New Roman" panose="02020603050405020304" pitchFamily="18" charset="0"/>
                <a:ea typeface="Meiryo UI"/>
                <a:cs typeface="Times New Roman" panose="02020603050405020304" pitchFamily="18" charset="0"/>
              </a:rPr>
              <a:t>(2)</a:t>
            </a:r>
            <a:endParaRPr lang="ja-JP" altLang="en-US" sz="2400" b="1"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5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a:latin typeface="Times New Roman" panose="02020603050405020304" pitchFamily="18" charset="0"/>
                <a:ea typeface="+mn-lt"/>
                <a:cs typeface="Times New Roman" panose="02020603050405020304" pitchFamily="18" charset="0"/>
              </a:rPr>
              <a:t>7</a:t>
            </a:r>
            <a:r>
              <a:rPr lang="en-US" altLang="ja-JP" sz="1200" dirty="0" smtClean="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6</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2AD57F24-8A99-4146-86CF-50F10C5A7319}"/>
              </a:ext>
            </a:extLst>
          </p:cNvPr>
          <p:cNvGrpSpPr/>
          <p:nvPr/>
        </p:nvGrpSpPr>
        <p:grpSpPr>
          <a:xfrm>
            <a:off x="585518" y="1280040"/>
            <a:ext cx="7956903" cy="2900617"/>
            <a:chOff x="585518" y="1280040"/>
            <a:chExt cx="7956903" cy="2900617"/>
          </a:xfrm>
        </p:grpSpPr>
        <p:sp>
          <p:nvSpPr>
            <p:cNvPr id="11" name="コンテンツ プレースホルダー 4"/>
            <p:cNvSpPr txBox="1">
              <a:spLocks/>
            </p:cNvSpPr>
            <p:nvPr/>
          </p:nvSpPr>
          <p:spPr>
            <a:xfrm>
              <a:off x="585518" y="1324104"/>
              <a:ext cx="7915455" cy="2856553"/>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latin typeface="Times New Roman" panose="02020603050405020304" pitchFamily="18" charset="0"/>
                  <a:ea typeface="Meiryo UI"/>
                  <a:cs typeface="Times New Roman" panose="02020603050405020304" pitchFamily="18" charset="0"/>
                </a:rPr>
                <a:t>②　</a:t>
              </a:r>
              <a:r>
                <a:rPr lang="ja-JP" sz="1600" dirty="0">
                  <a:latin typeface="Times New Roman" panose="02020603050405020304" pitchFamily="18" charset="0"/>
                  <a:ea typeface="+mn-lt"/>
                  <a:cs typeface="Times New Roman" panose="02020603050405020304" pitchFamily="18" charset="0"/>
                </a:rPr>
                <a:t>Telescopic boom type</a:t>
              </a:r>
              <a:endParaRPr lang="ja-JP" altLang="en-US" sz="16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sz="1600" dirty="0">
                  <a:latin typeface="Times New Roman" panose="02020603050405020304" pitchFamily="18" charset="0"/>
                  <a:ea typeface="+mn-lt"/>
                  <a:cs typeface="Times New Roman" panose="02020603050405020304" pitchFamily="18" charset="0"/>
                </a:rPr>
                <a:t>The middle of the boom can be refracted.</a:t>
              </a:r>
              <a:endParaRPr lang="ja-JP" dirty="0">
                <a:latin typeface="Times New Roman" panose="02020603050405020304" pitchFamily="18" charset="0"/>
                <a:cs typeface="Times New Roman" panose="02020603050405020304" pitchFamily="18" charset="0"/>
              </a:endParaRPr>
            </a:p>
            <a:p>
              <a:pPr marL="0" indent="0">
                <a:lnSpc>
                  <a:spcPct val="110000"/>
                </a:lnSpc>
                <a:spcBef>
                  <a:spcPts val="0"/>
                </a:spcBef>
                <a:buFont typeface="Arial" panose="020B0604020202020204" pitchFamily="34" charset="0"/>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a:buNone/>
              </a:pPr>
              <a:r>
                <a:rPr lang="en-US" sz="1600" dirty="0">
                  <a:latin typeface="Times New Roman" panose="02020603050405020304" pitchFamily="18" charset="0"/>
                  <a:ea typeface="+mn-lt"/>
                  <a:cs typeface="Times New Roman" panose="02020603050405020304" pitchFamily="18" charset="0"/>
                </a:rPr>
                <a:t>【</a:t>
              </a:r>
              <a:r>
                <a:rPr lang="en-US" altLang="ja-JP" sz="1600" dirty="0">
                  <a:latin typeface="Times New Roman" panose="02020603050405020304" pitchFamily="18" charset="0"/>
                  <a:ea typeface="+mn-lt"/>
                  <a:cs typeface="Times New Roman" panose="02020603050405020304" pitchFamily="18" charset="0"/>
                </a:rPr>
                <a:t> Main Features </a:t>
              </a:r>
              <a:r>
                <a:rPr lang="en-US" sz="16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ea typeface="+mn-lt"/>
                <a:cs typeface="Times New Roman" panose="02020603050405020304" pitchFamily="18" charset="0"/>
              </a:endParaRPr>
            </a:p>
            <a:p>
              <a:pPr>
                <a:buNone/>
              </a:pPr>
              <a:r>
                <a:rPr lang="en-US" altLang="ja-JP" sz="1600" dirty="0">
                  <a:latin typeface="Times New Roman" panose="02020603050405020304" pitchFamily="18" charset="0"/>
                  <a:ea typeface="+mn-lt"/>
                  <a:cs typeface="Times New Roman" panose="02020603050405020304" pitchFamily="18" charset="0"/>
                </a:rPr>
                <a:t>A. By deflecting the boom, it is possible to enter the work floor </a:t>
              </a:r>
              <a:endParaRPr lang="ja-JP" altLang="en-US" dirty="0">
                <a:latin typeface="Times New Roman" panose="02020603050405020304" pitchFamily="18" charset="0"/>
                <a:ea typeface="游ゴシック" panose="020B0400000000000000" pitchFamily="34" charset="-128"/>
                <a:cs typeface="Times New Roman" panose="02020603050405020304" pitchFamily="18" charset="0"/>
              </a:endParaRPr>
            </a:p>
            <a:p>
              <a:pPr>
                <a:buNone/>
              </a:pPr>
              <a:r>
                <a:rPr lang="en-US" altLang="ja-JP" sz="1600" dirty="0">
                  <a:latin typeface="Times New Roman" panose="02020603050405020304" pitchFamily="18" charset="0"/>
                  <a:ea typeface="+mn-lt"/>
                  <a:cs typeface="Times New Roman" panose="02020603050405020304" pitchFamily="18" charset="0"/>
                </a:rPr>
                <a:t>         deeply.  </a:t>
              </a:r>
              <a:endParaRPr lang="ja-JP" dirty="0">
                <a:latin typeface="Times New Roman" panose="02020603050405020304" pitchFamily="18" charset="0"/>
                <a:ea typeface="游ゴシック"/>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B. It is used for work that involves dodging obstacles along the way. </a:t>
              </a:r>
              <a:endParaRPr lang="ja-JP" dirty="0">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9EF50B26-D2B9-4370-A0FA-89E5C8984DD2}"/>
                </a:ext>
              </a:extLst>
            </p:cNvPr>
            <p:cNvPicPr>
              <a:picLocks noChangeAspect="1"/>
            </p:cNvPicPr>
            <p:nvPr/>
          </p:nvPicPr>
          <p:blipFill>
            <a:blip r:embed="rId3"/>
            <a:stretch>
              <a:fillRect/>
            </a:stretch>
          </p:blipFill>
          <p:spPr>
            <a:xfrm>
              <a:off x="6989667" y="1280040"/>
              <a:ext cx="1552754" cy="2141868"/>
            </a:xfrm>
            <a:prstGeom prst="rect">
              <a:avLst/>
            </a:prstGeom>
          </p:spPr>
        </p:pic>
      </p:grpSp>
    </p:spTree>
    <p:extLst>
      <p:ext uri="{BB962C8B-B14F-4D97-AF65-F5344CB8AC3E}">
        <p14:creationId xmlns:p14="http://schemas.microsoft.com/office/powerpoint/2010/main" val="1900222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sz="1800" dirty="0">
                <a:effectLst/>
                <a:latin typeface="Times New Roman" panose="02020603050405020304" pitchFamily="18" charset="0"/>
                <a:cs typeface="Times New Roman" panose="02020603050405020304" pitchFamily="18" charset="0"/>
              </a:rPr>
              <a:t>Inspection and management of hydraulic oil</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21</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5</a:t>
            </a:r>
            <a:r>
              <a:rPr lang="en-US" altLang="ja-JP" sz="1200" dirty="0">
                <a:latin typeface="Times New Roman" panose="02020603050405020304" pitchFamily="18" charset="0"/>
                <a:ea typeface="+mn-lt"/>
                <a:cs typeface="Times New Roman" panose="02020603050405020304" pitchFamily="18" charset="0"/>
              </a:rPr>
              <a:t>6</a:t>
            </a:r>
            <a:r>
              <a:rPr lang="ja-JP" sz="1200" dirty="0" smtClean="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60</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852739"/>
            <a:ext cx="7886701" cy="155021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228600" algn="just">
              <a:buNone/>
            </a:pP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air that goes in and ou</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 of the hydraulic oil tank brings in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dust and moisture</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In addition, the hydraulically operated device itself also generates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metal powder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little by little due to wear. Since these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impurities</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are mixed in the hydraulic oil, it is necessary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to replace the hydraulic oil regularly</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228600" algn="just">
              <a:buNone/>
            </a:pP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There are two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methods for determining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whether the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usage limit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has been reached due to deterioration of the hydraulic oil or contamination of foreign matter, such as a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sensory test for visually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determining the hydraulic oil and a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property test by scientific analysis</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Both are judged by comparing with unused hydraulic oil of the same type.</a:t>
            </a:r>
            <a:endParaRPr lang="ja-JP" altLang="en-US"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 name="正方形/長方形 1"/>
          <p:cNvSpPr/>
          <p:nvPr/>
        </p:nvSpPr>
        <p:spPr>
          <a:xfrm>
            <a:off x="2481523" y="2538190"/>
            <a:ext cx="4180953" cy="307777"/>
          </a:xfrm>
          <a:prstGeom prst="rect">
            <a:avLst/>
          </a:prstGeom>
        </p:spPr>
        <p:txBody>
          <a:bodyPr wrap="none">
            <a:spAutoFit/>
          </a:bodyPr>
          <a:lstStyle/>
          <a:p>
            <a:r>
              <a:rPr lang="en-US" altLang="ja-JP" sz="1400" dirty="0">
                <a:latin typeface="Times New Roman" panose="02020603050405020304" pitchFamily="18" charset="0"/>
                <a:ea typeface="Meiryo UI" panose="020B0604030504040204" pitchFamily="50" charset="-128"/>
                <a:cs typeface="Times New Roman" panose="02020603050405020304" pitchFamily="18" charset="0"/>
              </a:rPr>
              <a:t>How to identify hydraulic oil and how to take measures</a:t>
            </a:r>
            <a:endParaRPr lang="ja-JP" altLang="en-US" sz="1400">
              <a:latin typeface="Times New Roman" panose="02020603050405020304" pitchFamily="18" charset="0"/>
              <a:ea typeface="Meiryo UI" panose="020B0604030504040204" pitchFamily="50"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647163486"/>
              </p:ext>
            </p:extLst>
          </p:nvPr>
        </p:nvGraphicFramePr>
        <p:xfrm>
          <a:off x="628650" y="2922282"/>
          <a:ext cx="7886700" cy="1896032"/>
        </p:xfrm>
        <a:graphic>
          <a:graphicData uri="http://schemas.openxmlformats.org/drawingml/2006/table">
            <a:tbl>
              <a:tblPr firstRow="1" firstCol="1" bandRow="1">
                <a:tableStyleId>{5940675A-B579-460E-94D1-54222C63F5DA}</a:tableStyleId>
              </a:tblPr>
              <a:tblGrid>
                <a:gridCol w="2703561">
                  <a:extLst>
                    <a:ext uri="{9D8B030D-6E8A-4147-A177-3AD203B41FA5}">
                      <a16:colId xmlns:a16="http://schemas.microsoft.com/office/drawing/2014/main" val="20000"/>
                    </a:ext>
                  </a:extLst>
                </a:gridCol>
                <a:gridCol w="837567">
                  <a:extLst>
                    <a:ext uri="{9D8B030D-6E8A-4147-A177-3AD203B41FA5}">
                      <a16:colId xmlns:a16="http://schemas.microsoft.com/office/drawing/2014/main" val="20001"/>
                    </a:ext>
                  </a:extLst>
                </a:gridCol>
                <a:gridCol w="1829714">
                  <a:extLst>
                    <a:ext uri="{9D8B030D-6E8A-4147-A177-3AD203B41FA5}">
                      <a16:colId xmlns:a16="http://schemas.microsoft.com/office/drawing/2014/main" val="20002"/>
                    </a:ext>
                  </a:extLst>
                </a:gridCol>
                <a:gridCol w="2515858">
                  <a:extLst>
                    <a:ext uri="{9D8B030D-6E8A-4147-A177-3AD203B41FA5}">
                      <a16:colId xmlns:a16="http://schemas.microsoft.com/office/drawing/2014/main" val="20003"/>
                    </a:ext>
                  </a:extLst>
                </a:gridCol>
              </a:tblGrid>
              <a:tr h="248272">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Appearance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Smell</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Condition</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Measure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0"/>
                  </a:ext>
                </a:extLst>
              </a:tr>
              <a:tr h="248272">
                <a:tc>
                  <a:txBody>
                    <a:bodyPr/>
                    <a:lstStyle/>
                    <a:p>
                      <a:pPr algn="just">
                        <a:lnSpc>
                          <a:spcPts val="1600"/>
                        </a:lnSpc>
                        <a:spcAft>
                          <a:spcPts val="0"/>
                        </a:spcAft>
                      </a:pPr>
                      <a:r>
                        <a:rPr kumimoji="1" lang="en-US" sz="1200" kern="1200" dirty="0">
                          <a:solidFill>
                            <a:schemeClr val="tx1"/>
                          </a:solidFill>
                          <a:effectLst/>
                          <a:latin typeface="Times New Roman" panose="02020603050405020304" pitchFamily="18" charset="0"/>
                          <a:ea typeface="+mn-ea"/>
                          <a:cs typeface="Times New Roman" panose="02020603050405020304" pitchFamily="18" charset="0"/>
                        </a:rPr>
                        <a:t>Transparent and no color change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Good</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Condition</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Continue to use as it is</a:t>
                      </a:r>
                    </a:p>
                  </a:txBody>
                  <a:tcPr marL="68580" marR="68580" marT="0" marB="0" anchor="ctr"/>
                </a:tc>
                <a:extLst>
                  <a:ext uri="{0D108BD9-81ED-4DB2-BD59-A6C34878D82A}">
                    <a16:rowId xmlns:a16="http://schemas.microsoft.com/office/drawing/2014/main" val="10001"/>
                  </a:ext>
                </a:extLst>
              </a:tr>
              <a:tr h="248272">
                <a:tc>
                  <a:txBody>
                    <a:bodyPr/>
                    <a:lstStyle/>
                    <a:p>
                      <a:pPr algn="just">
                        <a:lnSpc>
                          <a:spcPts val="1600"/>
                        </a:lnSpc>
                        <a:spcAft>
                          <a:spcPts val="0"/>
                        </a:spcAft>
                      </a:pPr>
                      <a:r>
                        <a:rPr kumimoji="1" lang="en-US" sz="1200" kern="1200" dirty="0">
                          <a:solidFill>
                            <a:schemeClr val="tx1"/>
                          </a:solidFill>
                          <a:effectLst/>
                          <a:latin typeface="Times New Roman" panose="02020603050405020304" pitchFamily="18" charset="0"/>
                          <a:ea typeface="+mn-ea"/>
                          <a:cs typeface="Times New Roman" panose="02020603050405020304" pitchFamily="18" charset="0"/>
                        </a:rPr>
                        <a:t>Transparent but pale in color</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Good</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Dissimilar oil mixed</a:t>
                      </a:r>
                    </a:p>
                  </a:txBody>
                  <a:tcPr marL="68580" marR="6858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Change hydraulic oil</a:t>
                      </a:r>
                    </a:p>
                  </a:txBody>
                  <a:tcPr marL="68580" marR="68580" marT="0" marB="0" anchor="ctr"/>
                </a:tc>
                <a:extLst>
                  <a:ext uri="{0D108BD9-81ED-4DB2-BD59-A6C34878D82A}">
                    <a16:rowId xmlns:a16="http://schemas.microsoft.com/office/drawing/2014/main" val="10002"/>
                  </a:ext>
                </a:extLst>
              </a:tr>
              <a:tr h="248272">
                <a:tc>
                  <a:txBody>
                    <a:bodyPr/>
                    <a:lstStyle/>
                    <a:p>
                      <a:pPr algn="just">
                        <a:lnSpc>
                          <a:spcPts val="1600"/>
                        </a:lnSpc>
                        <a:spcAft>
                          <a:spcPts val="0"/>
                        </a:spcAft>
                      </a:pPr>
                      <a:r>
                        <a:rPr kumimoji="1" lang="en-US" sz="1200" kern="1200" dirty="0">
                          <a:solidFill>
                            <a:schemeClr val="tx1"/>
                          </a:solidFill>
                          <a:effectLst/>
                          <a:latin typeface="Times New Roman" panose="02020603050405020304" pitchFamily="18" charset="0"/>
                          <a:ea typeface="+mn-ea"/>
                          <a:cs typeface="Times New Roman" panose="02020603050405020304" pitchFamily="18" charset="0"/>
                        </a:rPr>
                        <a:t>It has changed to milky white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Good</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Air bubbles and moisture are mixed</a:t>
                      </a:r>
                    </a:p>
                  </a:txBody>
                  <a:tcPr marL="68580" marR="6858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Change hydraulic oil</a:t>
                      </a:r>
                    </a:p>
                  </a:txBody>
                  <a:tcPr marL="68580" marR="68580" marT="0" marB="0" anchor="ctr"/>
                </a:tc>
                <a:extLst>
                  <a:ext uri="{0D108BD9-81ED-4DB2-BD59-A6C34878D82A}">
                    <a16:rowId xmlns:a16="http://schemas.microsoft.com/office/drawing/2014/main" val="10003"/>
                  </a:ext>
                </a:extLst>
              </a:tr>
              <a:tr h="248272">
                <a:tc>
                  <a:txBody>
                    <a:bodyPr/>
                    <a:lstStyle/>
                    <a:p>
                      <a:r>
                        <a:rPr kumimoji="1" lang="en-US" sz="1200" kern="1200" dirty="0">
                          <a:solidFill>
                            <a:schemeClr val="tx1"/>
                          </a:solidFill>
                          <a:effectLst/>
                          <a:latin typeface="Times New Roman" panose="02020603050405020304" pitchFamily="18" charset="0"/>
                          <a:ea typeface="+mn-ea"/>
                          <a:cs typeface="Times New Roman" panose="02020603050405020304" pitchFamily="18" charset="0"/>
                        </a:rPr>
                        <a:t>It has changed to dark brown</a:t>
                      </a:r>
                    </a:p>
                  </a:txBody>
                  <a:tcPr marL="67540" marR="67540" marT="0" marB="0" anchor="ctr"/>
                </a:tc>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Stink</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Deterioration</a:t>
                      </a:r>
                    </a:p>
                  </a:txBody>
                  <a:tcPr marL="68580" marR="6858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Change hydraulic oil</a:t>
                      </a:r>
                    </a:p>
                  </a:txBody>
                  <a:tcPr marL="68580" marR="68580" marT="0" marB="0" anchor="ctr"/>
                </a:tc>
                <a:extLst>
                  <a:ext uri="{0D108BD9-81ED-4DB2-BD59-A6C34878D82A}">
                    <a16:rowId xmlns:a16="http://schemas.microsoft.com/office/drawing/2014/main" val="10004"/>
                  </a:ext>
                </a:extLst>
              </a:tr>
              <a:tr h="248272">
                <a:tc>
                  <a:txBody>
                    <a:bodyPr/>
                    <a:lstStyle/>
                    <a:p>
                      <a:pPr algn="just">
                        <a:lnSpc>
                          <a:spcPts val="1600"/>
                        </a:lnSpc>
                        <a:spcAft>
                          <a:spcPts val="0"/>
                        </a:spcAft>
                      </a:pPr>
                      <a:r>
                        <a:rPr kumimoji="1" lang="en-US" sz="1200" kern="1200" dirty="0">
                          <a:solidFill>
                            <a:schemeClr val="tx1"/>
                          </a:solidFill>
                          <a:effectLst/>
                          <a:latin typeface="Times New Roman" panose="02020603050405020304" pitchFamily="18" charset="0"/>
                          <a:ea typeface="+mn-ea"/>
                          <a:cs typeface="Times New Roman" panose="02020603050405020304" pitchFamily="18" charset="0"/>
                        </a:rPr>
                        <a:t>Transparent but with small sunspots</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Good</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Foreign matter mixed</a:t>
                      </a:r>
                    </a:p>
                  </a:txBody>
                  <a:tcPr marL="68580" marR="6858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Change hydraulic oil</a:t>
                      </a:r>
                    </a:p>
                  </a:txBody>
                  <a:tcPr marL="68580" marR="68580" marT="0" marB="0" anchor="ctr"/>
                </a:tc>
                <a:extLst>
                  <a:ext uri="{0D108BD9-81ED-4DB2-BD59-A6C34878D82A}">
                    <a16:rowId xmlns:a16="http://schemas.microsoft.com/office/drawing/2014/main" val="10005"/>
                  </a:ext>
                </a:extLst>
              </a:tr>
              <a:tr h="248272">
                <a:tc>
                  <a:txBody>
                    <a:bodyPr/>
                    <a:lstStyle/>
                    <a:p>
                      <a:pPr algn="just">
                        <a:lnSpc>
                          <a:spcPts val="1600"/>
                        </a:lnSpc>
                        <a:spcAft>
                          <a:spcPts val="0"/>
                        </a:spcAft>
                      </a:pPr>
                      <a:r>
                        <a:rPr kumimoji="1" lang="en-US" sz="1200" kern="1200" dirty="0">
                          <a:solidFill>
                            <a:schemeClr val="tx1"/>
                          </a:solidFill>
                          <a:effectLst/>
                          <a:latin typeface="Times New Roman" panose="02020603050405020304" pitchFamily="18" charset="0"/>
                          <a:ea typeface="+mn-ea"/>
                          <a:cs typeface="Times New Roman" panose="02020603050405020304" pitchFamily="18" charset="0"/>
                        </a:rPr>
                        <a:t>Bubbling can be seen</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Times New Roman" panose="02020603050405020304" pitchFamily="18" charset="0"/>
                          <a:ea typeface="Meiryo UI" panose="020B0604030504040204" pitchFamily="50" charset="-128"/>
                          <a:cs typeface="Times New Roman" panose="02020603050405020304" pitchFamily="18" charset="0"/>
                        </a:rPr>
                        <a:t>－</a:t>
                      </a:r>
                    </a:p>
                  </a:txBody>
                  <a:tcPr marL="67540" marR="6754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Grease mixed</a:t>
                      </a:r>
                    </a:p>
                  </a:txBody>
                  <a:tcPr marL="68580" marR="68580" marT="0" marB="0" anchor="ctr"/>
                </a:tc>
                <a:tc>
                  <a:txBody>
                    <a:bodyPr/>
                    <a:lstStyle/>
                    <a:p>
                      <a:pPr algn="just">
                        <a:lnSpc>
                          <a:spcPts val="1600"/>
                        </a:lnSpc>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Change hydraulic oil</a:t>
                      </a: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9493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55600"/>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Transmission device of truck type lower part traveling body</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2</a:t>
            </a:r>
            <a:r>
              <a:rPr lang="ja-JP" sz="1200" dirty="0">
                <a:latin typeface="Times New Roman" panose="02020603050405020304" pitchFamily="18" charset="0"/>
                <a:ea typeface="+mn-lt"/>
                <a:cs typeface="Times New Roman" panose="02020603050405020304" pitchFamily="18" charset="0"/>
              </a:rPr>
              <a:t>4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57</a:t>
            </a:r>
            <a:r>
              <a:rPr lang="ja-JP" altLang="en-US"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61</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B50E1FF0-3F3B-4F67-B168-6F5A21C4411E}"/>
              </a:ext>
            </a:extLst>
          </p:cNvPr>
          <p:cNvGrpSpPr/>
          <p:nvPr/>
        </p:nvGrpSpPr>
        <p:grpSpPr>
          <a:xfrm>
            <a:off x="628649" y="1175312"/>
            <a:ext cx="7886701" cy="5173070"/>
            <a:chOff x="628649" y="1139216"/>
            <a:chExt cx="7886701" cy="5173070"/>
          </a:xfrm>
        </p:grpSpPr>
        <p:sp>
          <p:nvSpPr>
            <p:cNvPr id="11" name="コンテンツ プレースホルダー 4"/>
            <p:cNvSpPr txBox="1">
              <a:spLocks/>
            </p:cNvSpPr>
            <p:nvPr/>
          </p:nvSpPr>
          <p:spPr>
            <a:xfrm>
              <a:off x="628649" y="1139216"/>
              <a:ext cx="7886701" cy="240506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Since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truck-type aerial work platform vehicle</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has a work device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mounted on the upper part of the chassis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of the truck,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traveling device and the operating device are the same as those of a general truck</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180975">
                <a:lnSpc>
                  <a:spcPct val="100000"/>
                </a:lnSpc>
                <a:spcBef>
                  <a:spcPts val="0"/>
                </a:spcBef>
                <a:buNone/>
              </a:pP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Therefore,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when driving on a public road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with a truck-type aerial work platform vehicle, it is necessary to have a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driver's license corresponding to the vehicle</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and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to comply </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with the </a:t>
              </a:r>
              <a:r>
                <a:rPr lang="en-US"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Road Traffic Act</a:t>
              </a: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180975">
                <a:lnSpc>
                  <a:spcPct val="100000"/>
                </a:lnSpc>
                <a:spcBef>
                  <a:spcPts val="0"/>
                </a:spcBef>
                <a:buNone/>
              </a:pP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power transmission device for truck-type aerial work platform vehicle is generally a front engine / rear drive type and the rear wheels are driven by the engine at the front. The power of the engine is transmitted to the rear wheels which are the driving wheels </a:t>
              </a:r>
            </a:p>
            <a:p>
              <a:pPr marL="0" indent="0">
                <a:lnSpc>
                  <a:spcPct val="100000"/>
                </a:lnSpc>
                <a:spcBef>
                  <a:spcPts val="0"/>
                </a:spcBef>
                <a:buNone/>
              </a:pPr>
              <a:r>
                <a:rPr 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in the order shown in the right figure.</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p>
          </p:txBody>
        </p:sp>
        <p:grpSp>
          <p:nvGrpSpPr>
            <p:cNvPr id="8" name="グループ化 7">
              <a:extLst>
                <a:ext uri="{FF2B5EF4-FFF2-40B4-BE49-F238E27FC236}">
                  <a16:creationId xmlns:a16="http://schemas.microsoft.com/office/drawing/2014/main" id="{2F6A811C-7B49-40A6-95DC-E5A119680FE2}"/>
                </a:ext>
              </a:extLst>
            </p:cNvPr>
            <p:cNvGrpSpPr/>
            <p:nvPr/>
          </p:nvGrpSpPr>
          <p:grpSpPr>
            <a:xfrm>
              <a:off x="2172702" y="3291839"/>
              <a:ext cx="5266094" cy="3020447"/>
              <a:chOff x="0" y="0"/>
              <a:chExt cx="7358380" cy="6356350"/>
            </a:xfrm>
          </p:grpSpPr>
          <p:pic>
            <p:nvPicPr>
              <p:cNvPr id="9" name="図 8" descr="ダイアグラム&#10;&#10;自動的に生成された説明">
                <a:extLst>
                  <a:ext uri="{FF2B5EF4-FFF2-40B4-BE49-F238E27FC236}">
                    <a16:creationId xmlns:a16="http://schemas.microsoft.com/office/drawing/2014/main" id="{59327CB3-223A-43ED-8C8A-5DF2561A7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358380" cy="6356350"/>
              </a:xfrm>
              <a:prstGeom prst="rect">
                <a:avLst/>
              </a:prstGeom>
              <a:ln>
                <a:solidFill>
                  <a:schemeClr val="tx1"/>
                </a:solidFill>
              </a:ln>
            </p:spPr>
          </p:pic>
          <p:sp>
            <p:nvSpPr>
              <p:cNvPr id="10" name="正方形/長方形 9">
                <a:extLst>
                  <a:ext uri="{FF2B5EF4-FFF2-40B4-BE49-F238E27FC236}">
                    <a16:creationId xmlns:a16="http://schemas.microsoft.com/office/drawing/2014/main" id="{B4FF373E-8EE9-4232-A665-16D6261747D3}"/>
                  </a:ext>
                </a:extLst>
              </p:cNvPr>
              <p:cNvSpPr/>
              <p:nvPr/>
            </p:nvSpPr>
            <p:spPr>
              <a:xfrm>
                <a:off x="5291191" y="297951"/>
                <a:ext cx="1994053" cy="3635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Engine</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A3CC1494-B600-443D-A309-E987725F2CB4}"/>
                  </a:ext>
                </a:extLst>
              </p:cNvPr>
              <p:cNvSpPr/>
              <p:nvPr/>
            </p:nvSpPr>
            <p:spPr>
              <a:xfrm>
                <a:off x="5332287" y="1489753"/>
                <a:ext cx="1971040" cy="35236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Transmission</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43D14865-B62D-47D9-9E82-1EC0F494BABC}"/>
                  </a:ext>
                </a:extLst>
              </p:cNvPr>
              <p:cNvSpPr/>
              <p:nvPr/>
            </p:nvSpPr>
            <p:spPr>
              <a:xfrm>
                <a:off x="5352836" y="2085654"/>
                <a:ext cx="1949450" cy="40757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Universal Joint</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4F4EFB21-F427-4974-845B-EBFE17F3B04E}"/>
                  </a:ext>
                </a:extLst>
              </p:cNvPr>
              <p:cNvSpPr/>
              <p:nvPr/>
            </p:nvSpPr>
            <p:spPr>
              <a:xfrm>
                <a:off x="5332287" y="2753474"/>
                <a:ext cx="1982470" cy="3635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Propeller shaft</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939EC2A7-77B7-413B-9FCD-B56D7FCDA822}"/>
                  </a:ext>
                </a:extLst>
              </p:cNvPr>
              <p:cNvSpPr/>
              <p:nvPr/>
            </p:nvSpPr>
            <p:spPr>
              <a:xfrm>
                <a:off x="5291191" y="3298004"/>
                <a:ext cx="1993900" cy="3496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Differential</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F6063C39-093F-41C9-A52F-5C722B65355B}"/>
                  </a:ext>
                </a:extLst>
              </p:cNvPr>
              <p:cNvSpPr/>
              <p:nvPr/>
            </p:nvSpPr>
            <p:spPr>
              <a:xfrm>
                <a:off x="5332288" y="3924728"/>
                <a:ext cx="1917624" cy="2529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Drive shaft</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99A80D7B-7255-4065-A65D-7EAEFD05C90F}"/>
                  </a:ext>
                </a:extLst>
              </p:cNvPr>
              <p:cNvSpPr/>
              <p:nvPr/>
            </p:nvSpPr>
            <p:spPr>
              <a:xfrm>
                <a:off x="5366392" y="4542924"/>
                <a:ext cx="1393400" cy="694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Wheel</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B7F132B6-FCE5-4A7E-A26A-BB4E01870FA8}"/>
                  </a:ext>
                </a:extLst>
              </p:cNvPr>
              <p:cNvSpPr/>
              <p:nvPr/>
            </p:nvSpPr>
            <p:spPr>
              <a:xfrm>
                <a:off x="5332287" y="934948"/>
                <a:ext cx="1993647" cy="3415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Clutch</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FAB9BB36-CF65-422E-934E-E42C695FAA4F}"/>
                  </a:ext>
                </a:extLst>
              </p:cNvPr>
              <p:cNvSpPr/>
              <p:nvPr/>
            </p:nvSpPr>
            <p:spPr>
              <a:xfrm>
                <a:off x="2928135" y="346721"/>
                <a:ext cx="1983666" cy="4747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Final gear follows with</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E728B532-EC3C-4EFF-B1CD-57456DB41FB8}"/>
                  </a:ext>
                </a:extLst>
              </p:cNvPr>
              <p:cNvSpPr/>
              <p:nvPr/>
            </p:nvSpPr>
            <p:spPr>
              <a:xfrm>
                <a:off x="3113069" y="821933"/>
                <a:ext cx="1839435" cy="42848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Differential</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105DC941-5915-4DFE-948B-15A44477F494}"/>
                  </a:ext>
                </a:extLst>
              </p:cNvPr>
              <p:cNvSpPr/>
              <p:nvPr/>
            </p:nvSpPr>
            <p:spPr>
              <a:xfrm>
                <a:off x="3400746" y="1294544"/>
                <a:ext cx="1659592" cy="462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Drive shaft</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240F93A5-262C-4485-825B-0FAD2E2B5DF7}"/>
                  </a:ext>
                </a:extLst>
              </p:cNvPr>
              <p:cNvSpPr/>
              <p:nvPr/>
            </p:nvSpPr>
            <p:spPr>
              <a:xfrm>
                <a:off x="3308278" y="3400746"/>
                <a:ext cx="1432147" cy="3635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Propeller shaft</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3" name="正方形/長方形 22">
                <a:extLst>
                  <a:ext uri="{FF2B5EF4-FFF2-40B4-BE49-F238E27FC236}">
                    <a16:creationId xmlns:a16="http://schemas.microsoft.com/office/drawing/2014/main" id="{3A6AB3E1-3F97-4D81-AB50-18B9332ABA5E}"/>
                  </a:ext>
                </a:extLst>
              </p:cNvPr>
              <p:cNvSpPr/>
              <p:nvPr/>
            </p:nvSpPr>
            <p:spPr>
              <a:xfrm>
                <a:off x="3071973" y="3770616"/>
                <a:ext cx="1917625" cy="40703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Center bearing</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4" name="正方形/長方形 23">
                <a:extLst>
                  <a:ext uri="{FF2B5EF4-FFF2-40B4-BE49-F238E27FC236}">
                    <a16:creationId xmlns:a16="http://schemas.microsoft.com/office/drawing/2014/main" id="{41957151-C761-47C3-9675-6E7C5538A8F7}"/>
                  </a:ext>
                </a:extLst>
              </p:cNvPr>
              <p:cNvSpPr/>
              <p:nvPr/>
            </p:nvSpPr>
            <p:spPr>
              <a:xfrm>
                <a:off x="2804845" y="4294598"/>
                <a:ext cx="2060154" cy="5288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Universal joint</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F570E94F-7DE8-4F59-B965-05DC6EBB1EB0}"/>
                  </a:ext>
                </a:extLst>
              </p:cNvPr>
              <p:cNvSpPr/>
              <p:nvPr/>
            </p:nvSpPr>
            <p:spPr>
              <a:xfrm>
                <a:off x="791110" y="678094"/>
                <a:ext cx="1333040" cy="6494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Wheel</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F4CFEB44-CC16-4653-B4CB-6B68B570F903}"/>
                  </a:ext>
                </a:extLst>
              </p:cNvPr>
              <p:cNvSpPr/>
              <p:nvPr/>
            </p:nvSpPr>
            <p:spPr>
              <a:xfrm>
                <a:off x="400692" y="1489753"/>
                <a:ext cx="1872868" cy="3966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Transmission</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FD675520-DE5E-4CF2-8154-F1CDB709C8FC}"/>
                  </a:ext>
                </a:extLst>
              </p:cNvPr>
              <p:cNvSpPr/>
              <p:nvPr/>
            </p:nvSpPr>
            <p:spPr>
              <a:xfrm>
                <a:off x="791110" y="1952089"/>
                <a:ext cx="914400" cy="4056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Clutch</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8" name="正方形/長方形 27">
                <a:extLst>
                  <a:ext uri="{FF2B5EF4-FFF2-40B4-BE49-F238E27FC236}">
                    <a16:creationId xmlns:a16="http://schemas.microsoft.com/office/drawing/2014/main" id="{0844A9C0-CA27-4A06-8197-251F5516E49A}"/>
                  </a:ext>
                </a:extLst>
              </p:cNvPr>
              <p:cNvSpPr/>
              <p:nvPr/>
            </p:nvSpPr>
            <p:spPr>
              <a:xfrm>
                <a:off x="472611" y="4017195"/>
                <a:ext cx="1134141" cy="4406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Engine</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FAFA9AF5-F572-41C7-846D-24C949F9F66D}"/>
                  </a:ext>
                </a:extLst>
              </p:cNvPr>
              <p:cNvSpPr/>
              <p:nvPr/>
            </p:nvSpPr>
            <p:spPr>
              <a:xfrm>
                <a:off x="729465" y="5609690"/>
                <a:ext cx="6081311" cy="6940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3-35 Power transmission device (Front engine and Rear drive type)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3350016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Braking device of truck type traveling body</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969701" y="6400413"/>
            <a:ext cx="4200961"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29</a:t>
            </a:r>
            <a:r>
              <a:rPr lang="ja-JP" sz="1200" dirty="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1</a:t>
            </a:r>
            <a:r>
              <a:rPr lang="ja-JP" sz="1200" dirty="0">
                <a:latin typeface="Times New Roman" panose="02020603050405020304" pitchFamily="18" charset="0"/>
                <a:ea typeface="+mn-lt"/>
                <a:cs typeface="Times New Roman" panose="02020603050405020304" pitchFamily="18" charset="0"/>
              </a:rPr>
              <a:t>3</a:t>
            </a:r>
            <a:r>
              <a:rPr lang="en-US" altLang="ja-JP" sz="1200" dirty="0">
                <a:latin typeface="Times New Roman" panose="02020603050405020304" pitchFamily="18" charset="0"/>
                <a:ea typeface="+mn-lt"/>
                <a:cs typeface="Times New Roman" panose="02020603050405020304" pitchFamily="18" charset="0"/>
              </a:rPr>
              <a:t>0</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58</a:t>
            </a:r>
            <a:r>
              <a:rPr lang="ja-JP"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62</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15" name="グループ化 14">
            <a:extLst>
              <a:ext uri="{FF2B5EF4-FFF2-40B4-BE49-F238E27FC236}">
                <a16:creationId xmlns:a16="http://schemas.microsoft.com/office/drawing/2014/main" id="{C72CCA67-2AA9-45E8-8B13-11218C2A625C}"/>
              </a:ext>
            </a:extLst>
          </p:cNvPr>
          <p:cNvGrpSpPr/>
          <p:nvPr/>
        </p:nvGrpSpPr>
        <p:grpSpPr>
          <a:xfrm>
            <a:off x="628649" y="948274"/>
            <a:ext cx="7886701" cy="4085794"/>
            <a:chOff x="628649" y="852738"/>
            <a:chExt cx="7886701" cy="4085794"/>
          </a:xfrm>
        </p:grpSpPr>
        <p:sp>
          <p:nvSpPr>
            <p:cNvPr id="11" name="コンテンツ プレースホルダー 4"/>
            <p:cNvSpPr txBox="1">
              <a:spLocks/>
            </p:cNvSpPr>
            <p:nvPr/>
          </p:nvSpPr>
          <p:spPr>
            <a:xfrm>
              <a:off x="628649" y="852738"/>
              <a:ext cx="7886701" cy="266797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brakes include a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foot brake for decelerating or stopping a moving vehicle </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and a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parking brake used when parking </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and a friction type brake is generally used as the mechanism.</a:t>
              </a:r>
            </a:p>
            <a:p>
              <a:pPr marL="0" indent="0">
                <a:lnSpc>
                  <a:spcPct val="100000"/>
                </a:lnSpc>
                <a:spcBef>
                  <a:spcPts val="600"/>
                </a:spcBef>
                <a:buNone/>
              </a:pPr>
              <a:r>
                <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lang="en-US" altLang="ja-JP"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Parking brake structure</a:t>
              </a: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143510" indent="0" algn="l">
                <a:buNone/>
              </a:pPr>
              <a:r>
                <a:rPr lang="en-US" sz="1200" kern="100" dirty="0">
                  <a:solidFill>
                    <a:prstClr val="black"/>
                  </a:solidFill>
                  <a:effectLst/>
                  <a:latin typeface="Times New Roman" panose="02020603050405020304" pitchFamily="18" charset="0"/>
                  <a:ea typeface="Meiryo UI" panose="020B0604030504040204" pitchFamily="50" charset="-128"/>
                  <a:cs typeface="Times New Roman" panose="02020603050405020304" pitchFamily="18" charset="0"/>
                </a:rPr>
                <a:t>T</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he side brake of a passenger car has a structure that directly stops the rear wheels. However, in the case of trucks, it goes further through the differential (differential) instead of the tires. </a:t>
              </a:r>
              <a:r>
                <a:rPr lang="en-US" sz="1200" dirty="0">
                  <a:effectLst/>
                  <a:latin typeface="Times New Roman" panose="02020603050405020304" pitchFamily="18" charset="0"/>
                  <a:cs typeface="Times New Roman" panose="02020603050405020304" pitchFamily="18" charset="0"/>
                </a:rPr>
                <a:t>The structure is such that the propeller shaft is stopped by the side brake. </a:t>
              </a:r>
            </a:p>
            <a:p>
              <a:pPr marL="143510" indent="0" algn="l">
                <a:buNone/>
              </a:pPr>
              <a:r>
                <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②　</a:t>
              </a:r>
              <a:r>
                <a:rPr lang="en-US" altLang="ja-JP"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Handling precautions</a:t>
              </a: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Due to the structure, even if the side brake is applied,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if either of the rear wheels floats from the ground</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rear wheels will easily rotate and the parking brake will not work</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0">
                <a:lnSpc>
                  <a:spcPct val="100000"/>
                </a:lnSpc>
                <a:spcBef>
                  <a:spcPts val="0"/>
                </a:spcBef>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6" name="グループ化 5">
              <a:extLst>
                <a:ext uri="{FF2B5EF4-FFF2-40B4-BE49-F238E27FC236}">
                  <a16:creationId xmlns:a16="http://schemas.microsoft.com/office/drawing/2014/main" id="{1323343E-4F66-4F4B-94AE-5F4D35502537}"/>
                </a:ext>
              </a:extLst>
            </p:cNvPr>
            <p:cNvGrpSpPr/>
            <p:nvPr/>
          </p:nvGrpSpPr>
          <p:grpSpPr>
            <a:xfrm>
              <a:off x="5366107" y="2835550"/>
              <a:ext cx="3149243" cy="2102982"/>
              <a:chOff x="2565105" y="1098407"/>
              <a:chExt cx="4921545" cy="4009480"/>
            </a:xfrm>
          </p:grpSpPr>
          <p:pic>
            <p:nvPicPr>
              <p:cNvPr id="2" name="図 1"/>
              <p:cNvPicPr>
                <a:picLocks noChangeAspect="1"/>
              </p:cNvPicPr>
              <p:nvPr/>
            </p:nvPicPr>
            <p:blipFill>
              <a:blip r:embed="rId3"/>
              <a:stretch>
                <a:fillRect/>
              </a:stretch>
            </p:blipFill>
            <p:spPr>
              <a:xfrm>
                <a:off x="2565105" y="1098407"/>
                <a:ext cx="4921545" cy="4009480"/>
              </a:xfrm>
              <a:prstGeom prst="rect">
                <a:avLst/>
              </a:prstGeom>
              <a:ln>
                <a:solidFill>
                  <a:schemeClr val="tx1"/>
                </a:solidFill>
              </a:ln>
            </p:spPr>
          </p:pic>
          <p:sp>
            <p:nvSpPr>
              <p:cNvPr id="3" name="テキスト ボックス 2">
                <a:extLst>
                  <a:ext uri="{FF2B5EF4-FFF2-40B4-BE49-F238E27FC236}">
                    <a16:creationId xmlns:a16="http://schemas.microsoft.com/office/drawing/2014/main" id="{51D4E151-2320-4C70-80C4-F4276052E486}"/>
                  </a:ext>
                </a:extLst>
              </p:cNvPr>
              <p:cNvSpPr txBox="1"/>
              <p:nvPr/>
            </p:nvSpPr>
            <p:spPr>
              <a:xfrm>
                <a:off x="2697347" y="1405481"/>
                <a:ext cx="2097937" cy="322738"/>
              </a:xfrm>
              <a:prstGeom prst="rect">
                <a:avLst/>
              </a:prstGeom>
              <a:solidFill>
                <a:schemeClr val="bg1"/>
              </a:solidFill>
            </p:spPr>
            <p:txBody>
              <a:bodyPr wrap="square" lIns="0" tIns="0" rIns="0" bIns="0" rtlCol="0">
                <a:spAutoFit/>
              </a:bodyPr>
              <a:lstStyle/>
              <a:p>
                <a:pPr algn="ctr"/>
                <a:r>
                  <a:rPr lang="en-US" sz="1100" dirty="0">
                    <a:latin typeface="Times New Roman" panose="02020603050405020304" pitchFamily="18" charset="0"/>
                    <a:cs typeface="Times New Roman" panose="02020603050405020304" pitchFamily="18" charset="0"/>
                  </a:rPr>
                  <a:t>Differential (Diff)</a:t>
                </a:r>
              </a:p>
            </p:txBody>
          </p:sp>
          <p:sp>
            <p:nvSpPr>
              <p:cNvPr id="8" name="テキスト ボックス 7">
                <a:extLst>
                  <a:ext uri="{FF2B5EF4-FFF2-40B4-BE49-F238E27FC236}">
                    <a16:creationId xmlns:a16="http://schemas.microsoft.com/office/drawing/2014/main" id="{445C1EB3-5179-4B89-9A80-179643B5EB44}"/>
                  </a:ext>
                </a:extLst>
              </p:cNvPr>
              <p:cNvSpPr txBox="1"/>
              <p:nvPr/>
            </p:nvSpPr>
            <p:spPr>
              <a:xfrm>
                <a:off x="4795284" y="1250481"/>
                <a:ext cx="2097937" cy="322738"/>
              </a:xfrm>
              <a:prstGeom prst="rect">
                <a:avLst/>
              </a:prstGeom>
              <a:solidFill>
                <a:schemeClr val="bg1"/>
              </a:solidFill>
            </p:spPr>
            <p:txBody>
              <a:bodyPr wrap="square" lIns="0" tIns="0" rIns="0" bIns="0" rtlCol="0">
                <a:spAutoFit/>
              </a:bodyPr>
              <a:lstStyle/>
              <a:p>
                <a:pPr algn="ctr"/>
                <a:r>
                  <a:rPr lang="en-US" sz="1100" dirty="0">
                    <a:latin typeface="Times New Roman" panose="02020603050405020304" pitchFamily="18" charset="0"/>
                    <a:cs typeface="Times New Roman" panose="02020603050405020304" pitchFamily="18" charset="0"/>
                  </a:rPr>
                  <a:t>Rear wheel</a:t>
                </a:r>
              </a:p>
            </p:txBody>
          </p:sp>
          <p:sp>
            <p:nvSpPr>
              <p:cNvPr id="9" name="テキスト ボックス 8">
                <a:extLst>
                  <a:ext uri="{FF2B5EF4-FFF2-40B4-BE49-F238E27FC236}">
                    <a16:creationId xmlns:a16="http://schemas.microsoft.com/office/drawing/2014/main" id="{31B2231E-E31C-408A-AC4A-70ABBBF7016E}"/>
                  </a:ext>
                </a:extLst>
              </p:cNvPr>
              <p:cNvSpPr txBox="1"/>
              <p:nvPr/>
            </p:nvSpPr>
            <p:spPr>
              <a:xfrm>
                <a:off x="5975498" y="2029714"/>
                <a:ext cx="917725" cy="322738"/>
              </a:xfrm>
              <a:prstGeom prst="rect">
                <a:avLst/>
              </a:prstGeom>
              <a:solidFill>
                <a:schemeClr val="bg1"/>
              </a:solidFill>
            </p:spPr>
            <p:txBody>
              <a:bodyPr wrap="square" lIns="0" tIns="0" rIns="0" bIns="0" rtlCol="0">
                <a:spAutoFit/>
              </a:bodyPr>
              <a:lstStyle/>
              <a:p>
                <a:pPr algn="ctr"/>
                <a:r>
                  <a:rPr lang="en-US" sz="1100" dirty="0">
                    <a:latin typeface="Times New Roman" panose="02020603050405020304" pitchFamily="18" charset="0"/>
                    <a:cs typeface="Times New Roman" panose="02020603050405020304" pitchFamily="18" charset="0"/>
                  </a:rPr>
                  <a:t>Engine</a:t>
                </a:r>
              </a:p>
            </p:txBody>
          </p:sp>
          <p:sp>
            <p:nvSpPr>
              <p:cNvPr id="10" name="テキスト ボックス 9">
                <a:extLst>
                  <a:ext uri="{FF2B5EF4-FFF2-40B4-BE49-F238E27FC236}">
                    <a16:creationId xmlns:a16="http://schemas.microsoft.com/office/drawing/2014/main" id="{11DFB017-FA77-459C-89D5-D91048E81FF3}"/>
                  </a:ext>
                </a:extLst>
              </p:cNvPr>
              <p:cNvSpPr txBox="1"/>
              <p:nvPr/>
            </p:nvSpPr>
            <p:spPr>
              <a:xfrm>
                <a:off x="4012232" y="2850405"/>
                <a:ext cx="1399741" cy="322738"/>
              </a:xfrm>
              <a:prstGeom prst="rect">
                <a:avLst/>
              </a:prstGeom>
              <a:solidFill>
                <a:schemeClr val="bg1"/>
              </a:solidFill>
            </p:spPr>
            <p:txBody>
              <a:bodyPr wrap="square" lIns="0" tIns="0" rIns="0" bIns="0" rtlCol="0">
                <a:spAutoFit/>
              </a:bodyPr>
              <a:lstStyle/>
              <a:p>
                <a:pPr algn="ctr"/>
                <a:r>
                  <a:rPr lang="en-US" sz="1100" dirty="0">
                    <a:latin typeface="Times New Roman" panose="02020603050405020304" pitchFamily="18" charset="0"/>
                    <a:cs typeface="Times New Roman" panose="02020603050405020304" pitchFamily="18" charset="0"/>
                  </a:rPr>
                  <a:t>Propeller shaft</a:t>
                </a:r>
              </a:p>
            </p:txBody>
          </p:sp>
          <p:sp>
            <p:nvSpPr>
              <p:cNvPr id="12" name="テキスト ボックス 11">
                <a:extLst>
                  <a:ext uri="{FF2B5EF4-FFF2-40B4-BE49-F238E27FC236}">
                    <a16:creationId xmlns:a16="http://schemas.microsoft.com/office/drawing/2014/main" id="{71F2D073-5EC4-4EA2-8B7D-857B0BA4296E}"/>
                  </a:ext>
                </a:extLst>
              </p:cNvPr>
              <p:cNvSpPr txBox="1"/>
              <p:nvPr/>
            </p:nvSpPr>
            <p:spPr>
              <a:xfrm>
                <a:off x="4058750" y="3251695"/>
                <a:ext cx="1215001" cy="322738"/>
              </a:xfrm>
              <a:prstGeom prst="rect">
                <a:avLst/>
              </a:prstGeom>
              <a:solidFill>
                <a:schemeClr val="bg1"/>
              </a:solidFill>
            </p:spPr>
            <p:txBody>
              <a:bodyPr wrap="square" lIns="0" tIns="0" rIns="0" bIns="0" rtlCol="0">
                <a:spAutoFit/>
              </a:bodyPr>
              <a:lstStyle/>
              <a:p>
                <a:pPr algn="ctr"/>
                <a:r>
                  <a:rPr lang="en-US" sz="1100" dirty="0">
                    <a:latin typeface="Times New Roman" panose="02020603050405020304" pitchFamily="18" charset="0"/>
                    <a:cs typeface="Times New Roman" panose="02020603050405020304" pitchFamily="18" charset="0"/>
                  </a:rPr>
                  <a:t>Side brake</a:t>
                </a:r>
              </a:p>
            </p:txBody>
          </p:sp>
          <p:sp>
            <p:nvSpPr>
              <p:cNvPr id="13" name="テキスト ボックス 12">
                <a:extLst>
                  <a:ext uri="{FF2B5EF4-FFF2-40B4-BE49-F238E27FC236}">
                    <a16:creationId xmlns:a16="http://schemas.microsoft.com/office/drawing/2014/main" id="{47EDA04B-C5CD-4FD8-AC17-26A76B8945B8}"/>
                  </a:ext>
                </a:extLst>
              </p:cNvPr>
              <p:cNvSpPr txBox="1"/>
              <p:nvPr/>
            </p:nvSpPr>
            <p:spPr>
              <a:xfrm>
                <a:off x="5678223" y="3884446"/>
                <a:ext cx="1215001" cy="322738"/>
              </a:xfrm>
              <a:prstGeom prst="rect">
                <a:avLst/>
              </a:prstGeom>
              <a:solidFill>
                <a:schemeClr val="bg1"/>
              </a:solidFill>
            </p:spPr>
            <p:txBody>
              <a:bodyPr wrap="square" lIns="0" tIns="0" rIns="0" bIns="0" rtlCol="0">
                <a:spAutoFit/>
              </a:bodyPr>
              <a:lstStyle/>
              <a:p>
                <a:pPr algn="ctr"/>
                <a:r>
                  <a:rPr lang="en-US" sz="1100" dirty="0">
                    <a:latin typeface="Times New Roman" panose="02020603050405020304" pitchFamily="18" charset="0"/>
                    <a:cs typeface="Times New Roman" panose="02020603050405020304" pitchFamily="18" charset="0"/>
                  </a:rPr>
                  <a:t>Front wheel</a:t>
                </a:r>
              </a:p>
            </p:txBody>
          </p:sp>
          <p:sp>
            <p:nvSpPr>
              <p:cNvPr id="14" name="テキスト ボックス 13">
                <a:extLst>
                  <a:ext uri="{FF2B5EF4-FFF2-40B4-BE49-F238E27FC236}">
                    <a16:creationId xmlns:a16="http://schemas.microsoft.com/office/drawing/2014/main" id="{C547CA40-F5CD-4B39-98D8-DBBAB766C776}"/>
                  </a:ext>
                </a:extLst>
              </p:cNvPr>
              <p:cNvSpPr txBox="1"/>
              <p:nvPr/>
            </p:nvSpPr>
            <p:spPr>
              <a:xfrm>
                <a:off x="3021958" y="4638659"/>
                <a:ext cx="3719084" cy="322738"/>
              </a:xfrm>
              <a:prstGeom prst="rect">
                <a:avLst/>
              </a:prstGeom>
              <a:solidFill>
                <a:schemeClr val="bg1"/>
              </a:solidFill>
            </p:spPr>
            <p:txBody>
              <a:bodyPr wrap="square" lIns="0" tIns="0" rIns="0" bIns="0" rtlCol="0">
                <a:spAutoFit/>
              </a:bodyPr>
              <a:lstStyle/>
              <a:p>
                <a:pPr algn="ctr"/>
                <a:r>
                  <a:rPr lang="en-US" sz="1100" dirty="0">
                    <a:latin typeface="Times New Roman" panose="02020603050405020304" pitchFamily="18" charset="0"/>
                    <a:cs typeface="Times New Roman" panose="02020603050405020304" pitchFamily="18" charset="0"/>
                  </a:rPr>
                  <a:t>Fig 3-43 Example of truck side brake</a:t>
                </a:r>
              </a:p>
            </p:txBody>
          </p:sp>
        </p:grpSp>
      </p:grpSp>
    </p:spTree>
    <p:extLst>
      <p:ext uri="{BB962C8B-B14F-4D97-AF65-F5344CB8AC3E}">
        <p14:creationId xmlns:p14="http://schemas.microsoft.com/office/powerpoint/2010/main" val="4249750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5"/>
            <a:ext cx="7886700" cy="675331"/>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Power transmission device of wheel type and crawler type traveling body</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548091" y="6400413"/>
            <a:ext cx="4622571"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smtClean="0">
                <a:latin typeface="Times New Roman" panose="02020603050405020304" pitchFamily="18" charset="0"/>
                <a:ea typeface="+mn-lt"/>
                <a:cs typeface="Times New Roman" panose="02020603050405020304" pitchFamily="18" charset="0"/>
              </a:rPr>
              <a:t>31 to 135</a:t>
            </a:r>
            <a:r>
              <a:rPr lang="ja-JP" altLang="en-US" sz="1200" dirty="0" smtClean="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59</a:t>
            </a:r>
            <a:r>
              <a:rPr lang="ja-JP"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ea typeface="游ゴシック"/>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63</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232A8F96-8C8F-49EE-8AEB-4E486237F2C0}"/>
              </a:ext>
            </a:extLst>
          </p:cNvPr>
          <p:cNvGrpSpPr/>
          <p:nvPr/>
        </p:nvGrpSpPr>
        <p:grpSpPr>
          <a:xfrm>
            <a:off x="699894" y="1084521"/>
            <a:ext cx="8239977" cy="5104512"/>
            <a:chOff x="699894" y="1084521"/>
            <a:chExt cx="8239977" cy="5104512"/>
          </a:xfrm>
        </p:grpSpPr>
        <p:sp>
          <p:nvSpPr>
            <p:cNvPr id="11" name="コンテンツ プレースホルダー 4"/>
            <p:cNvSpPr txBox="1">
              <a:spLocks/>
            </p:cNvSpPr>
            <p:nvPr/>
          </p:nvSpPr>
          <p:spPr>
            <a:xfrm>
              <a:off x="699894" y="1084521"/>
              <a:ext cx="7886701" cy="394233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lang="en-US" altLang="ja-JP"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Power transmission device of wheel type’s traveling body</a:t>
              </a:r>
            </a:p>
            <a:p>
              <a:pPr marL="0" indent="361950" algn="just">
                <a:buNone/>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lower traveling body of the wheel-type aerial work platform vehicle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converts the mechanical energy generated by the engine into fluid energy (hydraulic pressure) with a hydraulic pump</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and </a:t>
              </a:r>
              <a:r>
                <a:rPr lang="en-US" sz="12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transmits it. It is a structure that travels by rotating a traveling hydraulic motor with that hydraulic pressure</a:t>
              </a: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361950" algn="just">
                <a:spcBef>
                  <a:spcPts val="0"/>
                </a:spcBef>
                <a:buNone/>
              </a:pPr>
              <a:r>
                <a:rPr lang="en-US" sz="1200" kern="100" dirty="0">
                  <a:latin typeface="Times New Roman" panose="02020603050405020304" pitchFamily="18" charset="0"/>
                  <a:ea typeface="ＭＳ ゴシック" panose="020B0609070205080204" pitchFamily="49" charset="-128"/>
                  <a:cs typeface="Times New Roman" panose="02020603050405020304" pitchFamily="18" charset="0"/>
                </a:rPr>
                <a:t>The wheel type traveling body’s power transmission configuration </a:t>
              </a:r>
            </a:p>
            <a:p>
              <a:pPr marL="0" indent="0" algn="just">
                <a:spcBef>
                  <a:spcPts val="0"/>
                </a:spcBef>
                <a:buNone/>
              </a:pPr>
              <a:r>
                <a:rPr lang="en-US" sz="1200" kern="100" dirty="0">
                  <a:latin typeface="Times New Roman" panose="02020603050405020304" pitchFamily="18" charset="0"/>
                  <a:ea typeface="ＭＳ ゴシック" panose="020B0609070205080204" pitchFamily="49" charset="-128"/>
                  <a:cs typeface="Times New Roman" panose="02020603050405020304" pitchFamily="18" charset="0"/>
                </a:rPr>
                <a:t>can be seen in the right picture.</a:t>
              </a:r>
              <a:endPar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buNone/>
              </a:pP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②　</a:t>
              </a:r>
              <a:r>
                <a:rPr lang="en-US" altLang="ja-JP"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Power transmission device of crawler type’s traveling body</a:t>
              </a:r>
            </a:p>
            <a:p>
              <a:pPr marL="0" indent="228600" algn="l">
                <a:spcBef>
                  <a:spcPts val="0"/>
                </a:spcBef>
                <a:buNone/>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power transmission device of the crawler type aerial work</a:t>
              </a:r>
            </a:p>
            <a:p>
              <a:pPr marL="0" indent="0" algn="l">
                <a:spcBef>
                  <a:spcPts val="0"/>
                </a:spcBef>
                <a:buNone/>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platform vehicle is basically the same as that of the wheel type</a:t>
              </a:r>
            </a:p>
            <a:p>
              <a:pPr marL="0" indent="0" algn="l">
                <a:spcBef>
                  <a:spcPts val="0"/>
                </a:spcBef>
                <a:buNone/>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aerial work platform vehicle. The difference from </a:t>
              </a:r>
            </a:p>
            <a:p>
              <a:pPr marL="0" indent="0" algn="l">
                <a:spcBef>
                  <a:spcPts val="0"/>
                </a:spcBef>
                <a:buNone/>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wheel type is that the left and right traveling devices </a:t>
              </a:r>
            </a:p>
            <a:p>
              <a:pPr marL="0" indent="0" algn="l">
                <a:spcBef>
                  <a:spcPts val="0"/>
                </a:spcBef>
                <a:buNone/>
              </a:pP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can be driven independently.</a:t>
              </a:r>
            </a:p>
            <a:p>
              <a:pPr marL="0" indent="0">
                <a:lnSpc>
                  <a:spcPct val="100000"/>
                </a:lnSpc>
                <a:spcBef>
                  <a:spcPts val="0"/>
                </a:spcBef>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8" name="グループ化 7">
              <a:extLst>
                <a:ext uri="{FF2B5EF4-FFF2-40B4-BE49-F238E27FC236}">
                  <a16:creationId xmlns:a16="http://schemas.microsoft.com/office/drawing/2014/main" id="{163A8AA1-B514-49C9-AD4D-8A67D214C7EC}"/>
                </a:ext>
              </a:extLst>
            </p:cNvPr>
            <p:cNvGrpSpPr/>
            <p:nvPr/>
          </p:nvGrpSpPr>
          <p:grpSpPr>
            <a:xfrm>
              <a:off x="4976727" y="2365688"/>
              <a:ext cx="3963144" cy="3823345"/>
              <a:chOff x="71919" y="102742"/>
              <a:chExt cx="7314565" cy="7039610"/>
            </a:xfrm>
          </p:grpSpPr>
          <p:pic>
            <p:nvPicPr>
              <p:cNvPr id="9" name="図 8">
                <a:extLst>
                  <a:ext uri="{FF2B5EF4-FFF2-40B4-BE49-F238E27FC236}">
                    <a16:creationId xmlns:a16="http://schemas.microsoft.com/office/drawing/2014/main" id="{B74B7CFF-962A-46A0-8ED7-6AB0729974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9" y="102742"/>
                <a:ext cx="7314565" cy="7039610"/>
              </a:xfrm>
              <a:prstGeom prst="rect">
                <a:avLst/>
              </a:prstGeom>
              <a:noFill/>
              <a:ln>
                <a:solidFill>
                  <a:schemeClr val="tx1"/>
                </a:solidFill>
              </a:ln>
            </p:spPr>
          </p:pic>
          <p:sp>
            <p:nvSpPr>
              <p:cNvPr id="10" name="正方形/長方形 9">
                <a:extLst>
                  <a:ext uri="{FF2B5EF4-FFF2-40B4-BE49-F238E27FC236}">
                    <a16:creationId xmlns:a16="http://schemas.microsoft.com/office/drawing/2014/main" id="{20C3A005-C739-4686-8418-3AEF21B97BAA}"/>
                  </a:ext>
                </a:extLst>
              </p:cNvPr>
              <p:cNvSpPr/>
              <p:nvPr/>
            </p:nvSpPr>
            <p:spPr>
              <a:xfrm>
                <a:off x="2250041" y="142854"/>
                <a:ext cx="1789045" cy="5247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Hydraulic pump</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B210B6BB-0F5A-4B59-9CCA-5419CF9A1163}"/>
                  </a:ext>
                </a:extLst>
              </p:cNvPr>
              <p:cNvSpPr/>
              <p:nvPr/>
            </p:nvSpPr>
            <p:spPr>
              <a:xfrm>
                <a:off x="5393933" y="142853"/>
                <a:ext cx="1789043" cy="5727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Engine</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746117BE-A19D-4DF8-89EE-2B1EC3159603}"/>
                  </a:ext>
                </a:extLst>
              </p:cNvPr>
              <p:cNvSpPr/>
              <p:nvPr/>
            </p:nvSpPr>
            <p:spPr>
              <a:xfrm>
                <a:off x="5476126" y="1027416"/>
                <a:ext cx="1749231" cy="3970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Coupling</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A5AAE7D8-DF7F-4E97-9886-772035D6A262}"/>
                  </a:ext>
                </a:extLst>
              </p:cNvPr>
              <p:cNvSpPr/>
              <p:nvPr/>
            </p:nvSpPr>
            <p:spPr>
              <a:xfrm>
                <a:off x="5537771" y="1664414"/>
                <a:ext cx="1669774" cy="4373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Hydraulic pump</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FE0DE23D-37AB-4455-AC8C-7C59ED572650}"/>
                  </a:ext>
                </a:extLst>
              </p:cNvPr>
              <p:cNvSpPr/>
              <p:nvPr/>
            </p:nvSpPr>
            <p:spPr>
              <a:xfrm>
                <a:off x="5558319" y="2321960"/>
                <a:ext cx="1629769" cy="4173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Operation valve</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70D0D5EC-F72D-4834-9FE8-F46D5210A3E7}"/>
                  </a:ext>
                </a:extLst>
              </p:cNvPr>
              <p:cNvSpPr/>
              <p:nvPr/>
            </p:nvSpPr>
            <p:spPr>
              <a:xfrm>
                <a:off x="5589142" y="3000054"/>
                <a:ext cx="1563991" cy="4368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Rotating joint</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FEB10EBF-49A7-4A17-9F36-166E8EDE7982}"/>
                  </a:ext>
                </a:extLst>
              </p:cNvPr>
              <p:cNvSpPr/>
              <p:nvPr/>
            </p:nvSpPr>
            <p:spPr>
              <a:xfrm>
                <a:off x="5424755" y="3667875"/>
                <a:ext cx="1867838" cy="41700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Hydraulic drive motor</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EF2355D8-6571-47D6-B1F1-866B6CACF732}"/>
                  </a:ext>
                </a:extLst>
              </p:cNvPr>
              <p:cNvSpPr/>
              <p:nvPr/>
            </p:nvSpPr>
            <p:spPr>
              <a:xfrm>
                <a:off x="5445304" y="4315146"/>
                <a:ext cx="1768586" cy="4371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Decelerator</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60198146-30C6-44F3-9417-0E8E5F5901C3}"/>
                  </a:ext>
                </a:extLst>
              </p:cNvPr>
              <p:cNvSpPr/>
              <p:nvPr/>
            </p:nvSpPr>
            <p:spPr>
              <a:xfrm>
                <a:off x="5650787" y="4952144"/>
                <a:ext cx="1569444" cy="5963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Wheel</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96C17490-3B96-47C5-BE1D-21CFB61D4A4F}"/>
                  </a:ext>
                </a:extLst>
              </p:cNvPr>
              <p:cNvSpPr/>
              <p:nvPr/>
            </p:nvSpPr>
            <p:spPr>
              <a:xfrm>
                <a:off x="678095" y="236306"/>
                <a:ext cx="1451003" cy="71561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Coupling</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6A04DDCF-E5F8-43C4-B1BD-35D7FD94435F}"/>
                  </a:ext>
                </a:extLst>
              </p:cNvPr>
              <p:cNvSpPr/>
              <p:nvPr/>
            </p:nvSpPr>
            <p:spPr>
              <a:xfrm>
                <a:off x="119963" y="945222"/>
                <a:ext cx="972761" cy="5702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Engine</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85A86284-B97A-4A32-A3FB-7E2AE5C16195}"/>
                  </a:ext>
                </a:extLst>
              </p:cNvPr>
              <p:cNvSpPr/>
              <p:nvPr/>
            </p:nvSpPr>
            <p:spPr>
              <a:xfrm>
                <a:off x="2969232" y="945223"/>
                <a:ext cx="1033670" cy="6361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Hydraulic power</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3" name="正方形/長方形 22">
                <a:extLst>
                  <a:ext uri="{FF2B5EF4-FFF2-40B4-BE49-F238E27FC236}">
                    <a16:creationId xmlns:a16="http://schemas.microsoft.com/office/drawing/2014/main" id="{4EEA3392-4695-40A7-AC04-606D1D5591AD}"/>
                  </a:ext>
                </a:extLst>
              </p:cNvPr>
              <p:cNvSpPr/>
              <p:nvPr/>
            </p:nvSpPr>
            <p:spPr>
              <a:xfrm>
                <a:off x="4068567" y="1181528"/>
                <a:ext cx="1311965" cy="6957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effectLst/>
                    <a:latin typeface="Times New Roman" panose="02020603050405020304" pitchFamily="18" charset="0"/>
                    <a:ea typeface="ＭＳ ゴシック" panose="020B0609070205080204" pitchFamily="49" charset="-128"/>
                    <a:cs typeface="Times New Roman" panose="02020603050405020304" pitchFamily="18" charset="0"/>
                  </a:rPr>
                  <a:t>Operation valve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4" name="正方形/長方形 23">
                <a:extLst>
                  <a:ext uri="{FF2B5EF4-FFF2-40B4-BE49-F238E27FC236}">
                    <a16:creationId xmlns:a16="http://schemas.microsoft.com/office/drawing/2014/main" id="{694476A2-4BF1-4634-8FF1-6F3D1AD174F1}"/>
                  </a:ext>
                </a:extLst>
              </p:cNvPr>
              <p:cNvSpPr/>
              <p:nvPr/>
            </p:nvSpPr>
            <p:spPr>
              <a:xfrm>
                <a:off x="1695236" y="2486346"/>
                <a:ext cx="735496" cy="57535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Turning force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14DBFA44-E796-475C-9200-B93FB22B6D84}"/>
                  </a:ext>
                </a:extLst>
              </p:cNvPr>
              <p:cNvSpPr/>
              <p:nvPr/>
            </p:nvSpPr>
            <p:spPr>
              <a:xfrm>
                <a:off x="102742" y="3719245"/>
                <a:ext cx="1272208" cy="7553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Rotating joint</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87A84554-CB3C-4E7B-8ACB-B200732DDBD8}"/>
                  </a:ext>
                </a:extLst>
              </p:cNvPr>
              <p:cNvSpPr/>
              <p:nvPr/>
            </p:nvSpPr>
            <p:spPr>
              <a:xfrm>
                <a:off x="4448710" y="2794571"/>
                <a:ext cx="1072984" cy="47707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Tire</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D8A8B839-3155-40F2-9C11-4B97A5176FCA}"/>
                  </a:ext>
                </a:extLst>
              </p:cNvPr>
              <p:cNvSpPr/>
              <p:nvPr/>
            </p:nvSpPr>
            <p:spPr>
              <a:xfrm>
                <a:off x="924674" y="4417888"/>
                <a:ext cx="2106203" cy="63563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Hydraulic drive motor</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8" name="正方形/長方形 27">
                <a:extLst>
                  <a:ext uri="{FF2B5EF4-FFF2-40B4-BE49-F238E27FC236}">
                    <a16:creationId xmlns:a16="http://schemas.microsoft.com/office/drawing/2014/main" id="{0ABB1621-BBB4-4A3D-8254-177B39957AFF}"/>
                  </a:ext>
                </a:extLst>
              </p:cNvPr>
              <p:cNvSpPr/>
              <p:nvPr/>
            </p:nvSpPr>
            <p:spPr>
              <a:xfrm>
                <a:off x="2681555" y="4880225"/>
                <a:ext cx="1451113" cy="6758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Decelerator</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61BD1ADC-69FB-4CA4-9A0B-B1EDB903BE65}"/>
                  </a:ext>
                </a:extLst>
              </p:cNvPr>
              <p:cNvSpPr/>
              <p:nvPr/>
            </p:nvSpPr>
            <p:spPr>
              <a:xfrm>
                <a:off x="5034337" y="4654194"/>
                <a:ext cx="874395" cy="57535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900"/>
                  </a:lnSpc>
                </a:pPr>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Turning force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58CBCD84-EA9C-47BC-88D9-7A1038E79841}"/>
                  </a:ext>
                </a:extLst>
              </p:cNvPr>
              <p:cNvSpPr/>
              <p:nvPr/>
            </p:nvSpPr>
            <p:spPr>
              <a:xfrm>
                <a:off x="1099336" y="5887093"/>
                <a:ext cx="5189332" cy="9464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 3-44 Wheel-type vehicle mechanism and power transmission</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3474107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67786"/>
            <a:ext cx="7772400" cy="1074654"/>
          </a:xfrm>
        </p:spPr>
        <p:txBody>
          <a:bodyPr>
            <a:normAutofit/>
          </a:bodyPr>
          <a:lstStyle/>
          <a:p>
            <a:pPr algn="just"/>
            <a:r>
              <a:rPr lang="en-US" altLang="ja-JP" sz="2600" b="1" kern="100" dirty="0">
                <a:effectLst/>
                <a:latin typeface="Times New Roman" panose="02020603050405020304" pitchFamily="18" charset="0"/>
                <a:ea typeface="ＭＳ ゴシック" panose="020B0609070205080204" pitchFamily="49" charset="-128"/>
                <a:cs typeface="Times New Roman" panose="02020603050405020304" pitchFamily="18" charset="0"/>
              </a:rPr>
              <a:t>Chapter 4</a:t>
            </a:r>
            <a:r>
              <a:rPr lang="ja-JP" altLang="ja-JP" sz="2600" b="1" kern="10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600" b="1" kern="100" dirty="0">
                <a:latin typeface="Times New Roman" panose="02020603050405020304" pitchFamily="18" charset="0"/>
                <a:ea typeface="ＭＳ ゴシック" panose="020B0609070205080204" pitchFamily="49" charset="-128"/>
                <a:cs typeface="Times New Roman" panose="02020603050405020304" pitchFamily="18" charset="0"/>
              </a:rPr>
              <a:t>K</a:t>
            </a:r>
            <a:r>
              <a:rPr lang="en-US" altLang="ja-JP" sz="2600" b="1" kern="100" dirty="0">
                <a:effectLst/>
                <a:latin typeface="Times New Roman" panose="02020603050405020304" pitchFamily="18" charset="0"/>
                <a:ea typeface="ＭＳ ゴシック" panose="020B0609070205080204" pitchFamily="49" charset="-128"/>
                <a:cs typeface="Times New Roman" panose="02020603050405020304" pitchFamily="18" charset="0"/>
              </a:rPr>
              <a:t>nowledge of mechanics, electric shock, etc. required for driving</a:t>
            </a:r>
            <a:endParaRPr lang="ja-JP" altLang="ja-JP" sz="2600" b="1"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64</a:t>
            </a:fld>
            <a:endParaRPr lang="ja-JP" altLang="en-US">
              <a:solidFill>
                <a:prstClr val="black">
                  <a:tint val="75000"/>
                </a:prstClr>
              </a:solidFill>
            </a:endParaRPr>
          </a:p>
        </p:txBody>
      </p:sp>
    </p:spTree>
    <p:extLst>
      <p:ext uri="{BB962C8B-B14F-4D97-AF65-F5344CB8AC3E}">
        <p14:creationId xmlns:p14="http://schemas.microsoft.com/office/powerpoint/2010/main" val="3798392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3 components of force</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42</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60</a:t>
            </a:r>
            <a:r>
              <a:rPr lang="ja-JP" altLang="en-US" sz="1200" dirty="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dirty="0" smtClean="0">
                <a:solidFill>
                  <a:prstClr val="black">
                    <a:tint val="75000"/>
                  </a:prstClr>
                </a:solidFill>
                <a:latin typeface="Times New Roman" panose="02020603050405020304" pitchFamily="18" charset="0"/>
                <a:cs typeface="Times New Roman" panose="02020603050405020304" pitchFamily="18" charset="0"/>
              </a:rPr>
              <a:pPr/>
              <a:t>65</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E78DFCE5-059C-482E-96AC-693786139E43}"/>
              </a:ext>
            </a:extLst>
          </p:cNvPr>
          <p:cNvGrpSpPr/>
          <p:nvPr/>
        </p:nvGrpSpPr>
        <p:grpSpPr>
          <a:xfrm>
            <a:off x="628649" y="989219"/>
            <a:ext cx="7886701" cy="2578304"/>
            <a:chOff x="628649" y="852739"/>
            <a:chExt cx="7886701" cy="2578304"/>
          </a:xfrm>
        </p:grpSpPr>
        <p:sp>
          <p:nvSpPr>
            <p:cNvPr id="11" name="コンテンツ プレースホルダー 4"/>
            <p:cNvSpPr txBox="1">
              <a:spLocks/>
            </p:cNvSpPr>
            <p:nvPr/>
          </p:nvSpPr>
          <p:spPr>
            <a:xfrm>
              <a:off x="628649" y="852739"/>
              <a:ext cx="7886701" cy="23339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The figure on the right shows the state of force when a human is pushing an object.</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spcAft>
                  <a:spcPts val="200"/>
                </a:spcAft>
                <a:buNone/>
              </a:pPr>
              <a:r>
                <a:rPr lang="ja-JP" altLang="en-US"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b="1" u="sng">
                  <a:effectLst/>
                  <a:latin typeface="Times New Roman" panose="02020603050405020304" pitchFamily="18" charset="0"/>
                  <a:ea typeface="Times New Roman" panose="02020603050405020304" pitchFamily="18" charset="0"/>
                  <a:cs typeface="Times New Roman" panose="02020603050405020304" pitchFamily="18" charset="0"/>
                </a:rPr>
                <a:t>"the place where the force acts" (point of action) </a:t>
              </a:r>
              <a:r>
                <a:rPr lang="ja-JP" altLang="en-US" sz="1400" b="1" u="sng">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endPar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spcAft>
                  <a:spcPts val="200"/>
                </a:spcAft>
                <a:buNone/>
              </a:pPr>
              <a:r>
                <a:rPr lang="ja-JP" altLang="en-US" sz="1400" b="1">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b="1" u="sng">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ja-JP" altLang="ja-JP" sz="1400" b="1" u="sng">
                  <a:effectLst/>
                  <a:latin typeface="Times New Roman" panose="02020603050405020304" pitchFamily="18" charset="0"/>
                  <a:ea typeface="Times New Roman" panose="02020603050405020304" pitchFamily="18" charset="0"/>
                  <a:cs typeface="Times New Roman" panose="02020603050405020304" pitchFamily="18" charset="0"/>
                </a:rPr>
                <a:t>direction in which the force acts" (direction)</a:t>
              </a:r>
              <a:r>
                <a:rPr lang="ja-JP" altLang="en-US" sz="1400" b="1" u="sng">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endPar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spcAft>
                  <a:spcPts val="200"/>
                </a:spcAft>
                <a:buNone/>
              </a:pPr>
              <a:r>
                <a:rPr lang="en-US" altLang="ja-JP"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b="1" u="sng">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ja-JP" altLang="ja-JP" sz="1400" b="1" u="sng">
                  <a:effectLst/>
                  <a:latin typeface="Times New Roman" panose="02020603050405020304" pitchFamily="18" charset="0"/>
                  <a:ea typeface="Times New Roman" panose="02020603050405020304" pitchFamily="18" charset="0"/>
                  <a:cs typeface="Times New Roman" panose="02020603050405020304" pitchFamily="18" charset="0"/>
                </a:rPr>
                <a:t>agnitude of force" (magnitude)</a:t>
              </a:r>
              <a:endPar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spcAft>
                  <a:spcPts val="200"/>
                </a:spcAft>
                <a:buNone/>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These </a:t>
              </a:r>
              <a:r>
                <a:rPr lang="ja-JP" altLang="ja-JP" sz="1400">
                  <a:effectLst/>
                  <a:latin typeface="Times New Roman" panose="02020603050405020304" pitchFamily="18" charset="0"/>
                  <a:ea typeface="Times New Roman" panose="02020603050405020304" pitchFamily="18" charset="0"/>
                  <a:cs typeface="Times New Roman" panose="02020603050405020304" pitchFamily="18" charset="0"/>
                </a:rPr>
                <a:t>can be represented by a straight line.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a:effectLst/>
                  <a:latin typeface="Times New Roman" panose="02020603050405020304" pitchFamily="18" charset="0"/>
                  <a:ea typeface="Times New Roman" panose="02020603050405020304" pitchFamily="18" charset="0"/>
                  <a:cs typeface="Times New Roman" panose="02020603050405020304" pitchFamily="18" charset="0"/>
                </a:rPr>
                <a:t>Force always has these </a:t>
              </a:r>
              <a:r>
                <a:rPr lang="ja-JP" altLang="ja-JP" sz="1400" b="1">
                  <a:effectLst/>
                  <a:latin typeface="Times New Roman" panose="02020603050405020304" pitchFamily="18" charset="0"/>
                  <a:ea typeface="Times New Roman" panose="02020603050405020304" pitchFamily="18" charset="0"/>
                  <a:cs typeface="Times New Roman" panose="02020603050405020304" pitchFamily="18" charset="0"/>
                </a:rPr>
                <a:t>three </a:t>
              </a:r>
              <a:r>
                <a:rPr lang="en-US" altLang="ja-JP" sz="1400" b="1" dirty="0">
                  <a:effectLst/>
                  <a:latin typeface="Times New Roman" panose="02020603050405020304" pitchFamily="18" charset="0"/>
                  <a:ea typeface="Times New Roman" panose="02020603050405020304" pitchFamily="18" charset="0"/>
                  <a:cs typeface="Times New Roman" panose="02020603050405020304" pitchFamily="18" charset="0"/>
                </a:rPr>
                <a:t>component</a:t>
              </a:r>
              <a:r>
                <a:rPr lang="ja-JP" altLang="ja-JP" sz="1400" b="1">
                  <a:effectLst/>
                  <a:latin typeface="Times New Roman" panose="02020603050405020304" pitchFamily="18" charset="0"/>
                  <a:ea typeface="Times New Roman" panose="02020603050405020304" pitchFamily="18" charset="0"/>
                  <a:cs typeface="Times New Roman" panose="02020603050405020304" pitchFamily="18" charset="0"/>
                </a:rPr>
                <a:t>s</a:t>
              </a:r>
              <a:r>
                <a:rPr lang="ja-JP" altLang="ja-JP"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a:effectLst/>
                  <a:latin typeface="Times New Roman" panose="02020603050405020304" pitchFamily="18" charset="0"/>
                  <a:ea typeface="Times New Roman" panose="02020603050405020304" pitchFamily="18" charset="0"/>
                  <a:cs typeface="Times New Roman" panose="02020603050405020304" pitchFamily="18" charset="0"/>
                </a:rPr>
                <a:t>which are called </a:t>
              </a:r>
              <a:r>
                <a:rPr lang="ja-JP" altLang="ja-JP" sz="1400" b="1">
                  <a:effectLst/>
                  <a:latin typeface="Times New Roman" panose="02020603050405020304" pitchFamily="18" charset="0"/>
                  <a:ea typeface="Times New Roman" panose="02020603050405020304" pitchFamily="18" charset="0"/>
                  <a:cs typeface="Times New Roman" panose="02020603050405020304" pitchFamily="18" charset="0"/>
                </a:rPr>
                <a:t>"three</a:t>
              </a:r>
              <a:r>
                <a:rPr lang="en-US" altLang="ja-JP" sz="1400" b="1" dirty="0">
                  <a:latin typeface="Times New Roman" panose="02020603050405020304" pitchFamily="18" charset="0"/>
                  <a:ea typeface="Times New Roman" panose="02020603050405020304" pitchFamily="18" charset="0"/>
                  <a:cs typeface="Times New Roman" panose="02020603050405020304" pitchFamily="18" charset="0"/>
                </a:rPr>
                <a:t> components </a:t>
              </a:r>
              <a:r>
                <a:rPr lang="ja-JP" altLang="ja-JP" sz="1400" b="1">
                  <a:effectLst/>
                  <a:latin typeface="Times New Roman" panose="02020603050405020304" pitchFamily="18" charset="0"/>
                  <a:ea typeface="Times New Roman" panose="02020603050405020304" pitchFamily="18" charset="0"/>
                  <a:cs typeface="Times New Roman" panose="02020603050405020304" pitchFamily="18" charset="0"/>
                </a:rPr>
                <a:t>of force".</a:t>
              </a:r>
              <a:endParaRPr lang="en-US" altLang="ja-JP"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en-US"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endParaRPr lang="en-US" altLang="ja-JP" sz="1400" dirty="0">
                <a:solidFill>
                  <a:prstClr val="black"/>
                </a:solidFill>
                <a:effectLst/>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AB435014-3295-4DFE-A72E-84BFBD2476BA}"/>
                </a:ext>
              </a:extLst>
            </p:cNvPr>
            <p:cNvPicPr>
              <a:picLocks noChangeAspect="1"/>
            </p:cNvPicPr>
            <p:nvPr/>
          </p:nvPicPr>
          <p:blipFill>
            <a:blip r:embed="rId3"/>
            <a:stretch>
              <a:fillRect/>
            </a:stretch>
          </p:blipFill>
          <p:spPr>
            <a:xfrm>
              <a:off x="5349419" y="1283448"/>
              <a:ext cx="2821243" cy="2147595"/>
            </a:xfrm>
            <a:prstGeom prst="rect">
              <a:avLst/>
            </a:prstGeom>
          </p:spPr>
        </p:pic>
      </p:grpSp>
    </p:spTree>
    <p:extLst>
      <p:ext uri="{BB962C8B-B14F-4D97-AF65-F5344CB8AC3E}">
        <p14:creationId xmlns:p14="http://schemas.microsoft.com/office/powerpoint/2010/main" val="856484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effectLst/>
                <a:latin typeface="Times New Roman" panose="02020603050405020304" pitchFamily="18" charset="0"/>
                <a:ea typeface="ＭＳ ゴシック" panose="020B0609070205080204" pitchFamily="49" charset="-128"/>
                <a:cs typeface="Times New Roman" panose="02020603050405020304" pitchFamily="18" charset="0"/>
              </a:rPr>
              <a:t>Force composition and decomposition</a:t>
            </a:r>
            <a:endParaRPr kumimoji="1" lang="ja-JP" altLang="en-US" sz="32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465959" y="6400413"/>
            <a:ext cx="4704703"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43 </a:t>
            </a:r>
            <a:r>
              <a:rPr lang="en-US" altLang="ja-JP" sz="1200" dirty="0" smtClean="0">
                <a:latin typeface="Times New Roman" panose="02020603050405020304" pitchFamily="18" charset="0"/>
                <a:ea typeface="+mn-lt"/>
                <a:cs typeface="Times New Roman" panose="02020603050405020304" pitchFamily="18" charset="0"/>
              </a:rPr>
              <a:t>to </a:t>
            </a:r>
            <a:r>
              <a:rPr lang="en-US" altLang="ja-JP" sz="1200" dirty="0">
                <a:latin typeface="Times New Roman" panose="02020603050405020304" pitchFamily="18" charset="0"/>
                <a:ea typeface="+mn-lt"/>
                <a:cs typeface="Times New Roman" panose="02020603050405020304" pitchFamily="18" charset="0"/>
              </a:rPr>
              <a:t>145</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61 to 62</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a:xfrm>
            <a:off x="6457950" y="6333824"/>
            <a:ext cx="2057400" cy="365125"/>
          </a:xfrm>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66</a:t>
            </a:fld>
            <a:endParaRPr lang="ja-JP" altLang="en-US" dirty="0">
              <a:solidFill>
                <a:prstClr val="black">
                  <a:tint val="75000"/>
                </a:prstClr>
              </a:solidFill>
              <a:latin typeface="Times New Roman" panose="02020603050405020304" pitchFamily="18" charset="0"/>
              <a:cs typeface="Times New Roman" panose="02020603050405020304" pitchFamily="18" charset="0"/>
            </a:endParaRPr>
          </a:p>
        </p:txBody>
      </p:sp>
      <p:grpSp>
        <p:nvGrpSpPr>
          <p:cNvPr id="15" name="グループ化 14">
            <a:extLst>
              <a:ext uri="{FF2B5EF4-FFF2-40B4-BE49-F238E27FC236}">
                <a16:creationId xmlns:a16="http://schemas.microsoft.com/office/drawing/2014/main" id="{F5B81CEA-2C9E-4FF7-B3E3-31B907F2A7E0}"/>
              </a:ext>
            </a:extLst>
          </p:cNvPr>
          <p:cNvGrpSpPr/>
          <p:nvPr/>
        </p:nvGrpSpPr>
        <p:grpSpPr>
          <a:xfrm>
            <a:off x="628649" y="940225"/>
            <a:ext cx="7967929" cy="5172849"/>
            <a:chOff x="628649" y="803745"/>
            <a:chExt cx="7967929" cy="5172849"/>
          </a:xfrm>
        </p:grpSpPr>
        <p:grpSp>
          <p:nvGrpSpPr>
            <p:cNvPr id="2" name="グループ化 1">
              <a:extLst>
                <a:ext uri="{FF2B5EF4-FFF2-40B4-BE49-F238E27FC236}">
                  <a16:creationId xmlns:a16="http://schemas.microsoft.com/office/drawing/2014/main" id="{236BA045-70D1-48B1-90EB-9FAA280E143B}"/>
                </a:ext>
              </a:extLst>
            </p:cNvPr>
            <p:cNvGrpSpPr/>
            <p:nvPr/>
          </p:nvGrpSpPr>
          <p:grpSpPr>
            <a:xfrm>
              <a:off x="5980445" y="852806"/>
              <a:ext cx="2534905" cy="1238155"/>
              <a:chOff x="5980445" y="852806"/>
              <a:chExt cx="2534905" cy="1238155"/>
            </a:xfrm>
          </p:grpSpPr>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980445" y="852806"/>
                <a:ext cx="2534905" cy="1238155"/>
              </a:xfrm>
              <a:prstGeom prst="rect">
                <a:avLst/>
              </a:prstGeom>
              <a:noFill/>
              <a:ln>
                <a:solidFill>
                  <a:schemeClr val="tx1"/>
                </a:solidFill>
              </a:ln>
            </p:spPr>
          </p:pic>
          <p:sp>
            <p:nvSpPr>
              <p:cNvPr id="12" name="正方形/長方形 11">
                <a:extLst>
                  <a:ext uri="{FF2B5EF4-FFF2-40B4-BE49-F238E27FC236}">
                    <a16:creationId xmlns:a16="http://schemas.microsoft.com/office/drawing/2014/main" id="{526C34FF-DC03-4BA1-97C9-FF9EFD339E59}"/>
                  </a:ext>
                </a:extLst>
              </p:cNvPr>
              <p:cNvSpPr/>
              <p:nvPr/>
            </p:nvSpPr>
            <p:spPr>
              <a:xfrm>
                <a:off x="6027580" y="1781665"/>
                <a:ext cx="2328814" cy="306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1000" kern="100" dirty="0">
                    <a:solidFill>
                      <a:srgbClr val="0D0D0D"/>
                    </a:solidFill>
                    <a:effectLst/>
                    <a:latin typeface="Times New Roman" panose="02020603050405020304" pitchFamily="18" charset="0"/>
                    <a:ea typeface="ＭＳ ゴシック" panose="020B0609070205080204" pitchFamily="49" charset="-128"/>
                    <a:cs typeface="Times New Roman" panose="02020603050405020304" pitchFamily="18" charset="0"/>
                  </a:rPr>
                  <a:t>Figure 4-7 Composition</a:t>
                </a:r>
                <a:r>
                  <a:rPr lang="ja-JP" sz="1000" kern="1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of forces on a straight line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3" name="グループ化 2">
              <a:extLst>
                <a:ext uri="{FF2B5EF4-FFF2-40B4-BE49-F238E27FC236}">
                  <a16:creationId xmlns:a16="http://schemas.microsoft.com/office/drawing/2014/main" id="{8D64ABB0-27C4-40EC-8ADC-676058B5DBB1}"/>
                </a:ext>
              </a:extLst>
            </p:cNvPr>
            <p:cNvGrpSpPr/>
            <p:nvPr/>
          </p:nvGrpSpPr>
          <p:grpSpPr>
            <a:xfrm>
              <a:off x="6323573" y="2280840"/>
              <a:ext cx="2191777" cy="1170469"/>
              <a:chOff x="6323573" y="2280840"/>
              <a:chExt cx="2191777" cy="1170469"/>
            </a:xfrm>
          </p:grpSpPr>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323573" y="2280840"/>
                <a:ext cx="2191777" cy="1170469"/>
              </a:xfrm>
              <a:prstGeom prst="rect">
                <a:avLst/>
              </a:prstGeom>
              <a:noFill/>
              <a:ln>
                <a:solidFill>
                  <a:schemeClr val="tx1"/>
                </a:solidFill>
              </a:ln>
            </p:spPr>
          </p:pic>
          <p:sp>
            <p:nvSpPr>
              <p:cNvPr id="13" name="正方形/長方形 12">
                <a:extLst>
                  <a:ext uri="{FF2B5EF4-FFF2-40B4-BE49-F238E27FC236}">
                    <a16:creationId xmlns:a16="http://schemas.microsoft.com/office/drawing/2014/main" id="{1486BEA2-067D-48D3-9943-D78342FA8403}"/>
                  </a:ext>
                </a:extLst>
              </p:cNvPr>
              <p:cNvSpPr/>
              <p:nvPr/>
            </p:nvSpPr>
            <p:spPr>
              <a:xfrm>
                <a:off x="6353665" y="3208077"/>
                <a:ext cx="2116634" cy="220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Figure 4-8 Law of parallelogram of forces</a:t>
                </a:r>
                <a:endParaRPr lang="ja-JP" sz="11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sp>
          <p:nvSpPr>
            <p:cNvPr id="11" name="コンテンツ プレースホルダー 4"/>
            <p:cNvSpPr txBox="1">
              <a:spLocks/>
            </p:cNvSpPr>
            <p:nvPr/>
          </p:nvSpPr>
          <p:spPr>
            <a:xfrm>
              <a:off x="628649" y="803745"/>
              <a:ext cx="7886701" cy="517284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lang="en-US" altLang="ja-JP" sz="16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Composition of force</a:t>
              </a:r>
            </a:p>
            <a:p>
              <a:pPr marL="342900" indent="-342900">
                <a:lnSpc>
                  <a:spcPct val="100000"/>
                </a:lnSpc>
                <a:spcBef>
                  <a:spcPts val="300"/>
                </a:spcBef>
                <a:buAutoNum type="alphaLcParenBoth"/>
              </a:pPr>
              <a:r>
                <a:rPr lang="en-US" altLang="ja-JP" sz="1400" b="1" u="sng" dirty="0">
                  <a:effectLst/>
                  <a:latin typeface="Times New Roman" panose="02020603050405020304" pitchFamily="18" charset="0"/>
                  <a:ea typeface="ＭＳ ゴシック" panose="020B0609070205080204" pitchFamily="49" charset="-128"/>
                  <a:cs typeface="Times New Roman" panose="02020603050405020304" pitchFamily="18" charset="0"/>
                </a:rPr>
                <a:t>Composition</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 of forces on a straight line</a:t>
              </a:r>
              <a:endParaRPr lang="ja-JP" altLang="en-US"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As shown in Fig. 4-7,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the resultant force (R) </a:t>
              </a:r>
              <a:endPar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when</a:t>
              </a:r>
              <a:r>
                <a:rPr lang="en-US" altLang="ja-JP" sz="1400" dirty="0">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two forces (F1 and F2) are acting on a straight line is the sum of</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the forces when they are in the same direction.</a:t>
              </a:r>
              <a:r>
                <a:rPr lang="ja-JP" altLang="ja-JP" sz="1400" dirty="0">
                  <a:effectLst/>
                  <a:latin typeface="Times New Roman" panose="02020603050405020304" pitchFamily="18" charset="0"/>
                  <a:cs typeface="Times New Roman" panose="02020603050405020304" pitchFamily="18" charset="0"/>
                </a:rPr>
                <a:t> Moreover, when it is in </a:t>
              </a:r>
              <a:endParaRPr lang="en-US" altLang="ja-JP" sz="1400"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cs typeface="Times New Roman" panose="02020603050405020304" pitchFamily="18" charset="0"/>
                </a:rPr>
                <a:t>the opposite direction, it can be obtained by the difference. </a:t>
              </a:r>
              <a:endParaRPr lang="en-US" altLang="ja-JP" sz="1400"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(b)</a:t>
              </a:r>
              <a:r>
                <a:rPr lang="ja-JP" altLang="en-US"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b="1" u="sng" dirty="0">
                  <a:effectLst/>
                  <a:latin typeface="Times New Roman" panose="02020603050405020304" pitchFamily="18" charset="0"/>
                  <a:ea typeface="ＭＳ ゴシック" panose="020B0609070205080204" pitchFamily="49" charset="-128"/>
                  <a:cs typeface="Times New Roman" panose="02020603050405020304" pitchFamily="18" charset="0"/>
                </a:rPr>
                <a:t>If</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 the direction and size are different</a:t>
              </a:r>
              <a:endPar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As shown in Figure 4-8, the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"resultant force (R)"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when </a:t>
              </a:r>
              <a:endPar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two forces F1 and F2 with different force directions act on the O point is </a:t>
              </a:r>
              <a:endPar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obtained.</a:t>
              </a:r>
              <a:r>
                <a:rPr lang="en-US" altLang="ja-JP" sz="1400" kern="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Draw a parallelogram (OBDA) with F1 and F2 as two sides, </a:t>
              </a:r>
              <a:endPar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and the diagonal line is the "resultant force (R)".</a:t>
              </a:r>
              <a:r>
                <a:rPr lang="en-US" altLang="ja-JP" sz="1400" kern="0" dirty="0">
                  <a:effectLst/>
                  <a:latin typeface="Times New Roman" panose="02020603050405020304" pitchFamily="18" charset="0"/>
                  <a:ea typeface="ＭＳ 明朝" panose="02020609040205080304" pitchFamily="17" charset="-128"/>
                  <a:cs typeface="Times New Roman" panose="02020603050405020304" pitchFamily="18" charset="0"/>
                </a:rPr>
                <a:t> </a:t>
              </a: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This is called the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"parallelogram of force"</a:t>
              </a:r>
              <a:endPar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600"/>
                </a:spcBef>
                <a:buNone/>
              </a:pPr>
              <a:r>
                <a:rPr lang="ja-JP" altLang="en-US" sz="16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②　</a:t>
              </a:r>
              <a:r>
                <a:rPr lang="en-US" altLang="ja-JP" sz="1600" b="1" u="sng" dirty="0">
                  <a:effectLst/>
                  <a:latin typeface="Times New Roman" panose="02020603050405020304" pitchFamily="18" charset="0"/>
                  <a:cs typeface="Times New Roman" panose="02020603050405020304" pitchFamily="18" charset="0"/>
                </a:rPr>
                <a:t>Decomposition of force</a:t>
              </a:r>
            </a:p>
            <a:p>
              <a:pPr marL="0" indent="0">
                <a:lnSpc>
                  <a:spcPct val="50000"/>
                </a:lnSpc>
                <a:spcBef>
                  <a:spcPts val="600"/>
                </a:spcBef>
                <a:buNone/>
              </a:pPr>
              <a:r>
                <a:rPr lang="en-US" altLang="ja-JP" sz="1400" dirty="0">
                  <a:latin typeface="Times New Roman" panose="02020603050405020304" pitchFamily="18" charset="0"/>
                  <a:cs typeface="Times New Roman" panose="02020603050405020304" pitchFamily="18" charset="0"/>
                </a:rPr>
                <a:t>As shown in Fig. 4-10, the ship floating in the flowing river is </a:t>
              </a:r>
            </a:p>
            <a:p>
              <a:pPr marL="0" indent="0">
                <a:lnSpc>
                  <a:spcPct val="50000"/>
                </a:lnSpc>
                <a:spcBef>
                  <a:spcPts val="600"/>
                </a:spcBef>
                <a:buNone/>
              </a:pPr>
              <a:r>
                <a:rPr lang="en-US" altLang="ja-JP" sz="1400" dirty="0">
                  <a:latin typeface="Times New Roman" panose="02020603050405020304" pitchFamily="18" charset="0"/>
                  <a:cs typeface="Times New Roman" panose="02020603050405020304" pitchFamily="18" charset="0"/>
                </a:rPr>
                <a:t>tied to the stakes (A, B) on both banks with a rope so that it </a:t>
              </a:r>
            </a:p>
            <a:p>
              <a:pPr marL="0" indent="0">
                <a:lnSpc>
                  <a:spcPct val="50000"/>
                </a:lnSpc>
                <a:spcBef>
                  <a:spcPts val="600"/>
                </a:spcBef>
                <a:buNone/>
              </a:pPr>
              <a:r>
                <a:rPr lang="en-US" altLang="ja-JP" sz="1400" dirty="0">
                  <a:latin typeface="Times New Roman" panose="02020603050405020304" pitchFamily="18" charset="0"/>
                  <a:cs typeface="Times New Roman" panose="02020603050405020304" pitchFamily="18" charset="0"/>
                </a:rPr>
                <a:t>does not depend on the shore, and the force F that the ship is </a:t>
              </a:r>
            </a:p>
            <a:p>
              <a:pPr marL="0" indent="0">
                <a:lnSpc>
                  <a:spcPct val="50000"/>
                </a:lnSpc>
                <a:spcBef>
                  <a:spcPts val="600"/>
                </a:spcBef>
                <a:buNone/>
              </a:pPr>
              <a:r>
                <a:rPr lang="en-US" altLang="ja-JP" sz="1400" dirty="0">
                  <a:latin typeface="Times New Roman" panose="02020603050405020304" pitchFamily="18" charset="0"/>
                  <a:cs typeface="Times New Roman" panose="02020603050405020304" pitchFamily="18" charset="0"/>
                </a:rPr>
                <a:t>swept away. Each forces that applied to the rope at that time are </a:t>
              </a:r>
            </a:p>
            <a:p>
              <a:pPr marL="0" indent="0">
                <a:lnSpc>
                  <a:spcPct val="50000"/>
                </a:lnSpc>
                <a:spcBef>
                  <a:spcPts val="600"/>
                </a:spcBef>
                <a:buNone/>
              </a:pPr>
              <a:r>
                <a:rPr lang="en-US" altLang="ja-JP" sz="1400" dirty="0">
                  <a:latin typeface="Times New Roman" panose="02020603050405020304" pitchFamily="18" charset="0"/>
                  <a:cs typeface="Times New Roman" panose="02020603050405020304" pitchFamily="18" charset="0"/>
                </a:rPr>
                <a:t>Fa and Fb.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The force applied to this rope can be obtained by</a:t>
              </a:r>
              <a:endPar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50000"/>
                </a:lnSpc>
                <a:spcBef>
                  <a:spcPts val="60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using the "parallelogram of force" as shown in figure. 4-10.</a:t>
              </a:r>
              <a:endParaRPr lang="en-US" altLang="ja-JP" sz="1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50000"/>
                </a:lnSpc>
                <a:spcBef>
                  <a:spcPts val="60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 parallelogram is drawn with the reaction force R of the force F</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50000"/>
                </a:lnSpc>
                <a:spcBef>
                  <a:spcPts val="60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flowing by the ship as a diagonal line and each rope has two sides,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50000"/>
                </a:lnSpc>
                <a:spcBef>
                  <a:spcPts val="60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and the lengths Fa and Fb of the sides at that time are the forces applied to the rope.</a:t>
              </a:r>
              <a:r>
                <a:rPr lang="en-US" altLang="ja-JP" sz="1400" kern="0" dirty="0">
                  <a:effectLst/>
                  <a:latin typeface="Times New Roman" panose="02020603050405020304" pitchFamily="18" charset="0"/>
                  <a:ea typeface="ＭＳ 明朝" panose="02020609040205080304" pitchFamily="17" charset="-128"/>
                  <a:cs typeface="Times New Roman" panose="02020603050405020304" pitchFamily="18" charset="0"/>
                </a:rPr>
                <a:t> </a:t>
              </a:r>
            </a:p>
            <a:p>
              <a:pPr marL="0" indent="0">
                <a:lnSpc>
                  <a:spcPct val="50000"/>
                </a:lnSpc>
                <a:spcBef>
                  <a:spcPts val="60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Dividing one force into two or more forces in this way is called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"force decomposition"</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50000"/>
                </a:lnSpc>
                <a:spcBef>
                  <a:spcPts val="60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and the divided forces such as Fa and Fb are called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components</a:t>
              </a:r>
              <a:r>
                <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 of force</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ja-JP"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endParaRPr lang="ja-JP" altLang="en-US" sz="1600" dirty="0">
                <a:latin typeface="Times New Roman" panose="02020603050405020304" pitchFamily="18" charset="0"/>
                <a:cs typeface="Times New Roman" panose="02020603050405020304" pitchFamily="18" charset="0"/>
              </a:endParaRPr>
            </a:p>
            <a:p>
              <a:pPr marL="0" indent="0">
                <a:lnSpc>
                  <a:spcPct val="100000"/>
                </a:lnSpc>
                <a:spcBef>
                  <a:spcPts val="600"/>
                </a:spcBef>
                <a:buNone/>
              </a:pPr>
              <a:endParaRPr lang="ja-JP" altLang="en-US" sz="16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10" name="グループ化 9">
              <a:extLst>
                <a:ext uri="{FF2B5EF4-FFF2-40B4-BE49-F238E27FC236}">
                  <a16:creationId xmlns:a16="http://schemas.microsoft.com/office/drawing/2014/main" id="{6DCF9602-2304-4DC5-A4E9-4CC5C7DE5D75}"/>
                </a:ext>
              </a:extLst>
            </p:cNvPr>
            <p:cNvGrpSpPr/>
            <p:nvPr/>
          </p:nvGrpSpPr>
          <p:grpSpPr>
            <a:xfrm>
              <a:off x="5447846" y="3593396"/>
              <a:ext cx="3148732" cy="1405974"/>
              <a:chOff x="5447846" y="3593396"/>
              <a:chExt cx="3148732" cy="1405974"/>
            </a:xfrm>
          </p:grpSpPr>
          <p:pic>
            <p:nvPicPr>
              <p:cNvPr id="9" name="図 8"/>
              <p:cNvPicPr/>
              <p:nvPr/>
            </p:nvPicPr>
            <p:blipFill>
              <a:blip r:embed="rId5">
                <a:extLst>
                  <a:ext uri="{28A0092B-C50C-407E-A947-70E740481C1C}">
                    <a14:useLocalDpi xmlns:a14="http://schemas.microsoft.com/office/drawing/2010/main" val="0"/>
                  </a:ext>
                </a:extLst>
              </a:blip>
              <a:srcRect/>
              <a:stretch>
                <a:fillRect/>
              </a:stretch>
            </p:blipFill>
            <p:spPr bwMode="auto">
              <a:xfrm>
                <a:off x="5447846" y="3593396"/>
                <a:ext cx="3148732" cy="1405974"/>
              </a:xfrm>
              <a:prstGeom prst="rect">
                <a:avLst/>
              </a:prstGeom>
              <a:noFill/>
              <a:ln>
                <a:solidFill>
                  <a:schemeClr val="tx1"/>
                </a:solidFill>
              </a:ln>
            </p:spPr>
          </p:pic>
          <p:sp>
            <p:nvSpPr>
              <p:cNvPr id="26" name="正方形/長方形 25">
                <a:extLst>
                  <a:ext uri="{FF2B5EF4-FFF2-40B4-BE49-F238E27FC236}">
                    <a16:creationId xmlns:a16="http://schemas.microsoft.com/office/drawing/2014/main" id="{493CBEC5-3A32-4B75-B293-2E21C9E5E952}"/>
                  </a:ext>
                </a:extLst>
              </p:cNvPr>
              <p:cNvSpPr/>
              <p:nvPr/>
            </p:nvSpPr>
            <p:spPr>
              <a:xfrm rot="1806220">
                <a:off x="7616079" y="4366748"/>
                <a:ext cx="728846" cy="226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Component of force Fb</a:t>
                </a:r>
                <a:endParaRPr lang="ja-JP" sz="8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5624B36A-070F-4B1D-81FB-6529389B0FE9}"/>
                  </a:ext>
                </a:extLst>
              </p:cNvPr>
              <p:cNvSpPr/>
              <p:nvPr/>
            </p:nvSpPr>
            <p:spPr>
              <a:xfrm rot="19983976">
                <a:off x="7522810" y="3656920"/>
                <a:ext cx="753748" cy="340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Component of force Fa</a:t>
                </a:r>
                <a:endParaRPr lang="ja-JP" sz="105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8" name="正方形/長方形 27">
                <a:extLst>
                  <a:ext uri="{FF2B5EF4-FFF2-40B4-BE49-F238E27FC236}">
                    <a16:creationId xmlns:a16="http://schemas.microsoft.com/office/drawing/2014/main" id="{52248EC7-D429-4C9A-A918-6E1282CEC3FC}"/>
                  </a:ext>
                </a:extLst>
              </p:cNvPr>
              <p:cNvSpPr/>
              <p:nvPr/>
            </p:nvSpPr>
            <p:spPr>
              <a:xfrm>
                <a:off x="6918649" y="3899240"/>
                <a:ext cx="658495" cy="55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Resultant force R </a:t>
                </a:r>
                <a:endParaRPr lang="ja-JP" sz="8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just"/>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(Counterforce of F)</a:t>
                </a:r>
                <a:endParaRPr lang="ja-JP" sz="8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61B9B7E0-91B5-4325-98C4-61176E5C5F32}"/>
                  </a:ext>
                </a:extLst>
              </p:cNvPr>
              <p:cNvSpPr/>
              <p:nvPr/>
            </p:nvSpPr>
            <p:spPr>
              <a:xfrm>
                <a:off x="5942737" y="4708028"/>
                <a:ext cx="1862101" cy="26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Figure 4-10 Decomposition of forces</a:t>
                </a:r>
                <a:endParaRPr lang="ja-JP" sz="105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1173502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Moment of force</a:t>
            </a:r>
            <a:r>
              <a:rPr lang="ja-JP" altLang="en-US" sz="2400" b="1">
                <a:latin typeface="Times New Roman" panose="02020603050405020304" pitchFamily="18" charset="0"/>
                <a:ea typeface="Meiryo UI" panose="020B0604030504040204" pitchFamily="50" charset="-128"/>
                <a:cs typeface="Times New Roman" panose="02020603050405020304" pitchFamily="18" charset="0"/>
              </a:rPr>
              <a:t>（１）　</a:t>
            </a:r>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moment of force</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4</a:t>
            </a:r>
            <a:r>
              <a:rPr lang="ja-JP" sz="1200" dirty="0">
                <a:latin typeface="Times New Roman" panose="02020603050405020304" pitchFamily="18" charset="0"/>
                <a:ea typeface="+mn-lt"/>
                <a:cs typeface="Times New Roman" panose="02020603050405020304" pitchFamily="18" charset="0"/>
              </a:rPr>
              <a:t>6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62</a:t>
            </a:r>
            <a:r>
              <a:rPr lang="ja-JP" altLang="en-US" sz="1200" dirty="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ea typeface="游ゴシック"/>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67</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920979"/>
            <a:ext cx="7886701" cy="157836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152400" algn="l"/>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The force that tries to rotate an object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is called the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force moment</a:t>
            </a:r>
            <a:r>
              <a:rPr lang="ja-JP" altLang="ja-JP" sz="1400" u="sng"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the magnitude of this moment (M)</a:t>
            </a:r>
            <a:r>
              <a:rPr lang="ja-JP" altLang="ja-JP" sz="1400" u="sng"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is not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only the magnitude of the force (F)</a:t>
            </a:r>
            <a:r>
              <a:rPr lang="ja-JP" altLang="ja-JP"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but also,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the center of the rotating axis and the force point of the force. The distance (arm length: L)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is related and can be expressed as follows.</a:t>
            </a:r>
            <a:endParaRPr lang="en-US" altLang="ja-JP" sz="1400" kern="100" dirty="0">
              <a:latin typeface="Times New Roman" panose="02020603050405020304" pitchFamily="18" charset="0"/>
              <a:ea typeface="ＭＳ ゴシック" panose="020B0609070205080204" pitchFamily="49" charset="-128"/>
              <a:cs typeface="Times New Roman" panose="02020603050405020304" pitchFamily="18" charset="0"/>
            </a:endParaRPr>
          </a:p>
          <a:p>
            <a:pPr indent="0" algn="l">
              <a:buNone/>
            </a:pPr>
            <a:endParaRPr lang="en-US" altLang="ja-JP" sz="1400" kern="10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endParaRPr>
          </a:p>
          <a:p>
            <a:pPr indent="0" algn="l">
              <a:buNone/>
            </a:pP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Moment</a:t>
            </a: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（Ｍ）＝</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Force</a:t>
            </a: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（Ｆ）</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×Distance</a:t>
            </a: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（Ｌ）</a:t>
            </a:r>
          </a:p>
        </p:txBody>
      </p:sp>
    </p:spTree>
    <p:extLst>
      <p:ext uri="{BB962C8B-B14F-4D97-AF65-F5344CB8AC3E}">
        <p14:creationId xmlns:p14="http://schemas.microsoft.com/office/powerpoint/2010/main" val="3513875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Moment of force</a:t>
            </a:r>
            <a:r>
              <a:rPr lang="ja-JP" altLang="en-US" sz="2400" b="1">
                <a:latin typeface="Times New Roman" panose="02020603050405020304" pitchFamily="18" charset="0"/>
                <a:ea typeface="Meiryo UI" panose="020B0604030504040204" pitchFamily="50" charset="-128"/>
                <a:cs typeface="Times New Roman" panose="02020603050405020304" pitchFamily="18" charset="0"/>
              </a:rPr>
              <a:t>（２）　</a:t>
            </a:r>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tightening force and moment</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002553" y="6400413"/>
            <a:ext cx="4168109"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146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62 to 63</a:t>
            </a:r>
            <a:endParaRPr lang="en-US" altLang="ja-JP"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68</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5C6F7CA6-A040-4B47-8322-14B0A26C8CD7}"/>
              </a:ext>
            </a:extLst>
          </p:cNvPr>
          <p:cNvGrpSpPr/>
          <p:nvPr/>
        </p:nvGrpSpPr>
        <p:grpSpPr>
          <a:xfrm>
            <a:off x="628649" y="930900"/>
            <a:ext cx="8213279" cy="4227953"/>
            <a:chOff x="628649" y="930900"/>
            <a:chExt cx="8213279" cy="4227953"/>
          </a:xfrm>
        </p:grpSpPr>
        <p:sp>
          <p:nvSpPr>
            <p:cNvPr id="11" name="コンテンツ プレースホルダー 4"/>
            <p:cNvSpPr txBox="1">
              <a:spLocks/>
            </p:cNvSpPr>
            <p:nvPr/>
          </p:nvSpPr>
          <p:spPr>
            <a:xfrm>
              <a:off x="628649" y="930900"/>
              <a:ext cx="7886701" cy="422795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kern="100" dirty="0">
                  <a:solidFill>
                    <a:prstClr val="black"/>
                  </a:solidFill>
                  <a:effectLst/>
                  <a:latin typeface="Times New Roman" panose="02020603050405020304" pitchFamily="18" charset="0"/>
                  <a:ea typeface="Meiryo UI" panose="020B0604030504040204" pitchFamily="50" charset="-128"/>
                  <a:cs typeface="Times New Roman" panose="02020603050405020304" pitchFamily="18" charset="0"/>
                </a:rPr>
                <a:t>In the figure </a:t>
              </a:r>
              <a:r>
                <a:rPr lang="en-US" altLang="ja-JP" sz="1400" kern="1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on the right,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the forces acting on the force points A 2 L away from the rotation axis O and the force points B separated from L are referred to </a:t>
              </a:r>
              <a:r>
                <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respectively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as Fa and Fb</a:t>
              </a:r>
              <a:r>
                <a:rPr lang="en-US" altLang="ja-JP" sz="1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ja-JP" altLang="en-US" sz="1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Each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moment (Ma, Mb)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can be obtained as,</a:t>
              </a:r>
              <a:endParaRPr lang="ja-JP"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30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Ｍａ＝　Ｆａ</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２Ｌ</a:t>
              </a: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Ｍｂ＝　Ｆｂ</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Ｌ</a:t>
              </a:r>
            </a:p>
            <a:p>
              <a:pPr marL="0" indent="0">
                <a:lnSpc>
                  <a:spcPct val="100000"/>
                </a:lnSpc>
                <a:spcBef>
                  <a:spcPts val="0"/>
                </a:spcBef>
                <a:buNone/>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gn="l" fontAlgn="base">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If the force (moment) for tightening this nut is the same,</a:t>
              </a:r>
              <a:endParaRPr lang="ja-JP"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30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Ｍａ＝Ｍｂ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will be,</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30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Ｆａ</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２Ｌ＝Ｆｂ</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Ｌ</a:t>
              </a: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２Ｆａ＝Ｆｂ</a:t>
              </a: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Ｆａ＝Ｆｂ／２</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en-US" altLang="ja-JP" sz="1400" kern="100" dirty="0">
                <a:solidFill>
                  <a:prstClr val="black"/>
                </a:solidFill>
                <a:effectLst/>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If</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force (moment) for tightening the nut is the same</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the force Fa for tightening at the point A where the length of the arm is doubled</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is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half the force Fb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tightening at the near point B</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However, in this case, the distance for moving the arm becomes long, and the amount of work is the same regarless of whether the arm is tightened with A or B.</a:t>
              </a:r>
              <a:r>
                <a:rPr lang="ja-JP"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t>
              </a:r>
            </a:p>
          </p:txBody>
        </p:sp>
        <p:pic>
          <p:nvPicPr>
            <p:cNvPr id="2" name="図 1">
              <a:extLst>
                <a:ext uri="{FF2B5EF4-FFF2-40B4-BE49-F238E27FC236}">
                  <a16:creationId xmlns:a16="http://schemas.microsoft.com/office/drawing/2014/main" id="{78860987-2C63-4765-9185-E16314785D53}"/>
                </a:ext>
              </a:extLst>
            </p:cNvPr>
            <p:cNvPicPr>
              <a:picLocks noChangeAspect="1"/>
            </p:cNvPicPr>
            <p:nvPr/>
          </p:nvPicPr>
          <p:blipFill>
            <a:blip r:embed="rId3"/>
            <a:stretch>
              <a:fillRect/>
            </a:stretch>
          </p:blipFill>
          <p:spPr>
            <a:xfrm>
              <a:off x="4995081" y="1475728"/>
              <a:ext cx="3846847" cy="1701405"/>
            </a:xfrm>
            <a:prstGeom prst="rect">
              <a:avLst/>
            </a:prstGeom>
          </p:spPr>
        </p:pic>
      </p:grpSp>
    </p:spTree>
    <p:extLst>
      <p:ext uri="{BB962C8B-B14F-4D97-AF65-F5344CB8AC3E}">
        <p14:creationId xmlns:p14="http://schemas.microsoft.com/office/powerpoint/2010/main" val="1108153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Moment of Force</a:t>
            </a:r>
            <a:r>
              <a:rPr lang="ja-JP" altLang="en-US" sz="2400" b="1">
                <a:latin typeface="Times New Roman" panose="02020603050405020304" pitchFamily="18" charset="0"/>
                <a:ea typeface="Meiryo UI" panose="020B0604030504040204" pitchFamily="50" charset="-128"/>
                <a:cs typeface="Times New Roman" panose="02020603050405020304" pitchFamily="18" charset="0"/>
              </a:rPr>
              <a:t>（３）　</a:t>
            </a:r>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Fall</a:t>
            </a:r>
            <a:r>
              <a:rPr lang="ja-JP" altLang="en-US" sz="2400" b="1">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and</a:t>
            </a:r>
            <a:r>
              <a:rPr lang="ja-JP" altLang="en-US" sz="2400" b="1">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moment</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980651" y="6400413"/>
            <a:ext cx="4190011"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14</a:t>
            </a:r>
            <a:r>
              <a:rPr lang="en-US" altLang="ja-JP" sz="1200" dirty="0">
                <a:latin typeface="Times New Roman" panose="02020603050405020304" pitchFamily="18" charset="0"/>
                <a:ea typeface="+mn-lt"/>
                <a:cs typeface="Times New Roman" panose="02020603050405020304" pitchFamily="18" charset="0"/>
              </a:rPr>
              <a:t>8</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6</a:t>
            </a:r>
            <a:r>
              <a:rPr lang="en-US" altLang="ja-JP" sz="1200" dirty="0" smtClean="0">
                <a:latin typeface="Times New Roman" panose="02020603050405020304" pitchFamily="18" charset="0"/>
                <a:ea typeface="+mn-lt"/>
                <a:cs typeface="Times New Roman" panose="02020603050405020304" pitchFamily="18" charset="0"/>
              </a:rPr>
              <a:t>4</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 65</a:t>
            </a:r>
            <a:r>
              <a:rPr lang="ja-JP" sz="1200" dirty="0" smtClean="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69</a:t>
            </a:fld>
            <a:endParaRPr lang="ja-JP" alt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796175"/>
            <a:ext cx="7886701" cy="551611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The relationship between stability and moment against a fall during aerial work platform work will be explained as an example.</a:t>
            </a:r>
            <a:endParaRPr lang="ja-JP"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30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【formula】</a:t>
            </a: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Ｏ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300" dirty="0">
                <a:effectLst/>
                <a:latin typeface="Times New Roman" panose="02020603050405020304" pitchFamily="18" charset="0"/>
                <a:ea typeface="Times New Roman" panose="02020603050405020304" pitchFamily="18" charset="0"/>
                <a:cs typeface="Times New Roman" panose="02020603050405020304" pitchFamily="18" charset="0"/>
              </a:rPr>
              <a:t>Fall fulcrum (outrigger overhang position)</a:t>
            </a:r>
            <a:endParaRPr lang="en-US" altLang="ja-JP" sz="1300" dirty="0">
              <a:solidFill>
                <a:prstClr val="black"/>
              </a:solidFill>
              <a:effectLst/>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Ｗ</a:t>
            </a:r>
            <a:r>
              <a:rPr lang="ja-JP" altLang="en-US" sz="1400" baseline="-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Ｇ</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300" kern="100" dirty="0">
                <a:effectLst/>
                <a:latin typeface="Times New Roman" panose="02020603050405020304" pitchFamily="18" charset="0"/>
                <a:ea typeface="Times New Roman" panose="02020603050405020304" pitchFamily="18" charset="0"/>
                <a:cs typeface="Times New Roman" panose="02020603050405020304" pitchFamily="18" charset="0"/>
              </a:rPr>
              <a:t>Weight of aerial work platform</a:t>
            </a:r>
            <a:r>
              <a:rPr lang="en-US" altLang="ja-JP" sz="1300" kern="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ja-JP" sz="1300" dirty="0">
                <a:effectLst/>
                <a:latin typeface="Times New Roman" panose="02020603050405020304" pitchFamily="18" charset="0"/>
                <a:ea typeface="Times New Roman" panose="02020603050405020304" pitchFamily="18" charset="0"/>
                <a:cs typeface="Times New Roman" panose="02020603050405020304" pitchFamily="18" charset="0"/>
              </a:rPr>
              <a:t>(Mass of vehicle x g)</a:t>
            </a:r>
            <a:endParaRPr lang="en-US" altLang="ja-JP" sz="13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Ｗ：</a:t>
            </a:r>
            <a:r>
              <a:rPr lang="ja-JP" altLang="ja-JP" sz="1300" kern="100" dirty="0">
                <a:effectLst/>
                <a:latin typeface="Times New Roman" panose="02020603050405020304" pitchFamily="18" charset="0"/>
                <a:ea typeface="Times New Roman" panose="02020603050405020304" pitchFamily="18" charset="0"/>
                <a:cs typeface="Times New Roman" panose="02020603050405020304" pitchFamily="18" charset="0"/>
              </a:rPr>
              <a:t>Total weight of load on the work floor (Loaded mass x g)</a:t>
            </a:r>
            <a:endParaRPr lang="ja-JP" altLang="ja-JP" sz="13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Ｌ　</a:t>
            </a:r>
            <a:r>
              <a:rPr lang="en-US" altLang="ja-JP" sz="13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300" dirty="0">
                <a:effectLst/>
                <a:latin typeface="Times New Roman" panose="02020603050405020304" pitchFamily="18" charset="0"/>
                <a:ea typeface="Times New Roman" panose="02020603050405020304" pitchFamily="18" charset="0"/>
                <a:cs typeface="Times New Roman" panose="02020603050405020304" pitchFamily="18" charset="0"/>
              </a:rPr>
              <a:t>From the fulcrum O to the position of the center of gravity of the aerial work platform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distance</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ℓ</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From the fulcrum O to the center of gravity of the load </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ho</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rizontal distance</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With the fulcrum O as the axis, the moment of the force that tries to overturn the aerial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work platform is the overturning moment (M</a:t>
            </a:r>
            <a:r>
              <a:rPr lang="ja-JP" altLang="ja-JP" sz="1400" baseline="-2000" dirty="0">
                <a:effectLst/>
                <a:latin typeface="Times New Roman" panose="02020603050405020304" pitchFamily="18" charset="0"/>
                <a:ea typeface="Times New Roman" panose="02020603050405020304" pitchFamily="18" charset="0"/>
                <a:cs typeface="Times New Roman" panose="02020603050405020304" pitchFamily="18" charset="0"/>
              </a:rPr>
              <a:t>W</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and the moment that acts in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opposition to the moment that tries to overturn and tries to stabilize it (M</a:t>
            </a:r>
            <a:r>
              <a:rPr lang="ja-JP" altLang="ja-JP" sz="1400" baseline="-2000"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is next.</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It can be calculated by following formula</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100000"/>
              </a:lnSpc>
              <a:spcBef>
                <a:spcPts val="30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Falling moment </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Ｍ</a:t>
            </a:r>
            <a:r>
              <a:rPr lang="ja-JP" altLang="en-US" sz="1400" baseline="-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Ｗ</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Ｗ</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×ℓ</a:t>
            </a: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Stable moment </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Ｍ</a:t>
            </a:r>
            <a:r>
              <a:rPr lang="ja-JP" altLang="en-US" sz="1400" baseline="-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Ｇ</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Ｗ</a:t>
            </a:r>
            <a:r>
              <a:rPr lang="ja-JP" altLang="en-US" sz="1400" baseline="-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Ｇ</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Ｌ</a:t>
            </a:r>
          </a:p>
          <a:p>
            <a:pPr marL="0" indent="0">
              <a:lnSpc>
                <a:spcPct val="100000"/>
              </a:lnSpc>
              <a:spcBef>
                <a:spcPts val="30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If </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Ｍ</a:t>
            </a:r>
            <a:r>
              <a:rPr lang="ja-JP" altLang="ja-JP" sz="1400"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Ｇ</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＞Ｍ</a:t>
            </a:r>
            <a:r>
              <a:rPr lang="ja-JP" altLang="ja-JP" sz="1400"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Ｗ</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the aerial work platform is stable against a fall, and if </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Ｍ</a:t>
            </a:r>
            <a:r>
              <a:rPr lang="ja-JP" altLang="ja-JP" sz="1400"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Ｇ</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＜Ｍ</a:t>
            </a:r>
            <a:r>
              <a:rPr lang="ja-JP" altLang="ja-JP" sz="1400"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Ｗ</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the aerial work platform falls. </a:t>
            </a:r>
            <a:endParaRPr lang="en-US" altLang="ja-JP" sz="1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Even if the load is the same, by lowering or lengthening the boom, the distance (</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Ｑ</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to the center of gravity of the load becomes longer, the falling moment (</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Ｍ</a:t>
            </a:r>
            <a:r>
              <a:rPr lang="ja-JP" altLang="ja-JP" sz="1400"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Ｗ</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increases, and the risk of falling increases</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100000"/>
              </a:lnSpc>
              <a:spcBef>
                <a:spcPts val="300"/>
              </a:spcBef>
              <a:buNone/>
            </a:pPr>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Furthermore,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the "boom operation regulation device", which is a safety device for</a:t>
            </a:r>
            <a:endPar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aerial work platforms, automatically detects this fall moment and stability moment </a:t>
            </a:r>
            <a:endPar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and issues an alarm or stops the operation.</a:t>
            </a:r>
            <a:endParaRPr lang="en-US" altLang="ja-JP" sz="1400" kern="1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300"/>
              </a:spcBef>
              <a:buNone/>
            </a:pPr>
            <a:r>
              <a:rPr lang="en-US" altLang="ja-JP" sz="1400" kern="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The working range diagram in </a:t>
            </a:r>
            <a:r>
              <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right figure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shows the limit of operation of the boom.</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buNone/>
            </a:pP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buNone/>
            </a:pP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87F520D2-BA5F-4ABB-A526-CD973B40D99F}"/>
              </a:ext>
            </a:extLst>
          </p:cNvPr>
          <p:cNvGrpSpPr/>
          <p:nvPr/>
        </p:nvGrpSpPr>
        <p:grpSpPr>
          <a:xfrm>
            <a:off x="6726402" y="3850041"/>
            <a:ext cx="1788948" cy="1809782"/>
            <a:chOff x="6726402" y="3815205"/>
            <a:chExt cx="1788948" cy="1809782"/>
          </a:xfrm>
        </p:grpSpPr>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726402" y="3815205"/>
              <a:ext cx="1788948" cy="1809782"/>
            </a:xfrm>
            <a:prstGeom prst="rect">
              <a:avLst/>
            </a:prstGeom>
            <a:noFill/>
            <a:ln>
              <a:solidFill>
                <a:schemeClr val="tx1"/>
              </a:solidFill>
            </a:ln>
          </p:spPr>
        </p:pic>
        <p:sp>
          <p:nvSpPr>
            <p:cNvPr id="9" name="正方形/長方形 8">
              <a:extLst>
                <a:ext uri="{FF2B5EF4-FFF2-40B4-BE49-F238E27FC236}">
                  <a16:creationId xmlns:a16="http://schemas.microsoft.com/office/drawing/2014/main" id="{E18DE88D-B1B5-42E9-93DB-3499E828AAF3}"/>
                </a:ext>
              </a:extLst>
            </p:cNvPr>
            <p:cNvSpPr/>
            <p:nvPr/>
          </p:nvSpPr>
          <p:spPr>
            <a:xfrm>
              <a:off x="6731493" y="3826512"/>
              <a:ext cx="1632771" cy="109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Outrigger maximum overhang </a:t>
              </a:r>
              <a:endParaRPr lang="ja-JP" sz="8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FF9F046D-06A9-4212-BD01-8504190E286B}"/>
                </a:ext>
              </a:extLst>
            </p:cNvPr>
            <p:cNvSpPr/>
            <p:nvPr/>
          </p:nvSpPr>
          <p:spPr>
            <a:xfrm rot="5400000">
              <a:off x="7667453" y="4419809"/>
              <a:ext cx="1111253" cy="282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Ground clearance (m)</a:t>
              </a:r>
              <a:endParaRPr lang="ja-JP" sz="105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CAE25465-A4B5-4E77-8EA9-ABCF6FD6DB33}"/>
                </a:ext>
              </a:extLst>
            </p:cNvPr>
            <p:cNvSpPr/>
            <p:nvPr/>
          </p:nvSpPr>
          <p:spPr>
            <a:xfrm>
              <a:off x="6726402" y="5312853"/>
              <a:ext cx="937594" cy="109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7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Operating radius (m) </a:t>
              </a:r>
              <a:endParaRPr lang="ja-JP" sz="7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0633FFCD-FB5D-4047-A5EA-808165A03DE2}"/>
                </a:ext>
              </a:extLst>
            </p:cNvPr>
            <p:cNvSpPr/>
            <p:nvPr/>
          </p:nvSpPr>
          <p:spPr>
            <a:xfrm>
              <a:off x="6813858" y="5454740"/>
              <a:ext cx="1581163" cy="14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7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Figure 4-15 work range diagram</a:t>
              </a:r>
              <a:endParaRPr lang="ja-JP" sz="7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2EAD0800-922C-40AF-84A2-A34381B2C5D7}"/>
                </a:ext>
              </a:extLst>
            </p:cNvPr>
            <p:cNvSpPr/>
            <p:nvPr/>
          </p:nvSpPr>
          <p:spPr>
            <a:xfrm>
              <a:off x="7663996" y="5223768"/>
              <a:ext cx="840362" cy="198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7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Boom operation limit</a:t>
              </a:r>
              <a:endParaRPr lang="ja-JP" sz="10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2" name="グループ化 1">
            <a:extLst>
              <a:ext uri="{FF2B5EF4-FFF2-40B4-BE49-F238E27FC236}">
                <a16:creationId xmlns:a16="http://schemas.microsoft.com/office/drawing/2014/main" id="{97B141FB-87C9-4657-A93D-BE40060068C0}"/>
              </a:ext>
            </a:extLst>
          </p:cNvPr>
          <p:cNvGrpSpPr/>
          <p:nvPr/>
        </p:nvGrpSpPr>
        <p:grpSpPr>
          <a:xfrm>
            <a:off x="6612839" y="1068080"/>
            <a:ext cx="2071521" cy="2573051"/>
            <a:chOff x="6612839" y="1033244"/>
            <a:chExt cx="2071521" cy="2573051"/>
          </a:xfrm>
        </p:grpSpPr>
        <p:pic>
          <p:nvPicPr>
            <p:cNvPr id="6" name="図 5"/>
            <p:cNvPicPr/>
            <p:nvPr/>
          </p:nvPicPr>
          <p:blipFill>
            <a:blip r:embed="rId4">
              <a:extLst>
                <a:ext uri="{28A0092B-C50C-407E-A947-70E740481C1C}">
                  <a14:useLocalDpi xmlns:a14="http://schemas.microsoft.com/office/drawing/2010/main" val="0"/>
                </a:ext>
              </a:extLst>
            </a:blip>
            <a:srcRect/>
            <a:stretch>
              <a:fillRect/>
            </a:stretch>
          </p:blipFill>
          <p:spPr bwMode="auto">
            <a:xfrm>
              <a:off x="6957414" y="1033244"/>
              <a:ext cx="1557936" cy="2569602"/>
            </a:xfrm>
            <a:prstGeom prst="rect">
              <a:avLst/>
            </a:prstGeom>
            <a:noFill/>
            <a:ln>
              <a:solidFill>
                <a:schemeClr val="tx1"/>
              </a:solidFill>
            </a:ln>
          </p:spPr>
        </p:pic>
        <p:sp>
          <p:nvSpPr>
            <p:cNvPr id="15" name="正方形/長方形 14">
              <a:extLst>
                <a:ext uri="{FF2B5EF4-FFF2-40B4-BE49-F238E27FC236}">
                  <a16:creationId xmlns:a16="http://schemas.microsoft.com/office/drawing/2014/main" id="{C5DB8739-A4E6-4E87-A12E-3FFC85C0A80F}"/>
                </a:ext>
              </a:extLst>
            </p:cNvPr>
            <p:cNvSpPr/>
            <p:nvPr/>
          </p:nvSpPr>
          <p:spPr>
            <a:xfrm>
              <a:off x="6956017" y="3334273"/>
              <a:ext cx="1557937" cy="272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Figure 4-14 fall moment of aerial work platform</a:t>
              </a:r>
              <a:endParaRPr lang="ja-JP" sz="105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91A006B7-542B-4E4A-B39E-0C597D432E66}"/>
                </a:ext>
              </a:extLst>
            </p:cNvPr>
            <p:cNvSpPr/>
            <p:nvPr/>
          </p:nvSpPr>
          <p:spPr>
            <a:xfrm>
              <a:off x="7678423" y="2780000"/>
              <a:ext cx="825935" cy="180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Fall fulcrum </a:t>
              </a:r>
              <a:r>
                <a:rPr lang="ja-JP" sz="800" kern="10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a:t>
              </a:r>
              <a:endParaRPr lang="ja-JP" sz="11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57FAF817-DD7A-4711-8102-1D999DDDA4A6}"/>
                </a:ext>
              </a:extLst>
            </p:cNvPr>
            <p:cNvSpPr/>
            <p:nvPr/>
          </p:nvSpPr>
          <p:spPr>
            <a:xfrm>
              <a:off x="6612839" y="1375579"/>
              <a:ext cx="1051157" cy="212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Stable moment (Mg)</a:t>
              </a:r>
              <a:endParaRPr lang="ja-JP" sz="11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064C1046-6A92-4E8A-A830-F9ED77A752F8}"/>
                </a:ext>
              </a:extLst>
            </p:cNvPr>
            <p:cNvSpPr/>
            <p:nvPr/>
          </p:nvSpPr>
          <p:spPr>
            <a:xfrm>
              <a:off x="7720558" y="1403024"/>
              <a:ext cx="963802" cy="107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Fall moment (Mw)</a:t>
              </a:r>
              <a:endParaRPr lang="ja-JP" sz="11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spTree>
    <p:extLst>
      <p:ext uri="{BB962C8B-B14F-4D97-AF65-F5344CB8AC3E}">
        <p14:creationId xmlns:p14="http://schemas.microsoft.com/office/powerpoint/2010/main" val="151164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57404" y="365126"/>
            <a:ext cx="7857946" cy="529042"/>
          </a:xfrm>
          <a:ln>
            <a:solidFill>
              <a:schemeClr val="tx1"/>
            </a:solidFill>
          </a:ln>
        </p:spPr>
        <p:txBody>
          <a:bodyPr>
            <a:noAutofit/>
          </a:bodyPr>
          <a:lstStyle/>
          <a:p>
            <a:r>
              <a:rPr lang="ja-JP" sz="2400" dirty="0">
                <a:latin typeface="Times New Roman" panose="02020603050405020304" pitchFamily="18" charset="0"/>
                <a:ea typeface="+mj-lt"/>
                <a:cs typeface="Times New Roman" panose="02020603050405020304" pitchFamily="18" charset="0"/>
              </a:rPr>
              <a:t>Types of aerial work platforms </a:t>
            </a:r>
            <a:r>
              <a:rPr lang="en-US" altLang="ja-JP" sz="2400" dirty="0">
                <a:latin typeface="Times New Roman" panose="02020603050405020304" pitchFamily="18" charset="0"/>
                <a:ea typeface="+mj-lt"/>
                <a:cs typeface="Times New Roman" panose="02020603050405020304" pitchFamily="18" charset="0"/>
              </a:rPr>
              <a:t>–</a:t>
            </a:r>
            <a:r>
              <a:rPr lang="ja-JP" altLang="en-US" sz="2400" dirty="0">
                <a:latin typeface="Times New Roman" panose="02020603050405020304" pitchFamily="18" charset="0"/>
                <a:ea typeface="+mj-lt"/>
                <a:cs typeface="Times New Roman" panose="02020603050405020304" pitchFamily="18" charset="0"/>
              </a:rPr>
              <a:t> </a:t>
            </a:r>
            <a:r>
              <a:rPr lang="es-ES" altLang="ja-JP" sz="2400" dirty="0">
                <a:latin typeface="Times New Roman" panose="02020603050405020304" pitchFamily="18" charset="0"/>
                <a:ea typeface="+mj-lt"/>
                <a:cs typeface="Times New Roman" panose="02020603050405020304" pitchFamily="18" charset="0"/>
              </a:rPr>
              <a:t>working equipment</a:t>
            </a:r>
            <a:r>
              <a:rPr lang="ja-JP" sz="2400" dirty="0">
                <a:latin typeface="Times New Roman" panose="02020603050405020304" pitchFamily="18" charset="0"/>
                <a:ea typeface="+mj-lt"/>
                <a:cs typeface="Times New Roman" panose="02020603050405020304" pitchFamily="18" charset="0"/>
              </a:rPr>
              <a:t> (</a:t>
            </a:r>
            <a:r>
              <a:rPr lang="en-US" altLang="ja-JP" sz="2400" dirty="0">
                <a:latin typeface="Times New Roman" panose="02020603050405020304" pitchFamily="18" charset="0"/>
                <a:ea typeface="+mj-lt"/>
                <a:cs typeface="Times New Roman" panose="02020603050405020304" pitchFamily="18" charset="0"/>
              </a:rPr>
              <a:t>3</a:t>
            </a:r>
            <a:r>
              <a:rPr lang="ja-JP" sz="2400" dirty="0">
                <a:latin typeface="Times New Roman" panose="02020603050405020304" pitchFamily="18" charset="0"/>
                <a:ea typeface="+mj-lt"/>
                <a:cs typeface="Times New Roman" panose="02020603050405020304" pitchFamily="18" charset="0"/>
              </a:rPr>
              <a:t>)</a:t>
            </a:r>
            <a:r>
              <a:rPr lang="ja-JP" altLang="en-US" sz="2400" dirty="0">
                <a:latin typeface="Times New Roman" panose="02020603050405020304" pitchFamily="18" charset="0"/>
                <a:ea typeface="+mj-lt"/>
                <a:cs typeface="Times New Roman" panose="02020603050405020304" pitchFamily="18" charset="0"/>
              </a:rPr>
              <a:t> </a:t>
            </a:r>
            <a:endParaRPr lang="en-US" altLang="ja-JP" dirty="0">
              <a:latin typeface="Times New Roman" panose="02020603050405020304" pitchFamily="18" charset="0"/>
              <a:ea typeface="游ゴシック Light"/>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6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7</a:t>
            </a:r>
            <a:r>
              <a:rPr lang="ja-JP" altLang="en-US"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7</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9C8B68FF-0BBE-44AD-B7C2-E7C9C9605095}"/>
              </a:ext>
            </a:extLst>
          </p:cNvPr>
          <p:cNvGrpSpPr/>
          <p:nvPr/>
        </p:nvGrpSpPr>
        <p:grpSpPr>
          <a:xfrm>
            <a:off x="657405" y="1352858"/>
            <a:ext cx="7872323" cy="4371309"/>
            <a:chOff x="657405" y="1352858"/>
            <a:chExt cx="7872323" cy="4371309"/>
          </a:xfrm>
        </p:grpSpPr>
        <p:sp>
          <p:nvSpPr>
            <p:cNvPr id="11" name="コンテンツ プレースホルダー 4"/>
            <p:cNvSpPr txBox="1">
              <a:spLocks/>
            </p:cNvSpPr>
            <p:nvPr/>
          </p:nvSpPr>
          <p:spPr>
            <a:xfrm>
              <a:off x="657405" y="1352858"/>
              <a:ext cx="7872323" cy="2468366"/>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latin typeface="Times New Roman" panose="02020603050405020304" pitchFamily="18" charset="0"/>
                  <a:ea typeface="Meiryo UI"/>
                  <a:cs typeface="Times New Roman" panose="02020603050405020304" pitchFamily="18" charset="0"/>
                </a:rPr>
                <a:t>③　</a:t>
              </a:r>
              <a:r>
                <a:rPr lang="ja-JP" sz="1600" dirty="0">
                  <a:latin typeface="Times New Roman" panose="02020603050405020304" pitchFamily="18" charset="0"/>
                  <a:ea typeface="+mn-lt"/>
                  <a:cs typeface="Times New Roman" panose="02020603050405020304" pitchFamily="18" charset="0"/>
                </a:rPr>
                <a:t>Mixed boom type</a:t>
              </a:r>
              <a:endParaRPr lang="en-US" altLang="ja-JP" sz="16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ja-JP" sz="1600" dirty="0">
                  <a:latin typeface="Times New Roman" panose="02020603050405020304" pitchFamily="18" charset="0"/>
                  <a:ea typeface="+mn-lt"/>
                  <a:cs typeface="Times New Roman" panose="02020603050405020304" pitchFamily="18" charset="0"/>
                </a:rPr>
                <a:t>The boom has both expansion and contraction and refracting functions.</a:t>
              </a:r>
            </a:p>
            <a:p>
              <a:pPr marL="0" indent="0">
                <a:lnSpc>
                  <a:spcPct val="110000"/>
                </a:lnSpc>
                <a:spcBef>
                  <a:spcPts val="0"/>
                </a:spcBef>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a:buNone/>
              </a:pPr>
              <a:r>
                <a:rPr lang="en-US" sz="1600" dirty="0">
                  <a:latin typeface="Times New Roman" panose="02020603050405020304" pitchFamily="18" charset="0"/>
                  <a:ea typeface="+mn-lt"/>
                  <a:cs typeface="Times New Roman" panose="02020603050405020304" pitchFamily="18" charset="0"/>
                </a:rPr>
                <a:t>【</a:t>
              </a:r>
              <a:r>
                <a:rPr lang="en-US" altLang="ja-JP" sz="1600" dirty="0">
                  <a:latin typeface="Times New Roman" panose="02020603050405020304" pitchFamily="18" charset="0"/>
                  <a:ea typeface="+mn-lt"/>
                  <a:cs typeface="Times New Roman" panose="02020603050405020304" pitchFamily="18" charset="0"/>
                </a:rPr>
                <a:t> Main Features </a:t>
              </a:r>
              <a:r>
                <a:rPr lang="en-US" sz="16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ea typeface="+mn-lt"/>
                <a:cs typeface="Times New Roman" panose="02020603050405020304" pitchFamily="18" charset="0"/>
              </a:endParaRPr>
            </a:p>
            <a:p>
              <a:pPr>
                <a:buNone/>
              </a:pPr>
              <a:r>
                <a:rPr lang="en-US" altLang="ja-JP" sz="1600" dirty="0">
                  <a:latin typeface="Times New Roman" panose="02020603050405020304" pitchFamily="18" charset="0"/>
                  <a:ea typeface="+mn-lt"/>
                  <a:cs typeface="Times New Roman" panose="02020603050405020304" pitchFamily="18" charset="0"/>
                </a:rPr>
                <a:t>A. The reachable area of the work floor can be higher and wider. </a:t>
              </a:r>
              <a:endParaRPr lang="ja-JP"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B. It is often used for construction work and maintenance work that requires work in high places and in a wide range. </a:t>
              </a:r>
              <a:endParaRPr lang="ja-JP" dirty="0">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EC487F77-F058-47F1-8B68-7CF8E697919A}"/>
                </a:ext>
              </a:extLst>
            </p:cNvPr>
            <p:cNvPicPr>
              <a:picLocks noChangeAspect="1"/>
            </p:cNvPicPr>
            <p:nvPr/>
          </p:nvPicPr>
          <p:blipFill>
            <a:blip r:embed="rId3"/>
            <a:stretch>
              <a:fillRect/>
            </a:stretch>
          </p:blipFill>
          <p:spPr>
            <a:xfrm>
              <a:off x="6371331" y="3429000"/>
              <a:ext cx="1368006" cy="2295167"/>
            </a:xfrm>
            <a:prstGeom prst="rect">
              <a:avLst/>
            </a:prstGeom>
          </p:spPr>
        </p:pic>
      </p:grpSp>
    </p:spTree>
    <p:extLst>
      <p:ext uri="{BB962C8B-B14F-4D97-AF65-F5344CB8AC3E}">
        <p14:creationId xmlns:p14="http://schemas.microsoft.com/office/powerpoint/2010/main" val="895122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Balance of Force</a:t>
            </a:r>
            <a:endParaRPr kumimoji="1" lang="ja-JP" altLang="en-US" sz="2400" b="1"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14</a:t>
            </a:r>
            <a:r>
              <a:rPr lang="en-US" altLang="ja-JP" sz="1200" dirty="0">
                <a:latin typeface="Times New Roman" panose="02020603050405020304" pitchFamily="18" charset="0"/>
                <a:ea typeface="+mn-lt"/>
                <a:cs typeface="Times New Roman" panose="02020603050405020304" pitchFamily="18" charset="0"/>
              </a:rPr>
              <a:t>9</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6</a:t>
            </a:r>
            <a:r>
              <a:rPr lang="en-US" altLang="ja-JP" sz="1200" dirty="0" smtClean="0">
                <a:latin typeface="Times New Roman" panose="02020603050405020304" pitchFamily="18" charset="0"/>
                <a:ea typeface="+mn-lt"/>
                <a:cs typeface="Times New Roman" panose="02020603050405020304" pitchFamily="18" charset="0"/>
              </a:rPr>
              <a:t>5</a:t>
            </a:r>
            <a:r>
              <a:rPr lang="ja-JP" altLang="en-US" sz="1200" dirty="0" smtClean="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70</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842469"/>
            <a:ext cx="7886701" cy="45582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lang="en-US" altLang="ja-JP"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Balance of force</a:t>
            </a: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When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several forces are acting on one object</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and the object does not move,</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their forces are said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"balanced"</a:t>
            </a:r>
            <a:r>
              <a:rPr lang="en-US"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0">
              <a:lnSpc>
                <a:spcPct val="100000"/>
              </a:lnSpc>
              <a:spcBef>
                <a:spcPts val="0"/>
              </a:spcBef>
              <a:buNone/>
            </a:pPr>
            <a:r>
              <a:rPr lang="en-US"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For example, when a load is hung with a rope, the fact that the load is stationary</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means that an upward force (F) having the same magnitude as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the gravity (W = mg) generated by the mass of the load acts on the rope,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and the force is applied. It means that they are in a balanced state</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nSpc>
                <a:spcPct val="100000"/>
              </a:lnSpc>
              <a:spcBef>
                <a:spcPts val="0"/>
              </a:spcBef>
              <a:buNone/>
            </a:pP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②　</a:t>
            </a:r>
            <a:r>
              <a:rPr lang="en-US"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Balance of parallel forces</a:t>
            </a: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The force acting on the balance in </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right f</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igure is standstill,</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it means</a:t>
            </a:r>
            <a:r>
              <a:rPr lang="en-US" altLang="ja-JP" sz="1400" dirty="0">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the counterclockwise moment (Ma) of the fulcrum,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and the clockwise moment (Mb) is equal.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It can be expressed by the following equation</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nSpc>
                <a:spcPct val="100000"/>
              </a:lnSpc>
              <a:spcBef>
                <a:spcPts val="0"/>
              </a:spcBef>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Ｍａ＝Ｍｂ</a:t>
            </a:r>
          </a:p>
          <a:p>
            <a:pPr marL="0" indent="0">
              <a:lnSpc>
                <a:spcPct val="100000"/>
              </a:lnSpc>
              <a:spcBef>
                <a:spcPts val="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Ｍａ＝Ｗａ</a:t>
            </a: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ａ</a:t>
            </a:r>
          </a:p>
          <a:p>
            <a:pPr marL="0" indent="0">
              <a:lnSpc>
                <a:spcPct val="100000"/>
              </a:lnSpc>
              <a:spcBef>
                <a:spcPts val="0"/>
              </a:spcBef>
              <a:buNone/>
            </a:pP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Ｍｂ＝Ｗｂ</a:t>
            </a: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ｂ</a:t>
            </a:r>
          </a:p>
          <a:p>
            <a:pPr marL="0" indent="0">
              <a:lnSpc>
                <a:spcPct val="100000"/>
              </a:lnSpc>
              <a:spcBef>
                <a:spcPts val="0"/>
              </a:spcBef>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In addition, on the shoulder of the person who supports this,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Wa</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1400" dirty="0">
                <a:latin typeface="Times New Roman" panose="02020603050405020304" pitchFamily="18" charset="0"/>
                <a:ea typeface="ＭＳ ゴシック" panose="020B0609070205080204" pitchFamily="49" charset="-128"/>
                <a:cs typeface="Times New Roman" panose="02020603050405020304" pitchFamily="18" charset="0"/>
              </a:rPr>
              <a:t>Wb</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 The force of P is acting</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3" name="Rectangle 3">
            <a:extLst>
              <a:ext uri="{FF2B5EF4-FFF2-40B4-BE49-F238E27FC236}">
                <a16:creationId xmlns:a16="http://schemas.microsoft.com/office/drawing/2014/main" id="{D0CEAA7C-1702-43EA-BF31-AB522AF203BC}"/>
              </a:ext>
            </a:extLst>
          </p:cNvPr>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Times New Roman" panose="02020603050405020304" pitchFamily="18" charset="0"/>
              <a:cs typeface="Times New Roman" panose="02020603050405020304" pitchFamily="18" charset="0"/>
            </a:endParaRPr>
          </a:p>
        </p:txBody>
      </p:sp>
      <p:grpSp>
        <p:nvGrpSpPr>
          <p:cNvPr id="9" name="グループ化 8">
            <a:extLst>
              <a:ext uri="{FF2B5EF4-FFF2-40B4-BE49-F238E27FC236}">
                <a16:creationId xmlns:a16="http://schemas.microsoft.com/office/drawing/2014/main" id="{37D0694C-4514-4CE3-807C-7B453A26BBB7}"/>
              </a:ext>
            </a:extLst>
          </p:cNvPr>
          <p:cNvGrpSpPr/>
          <p:nvPr/>
        </p:nvGrpSpPr>
        <p:grpSpPr>
          <a:xfrm>
            <a:off x="6709983" y="3022449"/>
            <a:ext cx="1805367" cy="2304746"/>
            <a:chOff x="6709983" y="3022449"/>
            <a:chExt cx="1805367" cy="2304746"/>
          </a:xfrm>
        </p:grpSpPr>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709983" y="3022449"/>
              <a:ext cx="1805367" cy="2304746"/>
            </a:xfrm>
            <a:prstGeom prst="rect">
              <a:avLst/>
            </a:prstGeom>
            <a:noFill/>
            <a:ln>
              <a:solidFill>
                <a:schemeClr val="tx1"/>
              </a:solidFill>
            </a:ln>
          </p:spPr>
        </p:pic>
        <p:sp>
          <p:nvSpPr>
            <p:cNvPr id="12" name="正方形/長方形 11">
              <a:extLst>
                <a:ext uri="{FF2B5EF4-FFF2-40B4-BE49-F238E27FC236}">
                  <a16:creationId xmlns:a16="http://schemas.microsoft.com/office/drawing/2014/main" id="{56FE5645-EBAF-4A19-9718-978640E45BAA}"/>
                </a:ext>
              </a:extLst>
            </p:cNvPr>
            <p:cNvSpPr/>
            <p:nvPr/>
          </p:nvSpPr>
          <p:spPr>
            <a:xfrm>
              <a:off x="7235963" y="4930219"/>
              <a:ext cx="729686" cy="122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sz="9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A balance</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ctr"/>
              <a:r>
                <a:rPr lang="en-US" sz="12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B814383E-EF92-4866-B1BE-742E6BB2BA03}"/>
                </a:ext>
              </a:extLst>
            </p:cNvPr>
            <p:cNvSpPr/>
            <p:nvPr/>
          </p:nvSpPr>
          <p:spPr>
            <a:xfrm>
              <a:off x="6748402" y="4962070"/>
              <a:ext cx="1729240"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10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Figure 4-18 </a:t>
              </a:r>
            </a:p>
            <a:p>
              <a:pPr algn="just"/>
              <a:r>
                <a:rPr lang="en-US" sz="10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Balance of parallel forces </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10" name="グループ化 9">
            <a:extLst>
              <a:ext uri="{FF2B5EF4-FFF2-40B4-BE49-F238E27FC236}">
                <a16:creationId xmlns:a16="http://schemas.microsoft.com/office/drawing/2014/main" id="{0461212A-E64F-480D-B9A9-6EDAF50E23F3}"/>
              </a:ext>
            </a:extLst>
          </p:cNvPr>
          <p:cNvGrpSpPr/>
          <p:nvPr/>
        </p:nvGrpSpPr>
        <p:grpSpPr>
          <a:xfrm>
            <a:off x="6477090" y="915017"/>
            <a:ext cx="2223851" cy="1894049"/>
            <a:chOff x="6477090" y="915017"/>
            <a:chExt cx="2223851" cy="1894049"/>
          </a:xfrm>
        </p:grpSpPr>
        <p:pic>
          <p:nvPicPr>
            <p:cNvPr id="6" name="図 5"/>
            <p:cNvPicPr/>
            <p:nvPr/>
          </p:nvPicPr>
          <p:blipFill>
            <a:blip r:embed="rId4">
              <a:extLst>
                <a:ext uri="{28A0092B-C50C-407E-A947-70E740481C1C}">
                  <a14:useLocalDpi xmlns:a14="http://schemas.microsoft.com/office/drawing/2010/main" val="0"/>
                </a:ext>
              </a:extLst>
            </a:blip>
            <a:srcRect/>
            <a:stretch>
              <a:fillRect/>
            </a:stretch>
          </p:blipFill>
          <p:spPr bwMode="auto">
            <a:xfrm>
              <a:off x="6673013" y="915017"/>
              <a:ext cx="1842337" cy="1872017"/>
            </a:xfrm>
            <a:prstGeom prst="rect">
              <a:avLst/>
            </a:prstGeom>
            <a:noFill/>
            <a:ln>
              <a:solidFill>
                <a:schemeClr val="tx1"/>
              </a:solidFill>
            </a:ln>
          </p:spPr>
        </p:pic>
        <p:sp>
          <p:nvSpPr>
            <p:cNvPr id="14" name="正方形/長方形 13">
              <a:extLst>
                <a:ext uri="{FF2B5EF4-FFF2-40B4-BE49-F238E27FC236}">
                  <a16:creationId xmlns:a16="http://schemas.microsoft.com/office/drawing/2014/main" id="{3135450B-4A78-4076-96CF-F5A78D9FAB0A}"/>
                </a:ext>
              </a:extLst>
            </p:cNvPr>
            <p:cNvSpPr/>
            <p:nvPr/>
          </p:nvSpPr>
          <p:spPr>
            <a:xfrm>
              <a:off x="6477090" y="2491658"/>
              <a:ext cx="2223851" cy="317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10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Figure 4-16 Balance of parallel forces </a:t>
              </a:r>
              <a:endParaRPr lang="ja-JP" sz="10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sp>
        <p:nvSpPr>
          <p:cNvPr id="15" name="正方形/長方形 14">
            <a:extLst>
              <a:ext uri="{FF2B5EF4-FFF2-40B4-BE49-F238E27FC236}">
                <a16:creationId xmlns:a16="http://schemas.microsoft.com/office/drawing/2014/main" id="{8C150C77-374C-4550-A80A-79DE96297592}"/>
              </a:ext>
            </a:extLst>
          </p:cNvPr>
          <p:cNvSpPr/>
          <p:nvPr/>
        </p:nvSpPr>
        <p:spPr>
          <a:xfrm>
            <a:off x="6681071" y="1207595"/>
            <a:ext cx="594360" cy="403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Point of action </a:t>
            </a:r>
            <a:endParaRPr lang="ja-JP" sz="8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ctr"/>
            <a:r>
              <a:rPr lang="en-US" sz="12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EEB13183-847A-41F0-95DC-50C9AB087694}"/>
              </a:ext>
            </a:extLst>
          </p:cNvPr>
          <p:cNvSpPr/>
          <p:nvPr/>
        </p:nvSpPr>
        <p:spPr>
          <a:xfrm>
            <a:off x="7576302" y="1210905"/>
            <a:ext cx="594360" cy="403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Quality (m) </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ctr"/>
            <a:r>
              <a:rPr lang="en-US" sz="12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781021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ja-JP" sz="2400" b="1" dirty="0">
                <a:effectLst/>
                <a:latin typeface="Times New Roman" panose="02020603050405020304" pitchFamily="18" charset="0"/>
                <a:ea typeface="Times New Roman" panose="02020603050405020304" pitchFamily="18" charset="0"/>
                <a:cs typeface="Times New Roman" panose="02020603050405020304" pitchFamily="18" charset="0"/>
              </a:rPr>
              <a:t>Mass and center of gravity (</a:t>
            </a:r>
            <a:r>
              <a:rPr lang="ja-JP" altLang="ja-JP" sz="2400" b="1" i="1" dirty="0">
                <a:effectLst/>
                <a:latin typeface="Times New Roman" panose="02020603050405020304" pitchFamily="18" charset="0"/>
                <a:ea typeface="Times New Roman" panose="02020603050405020304" pitchFamily="18" charset="0"/>
                <a:cs typeface="Times New Roman" panose="02020603050405020304" pitchFamily="18" charset="0"/>
              </a:rPr>
              <a:t>shitsuryou</a:t>
            </a:r>
            <a:r>
              <a:rPr lang="ja-JP" altLang="ja-JP" sz="2400" b="1"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ja-JP" altLang="ja-JP" sz="2400" b="1" i="1" dirty="0">
                <a:effectLst/>
                <a:latin typeface="Times New Roman" panose="02020603050405020304" pitchFamily="18" charset="0"/>
                <a:ea typeface="Times New Roman" panose="02020603050405020304" pitchFamily="18" charset="0"/>
                <a:cs typeface="Times New Roman" panose="02020603050405020304" pitchFamily="18" charset="0"/>
              </a:rPr>
              <a:t>jyuushin</a:t>
            </a:r>
            <a:r>
              <a:rPr lang="ja-JP" altLang="ja-JP"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1" lang="ja-JP" altLang="en-US" sz="3200" b="1"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391310" y="6400413"/>
            <a:ext cx="377935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50</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6</a:t>
            </a:r>
            <a:r>
              <a:rPr lang="en-US" altLang="ja-JP" sz="1200" dirty="0">
                <a:latin typeface="Times New Roman" panose="02020603050405020304" pitchFamily="18" charset="0"/>
                <a:ea typeface="+mn-lt"/>
                <a:cs typeface="Times New Roman" panose="02020603050405020304" pitchFamily="18" charset="0"/>
              </a:rPr>
              <a:t>6</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71</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10" name="グループ化 9">
            <a:extLst>
              <a:ext uri="{FF2B5EF4-FFF2-40B4-BE49-F238E27FC236}">
                <a16:creationId xmlns:a16="http://schemas.microsoft.com/office/drawing/2014/main" id="{B12014BF-5D7E-4BE8-A350-7FC277905E59}"/>
              </a:ext>
            </a:extLst>
          </p:cNvPr>
          <p:cNvGrpSpPr/>
          <p:nvPr/>
        </p:nvGrpSpPr>
        <p:grpSpPr>
          <a:xfrm>
            <a:off x="628649" y="912898"/>
            <a:ext cx="7980758" cy="3709592"/>
            <a:chOff x="628649" y="912898"/>
            <a:chExt cx="7980758" cy="3709592"/>
          </a:xfrm>
        </p:grpSpPr>
        <p:sp>
          <p:nvSpPr>
            <p:cNvPr id="11" name="コンテンツ プレースホルダー 4"/>
            <p:cNvSpPr txBox="1">
              <a:spLocks/>
            </p:cNvSpPr>
            <p:nvPr/>
          </p:nvSpPr>
          <p:spPr>
            <a:xfrm>
              <a:off x="628649" y="912898"/>
              <a:ext cx="7886701" cy="107470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Mass (</a:t>
              </a:r>
              <a:r>
                <a:rPr lang="en-US" altLang="ja-JP" sz="1400" b="1" i="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shitsuryou</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endPar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mass</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of an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object differs depending on the material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even if the volume is the same. For example, lead is heavier than iron and wood is lighter than aluminum.</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This is due to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the difference in "mass per unit volume" (d).</a:t>
              </a:r>
              <a:endParaRPr lang="ja-JP" altLang="ja-JP"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buNone/>
              </a:pP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08FEAF0C-18EF-49D1-96CE-723A7AFE3BF9}"/>
                </a:ext>
              </a:extLst>
            </p:cNvPr>
            <p:cNvGrpSpPr/>
            <p:nvPr/>
          </p:nvGrpSpPr>
          <p:grpSpPr>
            <a:xfrm>
              <a:off x="628649" y="2091231"/>
              <a:ext cx="7980758" cy="2531259"/>
              <a:chOff x="628649" y="2175455"/>
              <a:chExt cx="7980758" cy="2531259"/>
            </a:xfrm>
          </p:grpSpPr>
          <p:sp>
            <p:nvSpPr>
              <p:cNvPr id="6" name="コンテンツ プレースホルダー 4"/>
              <p:cNvSpPr txBox="1">
                <a:spLocks/>
              </p:cNvSpPr>
              <p:nvPr/>
            </p:nvSpPr>
            <p:spPr>
              <a:xfrm>
                <a:off x="628649" y="2175455"/>
                <a:ext cx="7886701" cy="253125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②　</a:t>
                </a:r>
                <a:r>
                  <a:rPr lang="ja-JP" altLang="ja-JP"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1400" b="1"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ja-JP" altLang="ja-JP" sz="1400" b="1" dirty="0">
                    <a:effectLst/>
                    <a:latin typeface="Times New Roman" panose="02020603050405020304" pitchFamily="18" charset="0"/>
                    <a:ea typeface="Times New Roman" panose="02020603050405020304" pitchFamily="18" charset="0"/>
                    <a:cs typeface="Times New Roman" panose="02020603050405020304" pitchFamily="18" charset="0"/>
                  </a:rPr>
                  <a:t>enter of gravity </a:t>
                </a:r>
                <a:r>
                  <a:rPr lang="en-US" altLang="ja-JP"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ja-JP" sz="1400" b="1" i="1" dirty="0">
                    <a:effectLst/>
                    <a:latin typeface="Times New Roman" panose="02020603050405020304" pitchFamily="18" charset="0"/>
                    <a:ea typeface="Times New Roman" panose="02020603050405020304" pitchFamily="18" charset="0"/>
                    <a:cs typeface="Times New Roman" panose="02020603050405020304" pitchFamily="18" charset="0"/>
                  </a:rPr>
                  <a:t>jyuushin</a:t>
                </a:r>
                <a:r>
                  <a:rPr lang="en-US" altLang="ja-JP"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The "center of gravity"(</a:t>
                </a:r>
                <a:r>
                  <a:rPr lang="ja-JP" altLang="ja-JP" sz="1400" i="1" kern="100" dirty="0">
                    <a:effectLst/>
                    <a:latin typeface="Times New Roman" panose="02020603050405020304" pitchFamily="18" charset="0"/>
                    <a:ea typeface="Times New Roman" panose="02020603050405020304" pitchFamily="18" charset="0"/>
                    <a:cs typeface="Times New Roman" panose="02020603050405020304" pitchFamily="18" charset="0"/>
                  </a:rPr>
                  <a:t>jyuushin</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is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"the point where the force acts when the gravity acting on each part of the object is put together"</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but simply put, it is the</a:t>
                </a:r>
                <a:endPar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"center" (</a:t>
                </a:r>
                <a:r>
                  <a:rPr lang="ja-JP" altLang="ja-JP" sz="1400" b="1" i="1" u="sng" kern="100" dirty="0">
                    <a:effectLst/>
                    <a:latin typeface="Times New Roman" panose="02020603050405020304" pitchFamily="18" charset="0"/>
                    <a:ea typeface="Times New Roman" panose="02020603050405020304" pitchFamily="18" charset="0"/>
                    <a:cs typeface="Times New Roman" panose="02020603050405020304" pitchFamily="18" charset="0"/>
                  </a:rPr>
                  <a:t>chuushin</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 of the weight of the object</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 specific object has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a center of gravity (</a:t>
                </a:r>
                <a:r>
                  <a:rPr lang="ja-JP" altLang="ja-JP" sz="1400" b="1" i="1" u="sng" dirty="0">
                    <a:effectLst/>
                    <a:latin typeface="Times New Roman" panose="02020603050405020304" pitchFamily="18" charset="0"/>
                    <a:ea typeface="Times New Roman" panose="02020603050405020304" pitchFamily="18" charset="0"/>
                    <a:cs typeface="Times New Roman" panose="02020603050405020304" pitchFamily="18" charset="0"/>
                  </a:rPr>
                  <a:t>jyuushin</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peculiar to the</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object, and if the object is not deformed,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the position of the center</a:t>
                </a:r>
                <a:endPar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of gravity does not change</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even if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the position or placement of </a:t>
                </a:r>
                <a:endPar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the object changes</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ja-JP" altLang="ja-JP"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Also, it is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not always inside the object.</a:t>
                </a:r>
                <a:endParaRPr lang="ja-JP" altLang="en-US"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60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The position of this center of gravity is an important factor when</a:t>
                </a:r>
                <a:endPar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60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considering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the position where an object is lifted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and the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overturning of a machine such as an aerial work platform</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ja-JP"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7855E13C-0D18-4567-9387-20F5398BE864}"/>
                  </a:ext>
                </a:extLst>
              </p:cNvPr>
              <p:cNvGrpSpPr/>
              <p:nvPr/>
            </p:nvGrpSpPr>
            <p:grpSpPr>
              <a:xfrm>
                <a:off x="5700499" y="2716182"/>
                <a:ext cx="2908908" cy="1449804"/>
                <a:chOff x="5700499" y="2716182"/>
                <a:chExt cx="2908908" cy="1449804"/>
              </a:xfrm>
            </p:grpSpPr>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700499" y="2716182"/>
                  <a:ext cx="2908908" cy="1449804"/>
                </a:xfrm>
                <a:prstGeom prst="rect">
                  <a:avLst/>
                </a:prstGeom>
                <a:noFill/>
                <a:ln>
                  <a:solidFill>
                    <a:schemeClr val="tx1"/>
                  </a:solidFill>
                </a:ln>
              </p:spPr>
            </p:pic>
            <p:sp>
              <p:nvSpPr>
                <p:cNvPr id="9" name="正方形/長方形 8">
                  <a:extLst>
                    <a:ext uri="{FF2B5EF4-FFF2-40B4-BE49-F238E27FC236}">
                      <a16:creationId xmlns:a16="http://schemas.microsoft.com/office/drawing/2014/main" id="{17F2A1F8-7E4E-4EA0-9C4A-4D82C1ACF399}"/>
                    </a:ext>
                  </a:extLst>
                </p:cNvPr>
                <p:cNvSpPr/>
                <p:nvPr/>
              </p:nvSpPr>
              <p:spPr>
                <a:xfrm>
                  <a:off x="5955030" y="3893230"/>
                  <a:ext cx="2560320" cy="257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10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Figure 4-19 Position of center of gravity </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ctr"/>
                  <a:r>
                    <a:rPr lang="en-US" sz="12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grpSp>
    </p:spTree>
    <p:extLst>
      <p:ext uri="{BB962C8B-B14F-4D97-AF65-F5344CB8AC3E}">
        <p14:creationId xmlns:p14="http://schemas.microsoft.com/office/powerpoint/2010/main" val="4018459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000" b="1" dirty="0">
                <a:latin typeface="Times New Roman" panose="02020603050405020304" pitchFamily="18" charset="0"/>
                <a:ea typeface="Meiryo UI" panose="020B0604030504040204" pitchFamily="50" charset="-128"/>
                <a:cs typeface="Times New Roman" panose="02020603050405020304" pitchFamily="18" charset="0"/>
              </a:rPr>
              <a:t>Center of gravity and stability</a:t>
            </a:r>
            <a:r>
              <a:rPr lang="ja-JP" altLang="en-US" sz="2000" b="1">
                <a:latin typeface="Times New Roman" panose="02020603050405020304" pitchFamily="18" charset="0"/>
                <a:ea typeface="Meiryo UI" panose="020B0604030504040204" pitchFamily="50" charset="-128"/>
                <a:cs typeface="Times New Roman" panose="02020603050405020304" pitchFamily="18" charset="0"/>
              </a:rPr>
              <a:t>（１）</a:t>
            </a:r>
            <a:r>
              <a:rPr lang="en-US" altLang="ja-JP" sz="2000" b="1" dirty="0">
                <a:latin typeface="Times New Roman" panose="02020603050405020304" pitchFamily="18" charset="0"/>
                <a:ea typeface="Meiryo UI" panose="020B0604030504040204" pitchFamily="50" charset="-128"/>
                <a:cs typeface="Times New Roman" panose="02020603050405020304" pitchFamily="18" charset="0"/>
              </a:rPr>
              <a:t>Object stability</a:t>
            </a:r>
            <a:endParaRPr kumimoji="1" lang="ja-JP" altLang="en-US" sz="20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898520" y="6400413"/>
            <a:ext cx="427214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53</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6</a:t>
            </a:r>
            <a:r>
              <a:rPr lang="en-US" altLang="ja-JP" sz="1200" dirty="0" smtClean="0">
                <a:latin typeface="Times New Roman" panose="02020603050405020304" pitchFamily="18" charset="0"/>
                <a:ea typeface="+mn-lt"/>
                <a:cs typeface="Times New Roman" panose="02020603050405020304" pitchFamily="18" charset="0"/>
              </a:rPr>
              <a:t>6 to 67</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72</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12" name="グループ化 11">
            <a:extLst>
              <a:ext uri="{FF2B5EF4-FFF2-40B4-BE49-F238E27FC236}">
                <a16:creationId xmlns:a16="http://schemas.microsoft.com/office/drawing/2014/main" id="{FF0F6B2B-88A3-4514-B404-8428B97F2EE9}"/>
              </a:ext>
            </a:extLst>
          </p:cNvPr>
          <p:cNvGrpSpPr/>
          <p:nvPr/>
        </p:nvGrpSpPr>
        <p:grpSpPr>
          <a:xfrm>
            <a:off x="628649" y="1027406"/>
            <a:ext cx="7968088" cy="4521707"/>
            <a:chOff x="628649" y="895053"/>
            <a:chExt cx="7968088" cy="4521707"/>
          </a:xfrm>
        </p:grpSpPr>
        <p:sp>
          <p:nvSpPr>
            <p:cNvPr id="11" name="コンテンツ プレースホルダー 4"/>
            <p:cNvSpPr txBox="1">
              <a:spLocks/>
            </p:cNvSpPr>
            <p:nvPr/>
          </p:nvSpPr>
          <p:spPr>
            <a:xfrm>
              <a:off x="628649" y="895053"/>
              <a:ext cx="7886701" cy="362617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The fact that the placed object is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"stable" (</a:t>
              </a:r>
              <a:r>
                <a:rPr lang="ja-JP" altLang="ja-JP" sz="1400" b="1" i="1" u="sng" kern="100" dirty="0">
                  <a:effectLst/>
                  <a:latin typeface="Times New Roman" panose="02020603050405020304" pitchFamily="18" charset="0"/>
                  <a:ea typeface="Times New Roman" panose="02020603050405020304" pitchFamily="18" charset="0"/>
                  <a:cs typeface="Times New Roman" panose="02020603050405020304" pitchFamily="18" charset="0"/>
                </a:rPr>
                <a:t>suwari ga ii</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means that it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is stable without the risk of fall over</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As shown in</a:t>
              </a:r>
              <a:r>
                <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right</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igure, when the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perpendicular line passing through the center of gravity (</a:t>
              </a:r>
              <a:r>
                <a:rPr lang="ja-JP" altLang="ja-JP" sz="1400" b="1" i="1" u="sng" kern="100" dirty="0">
                  <a:effectLst/>
                  <a:latin typeface="Times New Roman" panose="02020603050405020304" pitchFamily="18" charset="0"/>
                  <a:ea typeface="Times New Roman" panose="02020603050405020304" pitchFamily="18" charset="0"/>
                  <a:cs typeface="Times New Roman" panose="02020603050405020304" pitchFamily="18" charset="0"/>
                </a:rPr>
                <a:t>Jyuushin</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 of the object</a:t>
              </a:r>
              <a:r>
                <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if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passes through the bottom surface supporting the object,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the object sits</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well and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is stable,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but conversely, when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the perpendicular line deviates from the bottom surface</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It is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unstable and falls</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ja-JP"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This is the reason, objects tend to fall over when placed on a slope or at</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incline angle</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ja-JP"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Also, even if this vertical line passes through the bottom, </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n elongated object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with a high center of gravity (</a:t>
              </a:r>
              <a:r>
                <a:rPr lang="ja-JP" altLang="ja-JP" sz="1400" i="1" dirty="0">
                  <a:effectLst/>
                  <a:latin typeface="Times New Roman" panose="02020603050405020304" pitchFamily="18" charset="0"/>
                  <a:ea typeface="Times New Roman" panose="02020603050405020304" pitchFamily="18" charset="0"/>
                  <a:cs typeface="Times New Roman" panose="02020603050405020304" pitchFamily="18" charset="0"/>
                </a:rPr>
                <a:t>Jyuushin</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may fall off the vertical line even if it is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tilted a little.</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On the contrary, the flatter ones have less risk of falling.</a:t>
              </a:r>
              <a:endParaRPr lang="en-US" altLang="ja-JP" sz="1400" kern="1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ven if it is the same object as shown in (a) and (b) </a:t>
              </a:r>
              <a:r>
                <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in right f</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igure has a</a:t>
              </a:r>
              <a:endPar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larger bottom area than (a)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just by changing the placement</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It is highly stable because the position of the center of gravity is low.</a:t>
              </a:r>
              <a:endParaRPr lang="en-US" altLang="ja-JP" sz="1400" kern="1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Furthermore</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to keep the object stable,</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is important to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place it in </a:t>
              </a:r>
              <a:endParaRPr lang="en-US"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low position and a large bottom area</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ja-JP"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buNone/>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p>
          </p:txBody>
        </p:sp>
        <p:grpSp>
          <p:nvGrpSpPr>
            <p:cNvPr id="3" name="グループ化 2">
              <a:extLst>
                <a:ext uri="{FF2B5EF4-FFF2-40B4-BE49-F238E27FC236}">
                  <a16:creationId xmlns:a16="http://schemas.microsoft.com/office/drawing/2014/main" id="{C801E1C5-0E83-41DC-9C06-03F96100C9B7}"/>
                </a:ext>
              </a:extLst>
            </p:cNvPr>
            <p:cNvGrpSpPr/>
            <p:nvPr/>
          </p:nvGrpSpPr>
          <p:grpSpPr>
            <a:xfrm>
              <a:off x="6282055" y="3467310"/>
              <a:ext cx="2233295" cy="1949450"/>
              <a:chOff x="6282055" y="3467310"/>
              <a:chExt cx="2233295" cy="1949450"/>
            </a:xfrm>
          </p:grpSpPr>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282055" y="3467310"/>
                <a:ext cx="2233295" cy="1949450"/>
              </a:xfrm>
              <a:prstGeom prst="rect">
                <a:avLst/>
              </a:prstGeom>
              <a:noFill/>
              <a:ln>
                <a:noFill/>
              </a:ln>
            </p:spPr>
          </p:pic>
          <p:sp>
            <p:nvSpPr>
              <p:cNvPr id="9" name="正方形/長方形 8">
                <a:extLst>
                  <a:ext uri="{FF2B5EF4-FFF2-40B4-BE49-F238E27FC236}">
                    <a16:creationId xmlns:a16="http://schemas.microsoft.com/office/drawing/2014/main" id="{A17098D0-28F7-4B04-B83F-F16C0FFD4B17}"/>
                  </a:ext>
                </a:extLst>
              </p:cNvPr>
              <p:cNvSpPr/>
              <p:nvPr/>
            </p:nvSpPr>
            <p:spPr>
              <a:xfrm>
                <a:off x="6282055" y="5155339"/>
                <a:ext cx="2223868" cy="223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25000"/>
                  </a:lnSpc>
                </a:pPr>
                <a:r>
                  <a:rPr lang="en-US" sz="10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Figure 4-22 bottom area and stability </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ctr"/>
                <a:r>
                  <a:rPr lang="en-US" sz="12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2" name="グループ化 1">
              <a:extLst>
                <a:ext uri="{FF2B5EF4-FFF2-40B4-BE49-F238E27FC236}">
                  <a16:creationId xmlns:a16="http://schemas.microsoft.com/office/drawing/2014/main" id="{CC2A7F34-C529-4F13-9C86-62DDB0AB2BAB}"/>
                </a:ext>
              </a:extLst>
            </p:cNvPr>
            <p:cNvGrpSpPr/>
            <p:nvPr/>
          </p:nvGrpSpPr>
          <p:grpSpPr>
            <a:xfrm>
              <a:off x="6099144" y="1894917"/>
              <a:ext cx="2497593" cy="1374425"/>
              <a:chOff x="6099144" y="1894917"/>
              <a:chExt cx="2497593" cy="1374425"/>
            </a:xfrm>
          </p:grpSpPr>
          <p:pic>
            <p:nvPicPr>
              <p:cNvPr id="6" name="図 5"/>
              <p:cNvPicPr/>
              <p:nvPr/>
            </p:nvPicPr>
            <p:blipFill>
              <a:blip r:embed="rId4">
                <a:extLst>
                  <a:ext uri="{28A0092B-C50C-407E-A947-70E740481C1C}">
                    <a14:useLocalDpi xmlns:a14="http://schemas.microsoft.com/office/drawing/2010/main" val="0"/>
                  </a:ext>
                </a:extLst>
              </a:blip>
              <a:srcRect/>
              <a:stretch>
                <a:fillRect/>
              </a:stretch>
            </p:blipFill>
            <p:spPr bwMode="auto">
              <a:xfrm>
                <a:off x="6457950" y="1894917"/>
                <a:ext cx="1880437" cy="1299936"/>
              </a:xfrm>
              <a:prstGeom prst="rect">
                <a:avLst/>
              </a:prstGeom>
              <a:noFill/>
              <a:ln>
                <a:noFill/>
              </a:ln>
            </p:spPr>
          </p:pic>
          <p:sp>
            <p:nvSpPr>
              <p:cNvPr id="10" name="正方形/長方形 9">
                <a:extLst>
                  <a:ext uri="{FF2B5EF4-FFF2-40B4-BE49-F238E27FC236}">
                    <a16:creationId xmlns:a16="http://schemas.microsoft.com/office/drawing/2014/main" id="{99D71606-6894-4E4E-9ACB-AB7C973FCDBE}"/>
                  </a:ext>
                </a:extLst>
              </p:cNvPr>
              <p:cNvSpPr/>
              <p:nvPr/>
            </p:nvSpPr>
            <p:spPr>
              <a:xfrm>
                <a:off x="6099144" y="2996885"/>
                <a:ext cx="2497593" cy="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Figure </a:t>
                </a:r>
                <a:r>
                  <a:rPr lang="en-US" sz="900" kern="100" dirty="0" smtClean="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4-21 </a:t>
                </a:r>
                <a:r>
                  <a:rPr lang="en-US" sz="9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position of center gravity and stability.</a:t>
                </a:r>
              </a:p>
              <a:p>
                <a:pPr algn="ctr"/>
                <a:r>
                  <a:rPr lang="en-US" sz="9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endParaRPr lang="ja-JP" sz="9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1350848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80588"/>
            <a:ext cx="7886700" cy="552671"/>
          </a:xfrm>
          <a:ln>
            <a:solidFill>
              <a:schemeClr val="tx1"/>
            </a:solidFill>
          </a:ln>
        </p:spPr>
        <p:txBody>
          <a:bodyPr>
            <a:noAutofit/>
          </a:bodyPr>
          <a:lstStyle/>
          <a:p>
            <a:r>
              <a:rPr lang="en-US" altLang="ja-JP" sz="2000" b="1" dirty="0">
                <a:latin typeface="Times New Roman" panose="02020603050405020304" pitchFamily="18" charset="0"/>
                <a:ea typeface="Meiryo UI" panose="020B0604030504040204" pitchFamily="50" charset="-128"/>
                <a:cs typeface="Times New Roman" panose="02020603050405020304" pitchFamily="18" charset="0"/>
              </a:rPr>
              <a:t>Center of gravity and stability </a:t>
            </a:r>
            <a:r>
              <a:rPr lang="ja-JP" altLang="en-US" sz="2000" b="1" dirty="0">
                <a:latin typeface="Times New Roman" panose="02020603050405020304" pitchFamily="18" charset="0"/>
                <a:ea typeface="Meiryo UI" panose="020B0604030504040204" pitchFamily="50" charset="-128"/>
                <a:cs typeface="Times New Roman" panose="02020603050405020304" pitchFamily="18" charset="0"/>
              </a:rPr>
              <a:t>（２）</a:t>
            </a:r>
            <a:r>
              <a:rPr lang="en-US" altLang="ja-JP" sz="2000" b="1" dirty="0">
                <a:latin typeface="Times New Roman" panose="02020603050405020304" pitchFamily="18" charset="0"/>
                <a:ea typeface="Meiryo UI" panose="020B0604030504040204" pitchFamily="50" charset="-128"/>
                <a:cs typeface="Times New Roman" panose="02020603050405020304" pitchFamily="18" charset="0"/>
              </a:rPr>
              <a:t>center of gravity and stability of two objects</a:t>
            </a:r>
            <a:endParaRPr kumimoji="1" lang="ja-JP" altLang="en-US" sz="2000" b="1"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958750" y="6400413"/>
            <a:ext cx="421191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5</a:t>
            </a:r>
            <a:r>
              <a:rPr lang="ja-JP" sz="1200" dirty="0">
                <a:latin typeface="Times New Roman" panose="02020603050405020304" pitchFamily="18" charset="0"/>
                <a:ea typeface="+mn-lt"/>
                <a:cs typeface="Times New Roman" panose="02020603050405020304" pitchFamily="18" charset="0"/>
              </a:rPr>
              <a:t>4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6</a:t>
            </a:r>
            <a:r>
              <a:rPr lang="en-US" altLang="ja-JP" sz="1200" dirty="0" smtClean="0">
                <a:latin typeface="Times New Roman" panose="02020603050405020304" pitchFamily="18" charset="0"/>
                <a:ea typeface="+mn-lt"/>
                <a:cs typeface="Times New Roman" panose="02020603050405020304" pitchFamily="18" charset="0"/>
              </a:rPr>
              <a:t>7 to 68</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73</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911AFCBF-3041-438D-B249-429D7557A360}"/>
              </a:ext>
            </a:extLst>
          </p:cNvPr>
          <p:cNvGrpSpPr/>
          <p:nvPr/>
        </p:nvGrpSpPr>
        <p:grpSpPr>
          <a:xfrm>
            <a:off x="628650" y="877685"/>
            <a:ext cx="7875344" cy="5378302"/>
            <a:chOff x="628650" y="852739"/>
            <a:chExt cx="7875344" cy="5378302"/>
          </a:xfrm>
        </p:grpSpPr>
        <p:sp>
          <p:nvSpPr>
            <p:cNvPr id="11" name="コンテンツ プレースホルダー 4"/>
            <p:cNvSpPr txBox="1">
              <a:spLocks/>
            </p:cNvSpPr>
            <p:nvPr/>
          </p:nvSpPr>
          <p:spPr>
            <a:xfrm>
              <a:off x="628650" y="852739"/>
              <a:ext cx="4513266" cy="465266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right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figure, </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in example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workers and materials</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(mass </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ｍ</a:t>
              </a:r>
              <a:r>
                <a:rPr lang="ja-JP" altLang="ja-JP" sz="1400"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２</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weight </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Ｗ</a:t>
              </a:r>
              <a:r>
                <a:rPr lang="ja-JP" altLang="ja-JP" sz="1400"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２</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＝ｍ</a:t>
              </a:r>
              <a:r>
                <a:rPr lang="ja-JP" altLang="ja-JP" sz="1400"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２</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ｇ</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center of gravity position G2) were placed on the work floor of an </a:t>
              </a:r>
              <a:r>
                <a:rPr lang="en-US"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aerial work platform</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(mass </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ｍ</a:t>
              </a:r>
              <a:r>
                <a:rPr lang="ja-JP" altLang="ja-JP" sz="1400"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１</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weight </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Ｗ</a:t>
              </a:r>
              <a:r>
                <a:rPr lang="ja-JP" altLang="ja-JP" sz="1400"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１</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＝ｍ</a:t>
              </a:r>
              <a:r>
                <a:rPr lang="ja-JP" altLang="ja-JP" sz="1400"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１</a:t>
              </a:r>
              <a:r>
                <a:rPr lang="ja-JP" altLang="ja-JP" sz="1400" dirty="0">
                  <a:effectLst/>
                  <a:latin typeface="Times New Roman" panose="02020603050405020304" pitchFamily="18" charset="0"/>
                  <a:ea typeface="ＭＳ ゴシック" panose="020B0609070205080204" pitchFamily="49" charset="-128"/>
                  <a:cs typeface="Times New Roman" panose="02020603050405020304" pitchFamily="18" charset="0"/>
                </a:rPr>
                <a:t>ｇ</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center of gravity position G1), the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position of the center of gravity (</a:t>
              </a:r>
              <a:r>
                <a:rPr lang="ja-JP" altLang="ja-JP" sz="1400" b="1" i="1" u="sng" dirty="0">
                  <a:effectLst/>
                  <a:latin typeface="Times New Roman" panose="02020603050405020304" pitchFamily="18" charset="0"/>
                  <a:ea typeface="Times New Roman" panose="02020603050405020304" pitchFamily="18" charset="0"/>
                  <a:cs typeface="Times New Roman" panose="02020603050405020304" pitchFamily="18" charset="0"/>
                </a:rPr>
                <a:t>jyuushin</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 (G) becomes higher (</a:t>
              </a:r>
              <a:r>
                <a:rPr lang="ja-JP" altLang="ja-JP" sz="1400" b="1" u="sng" dirty="0">
                  <a:effectLst/>
                  <a:latin typeface="Times New Roman" panose="02020603050405020304" pitchFamily="18" charset="0"/>
                  <a:ea typeface="ＭＳ ゴシック" panose="020B0609070205080204" pitchFamily="49" charset="-128"/>
                  <a:cs typeface="Times New Roman" panose="02020603050405020304" pitchFamily="18" charset="0"/>
                </a:rPr>
                <a:t>ｈ</a:t>
              </a:r>
              <a:r>
                <a:rPr lang="ja-JP" altLang="ja-JP" sz="1400" b="1" u="sng"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ｂ</a:t>
              </a:r>
              <a:r>
                <a:rPr lang="ja-JP" altLang="ja-JP" sz="1400" b="1" u="sng" dirty="0">
                  <a:effectLst/>
                  <a:latin typeface="Times New Roman" panose="02020603050405020304" pitchFamily="18" charset="0"/>
                  <a:ea typeface="ＭＳ ゴシック" panose="020B0609070205080204" pitchFamily="49" charset="-128"/>
                  <a:cs typeface="Times New Roman" panose="02020603050405020304" pitchFamily="18" charset="0"/>
                </a:rPr>
                <a:t>→ｈ</a:t>
              </a:r>
              <a:r>
                <a:rPr lang="ja-JP" altLang="ja-JP" sz="1400" b="1" u="sng" baseline="-25000" dirty="0">
                  <a:effectLst/>
                  <a:latin typeface="Times New Roman" panose="02020603050405020304" pitchFamily="18" charset="0"/>
                  <a:ea typeface="ＭＳ ゴシック" panose="020B0609070205080204" pitchFamily="49" charset="-128"/>
                  <a:cs typeface="Times New Roman" panose="02020603050405020304" pitchFamily="18" charset="0"/>
                </a:rPr>
                <a:t>ａ</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 as the work floor </a:t>
              </a:r>
              <a:endPar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becomes higher.</a:t>
              </a:r>
              <a:endPar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In addition, as the boom is extended and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the work floor moves</a:t>
              </a:r>
              <a:r>
                <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away from the center of the aerial work platform</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the vertical </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ine</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passing through G approaches the overturning fulcrum (wheels, crawlers, outriggers, etc.) that supports the aerial work</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platform (ℓ1 → ℓ2).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It becomes an unstable state where it is</a:t>
              </a:r>
              <a:r>
                <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easy to fall.</a:t>
              </a:r>
              <a:r>
                <a:rPr lang="en-US"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Therefore it is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dangerous to load more than the specified</a:t>
              </a:r>
              <a:endParaRPr lang="en-US"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altLang="ja-JP" sz="1400" b="1" u="sng" kern="100" dirty="0">
                  <a:latin typeface="Times New Roman" panose="02020603050405020304" pitchFamily="18" charset="0"/>
                  <a:ea typeface="Times New Roman" panose="02020603050405020304" pitchFamily="18" charset="0"/>
                  <a:cs typeface="Times New Roman" panose="02020603050405020304" pitchFamily="18" charset="0"/>
                </a:rPr>
                <a:t>m</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ass</a:t>
              </a:r>
              <a:r>
                <a:rPr lang="en-US" altLang="ja-JP" sz="1400" b="1" u="sng" kern="100" dirty="0">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of material on the work floor </a:t>
              </a:r>
              <a:r>
                <a:rPr lang="ja-JP" altLang="ja-JP" sz="1400" kern="1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ja-JP" altLang="ja-JP" sz="1400" b="1" u="sng" kern="100" dirty="0">
                  <a:effectLst/>
                  <a:latin typeface="Times New Roman" panose="02020603050405020304" pitchFamily="18" charset="0"/>
                  <a:ea typeface="Times New Roman" panose="02020603050405020304" pitchFamily="18" charset="0"/>
                  <a:cs typeface="Times New Roman" panose="02020603050405020304" pitchFamily="18" charset="0"/>
                </a:rPr>
                <a:t>work without fully overhanging the outriggers.</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For the same reason, it is important to install the aerial work platform as</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 horizontally </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as possible because there is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a risk of tipping over</a:t>
              </a:r>
              <a:r>
                <a:rPr lang="ja-JP"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when using the aerial work platform on a slope or</a:t>
              </a:r>
              <a:r>
                <a:rPr lang="en-US" altLang="ja-JP" sz="14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ja-JP" altLang="ja-JP" sz="1400" b="1" u="sng" dirty="0">
                  <a:effectLst/>
                  <a:latin typeface="Times New Roman" panose="02020603050405020304" pitchFamily="18" charset="0"/>
                  <a:ea typeface="Times New Roman" panose="02020603050405020304" pitchFamily="18" charset="0"/>
                  <a:cs typeface="Times New Roman" panose="02020603050405020304" pitchFamily="18" charset="0"/>
                </a:rPr>
                <a:t>in an inclined state</a:t>
              </a:r>
              <a:r>
                <a:rPr lang="en-US" altLang="ja-JP"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p>
          </p:txBody>
        </p:sp>
        <p:pic>
          <p:nvPicPr>
            <p:cNvPr id="3" name="図 2">
              <a:extLst>
                <a:ext uri="{FF2B5EF4-FFF2-40B4-BE49-F238E27FC236}">
                  <a16:creationId xmlns:a16="http://schemas.microsoft.com/office/drawing/2014/main" id="{8C340B07-A78F-4F06-B80B-183BB499DE83}"/>
                </a:ext>
              </a:extLst>
            </p:cNvPr>
            <p:cNvPicPr>
              <a:picLocks noChangeAspect="1"/>
            </p:cNvPicPr>
            <p:nvPr/>
          </p:nvPicPr>
          <p:blipFill>
            <a:blip r:embed="rId3"/>
            <a:stretch>
              <a:fillRect/>
            </a:stretch>
          </p:blipFill>
          <p:spPr>
            <a:xfrm>
              <a:off x="5499937" y="852739"/>
              <a:ext cx="2929460" cy="2458879"/>
            </a:xfrm>
            <a:prstGeom prst="rect">
              <a:avLst/>
            </a:prstGeom>
          </p:spPr>
        </p:pic>
        <p:pic>
          <p:nvPicPr>
            <p:cNvPr id="14" name="図 13">
              <a:extLst>
                <a:ext uri="{FF2B5EF4-FFF2-40B4-BE49-F238E27FC236}">
                  <a16:creationId xmlns:a16="http://schemas.microsoft.com/office/drawing/2014/main" id="{6D8F727B-94B0-4C9F-99EC-95014713E7EE}"/>
                </a:ext>
              </a:extLst>
            </p:cNvPr>
            <p:cNvPicPr>
              <a:picLocks noChangeAspect="1"/>
            </p:cNvPicPr>
            <p:nvPr/>
          </p:nvPicPr>
          <p:blipFill>
            <a:blip r:embed="rId4"/>
            <a:stretch>
              <a:fillRect/>
            </a:stretch>
          </p:blipFill>
          <p:spPr>
            <a:xfrm>
              <a:off x="5221007" y="3438157"/>
              <a:ext cx="1682562" cy="2067243"/>
            </a:xfrm>
            <a:prstGeom prst="rect">
              <a:avLst/>
            </a:prstGeom>
          </p:spPr>
        </p:pic>
        <p:pic>
          <p:nvPicPr>
            <p:cNvPr id="16" name="図 15">
              <a:extLst>
                <a:ext uri="{FF2B5EF4-FFF2-40B4-BE49-F238E27FC236}">
                  <a16:creationId xmlns:a16="http://schemas.microsoft.com/office/drawing/2014/main" id="{FF0184DE-AA5C-4340-8391-4963CE97CE57}"/>
                </a:ext>
              </a:extLst>
            </p:cNvPr>
            <p:cNvPicPr>
              <a:picLocks noChangeAspect="1"/>
            </p:cNvPicPr>
            <p:nvPr/>
          </p:nvPicPr>
          <p:blipFill>
            <a:blip r:embed="rId5"/>
            <a:stretch>
              <a:fillRect/>
            </a:stretch>
          </p:blipFill>
          <p:spPr>
            <a:xfrm>
              <a:off x="7063920" y="3444855"/>
              <a:ext cx="1440074" cy="2786186"/>
            </a:xfrm>
            <a:prstGeom prst="rect">
              <a:avLst/>
            </a:prstGeom>
          </p:spPr>
        </p:pic>
      </p:grpSp>
    </p:spTree>
    <p:extLst>
      <p:ext uri="{BB962C8B-B14F-4D97-AF65-F5344CB8AC3E}">
        <p14:creationId xmlns:p14="http://schemas.microsoft.com/office/powerpoint/2010/main" val="1833427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effectLst/>
                <a:latin typeface="Times New Roman" panose="02020603050405020304" pitchFamily="18" charset="0"/>
                <a:ea typeface="ＭＳ ゴシック" panose="020B0609070205080204" pitchFamily="49" charset="-128"/>
                <a:cs typeface="Times New Roman" panose="02020603050405020304" pitchFamily="18" charset="0"/>
              </a:rPr>
              <a:t>Inertia</a:t>
            </a:r>
            <a:endParaRPr kumimoji="1" lang="ja-JP" altLang="en-US" sz="32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5</a:t>
            </a:r>
            <a:r>
              <a:rPr lang="ja-JP" sz="1200" dirty="0">
                <a:latin typeface="Times New Roman" panose="02020603050405020304" pitchFamily="18" charset="0"/>
                <a:ea typeface="+mn-lt"/>
                <a:cs typeface="Times New Roman" panose="02020603050405020304" pitchFamily="18" charset="0"/>
              </a:rPr>
              <a:t>6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6</a:t>
            </a:r>
            <a:r>
              <a:rPr lang="en-US" altLang="ja-JP" sz="1200" dirty="0" smtClean="0">
                <a:latin typeface="Times New Roman" panose="02020603050405020304" pitchFamily="18" charset="0"/>
                <a:ea typeface="+mn-lt"/>
                <a:cs typeface="Times New Roman" panose="02020603050405020304" pitchFamily="18" charset="0"/>
              </a:rPr>
              <a:t>9</a:t>
            </a:r>
            <a:r>
              <a:rPr lang="ja-JP" altLang="en-US" sz="1200" dirty="0">
                <a:latin typeface="Times New Roman" panose="02020603050405020304" pitchFamily="18" charset="0"/>
                <a:ea typeface="+mn-lt"/>
                <a:cs typeface="Times New Roman" panose="02020603050405020304" pitchFamily="18" charset="0"/>
              </a:rPr>
              <a:t>  </a:t>
            </a:r>
            <a:endParaRPr lang="ja-JP"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74</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3" name="テキスト ボックス 2">
            <a:extLst>
              <a:ext uri="{FF2B5EF4-FFF2-40B4-BE49-F238E27FC236}">
                <a16:creationId xmlns:a16="http://schemas.microsoft.com/office/drawing/2014/main" id="{3F015554-F3A6-4E84-8C83-45266E0CA34D}"/>
              </a:ext>
            </a:extLst>
          </p:cNvPr>
          <p:cNvSpPr txBox="1">
            <a:spLocks noChangeArrowheads="1"/>
          </p:cNvSpPr>
          <p:nvPr/>
        </p:nvSpPr>
        <p:spPr bwMode="auto">
          <a:xfrm>
            <a:off x="6019799" y="2906209"/>
            <a:ext cx="733425" cy="2769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nvGrpSpPr>
          <p:cNvPr id="10" name="グループ化 9">
            <a:extLst>
              <a:ext uri="{FF2B5EF4-FFF2-40B4-BE49-F238E27FC236}">
                <a16:creationId xmlns:a16="http://schemas.microsoft.com/office/drawing/2014/main" id="{0FDFA341-7A00-4EEB-94E3-E589FA97DE6E}"/>
              </a:ext>
            </a:extLst>
          </p:cNvPr>
          <p:cNvGrpSpPr/>
          <p:nvPr/>
        </p:nvGrpSpPr>
        <p:grpSpPr>
          <a:xfrm>
            <a:off x="628650" y="962905"/>
            <a:ext cx="8135522" cy="3796809"/>
            <a:chOff x="628650" y="794457"/>
            <a:chExt cx="8135522" cy="3796809"/>
          </a:xfrm>
        </p:grpSpPr>
        <p:sp>
          <p:nvSpPr>
            <p:cNvPr id="2" name="テキスト ボックス 1">
              <a:extLst>
                <a:ext uri="{FF2B5EF4-FFF2-40B4-BE49-F238E27FC236}">
                  <a16:creationId xmlns:a16="http://schemas.microsoft.com/office/drawing/2014/main" id="{3BBDA9A2-48FF-4C2B-BBB0-F8D976127A9E}"/>
                </a:ext>
              </a:extLst>
            </p:cNvPr>
            <p:cNvSpPr txBox="1"/>
            <p:nvPr/>
          </p:nvSpPr>
          <p:spPr>
            <a:xfrm>
              <a:off x="628650" y="794457"/>
              <a:ext cx="8135522" cy="2092881"/>
            </a:xfrm>
            <a:prstGeom prst="rect">
              <a:avLst/>
            </a:prstGeom>
            <a:noFill/>
          </p:spPr>
          <p:txBody>
            <a:bodyPr wrap="square" rtlCol="0">
              <a:spAutoFit/>
            </a:bodyPr>
            <a:lstStyle/>
            <a:p>
              <a:r>
                <a:rPr kumimoji="1" lang="en-US" altLang="ja-JP" sz="1600" dirty="0">
                  <a:latin typeface="Times New Roman" panose="02020603050405020304" pitchFamily="18" charset="0"/>
                  <a:cs typeface="Times New Roman" panose="02020603050405020304" pitchFamily="18" charset="0"/>
                </a:rPr>
                <a:t>     An object has </a:t>
              </a:r>
              <a:r>
                <a:rPr kumimoji="1" lang="en-US" altLang="ja-JP" sz="1600" b="1" u="sng" dirty="0">
                  <a:latin typeface="Times New Roman" panose="02020603050405020304" pitchFamily="18" charset="0"/>
                  <a:cs typeface="Times New Roman" panose="02020603050405020304" pitchFamily="18" charset="0"/>
                </a:rPr>
                <a:t>" the property of remaining at rest when it is at rest, and of continuing its motion when it is in motion ", unless an external force acts on it</a:t>
              </a:r>
              <a:r>
                <a:rPr kumimoji="1" lang="en-US" altLang="ja-JP" sz="1600" dirty="0">
                  <a:latin typeface="Times New Roman" panose="02020603050405020304" pitchFamily="18" charset="0"/>
                  <a:cs typeface="Times New Roman" panose="02020603050405020304" pitchFamily="18" charset="0"/>
                </a:rPr>
                <a:t>. Such a property is called </a:t>
              </a:r>
              <a:r>
                <a:rPr kumimoji="1" lang="en-US" altLang="ja-JP" sz="1600" b="1" u="sng" dirty="0">
                  <a:latin typeface="Times New Roman" panose="02020603050405020304" pitchFamily="18" charset="0"/>
                  <a:cs typeface="Times New Roman" panose="02020603050405020304" pitchFamily="18" charset="0"/>
                </a:rPr>
                <a:t>"inertia", </a:t>
              </a:r>
              <a:r>
                <a:rPr kumimoji="1" lang="en-US" altLang="ja-JP" sz="1600" dirty="0">
                  <a:latin typeface="Times New Roman" panose="02020603050405020304" pitchFamily="18" charset="0"/>
                  <a:cs typeface="Times New Roman" panose="02020603050405020304" pitchFamily="18" charset="0"/>
                </a:rPr>
                <a:t>and </a:t>
              </a:r>
              <a:r>
                <a:rPr kumimoji="1" lang="en-US" altLang="ja-JP" sz="1600" b="1" u="sng" dirty="0">
                  <a:latin typeface="Times New Roman" panose="02020603050405020304" pitchFamily="18" charset="0"/>
                  <a:cs typeface="Times New Roman" panose="02020603050405020304" pitchFamily="18" charset="0"/>
                </a:rPr>
                <a:t>the apparent force acting on an object due to inertia is called “inertia force”.</a:t>
              </a:r>
              <a:r>
                <a:rPr kumimoji="1" lang="en-US" altLang="ja-JP" sz="1600" dirty="0">
                  <a:latin typeface="Times New Roman" panose="02020603050405020304" pitchFamily="18" charset="0"/>
                  <a:cs typeface="Times New Roman" panose="02020603050405020304" pitchFamily="18" charset="0"/>
                </a:rPr>
                <a:t> The </a:t>
              </a:r>
              <a:r>
                <a:rPr kumimoji="1" lang="en-US" altLang="ja-JP" sz="1600" b="1" u="sng" dirty="0">
                  <a:latin typeface="Times New Roman" panose="02020603050405020304" pitchFamily="18" charset="0"/>
                  <a:cs typeface="Times New Roman" panose="02020603050405020304" pitchFamily="18" charset="0"/>
                </a:rPr>
                <a:t>inertial force increases as the acceleration increases and the mass increases. </a:t>
              </a:r>
              <a:r>
                <a:rPr kumimoji="1" lang="en-US" altLang="ja-JP" sz="1600" dirty="0">
                  <a:latin typeface="Times New Roman" panose="02020603050405020304" pitchFamily="18" charset="0"/>
                  <a:cs typeface="Times New Roman" panose="02020603050405020304" pitchFamily="18" charset="0"/>
                </a:rPr>
                <a:t>When a person rides on the work floor of the aerial </a:t>
              </a:r>
              <a:r>
                <a:rPr kumimoji="1" lang="en-US" altLang="ja-JP" sz="1600" dirty="0">
                  <a:solidFill>
                    <a:schemeClr val="dk1"/>
                  </a:solidFill>
                  <a:effectLst/>
                  <a:latin typeface="Times New Roman" panose="02020603050405020304" pitchFamily="18" charset="0"/>
                  <a:cs typeface="Times New Roman" panose="02020603050405020304" pitchFamily="18" charset="0"/>
                </a:rPr>
                <a:t>work platform</a:t>
              </a:r>
              <a:r>
                <a:rPr kumimoji="1" lang="en-US" altLang="ja-JP" sz="1600" baseline="0" dirty="0">
                  <a:solidFill>
                    <a:schemeClr val="dk1"/>
                  </a:solidFill>
                  <a:effectLst/>
                  <a:latin typeface="Times New Roman" panose="02020603050405020304" pitchFamily="18" charset="0"/>
                  <a:cs typeface="Times New Roman" panose="02020603050405020304" pitchFamily="18" charset="0"/>
                </a:rPr>
                <a:t> vehicle</a:t>
              </a:r>
              <a:r>
                <a:rPr kumimoji="1" lang="en-US" altLang="ja-JP" sz="1600" dirty="0">
                  <a:solidFill>
                    <a:schemeClr val="dk1"/>
                  </a:solidFill>
                  <a:effectLst/>
                  <a:latin typeface="Times New Roman" panose="02020603050405020304" pitchFamily="18" charset="0"/>
                  <a:cs typeface="Times New Roman" panose="02020603050405020304" pitchFamily="18" charset="0"/>
                </a:rPr>
                <a:t> </a:t>
              </a:r>
              <a:r>
                <a:rPr kumimoji="1" lang="en-US" altLang="ja-JP" sz="1600" dirty="0">
                  <a:latin typeface="Times New Roman" panose="02020603050405020304" pitchFamily="18" charset="0"/>
                  <a:cs typeface="Times New Roman" panose="02020603050405020304" pitchFamily="18" charset="0"/>
                </a:rPr>
                <a:t>and the vehicle is turning, if it stops suddenly, the person will try to jump out in the direction of rotation</a:t>
              </a:r>
              <a:r>
                <a:rPr kumimoji="1" lang="en-US" altLang="ja-JP" sz="1600" baseline="0" dirty="0">
                  <a:latin typeface="Times New Roman" panose="02020603050405020304" pitchFamily="18" charset="0"/>
                  <a:cs typeface="Times New Roman" panose="02020603050405020304" pitchFamily="18" charset="0"/>
                </a:rPr>
                <a:t> due to </a:t>
              </a:r>
              <a:r>
                <a:rPr kumimoji="1" lang="en-US" altLang="ja-JP" sz="1600" dirty="0">
                  <a:latin typeface="Times New Roman" panose="02020603050405020304" pitchFamily="18" charset="0"/>
                  <a:cs typeface="Times New Roman" panose="02020603050405020304" pitchFamily="18" charset="0"/>
                </a:rPr>
                <a:t> the “inertia”. </a:t>
              </a:r>
              <a:r>
                <a:rPr kumimoji="1" lang="en-US" altLang="ja-JP" sz="1600" b="1" u="sng" dirty="0">
                  <a:latin typeface="Times New Roman" panose="02020603050405020304" pitchFamily="18" charset="0"/>
                  <a:cs typeface="Times New Roman" panose="02020603050405020304" pitchFamily="18" charset="0"/>
                </a:rPr>
                <a:t>Therefore, </a:t>
              </a:r>
              <a:r>
                <a:rPr kumimoji="1" lang="en-US" altLang="ja-JP" sz="1600" b="1" u="sng" baseline="0" dirty="0">
                  <a:latin typeface="Times New Roman" panose="02020603050405020304" pitchFamily="18" charset="0"/>
                  <a:cs typeface="Times New Roman" panose="02020603050405020304" pitchFamily="18" charset="0"/>
                </a:rPr>
                <a:t> i</a:t>
              </a:r>
              <a:r>
                <a:rPr kumimoji="1" lang="en-US" altLang="ja-JP" sz="1600" b="1" u="sng" dirty="0">
                  <a:latin typeface="Times New Roman" panose="02020603050405020304" pitchFamily="18" charset="0"/>
                  <a:cs typeface="Times New Roman" panose="02020603050405020304" pitchFamily="18" charset="0"/>
                </a:rPr>
                <a:t>mmediate operation</a:t>
              </a:r>
              <a:r>
                <a:rPr kumimoji="1" lang="ja-JP" altLang="en-US" sz="1600" b="1" u="sng" dirty="0">
                  <a:latin typeface="Times New Roman" panose="02020603050405020304" pitchFamily="18" charset="0"/>
                  <a:cs typeface="Times New Roman" panose="02020603050405020304" pitchFamily="18" charset="0"/>
                </a:rPr>
                <a:t>　</a:t>
              </a:r>
              <a:r>
                <a:rPr kumimoji="1" lang="en-US" altLang="ja-JP" sz="1600" b="1" u="sng" dirty="0">
                  <a:latin typeface="Times New Roman" panose="02020603050405020304" pitchFamily="18" charset="0"/>
                  <a:cs typeface="Times New Roman" panose="02020603050405020304" pitchFamily="18" charset="0"/>
                </a:rPr>
                <a:t>is dangerous.</a:t>
              </a:r>
            </a:p>
            <a:p>
              <a:endParaRPr kumimoji="1" lang="ja-JP" altLang="en-US" sz="1600" dirty="0">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891A226D-1F6E-4712-8281-CCA0287A6017}"/>
                </a:ext>
              </a:extLst>
            </p:cNvPr>
            <p:cNvGrpSpPr/>
            <p:nvPr/>
          </p:nvGrpSpPr>
          <p:grpSpPr>
            <a:xfrm>
              <a:off x="4257675" y="2931400"/>
              <a:ext cx="4257675" cy="1659866"/>
              <a:chOff x="4257675" y="2931400"/>
              <a:chExt cx="4257675" cy="1659866"/>
            </a:xfrm>
          </p:grpSpPr>
          <p:pic>
            <p:nvPicPr>
              <p:cNvPr id="8" name="図 7">
                <a:extLst>
                  <a:ext uri="{FF2B5EF4-FFF2-40B4-BE49-F238E27FC236}">
                    <a16:creationId xmlns:a16="http://schemas.microsoft.com/office/drawing/2014/main" id="{A15BBD22-7598-432E-A0DD-7BE454D348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7675" y="2931400"/>
                <a:ext cx="4257675" cy="1659866"/>
              </a:xfrm>
              <a:prstGeom prst="rect">
                <a:avLst/>
              </a:prstGeom>
              <a:noFill/>
              <a:ln>
                <a:noFill/>
              </a:ln>
            </p:spPr>
          </p:pic>
          <p:sp>
            <p:nvSpPr>
              <p:cNvPr id="9" name="テキスト ボックス 2">
                <a:extLst>
                  <a:ext uri="{FF2B5EF4-FFF2-40B4-BE49-F238E27FC236}">
                    <a16:creationId xmlns:a16="http://schemas.microsoft.com/office/drawing/2014/main" id="{B8AB54DB-A320-4844-BDB1-3D16D9AC03EC}"/>
                  </a:ext>
                </a:extLst>
              </p:cNvPr>
              <p:cNvSpPr txBox="1">
                <a:spLocks noChangeArrowheads="1"/>
              </p:cNvSpPr>
              <p:nvPr/>
            </p:nvSpPr>
            <p:spPr bwMode="auto">
              <a:xfrm>
                <a:off x="5675630" y="4294368"/>
                <a:ext cx="1362075" cy="21544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Figure 4-27 Inertial force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4" name="テキスト ボックス 2">
                <a:extLst>
                  <a:ext uri="{FF2B5EF4-FFF2-40B4-BE49-F238E27FC236}">
                    <a16:creationId xmlns:a16="http://schemas.microsoft.com/office/drawing/2014/main" id="{EAB397A0-A96A-4402-ABFA-436C5AC58FA0}"/>
                  </a:ext>
                </a:extLst>
              </p:cNvPr>
              <p:cNvSpPr txBox="1">
                <a:spLocks noChangeArrowheads="1"/>
              </p:cNvSpPr>
              <p:nvPr/>
            </p:nvSpPr>
            <p:spPr bwMode="auto">
              <a:xfrm>
                <a:off x="5875654" y="3227270"/>
                <a:ext cx="962025" cy="33855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r>
                  <a:rPr lang="en-US" sz="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Applying a sudden brake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3056730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n-US" altLang="ja-JP" sz="2400" b="1" dirty="0">
                <a:latin typeface="Times New Roman" panose="02020603050405020304" pitchFamily="18" charset="0"/>
                <a:cs typeface="Times New Roman" panose="02020603050405020304" pitchFamily="18" charset="0"/>
              </a:rPr>
              <a:t>Friction and stability of the aerial work platform</a:t>
            </a:r>
            <a:r>
              <a:rPr kumimoji="1" lang="en-US" altLang="ja-JP" sz="2400" b="1" baseline="0" dirty="0">
                <a:latin typeface="Times New Roman" panose="02020603050405020304" pitchFamily="18" charset="0"/>
                <a:cs typeface="Times New Roman" panose="02020603050405020304" pitchFamily="18" charset="0"/>
              </a:rPr>
              <a:t> vehicle</a:t>
            </a:r>
            <a:r>
              <a:rPr kumimoji="1" lang="en-US" altLang="ja-JP" sz="2400" b="1" dirty="0">
                <a:latin typeface="Times New Roman" panose="02020603050405020304" pitchFamily="18" charset="0"/>
                <a:cs typeface="Times New Roman" panose="02020603050405020304" pitchFamily="18" charset="0"/>
              </a:rPr>
              <a:t> </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865478" y="6400413"/>
            <a:ext cx="4305184"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16</a:t>
            </a:r>
            <a:r>
              <a:rPr lang="en-US" altLang="ja-JP" sz="1200" dirty="0">
                <a:latin typeface="Times New Roman" panose="02020603050405020304" pitchFamily="18" charset="0"/>
                <a:ea typeface="+mn-lt"/>
                <a:cs typeface="Times New Roman" panose="02020603050405020304" pitchFamily="18" charset="0"/>
              </a:rPr>
              <a:t>0</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6</a:t>
            </a:r>
            <a:r>
              <a:rPr lang="en-US" altLang="ja-JP" sz="1200" dirty="0" smtClean="0">
                <a:latin typeface="Times New Roman" panose="02020603050405020304" pitchFamily="18" charset="0"/>
                <a:ea typeface="+mn-lt"/>
                <a:cs typeface="Times New Roman" panose="02020603050405020304" pitchFamily="18" charset="0"/>
              </a:rPr>
              <a:t>9 to 70</a:t>
            </a:r>
            <a:r>
              <a:rPr lang="ja-JP" altLang="en-US" sz="1200" dirty="0">
                <a:latin typeface="Times New Roman" panose="02020603050405020304" pitchFamily="18" charset="0"/>
                <a:ea typeface="+mn-lt"/>
                <a:cs typeface="Times New Roman" panose="02020603050405020304" pitchFamily="18" charset="0"/>
              </a:rPr>
              <a:t>  </a:t>
            </a:r>
            <a:endParaRPr lang="ja-JP"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75</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17" name="グループ化 16">
            <a:extLst>
              <a:ext uri="{FF2B5EF4-FFF2-40B4-BE49-F238E27FC236}">
                <a16:creationId xmlns:a16="http://schemas.microsoft.com/office/drawing/2014/main" id="{2318BDC8-154E-4BBF-AA1B-61C84D6BB15A}"/>
              </a:ext>
            </a:extLst>
          </p:cNvPr>
          <p:cNvGrpSpPr/>
          <p:nvPr/>
        </p:nvGrpSpPr>
        <p:grpSpPr>
          <a:xfrm>
            <a:off x="743389" y="998997"/>
            <a:ext cx="7657221" cy="4688466"/>
            <a:chOff x="743389" y="794457"/>
            <a:chExt cx="7657221" cy="4688466"/>
          </a:xfrm>
        </p:grpSpPr>
        <p:sp>
          <p:nvSpPr>
            <p:cNvPr id="2" name="テキスト ボックス 1">
              <a:extLst>
                <a:ext uri="{FF2B5EF4-FFF2-40B4-BE49-F238E27FC236}">
                  <a16:creationId xmlns:a16="http://schemas.microsoft.com/office/drawing/2014/main" id="{778066AA-997A-4F86-AC5A-72914908EC98}"/>
                </a:ext>
              </a:extLst>
            </p:cNvPr>
            <p:cNvSpPr txBox="1"/>
            <p:nvPr/>
          </p:nvSpPr>
          <p:spPr>
            <a:xfrm>
              <a:off x="743389" y="794457"/>
              <a:ext cx="7657221" cy="3323987"/>
            </a:xfrm>
            <a:prstGeom prst="rect">
              <a:avLst/>
            </a:prstGeom>
            <a:noFill/>
          </p:spPr>
          <p:txBody>
            <a:bodyPr wrap="square" rtlCol="0">
              <a:spAutoFit/>
            </a:bodyPr>
            <a:lstStyle/>
            <a:p>
              <a:r>
                <a:rPr kumimoji="1" lang="en-US" altLang="ja-JP" sz="1600" dirty="0">
                  <a:latin typeface="Times New Roman" panose="02020603050405020304" pitchFamily="18" charset="0"/>
                  <a:cs typeface="Times New Roman" panose="02020603050405020304" pitchFamily="18" charset="0"/>
                </a:rPr>
                <a:t>     When trying to park an aerial work platform vehicle on a slope . It is necessary to stop with a foot brake, apply a parking brake, further stop the work, and install an outrigger. </a:t>
              </a:r>
            </a:p>
            <a:p>
              <a:r>
                <a:rPr kumimoji="1" lang="en-US" altLang="ja-JP" sz="1600" dirty="0">
                  <a:latin typeface="Times New Roman" panose="02020603050405020304" pitchFamily="18" charset="0"/>
                  <a:cs typeface="Times New Roman" panose="02020603050405020304" pitchFamily="18" charset="0"/>
                </a:rPr>
                <a:t>     Considering the friction, the reason why the foot brake can decelerate, and stop is that the frictional force of the brake works. The parking brake is effective because of the frictional force. Furthermore, </a:t>
              </a:r>
              <a:r>
                <a:rPr kumimoji="1" lang="en-US" altLang="ja-JP" sz="1600" b="1" u="sng" dirty="0">
                  <a:latin typeface="Times New Roman" panose="02020603050405020304" pitchFamily="18" charset="0"/>
                  <a:cs typeface="Times New Roman" panose="02020603050405020304" pitchFamily="18" charset="0"/>
                </a:rPr>
                <a:t>because the frictional force acts between the road surface and the tires, the aerial work platform can be kept stopped if the brakes are applied.</a:t>
              </a:r>
              <a:r>
                <a:rPr kumimoji="1" lang="en-US" altLang="ja-JP" sz="1600" dirty="0">
                  <a:latin typeface="Times New Roman" panose="02020603050405020304" pitchFamily="18" charset="0"/>
                  <a:cs typeface="Times New Roman" panose="02020603050405020304" pitchFamily="18" charset="0"/>
                </a:rPr>
                <a:t> </a:t>
              </a:r>
            </a:p>
            <a:p>
              <a:r>
                <a:rPr kumimoji="1" lang="en-US" altLang="ja-JP" sz="1600" dirty="0">
                  <a:latin typeface="Times New Roman" panose="02020603050405020304" pitchFamily="18" charset="0"/>
                  <a:cs typeface="Times New Roman" panose="02020603050405020304" pitchFamily="18" charset="0"/>
                </a:rPr>
                <a:t> However</a:t>
              </a:r>
              <a:r>
                <a:rPr kumimoji="1" lang="en-US" altLang="ja-JP" sz="1600" b="1" u="sng" dirty="0">
                  <a:latin typeface="Times New Roman" panose="02020603050405020304" pitchFamily="18" charset="0"/>
                  <a:cs typeface="Times New Roman" panose="02020603050405020304" pitchFamily="18" charset="0"/>
                </a:rPr>
                <a:t>, if the angle of the slope becomes large and the direction of the force changes as well as the frictional force acting between the tire and the road surface, the aerial work platform vehicle will start to run away.</a:t>
              </a:r>
            </a:p>
            <a:p>
              <a:r>
                <a:rPr lang="en-US" altLang="ja-JP" sz="1600" dirty="0">
                  <a:latin typeface="Times New Roman" panose="02020603050405020304" pitchFamily="18" charset="0"/>
                  <a:cs typeface="Times New Roman" panose="02020603050405020304" pitchFamily="18" charset="0"/>
                </a:rPr>
                <a:t>     </a:t>
              </a:r>
              <a:r>
                <a:rPr kumimoji="1" lang="en-US" altLang="ja-JP" sz="1600" b="1" u="sng" dirty="0">
                  <a:latin typeface="Times New Roman" panose="02020603050405020304" pitchFamily="18" charset="0"/>
                  <a:cs typeface="Times New Roman" panose="02020603050405020304" pitchFamily="18" charset="0"/>
                </a:rPr>
                <a:t>This friction and the stability of the vehicle is one of the reasons why the aerial work platform</a:t>
              </a:r>
              <a:r>
                <a:rPr kumimoji="1" lang="en-US" altLang="ja-JP" sz="1600" b="1" u="sng" baseline="0" dirty="0">
                  <a:latin typeface="Times New Roman" panose="02020603050405020304" pitchFamily="18" charset="0"/>
                  <a:cs typeface="Times New Roman" panose="02020603050405020304" pitchFamily="18" charset="0"/>
                </a:rPr>
                <a:t> vehicle</a:t>
              </a:r>
              <a:r>
                <a:rPr kumimoji="1" lang="en-US" altLang="ja-JP" sz="1600" b="1" u="sng" dirty="0">
                  <a:latin typeface="Times New Roman" panose="02020603050405020304" pitchFamily="18" charset="0"/>
                  <a:cs typeface="Times New Roman" panose="02020603050405020304" pitchFamily="18" charset="0"/>
                </a:rPr>
                <a:t> must be installed and used within the specified tilt angle </a:t>
              </a:r>
              <a:r>
                <a:rPr kumimoji="1" lang="en-US" altLang="ja-JP" sz="1600" dirty="0">
                  <a:latin typeface="Times New Roman" panose="02020603050405020304" pitchFamily="18" charset="0"/>
                  <a:cs typeface="Times New Roman" panose="02020603050405020304" pitchFamily="18" charset="0"/>
                </a:rPr>
                <a:t>when attempting to work.</a:t>
              </a:r>
            </a:p>
            <a:p>
              <a:endParaRPr kumimoji="1" lang="ja-JP" altLang="en-US" dirty="0">
                <a:latin typeface="Times New Roman" panose="02020603050405020304" pitchFamily="18" charset="0"/>
                <a:cs typeface="Times New Roman" panose="02020603050405020304" pitchFamily="18" charset="0"/>
              </a:endParaRPr>
            </a:p>
          </p:txBody>
        </p:sp>
        <p:grpSp>
          <p:nvGrpSpPr>
            <p:cNvPr id="13" name="グループ化 12">
              <a:extLst>
                <a:ext uri="{FF2B5EF4-FFF2-40B4-BE49-F238E27FC236}">
                  <a16:creationId xmlns:a16="http://schemas.microsoft.com/office/drawing/2014/main" id="{69FF8953-6E09-4AC3-BD7A-FF465F3012B5}"/>
                </a:ext>
              </a:extLst>
            </p:cNvPr>
            <p:cNvGrpSpPr/>
            <p:nvPr/>
          </p:nvGrpSpPr>
          <p:grpSpPr>
            <a:xfrm>
              <a:off x="743389" y="3801245"/>
              <a:ext cx="4552950" cy="1679635"/>
              <a:chOff x="702114" y="3784725"/>
              <a:chExt cx="4552950" cy="1679635"/>
            </a:xfrm>
          </p:grpSpPr>
          <p:pic>
            <p:nvPicPr>
              <p:cNvPr id="9" name="図 8">
                <a:extLst>
                  <a:ext uri="{FF2B5EF4-FFF2-40B4-BE49-F238E27FC236}">
                    <a16:creationId xmlns:a16="http://schemas.microsoft.com/office/drawing/2014/main" id="{BA421F30-3506-4244-985A-B977B23BFB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389" y="3784725"/>
                <a:ext cx="4470400" cy="1649730"/>
              </a:xfrm>
              <a:prstGeom prst="rect">
                <a:avLst/>
              </a:prstGeom>
              <a:noFill/>
              <a:ln>
                <a:noFill/>
              </a:ln>
            </p:spPr>
          </p:pic>
          <p:sp>
            <p:nvSpPr>
              <p:cNvPr id="10" name="テキスト ボックス 2">
                <a:extLst>
                  <a:ext uri="{FF2B5EF4-FFF2-40B4-BE49-F238E27FC236}">
                    <a16:creationId xmlns:a16="http://schemas.microsoft.com/office/drawing/2014/main" id="{5B683C7A-AD54-445B-9471-1CB37B0A4888}"/>
                  </a:ext>
                </a:extLst>
              </p:cNvPr>
              <p:cNvSpPr txBox="1">
                <a:spLocks noChangeArrowheads="1"/>
              </p:cNvSpPr>
              <p:nvPr/>
            </p:nvSpPr>
            <p:spPr bwMode="auto">
              <a:xfrm>
                <a:off x="702114" y="5064250"/>
                <a:ext cx="2047875"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r>
                  <a:rPr lang="en-GB" sz="1000" kern="10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rPr>
                  <a:t>Figure 4-32 </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ctr"/>
                <a:r>
                  <a:rPr lang="en-GB" sz="1000" kern="10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rPr>
                  <a:t>Stopped on a gentle slope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 name="テキスト ボックス 2">
                <a:extLst>
                  <a:ext uri="{FF2B5EF4-FFF2-40B4-BE49-F238E27FC236}">
                    <a16:creationId xmlns:a16="http://schemas.microsoft.com/office/drawing/2014/main" id="{1CC55957-AD79-4D97-BAC2-9CEB04376FE0}"/>
                  </a:ext>
                </a:extLst>
              </p:cNvPr>
              <p:cNvSpPr txBox="1">
                <a:spLocks noChangeArrowheads="1"/>
              </p:cNvSpPr>
              <p:nvPr/>
            </p:nvSpPr>
            <p:spPr bwMode="auto">
              <a:xfrm>
                <a:off x="3207189" y="5064250"/>
                <a:ext cx="2047875"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r>
                  <a:rPr lang="en-GB" sz="1000" kern="10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rPr>
                  <a:t>Figure 4-33 </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ctr"/>
                <a:r>
                  <a:rPr lang="en-GB" sz="1000" kern="10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rPr>
                  <a:t>Stopped on a steep slope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14" name="グループ化 13">
              <a:extLst>
                <a:ext uri="{FF2B5EF4-FFF2-40B4-BE49-F238E27FC236}">
                  <a16:creationId xmlns:a16="http://schemas.microsoft.com/office/drawing/2014/main" id="{19559110-6037-4174-8D65-5709C3A54D80}"/>
                </a:ext>
              </a:extLst>
            </p:cNvPr>
            <p:cNvGrpSpPr/>
            <p:nvPr/>
          </p:nvGrpSpPr>
          <p:grpSpPr>
            <a:xfrm>
              <a:off x="5529700" y="3898090"/>
              <a:ext cx="2362200" cy="1584833"/>
              <a:chOff x="5529700" y="3898090"/>
              <a:chExt cx="2362200" cy="1584833"/>
            </a:xfrm>
          </p:grpSpPr>
          <p:pic>
            <p:nvPicPr>
              <p:cNvPr id="15" name="図 14">
                <a:extLst>
                  <a:ext uri="{FF2B5EF4-FFF2-40B4-BE49-F238E27FC236}">
                    <a16:creationId xmlns:a16="http://schemas.microsoft.com/office/drawing/2014/main" id="{67B599D8-3251-47DE-88DC-D2B9BBAED0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9700" y="3898090"/>
                <a:ext cx="2362200" cy="1494155"/>
              </a:xfrm>
              <a:prstGeom prst="rect">
                <a:avLst/>
              </a:prstGeom>
              <a:noFill/>
              <a:ln>
                <a:noFill/>
              </a:ln>
            </p:spPr>
          </p:pic>
          <p:sp>
            <p:nvSpPr>
              <p:cNvPr id="16" name="テキスト ボックス 2">
                <a:extLst>
                  <a:ext uri="{FF2B5EF4-FFF2-40B4-BE49-F238E27FC236}">
                    <a16:creationId xmlns:a16="http://schemas.microsoft.com/office/drawing/2014/main" id="{14C6FACF-D101-4F81-A6D8-6C3083455D24}"/>
                  </a:ext>
                </a:extLst>
              </p:cNvPr>
              <p:cNvSpPr txBox="1">
                <a:spLocks noChangeArrowheads="1"/>
              </p:cNvSpPr>
              <p:nvPr/>
            </p:nvSpPr>
            <p:spPr bwMode="auto">
              <a:xfrm>
                <a:off x="5686863" y="5067425"/>
                <a:ext cx="2047875" cy="41549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r>
                  <a:rPr lang="en-GB" sz="1050" kern="10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rPr>
                  <a:t>Figure 4-34</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ctr"/>
                <a:r>
                  <a:rPr lang="en-GB" sz="1050" kern="10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rPr>
                  <a:t>Outrigger installation</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spTree>
    <p:extLst>
      <p:ext uri="{BB962C8B-B14F-4D97-AF65-F5344CB8AC3E}">
        <p14:creationId xmlns:p14="http://schemas.microsoft.com/office/powerpoint/2010/main" val="4105392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n-US" altLang="ja-JP" sz="2400" b="1" dirty="0">
                <a:latin typeface="Times New Roman" panose="02020603050405020304" pitchFamily="18" charset="0"/>
                <a:cs typeface="Times New Roman" panose="02020603050405020304" pitchFamily="18" charset="0"/>
              </a:rPr>
              <a:t>Load</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898520" y="6400413"/>
            <a:ext cx="427214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16</a:t>
            </a:r>
            <a:r>
              <a:rPr lang="en-US" altLang="ja-JP" sz="1200" dirty="0" smtClean="0">
                <a:latin typeface="Times New Roman" panose="02020603050405020304" pitchFamily="18" charset="0"/>
                <a:ea typeface="+mn-lt"/>
                <a:cs typeface="Times New Roman" panose="02020603050405020304" pitchFamily="18" charset="0"/>
              </a:rPr>
              <a:t>3 to </a:t>
            </a:r>
            <a:r>
              <a:rPr lang="en-US" altLang="ja-JP" sz="1200" dirty="0">
                <a:latin typeface="Times New Roman" panose="02020603050405020304" pitchFamily="18" charset="0"/>
                <a:ea typeface="+mn-lt"/>
                <a:cs typeface="Times New Roman" panose="02020603050405020304" pitchFamily="18" charset="0"/>
              </a:rPr>
              <a:t>165</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71</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76</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948993"/>
            <a:ext cx="7886701" cy="44892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kumimoji="1" lang="en-US" altLang="ja-JP" sz="1400" b="1" u="sng" dirty="0">
                <a:latin typeface="Times New Roman" panose="02020603050405020304" pitchFamily="18" charset="0"/>
                <a:cs typeface="Times New Roman" panose="02020603050405020304" pitchFamily="18" charset="0"/>
              </a:rPr>
              <a:t>"Load" </a:t>
            </a:r>
            <a:r>
              <a:rPr kumimoji="1" lang="en-US" altLang="ja-JP" sz="1400" dirty="0">
                <a:latin typeface="Times New Roman" panose="02020603050405020304" pitchFamily="18" charset="0"/>
                <a:cs typeface="Times New Roman" panose="02020603050405020304" pitchFamily="18" charset="0"/>
              </a:rPr>
              <a:t>is </a:t>
            </a:r>
            <a:r>
              <a:rPr kumimoji="1" lang="en-US" altLang="ja-JP" sz="1400" b="1" u="sng" dirty="0">
                <a:latin typeface="Times New Roman" panose="02020603050405020304" pitchFamily="18" charset="0"/>
                <a:cs typeface="Times New Roman" panose="02020603050405020304" pitchFamily="18" charset="0"/>
              </a:rPr>
              <a:t>the force received from the outside </a:t>
            </a:r>
            <a:r>
              <a:rPr kumimoji="1" lang="en-US" altLang="ja-JP" sz="1400" dirty="0">
                <a:latin typeface="Times New Roman" panose="02020603050405020304" pitchFamily="18" charset="0"/>
                <a:cs typeface="Times New Roman" panose="02020603050405020304" pitchFamily="18" charset="0"/>
              </a:rPr>
              <a:t>on all or part of an object such as a machine or structure.</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60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kumimoji="1" lang="en-US" altLang="ja-JP" sz="1400" b="1" u="sng" dirty="0">
                <a:latin typeface="Times New Roman" panose="02020603050405020304" pitchFamily="18" charset="0"/>
                <a:cs typeface="Times New Roman" panose="02020603050405020304" pitchFamily="18" charset="0"/>
              </a:rPr>
              <a:t>Classification of loads (forces) according to action state </a:t>
            </a:r>
          </a:p>
          <a:p>
            <a:pPr marL="0" indent="0">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en-US" altLang="ja-JP" sz="1400" b="1" u="sng" dirty="0">
                <a:latin typeface="Times New Roman" panose="02020603050405020304" pitchFamily="18" charset="0"/>
                <a:cs typeface="Times New Roman" panose="02020603050405020304" pitchFamily="18" charset="0"/>
              </a:rPr>
              <a:t>Static load </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en-US" altLang="ja-JP" sz="1400" dirty="0">
                <a:latin typeface="Times New Roman" panose="02020603050405020304" pitchFamily="18" charset="0"/>
                <a:cs typeface="Times New Roman" panose="02020603050405020304" pitchFamily="18" charset="0"/>
              </a:rPr>
              <a:t>The static load is a constant load in which the magnitude and direction of the force acting on the object are stationary regardless of the change in time.</a:t>
            </a: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400" b="1" u="sng" dirty="0">
                <a:latin typeface="Times New Roman" panose="02020603050405020304" pitchFamily="18" charset="0"/>
                <a:cs typeface="Times New Roman" panose="02020603050405020304" pitchFamily="18" charset="0"/>
              </a:rPr>
              <a:t>Dynamic load </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There are two types: r</a:t>
            </a:r>
            <a:r>
              <a:rPr kumimoji="1" lang="en-US" altLang="ja-JP" sz="1400" dirty="0">
                <a:latin typeface="Times New Roman" panose="02020603050405020304" pitchFamily="18" charset="0"/>
                <a:cs typeface="Times New Roman" panose="02020603050405020304" pitchFamily="18" charset="0"/>
              </a:rPr>
              <a:t>epeating load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and impact load.</a:t>
            </a:r>
          </a:p>
          <a:p>
            <a:pPr marL="0" indent="0">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R</a:t>
            </a:r>
            <a:r>
              <a:rPr kumimoji="1" lang="en-US" altLang="ja-JP" sz="1400" dirty="0">
                <a:latin typeface="Times New Roman" panose="02020603050405020304" pitchFamily="18" charset="0"/>
                <a:cs typeface="Times New Roman" panose="02020603050405020304" pitchFamily="18" charset="0"/>
              </a:rPr>
              <a:t>epeating load </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en-US" altLang="ja-JP" sz="1400" dirty="0">
                <a:latin typeface="Times New Roman" panose="02020603050405020304" pitchFamily="18" charset="0"/>
                <a:cs typeface="Times New Roman" panose="02020603050405020304" pitchFamily="18" charset="0"/>
              </a:rPr>
              <a:t>It is a load in which the direction of the load is the same, the magnitude of the load changes with time, and the load acts repeatedly.</a:t>
            </a:r>
          </a:p>
          <a:p>
            <a:pPr marL="0" indent="0">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 Impact load </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en-US" altLang="ja-JP" sz="1400" dirty="0">
                <a:latin typeface="Times New Roman" panose="02020603050405020304" pitchFamily="18" charset="0"/>
                <a:cs typeface="Times New Roman" panose="02020603050405020304" pitchFamily="18" charset="0"/>
              </a:rPr>
              <a:t> It is a large load that acts instantaneously. For example, when the turning of the boom is suddenly stopped, the lateral load applied to the boom is the impact load. A large load acts on the boom, causing the machine to be destroyed momentarily.</a:t>
            </a:r>
          </a:p>
          <a:p>
            <a:pPr marL="342900" indent="-342900">
              <a:lnSpc>
                <a:spcPct val="100000"/>
              </a:lnSpc>
              <a:spcBef>
                <a:spcPts val="600"/>
              </a:spcBef>
              <a:buAutoNum type="circleNumDbPlain" startAt="2"/>
            </a:pPr>
            <a:r>
              <a:rPr kumimoji="1" lang="en-US" altLang="ja-JP" sz="1400" b="1" u="sng" dirty="0">
                <a:latin typeface="Times New Roman" panose="02020603050405020304" pitchFamily="18" charset="0"/>
                <a:cs typeface="Times New Roman" panose="02020603050405020304" pitchFamily="18" charset="0"/>
              </a:rPr>
              <a:t>Classification according to load distribution </a:t>
            </a:r>
          </a:p>
          <a:p>
            <a:pPr marL="0" indent="0">
              <a:lnSpc>
                <a:spcPct val="100000"/>
              </a:lnSpc>
              <a:spcBef>
                <a:spcPts val="600"/>
              </a:spcBef>
              <a:buNone/>
            </a:pPr>
            <a:r>
              <a:rPr lang="en-US" altLang="ja-JP" sz="1400" b="1"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 It can be classified into the following two types according to the distribution state of the external force acting on the object.</a:t>
            </a:r>
          </a:p>
          <a:p>
            <a:pPr marL="0" indent="0">
              <a:lnSpc>
                <a:spcPct val="100000"/>
              </a:lnSpc>
              <a:spcBef>
                <a:spcPts val="60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 </a:t>
            </a:r>
            <a:r>
              <a:rPr kumimoji="1" lang="en-US" altLang="ja-JP" sz="1400" b="1" u="sng" dirty="0">
                <a:latin typeface="Times New Roman" panose="02020603050405020304" pitchFamily="18" charset="0"/>
                <a:cs typeface="Times New Roman" panose="02020603050405020304" pitchFamily="18" charset="0"/>
              </a:rPr>
              <a:t>Concentrated load </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en-GB"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It is </a:t>
            </a:r>
            <a:r>
              <a:rPr kumimoji="1" lang="en-US" altLang="ja-JP" sz="1400" dirty="0">
                <a:latin typeface="Times New Roman" panose="02020603050405020304" pitchFamily="18" charset="0"/>
                <a:cs typeface="Times New Roman" panose="02020603050405020304" pitchFamily="18" charset="0"/>
              </a:rPr>
              <a:t>a force acting on a point on the surface of an object. For example, it is the load exerted on the ground contact surface by the tires and outriggers of  the aerial work platform vehicle.</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 </a:t>
            </a:r>
            <a:r>
              <a:rPr kumimoji="1" lang="en-US" altLang="ja-JP" sz="1400" b="1" u="sng" dirty="0">
                <a:latin typeface="Times New Roman" panose="02020603050405020304" pitchFamily="18" charset="0"/>
                <a:cs typeface="Times New Roman" panose="02020603050405020304" pitchFamily="18" charset="0"/>
              </a:rPr>
              <a:t>Distributed load </a:t>
            </a: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en-GB"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It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is a force that acts with a distribution on the surface of an object. </a:t>
            </a:r>
          </a:p>
          <a:p>
            <a:pPr marL="0" indent="0">
              <a:lnSpc>
                <a:spcPct val="100000"/>
              </a:lnSpc>
              <a:spcBef>
                <a:spcPts val="0"/>
              </a:spcBef>
              <a:buNone/>
            </a:pP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For example, the load applied to the ground by the crawler surface of the aerial work platform. In particular, if the external force is the same on all surfaces, it is called as "uniformly distributed load".</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16698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GB" altLang="ja-JP" sz="2400" b="1" dirty="0">
                <a:latin typeface="Times New Roman" panose="02020603050405020304" pitchFamily="18" charset="0"/>
                <a:ea typeface="Meiryo UI" panose="020B0604030504040204" pitchFamily="50" charset="-128"/>
                <a:cs typeface="Times New Roman" panose="02020603050405020304" pitchFamily="18" charset="0"/>
              </a:rPr>
              <a:t>Ground strength</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ea typeface="+mn-lt"/>
                <a:cs typeface="+mn-lt"/>
              </a:rPr>
              <a:t>Textbook page 16</a:t>
            </a:r>
            <a:r>
              <a:rPr lang="en-US" altLang="ja-JP" sz="1200" dirty="0">
                <a:ea typeface="+mn-lt"/>
                <a:cs typeface="+mn-lt"/>
              </a:rPr>
              <a:t>8</a:t>
            </a:r>
            <a:r>
              <a:rPr lang="ja-JP" sz="1200" dirty="0">
                <a:ea typeface="+mn-lt"/>
                <a:cs typeface="+mn-lt"/>
              </a:rPr>
              <a:t> </a:t>
            </a:r>
            <a:r>
              <a:rPr lang="en-US" altLang="ja-JP" sz="1200" dirty="0">
                <a:ea typeface="+mn-lt"/>
                <a:cs typeface="+mn-lt"/>
              </a:rPr>
              <a:t>/</a:t>
            </a:r>
            <a:r>
              <a:rPr lang="ja-JP" sz="1200" dirty="0">
                <a:ea typeface="+mn-lt"/>
                <a:cs typeface="+mn-lt"/>
              </a:rPr>
              <a:t> Auxiliary textbook page </a:t>
            </a:r>
            <a:r>
              <a:rPr lang="en-US" altLang="ja-JP" sz="1200" dirty="0" smtClean="0">
                <a:ea typeface="+mn-lt"/>
                <a:cs typeface="+mn-lt"/>
              </a:rPr>
              <a:t>72</a:t>
            </a:r>
            <a:r>
              <a:rPr lang="ja-JP" sz="1200" dirty="0">
                <a:ea typeface="+mn-lt"/>
                <a:cs typeface="+mn-lt"/>
              </a:rPr>
              <a:t>  </a:t>
            </a:r>
            <a:r>
              <a:rPr lang="ja-JP" altLang="en-US" sz="1200" dirty="0">
                <a:ea typeface="+mn-lt"/>
                <a:cs typeface="+mn-lt"/>
              </a:rPr>
              <a:t> </a:t>
            </a:r>
            <a:endParaRPr lang="en-US" altLang="ja-JP"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57489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300"/>
              </a:spcBef>
              <a:buNone/>
            </a:pP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In order to increase the efficiency of the work, the working floor can be raised, or the working radius can be increased by using a boom or a lifting device.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Since the position of the center of gravity changes in the work floor, it is necessary to pay sufficient attention to the fall.</a:t>
            </a:r>
            <a:endParaRPr lang="en-GB"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300"/>
              </a:spcBef>
              <a:buNone/>
            </a:pPr>
            <a:r>
              <a:rPr lang="en-GB"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In addition,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the strength of the ground on which the wheels, crawlers, outriggers, etc., which serve as fulcrums, are installed is an important factor in the measures against the fall of the aerial work platform vehicle.</a:t>
            </a:r>
            <a:endParaRPr lang="en-GB"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300"/>
              </a:spcBef>
              <a:buNone/>
            </a:pPr>
            <a:r>
              <a:rPr lang="en-GB"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Especially, when working by installing an aerial work platform vehicle </a:t>
            </a:r>
            <a:r>
              <a:rPr lang="en-US" altLang="ja-JP"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on unpaved ground</a:t>
            </a:r>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there is a risk of </a:t>
            </a:r>
            <a:r>
              <a:rPr lang="en-US" altLang="ja-JP"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tipping over due to the subsidence of the supporting ground</a:t>
            </a:r>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so </a:t>
            </a:r>
            <a:r>
              <a:rPr lang="en-US" altLang="ja-JP" sz="1400" b="1" u="sng" kern="100" dirty="0">
                <a:effectLst/>
                <a:latin typeface="Times New Roman" panose="02020603050405020304" pitchFamily="18" charset="0"/>
                <a:ea typeface="ＭＳ ゴシック" panose="020B0609070205080204" pitchFamily="49" charset="-128"/>
                <a:cs typeface="Times New Roman" panose="02020603050405020304" pitchFamily="18" charset="0"/>
              </a:rPr>
              <a:t>it is important to check the bearing capacity of the ground in advance and use an iron plate to prevent the wheels and outriggers from sinking</a:t>
            </a:r>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t>
            </a:r>
            <a:endParaRPr lang="en-GB" altLang="ja-JP" sz="1400" kern="1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300"/>
              </a:spcBef>
              <a:buNone/>
            </a:pPr>
            <a:r>
              <a:rPr lang="en-GB"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aerial work platform vehicle is often used for a relatively short time in various places depending on the work content and situation. Therefore, it is difficult to confirm the strength of the ground on which the aerial work platform vehicle is installed each time, but it is possible to estimate the strength of the ground from the ground condition at the place where it is installed and the results of the geological survey at the nearby place.</a:t>
            </a:r>
            <a:endParaRPr lang="ja-JP" altLang="ja-JP" sz="14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300"/>
              </a:spcBef>
              <a:buNone/>
            </a:pPr>
            <a:endParaRPr lang="en-GB" altLang="ja-JP" sz="1400" dirty="0">
              <a:solidFill>
                <a:prstClr val="black"/>
              </a:solidFill>
              <a:highlight>
                <a:srgbClr val="FFFF00"/>
              </a:highlight>
              <a:latin typeface="Meiryo UI" panose="020B0604030504040204" pitchFamily="50" charset="-128"/>
              <a:ea typeface="Meiryo UI" panose="020B0604030504040204" pitchFamily="50" charset="-128"/>
            </a:endParaRPr>
          </a:p>
          <a:p>
            <a:pPr marL="0" indent="0">
              <a:lnSpc>
                <a:spcPct val="100000"/>
              </a:lnSpc>
              <a:spcBef>
                <a:spcPts val="300"/>
              </a:spcBef>
              <a:buNone/>
            </a:pPr>
            <a:endParaRPr lang="ja-JP" altLang="en-US" sz="1400">
              <a:solidFill>
                <a:prstClr val="black"/>
              </a:solidFill>
              <a:highlight>
                <a:srgbClr val="FFFF00"/>
              </a:highligh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6117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Installation pressure when using outriggers</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029931" y="6400413"/>
            <a:ext cx="4140731"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16</a:t>
            </a:r>
            <a:r>
              <a:rPr lang="en-US" altLang="ja-JP" sz="1200" dirty="0" smtClean="0">
                <a:latin typeface="Times New Roman" panose="02020603050405020304" pitchFamily="18" charset="0"/>
                <a:ea typeface="+mn-lt"/>
                <a:cs typeface="Times New Roman" panose="02020603050405020304" pitchFamily="18" charset="0"/>
              </a:rPr>
              <a:t>9 to </a:t>
            </a:r>
            <a:r>
              <a:rPr lang="en-US" altLang="ja-JP" sz="1200" dirty="0">
                <a:latin typeface="Times New Roman" panose="02020603050405020304" pitchFamily="18" charset="0"/>
                <a:ea typeface="+mn-lt"/>
                <a:cs typeface="Times New Roman" panose="02020603050405020304" pitchFamily="18" charset="0"/>
              </a:rPr>
              <a:t>171</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7</a:t>
            </a:r>
            <a:r>
              <a:rPr lang="en-US" altLang="ja-JP" sz="1200" dirty="0">
                <a:latin typeface="Times New Roman" panose="02020603050405020304" pitchFamily="18" charset="0"/>
                <a:ea typeface="+mn-lt"/>
                <a:cs typeface="Times New Roman" panose="02020603050405020304" pitchFamily="18" charset="0"/>
              </a:rPr>
              <a:t>2</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78</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0" name="楕円 9">
            <a:extLst>
              <a:ext uri="{FF2B5EF4-FFF2-40B4-BE49-F238E27FC236}">
                <a16:creationId xmlns:a16="http://schemas.microsoft.com/office/drawing/2014/main" id="{583BAB77-5A12-426B-837A-B65D11FCF7FE}"/>
              </a:ext>
            </a:extLst>
          </p:cNvPr>
          <p:cNvSpPr/>
          <p:nvPr/>
        </p:nvSpPr>
        <p:spPr>
          <a:xfrm>
            <a:off x="7033334" y="3689852"/>
            <a:ext cx="1019175" cy="440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latin typeface="Times New Roman" panose="02020603050405020304" pitchFamily="18" charset="0"/>
              <a:cs typeface="Times New Roman" panose="02020603050405020304" pitchFamily="18" charset="0"/>
            </a:endParaRPr>
          </a:p>
        </p:txBody>
      </p:sp>
      <p:sp>
        <p:nvSpPr>
          <p:cNvPr id="13" name="テキスト ボックス 13">
            <a:extLst>
              <a:ext uri="{FF2B5EF4-FFF2-40B4-BE49-F238E27FC236}">
                <a16:creationId xmlns:a16="http://schemas.microsoft.com/office/drawing/2014/main" id="{B134184A-543F-4CB6-8A43-EB1902478F4E}"/>
              </a:ext>
            </a:extLst>
          </p:cNvPr>
          <p:cNvSpPr txBox="1"/>
          <p:nvPr/>
        </p:nvSpPr>
        <p:spPr>
          <a:xfrm>
            <a:off x="6999087" y="3876662"/>
            <a:ext cx="1171575" cy="391795"/>
          </a:xfrm>
          <a:prstGeom prst="rect">
            <a:avLst/>
          </a:prstGeom>
          <a:noFill/>
        </p:spPr>
        <p:txBody>
          <a:bodyPr wrap="square" rtlCol="0">
            <a:noAutofit/>
          </a:bodyPr>
          <a:lstStyle/>
          <a:p>
            <a:pPr algn="ctr"/>
            <a:r>
              <a:rPr lang="en-GB" sz="700" kern="12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due to boom operation</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DA5FB940-27A6-4B59-84CB-36F3954471E6}"/>
              </a:ext>
            </a:extLst>
          </p:cNvPr>
          <p:cNvSpPr/>
          <p:nvPr/>
        </p:nvSpPr>
        <p:spPr>
          <a:xfrm>
            <a:off x="6766561" y="4843212"/>
            <a:ext cx="294909" cy="7275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07C9DFD6-792F-4712-9662-BA89F3952AB9}"/>
              </a:ext>
            </a:extLst>
          </p:cNvPr>
          <p:cNvGrpSpPr/>
          <p:nvPr/>
        </p:nvGrpSpPr>
        <p:grpSpPr>
          <a:xfrm>
            <a:off x="6181749" y="3722106"/>
            <a:ext cx="2182495" cy="2324100"/>
            <a:chOff x="6181749" y="3681162"/>
            <a:chExt cx="2182495" cy="2324100"/>
          </a:xfrm>
        </p:grpSpPr>
        <p:pic>
          <p:nvPicPr>
            <p:cNvPr id="8" name="図 7">
              <a:extLst>
                <a:ext uri="{FF2B5EF4-FFF2-40B4-BE49-F238E27FC236}">
                  <a16:creationId xmlns:a16="http://schemas.microsoft.com/office/drawing/2014/main" id="{3ABD14F6-4F26-42C9-861B-9EF362B14F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1749" y="3681162"/>
              <a:ext cx="2182495" cy="2324100"/>
            </a:xfrm>
            <a:prstGeom prst="rect">
              <a:avLst/>
            </a:prstGeom>
            <a:noFill/>
            <a:ln>
              <a:noFill/>
            </a:ln>
          </p:spPr>
        </p:pic>
        <p:sp>
          <p:nvSpPr>
            <p:cNvPr id="14" name="テキスト ボックス 13">
              <a:extLst>
                <a:ext uri="{FF2B5EF4-FFF2-40B4-BE49-F238E27FC236}">
                  <a16:creationId xmlns:a16="http://schemas.microsoft.com/office/drawing/2014/main" id="{FD08152E-ABD0-471A-8642-E09910DE0107}"/>
                </a:ext>
              </a:extLst>
            </p:cNvPr>
            <p:cNvSpPr txBox="1"/>
            <p:nvPr/>
          </p:nvSpPr>
          <p:spPr>
            <a:xfrm>
              <a:off x="7167154" y="3790999"/>
              <a:ext cx="714103" cy="241070"/>
            </a:xfrm>
            <a:prstGeom prst="rect">
              <a:avLst/>
            </a:prstGeom>
            <a:solidFill>
              <a:schemeClr val="bg1"/>
            </a:solidFill>
          </p:spPr>
          <p:txBody>
            <a:bodyPr wrap="square" lIns="0" tIns="0" rIns="0" bIns="0" rtlCol="0">
              <a:noAutofit/>
            </a:bodyPr>
            <a:lstStyle/>
            <a:p>
              <a:pPr algn="ctr"/>
              <a:r>
                <a:rPr lang="en-GB" sz="700" kern="12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Load value changes </a:t>
              </a:r>
              <a:endParaRPr lang="ja-JP" sz="1200" kern="10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6" name="テキスト ボックス 11">
              <a:extLst>
                <a:ext uri="{FF2B5EF4-FFF2-40B4-BE49-F238E27FC236}">
                  <a16:creationId xmlns:a16="http://schemas.microsoft.com/office/drawing/2014/main" id="{E0712FF8-DFB1-4C24-B9EE-DFBC19BB8F85}"/>
                </a:ext>
              </a:extLst>
            </p:cNvPr>
            <p:cNvSpPr txBox="1"/>
            <p:nvPr/>
          </p:nvSpPr>
          <p:spPr>
            <a:xfrm>
              <a:off x="6613324" y="4739985"/>
              <a:ext cx="971550" cy="215444"/>
            </a:xfrm>
            <a:prstGeom prst="rect">
              <a:avLst/>
            </a:prstGeom>
            <a:solidFill>
              <a:schemeClr val="bg1"/>
            </a:solidFill>
          </p:spPr>
          <p:txBody>
            <a:bodyPr wrap="square" rtlCol="0">
              <a:spAutoFit/>
            </a:bodyPr>
            <a:lstStyle/>
            <a:p>
              <a:pPr algn="just"/>
              <a:r>
                <a:rPr lang="en-GB" sz="800" kern="12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Total shrinkage</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7" name="テキスト ボックス 9">
              <a:extLst>
                <a:ext uri="{FF2B5EF4-FFF2-40B4-BE49-F238E27FC236}">
                  <a16:creationId xmlns:a16="http://schemas.microsoft.com/office/drawing/2014/main" id="{C21B501B-954F-49CD-8E7A-4BB5A9C9A450}"/>
                </a:ext>
              </a:extLst>
            </p:cNvPr>
            <p:cNvSpPr txBox="1"/>
            <p:nvPr/>
          </p:nvSpPr>
          <p:spPr>
            <a:xfrm>
              <a:off x="6622849" y="5057680"/>
              <a:ext cx="962025" cy="215444"/>
            </a:xfrm>
            <a:prstGeom prst="rect">
              <a:avLst/>
            </a:prstGeom>
            <a:solidFill>
              <a:schemeClr val="bg1"/>
            </a:solidFill>
          </p:spPr>
          <p:txBody>
            <a:bodyPr wrap="square" rtlCol="0">
              <a:spAutoFit/>
            </a:bodyPr>
            <a:lstStyle/>
            <a:p>
              <a:pPr algn="just"/>
              <a:r>
                <a:rPr lang="en-GB" sz="800" kern="12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Middle extension</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8" name="テキスト ボックス 10">
              <a:extLst>
                <a:ext uri="{FF2B5EF4-FFF2-40B4-BE49-F238E27FC236}">
                  <a16:creationId xmlns:a16="http://schemas.microsoft.com/office/drawing/2014/main" id="{9166BACA-31FF-4F01-992D-1BFC1F581353}"/>
                </a:ext>
              </a:extLst>
            </p:cNvPr>
            <p:cNvSpPr txBox="1"/>
            <p:nvPr/>
          </p:nvSpPr>
          <p:spPr>
            <a:xfrm>
              <a:off x="6622849" y="5407156"/>
              <a:ext cx="1139190" cy="215444"/>
            </a:xfrm>
            <a:prstGeom prst="rect">
              <a:avLst/>
            </a:prstGeom>
            <a:solidFill>
              <a:schemeClr val="bg1"/>
            </a:solidFill>
          </p:spPr>
          <p:txBody>
            <a:bodyPr wrap="square" rtlCol="0">
              <a:spAutoFit/>
            </a:bodyPr>
            <a:lstStyle/>
            <a:p>
              <a:pPr algn="just"/>
              <a:r>
                <a:rPr lang="en-GB" sz="800" kern="12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Full extension</a:t>
              </a:r>
              <a:endParaRPr 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grpSp>
      <p:sp>
        <p:nvSpPr>
          <p:cNvPr id="19" name="コンテンツ プレースホルダー 4"/>
          <p:cNvSpPr txBox="1">
            <a:spLocks/>
          </p:cNvSpPr>
          <p:nvPr/>
        </p:nvSpPr>
        <p:spPr>
          <a:xfrm>
            <a:off x="628649" y="948274"/>
            <a:ext cx="7886701" cy="297213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kumimoji="1" lang="en-US" altLang="ja-JP" sz="1400" dirty="0">
                <a:latin typeface="Times New Roman" panose="02020603050405020304" pitchFamily="18" charset="0"/>
                <a:cs typeface="Times New Roman" panose="02020603050405020304" pitchFamily="18" charset="0"/>
              </a:rPr>
              <a:t>     The strength of the ground as well as </a:t>
            </a:r>
            <a:r>
              <a:rPr kumimoji="1" lang="en-US" altLang="ja-JP" sz="1400" b="1" u="sng" dirty="0">
                <a:latin typeface="Times New Roman" panose="02020603050405020304" pitchFamily="18" charset="0"/>
                <a:cs typeface="Times New Roman" panose="02020603050405020304" pitchFamily="18" charset="0"/>
              </a:rPr>
              <a:t>the magnitude of the load acting on the ground (ground pressure) is an important factor </a:t>
            </a:r>
            <a:r>
              <a:rPr kumimoji="1" lang="en-US" altLang="ja-JP" sz="1400" dirty="0">
                <a:latin typeface="Times New Roman" panose="02020603050405020304" pitchFamily="18" charset="0"/>
                <a:cs typeface="Times New Roman" panose="02020603050405020304" pitchFamily="18" charset="0"/>
              </a:rPr>
              <a:t>in </a:t>
            </a:r>
            <a:r>
              <a:rPr kumimoji="1" lang="en-US" altLang="ja-JP" sz="1400" b="1" u="sng" dirty="0">
                <a:latin typeface="Times New Roman" panose="02020603050405020304" pitchFamily="18" charset="0"/>
                <a:cs typeface="Times New Roman" panose="02020603050405020304" pitchFamily="18" charset="0"/>
              </a:rPr>
              <a:t>the overturning of </a:t>
            </a:r>
            <a:r>
              <a:rPr kumimoji="1" lang="en-US" altLang="ja-JP" sz="1400" b="1" u="sng" dirty="0">
                <a:solidFill>
                  <a:schemeClr val="tx1"/>
                </a:solidFill>
                <a:effectLst/>
                <a:latin typeface="Times New Roman" panose="02020603050405020304" pitchFamily="18" charset="0"/>
                <a:cs typeface="Times New Roman" panose="02020603050405020304" pitchFamily="18" charset="0"/>
              </a:rPr>
              <a:t>the aerial work platforms</a:t>
            </a:r>
            <a:r>
              <a:rPr kumimoji="1" lang="en-US" altLang="ja-JP" sz="1400" b="1" u="sng" baseline="0" dirty="0">
                <a:solidFill>
                  <a:schemeClr val="tx1"/>
                </a:solidFill>
                <a:effectLst/>
                <a:latin typeface="Times New Roman" panose="02020603050405020304" pitchFamily="18" charset="0"/>
                <a:cs typeface="Times New Roman" panose="02020603050405020304" pitchFamily="18" charset="0"/>
              </a:rPr>
              <a:t> vehicle</a:t>
            </a:r>
            <a:r>
              <a:rPr kumimoji="1" lang="en-US" altLang="ja-JP" sz="1400"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en-US" altLang="ja-JP" sz="1400" dirty="0">
                <a:latin typeface="Times New Roman" panose="02020603050405020304" pitchFamily="18" charset="0"/>
                <a:cs typeface="Times New Roman" panose="02020603050405020304" pitchFamily="18" charset="0"/>
              </a:rPr>
              <a:t> Ground pressure when using outriggers </a:t>
            </a:r>
          </a:p>
          <a:p>
            <a:pPr marL="0" indent="0">
              <a:buNone/>
            </a:pPr>
            <a:r>
              <a:rPr kumimoji="1"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Aerial work platform vehicle that have outriggers such as trucks,</a:t>
            </a:r>
            <a:r>
              <a:rPr kumimoji="1" lang="en-US" altLang="ja-JP" sz="1400" baseline="0" dirty="0">
                <a:latin typeface="Times New Roman" panose="02020603050405020304" pitchFamily="18" charset="0"/>
                <a:cs typeface="Times New Roman" panose="02020603050405020304" pitchFamily="18" charset="0"/>
              </a:rPr>
              <a:t> </a:t>
            </a:r>
            <a:r>
              <a:rPr kumimoji="1" lang="en-US" altLang="ja-JP" sz="1400" b="1" u="sng" baseline="0" dirty="0">
                <a:latin typeface="Times New Roman" panose="02020603050405020304" pitchFamily="18" charset="0"/>
                <a:cs typeface="Times New Roman" panose="02020603050405020304" pitchFamily="18" charset="0"/>
              </a:rPr>
              <a:t>t</a:t>
            </a:r>
            <a:r>
              <a:rPr kumimoji="1" lang="en-US" altLang="ja-JP" sz="1400" b="1" u="sng" dirty="0">
                <a:latin typeface="Times New Roman" panose="02020603050405020304" pitchFamily="18" charset="0"/>
                <a:cs typeface="Times New Roman" panose="02020603050405020304" pitchFamily="18" charset="0"/>
              </a:rPr>
              <a:t>he ground pressure applied to the outrigger float changes greatly depending on the direction of the boom and the condition of </a:t>
            </a:r>
            <a:r>
              <a:rPr kumimoji="1" lang="en-US" altLang="ja-JP" sz="1400" b="1" u="sng" dirty="0" smtClean="0">
                <a:latin typeface="Times New Roman" panose="02020603050405020304" pitchFamily="18" charset="0"/>
                <a:cs typeface="Times New Roman" panose="02020603050405020304" pitchFamily="18" charset="0"/>
              </a:rPr>
              <a:t>elevation </a:t>
            </a:r>
            <a:r>
              <a:rPr kumimoji="1" lang="en-US" altLang="ja-JP" sz="1400" b="1" u="sng" dirty="0">
                <a:latin typeface="Times New Roman" panose="02020603050405020304" pitchFamily="18" charset="0"/>
                <a:cs typeface="Times New Roman" panose="02020603050405020304" pitchFamily="18" charset="0"/>
              </a:rPr>
              <a:t>and expansion / contraction</a:t>
            </a:r>
            <a:r>
              <a:rPr kumimoji="1" lang="en-US" altLang="ja-JP" sz="1400" dirty="0">
                <a:latin typeface="Times New Roman" panose="02020603050405020304" pitchFamily="18" charset="0"/>
                <a:cs typeface="Times New Roman" panose="02020603050405020304" pitchFamily="18" charset="0"/>
              </a:rPr>
              <a:t>.</a:t>
            </a:r>
          </a:p>
          <a:p>
            <a:pPr marL="0" indent="0">
              <a:buNone/>
            </a:pPr>
            <a:r>
              <a:rPr kumimoji="1" lang="en-US" altLang="ja-JP" sz="1400" dirty="0">
                <a:latin typeface="Times New Roman" panose="02020603050405020304" pitchFamily="18" charset="0"/>
                <a:cs typeface="Times New Roman" panose="02020603050405020304" pitchFamily="18" charset="0"/>
              </a:rPr>
              <a:t>    This sinking of </a:t>
            </a:r>
            <a:r>
              <a:rPr kumimoji="1" lang="en-US" altLang="ja-JP" sz="1400" b="1" dirty="0">
                <a:latin typeface="Times New Roman" panose="02020603050405020304" pitchFamily="18" charset="0"/>
                <a:cs typeface="Times New Roman" panose="02020603050405020304" pitchFamily="18" charset="0"/>
              </a:rPr>
              <a:t>the outrigger float </a:t>
            </a:r>
            <a:r>
              <a:rPr kumimoji="1" lang="en-US" altLang="ja-JP" sz="1400" dirty="0">
                <a:latin typeface="Times New Roman" panose="02020603050405020304" pitchFamily="18" charset="0"/>
                <a:cs typeface="Times New Roman" panose="02020603050405020304" pitchFamily="18" charset="0"/>
              </a:rPr>
              <a:t>during work, </a:t>
            </a:r>
            <a:r>
              <a:rPr kumimoji="1" lang="en-US" altLang="ja-JP" sz="1400" b="1" u="sng" dirty="0">
                <a:latin typeface="Times New Roman" panose="02020603050405020304" pitchFamily="18" charset="0"/>
                <a:cs typeface="Times New Roman" panose="02020603050405020304" pitchFamily="18" charset="0"/>
              </a:rPr>
              <a:t>even if only </a:t>
            </a:r>
            <a:r>
              <a:rPr kumimoji="1" lang="en-US" altLang="ja-JP" sz="1400" dirty="0">
                <a:latin typeface="Times New Roman" panose="02020603050405020304" pitchFamily="18" charset="0"/>
                <a:cs typeface="Times New Roman" panose="02020603050405020304" pitchFamily="18" charset="0"/>
              </a:rPr>
              <a:t>slightly, </a:t>
            </a:r>
            <a:r>
              <a:rPr kumimoji="1" lang="en-US" altLang="ja-JP" sz="1400" b="1" u="sng" dirty="0">
                <a:latin typeface="Times New Roman" panose="02020603050405020304" pitchFamily="18" charset="0"/>
                <a:cs typeface="Times New Roman" panose="02020603050405020304" pitchFamily="18" charset="0"/>
              </a:rPr>
              <a:t>is amplified and transmitted to the working floor at the top of the boom, where it can cause the work vehicle to tip over.</a:t>
            </a:r>
          </a:p>
          <a:p>
            <a:pPr marL="0" indent="0">
              <a:buNone/>
            </a:pPr>
            <a:r>
              <a:rPr kumimoji="1" lang="en-US" altLang="ja-JP" sz="1400" dirty="0">
                <a:latin typeface="Times New Roman" panose="02020603050405020304" pitchFamily="18" charset="0"/>
                <a:cs typeface="Times New Roman" panose="02020603050405020304" pitchFamily="18" charset="0"/>
              </a:rPr>
              <a:t>    Therefore, when installing </a:t>
            </a:r>
            <a:r>
              <a:rPr kumimoji="1" lang="en-US" altLang="ja-JP" sz="1400" b="1" u="sng" dirty="0">
                <a:latin typeface="Times New Roman" panose="02020603050405020304" pitchFamily="18" charset="0"/>
                <a:cs typeface="Times New Roman" panose="02020603050405020304" pitchFamily="18" charset="0"/>
              </a:rPr>
              <a:t>on unpaved ground</a:t>
            </a:r>
            <a:r>
              <a:rPr kumimoji="1" lang="en-US" altLang="ja-JP" sz="1400" dirty="0">
                <a:latin typeface="Times New Roman" panose="02020603050405020304" pitchFamily="18" charset="0"/>
                <a:cs typeface="Times New Roman" panose="02020603050405020304" pitchFamily="18" charset="0"/>
              </a:rPr>
              <a:t>, it is important to </a:t>
            </a:r>
            <a:r>
              <a:rPr kumimoji="1" lang="en-US" altLang="ja-JP" sz="1400" b="1" u="sng" dirty="0">
                <a:latin typeface="Times New Roman" panose="02020603050405020304" pitchFamily="18" charset="0"/>
                <a:cs typeface="Times New Roman" panose="02020603050405020304" pitchFamily="18" charset="0"/>
              </a:rPr>
              <a:t>check the ground pressure applied to the outriggers and to cure them with an iron plate to disperse the ground pressure to prevent uneven subsidence.</a:t>
            </a:r>
          </a:p>
        </p:txBody>
      </p:sp>
    </p:spTree>
    <p:extLst>
      <p:ext uri="{BB962C8B-B14F-4D97-AF65-F5344CB8AC3E}">
        <p14:creationId xmlns:p14="http://schemas.microsoft.com/office/powerpoint/2010/main" val="1010565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49" y="351058"/>
            <a:ext cx="7886700" cy="385269"/>
          </a:xfrm>
          <a:ln>
            <a:solidFill>
              <a:schemeClr val="tx1"/>
            </a:solidFill>
          </a:ln>
        </p:spPr>
        <p:txBody>
          <a:bodyPr>
            <a:noAutofit/>
          </a:bodyPr>
          <a:lstStyle/>
          <a:p>
            <a:r>
              <a:rPr kumimoji="1" lang="en-US" altLang="ja-JP" sz="2400" b="1" dirty="0">
                <a:latin typeface="Times New Roman" panose="02020603050405020304" pitchFamily="18" charset="0"/>
                <a:cs typeface="Times New Roman" panose="02020603050405020304" pitchFamily="18" charset="0"/>
              </a:rPr>
              <a:t>Electric shock </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832814" y="6400413"/>
            <a:ext cx="4337848"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smtClean="0">
                <a:latin typeface="Times New Roman" panose="02020603050405020304" pitchFamily="18" charset="0"/>
                <a:ea typeface="+mn-lt"/>
                <a:cs typeface="Times New Roman" panose="02020603050405020304" pitchFamily="18" charset="0"/>
              </a:rPr>
              <a:t>72 to </a:t>
            </a:r>
            <a:r>
              <a:rPr lang="en-US" altLang="ja-JP" sz="1200" dirty="0">
                <a:latin typeface="Times New Roman" panose="02020603050405020304" pitchFamily="18" charset="0"/>
                <a:ea typeface="+mn-lt"/>
                <a:cs typeface="Times New Roman" panose="02020603050405020304" pitchFamily="18" charset="0"/>
              </a:rPr>
              <a:t>173</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73</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79</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852738"/>
            <a:ext cx="7886701" cy="260226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5C355AB2-1C17-4AEF-9B65-763EECA18B37}"/>
              </a:ext>
            </a:extLst>
          </p:cNvPr>
          <p:cNvSpPr txBox="1"/>
          <p:nvPr/>
        </p:nvSpPr>
        <p:spPr>
          <a:xfrm>
            <a:off x="628649" y="907330"/>
            <a:ext cx="8051117" cy="3754874"/>
          </a:xfrm>
          <a:prstGeom prst="rect">
            <a:avLst/>
          </a:prstGeom>
          <a:noFill/>
        </p:spPr>
        <p:txBody>
          <a:bodyPr wrap="square" rtlCol="0">
            <a:spAutoFit/>
          </a:bodyPr>
          <a:lstStyle/>
          <a:p>
            <a:r>
              <a:rPr kumimoji="1" lang="en-US" altLang="ja-JP" sz="1400" b="1"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 Aerial work platform</a:t>
            </a:r>
            <a:r>
              <a:rPr kumimoji="1" lang="en-US" altLang="ja-JP" sz="1400" baseline="0" dirty="0">
                <a:latin typeface="Times New Roman" panose="02020603050405020304" pitchFamily="18" charset="0"/>
                <a:cs typeface="Times New Roman" panose="02020603050405020304" pitchFamily="18" charset="0"/>
              </a:rPr>
              <a:t> vehicles</a:t>
            </a:r>
            <a:r>
              <a:rPr kumimoji="1" lang="en-US" altLang="ja-JP" sz="1400" dirty="0">
                <a:latin typeface="Times New Roman" panose="02020603050405020304" pitchFamily="18" charset="0"/>
                <a:cs typeface="Times New Roman" panose="02020603050405020304" pitchFamily="18" charset="0"/>
              </a:rPr>
              <a:t> used for outdoor electrical / communication work, construction work, and work alongside electric wires, </a:t>
            </a:r>
            <a:r>
              <a:rPr kumimoji="1" lang="en-US" altLang="ja-JP" sz="1400" b="1" u="sng" dirty="0">
                <a:latin typeface="Times New Roman" panose="02020603050405020304" pitchFamily="18" charset="0"/>
                <a:cs typeface="Times New Roman" panose="02020603050405020304" pitchFamily="18" charset="0"/>
              </a:rPr>
              <a:t>should always be operated with  the prevention of accidents due to electric shock.</a:t>
            </a:r>
            <a:endParaRPr kumimoji="1" lang="en-US" altLang="ja-JP" sz="1400" b="1" dirty="0">
              <a:latin typeface="Times New Roman" panose="02020603050405020304" pitchFamily="18" charset="0"/>
              <a:cs typeface="Times New Roman" panose="02020603050405020304" pitchFamily="18" charset="0"/>
            </a:endParaRPr>
          </a:p>
          <a:p>
            <a:endParaRPr lang="en-US" altLang="ja-JP" sz="1400" b="1" u="sng" dirty="0">
              <a:latin typeface="Times New Roman" panose="02020603050405020304" pitchFamily="18" charset="0"/>
              <a:cs typeface="Times New Roman" panose="02020603050405020304" pitchFamily="18" charset="0"/>
            </a:endParaRPr>
          </a:p>
          <a:p>
            <a:r>
              <a:rPr kumimoji="1" lang="en-US" altLang="ja-JP" sz="1400" b="1" dirty="0">
                <a:latin typeface="Times New Roman" panose="02020603050405020304" pitchFamily="18" charset="0"/>
                <a:cs typeface="Times New Roman" panose="02020603050405020304" pitchFamily="18" charset="0"/>
              </a:rPr>
              <a:t>   </a:t>
            </a:r>
            <a:r>
              <a:rPr kumimoji="1" lang="en-US" altLang="ja-JP" sz="1400" b="1" u="sng" dirty="0">
                <a:latin typeface="Times New Roman" panose="02020603050405020304" pitchFamily="18" charset="0"/>
                <a:cs typeface="Times New Roman" panose="02020603050405020304" pitchFamily="18" charset="0"/>
              </a:rPr>
              <a:t>"Electric shock" </a:t>
            </a:r>
            <a:r>
              <a:rPr kumimoji="1" lang="en-US" altLang="ja-JP" sz="1400" dirty="0">
                <a:latin typeface="Times New Roman" panose="02020603050405020304" pitchFamily="18" charset="0"/>
                <a:cs typeface="Times New Roman" panose="02020603050405020304" pitchFamily="18" charset="0"/>
              </a:rPr>
              <a:t>refers to </a:t>
            </a:r>
            <a:r>
              <a:rPr kumimoji="1" lang="en-US" altLang="ja-JP" sz="1400" b="1" u="sng" dirty="0">
                <a:latin typeface="Times New Roman" panose="02020603050405020304" pitchFamily="18" charset="0"/>
                <a:cs typeface="Times New Roman" panose="02020603050405020304" pitchFamily="18" charset="0"/>
              </a:rPr>
              <a:t>a disturbance caused by an electric current flowing through the human body, </a:t>
            </a:r>
            <a:r>
              <a:rPr kumimoji="1" lang="en-US" altLang="ja-JP" sz="1400" dirty="0">
                <a:latin typeface="Times New Roman" panose="02020603050405020304" pitchFamily="18" charset="0"/>
                <a:cs typeface="Times New Roman" panose="02020603050405020304" pitchFamily="18" charset="0"/>
              </a:rPr>
              <a:t>also known as an electric shock or electroshock.</a:t>
            </a:r>
          </a:p>
          <a:p>
            <a:r>
              <a:rPr kumimoji="1" lang="en-US" altLang="ja-JP" sz="1400" dirty="0">
                <a:latin typeface="Times New Roman" panose="02020603050405020304" pitchFamily="18" charset="0"/>
                <a:cs typeface="Times New Roman" panose="02020603050405020304" pitchFamily="18" charset="0"/>
              </a:rPr>
              <a:t>   </a:t>
            </a:r>
          </a:p>
          <a:p>
            <a:r>
              <a:rPr lang="en-US" altLang="ja-JP" sz="1400" dirty="0">
                <a:latin typeface="Times New Roman" panose="02020603050405020304" pitchFamily="18" charset="0"/>
                <a:cs typeface="Times New Roman" panose="02020603050405020304" pitchFamily="18" charset="0"/>
              </a:rPr>
              <a:t>    </a:t>
            </a:r>
            <a:r>
              <a:rPr kumimoji="1" lang="en-US" altLang="ja-JP" sz="1400" b="1" u="sng" dirty="0">
                <a:latin typeface="Times New Roman" panose="02020603050405020304" pitchFamily="18" charset="0"/>
                <a:cs typeface="Times New Roman" panose="02020603050405020304" pitchFamily="18" charset="0"/>
              </a:rPr>
              <a:t>The main causes of electric shock when using </a:t>
            </a:r>
            <a:r>
              <a:rPr kumimoji="1" lang="en-US" altLang="ja-JP" sz="1400" b="1" u="sng" dirty="0">
                <a:solidFill>
                  <a:schemeClr val="tx1"/>
                </a:solidFill>
                <a:effectLst/>
                <a:latin typeface="Times New Roman" panose="02020603050405020304" pitchFamily="18" charset="0"/>
                <a:cs typeface="Times New Roman" panose="02020603050405020304" pitchFamily="18" charset="0"/>
              </a:rPr>
              <a:t>an</a:t>
            </a:r>
            <a:r>
              <a:rPr kumimoji="1" lang="en-US" altLang="ja-JP" sz="1400" b="1" u="sng" baseline="0" dirty="0">
                <a:solidFill>
                  <a:schemeClr val="tx1"/>
                </a:solidFill>
                <a:effectLst/>
                <a:latin typeface="Times New Roman" panose="02020603050405020304" pitchFamily="18" charset="0"/>
                <a:cs typeface="Times New Roman" panose="02020603050405020304" pitchFamily="18" charset="0"/>
              </a:rPr>
              <a:t> a</a:t>
            </a:r>
            <a:r>
              <a:rPr kumimoji="1" lang="en-US" altLang="ja-JP" sz="1400" b="1" u="sng" dirty="0">
                <a:solidFill>
                  <a:schemeClr val="tx1"/>
                </a:solidFill>
                <a:effectLst/>
                <a:latin typeface="Times New Roman" panose="02020603050405020304" pitchFamily="18" charset="0"/>
                <a:cs typeface="Times New Roman" panose="02020603050405020304" pitchFamily="18" charset="0"/>
              </a:rPr>
              <a:t>erial work platform</a:t>
            </a:r>
            <a:r>
              <a:rPr kumimoji="1" lang="en-US" altLang="ja-JP" sz="1400" b="1" u="sng" baseline="0" dirty="0">
                <a:solidFill>
                  <a:schemeClr val="tx1"/>
                </a:solidFill>
                <a:effectLst/>
                <a:latin typeface="Times New Roman" panose="02020603050405020304" pitchFamily="18" charset="0"/>
                <a:cs typeface="Times New Roman" panose="02020603050405020304" pitchFamily="18" charset="0"/>
              </a:rPr>
              <a:t> vehicle </a:t>
            </a:r>
            <a:r>
              <a:rPr kumimoji="1" lang="en-US" altLang="ja-JP" sz="1400" b="1" u="sng" dirty="0">
                <a:latin typeface="Times New Roman" panose="02020603050405020304" pitchFamily="18" charset="0"/>
                <a:cs typeface="Times New Roman" panose="02020603050405020304" pitchFamily="18" charset="0"/>
              </a:rPr>
              <a:t>are contact with power lines or distribution lines, and leakage of electricity due to improper use or poor maintenance of the </a:t>
            </a:r>
            <a:r>
              <a:rPr kumimoji="1" lang="en-US" altLang="ja-JP" sz="1400" b="1" u="sng" dirty="0">
                <a:solidFill>
                  <a:schemeClr val="tx1"/>
                </a:solidFill>
                <a:effectLst/>
                <a:latin typeface="Times New Roman" panose="02020603050405020304" pitchFamily="18" charset="0"/>
                <a:cs typeface="Times New Roman" panose="02020603050405020304" pitchFamily="18" charset="0"/>
              </a:rPr>
              <a:t>aerial work platform</a:t>
            </a:r>
            <a:r>
              <a:rPr kumimoji="1" lang="en-US" altLang="ja-JP" sz="1400" b="1" u="sng" baseline="0" dirty="0">
                <a:solidFill>
                  <a:schemeClr val="tx1"/>
                </a:solidFill>
                <a:effectLst/>
                <a:latin typeface="Times New Roman" panose="02020603050405020304" pitchFamily="18" charset="0"/>
                <a:cs typeface="Times New Roman" panose="02020603050405020304" pitchFamily="18" charset="0"/>
              </a:rPr>
              <a:t> vehicle.</a:t>
            </a:r>
          </a:p>
          <a:p>
            <a:r>
              <a:rPr kumimoji="1" lang="en-US" altLang="ja-JP" sz="1400" dirty="0">
                <a:latin typeface="Times New Roman" panose="02020603050405020304" pitchFamily="18" charset="0"/>
                <a:cs typeface="Times New Roman" panose="02020603050405020304" pitchFamily="18" charset="0"/>
              </a:rPr>
              <a:t>    The human body has low electrical resistance, and especially when it is wet with water, it is highly dangerous because current easily flows. </a:t>
            </a:r>
            <a:r>
              <a:rPr kumimoji="1" lang="en-US" altLang="ja-JP" sz="1400" b="1" u="sng" dirty="0">
                <a:latin typeface="Times New Roman" panose="02020603050405020304" pitchFamily="18" charset="0"/>
                <a:cs typeface="Times New Roman" panose="02020603050405020304" pitchFamily="18" charset="0"/>
              </a:rPr>
              <a:t>Mild cases may cause only temporary pain and numbness, but severe cases often lead to electrocution.</a:t>
            </a:r>
          </a:p>
          <a:p>
            <a:r>
              <a:rPr kumimoji="1" lang="en-US" altLang="ja-JP" sz="1400" dirty="0">
                <a:latin typeface="Times New Roman" panose="02020603050405020304" pitchFamily="18" charset="0"/>
                <a:cs typeface="Times New Roman" panose="02020603050405020304" pitchFamily="18" charset="0"/>
              </a:rPr>
              <a:t>     In particular,  when an electric current passes through the heart, it causes serious symptoms such as cardiac arrest, respiratory arrest, and shock, resulting in death by electric shock, and may cause burns and tissue necrosis in the place where the electric current is excessive.</a:t>
            </a:r>
          </a:p>
          <a:p>
            <a:endParaRPr kumimoji="1" lang="ja-JP"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5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sz="2400" dirty="0">
                <a:latin typeface="Times New Roman" panose="02020603050405020304" pitchFamily="18" charset="0"/>
                <a:ea typeface="+mj-lt"/>
                <a:cs typeface="Times New Roman" panose="02020603050405020304" pitchFamily="18" charset="0"/>
              </a:rPr>
              <a:t>Types of aerial work platforms - working equipment </a:t>
            </a:r>
            <a:r>
              <a:rPr lang="en-US" altLang="ja-JP" sz="2400" dirty="0">
                <a:latin typeface="Times New Roman" panose="02020603050405020304" pitchFamily="18" charset="0"/>
                <a:ea typeface="+mj-lt"/>
                <a:cs typeface="Times New Roman" panose="02020603050405020304" pitchFamily="18" charset="0"/>
              </a:rPr>
              <a:t>(4)</a:t>
            </a:r>
            <a:endParaRPr lang="en-US" altLang="ja-JP"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6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7</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8</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5FA4AE0F-259B-4FF1-87AF-0B046F98DA2B}"/>
              </a:ext>
            </a:extLst>
          </p:cNvPr>
          <p:cNvGrpSpPr/>
          <p:nvPr/>
        </p:nvGrpSpPr>
        <p:grpSpPr>
          <a:xfrm>
            <a:off x="628650" y="935915"/>
            <a:ext cx="8009266" cy="3732059"/>
            <a:chOff x="628650" y="935915"/>
            <a:chExt cx="8009266" cy="3732059"/>
          </a:xfrm>
        </p:grpSpPr>
        <p:sp>
          <p:nvSpPr>
            <p:cNvPr id="11" name="コンテンツ プレースホルダー 4"/>
            <p:cNvSpPr txBox="1">
              <a:spLocks/>
            </p:cNvSpPr>
            <p:nvPr/>
          </p:nvSpPr>
          <p:spPr>
            <a:xfrm>
              <a:off x="628650" y="935915"/>
              <a:ext cx="7886700" cy="373205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latin typeface="Times New Roman" panose="02020603050405020304" pitchFamily="18" charset="0"/>
                  <a:ea typeface="Meiryo UI"/>
                  <a:cs typeface="Times New Roman" panose="02020603050405020304" pitchFamily="18" charset="0"/>
                </a:rPr>
                <a:t>④　</a:t>
              </a:r>
              <a:r>
                <a:rPr lang="en-US" altLang="ja-JP" sz="1600" b="1" dirty="0">
                  <a:latin typeface="Times New Roman" panose="02020603050405020304" pitchFamily="18" charset="0"/>
                  <a:ea typeface="+mn-lt"/>
                  <a:cs typeface="Times New Roman" panose="02020603050405020304" pitchFamily="18" charset="0"/>
                </a:rPr>
                <a:t>Vertical lifting type</a:t>
              </a:r>
              <a:endParaRPr lang="en-US" altLang="ja-JP" sz="16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ja-JP" altLang="en-US" sz="1600" dirty="0">
                  <a:latin typeface="Times New Roman" panose="02020603050405020304" pitchFamily="18" charset="0"/>
                  <a:ea typeface="Meiryo UI"/>
                  <a:cs typeface="Times New Roman" panose="02020603050405020304" pitchFamily="18" charset="0"/>
                </a:rPr>
                <a:t>　</a:t>
              </a:r>
              <a:r>
                <a:rPr lang="en-US" altLang="ja-JP" sz="1600" dirty="0">
                  <a:latin typeface="Times New Roman" panose="02020603050405020304" pitchFamily="18" charset="0"/>
                  <a:ea typeface="+mn-lt"/>
                  <a:cs typeface="Times New Roman" panose="02020603050405020304" pitchFamily="18" charset="0"/>
                </a:rPr>
                <a:t>There are scissors type, mast type, </a:t>
              </a:r>
              <a:endParaRPr lang="ja-JP" altLang="en-US" dirty="0">
                <a:latin typeface="Times New Roman" panose="02020603050405020304" pitchFamily="18" charset="0"/>
                <a:ea typeface="游ゴシック" panose="020B0400000000000000" pitchFamily="34" charset="-128"/>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sigma type, and X type, </a:t>
              </a:r>
              <a:endParaRPr lang="ja-JP" altLang="en-US" dirty="0">
                <a:latin typeface="Times New Roman" panose="02020603050405020304" pitchFamily="18" charset="0"/>
                <a:ea typeface="游ゴシック"/>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in which the working floor can be </a:t>
              </a:r>
              <a:endParaRPr lang="ja-JP" altLang="en-US" dirty="0">
                <a:latin typeface="Times New Roman" panose="02020603050405020304" pitchFamily="18" charset="0"/>
                <a:ea typeface="游ゴシック"/>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raised and lowered vertically.</a:t>
              </a:r>
              <a:r>
                <a:rPr lang="ja-JP" altLang="en-US" sz="1600" dirty="0">
                  <a:latin typeface="Times New Roman" panose="02020603050405020304" pitchFamily="18" charset="0"/>
                  <a:ea typeface="+mn-lt"/>
                  <a:cs typeface="Times New Roman" panose="02020603050405020304" pitchFamily="18" charset="0"/>
                </a:rPr>
                <a:t> </a:t>
              </a:r>
              <a:endParaRPr lang="ja-JP" dirty="0">
                <a:latin typeface="Times New Roman" panose="02020603050405020304" pitchFamily="18" charset="0"/>
                <a:ea typeface="游ゴシック"/>
                <a:cs typeface="Times New Roman" panose="02020603050405020304" pitchFamily="18" charset="0"/>
              </a:endParaRPr>
            </a:p>
            <a:p>
              <a:pPr marL="0" indent="0">
                <a:lnSpc>
                  <a:spcPct val="110000"/>
                </a:lnSpc>
                <a:spcBef>
                  <a:spcPts val="0"/>
                </a:spcBef>
                <a:buNone/>
              </a:pPr>
              <a:endParaRPr lang="ja-JP" altLang="en-US" sz="16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eiryo UI"/>
                  <a:cs typeface="Times New Roman" panose="02020603050405020304" pitchFamily="18" charset="0"/>
                </a:rPr>
                <a:t>【</a:t>
              </a:r>
              <a:r>
                <a:rPr lang="en-US" sz="1600" dirty="0">
                  <a:latin typeface="Times New Roman" panose="02020603050405020304" pitchFamily="18" charset="0"/>
                  <a:ea typeface="+mn-lt"/>
                  <a:cs typeface="Times New Roman" panose="02020603050405020304" pitchFamily="18" charset="0"/>
                </a:rPr>
                <a:t>Main Features</a:t>
              </a:r>
              <a:r>
                <a:rPr lang="en-US" altLang="ja-JP" sz="1600" dirty="0">
                  <a:latin typeface="Times New Roman" panose="02020603050405020304" pitchFamily="18" charset="0"/>
                  <a:ea typeface="Meiryo UI"/>
                  <a:cs typeface="Times New Roman" panose="02020603050405020304" pitchFamily="18" charset="0"/>
                </a:rPr>
                <a:t>】</a:t>
              </a:r>
            </a:p>
            <a:p>
              <a:pPr marL="0" indent="0">
                <a:lnSpc>
                  <a:spcPct val="110000"/>
                </a:lnSpc>
                <a:spcBef>
                  <a:spcPts val="0"/>
                </a:spcBef>
                <a:buNone/>
              </a:pPr>
              <a:r>
                <a:rPr lang="en-US" altLang="ja-JP" sz="1600" dirty="0">
                  <a:latin typeface="Times New Roman" panose="02020603050405020304" pitchFamily="18" charset="0"/>
                  <a:ea typeface="Meiryo UI"/>
                  <a:cs typeface="Times New Roman" panose="02020603050405020304" pitchFamily="18" charset="0"/>
                </a:rPr>
                <a:t>A. </a:t>
              </a:r>
              <a:r>
                <a:rPr lang="en-US" altLang="ja-JP" sz="1600" dirty="0">
                  <a:latin typeface="Times New Roman" panose="02020603050405020304" pitchFamily="18" charset="0"/>
                  <a:ea typeface="+mn-lt"/>
                  <a:cs typeface="Times New Roman" panose="02020603050405020304" pitchFamily="18" charset="0"/>
                </a:rPr>
                <a:t>The work area is limited to the </a:t>
              </a:r>
              <a:endParaRPr lang="en-US" altLang="ja-JP" sz="16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upper part of the traveling equipment.</a:t>
              </a:r>
              <a:endParaRPr lang="en-US" altLang="ja-JP" sz="16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eiryo UI"/>
                  <a:cs typeface="Times New Roman" panose="02020603050405020304" pitchFamily="18" charset="0"/>
                </a:rPr>
                <a:t>B. </a:t>
              </a:r>
              <a:r>
                <a:rPr lang="en-US" altLang="ja-JP" sz="1600" dirty="0">
                  <a:latin typeface="Times New Roman" panose="02020603050405020304" pitchFamily="18" charset="0"/>
                  <a:ea typeface="+mn-lt"/>
                  <a:cs typeface="Times New Roman" panose="02020603050405020304" pitchFamily="18" charset="0"/>
                </a:rPr>
                <a:t>It is often used for interior and </a:t>
              </a:r>
              <a:endParaRPr lang="en-US" altLang="ja-JP" sz="16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n-lt"/>
                  <a:cs typeface="Times New Roman" panose="02020603050405020304" pitchFamily="18" charset="0"/>
                </a:rPr>
                <a:t>facility work in construction.</a:t>
              </a:r>
              <a:endParaRPr lang="en-US" altLang="ja-JP" sz="16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r>
                <a:rPr lang="en-US" altLang="ja-JP" sz="1600" dirty="0">
                  <a:latin typeface="Times New Roman" panose="02020603050405020304" pitchFamily="18" charset="0"/>
                  <a:ea typeface="Meiryo UI"/>
                  <a:cs typeface="Times New Roman" panose="02020603050405020304" pitchFamily="18" charset="0"/>
                </a:rPr>
                <a:t>C. </a:t>
              </a:r>
              <a:r>
                <a:rPr lang="en-US" altLang="ja-JP" sz="1600" dirty="0">
                  <a:latin typeface="Times New Roman" panose="02020603050405020304" pitchFamily="18" charset="0"/>
                  <a:ea typeface="+mn-lt"/>
                  <a:cs typeface="Times New Roman" panose="02020603050405020304" pitchFamily="18" charset="0"/>
                </a:rPr>
                <a:t>Many of them are relatively small.</a:t>
              </a:r>
            </a:p>
            <a:p>
              <a:pPr marL="0" indent="0">
                <a:lnSpc>
                  <a:spcPct val="110000"/>
                </a:lnSpc>
                <a:spcBef>
                  <a:spcPts val="0"/>
                </a:spcBef>
                <a:buNone/>
              </a:pPr>
              <a:endParaRPr lang="ja-JP" altLang="en-US" sz="16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10000"/>
                </a:lnSpc>
                <a:spcBef>
                  <a:spcPts val="0"/>
                </a:spcBef>
                <a:buNone/>
              </a:pPr>
              <a:endParaRPr lang="ja-JP" altLang="en-US" sz="1600" dirty="0">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2" name="Picture 2">
              <a:extLst>
                <a:ext uri="{FF2B5EF4-FFF2-40B4-BE49-F238E27FC236}">
                  <a16:creationId xmlns:a16="http://schemas.microsoft.com/office/drawing/2014/main" id="{E7E4960A-7305-408B-BEB4-792F2A95BEAA}"/>
                </a:ext>
              </a:extLst>
            </p:cNvPr>
            <p:cNvPicPr>
              <a:picLocks noChangeAspect="1"/>
            </p:cNvPicPr>
            <p:nvPr/>
          </p:nvPicPr>
          <p:blipFill>
            <a:blip r:embed="rId3"/>
            <a:stretch>
              <a:fillRect/>
            </a:stretch>
          </p:blipFill>
          <p:spPr>
            <a:xfrm>
              <a:off x="4572000" y="1027971"/>
              <a:ext cx="4065916" cy="2821601"/>
            </a:xfrm>
            <a:prstGeom prst="rect">
              <a:avLst/>
            </a:prstGeom>
            <a:ln>
              <a:solidFill>
                <a:schemeClr val="tx1"/>
              </a:solidFill>
            </a:ln>
          </p:spPr>
        </p:pic>
      </p:grpSp>
    </p:spTree>
    <p:extLst>
      <p:ext uri="{BB962C8B-B14F-4D97-AF65-F5344CB8AC3E}">
        <p14:creationId xmlns:p14="http://schemas.microsoft.com/office/powerpoint/2010/main" val="3936230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n-US" altLang="ja-JP" sz="2400" dirty="0">
                <a:latin typeface="Times New Roman" panose="02020603050405020304" pitchFamily="18" charset="0"/>
                <a:cs typeface="Times New Roman" panose="02020603050405020304" pitchFamily="18" charset="0"/>
              </a:rPr>
              <a:t>Effect of electric current on the human body </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860192" y="6400413"/>
            <a:ext cx="4310470"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74</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73</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 74</a:t>
            </a:r>
            <a:r>
              <a:rPr lang="ja-JP" sz="1200" dirty="0" smtClean="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80</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852739"/>
            <a:ext cx="7886701" cy="272297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kumimoji="1" lang="en-US" altLang="ja-JP" sz="1400" b="1" u="sng" dirty="0">
                <a:latin typeface="Times New Roman" panose="02020603050405020304" pitchFamily="18" charset="0"/>
                <a:cs typeface="Times New Roman" panose="02020603050405020304" pitchFamily="18" charset="0"/>
              </a:rPr>
              <a:t>Factors that determine the risk of electric shock </a:t>
            </a:r>
          </a:p>
          <a:p>
            <a:pPr marL="0" indent="0">
              <a:lnSpc>
                <a:spcPct val="100000"/>
              </a:lnSpc>
              <a:spcBef>
                <a:spcPts val="0"/>
              </a:spcBef>
              <a:buNone/>
            </a:pPr>
            <a:r>
              <a:rPr lang="en-US" altLang="ja-JP" sz="1400" b="1"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The severity of the damage to the human body caused by electric shock depends on the situation at the time of electric shock, but the following are the main factors.</a:t>
            </a: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Magnitude and frequency of current flow</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en-GB"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Duration of current flow</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Path of current flow (path of current through the human body)</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Type of power source (AC or DC), etc.</a:t>
            </a:r>
          </a:p>
          <a:p>
            <a:pPr marL="0" indent="0">
              <a:lnSpc>
                <a:spcPct val="100000"/>
              </a:lnSpc>
              <a:spcBef>
                <a:spcPts val="60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In general, it can be said that the greater the energizing current, the higher the risk</a:t>
            </a:r>
            <a:r>
              <a:rPr kumimoji="1" lang="en-US" altLang="ja-JP" sz="1400" b="1" u="sng" dirty="0">
                <a:latin typeface="Times New Roman" panose="02020603050405020304" pitchFamily="18" charset="0"/>
                <a:cs typeface="Times New Roman" panose="02020603050405020304" pitchFamily="18" charset="0"/>
              </a:rPr>
              <a:t>, the more the current flows </a:t>
            </a:r>
            <a:r>
              <a:rPr kumimoji="1" lang="en-US" altLang="ja-JP" sz="1400" dirty="0">
                <a:latin typeface="Times New Roman" panose="02020603050405020304" pitchFamily="18" charset="0"/>
                <a:cs typeface="Times New Roman" panose="02020603050405020304" pitchFamily="18" charset="0"/>
              </a:rPr>
              <a:t>into an important part such as the heart of the human body, and </a:t>
            </a:r>
            <a:r>
              <a:rPr kumimoji="1" lang="en-US" altLang="ja-JP" sz="1400" b="1" u="sng" dirty="0">
                <a:latin typeface="Times New Roman" panose="02020603050405020304" pitchFamily="18" charset="0"/>
                <a:cs typeface="Times New Roman" panose="02020603050405020304" pitchFamily="18" charset="0"/>
              </a:rPr>
              <a:t>the longer the current flows, the higher the risk.</a:t>
            </a:r>
          </a:p>
          <a:p>
            <a:pPr marL="0" indent="0">
              <a:lnSpc>
                <a:spcPct val="100000"/>
              </a:lnSpc>
              <a:spcBef>
                <a:spcPts val="600"/>
              </a:spcBef>
              <a:buNone/>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②　</a:t>
            </a:r>
            <a:r>
              <a:rPr kumimoji="1" lang="en-US" altLang="ja-JP" sz="1400" dirty="0">
                <a:latin typeface="Times New Roman" panose="02020603050405020304" pitchFamily="18" charset="0"/>
                <a:cs typeface="Times New Roman" panose="02020603050405020304" pitchFamily="18" charset="0"/>
              </a:rPr>
              <a:t>Effect of electric current on the human body </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600"/>
              </a:spcBef>
              <a:buNone/>
            </a:pP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600"/>
              </a:spcBef>
              <a:buNone/>
            </a:pP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2451328280"/>
              </p:ext>
            </p:extLst>
          </p:nvPr>
        </p:nvGraphicFramePr>
        <p:xfrm>
          <a:off x="1114878" y="3722995"/>
          <a:ext cx="6113145" cy="2218875"/>
        </p:xfrm>
        <a:graphic>
          <a:graphicData uri="http://schemas.openxmlformats.org/drawingml/2006/table">
            <a:tbl>
              <a:tblPr firstRow="1" firstCol="1" bandRow="1">
                <a:tableStyleId>{5940675A-B579-460E-94D1-54222C63F5DA}</a:tableStyleId>
              </a:tblPr>
              <a:tblGrid>
                <a:gridCol w="2067560">
                  <a:extLst>
                    <a:ext uri="{9D8B030D-6E8A-4147-A177-3AD203B41FA5}">
                      <a16:colId xmlns:a16="http://schemas.microsoft.com/office/drawing/2014/main" val="20000"/>
                    </a:ext>
                  </a:extLst>
                </a:gridCol>
                <a:gridCol w="4045585">
                  <a:extLst>
                    <a:ext uri="{9D8B030D-6E8A-4147-A177-3AD203B41FA5}">
                      <a16:colId xmlns:a16="http://schemas.microsoft.com/office/drawing/2014/main" val="20001"/>
                    </a:ext>
                  </a:extLst>
                </a:gridCol>
              </a:tblGrid>
              <a:tr h="252894">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rPr>
                        <a:t>The magnitude of the electric current</a:t>
                      </a:r>
                      <a:endParaRPr lang="ja-JP" altLang="ja-JP" sz="1200" kern="100" dirty="0">
                        <a:effectLst/>
                        <a:latin typeface="Times New Roman" panose="02020603050405020304" pitchFamily="18" charset="0"/>
                        <a:ea typeface="Meiryo UI" panose="020B0604030504040204" pitchFamily="50" charset="-128"/>
                        <a:cs typeface="Times New Roman" panose="02020603050405020304" pitchFamily="18" charset="0"/>
                      </a:endParaRPr>
                    </a:p>
                    <a:p>
                      <a:pPr algn="ctr">
                        <a:lnSpc>
                          <a:spcPts val="1600"/>
                        </a:lnSpc>
                        <a:spcAft>
                          <a:spcPts val="0"/>
                        </a:spcAft>
                      </a:pPr>
                      <a:endParaRPr lang="ja-JP" sz="1100" kern="100" dirty="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endParaRPr lang="ja-JP" altLang="ja-JP" sz="11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252894">
                <a:tc>
                  <a:txBody>
                    <a:bodyPr/>
                    <a:lstStyle/>
                    <a:p>
                      <a:pPr algn="ctr">
                        <a:lnSpc>
                          <a:spcPts val="1600"/>
                        </a:lnSpc>
                        <a:spcAft>
                          <a:spcPts val="0"/>
                        </a:spcAft>
                      </a:pPr>
                      <a:r>
                        <a:rPr lang="en-GB" altLang="ja-JP" sz="1100" kern="100" dirty="0">
                          <a:effectLst/>
                          <a:latin typeface="Times New Roman" panose="02020603050405020304" pitchFamily="18" charset="0"/>
                          <a:ea typeface="Meiryo UI" panose="020B0604030504040204" pitchFamily="50" charset="-128"/>
                          <a:cs typeface="Times New Roman" panose="02020603050405020304" pitchFamily="18" charset="0"/>
                        </a:rPr>
                        <a:t>About </a:t>
                      </a:r>
                      <a:r>
                        <a:rPr lang="ja-JP" sz="1100" kern="100">
                          <a:effectLst/>
                          <a:latin typeface="Times New Roman" panose="02020603050405020304" pitchFamily="18" charset="0"/>
                          <a:ea typeface="Meiryo UI" panose="020B0604030504040204" pitchFamily="50" charset="-128"/>
                          <a:cs typeface="Times New Roman" panose="02020603050405020304" pitchFamily="18" charset="0"/>
                        </a:rPr>
                        <a:t>１ｍＡ</a:t>
                      </a:r>
                    </a:p>
                  </a:txBody>
                  <a:tcPr marL="68580" marR="68580" marT="0" marB="0" anchor="ctr"/>
                </a:tc>
                <a:tc>
                  <a:txBody>
                    <a:bodyPr/>
                    <a:lstStyle/>
                    <a:p>
                      <a:pPr algn="l" fontAlgn="b"/>
                      <a:r>
                        <a:rPr lang="en-GB" sz="1100" b="0" i="0" u="none" strike="noStrike" dirty="0">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It feels tingling</a:t>
                      </a:r>
                    </a:p>
                  </a:txBody>
                  <a:tcPr marL="9525" marR="9525" marT="9525" marB="0" anchor="b"/>
                </a:tc>
                <a:extLst>
                  <a:ext uri="{0D108BD9-81ED-4DB2-BD59-A6C34878D82A}">
                    <a16:rowId xmlns:a16="http://schemas.microsoft.com/office/drawing/2014/main" val="10001"/>
                  </a:ext>
                </a:extLst>
              </a:tr>
              <a:tr h="252894">
                <a:tc>
                  <a:txBody>
                    <a:bodyPr/>
                    <a:lstStyle/>
                    <a:p>
                      <a:pPr algn="ctr">
                        <a:lnSpc>
                          <a:spcPts val="1600"/>
                        </a:lnSpc>
                        <a:spcAft>
                          <a:spcPts val="0"/>
                        </a:spcAft>
                      </a:pPr>
                      <a:r>
                        <a:rPr lang="en-GB" altLang="ja-JP" sz="1100" kern="100" dirty="0">
                          <a:effectLst/>
                          <a:latin typeface="Times New Roman" panose="02020603050405020304" pitchFamily="18" charset="0"/>
                          <a:ea typeface="Meiryo UI" panose="020B0604030504040204" pitchFamily="50" charset="-128"/>
                          <a:cs typeface="Times New Roman" panose="02020603050405020304" pitchFamily="18" charset="0"/>
                        </a:rPr>
                        <a:t>About </a:t>
                      </a:r>
                      <a:r>
                        <a:rPr lang="ja-JP" sz="1100" kern="100">
                          <a:effectLst/>
                          <a:latin typeface="Times New Roman" panose="02020603050405020304" pitchFamily="18" charset="0"/>
                          <a:ea typeface="Meiryo UI" panose="020B0604030504040204" pitchFamily="50" charset="-128"/>
                          <a:cs typeface="Times New Roman" panose="02020603050405020304" pitchFamily="18" charset="0"/>
                        </a:rPr>
                        <a:t>５ｍＡ</a:t>
                      </a:r>
                    </a:p>
                  </a:txBody>
                  <a:tcPr marL="68580" marR="68580" marT="0" marB="0" anchor="ctr"/>
                </a:tc>
                <a:tc>
                  <a:txBody>
                    <a:bodyPr/>
                    <a:lstStyle/>
                    <a:p>
                      <a:pPr algn="l" fontAlgn="b"/>
                      <a:r>
                        <a:rPr lang="en-GB" sz="1100" b="0" i="0" u="none" strike="noStrike" dirty="0">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It hurts considerably</a:t>
                      </a:r>
                    </a:p>
                  </a:txBody>
                  <a:tcPr marL="9525" marR="9525" marT="9525" marB="0" anchor="b"/>
                </a:tc>
                <a:extLst>
                  <a:ext uri="{0D108BD9-81ED-4DB2-BD59-A6C34878D82A}">
                    <a16:rowId xmlns:a16="http://schemas.microsoft.com/office/drawing/2014/main" val="10002"/>
                  </a:ext>
                </a:extLst>
              </a:tr>
              <a:tr h="252894">
                <a:tc>
                  <a:txBody>
                    <a:bodyPr/>
                    <a:lstStyle/>
                    <a:p>
                      <a:pPr algn="ctr">
                        <a:lnSpc>
                          <a:spcPts val="1600"/>
                        </a:lnSpc>
                        <a:spcAft>
                          <a:spcPts val="0"/>
                        </a:spcAft>
                      </a:pPr>
                      <a:r>
                        <a:rPr lang="en-GB" altLang="ja-JP" sz="1100" kern="100" dirty="0">
                          <a:effectLst/>
                          <a:latin typeface="Times New Roman" panose="02020603050405020304" pitchFamily="18" charset="0"/>
                          <a:ea typeface="Meiryo UI" panose="020B0604030504040204" pitchFamily="50" charset="-128"/>
                          <a:cs typeface="Times New Roman" panose="02020603050405020304" pitchFamily="18" charset="0"/>
                        </a:rPr>
                        <a:t>About 10</a:t>
                      </a:r>
                      <a:r>
                        <a:rPr lang="ja-JP" sz="1100" kern="100">
                          <a:effectLst/>
                          <a:latin typeface="Times New Roman" panose="02020603050405020304" pitchFamily="18" charset="0"/>
                          <a:ea typeface="Meiryo UI" panose="020B0604030504040204" pitchFamily="50" charset="-128"/>
                          <a:cs typeface="Times New Roman" panose="02020603050405020304" pitchFamily="18" charset="0"/>
                        </a:rPr>
                        <a:t>ｍＡ</a:t>
                      </a:r>
                    </a:p>
                  </a:txBody>
                  <a:tcPr marL="68580" marR="68580" marT="0" marB="0" anchor="ctr"/>
                </a:tc>
                <a:tc>
                  <a:txBody>
                    <a:bodyPr/>
                    <a:lstStyle/>
                    <a:p>
                      <a:pPr algn="l" fontAlgn="b"/>
                      <a:r>
                        <a:rPr lang="en-GB" sz="1100" b="0" i="0" u="none" strike="noStrike" dirty="0">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It feels unbearably chattering.</a:t>
                      </a:r>
                    </a:p>
                  </a:txBody>
                  <a:tcPr marL="9525" marR="9525" marT="9525" marB="0" anchor="b"/>
                </a:tc>
                <a:extLst>
                  <a:ext uri="{0D108BD9-81ED-4DB2-BD59-A6C34878D82A}">
                    <a16:rowId xmlns:a16="http://schemas.microsoft.com/office/drawing/2014/main" val="10003"/>
                  </a:ext>
                </a:extLst>
              </a:tr>
              <a:tr h="252894">
                <a:tc>
                  <a:txBody>
                    <a:bodyPr/>
                    <a:lstStyle/>
                    <a:p>
                      <a:pPr algn="ctr">
                        <a:lnSpc>
                          <a:spcPts val="1600"/>
                        </a:lnSpc>
                        <a:spcAft>
                          <a:spcPts val="0"/>
                        </a:spcAft>
                      </a:pPr>
                      <a:r>
                        <a:rPr lang="en-GB" altLang="ja-JP" sz="1100" kern="100" dirty="0">
                          <a:effectLst/>
                          <a:latin typeface="Times New Roman" panose="02020603050405020304" pitchFamily="18" charset="0"/>
                          <a:ea typeface="Meiryo UI" panose="020B0604030504040204" pitchFamily="50" charset="-128"/>
                          <a:cs typeface="Times New Roman" panose="02020603050405020304" pitchFamily="18" charset="0"/>
                        </a:rPr>
                        <a:t>About 20</a:t>
                      </a:r>
                      <a:r>
                        <a:rPr lang="ja-JP" sz="1100" kern="100">
                          <a:effectLst/>
                          <a:latin typeface="Times New Roman" panose="02020603050405020304" pitchFamily="18" charset="0"/>
                          <a:ea typeface="Meiryo UI" panose="020B0604030504040204" pitchFamily="50" charset="-128"/>
                          <a:cs typeface="Times New Roman" panose="02020603050405020304" pitchFamily="18" charset="0"/>
                        </a:rPr>
                        <a:t>ｍＡ</a:t>
                      </a:r>
                    </a:p>
                  </a:txBody>
                  <a:tcPr marL="68580" marR="68580" marT="0" marB="0" anchor="ctr"/>
                </a:tc>
                <a:tc>
                  <a:txBody>
                    <a:bodyPr/>
                    <a:lstStyle/>
                    <a:p>
                      <a:pPr algn="l" fontAlgn="b"/>
                      <a:r>
                        <a:rPr lang="en-US" sz="1100" b="0" i="0" u="none" strike="noStrike" dirty="0">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The muscles are very stiff, breathing is difficult, and if it continues to </a:t>
                      </a:r>
                    </a:p>
                    <a:p>
                      <a:pPr algn="l" fontAlgn="b"/>
                      <a:r>
                        <a:rPr lang="en-US" sz="1100" b="0" i="0" u="none" strike="noStrike" dirty="0">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flow, it will lead to death.</a:t>
                      </a:r>
                    </a:p>
                  </a:txBody>
                  <a:tcPr marL="9525" marR="9525" marT="9525" marB="0" anchor="b"/>
                </a:tc>
                <a:extLst>
                  <a:ext uri="{0D108BD9-81ED-4DB2-BD59-A6C34878D82A}">
                    <a16:rowId xmlns:a16="http://schemas.microsoft.com/office/drawing/2014/main" val="10004"/>
                  </a:ext>
                </a:extLst>
              </a:tr>
              <a:tr h="252894">
                <a:tc>
                  <a:txBody>
                    <a:bodyPr/>
                    <a:lstStyle/>
                    <a:p>
                      <a:pPr algn="ctr">
                        <a:lnSpc>
                          <a:spcPts val="1600"/>
                        </a:lnSpc>
                        <a:spcAft>
                          <a:spcPts val="0"/>
                        </a:spcAft>
                      </a:pPr>
                      <a:r>
                        <a:rPr lang="en-GB" altLang="ja-JP" sz="1100" kern="100" dirty="0">
                          <a:effectLst/>
                          <a:latin typeface="Times New Roman" panose="02020603050405020304" pitchFamily="18" charset="0"/>
                          <a:ea typeface="Meiryo UI" panose="020B0604030504040204" pitchFamily="50" charset="-128"/>
                          <a:cs typeface="Times New Roman" panose="02020603050405020304" pitchFamily="18" charset="0"/>
                        </a:rPr>
                        <a:t>About 50</a:t>
                      </a:r>
                      <a:r>
                        <a:rPr lang="ja-JP" sz="1100" kern="100">
                          <a:effectLst/>
                          <a:latin typeface="Times New Roman" panose="02020603050405020304" pitchFamily="18" charset="0"/>
                          <a:ea typeface="Meiryo UI" panose="020B0604030504040204" pitchFamily="50" charset="-128"/>
                          <a:cs typeface="Times New Roman" panose="02020603050405020304" pitchFamily="18" charset="0"/>
                        </a:rPr>
                        <a:t>ｍＡ</a:t>
                      </a:r>
                    </a:p>
                  </a:txBody>
                  <a:tcPr marL="68580" marR="68580" marT="0" marB="0" anchor="ctr"/>
                </a:tc>
                <a:tc>
                  <a:txBody>
                    <a:bodyPr/>
                    <a:lstStyle/>
                    <a:p>
                      <a:pPr algn="l" fontAlgn="b"/>
                      <a:r>
                        <a:rPr lang="en-US" sz="1100" b="0" i="0" u="none" strike="noStrike" dirty="0">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It is life-threatening even for a short time.</a:t>
                      </a:r>
                    </a:p>
                  </a:txBody>
                  <a:tcPr marL="9525" marR="9525" marT="9525" marB="0" anchor="b"/>
                </a:tc>
                <a:extLst>
                  <a:ext uri="{0D108BD9-81ED-4DB2-BD59-A6C34878D82A}">
                    <a16:rowId xmlns:a16="http://schemas.microsoft.com/office/drawing/2014/main" val="10005"/>
                  </a:ext>
                </a:extLst>
              </a:tr>
              <a:tr h="252894">
                <a:tc>
                  <a:txBody>
                    <a:bodyPr/>
                    <a:lstStyle/>
                    <a:p>
                      <a:pPr algn="ctr">
                        <a:lnSpc>
                          <a:spcPts val="1600"/>
                        </a:lnSpc>
                        <a:spcAft>
                          <a:spcPts val="0"/>
                        </a:spcAft>
                      </a:pPr>
                      <a:r>
                        <a:rPr lang="en-GB" altLang="ja-JP" sz="1100" kern="100" dirty="0">
                          <a:effectLst/>
                          <a:latin typeface="Times New Roman" panose="02020603050405020304" pitchFamily="18" charset="0"/>
                          <a:ea typeface="Meiryo UI" panose="020B0604030504040204" pitchFamily="50" charset="-128"/>
                          <a:cs typeface="Times New Roman" panose="02020603050405020304" pitchFamily="18" charset="0"/>
                        </a:rPr>
                        <a:t>About 100</a:t>
                      </a:r>
                      <a:r>
                        <a:rPr lang="ja-JP" sz="1100" kern="100">
                          <a:effectLst/>
                          <a:latin typeface="Times New Roman" panose="02020603050405020304" pitchFamily="18" charset="0"/>
                          <a:ea typeface="Meiryo UI" panose="020B0604030504040204" pitchFamily="50" charset="-128"/>
                          <a:cs typeface="Times New Roman" panose="02020603050405020304" pitchFamily="18" charset="0"/>
                        </a:rPr>
                        <a:t>ｍＡ</a:t>
                      </a:r>
                    </a:p>
                  </a:txBody>
                  <a:tcPr marL="68580" marR="68580" marT="0" marB="0" anchor="ctr"/>
                </a:tc>
                <a:tc>
                  <a:txBody>
                    <a:bodyPr/>
                    <a:lstStyle/>
                    <a:p>
                      <a:pPr algn="l" fontAlgn="b"/>
                      <a:r>
                        <a:rPr lang="en-GB" sz="1100" b="0" i="0" u="none" strike="noStrike" dirty="0">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It can be fatal.</a:t>
                      </a:r>
                    </a:p>
                  </a:txBody>
                  <a:tcPr marL="9525" marR="9525" marT="9525" marB="0" anchor="b"/>
                </a:tc>
                <a:extLst>
                  <a:ext uri="{0D108BD9-81ED-4DB2-BD59-A6C34878D82A}">
                    <a16:rowId xmlns:a16="http://schemas.microsoft.com/office/drawing/2014/main" val="10006"/>
                  </a:ext>
                </a:extLst>
              </a:tr>
            </a:tbl>
          </a:graphicData>
        </a:graphic>
      </p:graphicFrame>
      <p:sp>
        <p:nvSpPr>
          <p:cNvPr id="3" name="テキスト ボックス 2">
            <a:extLst>
              <a:ext uri="{FF2B5EF4-FFF2-40B4-BE49-F238E27FC236}">
                <a16:creationId xmlns:a16="http://schemas.microsoft.com/office/drawing/2014/main" id="{04B2C203-5A3D-4B70-90B0-176A9B847177}"/>
              </a:ext>
            </a:extLst>
          </p:cNvPr>
          <p:cNvSpPr txBox="1"/>
          <p:nvPr/>
        </p:nvSpPr>
        <p:spPr>
          <a:xfrm>
            <a:off x="4375931" y="3781535"/>
            <a:ext cx="2504050" cy="276999"/>
          </a:xfrm>
          <a:prstGeom prst="rect">
            <a:avLst/>
          </a:prstGeom>
          <a:noFill/>
        </p:spPr>
        <p:txBody>
          <a:bodyPr wrap="square" rtlCol="0">
            <a:spAutoFit/>
          </a:bodyPr>
          <a:lstStyle/>
          <a:p>
            <a:r>
              <a:rPr kumimoji="1" lang="en-GB" altLang="ja-JP" sz="1200" dirty="0">
                <a:latin typeface="Times New Roman" panose="02020603050405020304" pitchFamily="18" charset="0"/>
                <a:cs typeface="Times New Roman" panose="02020603050405020304" pitchFamily="18" charset="0"/>
              </a:rPr>
              <a:t>Human body reaction</a:t>
            </a:r>
            <a:endParaRPr kumimoji="1" lang="ja-JP" altLang="en-U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27738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n-US" altLang="ja-JP" sz="2400" b="1" dirty="0">
                <a:latin typeface="Times New Roman" panose="02020603050405020304" pitchFamily="18" charset="0"/>
                <a:cs typeface="Times New Roman" panose="02020603050405020304" pitchFamily="18" charset="0"/>
              </a:rPr>
              <a:t>Precautions</a:t>
            </a:r>
            <a:r>
              <a:rPr kumimoji="1" lang="en-US" altLang="ja-JP" sz="2400" b="1" baseline="0" dirty="0">
                <a:latin typeface="Times New Roman" panose="02020603050405020304" pitchFamily="18" charset="0"/>
                <a:cs typeface="Times New Roman" panose="02020603050405020304" pitchFamily="18" charset="0"/>
              </a:rPr>
              <a:t> </a:t>
            </a:r>
            <a:r>
              <a:rPr kumimoji="1" lang="en-US" altLang="ja-JP" sz="2400" b="1" dirty="0">
                <a:latin typeface="Times New Roman" panose="02020603050405020304" pitchFamily="18" charset="0"/>
                <a:cs typeface="Times New Roman" panose="02020603050405020304" pitchFamily="18" charset="0"/>
              </a:rPr>
              <a:t>when working near overhead power lines </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a:latin typeface="Times New Roman" panose="02020603050405020304" pitchFamily="18" charset="0"/>
                <a:ea typeface="+mn-lt"/>
                <a:cs typeface="Times New Roman" panose="02020603050405020304" pitchFamily="18" charset="0"/>
              </a:rPr>
              <a:t>7</a:t>
            </a:r>
            <a:r>
              <a:rPr lang="ja-JP" sz="1200" dirty="0">
                <a:latin typeface="Times New Roman" panose="02020603050405020304" pitchFamily="18" charset="0"/>
                <a:ea typeface="+mn-lt"/>
                <a:cs typeface="Times New Roman" panose="02020603050405020304" pitchFamily="18" charset="0"/>
              </a:rPr>
              <a:t>4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74</a:t>
            </a:r>
            <a:r>
              <a:rPr lang="ja-JP" sz="1200" dirty="0" smtClean="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81</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11" name="コンテンツ プレースホルダー 4"/>
          <p:cNvSpPr txBox="1">
            <a:spLocks/>
          </p:cNvSpPr>
          <p:nvPr/>
        </p:nvSpPr>
        <p:spPr>
          <a:xfrm>
            <a:off x="628649" y="893682"/>
            <a:ext cx="7886701" cy="438800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In work using aerial work platform vehicle,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many electric shock accidents have occurred due to contact with overhead power lines such as transmission and distribution lines</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endParaRPr lang="en-GB"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Especially in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the high-voltage power transmission lines</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even if workers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or the boom of aerial work platforms do not touch directly</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there is a risk of electric shock just by approaching the power transmission line</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so it is necessary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not to approach within the specified distance (minimum separation distance). It is necessary to take protective measures and assign observers to carry out the work.</a:t>
            </a:r>
            <a:endParaRPr lang="ja-JP" altLang="en-US"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In addition, accidents due to electric shock are more common in summer, when the body is more exposed and wet with sweat.</a:t>
            </a:r>
          </a:p>
          <a:p>
            <a:pPr marL="0" indent="0">
              <a:lnSpc>
                <a:spcPct val="100000"/>
              </a:lnSpc>
              <a:spcBef>
                <a:spcPts val="0"/>
              </a:spcBef>
              <a:buNone/>
            </a:pP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When work such as construction, dismantling, inspection, repair, painting, etc. is performed using an aerial work platform vehicle in a place that closes to the charging electric wire of an overhead electric wire or an electric machine, it comes into contact with the charging electric circuit. Or, if there is a risk of electric shock due to approaching,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it is necessary to take the following measures.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(Article 349 of the Act on Safety and Health)</a:t>
            </a:r>
          </a:p>
          <a:p>
            <a:pPr marL="0" indent="0">
              <a:lnSpc>
                <a:spcPct val="100000"/>
              </a:lnSpc>
              <a:spcBef>
                <a:spcPts val="60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　</a:t>
            </a:r>
            <a:r>
              <a:rPr lang="en-GB"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Relocate the charging circuit.</a:t>
            </a:r>
          </a:p>
          <a:p>
            <a:pPr marL="0" indent="0">
              <a:lnSpc>
                <a:spcPct val="100000"/>
              </a:lnSpc>
              <a:spcBef>
                <a:spcPts val="60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②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Enclose to prevent electric shock.</a:t>
            </a:r>
          </a:p>
          <a:p>
            <a:pPr marL="0" indent="0">
              <a:lnSpc>
                <a:spcPct val="100000"/>
              </a:lnSpc>
              <a:spcBef>
                <a:spcPts val="60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③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Attach insulating protective equipment to the charging circuit.</a:t>
            </a:r>
          </a:p>
          <a:p>
            <a:pPr marL="0" indent="0">
              <a:lnSpc>
                <a:spcPct val="100000"/>
              </a:lnSpc>
              <a:spcBef>
                <a:spcPts val="60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④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If the measures ① to ③ above are difficult, assign a supervisor to monitor the work.</a:t>
            </a:r>
            <a:r>
              <a:rPr lang="en-US" altLang="ja-JP"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276349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Times New Roman" panose="02020603050405020304" pitchFamily="18" charset="0"/>
                <a:ea typeface="Meiryo UI" panose="020B0604030504040204" pitchFamily="50" charset="-128"/>
                <a:cs typeface="Times New Roman" panose="02020603050405020304" pitchFamily="18" charset="0"/>
              </a:rPr>
              <a:t>Basics of electric shock prevention measures</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174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7</a:t>
            </a:r>
            <a:r>
              <a:rPr lang="en-US" altLang="ja-JP" sz="1200" dirty="0" smtClean="0">
                <a:latin typeface="Times New Roman" panose="02020603050405020304" pitchFamily="18" charset="0"/>
                <a:ea typeface="+mn-lt"/>
                <a:cs typeface="Times New Roman" panose="02020603050405020304" pitchFamily="18" charset="0"/>
              </a:rPr>
              <a:t>4 to 75</a:t>
            </a:r>
            <a:r>
              <a:rPr lang="ja-JP" sz="1200" dirty="0" smtClean="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82</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2" name="グループ化 1">
            <a:extLst>
              <a:ext uri="{FF2B5EF4-FFF2-40B4-BE49-F238E27FC236}">
                <a16:creationId xmlns:a16="http://schemas.microsoft.com/office/drawing/2014/main" id="{E553FF67-36D3-46DF-BBB0-7A9492C45BC2}"/>
              </a:ext>
            </a:extLst>
          </p:cNvPr>
          <p:cNvGrpSpPr/>
          <p:nvPr/>
        </p:nvGrpSpPr>
        <p:grpSpPr>
          <a:xfrm>
            <a:off x="628649" y="794457"/>
            <a:ext cx="8274431" cy="5517830"/>
            <a:chOff x="628649" y="794457"/>
            <a:chExt cx="8274431" cy="5517830"/>
          </a:xfrm>
        </p:grpSpPr>
        <p:sp>
          <p:nvSpPr>
            <p:cNvPr id="11" name="コンテンツ プレースホルダー 4"/>
            <p:cNvSpPr txBox="1">
              <a:spLocks/>
            </p:cNvSpPr>
            <p:nvPr/>
          </p:nvSpPr>
          <p:spPr>
            <a:xfrm>
              <a:off x="628649" y="794457"/>
              <a:ext cx="7886701" cy="405927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The basic measures  for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electric shock prevention when working near transmission / distribution lines where there is a risk of electric shock are as follows.</a:t>
              </a:r>
              <a:endParaRPr lang="ja-JP" altLang="en-US"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600"/>
                </a:spcBef>
                <a:buNone/>
              </a:pP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【Basics of electric shock prevention measures】</a:t>
              </a:r>
            </a:p>
            <a:p>
              <a:pPr marL="0" indent="0">
                <a:lnSpc>
                  <a:spcPct val="100000"/>
                </a:lnSpc>
                <a:spcBef>
                  <a:spcPts val="60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①</a:t>
              </a: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Consult with the electric power company in advance.</a:t>
              </a:r>
            </a:p>
            <a:p>
              <a:pPr marL="0" indent="0">
                <a:lnSpc>
                  <a:spcPct val="100000"/>
                </a:lnSpc>
                <a:spcBef>
                  <a:spcPts val="60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②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Keep a safe distance (safe separation distance: see Table 4-8) with respect to power transmission lines.</a:t>
              </a:r>
              <a:endPar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③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Reassign the person in charge of monitoring.</a:t>
              </a:r>
            </a:p>
            <a:p>
              <a:pPr marL="0" indent="0">
                <a:lnSpc>
                  <a:spcPct val="100000"/>
                </a:lnSpc>
                <a:spcBef>
                  <a:spcPts val="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④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Have a preliminary meeting with the work plan.</a:t>
              </a:r>
            </a:p>
            <a:p>
              <a:pPr marL="0" indent="0">
                <a:lnSpc>
                  <a:spcPct val="100000"/>
                </a:lnSpc>
                <a:spcBef>
                  <a:spcPts val="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⑤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Ensure that all relevant workers are familiar with the work procedures.</a:t>
              </a:r>
            </a:p>
            <a:p>
              <a:pPr marL="0" indent="0">
                <a:lnSpc>
                  <a:spcPct val="100000"/>
                </a:lnSpc>
                <a:spcBef>
                  <a:spcPts val="0"/>
                </a:spcBef>
                <a:buNone/>
              </a:pPr>
              <a:r>
                <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⑥　</a:t>
              </a:r>
              <a:r>
                <a:rPr lang="en-US" altLang="ja-JP"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Protect the charging circuit as needed.</a:t>
              </a:r>
            </a:p>
            <a:p>
              <a:pPr marL="0" indent="0">
                <a:lnSpc>
                  <a:spcPct val="100000"/>
                </a:lnSpc>
                <a:spcBef>
                  <a:spcPts val="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When</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performing work such as inspection</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and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repair of a low-voltage charging circuit, </a:t>
              </a: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it is necessary to have the worker wear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an insulating protective device or use a live-line working device. (Article 346 of the Safety Regulations)</a:t>
              </a:r>
            </a:p>
            <a:p>
              <a:pPr marL="0" indent="0">
                <a:lnSpc>
                  <a:spcPct val="100000"/>
                </a:lnSpc>
                <a:spcBef>
                  <a:spcPts val="0"/>
                </a:spcBef>
                <a:buNone/>
              </a:pP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In addition, when performing electrical work </a:t>
              </a:r>
              <a:r>
                <a:rPr lang="en-US" altLang="ja-JP"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such as inspection, repair, painting, etc. of the electric circuit or the part supporting in a place close to the low-voltage charging electric circuit, it is necessary to take measures such as attaching insulating protective equipment to the electric circuit. Is. (Article 347 of the Safety Regulations)</a:t>
              </a:r>
              <a:endParaRPr lang="ja-JP" altLang="en-US" sz="14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600"/>
                </a:spcBef>
                <a:buNone/>
              </a:pPr>
              <a:r>
                <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endPar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6" name="コンテンツ プレースホルダー 4"/>
            <p:cNvSpPr txBox="1">
              <a:spLocks/>
            </p:cNvSpPr>
            <p:nvPr/>
          </p:nvSpPr>
          <p:spPr>
            <a:xfrm>
              <a:off x="628649" y="4853727"/>
              <a:ext cx="8274431" cy="145856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268288">
                <a:lnSpc>
                  <a:spcPct val="100000"/>
                </a:lnSpc>
                <a:spcBef>
                  <a:spcPts val="0"/>
                </a:spcBef>
                <a:buNone/>
              </a:pPr>
              <a:r>
                <a:rPr lang="en-US" altLang="ja-JP" sz="1200" b="1" dirty="0">
                  <a:solidFill>
                    <a:schemeClr val="accent1">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a:t>
              </a:r>
              <a:r>
                <a:rPr lang="ja-JP" altLang="en-US" sz="1200" b="1" dirty="0">
                  <a:solidFill>
                    <a:schemeClr val="accent1">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１</a:t>
              </a:r>
              <a:r>
                <a:rPr lang="en-US" altLang="ja-JP" sz="1200" b="1" dirty="0">
                  <a:solidFill>
                    <a:schemeClr val="accent1">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Protective equipment for insulation: It is worn by workers to prevent electric shock hazard, such as electric safety cap, electric rubber glove, insulating rubber boots, electric rubber sleeve, etc.</a:t>
              </a:r>
            </a:p>
            <a:p>
              <a:pPr marL="268288" indent="-268288">
                <a:lnSpc>
                  <a:spcPct val="100000"/>
                </a:lnSpc>
                <a:spcBef>
                  <a:spcPts val="0"/>
                </a:spcBef>
                <a:buNone/>
              </a:pPr>
              <a:r>
                <a:rPr lang="en-US" altLang="ja-JP" sz="1200" b="1" dirty="0">
                  <a:solidFill>
                    <a:schemeClr val="accent1">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a:t>
              </a:r>
              <a:r>
                <a:rPr lang="ja-JP" altLang="en-US" sz="1200" b="1" dirty="0">
                  <a:solidFill>
                    <a:schemeClr val="accent1">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２</a:t>
              </a:r>
              <a:r>
                <a:rPr lang="en-US" altLang="ja-JP" sz="1200" b="1" dirty="0">
                  <a:solidFill>
                    <a:schemeClr val="accent1">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Insulating armor: It is used to protect the charging part from electric shock when handling the charging circuit or carrying out electrical work. This includes the insulation sheet, insulation cover, rubber insulation tube, etc.,</a:t>
              </a:r>
            </a:p>
            <a:p>
              <a:pPr marL="268288" indent="-268288">
                <a:lnSpc>
                  <a:spcPct val="100000"/>
                </a:lnSpc>
                <a:spcBef>
                  <a:spcPts val="0"/>
                </a:spcBef>
                <a:buNone/>
              </a:pPr>
              <a:r>
                <a:rPr lang="en-US" altLang="ja-JP" sz="1200" b="1" dirty="0">
                  <a:solidFill>
                    <a:schemeClr val="accent1">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a:t>
              </a:r>
              <a:r>
                <a:rPr lang="ja-JP" altLang="en-US" sz="1200" b="1" dirty="0">
                  <a:solidFill>
                    <a:schemeClr val="accent1">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３</a:t>
              </a:r>
              <a:r>
                <a:rPr lang="en-US" altLang="ja-JP" sz="1200" b="1" dirty="0">
                  <a:solidFill>
                    <a:schemeClr val="accent1">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When working close to a high-voltage charging part such as construction work, in order to prevent the worker from getting an electric shock due to contact with the metal body for construction. The construction protective pipes and the construction protective sheets must be  attached to the high-voltage charging section.</a:t>
              </a: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spTree>
    <p:extLst>
      <p:ext uri="{BB962C8B-B14F-4D97-AF65-F5344CB8AC3E}">
        <p14:creationId xmlns:p14="http://schemas.microsoft.com/office/powerpoint/2010/main" val="1170736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92169" y="365126"/>
            <a:ext cx="8304335" cy="385269"/>
          </a:xfrm>
          <a:ln>
            <a:solidFill>
              <a:schemeClr val="tx1"/>
            </a:solidFill>
          </a:ln>
        </p:spPr>
        <p:txBody>
          <a:bodyPr>
            <a:noAutofit/>
          </a:bodyPr>
          <a:lstStyle/>
          <a:p>
            <a:r>
              <a:rPr kumimoji="1" lang="en-US" altLang="ja-JP" sz="2400" b="1" dirty="0">
                <a:latin typeface="Times New Roman" panose="02020603050405020304" pitchFamily="18" charset="0"/>
                <a:ea typeface="Meiryo UI" panose="020B0604030504040204" pitchFamily="50" charset="-128"/>
                <a:cs typeface="Times New Roman" panose="02020603050405020304" pitchFamily="18" charset="0"/>
              </a:rPr>
              <a:t>Safe separation distance from transmission / distribution lines</a:t>
            </a:r>
            <a:endParaRPr kumimoji="1" lang="ja-JP" altLang="en-US" sz="2400" b="1">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17</a:t>
            </a:r>
            <a:r>
              <a:rPr lang="en-US" altLang="ja-JP" sz="1200" dirty="0">
                <a:latin typeface="Times New Roman" panose="02020603050405020304" pitchFamily="18" charset="0"/>
                <a:ea typeface="+mn-lt"/>
                <a:cs typeface="Times New Roman" panose="02020603050405020304" pitchFamily="18" charset="0"/>
              </a:rPr>
              <a:t>6 /</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7</a:t>
            </a:r>
            <a:r>
              <a:rPr lang="en-US" altLang="ja-JP" sz="1200" dirty="0">
                <a:latin typeface="Times New Roman" panose="02020603050405020304" pitchFamily="18" charset="0"/>
                <a:ea typeface="+mn-lt"/>
                <a:cs typeface="Times New Roman" panose="02020603050405020304" pitchFamily="18" charset="0"/>
              </a:rPr>
              <a:t>5</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83</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2" name="正方形/長方形 1"/>
          <p:cNvSpPr/>
          <p:nvPr/>
        </p:nvSpPr>
        <p:spPr>
          <a:xfrm>
            <a:off x="2261912" y="1174926"/>
            <a:ext cx="4620176" cy="307777"/>
          </a:xfrm>
          <a:prstGeom prst="rect">
            <a:avLst/>
          </a:prstGeom>
        </p:spPr>
        <p:txBody>
          <a:bodyPr wrap="none">
            <a:spAutoFit/>
          </a:bodyPr>
          <a:lstStyle/>
          <a:p>
            <a:r>
              <a:rPr lang="en-US" altLang="ja-JP" sz="1400" dirty="0">
                <a:latin typeface="Times New Roman" panose="02020603050405020304" pitchFamily="18" charset="0"/>
                <a:ea typeface="Meiryo UI" panose="020B0604030504040204" pitchFamily="50" charset="-128"/>
                <a:cs typeface="Times New Roman" panose="02020603050405020304" pitchFamily="18" charset="0"/>
              </a:rPr>
              <a:t>Safe separation distance from transmission / distribution lines</a:t>
            </a:r>
            <a:endParaRPr lang="ja-JP" altLang="en-US" sz="1400">
              <a:latin typeface="Times New Roman" panose="02020603050405020304" pitchFamily="18" charset="0"/>
              <a:ea typeface="Meiryo UI" panose="020B0604030504040204" pitchFamily="50"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2147611453"/>
              </p:ext>
            </p:extLst>
          </p:nvPr>
        </p:nvGraphicFramePr>
        <p:xfrm>
          <a:off x="1515110" y="1526767"/>
          <a:ext cx="6113780" cy="2712720"/>
        </p:xfrm>
        <a:graphic>
          <a:graphicData uri="http://schemas.openxmlformats.org/drawingml/2006/table">
            <a:tbl>
              <a:tblPr firstRow="1" firstCol="1" bandRow="1">
                <a:tableStyleId>{5940675A-B579-460E-94D1-54222C63F5DA}</a:tableStyleId>
              </a:tblPr>
              <a:tblGrid>
                <a:gridCol w="1528445">
                  <a:extLst>
                    <a:ext uri="{9D8B030D-6E8A-4147-A177-3AD203B41FA5}">
                      <a16:colId xmlns:a16="http://schemas.microsoft.com/office/drawing/2014/main" val="20000"/>
                    </a:ext>
                  </a:extLst>
                </a:gridCol>
                <a:gridCol w="1528445">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528445">
                  <a:extLst>
                    <a:ext uri="{9D8B030D-6E8A-4147-A177-3AD203B41FA5}">
                      <a16:colId xmlns:a16="http://schemas.microsoft.com/office/drawing/2014/main" val="20003"/>
                    </a:ext>
                  </a:extLst>
                </a:gridCol>
              </a:tblGrid>
              <a:tr h="288290">
                <a:tc rowSpan="2">
                  <a:txBody>
                    <a:bodyPr/>
                    <a:lstStyle/>
                    <a:p>
                      <a:pPr algn="ctr">
                        <a:lnSpc>
                          <a:spcPts val="1600"/>
                        </a:lnSpc>
                        <a:spcAft>
                          <a:spcPts val="0"/>
                        </a:spcAft>
                      </a:pPr>
                      <a:r>
                        <a:rPr lang="en-GB" altLang="ja-JP" sz="1200" kern="100" dirty="0">
                          <a:effectLst/>
                          <a:latin typeface="Times New Roman" panose="02020603050405020304" pitchFamily="18" charset="0"/>
                          <a:cs typeface="Times New Roman" panose="02020603050405020304" pitchFamily="18" charset="0"/>
                        </a:rPr>
                        <a:t> Electric circuit</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rowSpan="2">
                  <a:txBody>
                    <a:bodyPr/>
                    <a:lstStyle/>
                    <a:p>
                      <a:pPr algn="ctr">
                        <a:lnSpc>
                          <a:spcPts val="1600"/>
                        </a:lnSpc>
                        <a:spcAft>
                          <a:spcPts val="0"/>
                        </a:spcAft>
                      </a:pPr>
                      <a:r>
                        <a:rPr lang="en-GB" altLang="ja-JP" sz="1200" kern="100" dirty="0">
                          <a:effectLst/>
                          <a:latin typeface="Times New Roman" panose="02020603050405020304" pitchFamily="18" charset="0"/>
                          <a:cs typeface="Times New Roman" panose="02020603050405020304" pitchFamily="18" charset="0"/>
                        </a:rPr>
                        <a:t>Transmission pressure (V)</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gridSpan="2">
                  <a:txBody>
                    <a:bodyPr/>
                    <a:lstStyle/>
                    <a:p>
                      <a:pPr algn="ctr">
                        <a:lnSpc>
                          <a:spcPts val="1600"/>
                        </a:lnSpc>
                        <a:spcAft>
                          <a:spcPts val="0"/>
                        </a:spcAft>
                      </a:pPr>
                      <a:r>
                        <a:rPr lang="en-GB" altLang="ja-JP" sz="1200" kern="100" dirty="0">
                          <a:effectLst/>
                          <a:latin typeface="Times New Roman" panose="02020603050405020304" pitchFamily="18" charset="0"/>
                          <a:cs typeface="Times New Roman" panose="02020603050405020304" pitchFamily="18" charset="0"/>
                        </a:rPr>
                        <a:t>Minimum separation distance (m)</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0000"/>
                  </a:ext>
                </a:extLst>
              </a:tr>
              <a:tr h="288290">
                <a:tc vMerge="1">
                  <a:txBody>
                    <a:bodyPr/>
                    <a:lstStyle/>
                    <a:p>
                      <a:endParaRPr kumimoji="1" lang="ja-JP" altLang="en-US"/>
                    </a:p>
                  </a:txBody>
                  <a:tcPr/>
                </a:tc>
                <a:tc vMerge="1">
                  <a:txBody>
                    <a:bodyPr/>
                    <a:lstStyle/>
                    <a:p>
                      <a:endParaRPr kumimoji="1" lang="ja-JP" altLang="en-US"/>
                    </a:p>
                  </a:txBody>
                  <a:tcPr/>
                </a:tc>
                <a:tc>
                  <a:txBody>
                    <a:bodyPr/>
                    <a:lstStyle/>
                    <a:p>
                      <a:pPr algn="ctr">
                        <a:lnSpc>
                          <a:spcPts val="1600"/>
                        </a:lnSpc>
                        <a:spcAft>
                          <a:spcPts val="0"/>
                        </a:spcAft>
                      </a:pPr>
                      <a:r>
                        <a:rPr lang="en-GB" altLang="ja-JP" sz="1200" kern="100" dirty="0">
                          <a:effectLst/>
                          <a:latin typeface="Times New Roman" panose="02020603050405020304" pitchFamily="18" charset="0"/>
                          <a:cs typeface="Times New Roman" panose="02020603050405020304" pitchFamily="18" charset="0"/>
                        </a:rPr>
                        <a:t>Ministry of Labour Notification</a:t>
                      </a:r>
                      <a:r>
                        <a:rPr lang="ja-JP" sz="1200" kern="100">
                          <a:effectLst/>
                          <a:latin typeface="Times New Roman" panose="02020603050405020304" pitchFamily="18" charset="0"/>
                          <a:cs typeface="Times New Roman" panose="02020603050405020304" pitchFamily="18" charset="0"/>
                        </a:rPr>
                        <a:t>※</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en-GB" altLang="ja-JP" sz="1200" kern="100" dirty="0">
                          <a:effectLst/>
                          <a:latin typeface="Times New Roman" panose="02020603050405020304" pitchFamily="18" charset="0"/>
                          <a:cs typeface="Times New Roman" panose="02020603050405020304" pitchFamily="18" charset="0"/>
                        </a:rPr>
                        <a:t>Power company target value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88290">
                <a:tc rowSpan="2">
                  <a:txBody>
                    <a:bodyPr/>
                    <a:lstStyle/>
                    <a:p>
                      <a:pPr algn="ctr">
                        <a:lnSpc>
                          <a:spcPts val="1600"/>
                        </a:lnSpc>
                        <a:spcAft>
                          <a:spcPts val="0"/>
                        </a:spcAft>
                      </a:pPr>
                      <a:r>
                        <a:rPr lang="en-GB" altLang="ja-JP" sz="1200" kern="100" dirty="0">
                          <a:effectLst/>
                          <a:latin typeface="Times New Roman" panose="02020603050405020304" pitchFamily="18" charset="0"/>
                          <a:cs typeface="Times New Roman" panose="02020603050405020304" pitchFamily="18" charset="0"/>
                        </a:rPr>
                        <a:t>Distribution line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100</a:t>
                      </a:r>
                      <a:r>
                        <a:rPr lang="ja-JP" sz="1200" kern="100">
                          <a:effectLst/>
                          <a:latin typeface="Times New Roman" panose="02020603050405020304" pitchFamily="18" charset="0"/>
                          <a:cs typeface="Times New Roman" panose="02020603050405020304" pitchFamily="18" charset="0"/>
                        </a:rPr>
                        <a:t>・</a:t>
                      </a:r>
                      <a:r>
                        <a:rPr lang="en-US" sz="1200" kern="100" dirty="0">
                          <a:effectLst/>
                          <a:latin typeface="Times New Roman" panose="02020603050405020304" pitchFamily="18" charset="0"/>
                          <a:cs typeface="Times New Roman" panose="02020603050405020304" pitchFamily="18" charset="0"/>
                        </a:rPr>
                        <a:t>200</a:t>
                      </a:r>
                      <a:r>
                        <a:rPr lang="en-GB" sz="1200" kern="100" dirty="0">
                          <a:effectLst/>
                          <a:latin typeface="Times New Roman" panose="02020603050405020304" pitchFamily="18" charset="0"/>
                          <a:cs typeface="Times New Roman" panose="02020603050405020304" pitchFamily="18" charset="0"/>
                        </a:rPr>
                        <a:t> or less</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1.0</a:t>
                      </a:r>
                      <a:r>
                        <a:rPr lang="en-GB" altLang="ja-JP"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1.0</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88290">
                <a:tc vMerge="1">
                  <a:txBody>
                    <a:bodyPr/>
                    <a:lstStyle/>
                    <a:p>
                      <a:endParaRPr kumimoji="1" lang="ja-JP" altLang="en-US"/>
                    </a:p>
                  </a:txBody>
                  <a:tcP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6,600</a:t>
                      </a:r>
                      <a:endParaRPr lang="ja-JP" sz="1200" kern="100" dirty="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1.2</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2.0</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88290">
                <a:tc rowSpan="5">
                  <a:txBody>
                    <a:bodyPr/>
                    <a:lstStyle/>
                    <a:p>
                      <a:pPr algn="ctr">
                        <a:lnSpc>
                          <a:spcPts val="1600"/>
                        </a:lnSpc>
                        <a:spcAft>
                          <a:spcPts val="0"/>
                        </a:spcAft>
                      </a:pPr>
                      <a:r>
                        <a:rPr lang="en-GB" altLang="ja-JP" sz="1200" kern="100" dirty="0">
                          <a:effectLst/>
                          <a:latin typeface="Times New Roman" panose="02020603050405020304" pitchFamily="18" charset="0"/>
                          <a:cs typeface="Times New Roman" panose="02020603050405020304" pitchFamily="18" charset="0"/>
                        </a:rPr>
                        <a:t>Power line</a:t>
                      </a:r>
                      <a:endParaRPr lang="ja-JP" sz="1200" kern="100" dirty="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22,000</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2.0</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3.0</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88290">
                <a:tc vMerge="1">
                  <a:txBody>
                    <a:bodyPr/>
                    <a:lstStyle/>
                    <a:p>
                      <a:endParaRPr kumimoji="1" lang="ja-JP" altLang="en-US"/>
                    </a:p>
                  </a:txBody>
                  <a:tcP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66,000</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2.2</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4.0</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8290">
                <a:tc vMerge="1">
                  <a:txBody>
                    <a:bodyPr/>
                    <a:lstStyle/>
                    <a:p>
                      <a:endParaRPr kumimoji="1" lang="ja-JP" altLang="en-US"/>
                    </a:p>
                  </a:txBody>
                  <a:tcP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154,000</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4.0</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5.0</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88290">
                <a:tc vMerge="1">
                  <a:txBody>
                    <a:bodyPr/>
                    <a:lstStyle/>
                    <a:p>
                      <a:endParaRPr kumimoji="1" lang="ja-JP" altLang="en-US"/>
                    </a:p>
                  </a:txBody>
                  <a:tcP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275,000</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6.4</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7.0</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88290">
                <a:tc vMerge="1">
                  <a:txBody>
                    <a:bodyPr/>
                    <a:lstStyle/>
                    <a:p>
                      <a:endParaRPr kumimoji="1" lang="ja-JP" altLang="en-US"/>
                    </a:p>
                  </a:txBody>
                  <a:tcP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500,000</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10.8</a:t>
                      </a:r>
                      <a:r>
                        <a:rPr lang="en-GB" sz="1200" kern="100" dirty="0">
                          <a:effectLst/>
                          <a:latin typeface="Times New Roman" panose="02020603050405020304" pitchFamily="18" charset="0"/>
                          <a:cs typeface="Times New Roman" panose="02020603050405020304" pitchFamily="18" charset="0"/>
                        </a:rPr>
                        <a:t> or more</a:t>
                      </a:r>
                      <a:endParaRPr lang="ja-JP" sz="1200" kern="10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latin typeface="Times New Roman" panose="02020603050405020304" pitchFamily="18" charset="0"/>
                          <a:cs typeface="Times New Roman" panose="02020603050405020304" pitchFamily="18" charset="0"/>
                        </a:rPr>
                        <a:t>11.0</a:t>
                      </a:r>
                      <a:r>
                        <a:rPr lang="en-GB" sz="1200" kern="100" dirty="0">
                          <a:effectLst/>
                          <a:latin typeface="Times New Roman" panose="02020603050405020304" pitchFamily="18" charset="0"/>
                          <a:cs typeface="Times New Roman" panose="02020603050405020304" pitchFamily="18" charset="0"/>
                        </a:rPr>
                        <a:t> or more</a:t>
                      </a:r>
                      <a:endParaRPr lang="ja-JP" sz="1200" kern="100" dirty="0">
                        <a:effectLst/>
                        <a:latin typeface="Times New Roman" panose="02020603050405020304" pitchFamily="18" charset="0"/>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706910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42450"/>
            <a:ext cx="7772400" cy="1608394"/>
          </a:xfrm>
        </p:spPr>
        <p:txBody>
          <a:bodyPr>
            <a:normAutofit fontScale="90000"/>
          </a:bodyPr>
          <a:lstStyle/>
          <a:p>
            <a:r>
              <a:rPr lang="en-US" altLang="ja-JP" dirty="0">
                <a:latin typeface="Times New Roman" panose="02020603050405020304" pitchFamily="18" charset="0"/>
                <a:ea typeface="ＭＳ Ｐゴシック"/>
                <a:cs typeface="Times New Roman" panose="02020603050405020304" pitchFamily="18" charset="0"/>
              </a:rPr>
              <a:t>Chapter </a:t>
            </a:r>
            <a:r>
              <a:rPr lang="en-US" dirty="0">
                <a:latin typeface="Times New Roman" panose="02020603050405020304" pitchFamily="18" charset="0"/>
                <a:cs typeface="Times New Roman" panose="02020603050405020304" pitchFamily="18" charset="0"/>
              </a:rPr>
              <a:t>5</a:t>
            </a:r>
            <a:r>
              <a:rPr lang="ja-JP" altLang="en-US" dirty="0">
                <a:latin typeface="Times New Roman" panose="02020603050405020304" pitchFamily="18" charset="0"/>
                <a:ea typeface="ＭＳ Ｐゴシック"/>
                <a:cs typeface="Times New Roman" panose="02020603050405020304" pitchFamily="18" charset="0"/>
              </a:rPr>
              <a:t>　</a:t>
            </a:r>
            <a:r>
              <a:rPr lang="en-US" altLang="ja-JP" dirty="0">
                <a:latin typeface="Times New Roman" panose="02020603050405020304" pitchFamily="18" charset="0"/>
                <a:ea typeface="ＭＳ Ｐゴシック"/>
                <a:cs typeface="Times New Roman" panose="02020603050405020304" pitchFamily="18" charset="0"/>
              </a:rPr>
              <a:t>Related Laws and Regulations</a:t>
            </a:r>
            <a:r>
              <a:rPr lang="ja-JP" altLang="en-US" dirty="0">
                <a:latin typeface="Times New Roman" panose="02020603050405020304" pitchFamily="18" charset="0"/>
                <a:ea typeface="ＭＳ Ｐゴシック"/>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84</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081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Related Laws and Regulations</a:t>
            </a:r>
            <a:r>
              <a:rPr lang="ja-JP" altLang="en-US" sz="2400" b="1">
                <a:latin typeface="Times New Roman" panose="02020603050405020304" pitchFamily="18" charset="0"/>
                <a:ea typeface="Meiryo UI"/>
                <a:cs typeface="Times New Roman" panose="02020603050405020304" pitchFamily="18" charset="0"/>
              </a:rPr>
              <a:t>（１）</a:t>
            </a:r>
            <a:endParaRPr lang="en-US" altLang="ja-JP"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3832814" y="6400413"/>
            <a:ext cx="4337848"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smtClean="0">
                <a:latin typeface="Times New Roman" panose="02020603050405020304" pitchFamily="18" charset="0"/>
                <a:ea typeface="+mn-lt"/>
                <a:cs typeface="Times New Roman" panose="02020603050405020304" pitchFamily="18" charset="0"/>
              </a:rPr>
              <a:t>89 to </a:t>
            </a:r>
            <a:r>
              <a:rPr lang="en-US" altLang="ja-JP" sz="1200" dirty="0">
                <a:latin typeface="Times New Roman" panose="02020603050405020304" pitchFamily="18" charset="0"/>
                <a:ea typeface="+mn-lt"/>
                <a:cs typeface="Times New Roman" panose="02020603050405020304" pitchFamily="18" charset="0"/>
              </a:rPr>
              <a:t>190</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7</a:t>
            </a:r>
            <a:r>
              <a:rPr lang="en-US" altLang="ja-JP" sz="1200" dirty="0" smtClean="0">
                <a:latin typeface="Times New Roman" panose="02020603050405020304" pitchFamily="18" charset="0"/>
                <a:ea typeface="+mn-lt"/>
                <a:cs typeface="Times New Roman" panose="02020603050405020304" pitchFamily="18" charset="0"/>
              </a:rPr>
              <a:t>6</a:t>
            </a:r>
            <a:r>
              <a:rPr lang="ja-JP" sz="1200" dirty="0" smtClean="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85</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8" name="コンテンツ プレースホルダー 4"/>
          <p:cNvSpPr txBox="1">
            <a:spLocks/>
          </p:cNvSpPr>
          <p:nvPr/>
        </p:nvSpPr>
        <p:spPr>
          <a:xfrm>
            <a:off x="628649" y="893682"/>
            <a:ext cx="7886701" cy="4047530"/>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en-US" altLang="ja-JP" sz="1200" b="1" u="sng" dirty="0">
                <a:latin typeface="Times New Roman" panose="02020603050405020304" pitchFamily="18" charset="0"/>
                <a:ea typeface="+mn-lt"/>
                <a:cs typeface="Times New Roman" panose="02020603050405020304" pitchFamily="18" charset="0"/>
              </a:rPr>
              <a:t>Matters to be observed by workers (related to Article </a:t>
            </a:r>
            <a:r>
              <a:rPr lang="en-US" sz="1200" b="1" u="sng" dirty="0">
                <a:latin typeface="Times New Roman" panose="02020603050405020304" pitchFamily="18" charset="0"/>
                <a:ea typeface="+mn-lt"/>
                <a:cs typeface="Times New Roman" panose="02020603050405020304" pitchFamily="18" charset="0"/>
              </a:rPr>
              <a:t>29</a:t>
            </a:r>
            <a:r>
              <a:rPr lang="en-US" altLang="ja-JP" sz="1200" b="1" u="sng" dirty="0">
                <a:latin typeface="Times New Roman" panose="02020603050405020304" pitchFamily="18" charset="0"/>
                <a:ea typeface="+mn-lt"/>
                <a:cs typeface="Times New Roman" panose="02020603050405020304" pitchFamily="18" charset="0"/>
              </a:rPr>
              <a:t> of the Safety and Health Regulations) </a:t>
            </a:r>
            <a:endParaRPr lang="en-US" altLang="ja-JP" sz="1200" b="1" u="sng"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Workers must observe the following items regarding safety devices, etc.</a:t>
            </a:r>
            <a:endParaRPr lang="ja-JP"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①　</a:t>
            </a:r>
            <a:r>
              <a:rPr lang="en-US" altLang="ja-JP" sz="1200" dirty="0">
                <a:latin typeface="Times New Roman" panose="02020603050405020304" pitchFamily="18" charset="0"/>
                <a:ea typeface="+mn-lt"/>
                <a:cs typeface="Times New Roman" panose="02020603050405020304" pitchFamily="18" charset="0"/>
              </a:rPr>
              <a:t>Do not remove the safety device nor lose its function</a:t>
            </a:r>
            <a:endParaRPr lang="ja-JP" dirty="0">
              <a:latin typeface="Times New Roman" panose="02020603050405020304" pitchFamily="18" charset="0"/>
              <a:ea typeface="游ゴシック"/>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②　</a:t>
            </a:r>
            <a:r>
              <a:rPr lang="en-US" altLang="ja-JP" sz="1200" dirty="0">
                <a:latin typeface="Times New Roman" panose="02020603050405020304" pitchFamily="18" charset="0"/>
                <a:ea typeface="+mn-lt"/>
                <a:cs typeface="Times New Roman" panose="02020603050405020304" pitchFamily="18" charset="0"/>
              </a:rPr>
              <a:t>If it is necessary to temporarily remove the safety device or lose its function, obtain permission from the business operator in advance.</a:t>
            </a:r>
            <a:endParaRPr lang="ja-JP"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③　</a:t>
            </a:r>
            <a:r>
              <a:rPr lang="en-US" altLang="ja-JP" sz="1200" dirty="0">
                <a:latin typeface="Times New Roman" panose="02020603050405020304" pitchFamily="18" charset="0"/>
                <a:ea typeface="+mn-lt"/>
                <a:cs typeface="Times New Roman" panose="02020603050405020304" pitchFamily="18" charset="0"/>
              </a:rPr>
              <a:t>If you have obtained the permission to remove the safety device or lose its function, restore it to the current state immediately after it is no longer necessary.</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④　</a:t>
            </a:r>
            <a:r>
              <a:rPr lang="en-US" altLang="ja-JP" sz="1200" dirty="0">
                <a:latin typeface="Times New Roman" panose="02020603050405020304" pitchFamily="18" charset="0"/>
                <a:ea typeface="+mn-lt"/>
                <a:cs typeface="Times New Roman" panose="02020603050405020304" pitchFamily="18" charset="0"/>
              </a:rPr>
              <a:t>If it is found that the safety device, etc., has been removed or has lost its function, promptly notify the business operator.</a:t>
            </a:r>
            <a:endParaRPr lang="ja-JP"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a:lnSpc>
                <a:spcPct val="100000"/>
              </a:lnSpc>
              <a:spcBef>
                <a:spcPts val="0"/>
              </a:spcBef>
              <a:buFont typeface="Arial" panose="05000000000000000000" pitchFamily="2" charset="2"/>
              <a:buChar char="•"/>
            </a:pPr>
            <a:r>
              <a:rPr lang="en-US" sz="1200" b="1" dirty="0">
                <a:latin typeface="Times New Roman" panose="02020603050405020304" pitchFamily="18" charset="0"/>
                <a:ea typeface="+mn-lt"/>
                <a:cs typeface="Times New Roman" panose="02020603050405020304" pitchFamily="18" charset="0"/>
              </a:rPr>
              <a:t>Business requiring special education (related to Article 36 of the Safety and Health Regulations)</a:t>
            </a:r>
            <a:endParaRPr lang="ja-JP" sz="1200" dirty="0">
              <a:latin typeface="Times New Roman" panose="02020603050405020304" pitchFamily="18" charset="0"/>
              <a:ea typeface="+mn-lt"/>
              <a:cs typeface="Times New Roman" panose="02020603050405020304" pitchFamily="18" charset="0"/>
            </a:endParaRPr>
          </a:p>
          <a:p>
            <a:pPr>
              <a:lnSpc>
                <a:spcPct val="100000"/>
              </a:lnSpc>
              <a:spcBef>
                <a:spcPts val="0"/>
              </a:spcBef>
              <a:buFont typeface="Wingdings" panose="05000000000000000000" pitchFamily="2" charset="2"/>
              <a:buChar char="ü"/>
            </a:pPr>
            <a:endParaRPr lang="ja-JP" altLang="en-US" sz="1200" b="1" u="sng"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Special education must be provided when a business operator sends a worker to the next job.</a:t>
            </a:r>
            <a:endParaRPr lang="ja-JP"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⑩</a:t>
            </a:r>
            <a:r>
              <a:rPr lang="en-US" altLang="ja-JP" sz="1200" dirty="0">
                <a:latin typeface="Times New Roman" panose="02020603050405020304" pitchFamily="18" charset="0"/>
                <a:ea typeface="+mn-lt"/>
                <a:cs typeface="Times New Roman" panose="02020603050405020304" pitchFamily="18" charset="0"/>
              </a:rPr>
              <a:t> -5 Driving an aerial work platform with work floor height of less</a:t>
            </a:r>
            <a:r>
              <a:rPr 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than </a:t>
            </a:r>
            <a:r>
              <a:rPr lang="en-US" sz="1200" dirty="0">
                <a:latin typeface="Times New Roman" panose="02020603050405020304" pitchFamily="18" charset="0"/>
                <a:ea typeface="+mn-lt"/>
                <a:cs typeface="Times New Roman" panose="02020603050405020304" pitchFamily="18" charset="0"/>
              </a:rPr>
              <a:t>10</a:t>
            </a:r>
            <a:r>
              <a:rPr lang="en-US" altLang="ja-JP" sz="1200" dirty="0">
                <a:latin typeface="Times New Roman" panose="02020603050405020304" pitchFamily="18" charset="0"/>
                <a:ea typeface="+mn-lt"/>
                <a:cs typeface="Times New Roman" panose="02020603050405020304" pitchFamily="18" charset="0"/>
              </a:rPr>
              <a:t> meters.</a:t>
            </a:r>
            <a:endParaRPr lang="ja-JP" sz="1200" dirty="0">
              <a:latin typeface="Times New Roman" panose="02020603050405020304" pitchFamily="18" charset="0"/>
              <a:ea typeface="+mn-lt"/>
              <a:cs typeface="Times New Roman" panose="02020603050405020304" pitchFamily="18" charset="0"/>
            </a:endParaRPr>
          </a:p>
          <a:p>
            <a:pPr marL="717550" indent="-71755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㊶　</a:t>
            </a:r>
            <a:r>
              <a:rPr lang="en-US" altLang="ja-JP" sz="1200" dirty="0">
                <a:latin typeface="Times New Roman" panose="02020603050405020304" pitchFamily="18" charset="0"/>
                <a:ea typeface="+mn-lt"/>
                <a:cs typeface="Times New Roman" panose="02020603050405020304" pitchFamily="18" charset="0"/>
              </a:rPr>
              <a:t>Works related to operation performed using full harness type fall prevention equipment in places where it is difficult to provide a work floor at a height of </a:t>
            </a:r>
            <a:r>
              <a:rPr lang="en-US" sz="1200" dirty="0">
                <a:latin typeface="Times New Roman" panose="02020603050405020304" pitchFamily="18" charset="0"/>
                <a:ea typeface="+mn-lt"/>
                <a:cs typeface="Times New Roman" panose="02020603050405020304" pitchFamily="18" charset="0"/>
              </a:rPr>
              <a:t>2</a:t>
            </a:r>
            <a:r>
              <a:rPr lang="en-US" altLang="ja-JP" sz="1200" dirty="0">
                <a:latin typeface="Times New Roman" panose="02020603050405020304" pitchFamily="18" charset="0"/>
                <a:ea typeface="+mn-lt"/>
                <a:cs typeface="Times New Roman" panose="02020603050405020304" pitchFamily="18" charset="0"/>
              </a:rPr>
              <a:t> meters and above.</a:t>
            </a:r>
            <a:endParaRPr lang="ja-JP" sz="1200" dirty="0">
              <a:latin typeface="Times New Roman" panose="02020603050405020304" pitchFamily="18" charset="0"/>
              <a:ea typeface="+mn-lt"/>
              <a:cs typeface="Times New Roman" panose="02020603050405020304" pitchFamily="18" charset="0"/>
            </a:endParaRPr>
          </a:p>
          <a:p>
            <a:pPr marL="717550" indent="-717550">
              <a:lnSpc>
                <a:spcPct val="100000"/>
              </a:lnSpc>
              <a:spcBef>
                <a:spcPts val="0"/>
              </a:spcBef>
              <a:buFont typeface="Arial" panose="020B0604020202020204" pitchFamily="34" charset="0"/>
              <a:buNone/>
            </a:pPr>
            <a:endParaRPr lang="ja-JP" altLang="en-US" sz="12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861043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Related Laws and Regulations</a:t>
            </a:r>
            <a:r>
              <a:rPr lang="ja-JP" altLang="en-US" sz="2400" b="1">
                <a:latin typeface="Times New Roman" panose="02020603050405020304" pitchFamily="18" charset="0"/>
                <a:ea typeface="Meiryo UI"/>
                <a:cs typeface="Times New Roman" panose="02020603050405020304" pitchFamily="18" charset="0"/>
              </a:rPr>
              <a:t>（２）</a:t>
            </a:r>
            <a:endParaRPr lang="en-US" altLang="ja-JP"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3542616" y="6400413"/>
            <a:ext cx="4628046"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a:t>
            </a:r>
            <a:r>
              <a:rPr lang="en-US" altLang="ja-JP" sz="1200" dirty="0" smtClean="0">
                <a:latin typeface="Times New Roman" panose="02020603050405020304" pitchFamily="18" charset="0"/>
                <a:ea typeface="+mn-lt"/>
                <a:cs typeface="Times New Roman" panose="02020603050405020304" pitchFamily="18" charset="0"/>
              </a:rPr>
              <a:t>91 to </a:t>
            </a:r>
            <a:r>
              <a:rPr lang="en-US" altLang="ja-JP" sz="1200" dirty="0">
                <a:latin typeface="Times New Roman" panose="02020603050405020304" pitchFamily="18" charset="0"/>
                <a:ea typeface="+mn-lt"/>
                <a:cs typeface="Times New Roman" panose="02020603050405020304" pitchFamily="18" charset="0"/>
              </a:rPr>
              <a:t>192</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7</a:t>
            </a:r>
            <a:r>
              <a:rPr lang="en-US" altLang="ja-JP" sz="1200" dirty="0" smtClean="0">
                <a:latin typeface="Times New Roman" panose="02020603050405020304" pitchFamily="18" charset="0"/>
                <a:ea typeface="+mn-lt"/>
                <a:cs typeface="Times New Roman" panose="02020603050405020304" pitchFamily="18" charset="0"/>
              </a:rPr>
              <a:t>6</a:t>
            </a:r>
            <a:r>
              <a:rPr lang="ja-JP" altLang="en-US" sz="1200" dirty="0" smtClean="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 77</a:t>
            </a:r>
            <a:r>
              <a:rPr lang="ja-JP" altLang="en-US" sz="1200" dirty="0" smtClean="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86</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8" name="コンテンツ プレースホルダー 4"/>
          <p:cNvSpPr txBox="1">
            <a:spLocks/>
          </p:cNvSpPr>
          <p:nvPr/>
        </p:nvSpPr>
        <p:spPr>
          <a:xfrm>
            <a:off x="628649" y="893682"/>
            <a:ext cx="7886701" cy="3150728"/>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en-US" altLang="ja-JP" sz="1200" b="1" u="sng" dirty="0">
                <a:latin typeface="Times New Roman" panose="02020603050405020304" pitchFamily="18" charset="0"/>
                <a:ea typeface="+mn-lt"/>
                <a:cs typeface="Times New Roman" panose="02020603050405020304" pitchFamily="18" charset="0"/>
              </a:rPr>
              <a:t>Qualifications for employment restrictions (related to Article </a:t>
            </a:r>
            <a:r>
              <a:rPr lang="en-US" sz="1200" b="1" u="sng" dirty="0">
                <a:latin typeface="Times New Roman" panose="02020603050405020304" pitchFamily="18" charset="0"/>
                <a:ea typeface="+mn-lt"/>
                <a:cs typeface="Times New Roman" panose="02020603050405020304" pitchFamily="18" charset="0"/>
              </a:rPr>
              <a:t>41</a:t>
            </a:r>
            <a:r>
              <a:rPr lang="en-US" altLang="ja-JP" sz="1200" b="1" u="sng" dirty="0">
                <a:latin typeface="Times New Roman" panose="02020603050405020304" pitchFamily="18" charset="0"/>
                <a:ea typeface="+mn-lt"/>
                <a:cs typeface="Times New Roman" panose="02020603050405020304" pitchFamily="18" charset="0"/>
              </a:rPr>
              <a:t> of the Safety and Health Regulations</a:t>
            </a:r>
            <a:endParaRPr lang="ja-JP" altLang="en-US" sz="1200" b="1"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(Safety Ordinance Article 20 No.15) The following persons can be engaged in the work of driving aerial work platforms with a work floor height of </a:t>
            </a:r>
            <a:r>
              <a:rPr lang="en-US" sz="1200" dirty="0">
                <a:latin typeface="Times New Roman" panose="02020603050405020304" pitchFamily="18" charset="0"/>
                <a:ea typeface="+mn-lt"/>
                <a:cs typeface="Times New Roman" panose="02020603050405020304" pitchFamily="18" charset="0"/>
              </a:rPr>
              <a:t>10</a:t>
            </a:r>
            <a:r>
              <a:rPr lang="en-US" altLang="ja-JP" sz="1200" dirty="0">
                <a:latin typeface="Times New Roman" panose="02020603050405020304" pitchFamily="18" charset="0"/>
                <a:ea typeface="+mn-lt"/>
                <a:cs typeface="Times New Roman" panose="02020603050405020304" pitchFamily="18" charset="0"/>
              </a:rPr>
              <a:t> meters or more (excluding driving on public road).</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①　</a:t>
            </a:r>
            <a:r>
              <a:rPr lang="en-US" sz="1200" dirty="0">
                <a:latin typeface="Times New Roman" panose="02020603050405020304" pitchFamily="18" charset="0"/>
                <a:ea typeface="+mn-lt"/>
                <a:cs typeface="Times New Roman" panose="02020603050405020304" pitchFamily="18" charset="0"/>
              </a:rPr>
              <a:t>Those who have completed the high-altitude work vehicle driving skill training.</a:t>
            </a:r>
            <a:endParaRPr lang="ja-JP"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②　</a:t>
            </a:r>
            <a:r>
              <a:rPr lang="en-US" altLang="ja-JP" sz="1200" dirty="0">
                <a:latin typeface="Times New Roman" panose="02020603050405020304" pitchFamily="18" charset="0"/>
                <a:ea typeface="+mn-lt"/>
                <a:cs typeface="Times New Roman" panose="02020603050405020304" pitchFamily="18" charset="0"/>
              </a:rPr>
              <a:t>Persons specified by the Ministry of Health Labor and Welfare.</a:t>
            </a:r>
          </a:p>
          <a:p>
            <a:pPr marL="0" indent="0">
              <a:lnSpc>
                <a:spcPct val="100000"/>
              </a:lnSpc>
              <a:spcBef>
                <a:spcPts val="0"/>
              </a:spcBef>
              <a:buNone/>
            </a:pPr>
            <a:endParaRPr lang="en-US" altLang="ja-JP" sz="1200" dirty="0">
              <a:latin typeface="Times New Roman" panose="02020603050405020304" pitchFamily="18" charset="0"/>
              <a:ea typeface="Meiryo UI"/>
              <a:cs typeface="Times New Roman" panose="02020603050405020304" pitchFamily="18" charset="0"/>
            </a:endParaRPr>
          </a:p>
          <a:p>
            <a:pPr>
              <a:lnSpc>
                <a:spcPct val="100000"/>
              </a:lnSpc>
              <a:spcBef>
                <a:spcPts val="0"/>
              </a:spcBef>
              <a:buFont typeface="Wingdings" panose="05000000000000000000" pitchFamily="2" charset="2"/>
              <a:buChar char="ü"/>
            </a:pPr>
            <a:r>
              <a:rPr lang="en-US" altLang="ja-JP" sz="1200" b="1" dirty="0">
                <a:latin typeface="Times New Roman" panose="02020603050405020304" pitchFamily="18" charset="0"/>
                <a:ea typeface="+mn-lt"/>
                <a:cs typeface="Times New Roman" panose="02020603050405020304" pitchFamily="18" charset="0"/>
              </a:rPr>
              <a:t>Reissuance of certificate of completion of skill training, etc. (related to Article 8</a:t>
            </a:r>
            <a:r>
              <a:rPr lang="en-US" altLang="ja-JP" sz="1200" b="1" dirty="0">
                <a:latin typeface="Times New Roman" panose="02020603050405020304" pitchFamily="18" charset="0"/>
                <a:ea typeface="Meiryo UI"/>
                <a:cs typeface="Times New Roman" panose="02020603050405020304" pitchFamily="18" charset="0"/>
              </a:rPr>
              <a:t>)</a:t>
            </a:r>
            <a:endParaRPr lang="en-US" altLang="ja-JP" sz="12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ja-JP" altLang="en-US" sz="1200" b="1" dirty="0">
                <a:latin typeface="Times New Roman" panose="02020603050405020304" pitchFamily="18" charset="0"/>
                <a:ea typeface="Meiryo UI"/>
                <a:cs typeface="Times New Roman" panose="02020603050405020304" pitchFamily="18" charset="0"/>
              </a:rPr>
              <a:t>　　</a:t>
            </a:r>
            <a:r>
              <a:rPr lang="ja-JP" altLang="en-US" sz="1200" dirty="0">
                <a:latin typeface="Times New Roman" panose="02020603050405020304" pitchFamily="18" charset="0"/>
                <a:ea typeface="Meiryo UI"/>
                <a:cs typeface="Times New Roman" panose="02020603050405020304" pitchFamily="18" charset="0"/>
              </a:rPr>
              <a:t>①　</a:t>
            </a:r>
            <a:r>
              <a:rPr lang="en-US" altLang="ja-JP" sz="1200" dirty="0">
                <a:latin typeface="Times New Roman" panose="02020603050405020304" pitchFamily="18" charset="0"/>
                <a:ea typeface="+mn-lt"/>
                <a:cs typeface="Times New Roman" panose="02020603050405020304" pitchFamily="18" charset="0"/>
              </a:rPr>
              <a:t>When the person who has been issued a skill training certificate, lost or damaged his/her skill training certificate, the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person must submit application (No.8)  for reissuance of the skill training certificate to the registered training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institution that issued the skill training skill certificate.</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②　</a:t>
            </a:r>
            <a:r>
              <a:rPr lang="en-US" altLang="ja-JP" sz="1200" dirty="0">
                <a:latin typeface="Times New Roman" panose="02020603050405020304" pitchFamily="18" charset="0"/>
                <a:ea typeface="+mn-lt"/>
                <a:cs typeface="Times New Roman" panose="02020603050405020304" pitchFamily="18" charset="0"/>
              </a:rPr>
              <a:t>When the person who has been issued a skill training certificate changes his/her name, he/she must submit a skill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training certificate replacement application to the registered </a:t>
            </a:r>
            <a:r>
              <a:rPr lang="en-US" sz="1200" dirty="0">
                <a:latin typeface="Times New Roman" panose="02020603050405020304" pitchFamily="18" charset="0"/>
                <a:ea typeface="+mn-lt"/>
                <a:cs typeface="Times New Roman" panose="02020603050405020304" pitchFamily="18" charset="0"/>
              </a:rPr>
              <a:t>training</a:t>
            </a:r>
            <a:r>
              <a:rPr lang="en-US" altLang="ja-JP" sz="1200" dirty="0">
                <a:latin typeface="Times New Roman" panose="02020603050405020304" pitchFamily="18" charset="0"/>
                <a:ea typeface="+mn-lt"/>
                <a:cs typeface="Times New Roman" panose="02020603050405020304" pitchFamily="18" charset="0"/>
              </a:rPr>
              <a:t> institution that issued the skill training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certificate.</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1051426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Related Laws and Regulations</a:t>
            </a:r>
            <a:r>
              <a:rPr lang="ja-JP" altLang="en-US" sz="2400" b="1">
                <a:latin typeface="Times New Roman" panose="02020603050405020304" pitchFamily="18" charset="0"/>
                <a:ea typeface="Meiryo UI"/>
                <a:cs typeface="Times New Roman" panose="02020603050405020304" pitchFamily="18" charset="0"/>
              </a:rPr>
              <a:t>（３）</a:t>
            </a:r>
            <a:endParaRPr lang="en-US" altLang="ja-JP"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084685" y="6400413"/>
            <a:ext cx="4085977"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19</a:t>
            </a:r>
            <a:r>
              <a:rPr lang="en-US" altLang="ja-JP" sz="1200" dirty="0">
                <a:latin typeface="Times New Roman" panose="02020603050405020304" pitchFamily="18" charset="0"/>
                <a:ea typeface="+mn-lt"/>
                <a:cs typeface="Times New Roman" panose="02020603050405020304" pitchFamily="18" charset="0"/>
              </a:rPr>
              <a:t>4</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7</a:t>
            </a:r>
            <a:r>
              <a:rPr lang="en-US" altLang="ja-JP" sz="1200" dirty="0">
                <a:latin typeface="Times New Roman" panose="02020603050405020304" pitchFamily="18" charset="0"/>
                <a:ea typeface="+mn-lt"/>
                <a:cs typeface="Times New Roman" panose="02020603050405020304" pitchFamily="18" charset="0"/>
              </a:rPr>
              <a:t>7</a:t>
            </a:r>
            <a:r>
              <a:rPr lang="ja-JP" sz="1200" dirty="0" smtClean="0">
                <a:latin typeface="Times New Roman" panose="02020603050405020304" pitchFamily="18" charset="0"/>
                <a:ea typeface="+mn-lt"/>
                <a:cs typeface="Times New Roman" panose="02020603050405020304" pitchFamily="18" charset="0"/>
              </a:rPr>
              <a:t> </a:t>
            </a:r>
            <a:r>
              <a:rPr lang="en-US" altLang="ja-JP" sz="1200" dirty="0" smtClean="0">
                <a:latin typeface="Times New Roman" panose="02020603050405020304" pitchFamily="18" charset="0"/>
                <a:ea typeface="+mn-lt"/>
                <a:cs typeface="Times New Roman" panose="02020603050405020304" pitchFamily="18" charset="0"/>
              </a:rPr>
              <a:t>to 78</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87</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6" name="グループ化 5">
            <a:extLst>
              <a:ext uri="{FF2B5EF4-FFF2-40B4-BE49-F238E27FC236}">
                <a16:creationId xmlns:a16="http://schemas.microsoft.com/office/drawing/2014/main" id="{BC47BED3-0AA7-4E89-B791-6D4F7F4D6342}"/>
              </a:ext>
            </a:extLst>
          </p:cNvPr>
          <p:cNvGrpSpPr/>
          <p:nvPr/>
        </p:nvGrpSpPr>
        <p:grpSpPr>
          <a:xfrm>
            <a:off x="628649" y="961921"/>
            <a:ext cx="7886701" cy="5107630"/>
            <a:chOff x="628649" y="852737"/>
            <a:chExt cx="7886701" cy="5107630"/>
          </a:xfrm>
        </p:grpSpPr>
        <p:sp>
          <p:nvSpPr>
            <p:cNvPr id="8" name="コンテンツ プレースホルダー 4"/>
            <p:cNvSpPr txBox="1">
              <a:spLocks/>
            </p:cNvSpPr>
            <p:nvPr/>
          </p:nvSpPr>
          <p:spPr>
            <a:xfrm>
              <a:off x="628649" y="852737"/>
              <a:ext cx="7886701" cy="48656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altLang="ja-JP" sz="1200" b="1" u="sng" dirty="0">
                  <a:latin typeface="Times New Roman" panose="02020603050405020304" pitchFamily="18" charset="0"/>
                  <a:ea typeface="+mn-lt"/>
                  <a:cs typeface="Times New Roman" panose="02020603050405020304" pitchFamily="18" charset="0"/>
                </a:rPr>
                <a:t>Matters to be managed when working with aerial work platforms.</a:t>
              </a:r>
              <a:endParaRPr lang="en-US" u="sng"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ja-JP" altLang="en-US" sz="1200" b="1" u="sng" dirty="0">
                  <a:latin typeface="Times New Roman" panose="02020603050405020304" pitchFamily="18" charset="0"/>
                  <a:ea typeface="Meiryo UI"/>
                  <a:cs typeface="Times New Roman" panose="02020603050405020304" pitchFamily="18" charset="0"/>
                </a:rPr>
                <a:t>（１）</a:t>
              </a:r>
              <a:r>
                <a:rPr lang="en-US" altLang="ja-JP" sz="1200" b="1" u="sng" dirty="0">
                  <a:latin typeface="Times New Roman" panose="02020603050405020304" pitchFamily="18" charset="0"/>
                  <a:ea typeface="+mn-lt"/>
                  <a:cs typeface="Times New Roman" panose="02020603050405020304" pitchFamily="18" charset="0"/>
                </a:rPr>
                <a:t>Work plan (related to </a:t>
              </a:r>
              <a:r>
                <a:rPr lang="en-US" sz="1200" b="1" u="sng" dirty="0">
                  <a:latin typeface="Times New Roman" panose="02020603050405020304" pitchFamily="18" charset="0"/>
                  <a:ea typeface="+mn-lt"/>
                  <a:cs typeface="Times New Roman" panose="02020603050405020304" pitchFamily="18" charset="0"/>
                </a:rPr>
                <a:t>Article </a:t>
              </a:r>
              <a:r>
                <a:rPr lang="en-US" altLang="ja-JP" sz="1200" b="1" u="sng" dirty="0">
                  <a:latin typeface="Times New Roman" panose="02020603050405020304" pitchFamily="18" charset="0"/>
                  <a:ea typeface="+mn-lt"/>
                  <a:cs typeface="Times New Roman" panose="02020603050405020304" pitchFamily="18" charset="0"/>
                </a:rPr>
                <a:t>194-9)</a:t>
              </a:r>
            </a:p>
            <a:p>
              <a:pPr marL="0" indent="0">
                <a:lnSpc>
                  <a:spcPct val="100000"/>
                </a:lnSpc>
                <a:spcBef>
                  <a:spcPts val="300"/>
                </a:spcBef>
                <a:buNone/>
              </a:pPr>
              <a:r>
                <a:rPr lang="ja-JP" altLang="en-US" sz="1200" b="1" dirty="0">
                  <a:latin typeface="Times New Roman" panose="02020603050405020304" pitchFamily="18" charset="0"/>
                  <a:ea typeface="Meiryo UI"/>
                  <a:cs typeface="Times New Roman" panose="02020603050405020304" pitchFamily="18" charset="0"/>
                </a:rPr>
                <a:t>　</a:t>
              </a:r>
              <a:r>
                <a:rPr lang="ja-JP" altLang="en-US" sz="1200" dirty="0">
                  <a:latin typeface="Times New Roman" panose="02020603050405020304" pitchFamily="18" charset="0"/>
                  <a:ea typeface="Meiryo UI"/>
                  <a:cs typeface="Times New Roman" panose="02020603050405020304" pitchFamily="18" charset="0"/>
                </a:rPr>
                <a:t>①　</a:t>
              </a:r>
              <a:r>
                <a:rPr lang="en-US" altLang="ja-JP" sz="1200" dirty="0">
                  <a:latin typeface="Times New Roman" panose="02020603050405020304" pitchFamily="18" charset="0"/>
                  <a:ea typeface="+mn-lt"/>
                  <a:cs typeface="Times New Roman" panose="02020603050405020304" pitchFamily="18" charset="0"/>
                </a:rPr>
                <a:t>When working with an aerial work platform, the business operator shall determine in advance a work plan that adapts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300"/>
                </a:spcBef>
                <a:buNone/>
              </a:pPr>
              <a:r>
                <a:rPr lang="en-US" altLang="ja-JP" sz="1200" dirty="0">
                  <a:latin typeface="Times New Roman" panose="02020603050405020304" pitchFamily="18" charset="0"/>
                  <a:ea typeface="+mn-lt"/>
                  <a:cs typeface="Times New Roman" panose="02020603050405020304" pitchFamily="18" charset="0"/>
                </a:rPr>
                <a:t>          to the situation of the place related to the work, the type and capacity of the aerial work platform, etc. and the work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300"/>
                </a:spcBef>
                <a:buNone/>
              </a:pPr>
              <a:r>
                <a:rPr lang="en-US" altLang="ja-JP" sz="1200" dirty="0">
                  <a:latin typeface="Times New Roman" panose="02020603050405020304" pitchFamily="18" charset="0"/>
                  <a:ea typeface="+mn-lt"/>
                  <a:cs typeface="Times New Roman" panose="02020603050405020304" pitchFamily="18" charset="0"/>
                </a:rPr>
                <a:t>          plan must be performed.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②　</a:t>
              </a:r>
              <a:r>
                <a:rPr lang="en-US" altLang="ja-JP" sz="1200" dirty="0">
                  <a:latin typeface="Times New Roman" panose="02020603050405020304" pitchFamily="18" charset="0"/>
                  <a:ea typeface="+mn-lt"/>
                  <a:cs typeface="Times New Roman" panose="02020603050405020304" pitchFamily="18" charset="0"/>
                </a:rPr>
                <a:t>The work plan must show how to work with the aerial work platform.</a:t>
              </a:r>
              <a:r>
                <a:rPr lang="ja-JP" sz="1200" dirty="0">
                  <a:latin typeface="Times New Roman" panose="02020603050405020304" pitchFamily="18" charset="0"/>
                  <a:ea typeface="+mn-lt"/>
                  <a:cs typeface="Times New Roman" panose="02020603050405020304" pitchFamily="18" charset="0"/>
                </a:rPr>
                <a:t> </a:t>
              </a: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③　</a:t>
              </a:r>
              <a:r>
                <a:rPr lang="en-US" altLang="ja-JP" sz="1200" dirty="0">
                  <a:latin typeface="Times New Roman" panose="02020603050405020304" pitchFamily="18" charset="0"/>
                  <a:ea typeface="+mn-lt"/>
                  <a:cs typeface="Times New Roman" panose="02020603050405020304" pitchFamily="18" charset="0"/>
                </a:rPr>
                <a:t>When the business operator establishes a work plan, he/she must inform the workers concerned about the method of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working with aerial work platform.</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300"/>
                </a:spcBef>
                <a:buNone/>
              </a:pPr>
              <a:r>
                <a:rPr lang="ja-JP" altLang="en-US" sz="1200" b="1" u="sng" dirty="0">
                  <a:latin typeface="Times New Roman" panose="02020603050405020304" pitchFamily="18" charset="0"/>
                  <a:ea typeface="Meiryo UI"/>
                  <a:cs typeface="Times New Roman" panose="02020603050405020304" pitchFamily="18" charset="0"/>
                </a:rPr>
                <a:t>（２）</a:t>
              </a:r>
              <a:r>
                <a:rPr lang="en-US" altLang="ja-JP" sz="1200" b="1" u="sng" dirty="0">
                  <a:latin typeface="Times New Roman" panose="02020603050405020304" pitchFamily="18" charset="0"/>
                  <a:ea typeface="+mn-lt"/>
                  <a:cs typeface="Times New Roman" panose="02020603050405020304" pitchFamily="18" charset="0"/>
                </a:rPr>
                <a:t>Work conductor (related to </a:t>
              </a:r>
              <a:r>
                <a:rPr lang="en-US" sz="1200" b="1" u="sng" dirty="0">
                  <a:latin typeface="Times New Roman" panose="02020603050405020304" pitchFamily="18" charset="0"/>
                  <a:ea typeface="+mn-lt"/>
                  <a:cs typeface="Times New Roman" panose="02020603050405020304" pitchFamily="18" charset="0"/>
                </a:rPr>
                <a:t>Article 194 –10)</a:t>
              </a: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When carrying out work using an aerial work platform, the business operator must appoint a commander of the work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and have the person direct the </a:t>
              </a:r>
              <a:r>
                <a:rPr lang="en-US" sz="1200" dirty="0">
                  <a:latin typeface="Times New Roman" panose="02020603050405020304" pitchFamily="18" charset="0"/>
                  <a:ea typeface="+mn-lt"/>
                  <a:cs typeface="Times New Roman" panose="02020603050405020304" pitchFamily="18" charset="0"/>
                </a:rPr>
                <a:t>work </a:t>
              </a:r>
              <a:r>
                <a:rPr lang="en-US" altLang="ja-JP" sz="1200" dirty="0">
                  <a:latin typeface="Times New Roman" panose="02020603050405020304" pitchFamily="18" charset="0"/>
                  <a:ea typeface="+mn-lt"/>
                  <a:cs typeface="Times New Roman" panose="02020603050405020304" pitchFamily="18" charset="0"/>
                </a:rPr>
                <a:t>based on the work plan of </a:t>
              </a:r>
              <a:r>
                <a:rPr lang="en-US" sz="1200" dirty="0">
                  <a:latin typeface="Times New Roman" panose="02020603050405020304" pitchFamily="18" charset="0"/>
                  <a:ea typeface="+mn-lt"/>
                  <a:cs typeface="Times New Roman" panose="02020603050405020304" pitchFamily="18" charset="0"/>
                </a:rPr>
                <a:t>(1</a:t>
              </a:r>
              <a:r>
                <a:rPr lang="en-US" altLang="ja-JP" sz="1200" dirty="0">
                  <a:latin typeface="Times New Roman" panose="02020603050405020304" pitchFamily="18" charset="0"/>
                  <a:ea typeface="+mn-lt"/>
                  <a:cs typeface="Times New Roman" panose="02020603050405020304" pitchFamily="18" charset="0"/>
                </a:rPr>
                <a:t>).</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300"/>
                </a:spcBef>
                <a:buNone/>
              </a:pPr>
              <a:r>
                <a:rPr lang="ja-JP" altLang="en-US" sz="1200" b="1" u="sng" dirty="0">
                  <a:latin typeface="Times New Roman" panose="02020603050405020304" pitchFamily="18" charset="0"/>
                  <a:ea typeface="Meiryo UI"/>
                  <a:cs typeface="Times New Roman" panose="02020603050405020304" pitchFamily="18" charset="0"/>
                </a:rPr>
                <a:t>（３）</a:t>
              </a:r>
              <a:r>
                <a:rPr lang="en-US" altLang="ja-JP" sz="1200" b="1" u="sng" dirty="0">
                  <a:latin typeface="Times New Roman" panose="02020603050405020304" pitchFamily="18" charset="0"/>
                  <a:ea typeface="+mn-lt"/>
                  <a:cs typeface="Times New Roman" panose="02020603050405020304" pitchFamily="18" charset="0"/>
                </a:rPr>
                <a:t>Prevention of fall, etc. (related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194-11)</a:t>
              </a:r>
              <a:endParaRPr lang="ja-JP" altLang="en-US" sz="1200" b="1" u="sng"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When working with an aerial work platform, the business operator must take necessary measures such as the danger of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workers fall from the aerial work platform, overhanging outriggers, and prevent uneven subsidence of the ground and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prevent shoulder collapse.</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300"/>
                </a:spcBef>
                <a:buNone/>
              </a:pPr>
              <a:r>
                <a:rPr lang="ja-JP" altLang="en-US" sz="1200" b="1" u="sng" dirty="0">
                  <a:latin typeface="Times New Roman" panose="02020603050405020304" pitchFamily="18" charset="0"/>
                  <a:ea typeface="Meiryo UI"/>
                  <a:cs typeface="Times New Roman" panose="02020603050405020304" pitchFamily="18" charset="0"/>
                </a:rPr>
                <a:t>（４）</a:t>
              </a:r>
              <a:r>
                <a:rPr lang="en-US" altLang="ja-JP" sz="1200" b="1" u="sng" dirty="0">
                  <a:latin typeface="Times New Roman" panose="02020603050405020304" pitchFamily="18" charset="0"/>
                  <a:ea typeface="+mn-lt"/>
                  <a:cs typeface="Times New Roman" panose="02020603050405020304" pitchFamily="18" charset="0"/>
                </a:rPr>
                <a:t>Signal</a:t>
              </a:r>
              <a:r>
                <a:rPr lang="ja-JP" sz="1200" b="1" u="sng" dirty="0">
                  <a:latin typeface="Times New Roman" panose="02020603050405020304" pitchFamily="18" charset="0"/>
                  <a:ea typeface="+mn-lt"/>
                  <a:cs typeface="Times New Roman" panose="02020603050405020304" pitchFamily="18" charset="0"/>
                </a:rPr>
                <a:t> </a:t>
              </a:r>
              <a:r>
                <a:rPr lang="en-US" altLang="ja-JP" sz="1200" b="1" u="sng" dirty="0">
                  <a:latin typeface="Times New Roman" panose="02020603050405020304" pitchFamily="18" charset="0"/>
                  <a:ea typeface="+mn-lt"/>
                  <a:cs typeface="Times New Roman" panose="02020603050405020304" pitchFamily="18" charset="0"/>
                </a:rPr>
                <a:t>(related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194-12)</a:t>
              </a:r>
            </a:p>
            <a:p>
              <a:pPr marL="0" indent="0" algn="just">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When the business operator work using an aerial work platform and operates the work </a:t>
              </a:r>
              <a:endParaRPr lang="ja-JP"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floor in a place other than the work floor, to ensure the communication between workers</a:t>
              </a:r>
              <a:endParaRPr lang="ja-JP"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on the work floor and those who operate the work floor outside the work floor, necessary </a:t>
              </a:r>
              <a:endParaRPr lang="ja-JP"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measures such as setting a certain signal and pointing a person who gives the signal</a:t>
              </a:r>
              <a:endParaRPr lang="ja-JP" altLang="en-US" sz="1200" dirty="0">
                <a:latin typeface="Times New Roman" panose="02020603050405020304" pitchFamily="18" charset="0"/>
                <a:ea typeface="+mn-lt"/>
                <a:cs typeface="Times New Roman" panose="02020603050405020304" pitchFamily="18" charset="0"/>
              </a:endParaRPr>
            </a:p>
            <a:p>
              <a:pPr algn="just">
                <a:buNone/>
              </a:pPr>
              <a:r>
                <a:rPr lang="en-US" altLang="ja-JP" sz="1200" dirty="0">
                  <a:latin typeface="Times New Roman" panose="02020603050405020304" pitchFamily="18" charset="0"/>
                  <a:ea typeface="+mn-lt"/>
                  <a:cs typeface="Times New Roman" panose="02020603050405020304" pitchFamily="18" charset="0"/>
                </a:rPr>
                <a:t>needs to be taken.</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endParaRPr lang="ja-JP" altLang="en-US" sz="1200" dirty="0">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CC02EAEF-DC4E-43DB-A0C3-54C1581822C9}"/>
                </a:ext>
              </a:extLst>
            </p:cNvPr>
            <p:cNvPicPr>
              <a:picLocks noChangeAspect="1"/>
            </p:cNvPicPr>
            <p:nvPr/>
          </p:nvPicPr>
          <p:blipFill>
            <a:blip r:embed="rId3"/>
            <a:stretch>
              <a:fillRect/>
            </a:stretch>
          </p:blipFill>
          <p:spPr>
            <a:xfrm>
              <a:off x="5400240" y="4264680"/>
              <a:ext cx="3115110" cy="1695687"/>
            </a:xfrm>
            <a:prstGeom prst="rect">
              <a:avLst/>
            </a:prstGeom>
          </p:spPr>
        </p:pic>
      </p:grpSp>
    </p:spTree>
    <p:extLst>
      <p:ext uri="{BB962C8B-B14F-4D97-AF65-F5344CB8AC3E}">
        <p14:creationId xmlns:p14="http://schemas.microsoft.com/office/powerpoint/2010/main" val="4185517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Related Laws and Regulations</a:t>
            </a:r>
            <a:r>
              <a:rPr lang="ja-JP" altLang="en-US" sz="2400" b="1">
                <a:latin typeface="Times New Roman" panose="02020603050405020304" pitchFamily="18" charset="0"/>
                <a:ea typeface="Meiryo UI"/>
                <a:cs typeface="Times New Roman" panose="02020603050405020304" pitchFamily="18" charset="0"/>
              </a:rPr>
              <a:t>（４）</a:t>
            </a:r>
            <a:endParaRPr lang="en-US" altLang="ja-JP"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3887569" y="6400413"/>
            <a:ext cx="4283093"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195 to 197</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7</a:t>
            </a:r>
            <a:r>
              <a:rPr lang="en-US" altLang="ja-JP" sz="1200" dirty="0" smtClean="0">
                <a:latin typeface="Times New Roman" panose="02020603050405020304" pitchFamily="18" charset="0"/>
                <a:ea typeface="+mn-lt"/>
                <a:cs typeface="Times New Roman" panose="02020603050405020304" pitchFamily="18" charset="0"/>
              </a:rPr>
              <a:t>8</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88</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8" name="コンテンツ プレースホルダー 4"/>
          <p:cNvSpPr txBox="1">
            <a:spLocks/>
          </p:cNvSpPr>
          <p:nvPr/>
        </p:nvSpPr>
        <p:spPr>
          <a:xfrm>
            <a:off x="628649" y="961921"/>
            <a:ext cx="7742928" cy="429246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buNone/>
            </a:pPr>
            <a:r>
              <a:rPr lang="en-US" altLang="ja-JP" sz="1200" b="1" u="sng" dirty="0">
                <a:latin typeface="Times New Roman" panose="02020603050405020304" pitchFamily="18" charset="0"/>
                <a:ea typeface="+mn-lt"/>
                <a:cs typeface="Times New Roman" panose="02020603050405020304" pitchFamily="18" charset="0"/>
              </a:rPr>
              <a:t>Matters to be managed when driving aerial work platforms</a:t>
            </a:r>
            <a:r>
              <a:rPr lang="ja-JP" altLang="en-US" sz="1200" b="1" dirty="0">
                <a:latin typeface="Times New Roman" panose="02020603050405020304" pitchFamily="18" charset="0"/>
                <a:ea typeface="Meiryo UI"/>
                <a:cs typeface="Times New Roman" panose="02020603050405020304" pitchFamily="18" charset="0"/>
              </a:rPr>
              <a:t>（part 1）</a:t>
            </a:r>
            <a:endParaRPr lang="ja-JP" altLang="en-US" sz="1200" b="1" u="sng" dirty="0">
              <a:latin typeface="Times New Roman" panose="02020603050405020304" pitchFamily="18" charset="0"/>
              <a:ea typeface="Meiryo UI"/>
              <a:cs typeface="Times New Roman" panose="02020603050405020304" pitchFamily="18" charset="0"/>
            </a:endParaRPr>
          </a:p>
          <a:p>
            <a:pPr marL="0" indent="0">
              <a:lnSpc>
                <a:spcPct val="100000"/>
              </a:lnSpc>
              <a:spcBef>
                <a:spcPts val="600"/>
              </a:spcBef>
              <a:buNone/>
            </a:pPr>
            <a:r>
              <a:rPr lang="ja-JP" altLang="en-US" sz="1200" b="1" u="sng" dirty="0">
                <a:latin typeface="Times New Roman" panose="02020603050405020304" pitchFamily="18" charset="0"/>
                <a:ea typeface="Meiryo UI"/>
                <a:cs typeface="Times New Roman" panose="02020603050405020304" pitchFamily="18" charset="0"/>
              </a:rPr>
              <a:t>（１）</a:t>
            </a:r>
            <a:r>
              <a:rPr lang="en-US" altLang="ja-JP" sz="1200" b="1" u="sng" dirty="0">
                <a:latin typeface="Times New Roman" panose="02020603050405020304" pitchFamily="18" charset="0"/>
                <a:ea typeface="+mn-lt"/>
                <a:cs typeface="Times New Roman" panose="02020603050405020304" pitchFamily="18" charset="0"/>
              </a:rPr>
              <a:t>Measures when moving away from the driving position (related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194-13)</a:t>
            </a:r>
            <a:endParaRPr lang="ja-JP" altLang="en-US" sz="1200"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①　</a:t>
            </a:r>
            <a:r>
              <a:rPr lang="en-US" altLang="ja-JP" sz="1200" dirty="0">
                <a:latin typeface="Times New Roman" panose="02020603050405020304" pitchFamily="18" charset="0"/>
                <a:ea typeface="+mn-lt"/>
                <a:cs typeface="Times New Roman" panose="02020603050405020304" pitchFamily="18" charset="0"/>
              </a:rPr>
              <a:t>The driver of the aerial work platform must take the following measures when leaving the driving position for travelling (except when the worker is on work or is about to work)</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eiryo UI"/>
                <a:cs typeface="Times New Roman" panose="02020603050405020304" pitchFamily="18" charset="0"/>
              </a:rPr>
              <a:t>(a)</a:t>
            </a: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Place the work floor in the lowest descent position.</a:t>
            </a:r>
            <a:endParaRPr lang="ja-JP" altLang="en-US"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eiryo UI"/>
                <a:cs typeface="Times New Roman" panose="02020603050405020304" pitchFamily="18" charset="0"/>
              </a:rPr>
              <a:t>(b)</a:t>
            </a: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In order to prevent the work platform from running away, maintain the holding position by stopping the prime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mover and applying the brakes.</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②　</a:t>
            </a:r>
            <a:r>
              <a:rPr lang="en-US" altLang="ja-JP" sz="1200" dirty="0">
                <a:latin typeface="Times New Roman" panose="02020603050405020304" pitchFamily="18" charset="0"/>
                <a:ea typeface="+mn-lt"/>
                <a:cs typeface="Times New Roman" panose="02020603050405020304" pitchFamily="18" charset="0"/>
              </a:rPr>
              <a:t>As for driving the aerial work platform, the driver of the aerial work platform must take measures listed in (1)</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when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moving away from the driving position.</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③　</a:t>
            </a:r>
            <a:r>
              <a:rPr lang="en-US" altLang="ja-JP" sz="1200" dirty="0">
                <a:latin typeface="Times New Roman" panose="02020603050405020304" pitchFamily="18" charset="0"/>
                <a:ea typeface="+mn-lt"/>
                <a:cs typeface="Times New Roman" panose="02020603050405020304" pitchFamily="18" charset="0"/>
              </a:rPr>
              <a:t>In the case where a worker rides on the work floor of an aerial work platform or is about to perform the work, the</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business operator, must take measures such as applying the brakes to keep the aerial work platform stopped must be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perform when the driver leaves the driving position for travelling.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④　</a:t>
            </a:r>
            <a:r>
              <a:rPr lang="en-US" altLang="ja-JP" sz="1200" dirty="0">
                <a:latin typeface="Times New Roman" panose="02020603050405020304" pitchFamily="18" charset="0"/>
                <a:ea typeface="+mn-lt"/>
                <a:cs typeface="Times New Roman" panose="02020603050405020304" pitchFamily="18" charset="0"/>
              </a:rPr>
              <a:t>The driver of the aerial work platform must take the measures written on (3) when leaving the driving position for </a:t>
            </a: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travelling the aerial work platform.</a:t>
            </a:r>
            <a:endParaRPr lang="en-US" dirty="0">
              <a:latin typeface="Times New Roman" panose="02020603050405020304" pitchFamily="18" charset="0"/>
              <a:cs typeface="Times New Roman" panose="02020603050405020304" pitchFamily="18" charset="0"/>
            </a:endParaRPr>
          </a:p>
          <a:p>
            <a:pPr marL="0" indent="0">
              <a:lnSpc>
                <a:spcPct val="100000"/>
              </a:lnSpc>
              <a:spcBef>
                <a:spcPts val="300"/>
              </a:spcBef>
              <a:buNone/>
            </a:pPr>
            <a:r>
              <a:rPr lang="ja-JP" altLang="en-US" sz="1200" b="1" u="sng" dirty="0">
                <a:latin typeface="Times New Roman" panose="02020603050405020304" pitchFamily="18" charset="0"/>
                <a:ea typeface="Meiryo UI"/>
                <a:cs typeface="Times New Roman" panose="02020603050405020304" pitchFamily="18" charset="0"/>
              </a:rPr>
              <a:t>（２）</a:t>
            </a:r>
            <a:r>
              <a:rPr lang="en-US" altLang="ja-JP" sz="1200" b="1" u="sng" dirty="0">
                <a:latin typeface="Times New Roman" panose="02020603050405020304" pitchFamily="18" charset="0"/>
                <a:ea typeface="+mn-lt"/>
                <a:cs typeface="Times New Roman" panose="02020603050405020304" pitchFamily="18" charset="0"/>
              </a:rPr>
              <a:t>Boarding restrictions (related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194-15)</a:t>
            </a: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When working with aerial work platforms, the business operator must not put workers on any place other than the passenger seats and work floor.</a:t>
            </a:r>
            <a:endParaRPr lang="ja-JP" sz="1200" dirty="0">
              <a:latin typeface="Times New Roman" panose="02020603050405020304" pitchFamily="18" charset="0"/>
              <a:ea typeface="+mn-lt"/>
              <a:cs typeface="Times New Roman" panose="02020603050405020304" pitchFamily="18" charset="0"/>
            </a:endParaRPr>
          </a:p>
          <a:p>
            <a:pPr marL="0" indent="0">
              <a:lnSpc>
                <a:spcPct val="100000"/>
              </a:lnSpc>
              <a:spcBef>
                <a:spcPts val="300"/>
              </a:spcBef>
              <a:buNone/>
            </a:pPr>
            <a:r>
              <a:rPr lang="ja-JP" altLang="en-US" sz="1200" b="1" u="sng" dirty="0">
                <a:latin typeface="Times New Roman" panose="02020603050405020304" pitchFamily="18" charset="0"/>
                <a:ea typeface="Meiryo UI"/>
                <a:cs typeface="Times New Roman" panose="02020603050405020304" pitchFamily="18" charset="0"/>
              </a:rPr>
              <a:t>（３）</a:t>
            </a:r>
            <a:r>
              <a:rPr lang="en-US" altLang="ja-JP" sz="1200" b="1" u="sng" dirty="0">
                <a:latin typeface="Times New Roman" panose="02020603050405020304" pitchFamily="18" charset="0"/>
                <a:ea typeface="+mn-lt"/>
                <a:cs typeface="Times New Roman" panose="02020603050405020304" pitchFamily="18" charset="0"/>
              </a:rPr>
              <a:t>Restrictions on use (Article</a:t>
            </a:r>
            <a:r>
              <a:rPr lang="en-US" sz="1200" b="1" u="sng" dirty="0">
                <a:latin typeface="Times New Roman" panose="02020603050405020304" pitchFamily="18" charset="0"/>
                <a:ea typeface="+mn-lt"/>
                <a:cs typeface="Times New Roman" panose="02020603050405020304" pitchFamily="18" charset="0"/>
              </a:rPr>
              <a:t> 194-16</a:t>
            </a:r>
            <a:r>
              <a:rPr lang="en-US" altLang="ja-JP" sz="1200" b="1" u="sng" dirty="0">
                <a:latin typeface="Times New Roman" panose="02020603050405020304" pitchFamily="18" charset="0"/>
                <a:ea typeface="+mn-lt"/>
                <a:cs typeface="Times New Roman" panose="02020603050405020304" pitchFamily="18" charset="0"/>
              </a:rPr>
              <a:t>)</a:t>
            </a:r>
            <a:endParaRPr lang="ja-JP" altLang="en-US" sz="1200" u="sng"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180975" indent="-180975">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For aerial work platform, the operator has a load capacity (meaning the maximum load that can be lifted by a person or load on the work floor, depending on the structure materials of the aerial work platform) and do not use beyond its capabilities.</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7595829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Related Laws and Regulations</a:t>
            </a:r>
            <a:r>
              <a:rPr lang="ja-JP" altLang="en-US" sz="2400" b="1">
                <a:latin typeface="Times New Roman" panose="02020603050405020304" pitchFamily="18" charset="0"/>
                <a:ea typeface="Meiryo UI"/>
                <a:cs typeface="Times New Roman" panose="02020603050405020304" pitchFamily="18" charset="0"/>
              </a:rPr>
              <a:t>（５）</a:t>
            </a:r>
            <a:endParaRPr lang="en-US" altLang="ja-JP"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3444057" y="6400413"/>
            <a:ext cx="4726605"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195 to 197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ja-JP" sz="1200" dirty="0" smtClean="0">
                <a:latin typeface="Times New Roman" panose="02020603050405020304" pitchFamily="18" charset="0"/>
                <a:ea typeface="+mn-lt"/>
                <a:cs typeface="Times New Roman" panose="02020603050405020304" pitchFamily="18" charset="0"/>
              </a:rPr>
              <a:t>7</a:t>
            </a:r>
            <a:r>
              <a:rPr lang="en-US" altLang="ja-JP" sz="1200" dirty="0" smtClean="0">
                <a:latin typeface="Times New Roman" panose="02020603050405020304" pitchFamily="18" charset="0"/>
                <a:ea typeface="+mn-lt"/>
                <a:cs typeface="Times New Roman" panose="02020603050405020304" pitchFamily="18" charset="0"/>
              </a:rPr>
              <a:t>9</a:t>
            </a:r>
            <a:r>
              <a:rPr lang="ja-JP" altLang="en-US" sz="1200" dirty="0" smtClean="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89</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10" name="グループ化 9">
            <a:extLst>
              <a:ext uri="{FF2B5EF4-FFF2-40B4-BE49-F238E27FC236}">
                <a16:creationId xmlns:a16="http://schemas.microsoft.com/office/drawing/2014/main" id="{C3535B08-A248-4FD0-9BA7-F4B315DFA1BF}"/>
              </a:ext>
            </a:extLst>
          </p:cNvPr>
          <p:cNvGrpSpPr/>
          <p:nvPr/>
        </p:nvGrpSpPr>
        <p:grpSpPr>
          <a:xfrm>
            <a:off x="628649" y="948992"/>
            <a:ext cx="7886701" cy="5071699"/>
            <a:chOff x="628649" y="852737"/>
            <a:chExt cx="7886701" cy="5071699"/>
          </a:xfrm>
        </p:grpSpPr>
        <p:sp>
          <p:nvSpPr>
            <p:cNvPr id="8" name="コンテンツ プレースホルダー 4"/>
            <p:cNvSpPr txBox="1">
              <a:spLocks/>
            </p:cNvSpPr>
            <p:nvPr/>
          </p:nvSpPr>
          <p:spPr>
            <a:xfrm>
              <a:off x="628649" y="852737"/>
              <a:ext cx="7886701" cy="507169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en-US" altLang="ja-JP" sz="1200" b="1" u="sng" dirty="0">
                  <a:latin typeface="Times New Roman" panose="02020603050405020304" pitchFamily="18" charset="0"/>
                  <a:ea typeface="+mn-lt"/>
                  <a:cs typeface="Times New Roman" panose="02020603050405020304" pitchFamily="18" charset="0"/>
                </a:rPr>
                <a:t>Matters to be managed when driving aerial work platforms</a:t>
              </a:r>
              <a:r>
                <a:rPr lang="ja-JP" altLang="en-US" sz="1200" b="1">
                  <a:latin typeface="Times New Roman" panose="02020603050405020304" pitchFamily="18" charset="0"/>
                  <a:ea typeface="Meiryo UI"/>
                  <a:cs typeface="Times New Roman" panose="02020603050405020304" pitchFamily="18" charset="0"/>
                </a:rPr>
                <a:t>（part 2）</a:t>
              </a:r>
              <a:endParaRPr lang="ja-JP" altLang="en-US" sz="1200" b="1" u="sng">
                <a:latin typeface="Times New Roman" panose="02020603050405020304" pitchFamily="18" charset="0"/>
                <a:ea typeface="Meiryo UI"/>
                <a:cs typeface="Times New Roman" panose="02020603050405020304" pitchFamily="18" charset="0"/>
              </a:endParaRPr>
            </a:p>
            <a:p>
              <a:pPr marL="0" indent="0">
                <a:lnSpc>
                  <a:spcPct val="100000"/>
                </a:lnSpc>
                <a:spcBef>
                  <a:spcPts val="600"/>
                </a:spcBef>
                <a:buNone/>
              </a:pPr>
              <a:r>
                <a:rPr lang="ja-JP" altLang="en-US" sz="1200" b="1" u="sng">
                  <a:latin typeface="Times New Roman" panose="02020603050405020304" pitchFamily="18" charset="0"/>
                  <a:ea typeface="Meiryo UI"/>
                  <a:cs typeface="Times New Roman" panose="02020603050405020304" pitchFamily="18" charset="0"/>
                </a:rPr>
                <a:t>（４）</a:t>
              </a:r>
              <a:r>
                <a:rPr lang="en-US" altLang="ja-JP" sz="1200" b="1" u="sng" dirty="0">
                  <a:latin typeface="Times New Roman" panose="02020603050405020304" pitchFamily="18" charset="0"/>
                  <a:ea typeface="+mn-lt"/>
                  <a:cs typeface="Times New Roman" panose="02020603050405020304" pitchFamily="18" charset="0"/>
                </a:rPr>
                <a:t>Restriction on use other than the main purpose (related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194-17)</a:t>
              </a:r>
            </a:p>
            <a:p>
              <a:pPr marL="180975" indent="-180975">
                <a:lnSpc>
                  <a:spcPct val="100000"/>
                </a:lnSpc>
                <a:spcBef>
                  <a:spcPts val="0"/>
                </a:spcBef>
                <a:buNone/>
              </a:pPr>
              <a:r>
                <a:rPr lang="ja-JP" altLang="en-US" sz="1200">
                  <a:latin typeface="Times New Roman" panose="02020603050405020304" pitchFamily="18" charset="0"/>
                  <a:ea typeface="Meiryo UI"/>
                  <a:cs typeface="Times New Roman" panose="02020603050405020304" pitchFamily="18" charset="0"/>
                </a:rPr>
                <a:t>　・</a:t>
              </a:r>
              <a:r>
                <a:rPr lang="en" altLang="ja-JP" sz="1200">
                  <a:latin typeface="Times New Roman" panose="02020603050405020304" pitchFamily="18" charset="0"/>
                  <a:ea typeface="+mn-lt"/>
                  <a:cs typeface="Times New Roman" panose="02020603050405020304" pitchFamily="18" charset="0"/>
                </a:rPr>
                <a:t>The business operator shall not use the aerial work platform for any purpose other than the main purpose of the aerial work platform, such as lifting a load. However, this shall not apply when there is no risk of causing danger to workers.</a:t>
              </a:r>
            </a:p>
            <a:p>
              <a:pPr marL="180975" indent="-180975">
                <a:lnSpc>
                  <a:spcPct val="100000"/>
                </a:lnSpc>
                <a:spcBef>
                  <a:spcPts val="0"/>
                </a:spcBef>
                <a:buNone/>
              </a:pPr>
              <a:endParaRPr lang="en" altLang="ja-JP" sz="1200">
                <a:latin typeface="Times New Roman" panose="02020603050405020304" pitchFamily="18" charset="0"/>
                <a:ea typeface="Meiryo UI"/>
                <a:cs typeface="Times New Roman" panose="02020603050405020304" pitchFamily="18" charset="0"/>
              </a:endParaRPr>
            </a:p>
            <a:p>
              <a:pPr marL="0" indent="0">
                <a:lnSpc>
                  <a:spcPct val="100000"/>
                </a:lnSpc>
                <a:spcBef>
                  <a:spcPts val="600"/>
                </a:spcBef>
                <a:buNone/>
              </a:pPr>
              <a:r>
                <a:rPr lang="ja-JP" altLang="en-US" sz="1200" b="1" u="sng">
                  <a:latin typeface="Times New Roman" panose="02020603050405020304" pitchFamily="18" charset="0"/>
                  <a:ea typeface="Meiryo UI"/>
                  <a:cs typeface="Times New Roman" panose="02020603050405020304" pitchFamily="18" charset="0"/>
                </a:rPr>
                <a:t>（５）</a:t>
              </a:r>
              <a:r>
                <a:rPr lang="en-US" altLang="ja-JP" sz="1200" b="1" u="sng" dirty="0">
                  <a:latin typeface="Times New Roman" panose="02020603050405020304" pitchFamily="18" charset="0"/>
                  <a:ea typeface="+mn-lt"/>
                  <a:cs typeface="Times New Roman" panose="02020603050405020304" pitchFamily="18" charset="0"/>
                </a:rPr>
                <a:t>Required performance use of fall prevention equipment, etc. (related to </a:t>
              </a:r>
              <a:r>
                <a:rPr lang="en-US" sz="1200" b="1" u="sng" dirty="0">
                  <a:latin typeface="Times New Roman" panose="02020603050405020304" pitchFamily="18" charset="0"/>
                  <a:ea typeface="+mn-lt"/>
                  <a:cs typeface="Times New Roman" panose="02020603050405020304" pitchFamily="18" charset="0"/>
                </a:rPr>
                <a:t>Article </a:t>
              </a:r>
              <a:r>
                <a:rPr lang="en-US" altLang="ja-JP" sz="1200" b="1" u="sng" dirty="0">
                  <a:latin typeface="Times New Roman" panose="02020603050405020304" pitchFamily="18" charset="0"/>
                  <a:ea typeface="+mn-lt"/>
                  <a:cs typeface="Times New Roman" panose="02020603050405020304" pitchFamily="18" charset="0"/>
                </a:rPr>
                <a:t>194-22 )</a:t>
              </a:r>
              <a:endParaRPr lang="ja-JP" altLang="en-US" sz="1200" u="sng">
                <a:latin typeface="Times New Roman" panose="02020603050405020304" pitchFamily="18" charset="0"/>
                <a:ea typeface="Meiryo UI"/>
                <a:cs typeface="Times New Roman" panose="02020603050405020304" pitchFamily="18" charset="0"/>
              </a:endParaRPr>
            </a:p>
            <a:p>
              <a:pPr marL="0" indent="0">
                <a:lnSpc>
                  <a:spcPct val="100000"/>
                </a:lnSpc>
                <a:spcBef>
                  <a:spcPts val="600"/>
                </a:spcBef>
                <a:buNone/>
              </a:pPr>
              <a:endParaRPr lang="en-US" altLang="ja-JP" sz="1200" b="1" u="sng"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ja-JP" altLang="en-US" sz="1200">
                  <a:latin typeface="Times New Roman" panose="02020603050405020304" pitchFamily="18" charset="0"/>
                  <a:ea typeface="Meiryo UI"/>
                  <a:cs typeface="Times New Roman" panose="02020603050405020304" pitchFamily="18" charset="0"/>
                </a:rPr>
                <a:t>　①　</a:t>
              </a:r>
              <a:r>
                <a:rPr lang="en-US" altLang="ja-JP" sz="1200" dirty="0">
                  <a:latin typeface="Times New Roman" panose="02020603050405020304" pitchFamily="18" charset="0"/>
                  <a:ea typeface="+mn-lt"/>
                  <a:cs typeface="Times New Roman" panose="02020603050405020304" pitchFamily="18" charset="0"/>
                </a:rPr>
                <a:t>When working with aerial work platforms (excluding those with a structure in which the safety hat work floor rises or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falls perpendicular to the ground area)  The business operator of an aerial platform (the work floor safety hat rises or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falls only perpendicular to the ground), workers on the work floor equipment of the aerial work platform must be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made to use the required fall prevention equipment.</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endParaRPr lang="en-US" altLang="ja-JP" sz="12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ja-JP" altLang="en-US" sz="1200">
                  <a:latin typeface="Times New Roman" panose="02020603050405020304" pitchFamily="18" charset="0"/>
                  <a:ea typeface="Meiryo UI"/>
                  <a:cs typeface="Times New Roman" panose="02020603050405020304" pitchFamily="18" charset="0"/>
                </a:rPr>
                <a:t>　②　</a:t>
              </a:r>
              <a:r>
                <a:rPr lang="en-US" altLang="ja-JP" sz="1200" dirty="0">
                  <a:latin typeface="Times New Roman" panose="02020603050405020304" pitchFamily="18" charset="0"/>
                  <a:ea typeface="+mn-lt"/>
                  <a:cs typeface="Times New Roman" panose="02020603050405020304" pitchFamily="18" charset="0"/>
                </a:rPr>
                <a:t>Workers on the work floor equipment of aerial work platforms must use the required performance fall prevention equipment.</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p:txBody>
        </p:sp>
        <p:grpSp>
          <p:nvGrpSpPr>
            <p:cNvPr id="6" name="グループ化 5">
              <a:extLst>
                <a:ext uri="{FF2B5EF4-FFF2-40B4-BE49-F238E27FC236}">
                  <a16:creationId xmlns:a16="http://schemas.microsoft.com/office/drawing/2014/main" id="{B10A0F96-99A6-409A-A63C-E79FF2B24697}"/>
                </a:ext>
              </a:extLst>
            </p:cNvPr>
            <p:cNvGrpSpPr/>
            <p:nvPr/>
          </p:nvGrpSpPr>
          <p:grpSpPr>
            <a:xfrm>
              <a:off x="6084007" y="3626489"/>
              <a:ext cx="2322777" cy="1615580"/>
              <a:chOff x="6084007" y="3626489"/>
              <a:chExt cx="2322777" cy="1615580"/>
            </a:xfrm>
          </p:grpSpPr>
          <p:pic>
            <p:nvPicPr>
              <p:cNvPr id="2" name="図 1"/>
              <p:cNvPicPr>
                <a:picLocks noChangeAspect="1"/>
              </p:cNvPicPr>
              <p:nvPr/>
            </p:nvPicPr>
            <p:blipFill>
              <a:blip r:embed="rId3"/>
              <a:stretch>
                <a:fillRect/>
              </a:stretch>
            </p:blipFill>
            <p:spPr>
              <a:xfrm>
                <a:off x="6084007" y="3626489"/>
                <a:ext cx="2322777" cy="1615580"/>
              </a:xfrm>
              <a:prstGeom prst="rect">
                <a:avLst/>
              </a:prstGeom>
              <a:ln>
                <a:solidFill>
                  <a:schemeClr val="tx1"/>
                </a:solidFill>
              </a:ln>
            </p:spPr>
          </p:pic>
          <p:sp>
            <p:nvSpPr>
              <p:cNvPr id="3" name="テキスト ボックス 2">
                <a:extLst>
                  <a:ext uri="{FF2B5EF4-FFF2-40B4-BE49-F238E27FC236}">
                    <a16:creationId xmlns:a16="http://schemas.microsoft.com/office/drawing/2014/main" id="{FF78ED84-FAAC-454C-8C38-9D3066FB127B}"/>
                  </a:ext>
                </a:extLst>
              </p:cNvPr>
              <p:cNvSpPr txBox="1"/>
              <p:nvPr/>
            </p:nvSpPr>
            <p:spPr>
              <a:xfrm>
                <a:off x="6131378" y="3953691"/>
                <a:ext cx="653143" cy="138499"/>
              </a:xfrm>
              <a:prstGeom prst="rect">
                <a:avLst/>
              </a:prstGeom>
              <a:solidFill>
                <a:schemeClr val="bg1"/>
              </a:solidFill>
            </p:spPr>
            <p:txBody>
              <a:bodyPr wrap="square" lIns="0" tIns="0" rIns="0" bIns="0" rtlCol="0">
                <a:spAutoFit/>
              </a:bodyPr>
              <a:lstStyle/>
              <a:p>
                <a:r>
                  <a:rPr lang="en-US" sz="900" dirty="0">
                    <a:latin typeface="Times New Roman" panose="02020603050405020304" pitchFamily="18" charset="0"/>
                    <a:cs typeface="Times New Roman" panose="02020603050405020304" pitchFamily="18" charset="0"/>
                  </a:rPr>
                  <a:t>Safety helmet</a:t>
                </a:r>
              </a:p>
            </p:txBody>
          </p:sp>
          <p:sp>
            <p:nvSpPr>
              <p:cNvPr id="9" name="テキスト ボックス 8">
                <a:extLst>
                  <a:ext uri="{FF2B5EF4-FFF2-40B4-BE49-F238E27FC236}">
                    <a16:creationId xmlns:a16="http://schemas.microsoft.com/office/drawing/2014/main" id="{3EAB02C4-58AF-4653-8D9C-E5CE05FC7FBC}"/>
                  </a:ext>
                </a:extLst>
              </p:cNvPr>
              <p:cNvSpPr txBox="1"/>
              <p:nvPr/>
            </p:nvSpPr>
            <p:spPr>
              <a:xfrm>
                <a:off x="6096542" y="4324643"/>
                <a:ext cx="653143" cy="692497"/>
              </a:xfrm>
              <a:prstGeom prst="rect">
                <a:avLst/>
              </a:prstGeom>
              <a:solidFill>
                <a:schemeClr val="bg1"/>
              </a:solidFill>
            </p:spPr>
            <p:txBody>
              <a:bodyPr wrap="square" lIns="0" tIns="0" rIns="0" bIns="0" rtlCol="0">
                <a:spAutoFit/>
              </a:bodyPr>
              <a:lstStyle/>
              <a:p>
                <a:r>
                  <a:rPr lang="en-US" sz="900" dirty="0">
                    <a:latin typeface="Times New Roman" panose="02020603050405020304" pitchFamily="18" charset="0"/>
                    <a:ea typeface="ＭＳ ゴシック" panose="020B0609070205080204" pitchFamily="49" charset="-128"/>
                  </a:rPr>
                  <a:t>T</a:t>
                </a:r>
                <a:r>
                  <a:rPr lang="en-US" sz="900" dirty="0">
                    <a:effectLst/>
                    <a:latin typeface="Times New Roman" panose="02020603050405020304" pitchFamily="18" charset="0"/>
                    <a:ea typeface="ＭＳ ゴシック" panose="020B0609070205080204" pitchFamily="49" charset="-128"/>
                  </a:rPr>
                  <a:t>he required performance fall prevention equipment</a:t>
                </a:r>
                <a:endParaRPr lang="en-US" sz="9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31500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sz="2400" dirty="0">
                <a:latin typeface="Times New Roman" panose="02020603050405020304" pitchFamily="18" charset="0"/>
                <a:ea typeface="+mj-lt"/>
                <a:cs typeface="Times New Roman" panose="02020603050405020304" pitchFamily="18" charset="0"/>
              </a:rPr>
              <a:t>Types of aerial work platforms -</a:t>
            </a:r>
            <a:r>
              <a:rPr lang="ja-JP" altLang="en-US" sz="2400" dirty="0">
                <a:latin typeface="Times New Roman" panose="02020603050405020304" pitchFamily="18" charset="0"/>
                <a:ea typeface="+mj-lt"/>
                <a:cs typeface="Times New Roman" panose="02020603050405020304" pitchFamily="18" charset="0"/>
              </a:rPr>
              <a:t> </a:t>
            </a:r>
            <a:r>
              <a:rPr lang="en-US" altLang="ja-JP" sz="2400" dirty="0">
                <a:latin typeface="Times New Roman" panose="02020603050405020304" pitchFamily="18" charset="0"/>
                <a:ea typeface="+mj-lt"/>
                <a:cs typeface="Times New Roman" panose="02020603050405020304" pitchFamily="18" charset="0"/>
              </a:rPr>
              <a:t>Traveling</a:t>
            </a:r>
            <a:r>
              <a:rPr lang="ja-JP" sz="2400" dirty="0">
                <a:latin typeface="Times New Roman" panose="02020603050405020304" pitchFamily="18" charset="0"/>
                <a:ea typeface="+mj-lt"/>
                <a:cs typeface="Times New Roman" panose="02020603050405020304" pitchFamily="18" charset="0"/>
              </a:rPr>
              <a:t> Device </a:t>
            </a:r>
            <a:r>
              <a:rPr lang="en-US" altLang="ja-JP" sz="2400" dirty="0">
                <a:latin typeface="Times New Roman" panose="02020603050405020304" pitchFamily="18" charset="0"/>
                <a:ea typeface="+mj-lt"/>
                <a:cs typeface="Times New Roman" panose="02020603050405020304" pitchFamily="18" charset="0"/>
              </a:rPr>
              <a:t>(1)</a:t>
            </a:r>
            <a:endParaRPr lang="en-US" altLang="ja-JP"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7</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8</a:t>
            </a:r>
            <a:r>
              <a:rPr lang="ja-JP" sz="1200" dirty="0" smtClean="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9</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06275D21-22C2-465B-8FCA-C28A4F13D10A}"/>
              </a:ext>
            </a:extLst>
          </p:cNvPr>
          <p:cNvGrpSpPr/>
          <p:nvPr/>
        </p:nvGrpSpPr>
        <p:grpSpPr>
          <a:xfrm>
            <a:off x="628650" y="935915"/>
            <a:ext cx="7886700" cy="4436185"/>
            <a:chOff x="628650" y="935915"/>
            <a:chExt cx="7886700" cy="4436185"/>
          </a:xfrm>
        </p:grpSpPr>
        <p:sp>
          <p:nvSpPr>
            <p:cNvPr id="11" name="コンテンツ プレースホルダー 4"/>
            <p:cNvSpPr txBox="1">
              <a:spLocks/>
            </p:cNvSpPr>
            <p:nvPr/>
          </p:nvSpPr>
          <p:spPr>
            <a:xfrm>
              <a:off x="628650" y="935915"/>
              <a:ext cx="4407380" cy="443618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b="1" dirty="0">
                  <a:latin typeface="Times New Roman" panose="02020603050405020304" pitchFamily="18" charset="0"/>
                  <a:ea typeface="Meiryo UI"/>
                  <a:cs typeface="Times New Roman" panose="02020603050405020304" pitchFamily="18" charset="0"/>
                </a:rPr>
                <a:t>①　</a:t>
              </a:r>
              <a:r>
                <a:rPr lang="ja-JP" sz="1400" dirty="0">
                  <a:latin typeface="Times New Roman" panose="02020603050405020304" pitchFamily="18" charset="0"/>
                  <a:ea typeface="+mn-lt"/>
                  <a:cs typeface="Times New Roman" panose="02020603050405020304" pitchFamily="18" charset="0"/>
                </a:rPr>
                <a:t>Truck type</a:t>
              </a:r>
              <a:endParaRPr lang="ja-JP" altLang="en-US" sz="14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buNone/>
              </a:pPr>
              <a:r>
                <a:rPr lang="ja-JP" altLang="en-US" sz="1400" dirty="0">
                  <a:latin typeface="Times New Roman" panose="02020603050405020304" pitchFamily="18" charset="0"/>
                  <a:ea typeface="Meiryo UI"/>
                  <a:cs typeface="Times New Roman" panose="02020603050405020304" pitchFamily="18" charset="0"/>
                </a:rPr>
                <a:t>　</a:t>
              </a:r>
              <a:r>
                <a:rPr lang="ja-JP" sz="1400" dirty="0">
                  <a:latin typeface="Times New Roman" panose="02020603050405020304" pitchFamily="18" charset="0"/>
                  <a:ea typeface="+mn-lt"/>
                  <a:cs typeface="Times New Roman" panose="02020603050405020304" pitchFamily="18" charset="0"/>
                </a:rPr>
                <a:t>It is a type attached to a truck and can travel on ordinary roads, </a:t>
              </a:r>
              <a:r>
                <a:rPr lang="ja-JP" altLang="en-US" sz="1400" dirty="0">
                  <a:latin typeface="Times New Roman" panose="02020603050405020304" pitchFamily="18" charset="0"/>
                  <a:ea typeface="+mn-lt"/>
                  <a:cs typeface="Times New Roman" panose="02020603050405020304" pitchFamily="18" charset="0"/>
                </a:rPr>
                <a:t>    </a:t>
              </a:r>
              <a:r>
                <a:rPr lang="ja-JP" sz="1400" dirty="0">
                  <a:latin typeface="Times New Roman" panose="02020603050405020304" pitchFamily="18" charset="0"/>
                  <a:ea typeface="+mn-lt"/>
                  <a:cs typeface="Times New Roman" panose="02020603050405020304" pitchFamily="18" charset="0"/>
                </a:rPr>
                <a:t>making it highly mobile and easy to move to the work site.</a:t>
              </a:r>
              <a:r>
                <a:rPr lang="ja-JP" altLang="en-US" sz="1400" dirty="0">
                  <a:latin typeface="Times New Roman" panose="02020603050405020304" pitchFamily="18" charset="0"/>
                  <a:ea typeface="+mn-lt"/>
                  <a:cs typeface="Times New Roman" panose="02020603050405020304" pitchFamily="18" charset="0"/>
                </a:rPr>
                <a:t>  </a:t>
              </a:r>
              <a:r>
                <a:rPr lang="ja-JP" sz="1400" dirty="0">
                  <a:latin typeface="Times New Roman" panose="02020603050405020304" pitchFamily="18" charset="0"/>
                  <a:ea typeface="+mn-lt"/>
                  <a:cs typeface="Times New Roman" panose="02020603050405020304" pitchFamily="18" charset="0"/>
                </a:rPr>
                <a:t>There are two types of trucks, one is an ordinary truck equipped with a work device and the other is a large crane trolley. </a:t>
              </a:r>
              <a:endParaRPr lang="en-US" sz="1400" dirty="0">
                <a:latin typeface="Times New Roman" panose="02020603050405020304" pitchFamily="18" charset="0"/>
                <a:ea typeface="Meiryo UI"/>
                <a:cs typeface="Times New Roman" panose="02020603050405020304" pitchFamily="18" charset="0"/>
              </a:endParaRPr>
            </a:p>
            <a:p>
              <a:pPr>
                <a:buNone/>
              </a:pPr>
              <a:r>
                <a:rPr lang="en-US" sz="1400" dirty="0">
                  <a:latin typeface="Times New Roman" panose="02020603050405020304" pitchFamily="18" charset="0"/>
                  <a:ea typeface="+mn-lt"/>
                  <a:cs typeface="Times New Roman" panose="02020603050405020304" pitchFamily="18" charset="0"/>
                </a:rPr>
                <a:t>【</a:t>
              </a:r>
              <a:r>
                <a:rPr lang="en-US" altLang="ja-JP" sz="1400" dirty="0">
                  <a:latin typeface="Times New Roman" panose="02020603050405020304" pitchFamily="18" charset="0"/>
                  <a:ea typeface="+mn-lt"/>
                  <a:cs typeface="Times New Roman" panose="02020603050405020304" pitchFamily="18" charset="0"/>
                </a:rPr>
                <a:t> Major features </a:t>
              </a:r>
              <a:r>
                <a:rPr lang="en-US" sz="14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buNone/>
              </a:pPr>
              <a:r>
                <a:rPr lang="en-US" altLang="ja-JP" sz="1400" dirty="0">
                  <a:latin typeface="Times New Roman" panose="02020603050405020304" pitchFamily="18" charset="0"/>
                  <a:ea typeface="+mn-lt"/>
                  <a:cs typeface="Times New Roman" panose="02020603050405020304" pitchFamily="18" charset="0"/>
                </a:rPr>
                <a:t>A.  It is possible to drive on public roads. </a:t>
              </a:r>
              <a:endParaRPr lang="ja-JP" altLang="en-US" dirty="0">
                <a:latin typeface="Times New Roman" panose="02020603050405020304" pitchFamily="18" charset="0"/>
                <a:ea typeface="游ゴシック" panose="020B0400000000000000" pitchFamily="34" charset="-128"/>
                <a:cs typeface="Times New Roman" panose="02020603050405020304" pitchFamily="18" charset="0"/>
              </a:endParaRPr>
            </a:p>
            <a:p>
              <a:pPr>
                <a:buNone/>
              </a:pPr>
              <a:r>
                <a:rPr lang="en-US" altLang="ja-JP" sz="1400" dirty="0">
                  <a:latin typeface="Times New Roman" panose="02020603050405020304" pitchFamily="18" charset="0"/>
                  <a:ea typeface="+mn-lt"/>
                  <a:cs typeface="Times New Roman" panose="02020603050405020304" pitchFamily="18" charset="0"/>
                </a:rPr>
                <a:t>B.  It can be moved quickly to the work site and has good mobility. </a:t>
              </a:r>
              <a:endParaRPr lang="en-US" dirty="0">
                <a:latin typeface="Times New Roman" panose="02020603050405020304" pitchFamily="18" charset="0"/>
                <a:cs typeface="Times New Roman" panose="02020603050405020304" pitchFamily="18" charset="0"/>
              </a:endParaRPr>
            </a:p>
            <a:p>
              <a:pPr>
                <a:buNone/>
              </a:pPr>
              <a:r>
                <a:rPr lang="en-US" altLang="ja-JP" sz="1400" dirty="0">
                  <a:latin typeface="Times New Roman" panose="02020603050405020304" pitchFamily="18" charset="0"/>
                  <a:ea typeface="+mn-lt"/>
                  <a:cs typeface="Times New Roman" panose="02020603050405020304" pitchFamily="18" charset="0"/>
                </a:rPr>
                <a:t>C. It is often used for work on public roads, work of relatively short duration, maintenance and inspection work, etc.  </a:t>
              </a:r>
              <a:endParaRPr lang="en-US" dirty="0">
                <a:latin typeface="Times New Roman" panose="02020603050405020304" pitchFamily="18" charset="0"/>
                <a:cs typeface="Times New Roman" panose="02020603050405020304" pitchFamily="18" charset="0"/>
              </a:endParaRPr>
            </a:p>
            <a:p>
              <a:pPr>
                <a:buNone/>
              </a:pPr>
              <a:r>
                <a:rPr lang="en-US" altLang="ja-JP" sz="1400" dirty="0">
                  <a:latin typeface="Times New Roman" panose="02020603050405020304" pitchFamily="18" charset="0"/>
                  <a:ea typeface="+mn-lt"/>
                  <a:cs typeface="Times New Roman" panose="02020603050405020304" pitchFamily="18" charset="0"/>
                </a:rPr>
                <a:t>          Applications: Short construction period sites, electrical and communication work, signboard installation, maintenance of streetlights and traffic signals, pruning, etc. </a:t>
              </a:r>
              <a:endParaRPr lang="en-US" dirty="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a:t>
              </a: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7241540" y="1152485"/>
              <a:ext cx="1273810" cy="3092450"/>
            </a:xfrm>
            <a:prstGeom prst="rect">
              <a:avLst/>
            </a:prstGeom>
            <a:noFill/>
            <a:ln>
              <a:solidFill>
                <a:schemeClr val="tx1"/>
              </a:solidFill>
            </a:ln>
          </p:spPr>
        </p:pic>
        <p:pic>
          <p:nvPicPr>
            <p:cNvPr id="2" name="Picture 2">
              <a:extLst>
                <a:ext uri="{FF2B5EF4-FFF2-40B4-BE49-F238E27FC236}">
                  <a16:creationId xmlns:a16="http://schemas.microsoft.com/office/drawing/2014/main" id="{03E382FA-44A2-4C05-B232-52237BD3B5F7}"/>
                </a:ext>
              </a:extLst>
            </p:cNvPr>
            <p:cNvPicPr>
              <a:picLocks noChangeAspect="1"/>
            </p:cNvPicPr>
            <p:nvPr/>
          </p:nvPicPr>
          <p:blipFill>
            <a:blip r:embed="rId4"/>
            <a:stretch>
              <a:fillRect/>
            </a:stretch>
          </p:blipFill>
          <p:spPr>
            <a:xfrm>
              <a:off x="4846946" y="2925098"/>
              <a:ext cx="2291571" cy="1300611"/>
            </a:xfrm>
            <a:prstGeom prst="rect">
              <a:avLst/>
            </a:prstGeom>
            <a:ln>
              <a:solidFill>
                <a:schemeClr val="tx1"/>
              </a:solidFill>
            </a:ln>
          </p:spPr>
        </p:pic>
      </p:grpSp>
    </p:spTree>
    <p:extLst>
      <p:ext uri="{BB962C8B-B14F-4D97-AF65-F5344CB8AC3E}">
        <p14:creationId xmlns:p14="http://schemas.microsoft.com/office/powerpoint/2010/main" val="2873385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a:ea typeface="+mj-lt"/>
                <a:cs typeface="Times"/>
              </a:rPr>
              <a:t>Related Laws and Regulations</a:t>
            </a:r>
            <a:r>
              <a:rPr lang="ja-JP" altLang="en-US" sz="2400" b="1">
                <a:latin typeface="Meiryo UI"/>
                <a:ea typeface="Meiryo UI"/>
              </a:rPr>
              <a:t>（６）</a:t>
            </a:r>
            <a:endParaRPr lang="en-US" altLang="ja-JP" dirty="0">
              <a:latin typeface="Meiryo UI"/>
              <a:ea typeface="Meiryo UI"/>
            </a:endParaRPr>
          </a:p>
        </p:txBody>
      </p:sp>
      <p:sp>
        <p:nvSpPr>
          <p:cNvPr id="7" name="テキスト ボックス 6"/>
          <p:cNvSpPr txBox="1"/>
          <p:nvPr/>
        </p:nvSpPr>
        <p:spPr>
          <a:xfrm>
            <a:off x="3044350" y="6400413"/>
            <a:ext cx="5126312" cy="276999"/>
          </a:xfrm>
          <a:prstGeom prst="rect">
            <a:avLst/>
          </a:prstGeom>
          <a:noFill/>
          <a:ln>
            <a:solidFill>
              <a:schemeClr val="tx1"/>
            </a:solidFill>
          </a:ln>
        </p:spPr>
        <p:txBody>
          <a:bodyPr wrap="square" lIns="91440" tIns="45720" rIns="91440" bIns="45720" rtlCol="0" anchor="t">
            <a:spAutoFit/>
          </a:bodyPr>
          <a:lstStyle/>
          <a:p>
            <a:pPr algn="r"/>
            <a:r>
              <a:rPr lang="ja-JP" sz="1200" dirty="0">
                <a:ea typeface="+mn-lt"/>
                <a:cs typeface="+mn-lt"/>
              </a:rPr>
              <a:t>Textbook page 19</a:t>
            </a:r>
            <a:r>
              <a:rPr lang="en-US" altLang="ja-JP" sz="1200" dirty="0" smtClean="0">
                <a:ea typeface="+mn-lt"/>
                <a:cs typeface="+mn-lt"/>
              </a:rPr>
              <a:t>7 to</a:t>
            </a:r>
            <a:r>
              <a:rPr lang="ja-JP" sz="1200" dirty="0" smtClean="0">
                <a:ea typeface="+mn-lt"/>
                <a:cs typeface="+mn-lt"/>
              </a:rPr>
              <a:t> </a:t>
            </a:r>
            <a:r>
              <a:rPr lang="ja-JP" sz="1200" dirty="0">
                <a:ea typeface="+mn-lt"/>
                <a:cs typeface="+mn-lt"/>
              </a:rPr>
              <a:t>19</a:t>
            </a:r>
            <a:r>
              <a:rPr lang="en-US" altLang="ja-JP" sz="1200" dirty="0">
                <a:ea typeface="+mn-lt"/>
                <a:cs typeface="+mn-lt"/>
              </a:rPr>
              <a:t>8</a:t>
            </a:r>
            <a:r>
              <a:rPr lang="ja-JP" sz="1200" dirty="0">
                <a:ea typeface="+mn-lt"/>
                <a:cs typeface="+mn-lt"/>
              </a:rPr>
              <a:t> </a:t>
            </a:r>
            <a:r>
              <a:rPr lang="en-US" altLang="ja-JP" sz="1200" dirty="0">
                <a:ea typeface="+mn-lt"/>
                <a:cs typeface="+mn-lt"/>
              </a:rPr>
              <a:t>/</a:t>
            </a:r>
            <a:r>
              <a:rPr lang="ja-JP" sz="1200" dirty="0">
                <a:ea typeface="+mn-lt"/>
                <a:cs typeface="+mn-lt"/>
              </a:rPr>
              <a:t> Auxiliary textbook page </a:t>
            </a:r>
            <a:r>
              <a:rPr lang="ja-JP" sz="1200" dirty="0" smtClean="0">
                <a:ea typeface="+mn-lt"/>
                <a:cs typeface="+mn-lt"/>
              </a:rPr>
              <a:t>7</a:t>
            </a:r>
            <a:r>
              <a:rPr lang="en-US" altLang="ja-JP" sz="1200" dirty="0" smtClean="0">
                <a:ea typeface="+mn-lt"/>
                <a:cs typeface="+mn-lt"/>
              </a:rPr>
              <a:t>9 to 80</a:t>
            </a:r>
            <a:r>
              <a:rPr lang="ja-JP" altLang="en-US" sz="1200" dirty="0" smtClean="0">
                <a:ea typeface="+mn-lt"/>
                <a:cs typeface="+mn-lt"/>
              </a:rPr>
              <a:t> </a:t>
            </a:r>
            <a:r>
              <a:rPr lang="ja-JP" sz="1200" dirty="0">
                <a:ea typeface="+mn-lt"/>
                <a:cs typeface="+mn-lt"/>
              </a:rPr>
              <a:t> </a:t>
            </a:r>
            <a:r>
              <a:rPr lang="ja-JP" altLang="en-US" sz="1200" dirty="0">
                <a:ea typeface="+mn-lt"/>
                <a:cs typeface="+mn-lt"/>
              </a:rPr>
              <a:t> </a:t>
            </a:r>
            <a:endParaRPr lang="en-US" altLang="ja-JP"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90</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8"/>
            <a:ext cx="7958587" cy="4472962"/>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buNone/>
            </a:pPr>
            <a:r>
              <a:rPr lang="en-US" altLang="ja-JP" sz="1200" b="1" u="sng" dirty="0">
                <a:ea typeface="+mn-lt"/>
                <a:cs typeface="+mn-lt"/>
              </a:rPr>
              <a:t>Matters concerning self-inspection of aerial work platforms </a:t>
            </a:r>
            <a:r>
              <a:rPr lang="ja-JP" altLang="en-US" sz="1200" b="1" u="sng">
                <a:latin typeface="Meiryo UI"/>
                <a:ea typeface="Meiryo UI"/>
              </a:rPr>
              <a:t>（part 1）</a:t>
            </a:r>
            <a:endParaRPr lang="en-US" altLang="ja-JP" sz="1200" b="1" u="sng" dirty="0">
              <a:latin typeface="Meiryo UI"/>
              <a:ea typeface="Meiryo UI"/>
            </a:endParaRPr>
          </a:p>
          <a:p>
            <a:pPr marL="0" indent="0">
              <a:lnSpc>
                <a:spcPct val="100000"/>
              </a:lnSpc>
              <a:spcBef>
                <a:spcPts val="0"/>
              </a:spcBef>
              <a:buNone/>
            </a:pPr>
            <a:endParaRPr lang="ja-JP" altLang="en-US" sz="1200" b="1" u="sng">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u="sng">
                <a:latin typeface="Meiryo UI"/>
                <a:ea typeface="Meiryo UI"/>
              </a:rPr>
              <a:t>（１）</a:t>
            </a:r>
            <a:r>
              <a:rPr lang="en-US" altLang="ja-JP" sz="1200" b="1" u="sng" dirty="0">
                <a:ea typeface="+mn-lt"/>
                <a:cs typeface="+mn-lt"/>
              </a:rPr>
              <a:t>Periodic self-inspection (related to Article 194-23</a:t>
            </a:r>
            <a:r>
              <a:rPr lang="en-US" sz="1200" b="1" u="sng" dirty="0">
                <a:ea typeface="+mn-lt"/>
                <a:cs typeface="+mn-lt"/>
              </a:rPr>
              <a:t> </a:t>
            </a:r>
            <a:r>
              <a:rPr lang="en-US" altLang="ja-JP" sz="1200" b="1" u="sng" dirty="0">
                <a:ea typeface="+mn-lt"/>
                <a:cs typeface="+mn-lt"/>
              </a:rPr>
              <a:t>and </a:t>
            </a:r>
            <a:r>
              <a:rPr lang="en-US" sz="1200" b="1" u="sng" dirty="0">
                <a:ea typeface="+mn-lt"/>
                <a:cs typeface="+mn-lt"/>
              </a:rPr>
              <a:t>Article</a:t>
            </a:r>
            <a:r>
              <a:rPr lang="en-US" altLang="ja-JP" sz="1200" b="1" u="sng" dirty="0">
                <a:ea typeface="+mn-lt"/>
                <a:cs typeface="+mn-lt"/>
              </a:rPr>
              <a:t> 194-24)</a:t>
            </a:r>
            <a:endParaRPr lang="ja-JP" altLang="en-US" sz="1200" b="1" u="sng">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a:latin typeface="Meiryo UI"/>
                <a:ea typeface="Meiryo UI"/>
              </a:rPr>
              <a:t>　</a:t>
            </a:r>
            <a:r>
              <a:rPr lang="ja-JP" altLang="en-US" sz="1200">
                <a:latin typeface="Meiryo UI"/>
                <a:ea typeface="Meiryo UI"/>
              </a:rPr>
              <a:t>①　</a:t>
            </a:r>
            <a:r>
              <a:rPr lang="en-US" altLang="ja-JP" sz="1200" dirty="0">
                <a:ea typeface="+mn-lt"/>
                <a:cs typeface="+mn-lt"/>
              </a:rPr>
              <a:t>The business operator must regularly conduct a self-inspection for aerial work platforms once every year. However, </a:t>
            </a:r>
            <a:endParaRPr lang="en-US" altLang="ja-JP" sz="1200" dirty="0">
              <a:latin typeface="Meiryo UI" panose="020B0604030504040204" pitchFamily="50" charset="-128"/>
              <a:ea typeface="Meiryo UI" panose="020B0604030504040204" pitchFamily="50" charset="-128"/>
              <a:cs typeface="+mn-lt"/>
            </a:endParaRPr>
          </a:p>
          <a:p>
            <a:pPr marL="0" indent="0">
              <a:lnSpc>
                <a:spcPct val="100000"/>
              </a:lnSpc>
              <a:spcBef>
                <a:spcPts val="0"/>
              </a:spcBef>
              <a:buNone/>
            </a:pPr>
            <a:r>
              <a:rPr lang="en-US" altLang="ja-JP" sz="1200" dirty="0">
                <a:ea typeface="+mn-lt"/>
                <a:cs typeface="+mn-lt"/>
              </a:rPr>
              <a:t>           this does not apply </a:t>
            </a:r>
            <a:r>
              <a:rPr lang="en-US" sz="1200" dirty="0">
                <a:ea typeface="+mn-lt"/>
                <a:cs typeface="+mn-lt"/>
              </a:rPr>
              <a:t>to</a:t>
            </a:r>
            <a:r>
              <a:rPr lang="en-US" altLang="ja-JP" sz="1200" dirty="0">
                <a:ea typeface="+mn-lt"/>
                <a:cs typeface="+mn-lt"/>
              </a:rPr>
              <a:t> the aerial work platform that is </a:t>
            </a:r>
            <a:r>
              <a:rPr lang="en-US" sz="1200" dirty="0">
                <a:ea typeface="+mn-lt"/>
                <a:cs typeface="+mn-lt"/>
              </a:rPr>
              <a:t>not</a:t>
            </a:r>
            <a:r>
              <a:rPr lang="en-US" altLang="ja-JP" sz="1200" dirty="0">
                <a:ea typeface="+mn-lt"/>
                <a:cs typeface="+mn-lt"/>
              </a:rPr>
              <a:t> used for a period of more than one year.</a:t>
            </a:r>
            <a:endParaRPr lang="en-US" altLang="ja-JP" sz="12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a:latin typeface="Meiryo UI"/>
                <a:ea typeface="Meiryo UI"/>
              </a:rPr>
              <a:t>　②　</a:t>
            </a:r>
            <a:r>
              <a:rPr lang="en-US" altLang="ja-JP" sz="1200" dirty="0">
                <a:ea typeface="+mn-lt"/>
                <a:cs typeface="+mn-lt"/>
              </a:rPr>
              <a:t>The business operator must regularly inspect the following items once every month for aerial work platforms. </a:t>
            </a:r>
            <a:endParaRPr lang="en-US" altLang="ja-JP" sz="1200" dirty="0">
              <a:latin typeface="Meiryo UI" panose="020B0604030504040204" pitchFamily="50" charset="-128"/>
              <a:ea typeface="Meiryo UI" panose="020B0604030504040204" pitchFamily="50" charset="-128"/>
              <a:cs typeface="+mn-lt"/>
            </a:endParaRPr>
          </a:p>
          <a:p>
            <a:pPr marL="0" indent="0">
              <a:lnSpc>
                <a:spcPct val="100000"/>
              </a:lnSpc>
              <a:spcBef>
                <a:spcPts val="0"/>
              </a:spcBef>
              <a:buNone/>
            </a:pPr>
            <a:r>
              <a:rPr lang="en-US" altLang="ja-JP" sz="1200" dirty="0">
                <a:ea typeface="+mn-lt"/>
                <a:cs typeface="+mn-lt"/>
              </a:rPr>
              <a:t>           However, this does not</a:t>
            </a:r>
            <a:r>
              <a:rPr lang="en-US" sz="1200" dirty="0">
                <a:ea typeface="+mn-lt"/>
                <a:cs typeface="+mn-lt"/>
              </a:rPr>
              <a:t> </a:t>
            </a:r>
            <a:r>
              <a:rPr lang="en-US" altLang="ja-JP" sz="1200" dirty="0">
                <a:ea typeface="+mn-lt"/>
                <a:cs typeface="+mn-lt"/>
              </a:rPr>
              <a:t>apply to the aerial work platform that is not</a:t>
            </a:r>
            <a:r>
              <a:rPr lang="en-US" sz="1200" dirty="0">
                <a:ea typeface="+mn-lt"/>
                <a:cs typeface="+mn-lt"/>
              </a:rPr>
              <a:t> </a:t>
            </a:r>
            <a:r>
              <a:rPr lang="en-US" altLang="ja-JP" sz="1200" dirty="0">
                <a:ea typeface="+mn-lt"/>
                <a:cs typeface="+mn-lt"/>
              </a:rPr>
              <a:t>used for a period of more than one month.</a:t>
            </a:r>
            <a:endParaRPr lang="en-US" altLang="ja-JP" sz="12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a:latin typeface="Meiryo UI"/>
                <a:ea typeface="Meiryo UI"/>
              </a:rPr>
              <a:t>　　</a:t>
            </a:r>
            <a:r>
              <a:rPr lang="en-US" altLang="ja-JP" sz="1200" dirty="0">
                <a:latin typeface="Meiryo UI"/>
                <a:ea typeface="Meiryo UI"/>
              </a:rPr>
              <a:t>(a)</a:t>
            </a:r>
            <a:r>
              <a:rPr lang="ja-JP" altLang="en-US" sz="1200">
                <a:latin typeface="Meiryo UI"/>
                <a:ea typeface="Meiryo UI"/>
              </a:rPr>
              <a:t>　</a:t>
            </a:r>
            <a:r>
              <a:rPr lang="en-US" altLang="ja-JP" sz="1200" dirty="0">
                <a:ea typeface="+mn-lt"/>
                <a:cs typeface="+mn-lt"/>
              </a:rPr>
              <a:t>Presence and absence of abnormalities in the braking device, clutch and operating device.</a:t>
            </a:r>
          </a:p>
          <a:p>
            <a:pPr marL="0" indent="0">
              <a:lnSpc>
                <a:spcPct val="100000"/>
              </a:lnSpc>
              <a:spcBef>
                <a:spcPts val="0"/>
              </a:spcBef>
              <a:buNone/>
            </a:pPr>
            <a:r>
              <a:rPr lang="ja-JP" altLang="en-US" sz="1200">
                <a:latin typeface="Meiryo UI"/>
                <a:ea typeface="Meiryo UI"/>
              </a:rPr>
              <a:t>　　</a:t>
            </a:r>
            <a:r>
              <a:rPr lang="en-US" altLang="ja-JP" sz="1200" dirty="0">
                <a:latin typeface="Meiryo UI"/>
                <a:ea typeface="Meiryo UI"/>
              </a:rPr>
              <a:t>(b)</a:t>
            </a:r>
            <a:r>
              <a:rPr lang="ja-JP" altLang="en-US" sz="1200">
                <a:latin typeface="Meiryo UI"/>
                <a:ea typeface="Meiryo UI"/>
              </a:rPr>
              <a:t>　</a:t>
            </a:r>
            <a:r>
              <a:rPr lang="en-US" altLang="ja-JP" sz="1200" dirty="0">
                <a:ea typeface="+mn-lt"/>
                <a:cs typeface="+mn-lt"/>
              </a:rPr>
              <a:t>Presence and absence of abnormalities in work equipment and hydraulic equipment.</a:t>
            </a:r>
            <a:endParaRPr lang="ja-JP" sz="1200">
              <a:ea typeface="+mn-lt"/>
              <a:cs typeface="+mn-lt"/>
            </a:endParaRPr>
          </a:p>
          <a:p>
            <a:pPr marL="0" indent="0">
              <a:lnSpc>
                <a:spcPct val="100000"/>
              </a:lnSpc>
              <a:spcBef>
                <a:spcPts val="0"/>
              </a:spcBef>
              <a:buNone/>
            </a:pPr>
            <a:r>
              <a:rPr lang="ja-JP" altLang="en-US" sz="1200">
                <a:latin typeface="Meiryo UI"/>
                <a:ea typeface="Meiryo UI"/>
              </a:rPr>
              <a:t>　　</a:t>
            </a:r>
            <a:r>
              <a:rPr lang="en-US" altLang="ja-JP" sz="1200" dirty="0">
                <a:latin typeface="Meiryo UI"/>
                <a:ea typeface="Meiryo UI"/>
              </a:rPr>
              <a:t>(c)</a:t>
            </a:r>
            <a:r>
              <a:rPr lang="ja-JP" altLang="en-US" sz="1200">
                <a:latin typeface="Meiryo UI"/>
                <a:ea typeface="Meiryo UI"/>
              </a:rPr>
              <a:t>　</a:t>
            </a:r>
            <a:r>
              <a:rPr lang="en-US" altLang="ja-JP" sz="1200" dirty="0">
                <a:ea typeface="+mn-lt"/>
                <a:cs typeface="+mn-lt"/>
              </a:rPr>
              <a:t>Presence and absence of abnormality in the safety device. </a:t>
            </a:r>
          </a:p>
          <a:p>
            <a:pPr marL="0" indent="0">
              <a:lnSpc>
                <a:spcPct val="100000"/>
              </a:lnSpc>
              <a:spcBef>
                <a:spcPts val="0"/>
              </a:spcBef>
              <a:buNone/>
            </a:pPr>
            <a:r>
              <a:rPr lang="ja-JP" altLang="en-US" sz="1200">
                <a:latin typeface="Meiryo UI"/>
                <a:ea typeface="Meiryo UI"/>
              </a:rPr>
              <a:t>　③　</a:t>
            </a:r>
            <a:r>
              <a:rPr lang="en-US" altLang="ja-JP" sz="1200" dirty="0">
                <a:ea typeface="+mn-lt"/>
                <a:cs typeface="+mn-lt"/>
              </a:rPr>
              <a:t>The business operator must conduct a self-inspection on the matters listed in (2) when resuming the use of aerial </a:t>
            </a:r>
            <a:endParaRPr lang="ja-JP" altLang="en-US" sz="1200">
              <a:ea typeface="+mn-lt"/>
              <a:cs typeface="+mn-lt"/>
            </a:endParaRPr>
          </a:p>
          <a:p>
            <a:pPr marL="0" indent="0">
              <a:lnSpc>
                <a:spcPct val="100000"/>
              </a:lnSpc>
              <a:spcBef>
                <a:spcPts val="0"/>
              </a:spcBef>
              <a:buNone/>
            </a:pPr>
            <a:r>
              <a:rPr lang="en-US" sz="1200" dirty="0">
                <a:ea typeface="+mn-lt"/>
                <a:cs typeface="+mn-lt"/>
              </a:rPr>
              <a:t>          work</a:t>
            </a:r>
            <a:r>
              <a:rPr lang="en-US" altLang="ja-JP" sz="1200" dirty="0">
                <a:ea typeface="+mn-lt"/>
                <a:cs typeface="+mn-lt"/>
              </a:rPr>
              <a:t> platforms that will not be used for a period of more than one month.</a:t>
            </a:r>
            <a:endParaRPr lang="ja-JP" altLang="en-US" sz="1200">
              <a:ea typeface="+mn-lt"/>
              <a:cs typeface="+mn-lt"/>
            </a:endParaRPr>
          </a:p>
          <a:p>
            <a:pPr marL="0" indent="0">
              <a:lnSpc>
                <a:spcPct val="100000"/>
              </a:lnSpc>
              <a:spcBef>
                <a:spcPts val="0"/>
              </a:spcBef>
              <a:buNone/>
            </a:pPr>
            <a:endParaRPr lang="ja-JP" altLang="en-US" sz="1200">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u="sng">
                <a:latin typeface="Meiryo UI"/>
                <a:ea typeface="Meiryo UI"/>
              </a:rPr>
              <a:t>（２）</a:t>
            </a:r>
            <a:r>
              <a:rPr lang="en-US" altLang="ja-JP" sz="1200" b="1" u="sng" dirty="0">
                <a:ea typeface="+mn-lt"/>
                <a:cs typeface="+mn-lt"/>
              </a:rPr>
              <a:t>Record of regular self-inspection (related to </a:t>
            </a:r>
            <a:r>
              <a:rPr lang="en-US" sz="1200" b="1" u="sng" dirty="0">
                <a:ea typeface="+mn-lt"/>
                <a:cs typeface="+mn-lt"/>
              </a:rPr>
              <a:t>Article</a:t>
            </a:r>
            <a:r>
              <a:rPr lang="en-US" altLang="ja-JP" sz="1200" b="1" u="sng" dirty="0">
                <a:ea typeface="+mn-lt"/>
                <a:cs typeface="+mn-lt"/>
              </a:rPr>
              <a:t> 194-25)</a:t>
            </a:r>
          </a:p>
          <a:p>
            <a:pPr marL="0" indent="0">
              <a:lnSpc>
                <a:spcPct val="100000"/>
              </a:lnSpc>
              <a:spcBef>
                <a:spcPts val="0"/>
              </a:spcBef>
              <a:buNone/>
            </a:pPr>
            <a:r>
              <a:rPr lang="en-US" sz="1200" dirty="0">
                <a:ea typeface="+mn-lt"/>
                <a:cs typeface="+mn-lt"/>
              </a:rPr>
              <a:t>       When conducting a self-inspection, the business operator shall record </a:t>
            </a:r>
            <a:r>
              <a:rPr lang="en-US" altLang="ja-JP" sz="1200" dirty="0">
                <a:ea typeface="+mn-lt"/>
                <a:cs typeface="+mn-lt"/>
              </a:rPr>
              <a:t>the following items and keep them for </a:t>
            </a:r>
            <a:r>
              <a:rPr lang="en-US" sz="1200" dirty="0">
                <a:ea typeface="+mn-lt"/>
                <a:cs typeface="+mn-lt"/>
              </a:rPr>
              <a:t>3</a:t>
            </a:r>
            <a:r>
              <a:rPr lang="en-US" altLang="ja-JP" sz="1200" dirty="0">
                <a:ea typeface="+mn-lt"/>
                <a:cs typeface="+mn-lt"/>
              </a:rPr>
              <a:t> years.</a:t>
            </a:r>
            <a:endParaRPr lang="en-US" dirty="0"/>
          </a:p>
          <a:p>
            <a:pPr marL="0" indent="0">
              <a:lnSpc>
                <a:spcPct val="100000"/>
              </a:lnSpc>
              <a:spcBef>
                <a:spcPts val="0"/>
              </a:spcBef>
              <a:buNone/>
            </a:pPr>
            <a:r>
              <a:rPr lang="ja-JP" altLang="en-US" sz="1200">
                <a:latin typeface="Meiryo UI"/>
                <a:ea typeface="Meiryo UI"/>
              </a:rPr>
              <a:t>　　①　</a:t>
            </a:r>
            <a:r>
              <a:rPr lang="en-US" altLang="ja-JP" sz="1200" dirty="0">
                <a:ea typeface="+mn-lt"/>
                <a:cs typeface="+mn-lt"/>
              </a:rPr>
              <a:t>The date of the inspection</a:t>
            </a:r>
          </a:p>
          <a:p>
            <a:pPr marL="0" indent="0">
              <a:lnSpc>
                <a:spcPct val="100000"/>
              </a:lnSpc>
              <a:spcBef>
                <a:spcPts val="0"/>
              </a:spcBef>
              <a:buNone/>
            </a:pPr>
            <a:r>
              <a:rPr lang="ja-JP" altLang="en-US" sz="1200">
                <a:latin typeface="Meiryo UI"/>
                <a:ea typeface="Meiryo UI"/>
              </a:rPr>
              <a:t>　　②　</a:t>
            </a:r>
            <a:r>
              <a:rPr lang="en-US" altLang="ja-JP" sz="1200" dirty="0">
                <a:ea typeface="+mn-lt"/>
                <a:cs typeface="+mn-lt"/>
              </a:rPr>
              <a:t>Inspection method</a:t>
            </a:r>
          </a:p>
          <a:p>
            <a:pPr marL="0" indent="0">
              <a:lnSpc>
                <a:spcPct val="100000"/>
              </a:lnSpc>
              <a:spcBef>
                <a:spcPts val="0"/>
              </a:spcBef>
              <a:buNone/>
            </a:pPr>
            <a:r>
              <a:rPr lang="ja-JP" altLang="en-US" sz="1200">
                <a:latin typeface="Meiryo UI"/>
                <a:ea typeface="Meiryo UI"/>
              </a:rPr>
              <a:t>　　③　</a:t>
            </a:r>
            <a:r>
              <a:rPr lang="en-US" altLang="ja-JP" sz="1200" dirty="0">
                <a:ea typeface="+mn-lt"/>
                <a:cs typeface="+mn-lt"/>
              </a:rPr>
              <a:t>Inspection point</a:t>
            </a:r>
          </a:p>
          <a:p>
            <a:pPr marL="0" indent="0">
              <a:lnSpc>
                <a:spcPct val="100000"/>
              </a:lnSpc>
              <a:spcBef>
                <a:spcPts val="0"/>
              </a:spcBef>
              <a:buNone/>
            </a:pPr>
            <a:r>
              <a:rPr lang="ja-JP" altLang="en-US" sz="1200">
                <a:latin typeface="Meiryo UI"/>
                <a:ea typeface="Meiryo UI"/>
              </a:rPr>
              <a:t>　　④　</a:t>
            </a:r>
            <a:r>
              <a:rPr lang="en-US" altLang="ja-JP" sz="1200" dirty="0">
                <a:ea typeface="+mn-lt"/>
                <a:cs typeface="+mn-lt"/>
              </a:rPr>
              <a:t>Inspection result</a:t>
            </a:r>
          </a:p>
          <a:p>
            <a:pPr marL="0" indent="0">
              <a:lnSpc>
                <a:spcPct val="100000"/>
              </a:lnSpc>
              <a:spcBef>
                <a:spcPts val="0"/>
              </a:spcBef>
              <a:buNone/>
            </a:pPr>
            <a:r>
              <a:rPr lang="ja-JP" altLang="en-US" sz="1200">
                <a:latin typeface="Meiryo UI"/>
                <a:ea typeface="Meiryo UI"/>
              </a:rPr>
              <a:t>　　⑤　</a:t>
            </a:r>
            <a:r>
              <a:rPr lang="en-US" altLang="ja-JP" sz="1200" dirty="0">
                <a:ea typeface="+mn-lt"/>
                <a:cs typeface="+mn-lt"/>
              </a:rPr>
              <a:t>The name of the person conducted the inspection</a:t>
            </a:r>
          </a:p>
          <a:p>
            <a:pPr marL="0" indent="0">
              <a:lnSpc>
                <a:spcPct val="100000"/>
              </a:lnSpc>
              <a:spcBef>
                <a:spcPts val="0"/>
              </a:spcBef>
              <a:buNone/>
            </a:pPr>
            <a:r>
              <a:rPr lang="ja-JP" altLang="en-US" sz="1200">
                <a:latin typeface="Meiryo UI"/>
                <a:ea typeface="Meiryo UI"/>
              </a:rPr>
              <a:t>　　⑥　</a:t>
            </a:r>
            <a:r>
              <a:rPr lang="en-US" altLang="ja-JP" sz="1200" dirty="0">
                <a:ea typeface="+mn-lt"/>
                <a:cs typeface="+mn-lt"/>
              </a:rPr>
              <a:t>The details when repairs or other measures are taken based on the result of the inspection.</a:t>
            </a:r>
            <a:endParaRPr lang="ja-JP" sz="1200">
              <a:ea typeface="+mn-lt"/>
              <a:cs typeface="+mn-lt"/>
            </a:endParaRPr>
          </a:p>
          <a:p>
            <a:pPr marL="0" indent="0">
              <a:lnSpc>
                <a:spcPct val="100000"/>
              </a:lnSpc>
              <a:spcBef>
                <a:spcPts val="0"/>
              </a:spcBef>
              <a:buNone/>
            </a:pPr>
            <a:endParaRPr lang="ja-JP" altLang="en-US"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37904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Related Laws and Regulations</a:t>
            </a:r>
            <a:r>
              <a:rPr lang="ja-JP" altLang="en-US" sz="2400" b="1">
                <a:latin typeface="Times New Roman" panose="02020603050405020304" pitchFamily="18" charset="0"/>
                <a:ea typeface="Meiryo UI"/>
                <a:cs typeface="Times New Roman" panose="02020603050405020304" pitchFamily="18" charset="0"/>
              </a:rPr>
              <a:t>（７）</a:t>
            </a:r>
            <a:endParaRPr lang="en-US" altLang="ja-JP"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509370" y="6443545"/>
            <a:ext cx="3661292"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199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80 to 81</a:t>
            </a:r>
            <a:r>
              <a:rPr lang="ja-JP" altLang="en-US" sz="1200" dirty="0" smtClean="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91</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CC988AE8-C8DE-4A98-BB0C-00FF6BE6F283}"/>
              </a:ext>
            </a:extLst>
          </p:cNvPr>
          <p:cNvGrpSpPr/>
          <p:nvPr/>
        </p:nvGrpSpPr>
        <p:grpSpPr>
          <a:xfrm>
            <a:off x="628649" y="852737"/>
            <a:ext cx="7987343" cy="5589875"/>
            <a:chOff x="628649" y="852737"/>
            <a:chExt cx="7987343" cy="5589875"/>
          </a:xfrm>
        </p:grpSpPr>
        <p:sp>
          <p:nvSpPr>
            <p:cNvPr id="8" name="コンテンツ プレースホルダー 4"/>
            <p:cNvSpPr txBox="1">
              <a:spLocks/>
            </p:cNvSpPr>
            <p:nvPr/>
          </p:nvSpPr>
          <p:spPr>
            <a:xfrm>
              <a:off x="628649" y="852737"/>
              <a:ext cx="7886701" cy="55898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200" b="1" u="sng" dirty="0">
                  <a:latin typeface="Times New Roman" panose="02020603050405020304" pitchFamily="18" charset="0"/>
                  <a:ea typeface="+mn-lt"/>
                  <a:cs typeface="Times New Roman" panose="02020603050405020304" pitchFamily="18" charset="0"/>
                </a:rPr>
                <a:t>Matters concerning self-inspection of aerial work platforms</a:t>
              </a:r>
              <a:r>
                <a:rPr lang="ja-JP" altLang="en-US" sz="1200" b="1" u="sng" dirty="0">
                  <a:latin typeface="Times New Roman" panose="02020603050405020304" pitchFamily="18" charset="0"/>
                  <a:ea typeface="Meiryo UI"/>
                  <a:cs typeface="Times New Roman" panose="02020603050405020304" pitchFamily="18" charset="0"/>
                </a:rPr>
                <a:t>（part 2）</a:t>
              </a:r>
              <a:endParaRPr lang="en-US" altLang="ja-JP" sz="1200" b="1" u="sng"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u="sng"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b="1" u="sng" dirty="0">
                  <a:latin typeface="Times New Roman" panose="02020603050405020304" pitchFamily="18" charset="0"/>
                  <a:ea typeface="Meiryo UI"/>
                  <a:cs typeface="Times New Roman" panose="02020603050405020304" pitchFamily="18" charset="0"/>
                </a:rPr>
                <a:t>（３）</a:t>
              </a:r>
              <a:r>
                <a:rPr lang="en-US" altLang="ja-JP" sz="1200" b="1" u="sng" dirty="0">
                  <a:latin typeface="Times New Roman" panose="02020603050405020304" pitchFamily="18" charset="0"/>
                  <a:ea typeface="+mn-lt"/>
                  <a:cs typeface="Times New Roman" panose="02020603050405020304" pitchFamily="18" charset="0"/>
                </a:rPr>
                <a:t>Specified voluntary inspection (related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194-26)</a:t>
              </a:r>
            </a:p>
            <a:p>
              <a:pPr marL="0" indent="0">
                <a:lnSpc>
                  <a:spcPct val="100000"/>
                </a:lnSpc>
                <a:spcBef>
                  <a:spcPts val="0"/>
                </a:spcBef>
                <a:buNone/>
              </a:pPr>
              <a:r>
                <a:rPr lang="ja-JP" altLang="en-US" sz="1200" b="1" dirty="0">
                  <a:latin typeface="Times New Roman" panose="02020603050405020304" pitchFamily="18" charset="0"/>
                  <a:ea typeface="Meiryo UI"/>
                  <a:cs typeface="Times New Roman" panose="02020603050405020304" pitchFamily="18" charset="0"/>
                </a:rPr>
                <a:t>　①　</a:t>
              </a:r>
              <a:r>
                <a:rPr lang="en-US" altLang="ja-JP" sz="1200" dirty="0">
                  <a:latin typeface="Times New Roman" panose="02020603050405020304" pitchFamily="18" charset="0"/>
                  <a:ea typeface="+mn-lt"/>
                  <a:cs typeface="Times New Roman" panose="02020603050405020304" pitchFamily="18" charset="0"/>
                </a:rPr>
                <a:t>The specific self-inspection for aerial work platforms shall be the self-inspection listed </a:t>
              </a:r>
              <a:r>
                <a:rPr lang="en-US" sz="1200" dirty="0">
                  <a:latin typeface="Times New Roman" panose="02020603050405020304" pitchFamily="18" charset="0"/>
                  <a:ea typeface="+mn-lt"/>
                  <a:cs typeface="Times New Roman" panose="02020603050405020304" pitchFamily="18" charset="0"/>
                </a:rPr>
                <a:t>in ①</a:t>
              </a:r>
              <a:r>
                <a:rPr lang="en-US" altLang="ja-JP" sz="1200" dirty="0">
                  <a:latin typeface="Times New Roman" panose="02020603050405020304" pitchFamily="18" charset="0"/>
                  <a:ea typeface="+mn-lt"/>
                  <a:cs typeface="Times New Roman" panose="02020603050405020304" pitchFamily="18" charset="0"/>
                </a:rPr>
                <a:t> of </a:t>
              </a:r>
              <a:r>
                <a:rPr lang="en-US" sz="1200" dirty="0">
                  <a:latin typeface="Times New Roman" panose="02020603050405020304" pitchFamily="18" charset="0"/>
                  <a:ea typeface="+mn-lt"/>
                  <a:cs typeface="Times New Roman" panose="02020603050405020304" pitchFamily="18" charset="0"/>
                </a:rPr>
                <a:t>(1</a:t>
              </a:r>
              <a:r>
                <a:rPr lang="en-US" altLang="ja-JP" sz="1200" dirty="0">
                  <a:latin typeface="Times New Roman" panose="02020603050405020304" pitchFamily="18" charset="0"/>
                  <a:ea typeface="+mn-lt"/>
                  <a:cs typeface="Times New Roman" panose="02020603050405020304" pitchFamily="18" charset="0"/>
                </a:rPr>
                <a:t>).</a:t>
              </a:r>
              <a:endParaRPr lang="ja-JP"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②　</a:t>
              </a:r>
              <a:r>
                <a:rPr lang="en-US" altLang="ja-JP" sz="1200" dirty="0">
                  <a:latin typeface="Times New Roman" panose="02020603050405020304" pitchFamily="18" charset="0"/>
                  <a:ea typeface="+mn-lt"/>
                  <a:cs typeface="Times New Roman" panose="02020603050405020304" pitchFamily="18" charset="0"/>
                </a:rPr>
                <a:t>The</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provision of Article 151-24, paragraph </a:t>
              </a:r>
              <a:r>
                <a:rPr lang="en-US" sz="1200" dirty="0">
                  <a:latin typeface="Times New Roman" panose="02020603050405020304" pitchFamily="18" charset="0"/>
                  <a:ea typeface="+mn-lt"/>
                  <a:cs typeface="Times New Roman" panose="02020603050405020304" pitchFamily="18" charset="0"/>
                </a:rPr>
                <a:t>2</a:t>
              </a:r>
              <a:r>
                <a:rPr lang="en-US" altLang="ja-JP" sz="1200" dirty="0">
                  <a:latin typeface="Times New Roman" panose="02020603050405020304" pitchFamily="18" charset="0"/>
                  <a:ea typeface="+mn-lt"/>
                  <a:cs typeface="Times New Roman" panose="02020603050405020304" pitchFamily="18" charset="0"/>
                </a:rPr>
                <a:t> of the Occupational Safety and Health Regulations shall apply mutatis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mutandis to workers who are qualified as specified by the Ordinance of the Ministry of Health, Labor and Welfare,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Article </a:t>
              </a:r>
              <a:r>
                <a:rPr lang="en-US" sz="1200" dirty="0">
                  <a:latin typeface="Times New Roman" panose="02020603050405020304" pitchFamily="18" charset="0"/>
                  <a:ea typeface="+mn-lt"/>
                  <a:cs typeface="Times New Roman" panose="02020603050405020304" pitchFamily="18" charset="0"/>
                </a:rPr>
                <a:t>45</a:t>
              </a:r>
              <a:r>
                <a:rPr lang="en-US" altLang="ja-JP" sz="1200" dirty="0">
                  <a:latin typeface="Times New Roman" panose="02020603050405020304" pitchFamily="18" charset="0"/>
                  <a:ea typeface="+mn-lt"/>
                  <a:cs typeface="Times New Roman" panose="02020603050405020304" pitchFamily="18" charset="0"/>
                </a:rPr>
                <a:t>, paragraph </a:t>
              </a:r>
              <a:r>
                <a:rPr lang="en-US" sz="1200" dirty="0">
                  <a:latin typeface="Times New Roman" panose="02020603050405020304" pitchFamily="18" charset="0"/>
                  <a:ea typeface="+mn-lt"/>
                  <a:cs typeface="Times New Roman" panose="02020603050405020304" pitchFamily="18" charset="0"/>
                </a:rPr>
                <a:t>2</a:t>
              </a:r>
              <a:r>
                <a:rPr lang="en-US" altLang="ja-JP" sz="1200" dirty="0">
                  <a:latin typeface="Times New Roman" panose="02020603050405020304" pitchFamily="18" charset="0"/>
                  <a:ea typeface="+mn-lt"/>
                  <a:cs typeface="Times New Roman" panose="02020603050405020304" pitchFamily="18" charset="0"/>
                </a:rPr>
                <a:t> of the Act on aerial work platforms. In this case, the term “forklift” in article 151-24, paragraph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US" sz="1200" dirty="0">
                  <a:latin typeface="Times New Roman" panose="02020603050405020304" pitchFamily="18" charset="0"/>
                  <a:ea typeface="+mn-lt"/>
                  <a:cs typeface="Times New Roman" panose="02020603050405020304" pitchFamily="18" charset="0"/>
                </a:rPr>
                <a:t>　　2</a:t>
              </a:r>
              <a:r>
                <a:rPr lang="en-US" altLang="ja-JP" sz="1200" dirty="0">
                  <a:latin typeface="Times New Roman" panose="02020603050405020304" pitchFamily="18" charset="0"/>
                  <a:ea typeface="+mn-lt"/>
                  <a:cs typeface="Times New Roman" panose="02020603050405020304" pitchFamily="18" charset="0"/>
                </a:rPr>
                <a:t>, item 1 of the Occupational Safety and Health Regulations shall be deemed to be replaced with “aerial work platform”</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③　</a:t>
              </a:r>
              <a:r>
                <a:rPr lang="en-US" altLang="ja-JP" sz="1200" dirty="0">
                  <a:latin typeface="Times New Roman" panose="02020603050405020304" pitchFamily="18" charset="0"/>
                  <a:ea typeface="+mn-lt"/>
                  <a:cs typeface="Times New Roman" panose="02020603050405020304" pitchFamily="18" charset="0"/>
                </a:rPr>
                <a:t>If the business operator inspects the aerial work platforms used for operation (limited to those subjected to Article </a:t>
              </a:r>
              <a:r>
                <a:rPr lang="en-US" sz="1200" dirty="0">
                  <a:latin typeface="Times New Roman" panose="02020603050405020304" pitchFamily="18" charset="0"/>
                  <a:ea typeface="+mn-lt"/>
                  <a:cs typeface="Times New Roman" panose="02020603050405020304" pitchFamily="18" charset="0"/>
                </a:rPr>
                <a:t>48</a:t>
              </a:r>
              <a:r>
                <a:rPr lang="en-US" altLang="ja-JP" sz="1200" dirty="0">
                  <a:latin typeface="Times New Roman" panose="02020603050405020304" pitchFamily="18" charset="0"/>
                  <a:ea typeface="+mn-lt"/>
                  <a:cs typeface="Times New Roman" panose="02020603050405020304" pitchFamily="18" charset="0"/>
                </a:rPr>
                <a:t>, </a:t>
              </a:r>
              <a:endParaRPr lang="en-US" altLang="ja-JP" sz="12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paragraph </a:t>
              </a:r>
              <a:r>
                <a:rPr lang="en-US" sz="1200" dirty="0">
                  <a:latin typeface="Times New Roman" panose="02020603050405020304" pitchFamily="18" charset="0"/>
                  <a:ea typeface="+mn-lt"/>
                  <a:cs typeface="Times New Roman" panose="02020603050405020304" pitchFamily="18" charset="0"/>
                </a:rPr>
                <a:t>1</a:t>
              </a:r>
              <a:r>
                <a:rPr lang="en-US" altLang="ja-JP" sz="1200" dirty="0">
                  <a:latin typeface="Times New Roman" panose="02020603050405020304" pitchFamily="18" charset="0"/>
                  <a:ea typeface="+mn-lt"/>
                  <a:cs typeface="Times New Roman" panose="02020603050405020304" pitchFamily="18" charset="0"/>
                </a:rPr>
                <a:t> of the Road Transport Vehicle Law) based on the provisions of the same paragraph. It is not necessary to </a:t>
              </a:r>
              <a:endParaRPr lang="en-US" altLang="ja-JP" sz="12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carry out the self-inspection of ① of</a:t>
              </a:r>
              <a:r>
                <a:rPr lang="ja-JP" altLang="en-US" sz="1200" dirty="0">
                  <a:latin typeface="Times New Roman" panose="02020603050405020304" pitchFamily="18" charset="0"/>
                  <a:ea typeface="+mn-lt"/>
                  <a:cs typeface="Times New Roman" panose="02020603050405020304" pitchFamily="18" charset="0"/>
                </a:rPr>
                <a:t>　</a:t>
              </a:r>
              <a:r>
                <a:rPr lang="en-US" sz="1200" dirty="0">
                  <a:latin typeface="Times New Roman" panose="02020603050405020304" pitchFamily="18" charset="0"/>
                  <a:ea typeface="+mn-lt"/>
                  <a:cs typeface="Times New Roman" panose="02020603050405020304" pitchFamily="18" charset="0"/>
                </a:rPr>
                <a:t>(1)</a:t>
              </a:r>
              <a:r>
                <a:rPr lang="ja-JP" altLang="en-US" sz="1200" dirty="0">
                  <a:latin typeface="Times New Roman" panose="02020603050405020304" pitchFamily="18" charset="0"/>
                  <a:ea typeface="+mn-lt"/>
                  <a:cs typeface="Times New Roman" panose="02020603050405020304" pitchFamily="18" charset="0"/>
                </a:rPr>
                <a:t> </a:t>
              </a:r>
              <a:r>
                <a:rPr lang="en-US" sz="1200" dirty="0">
                  <a:latin typeface="Times New Roman" panose="02020603050405020304" pitchFamily="18" charset="0"/>
                  <a:ea typeface="+mn-lt"/>
                  <a:cs typeface="Times New Roman" panose="02020603050405020304" pitchFamily="18" charset="0"/>
                </a:rPr>
                <a:t>for the part that </a:t>
              </a:r>
              <a:r>
                <a:rPr lang="en-US" altLang="ja-JP" sz="1200" dirty="0">
                  <a:latin typeface="Times New Roman" panose="02020603050405020304" pitchFamily="18" charset="0"/>
                  <a:ea typeface="+mn-lt"/>
                  <a:cs typeface="Times New Roman" panose="02020603050405020304" pitchFamily="18" charset="0"/>
                </a:rPr>
                <a:t>has been inspected</a:t>
              </a:r>
              <a:endParaRPr lang="en-US" altLang="ja-JP" sz="12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endParaRPr lang="en-US" altLang="ja-JP" sz="12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④　</a:t>
              </a:r>
              <a:r>
                <a:rPr lang="en-US" altLang="ja-JP" sz="1200" dirty="0">
                  <a:latin typeface="Times New Roman" panose="02020603050405020304" pitchFamily="18" charset="0"/>
                  <a:ea typeface="+mn-lt"/>
                  <a:cs typeface="Times New Roman" panose="02020603050405020304" pitchFamily="18" charset="0"/>
                </a:rPr>
                <a:t>Regarding the application of the provisions of the </a:t>
              </a:r>
              <a:r>
                <a:rPr lang="en-US" sz="1200" dirty="0">
                  <a:latin typeface="Times New Roman" panose="02020603050405020304" pitchFamily="18" charset="0"/>
                  <a:ea typeface="+mn-lt"/>
                  <a:cs typeface="Times New Roman" panose="02020603050405020304" pitchFamily="18" charset="0"/>
                </a:rPr>
                <a:t>(2) when a specific voluntary inspection of aerial work platforms is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carried out by an inspection company, </a:t>
              </a:r>
              <a:r>
                <a:rPr lang="en" sz="1200" dirty="0">
                  <a:latin typeface="Times New Roman" panose="02020603050405020304" pitchFamily="18" charset="0"/>
                  <a:ea typeface="+mn-lt"/>
                  <a:cs typeface="Times New Roman" panose="02020603050405020304" pitchFamily="18" charset="0"/>
                </a:rPr>
                <a:t>(2) The "name of the person who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 sz="1200" dirty="0">
                  <a:latin typeface="Times New Roman" panose="02020603050405020304" pitchFamily="18" charset="0"/>
                  <a:ea typeface="+mn-lt"/>
                  <a:cs typeface="Times New Roman" panose="02020603050405020304" pitchFamily="18" charset="0"/>
                </a:rPr>
                <a:t>　　conducted the inspection" in </a:t>
              </a:r>
              <a:r>
                <a:rPr lang="en-US" sz="1200" dirty="0">
                  <a:latin typeface="Times New Roman" panose="02020603050405020304" pitchFamily="18" charset="0"/>
                  <a:ea typeface="+mn-lt"/>
                  <a:cs typeface="Times New Roman" panose="02020603050405020304" pitchFamily="18" charset="0"/>
                </a:rPr>
                <a:t>⑤</a:t>
              </a:r>
              <a:r>
                <a:rPr lang="en" sz="1200" dirty="0">
                  <a:latin typeface="Times New Roman" panose="02020603050405020304" pitchFamily="18" charset="0"/>
                  <a:ea typeface="+mn-lt"/>
                  <a:cs typeface="Times New Roman" panose="02020603050405020304" pitchFamily="18" charset="0"/>
                </a:rPr>
                <a:t> is the "name of the inspector"</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⑤　</a:t>
              </a:r>
              <a:r>
                <a:rPr lang="en-US" altLang="ja-JP" sz="1200" dirty="0">
                  <a:latin typeface="Times New Roman" panose="02020603050405020304" pitchFamily="18" charset="0"/>
                  <a:ea typeface="+mn-lt"/>
                  <a:cs typeface="Times New Roman" panose="02020603050405020304" pitchFamily="18" charset="0"/>
                </a:rPr>
                <a:t>When a business operator conducts a self-inspection on an aerial work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platform, the business operator must attach an inspection mark that can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clarify the date of the specific voluntary inspection on an easily visible part </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of the aerial work platform.</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b="1" u="sng" dirty="0">
                  <a:latin typeface="Times New Roman" panose="02020603050405020304" pitchFamily="18" charset="0"/>
                  <a:ea typeface="Meiryo UI"/>
                  <a:cs typeface="Times New Roman" panose="02020603050405020304" pitchFamily="18" charset="0"/>
                </a:rPr>
                <a:t>（４）</a:t>
              </a:r>
              <a:r>
                <a:rPr lang="en-US" altLang="ja-JP" sz="1200" b="1" u="sng" dirty="0">
                  <a:latin typeface="Times New Roman" panose="02020603050405020304" pitchFamily="18" charset="0"/>
                  <a:ea typeface="+mn-lt"/>
                  <a:cs typeface="Times New Roman" panose="02020603050405020304" pitchFamily="18" charset="0"/>
                </a:rPr>
                <a:t>Pre-work inspection (related to </a:t>
              </a:r>
              <a:r>
                <a:rPr lang="en-US" sz="1200" b="1" u="sng" dirty="0">
                  <a:latin typeface="Times New Roman" panose="02020603050405020304" pitchFamily="18" charset="0"/>
                  <a:ea typeface="+mn-lt"/>
                  <a:cs typeface="Times New Roman" panose="02020603050405020304" pitchFamily="18" charset="0"/>
                </a:rPr>
                <a:t>Article </a:t>
              </a:r>
              <a:r>
                <a:rPr lang="en-US" altLang="ja-JP" sz="1200" b="1" u="sng" dirty="0">
                  <a:latin typeface="Times New Roman" panose="02020603050405020304" pitchFamily="18" charset="0"/>
                  <a:ea typeface="+mn-lt"/>
                  <a:cs typeface="Times New Roman" panose="02020603050405020304" pitchFamily="18" charset="0"/>
                </a:rPr>
                <a:t>194-27）</a:t>
              </a: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When working with aerial work platforms, the employer must inspect the functions of the braking device, operating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device before starting the work of the day.</a:t>
              </a:r>
              <a:endParaRPr lang="en-US" altLang="ja-JP" sz="1200" u="sng"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u="sng"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b="1" u="sng" dirty="0">
                  <a:latin typeface="Times New Roman" panose="02020603050405020304" pitchFamily="18" charset="0"/>
                  <a:ea typeface="Meiryo UI"/>
                  <a:cs typeface="Times New Roman" panose="02020603050405020304" pitchFamily="18" charset="0"/>
                </a:rPr>
                <a:t>（５）</a:t>
              </a:r>
              <a:r>
                <a:rPr lang="en-US" altLang="ja-JP" sz="1200" b="1" u="sng" dirty="0">
                  <a:latin typeface="Times New Roman" panose="02020603050405020304" pitchFamily="18" charset="0"/>
                  <a:ea typeface="+mn-lt"/>
                  <a:cs typeface="Times New Roman" panose="02020603050405020304" pitchFamily="18" charset="0"/>
                </a:rPr>
                <a:t>Repairs, etc. (related to Article </a:t>
              </a:r>
              <a:r>
                <a:rPr lang="en-US" sz="1200" b="1" u="sng" dirty="0">
                  <a:latin typeface="Times New Roman" panose="02020603050405020304" pitchFamily="18" charset="0"/>
                  <a:ea typeface="+mn-lt"/>
                  <a:cs typeface="Times New Roman" panose="02020603050405020304" pitchFamily="18" charset="0"/>
                </a:rPr>
                <a:t>194</a:t>
              </a:r>
              <a:r>
                <a:rPr lang="en-US" altLang="ja-JP" sz="1200" b="1" u="sng" dirty="0">
                  <a:latin typeface="Times New Roman" panose="02020603050405020304" pitchFamily="18" charset="0"/>
                  <a:ea typeface="+mn-lt"/>
                  <a:cs typeface="Times New Roman" panose="02020603050405020304" pitchFamily="18" charset="0"/>
                </a:rPr>
                <a:t> -</a:t>
              </a:r>
              <a:r>
                <a:rPr lang="en-US" sz="1200" b="1" u="sng" dirty="0">
                  <a:latin typeface="Times New Roman" panose="02020603050405020304" pitchFamily="18" charset="0"/>
                  <a:ea typeface="+mn-lt"/>
                  <a:cs typeface="Times New Roman" panose="02020603050405020304" pitchFamily="18" charset="0"/>
                </a:rPr>
                <a:t>28</a:t>
              </a:r>
              <a:r>
                <a:rPr lang="ja-JP" altLang="en-US" sz="1200" b="1" u="sng" dirty="0">
                  <a:latin typeface="Times New Roman" panose="02020603050405020304" pitchFamily="18" charset="0"/>
                  <a:ea typeface="Meiryo UI"/>
                  <a:cs typeface="Times New Roman" panose="02020603050405020304" pitchFamily="18" charset="0"/>
                </a:rPr>
                <a:t>）</a:t>
              </a:r>
            </a:p>
            <a:p>
              <a:pPr marL="0" indent="0">
                <a:lnSpc>
                  <a:spcPct val="100000"/>
                </a:lnSpc>
                <a:spcBef>
                  <a:spcPts val="0"/>
                </a:spcBef>
                <a:buNone/>
              </a:pPr>
              <a:r>
                <a:rPr lang="ja-JP" altLang="en-US" sz="1200" b="1" dirty="0">
                  <a:latin typeface="Times New Roman" panose="02020603050405020304" pitchFamily="18" charset="0"/>
                  <a:ea typeface="Meiryo UI"/>
                  <a:cs typeface="Times New Roman" panose="02020603050405020304" pitchFamily="18" charset="0"/>
                </a:rPr>
                <a:t>　</a:t>
              </a:r>
              <a:r>
                <a:rPr lang="ja-JP" altLang="en-US" sz="1200" dirty="0">
                  <a:latin typeface="Times New Roman" panose="02020603050405020304" pitchFamily="18" charset="0"/>
                  <a:ea typeface="Meiryo UI"/>
                  <a:cs typeface="Times New Roman" panose="02020603050405020304" pitchFamily="18" charset="0"/>
                </a:rPr>
                <a:t>・</a:t>
              </a:r>
              <a:r>
                <a:rPr lang="en-US" altLang="ja-JP" sz="1200" dirty="0">
                  <a:latin typeface="Times New Roman" panose="02020603050405020304" pitchFamily="18" charset="0"/>
                  <a:ea typeface="+mn-lt"/>
                  <a:cs typeface="Times New Roman" panose="02020603050405020304" pitchFamily="18" charset="0"/>
                </a:rPr>
                <a:t>When the business operator finds an abnormality in the case of ① of </a:t>
              </a:r>
              <a:r>
                <a:rPr lang="en-US" sz="1200" dirty="0">
                  <a:latin typeface="Times New Roman" panose="02020603050405020304" pitchFamily="18" charset="0"/>
                  <a:ea typeface="+mn-lt"/>
                  <a:cs typeface="Times New Roman" panose="02020603050405020304" pitchFamily="18" charset="0"/>
                </a:rPr>
                <a:t>(1) or (2) self-inspection or (4)</a:t>
              </a:r>
              <a:r>
                <a:rPr lang="en-US" altLang="ja-JP" sz="1200" dirty="0">
                  <a:latin typeface="Times New Roman" panose="02020603050405020304" pitchFamily="18" charset="0"/>
                  <a:ea typeface="+mn-lt"/>
                  <a:cs typeface="Times New Roman" panose="02020603050405020304" pitchFamily="18" charset="0"/>
                </a:rPr>
                <a:t> inspection, he/she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dirty="0">
                  <a:latin typeface="Times New Roman" panose="02020603050405020304" pitchFamily="18" charset="0"/>
                  <a:ea typeface="+mn-lt"/>
                  <a:cs typeface="Times New Roman" panose="02020603050405020304" pitchFamily="18" charset="0"/>
                </a:rPr>
                <a:t>　must immediately take repairs and other necessary measures. </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2" name="図 1"/>
            <p:cNvPicPr>
              <a:picLocks noChangeAspect="1"/>
            </p:cNvPicPr>
            <p:nvPr/>
          </p:nvPicPr>
          <p:blipFill>
            <a:blip r:embed="rId3"/>
            <a:stretch>
              <a:fillRect/>
            </a:stretch>
          </p:blipFill>
          <p:spPr>
            <a:xfrm>
              <a:off x="6037160" y="3788305"/>
              <a:ext cx="2578832" cy="1188823"/>
            </a:xfrm>
            <a:prstGeom prst="rect">
              <a:avLst/>
            </a:prstGeom>
            <a:ln>
              <a:solidFill>
                <a:schemeClr val="tx1"/>
              </a:solidFill>
            </a:ln>
          </p:spPr>
        </p:pic>
      </p:grpSp>
    </p:spTree>
    <p:extLst>
      <p:ext uri="{BB962C8B-B14F-4D97-AF65-F5344CB8AC3E}">
        <p14:creationId xmlns:p14="http://schemas.microsoft.com/office/powerpoint/2010/main" val="35138377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a:ea typeface="+mj-lt"/>
                <a:cs typeface="Times"/>
              </a:rPr>
              <a:t>Related Laws and Regulations</a:t>
            </a:r>
            <a:r>
              <a:rPr lang="ja-JP" altLang="en-US" sz="2400" b="1">
                <a:latin typeface="Meiryo UI"/>
                <a:ea typeface="Meiryo UI"/>
              </a:rPr>
              <a:t>（８）</a:t>
            </a:r>
            <a:endParaRPr lang="en-US" altLang="ja-JP" dirty="0">
              <a:latin typeface="Meiryo UI"/>
              <a:ea typeface="Meiryo UI"/>
            </a:endParaRPr>
          </a:p>
        </p:txBody>
      </p:sp>
      <p:sp>
        <p:nvSpPr>
          <p:cNvPr id="7" name="テキスト ボックス 6"/>
          <p:cNvSpPr txBox="1"/>
          <p:nvPr/>
        </p:nvSpPr>
        <p:spPr>
          <a:xfrm>
            <a:off x="4451540" y="6400413"/>
            <a:ext cx="3719122" cy="276999"/>
          </a:xfrm>
          <a:prstGeom prst="rect">
            <a:avLst/>
          </a:prstGeom>
          <a:noFill/>
          <a:ln>
            <a:solidFill>
              <a:schemeClr val="tx1"/>
            </a:solidFill>
          </a:ln>
        </p:spPr>
        <p:txBody>
          <a:bodyPr wrap="square" lIns="91440" tIns="45720" rIns="91440" bIns="45720" rtlCol="0" anchor="t">
            <a:spAutoFit/>
          </a:bodyPr>
          <a:lstStyle/>
          <a:p>
            <a:pPr algn="r"/>
            <a:r>
              <a:rPr lang="en-US" altLang="ja-JP" sz="1200" dirty="0">
                <a:ea typeface="+mn-lt"/>
                <a:cs typeface="+mn-lt"/>
              </a:rPr>
              <a:t>Textbook</a:t>
            </a:r>
            <a:r>
              <a:rPr lang="ja-JP" altLang="en-US" sz="1200" dirty="0">
                <a:ea typeface="+mn-lt"/>
                <a:cs typeface="+mn-lt"/>
              </a:rPr>
              <a:t> </a:t>
            </a:r>
            <a:r>
              <a:rPr lang="en-US" altLang="ja-JP" sz="1200" dirty="0">
                <a:ea typeface="+mn-lt"/>
                <a:cs typeface="+mn-lt"/>
              </a:rPr>
              <a:t>page</a:t>
            </a:r>
            <a:r>
              <a:rPr lang="ja-JP" altLang="en-US" sz="1200" dirty="0">
                <a:ea typeface="+mn-lt"/>
                <a:cs typeface="+mn-lt"/>
              </a:rPr>
              <a:t> 201 </a:t>
            </a:r>
            <a:r>
              <a:rPr lang="en-US" altLang="ja-JP" sz="1200" dirty="0">
                <a:ea typeface="+mn-lt"/>
                <a:cs typeface="+mn-lt"/>
              </a:rPr>
              <a:t>/</a:t>
            </a:r>
            <a:r>
              <a:rPr lang="ja-JP" altLang="en-US" sz="1200" dirty="0">
                <a:ea typeface="+mn-lt"/>
                <a:cs typeface="+mn-lt"/>
              </a:rPr>
              <a:t> </a:t>
            </a:r>
            <a:r>
              <a:rPr lang="en-US" altLang="ja-JP" sz="1200" dirty="0">
                <a:ea typeface="+mn-lt"/>
                <a:cs typeface="+mn-lt"/>
              </a:rPr>
              <a:t>Auxiliary</a:t>
            </a:r>
            <a:r>
              <a:rPr lang="ja-JP" altLang="en-US" sz="1200" dirty="0">
                <a:ea typeface="+mn-lt"/>
                <a:cs typeface="+mn-lt"/>
              </a:rPr>
              <a:t> </a:t>
            </a:r>
            <a:r>
              <a:rPr lang="en-US" altLang="ja-JP" sz="1200" dirty="0">
                <a:ea typeface="+mn-lt"/>
                <a:cs typeface="+mn-lt"/>
              </a:rPr>
              <a:t>textbook</a:t>
            </a:r>
            <a:r>
              <a:rPr lang="ja-JP" altLang="en-US" sz="1200" dirty="0">
                <a:ea typeface="+mn-lt"/>
                <a:cs typeface="+mn-lt"/>
              </a:rPr>
              <a:t> </a:t>
            </a:r>
            <a:r>
              <a:rPr lang="en-US" altLang="ja-JP" sz="1200" dirty="0">
                <a:ea typeface="+mn-lt"/>
                <a:cs typeface="+mn-lt"/>
              </a:rPr>
              <a:t>page</a:t>
            </a:r>
            <a:r>
              <a:rPr lang="ja-JP" altLang="en-US" sz="1200" dirty="0">
                <a:ea typeface="+mn-lt"/>
                <a:cs typeface="+mn-lt"/>
              </a:rPr>
              <a:t> </a:t>
            </a:r>
            <a:r>
              <a:rPr lang="ja-JP" altLang="en-US" sz="1200" dirty="0" smtClean="0">
                <a:ea typeface="+mn-lt"/>
                <a:cs typeface="+mn-lt"/>
              </a:rPr>
              <a:t>8</a:t>
            </a:r>
            <a:r>
              <a:rPr lang="en-US" altLang="ja-JP" sz="1200" dirty="0" smtClean="0">
                <a:ea typeface="+mn-lt"/>
                <a:cs typeface="+mn-lt"/>
              </a:rPr>
              <a:t>1</a:t>
            </a:r>
            <a:r>
              <a:rPr lang="ja-JP" altLang="en-US" sz="1200" dirty="0">
                <a:ea typeface="+mn-lt"/>
                <a:cs typeface="+mn-lt"/>
              </a:rPr>
              <a:t>   </a:t>
            </a:r>
            <a:endParaRPr lang="en-US"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92</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987342" cy="4945538"/>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200" b="1" dirty="0">
                <a:ea typeface="+mn-lt"/>
                <a:cs typeface="+mn-lt"/>
              </a:rPr>
              <a:t>Matters concerning prevention of danger due to crashes, flying collapses</a:t>
            </a:r>
            <a:r>
              <a:rPr lang="ja-JP" altLang="en-US" sz="1200" b="1">
                <a:latin typeface="Meiryo UI"/>
                <a:ea typeface="Meiryo UI"/>
              </a:rPr>
              <a:t>（part 1）</a:t>
            </a:r>
            <a:endParaRPr lang="en-US" altLang="ja-JP" sz="1200" b="1" dirty="0">
              <a:latin typeface="Meiryo UI"/>
              <a:ea typeface="Meiryo UI"/>
            </a:endParaRPr>
          </a:p>
          <a:p>
            <a:pPr marL="0" indent="0">
              <a:lnSpc>
                <a:spcPct val="100000"/>
              </a:lnSpc>
              <a:spcBef>
                <a:spcPts val="0"/>
              </a:spcBef>
              <a:buNone/>
            </a:pPr>
            <a:endParaRPr lang="ja-JP" altLang="en-US" sz="1200" b="1" u="sng">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latin typeface="Meiryo UI"/>
                <a:ea typeface="Meiryo UI"/>
              </a:rPr>
              <a:t>(1)</a:t>
            </a:r>
            <a:r>
              <a:rPr lang="ja-JP" altLang="en-US" sz="1200" b="1" u="sng">
                <a:latin typeface="Meiryo UI"/>
                <a:ea typeface="Meiryo UI"/>
              </a:rPr>
              <a:t>　</a:t>
            </a:r>
            <a:r>
              <a:rPr lang="en-US" altLang="ja-JP" sz="1200" b="1" u="sng" dirty="0">
                <a:ea typeface="+mn-lt"/>
                <a:cs typeface="+mn-lt"/>
              </a:rPr>
              <a:t>Installation of work floors, etc. (related to </a:t>
            </a:r>
            <a:r>
              <a:rPr lang="en-US" sz="1200" b="1" u="sng" dirty="0">
                <a:ea typeface="+mn-lt"/>
                <a:cs typeface="+mn-lt"/>
              </a:rPr>
              <a:t>Article</a:t>
            </a:r>
            <a:r>
              <a:rPr lang="en-US" altLang="ja-JP" sz="1200" b="1" u="sng" dirty="0">
                <a:ea typeface="+mn-lt"/>
                <a:cs typeface="+mn-lt"/>
              </a:rPr>
              <a:t> </a:t>
            </a:r>
            <a:r>
              <a:rPr lang="en-US" sz="1200" b="1" u="sng" dirty="0">
                <a:ea typeface="+mn-lt"/>
                <a:cs typeface="+mn-lt"/>
              </a:rPr>
              <a:t>518)</a:t>
            </a:r>
          </a:p>
          <a:p>
            <a:pPr marL="0" indent="0">
              <a:lnSpc>
                <a:spcPct val="100000"/>
              </a:lnSpc>
              <a:spcBef>
                <a:spcPts val="0"/>
              </a:spcBef>
              <a:buNone/>
            </a:pPr>
            <a:r>
              <a:rPr lang="ja-JP" altLang="en-US" sz="1200">
                <a:latin typeface="Meiryo UI"/>
                <a:ea typeface="Meiryo UI"/>
              </a:rPr>
              <a:t>　①　</a:t>
            </a:r>
            <a:r>
              <a:rPr lang="en-US" altLang="ja-JP" sz="1200" dirty="0">
                <a:ea typeface="+mn-lt"/>
                <a:cs typeface="+mn-lt"/>
              </a:rPr>
              <a:t>When working at a height of </a:t>
            </a:r>
            <a:r>
              <a:rPr lang="en-US" sz="1200" dirty="0">
                <a:ea typeface="+mn-lt"/>
                <a:cs typeface="+mn-lt"/>
              </a:rPr>
              <a:t>2</a:t>
            </a:r>
            <a:r>
              <a:rPr lang="en-US" altLang="ja-JP" sz="1200" dirty="0">
                <a:ea typeface="+mn-lt"/>
                <a:cs typeface="+mn-lt"/>
              </a:rPr>
              <a:t> meters or more (excluding the edges of the work floor, openings, etc.), the business </a:t>
            </a:r>
            <a:endParaRPr lang="ja-JP" altLang="en-US" sz="1200">
              <a:ea typeface="+mn-lt"/>
              <a:cs typeface="+mn-lt"/>
            </a:endParaRPr>
          </a:p>
          <a:p>
            <a:pPr marL="0" indent="0">
              <a:lnSpc>
                <a:spcPct val="100000"/>
              </a:lnSpc>
              <a:spcBef>
                <a:spcPts val="0"/>
              </a:spcBef>
              <a:buNone/>
            </a:pPr>
            <a:r>
              <a:rPr lang="en-US" altLang="ja-JP" sz="1200" dirty="0">
                <a:ea typeface="+mn-lt"/>
                <a:cs typeface="+mn-lt"/>
              </a:rPr>
              <a:t>           operator may assemble scaffolding if there is a risk of danger to workers due to a crash. A work floor must be provided</a:t>
            </a:r>
            <a:endParaRPr lang="ja-JP" altLang="en-US" sz="1200">
              <a:ea typeface="+mn-lt"/>
              <a:cs typeface="+mn-lt"/>
            </a:endParaRPr>
          </a:p>
          <a:p>
            <a:pPr marL="0" indent="0">
              <a:lnSpc>
                <a:spcPct val="100000"/>
              </a:lnSpc>
              <a:spcBef>
                <a:spcPts val="0"/>
              </a:spcBef>
              <a:buNone/>
            </a:pPr>
            <a:r>
              <a:rPr lang="en-US" altLang="ja-JP" sz="1200" dirty="0">
                <a:ea typeface="+mn-lt"/>
                <a:cs typeface="+mn-lt"/>
              </a:rPr>
              <a:t>           by the method.</a:t>
            </a:r>
            <a:endParaRPr lang="ja-JP" altLang="en-US" sz="1200">
              <a:ea typeface="+mn-lt"/>
              <a:cs typeface="+mn-lt"/>
            </a:endParaRPr>
          </a:p>
          <a:p>
            <a:pPr marL="0" indent="0">
              <a:lnSpc>
                <a:spcPct val="100000"/>
              </a:lnSpc>
              <a:spcBef>
                <a:spcPts val="0"/>
              </a:spcBef>
              <a:buNone/>
            </a:pPr>
            <a:endParaRPr lang="ja-JP" altLang="en-US" sz="120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a:latin typeface="Meiryo UI"/>
                <a:ea typeface="Meiryo UI"/>
              </a:rPr>
              <a:t>　②</a:t>
            </a:r>
            <a:r>
              <a:rPr lang="ja-JP" altLang="en-US" sz="1200">
                <a:latin typeface="Meiryo UI"/>
                <a:ea typeface="Meiryo UI"/>
                <a:cs typeface="+mn-lt"/>
              </a:rPr>
              <a:t>  </a:t>
            </a:r>
            <a:r>
              <a:rPr lang="en-US" altLang="ja-JP" sz="1200" dirty="0">
                <a:ea typeface="+mn-lt"/>
                <a:cs typeface="+mn-lt"/>
              </a:rPr>
              <a:t>When it is difficult to provide a work floor according to the provisions of (1), the business operator shall take measures </a:t>
            </a:r>
            <a:endParaRPr lang="ja-JP" altLang="en-US" sz="1200">
              <a:ea typeface="+mn-lt"/>
              <a:cs typeface="+mn-lt"/>
            </a:endParaRPr>
          </a:p>
          <a:p>
            <a:pPr marL="0" indent="0">
              <a:lnSpc>
                <a:spcPct val="100000"/>
              </a:lnSpc>
              <a:spcBef>
                <a:spcPts val="0"/>
              </a:spcBef>
              <a:buNone/>
            </a:pPr>
            <a:r>
              <a:rPr lang="en-US" altLang="ja-JP" sz="1200" dirty="0">
                <a:ea typeface="+mn-lt"/>
                <a:cs typeface="+mn-lt"/>
              </a:rPr>
              <a:t>           to prevent the danger of workers due to a fall, such as installing a net and having workers use the required</a:t>
            </a:r>
            <a:endParaRPr lang="ja-JP" altLang="en-US" sz="1200">
              <a:ea typeface="+mn-lt"/>
              <a:cs typeface="+mn-lt"/>
            </a:endParaRPr>
          </a:p>
          <a:p>
            <a:pPr marL="0" indent="0">
              <a:lnSpc>
                <a:spcPct val="100000"/>
              </a:lnSpc>
              <a:spcBef>
                <a:spcPts val="0"/>
              </a:spcBef>
              <a:buNone/>
            </a:pPr>
            <a:r>
              <a:rPr lang="en-US" altLang="ja-JP" sz="1200" dirty="0">
                <a:ea typeface="+mn-lt"/>
                <a:cs typeface="+mn-lt"/>
              </a:rPr>
              <a:t>           performance fall prevention equipment.</a:t>
            </a:r>
            <a:endParaRPr lang="ja-JP" altLang="en-US" sz="1200">
              <a:ea typeface="+mn-lt"/>
              <a:cs typeface="+mn-lt"/>
            </a:endParaRPr>
          </a:p>
          <a:p>
            <a:pPr marL="0" indent="0">
              <a:lnSpc>
                <a:spcPct val="100000"/>
              </a:lnSpc>
              <a:spcBef>
                <a:spcPts val="0"/>
              </a:spcBef>
              <a:buNone/>
            </a:pPr>
            <a:endParaRPr lang="ja-JP" altLang="en-US" sz="1200">
              <a:latin typeface="Meiryo UI"/>
              <a:ea typeface="Meiryo UI"/>
            </a:endParaRPr>
          </a:p>
          <a:p>
            <a:pPr marL="0" indent="0">
              <a:lnSpc>
                <a:spcPct val="100000"/>
              </a:lnSpc>
              <a:spcBef>
                <a:spcPts val="0"/>
              </a:spcBef>
              <a:buNone/>
            </a:pPr>
            <a:endParaRPr lang="ja-JP" altLang="en-US" sz="1200" u="sng">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latin typeface="Meiryo UI"/>
                <a:ea typeface="Meiryo UI"/>
              </a:rPr>
              <a:t>(2)</a:t>
            </a:r>
            <a:r>
              <a:rPr lang="en-US" altLang="ja-JP" sz="1200" b="1" u="sng" dirty="0">
                <a:latin typeface="Meiryo UI"/>
                <a:ea typeface="Meiryo UI"/>
                <a:cs typeface="+mn-lt"/>
              </a:rPr>
              <a:t> </a:t>
            </a:r>
            <a:r>
              <a:rPr lang="en-US" altLang="ja-JP" sz="1200" b="1" u="sng" dirty="0">
                <a:ea typeface="+mn-lt"/>
                <a:cs typeface="+mn-lt"/>
              </a:rPr>
              <a:t>Enclosures such as openings (related to </a:t>
            </a:r>
            <a:r>
              <a:rPr lang="en-US" sz="1200" b="1" u="sng" dirty="0">
                <a:ea typeface="+mn-lt"/>
                <a:cs typeface="+mn-lt"/>
              </a:rPr>
              <a:t>Article</a:t>
            </a:r>
            <a:r>
              <a:rPr lang="en-US" altLang="ja-JP" sz="1200" b="1" u="sng" dirty="0">
                <a:ea typeface="+mn-lt"/>
                <a:cs typeface="+mn-lt"/>
              </a:rPr>
              <a:t> </a:t>
            </a:r>
            <a:r>
              <a:rPr lang="en-US" sz="1200" b="1" u="sng" dirty="0">
                <a:ea typeface="+mn-lt"/>
                <a:cs typeface="+mn-lt"/>
              </a:rPr>
              <a:t>519)</a:t>
            </a:r>
          </a:p>
          <a:p>
            <a:pPr marL="0" indent="0">
              <a:lnSpc>
                <a:spcPct val="100000"/>
              </a:lnSpc>
              <a:spcBef>
                <a:spcPts val="0"/>
              </a:spcBef>
              <a:buNone/>
            </a:pPr>
            <a:r>
              <a:rPr lang="ja-JP" altLang="en-US" sz="1200">
                <a:latin typeface="Meiryo UI"/>
                <a:ea typeface="Meiryo UI"/>
              </a:rPr>
              <a:t>　①　</a:t>
            </a:r>
            <a:r>
              <a:rPr lang="en-US" altLang="ja-JP" sz="1200" dirty="0">
                <a:ea typeface="+mn-lt"/>
                <a:cs typeface="+mn-lt"/>
              </a:rPr>
              <a:t>The business operators shall enclose handrails, cover, etc. at the edges of work floors with a height of </a:t>
            </a:r>
            <a:r>
              <a:rPr lang="en-US" sz="1200" dirty="0">
                <a:ea typeface="+mn-lt"/>
                <a:cs typeface="+mn-lt"/>
              </a:rPr>
              <a:t>2</a:t>
            </a:r>
            <a:r>
              <a:rPr lang="en-US" altLang="ja-JP" sz="1200" dirty="0">
                <a:ea typeface="+mn-lt"/>
                <a:cs typeface="+mn-lt"/>
              </a:rPr>
              <a:t> meters or </a:t>
            </a:r>
            <a:endParaRPr lang="ja-JP" altLang="en-US" sz="1200">
              <a:ea typeface="+mn-lt"/>
              <a:cs typeface="+mn-lt"/>
            </a:endParaRPr>
          </a:p>
          <a:p>
            <a:pPr marL="0" indent="0">
              <a:lnSpc>
                <a:spcPct val="100000"/>
              </a:lnSpc>
              <a:spcBef>
                <a:spcPts val="0"/>
              </a:spcBef>
              <a:buNone/>
            </a:pPr>
            <a:r>
              <a:rPr lang="en-US" altLang="ja-JP" sz="1200" dirty="0">
                <a:ea typeface="+mn-lt"/>
                <a:cs typeface="+mn-lt"/>
              </a:rPr>
              <a:t>          more, openings, etc. where there is a risk of danger to workers to a fall (hereinafter referred to as “enclosure”, etc.) </a:t>
            </a:r>
            <a:endParaRPr lang="ja-JP" altLang="en-US" sz="1200">
              <a:ea typeface="+mn-lt"/>
              <a:cs typeface="+mn-lt"/>
            </a:endParaRPr>
          </a:p>
          <a:p>
            <a:pPr marL="0" indent="0">
              <a:lnSpc>
                <a:spcPct val="100000"/>
              </a:lnSpc>
              <a:spcBef>
                <a:spcPts val="0"/>
              </a:spcBef>
              <a:buNone/>
            </a:pPr>
            <a:r>
              <a:rPr lang="en-US" altLang="ja-JP" sz="1200" dirty="0">
                <a:ea typeface="+mn-lt"/>
                <a:cs typeface="+mn-lt"/>
              </a:rPr>
              <a:t>         must be provided.</a:t>
            </a:r>
            <a:endParaRPr lang="ja-JP" altLang="en-US" sz="1200">
              <a:ea typeface="+mn-lt"/>
              <a:cs typeface="+mn-lt"/>
            </a:endParaRPr>
          </a:p>
          <a:p>
            <a:pPr marL="0" indent="0">
              <a:lnSpc>
                <a:spcPct val="100000"/>
              </a:lnSpc>
              <a:spcBef>
                <a:spcPts val="0"/>
              </a:spcBef>
              <a:buNone/>
            </a:pPr>
            <a:endParaRPr lang="ja-JP" altLang="en-US" sz="120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a:latin typeface="Meiryo UI"/>
                <a:ea typeface="Meiryo UI"/>
              </a:rPr>
              <a:t>　②　</a:t>
            </a:r>
            <a:r>
              <a:rPr lang="en-US" altLang="ja-JP" sz="1200" dirty="0">
                <a:ea typeface="+mn-lt"/>
                <a:cs typeface="+mn-lt"/>
              </a:rPr>
              <a:t>According to the provisions of (1), when it is extremely difficult to provide an enclosure, etc., or when the enclosure, </a:t>
            </a:r>
            <a:endParaRPr lang="ja-JP" altLang="en-US" sz="1200">
              <a:ea typeface="+mn-lt"/>
              <a:cs typeface="+mn-lt"/>
            </a:endParaRPr>
          </a:p>
          <a:p>
            <a:pPr marL="0" indent="0">
              <a:lnSpc>
                <a:spcPct val="100000"/>
              </a:lnSpc>
              <a:spcBef>
                <a:spcPts val="0"/>
              </a:spcBef>
              <a:buNone/>
            </a:pPr>
            <a:r>
              <a:rPr lang="en-US" altLang="ja-JP" sz="1200" dirty="0">
                <a:ea typeface="+mn-lt"/>
                <a:cs typeface="+mn-lt"/>
              </a:rPr>
              <a:t>          etc. is temporarily removed due to work needs, the employer shall put up a net and have workers use the required </a:t>
            </a:r>
            <a:endParaRPr lang="ja-JP" altLang="en-US" sz="1200">
              <a:ea typeface="+mn-lt"/>
              <a:cs typeface="+mn-lt"/>
            </a:endParaRPr>
          </a:p>
          <a:p>
            <a:pPr marL="0" indent="0">
              <a:lnSpc>
                <a:spcPct val="100000"/>
              </a:lnSpc>
              <a:spcBef>
                <a:spcPts val="0"/>
              </a:spcBef>
              <a:buNone/>
            </a:pPr>
            <a:r>
              <a:rPr lang="en-US" altLang="ja-JP" sz="1200" dirty="0">
                <a:ea typeface="+mn-lt"/>
                <a:cs typeface="+mn-lt"/>
              </a:rPr>
              <a:t>          performance fall prevention equipment. Measures must be taken to prevent danger of workers due to crashes.</a:t>
            </a:r>
            <a:endParaRPr lang="ja-JP" altLang="en-US" sz="1200">
              <a:ea typeface="+mn-lt"/>
              <a:cs typeface="+mn-lt"/>
            </a:endParaRPr>
          </a:p>
          <a:p>
            <a:pPr marL="0" indent="0">
              <a:lnSpc>
                <a:spcPct val="100000"/>
              </a:lnSpc>
              <a:spcBef>
                <a:spcPts val="0"/>
              </a:spcBef>
              <a:buNone/>
            </a:pPr>
            <a:endParaRPr lang="ja-JP" altLang="en-US" sz="1200">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u="sng">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latin typeface="Meiryo UI"/>
                <a:ea typeface="Meiryo UI"/>
              </a:rPr>
              <a:t>(3)</a:t>
            </a:r>
            <a:r>
              <a:rPr lang="ja-JP" altLang="en-US" sz="1200" b="1" u="sng">
                <a:latin typeface="Meiryo UI"/>
                <a:ea typeface="Meiryo UI"/>
              </a:rPr>
              <a:t>　</a:t>
            </a:r>
            <a:r>
              <a:rPr lang="en-US" altLang="ja-JP" sz="1200" b="1" u="sng" dirty="0">
                <a:ea typeface="+mn-lt"/>
                <a:cs typeface="+mn-lt"/>
              </a:rPr>
              <a:t>Required performance use of fall prevention equipment, etc.(related to </a:t>
            </a:r>
            <a:r>
              <a:rPr lang="en-US" sz="1200" b="1" u="sng" dirty="0">
                <a:ea typeface="+mn-lt"/>
                <a:cs typeface="+mn-lt"/>
              </a:rPr>
              <a:t>Article</a:t>
            </a:r>
            <a:r>
              <a:rPr lang="en-US" altLang="ja-JP" sz="1200" b="1" u="sng" dirty="0">
                <a:ea typeface="+mn-lt"/>
                <a:cs typeface="+mn-lt"/>
              </a:rPr>
              <a:t> </a:t>
            </a:r>
            <a:r>
              <a:rPr lang="en-US" sz="1200" b="1" u="sng" dirty="0">
                <a:ea typeface="+mn-lt"/>
                <a:cs typeface="+mn-lt"/>
              </a:rPr>
              <a:t>520)</a:t>
            </a:r>
          </a:p>
          <a:p>
            <a:pPr marL="0" indent="0">
              <a:lnSpc>
                <a:spcPct val="100000"/>
              </a:lnSpc>
              <a:spcBef>
                <a:spcPts val="0"/>
              </a:spcBef>
              <a:buNone/>
            </a:pPr>
            <a:r>
              <a:rPr lang="ja-JP" altLang="en-US" sz="1200">
                <a:latin typeface="Meiryo UI"/>
                <a:ea typeface="Meiryo UI"/>
              </a:rPr>
              <a:t>　・</a:t>
            </a:r>
            <a:r>
              <a:rPr lang="en-US" altLang="ja-JP" sz="1200" dirty="0">
                <a:ea typeface="+mn-lt"/>
                <a:cs typeface="+mn-lt"/>
              </a:rPr>
              <a:t>Workers must use the required performance fall prevention equipment, etc. </a:t>
            </a:r>
            <a:r>
              <a:rPr lang="en-US" sz="1200" dirty="0">
                <a:ea typeface="+mn-lt"/>
                <a:cs typeface="+mn-lt"/>
              </a:rPr>
              <a:t>when ordered </a:t>
            </a:r>
            <a:r>
              <a:rPr lang="en-US" altLang="ja-JP" sz="1200" dirty="0">
                <a:ea typeface="+mn-lt"/>
                <a:cs typeface="+mn-lt"/>
              </a:rPr>
              <a:t>to use them in the cases of ① of </a:t>
            </a:r>
            <a:r>
              <a:rPr lang="en-US" sz="1200" dirty="0">
                <a:ea typeface="+mn-lt"/>
                <a:cs typeface="+mn-lt"/>
              </a:rPr>
              <a:t>(1)</a:t>
            </a:r>
            <a:r>
              <a:rPr lang="en-US" altLang="ja-JP" sz="1200" dirty="0">
                <a:ea typeface="+mn-lt"/>
                <a:cs typeface="+mn-lt"/>
              </a:rPr>
              <a:t> and ② of </a:t>
            </a:r>
            <a:r>
              <a:rPr lang="en-US" sz="1200" dirty="0">
                <a:ea typeface="+mn-lt"/>
                <a:cs typeface="+mn-lt"/>
              </a:rPr>
              <a:t>(2</a:t>
            </a:r>
            <a:r>
              <a:rPr lang="en-US" altLang="ja-JP" sz="1200" dirty="0">
                <a:ea typeface="+mn-lt"/>
                <a:cs typeface="+mn-lt"/>
              </a:rPr>
              <a:t>).</a:t>
            </a:r>
            <a:endParaRPr lang="en-US" altLang="ja-JP" sz="1200" dirty="0">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92604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Related Laws and Regulations</a:t>
            </a:r>
            <a:r>
              <a:rPr lang="ja-JP" altLang="en-US" sz="2400" b="1">
                <a:latin typeface="Times New Roman" panose="02020603050405020304" pitchFamily="18" charset="0"/>
                <a:ea typeface="Meiryo UI"/>
                <a:cs typeface="Times New Roman" panose="02020603050405020304" pitchFamily="18" charset="0"/>
              </a:rPr>
              <a:t>（９）</a:t>
            </a:r>
            <a:endParaRPr lang="en-US" altLang="ja-JP"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205145" y="6400413"/>
            <a:ext cx="3965517"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202</a:t>
            </a:r>
            <a:r>
              <a:rPr lang="ja-JP" altLang="en-US"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81</a:t>
            </a:r>
            <a:r>
              <a:rPr lang="ja-JP" altLang="en-US" sz="1200" dirty="0" smtClean="0">
                <a:latin typeface="Times New Roman" panose="02020603050405020304" pitchFamily="18" charset="0"/>
                <a:ea typeface="+mn-lt"/>
                <a:cs typeface="Times New Roman" panose="02020603050405020304" pitchFamily="18" charset="0"/>
              </a:rPr>
              <a:t> </a:t>
            </a:r>
            <a:r>
              <a:rPr lang="ja-JP" sz="1200" dirty="0">
                <a:latin typeface="Times New Roman" panose="02020603050405020304" pitchFamily="18" charset="0"/>
                <a:ea typeface="+mn-lt"/>
                <a:cs typeface="Times New Roman" panose="02020603050405020304" pitchFamily="18" charset="0"/>
              </a:rPr>
              <a:t> </a:t>
            </a:r>
            <a:r>
              <a:rPr lang="ja-JP" altLang="en-US" sz="1200" dirty="0">
                <a:latin typeface="Times New Roman" panose="02020603050405020304" pitchFamily="18" charset="0"/>
                <a:ea typeface="+mn-lt"/>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93</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8" name="コンテンツ プレースホルダー 4"/>
          <p:cNvSpPr txBox="1">
            <a:spLocks/>
          </p:cNvSpPr>
          <p:nvPr/>
        </p:nvSpPr>
        <p:spPr>
          <a:xfrm>
            <a:off x="628649" y="876801"/>
            <a:ext cx="7886701" cy="3514726"/>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200" b="1" dirty="0">
                <a:latin typeface="Times New Roman" panose="02020603050405020304" pitchFamily="18" charset="0"/>
                <a:ea typeface="+mn-lt"/>
                <a:cs typeface="Times New Roman" panose="02020603050405020304" pitchFamily="18" charset="0"/>
              </a:rPr>
              <a:t>Matters concerning prevention of danger due to crashes, flying collapses</a:t>
            </a:r>
            <a:r>
              <a:rPr lang="ja-JP" altLang="en-US" sz="1200" b="1" dirty="0">
                <a:latin typeface="Times New Roman" panose="02020603050405020304" pitchFamily="18" charset="0"/>
                <a:ea typeface="Meiryo UI"/>
                <a:cs typeface="Times New Roman" panose="02020603050405020304" pitchFamily="18" charset="0"/>
              </a:rPr>
              <a:t>（part 2）</a:t>
            </a:r>
            <a:endParaRPr lang="en-US" altLang="ja-JP" sz="1200" b="1"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b="1" u="sng" dirty="0">
                <a:latin typeface="Times New Roman" panose="02020603050405020304" pitchFamily="18" charset="0"/>
                <a:ea typeface="Meiryo UI"/>
                <a:cs typeface="Times New Roman" panose="02020603050405020304" pitchFamily="18" charset="0"/>
              </a:rPr>
              <a:t>(4)</a:t>
            </a:r>
            <a:r>
              <a:rPr lang="ja-JP" altLang="en-US" sz="1200" b="1" u="sng" dirty="0">
                <a:latin typeface="Times New Roman" panose="02020603050405020304" pitchFamily="18" charset="0"/>
                <a:ea typeface="Meiryo UI"/>
                <a:cs typeface="Times New Roman" panose="02020603050405020304" pitchFamily="18" charset="0"/>
              </a:rPr>
              <a:t>　</a:t>
            </a:r>
            <a:r>
              <a:rPr lang="en-US" altLang="ja-JP" sz="1200" b="1" u="sng" dirty="0">
                <a:latin typeface="Times New Roman" panose="02020603050405020304" pitchFamily="18" charset="0"/>
                <a:ea typeface="+mn-lt"/>
                <a:cs typeface="Times New Roman" panose="02020603050405020304" pitchFamily="18" charset="0"/>
              </a:rPr>
              <a:t>Required performance installation equipment for fall prevention equipment, etc. (related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a:t>
            </a:r>
            <a:r>
              <a:rPr lang="en-US" sz="1200" b="1" u="sng" dirty="0">
                <a:latin typeface="Times New Roman" panose="02020603050405020304" pitchFamily="18" charset="0"/>
                <a:ea typeface="+mn-lt"/>
                <a:cs typeface="Times New Roman" panose="02020603050405020304" pitchFamily="18" charset="0"/>
              </a:rPr>
              <a:t>521)</a:t>
            </a:r>
          </a:p>
          <a:p>
            <a:pPr marL="0" indent="0" algn="just">
              <a:buNone/>
            </a:pPr>
            <a:r>
              <a:rPr lang="ja-JP" altLang="en-US" sz="1200" dirty="0">
                <a:latin typeface="Times New Roman" panose="02020603050405020304" pitchFamily="18" charset="0"/>
                <a:ea typeface="Meiryo UI"/>
                <a:cs typeface="Times New Roman" panose="02020603050405020304" pitchFamily="18" charset="0"/>
              </a:rPr>
              <a:t>　①　</a:t>
            </a:r>
            <a:r>
              <a:rPr lang="en-US" altLang="ja-JP" sz="1200" dirty="0">
                <a:latin typeface="Times New Roman" panose="02020603050405020304" pitchFamily="18" charset="0"/>
                <a:ea typeface="+mn-lt"/>
                <a:cs typeface="Times New Roman" panose="02020603050405020304" pitchFamily="18" charset="0"/>
              </a:rPr>
              <a:t>When the business operator works at a place where the height is </a:t>
            </a:r>
            <a:r>
              <a:rPr lang="en-US" sz="1200" dirty="0">
                <a:latin typeface="Times New Roman" panose="02020603050405020304" pitchFamily="18" charset="0"/>
                <a:ea typeface="+mn-lt"/>
                <a:cs typeface="Times New Roman" panose="02020603050405020304" pitchFamily="18" charset="0"/>
              </a:rPr>
              <a:t>2</a:t>
            </a:r>
            <a:r>
              <a:rPr lang="en-US" altLang="ja-JP" sz="1200" dirty="0">
                <a:latin typeface="Times New Roman" panose="02020603050405020304" pitchFamily="18" charset="0"/>
                <a:ea typeface="+mn-lt"/>
                <a:cs typeface="Times New Roman" panose="02020603050405020304" pitchFamily="18" charset="0"/>
              </a:rPr>
              <a:t> meters or more and the worker is required to use the performed fall prevention equipment, etc., the equipment for safety installing the required performance fall prevention equipment, etc., must be provided.</a:t>
            </a:r>
            <a:endParaRPr lang="ja-JP" sz="1200" dirty="0">
              <a:latin typeface="Times New Roman" panose="02020603050405020304" pitchFamily="18" charset="0"/>
              <a:ea typeface="+mn-lt"/>
              <a:cs typeface="Times New Roman" panose="02020603050405020304" pitchFamily="18" charset="0"/>
            </a:endParaRPr>
          </a:p>
          <a:p>
            <a:pPr marL="0" indent="0" algn="just">
              <a:buNone/>
            </a:pP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②　</a:t>
            </a:r>
            <a:r>
              <a:rPr lang="en-US" altLang="ja-JP" sz="1200" dirty="0">
                <a:latin typeface="Times New Roman" panose="02020603050405020304" pitchFamily="18" charset="0"/>
                <a:ea typeface="+mn-lt"/>
                <a:cs typeface="Times New Roman" panose="02020603050405020304" pitchFamily="18" charset="0"/>
              </a:rPr>
              <a:t>When making workers use the required performance fall prevention equipment, etc., the employer shall inspect the required performance fall prevention equipment, etc., and their installation equipment for any abnormalities at any time.</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u="sng"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b="1" u="sng" dirty="0">
                <a:latin typeface="Times New Roman" panose="02020603050405020304" pitchFamily="18" charset="0"/>
                <a:ea typeface="Meiryo UI"/>
                <a:cs typeface="Times New Roman" panose="02020603050405020304" pitchFamily="18" charset="0"/>
              </a:rPr>
              <a:t>(5)</a:t>
            </a:r>
            <a:r>
              <a:rPr lang="en-US" altLang="ja-JP" sz="1200" b="1" u="sng" dirty="0">
                <a:latin typeface="Times New Roman" panose="02020603050405020304" pitchFamily="18" charset="0"/>
                <a:ea typeface="+mn-lt"/>
                <a:cs typeface="Times New Roman" panose="02020603050405020304" pitchFamily="18" charset="0"/>
              </a:rPr>
              <a:t>Prohibition of work in bad weather (related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a:t>
            </a:r>
            <a:r>
              <a:rPr lang="en-US" sz="1200" b="1" u="sng" dirty="0">
                <a:latin typeface="Times New Roman" panose="02020603050405020304" pitchFamily="18" charset="0"/>
                <a:ea typeface="+mn-lt"/>
                <a:cs typeface="Times New Roman" panose="02020603050405020304" pitchFamily="18" charset="0"/>
              </a:rPr>
              <a:t>522)</a:t>
            </a:r>
          </a:p>
          <a:p>
            <a:pPr marL="0" indent="0">
              <a:lnSpc>
                <a:spcPct val="100000"/>
              </a:lnSpc>
              <a:spcBef>
                <a:spcPts val="0"/>
              </a:spcBef>
              <a:buNone/>
            </a:pPr>
            <a:r>
              <a:rPr lang="ja-JP" altLang="en-US" sz="1200" b="1" dirty="0">
                <a:latin typeface="Times New Roman" panose="02020603050405020304" pitchFamily="18" charset="0"/>
                <a:ea typeface="Meiryo UI"/>
                <a:cs typeface="Times New Roman" panose="02020603050405020304" pitchFamily="18" charset="0"/>
              </a:rPr>
              <a:t>　</a:t>
            </a:r>
            <a:r>
              <a:rPr lang="ja-JP" altLang="en-US" sz="1200" dirty="0">
                <a:latin typeface="Times New Roman" panose="02020603050405020304" pitchFamily="18" charset="0"/>
                <a:ea typeface="Meiryo UI"/>
                <a:cs typeface="Times New Roman" panose="02020603050405020304" pitchFamily="18" charset="0"/>
              </a:rPr>
              <a:t>・</a:t>
            </a:r>
            <a:r>
              <a:rPr lang="en-US" altLang="ja-JP" sz="1200" dirty="0">
                <a:latin typeface="Times New Roman" panose="02020603050405020304" pitchFamily="18" charset="0"/>
                <a:ea typeface="+mn-lt"/>
                <a:cs typeface="Times New Roman" panose="02020603050405020304" pitchFamily="18" charset="0"/>
              </a:rPr>
              <a:t>When the business operator works at a place with a height of </a:t>
            </a:r>
            <a:r>
              <a:rPr lang="en-US" sz="1200" dirty="0">
                <a:latin typeface="Times New Roman" panose="02020603050405020304" pitchFamily="18" charset="0"/>
                <a:ea typeface="+mn-lt"/>
                <a:cs typeface="Times New Roman" panose="02020603050405020304" pitchFamily="18" charset="0"/>
              </a:rPr>
              <a:t>2</a:t>
            </a:r>
            <a:r>
              <a:rPr lang="en-US" altLang="ja-JP" sz="1200" dirty="0">
                <a:latin typeface="Times New Roman" panose="02020603050405020304" pitchFamily="18" charset="0"/>
                <a:ea typeface="+mn-lt"/>
                <a:cs typeface="Times New Roman" panose="02020603050405020304" pitchFamily="18" charset="0"/>
              </a:rPr>
              <a:t> meters or more, due to bad weather such as strong winds, heavy rain, and heavy snow, workers shall not be engaged in the work when danger is expected in carrying out the work.</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u="sng"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b="1" u="sng" dirty="0">
                <a:latin typeface="Times New Roman" panose="02020603050405020304" pitchFamily="18" charset="0"/>
                <a:ea typeface="Meiryo UI"/>
                <a:cs typeface="Times New Roman" panose="02020603050405020304" pitchFamily="18" charset="0"/>
              </a:rPr>
              <a:t>(6) </a:t>
            </a:r>
            <a:r>
              <a:rPr lang="en-US" altLang="ja-JP" sz="1200" b="1" u="sng" dirty="0">
                <a:latin typeface="Times New Roman" panose="02020603050405020304" pitchFamily="18" charset="0"/>
                <a:ea typeface="+mn-lt"/>
                <a:cs typeface="Times New Roman" panose="02020603050405020304" pitchFamily="18" charset="0"/>
              </a:rPr>
              <a:t>Maintaining illuminance (related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a:t>
            </a:r>
            <a:r>
              <a:rPr lang="en-US" sz="1200" b="1" u="sng" dirty="0">
                <a:latin typeface="Times New Roman" panose="02020603050405020304" pitchFamily="18" charset="0"/>
                <a:ea typeface="+mn-lt"/>
                <a:cs typeface="Times New Roman" panose="02020603050405020304" pitchFamily="18" charset="0"/>
              </a:rPr>
              <a:t>523</a:t>
            </a:r>
            <a:endParaRPr lang="ja-JP" sz="1200" b="1" u="sng"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b="1" dirty="0">
                <a:latin typeface="Times New Roman" panose="02020603050405020304" pitchFamily="18" charset="0"/>
                <a:ea typeface="Meiryo UI"/>
                <a:cs typeface="Times New Roman" panose="02020603050405020304" pitchFamily="18" charset="0"/>
              </a:rPr>
              <a:t>　</a:t>
            </a:r>
            <a:r>
              <a:rPr lang="ja-JP" altLang="en-US" sz="1200" dirty="0">
                <a:latin typeface="Times New Roman" panose="02020603050405020304" pitchFamily="18" charset="0"/>
                <a:ea typeface="Meiryo UI"/>
                <a:cs typeface="Times New Roman" panose="02020603050405020304" pitchFamily="18" charset="0"/>
              </a:rPr>
              <a:t>・</a:t>
            </a:r>
            <a:r>
              <a:rPr lang="en-US" altLang="ja-JP" sz="1200" dirty="0">
                <a:latin typeface="Times New Roman" panose="02020603050405020304" pitchFamily="18" charset="0"/>
                <a:ea typeface="+mn-lt"/>
                <a:cs typeface="Times New Roman" panose="02020603050405020304" pitchFamily="18" charset="0"/>
              </a:rPr>
              <a:t>When working at a height of </a:t>
            </a:r>
            <a:r>
              <a:rPr lang="en-US" sz="1200" dirty="0">
                <a:latin typeface="Times New Roman" panose="02020603050405020304" pitchFamily="18" charset="0"/>
                <a:ea typeface="+mn-lt"/>
                <a:cs typeface="Times New Roman" panose="02020603050405020304" pitchFamily="18" charset="0"/>
              </a:rPr>
              <a:t>2</a:t>
            </a:r>
            <a:r>
              <a:rPr lang="en-US" altLang="ja-JP" sz="1200" dirty="0">
                <a:latin typeface="Times New Roman" panose="02020603050405020304" pitchFamily="18" charset="0"/>
                <a:ea typeface="+mn-lt"/>
                <a:cs typeface="Times New Roman" panose="02020603050405020304" pitchFamily="18" charset="0"/>
              </a:rPr>
              <a:t> meters or more, the business operator must maintain the illuminance required to carry out the work safely.</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2468138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Related Laws and Regulations</a:t>
            </a:r>
            <a:r>
              <a:rPr lang="ja-JP" altLang="en-US" sz="2400" b="1">
                <a:latin typeface="Times New Roman" panose="02020603050405020304" pitchFamily="18" charset="0"/>
                <a:ea typeface="Meiryo UI"/>
                <a:cs typeface="Times New Roman" panose="02020603050405020304" pitchFamily="18" charset="0"/>
              </a:rPr>
              <a:t>（１０）</a:t>
            </a:r>
            <a:endParaRPr lang="en-US" altLang="ja-JP"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4434214" y="6400413"/>
            <a:ext cx="3736448"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2</a:t>
            </a:r>
            <a:r>
              <a:rPr lang="ja-JP" sz="1200" dirty="0">
                <a:latin typeface="Times New Roman" panose="02020603050405020304" pitchFamily="18" charset="0"/>
                <a:ea typeface="+mn-lt"/>
                <a:cs typeface="Times New Roman" panose="02020603050405020304" pitchFamily="18" charset="0"/>
              </a:rPr>
              <a:t>0</a:t>
            </a:r>
            <a:r>
              <a:rPr lang="en-US" altLang="ja-JP" sz="1200" dirty="0">
                <a:latin typeface="Times New Roman" panose="02020603050405020304" pitchFamily="18" charset="0"/>
                <a:ea typeface="+mn-lt"/>
                <a:cs typeface="Times New Roman" panose="02020603050405020304" pitchFamily="18" charset="0"/>
              </a:rPr>
              <a:t>2</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82 to 83</a:t>
            </a:r>
            <a:r>
              <a:rPr lang="ja-JP"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94</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8" name="コンテンツ プレースホルダー 4"/>
          <p:cNvSpPr txBox="1">
            <a:spLocks/>
          </p:cNvSpPr>
          <p:nvPr/>
        </p:nvSpPr>
        <p:spPr>
          <a:xfrm>
            <a:off x="628649" y="888833"/>
            <a:ext cx="7944210" cy="4044116"/>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200" b="1" dirty="0">
                <a:latin typeface="Times New Roman" panose="02020603050405020304" pitchFamily="18" charset="0"/>
                <a:ea typeface="+mn-lt"/>
                <a:cs typeface="Times New Roman" panose="02020603050405020304" pitchFamily="18" charset="0"/>
              </a:rPr>
              <a:t>Matters concerning prevention of danger due to crashes, flying collapses</a:t>
            </a:r>
            <a:r>
              <a:rPr lang="ja-JP" altLang="en-US" sz="1200" b="1" dirty="0">
                <a:latin typeface="Times New Roman" panose="02020603050405020304" pitchFamily="18" charset="0"/>
                <a:ea typeface="Meiryo UI"/>
                <a:cs typeface="Times New Roman" panose="02020603050405020304" pitchFamily="18" charset="0"/>
              </a:rPr>
              <a:t>（part 3）</a:t>
            </a:r>
            <a:endParaRPr lang="en-US" altLang="ja-JP" sz="1200" b="1"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u="sng"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b="1" u="sng" dirty="0">
                <a:latin typeface="Times New Roman" panose="02020603050405020304" pitchFamily="18" charset="0"/>
                <a:ea typeface="Meiryo UI"/>
                <a:cs typeface="Times New Roman" panose="02020603050405020304" pitchFamily="18" charset="0"/>
              </a:rPr>
              <a:t>(7)</a:t>
            </a:r>
            <a:r>
              <a:rPr lang="en-US" altLang="ja-JP" sz="1200" b="1" u="sng" dirty="0">
                <a:latin typeface="Times New Roman" panose="02020603050405020304" pitchFamily="18" charset="0"/>
                <a:ea typeface="+mn-lt"/>
                <a:cs typeface="Times New Roman" panose="02020603050405020304" pitchFamily="18" charset="0"/>
              </a:rPr>
              <a:t>Installation of equipment for raising and lowering</a:t>
            </a:r>
            <a:r>
              <a:rPr lang="ja-JP" sz="1200" b="1" u="sng" dirty="0">
                <a:latin typeface="Times New Roman" panose="02020603050405020304" pitchFamily="18" charset="0"/>
                <a:ea typeface="+mn-lt"/>
                <a:cs typeface="Times New Roman" panose="02020603050405020304" pitchFamily="18" charset="0"/>
              </a:rPr>
              <a:t> </a:t>
            </a:r>
            <a:r>
              <a:rPr lang="en-US" altLang="ja-JP" sz="1200" b="1" u="sng" dirty="0">
                <a:latin typeface="Times New Roman" panose="02020603050405020304" pitchFamily="18" charset="0"/>
                <a:ea typeface="+mn-lt"/>
                <a:cs typeface="Times New Roman" panose="02020603050405020304" pitchFamily="18" charset="0"/>
              </a:rPr>
              <a:t>(related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a:t>
            </a:r>
            <a:r>
              <a:rPr lang="en-US" sz="1200" b="1" u="sng" dirty="0">
                <a:latin typeface="Times New Roman" panose="02020603050405020304" pitchFamily="18" charset="0"/>
                <a:ea typeface="+mn-lt"/>
                <a:cs typeface="Times New Roman" panose="02020603050405020304" pitchFamily="18" charset="0"/>
              </a:rPr>
              <a:t>526)</a:t>
            </a:r>
            <a:endParaRPr lang="ja-JP" sz="1200" b="1" u="sng"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①　</a:t>
            </a:r>
            <a:r>
              <a:rPr lang="en" altLang="ja-JP" sz="1200" dirty="0">
                <a:latin typeface="Times New Roman" panose="02020603050405020304" pitchFamily="18" charset="0"/>
                <a:ea typeface="+mn-lt"/>
                <a:cs typeface="Times New Roman" panose="02020603050405020304" pitchFamily="18" charset="0"/>
              </a:rPr>
              <a:t>When working at a place where the height or depth exceeds </a:t>
            </a:r>
            <a:r>
              <a:rPr lang="en" sz="1200" dirty="0">
                <a:latin typeface="Times New Roman" panose="02020603050405020304" pitchFamily="18" charset="0"/>
                <a:ea typeface="+mn-lt"/>
                <a:cs typeface="Times New Roman" panose="02020603050405020304" pitchFamily="18" charset="0"/>
              </a:rPr>
              <a:t>1.5</a:t>
            </a:r>
            <a:r>
              <a:rPr lang="en" altLang="ja-JP" sz="1200" dirty="0">
                <a:latin typeface="Times New Roman" panose="02020603050405020304" pitchFamily="18" charset="0"/>
                <a:ea typeface="+mn-lt"/>
                <a:cs typeface="Times New Roman" panose="02020603050405020304" pitchFamily="18" charset="0"/>
              </a:rPr>
              <a:t> meters, the business operator shall install equipment for the workers engaged in the work to safely move up and down. However, this does not apply when it is extremely difficult to provide equipment for raising and lowering safely due to the nature of the work.</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②　</a:t>
            </a:r>
            <a:r>
              <a:rPr lang="en" altLang="ja-JP" sz="1200" dirty="0">
                <a:latin typeface="Times New Roman" panose="02020603050405020304" pitchFamily="18" charset="0"/>
                <a:ea typeface="+mn-lt"/>
                <a:cs typeface="Times New Roman" panose="02020603050405020304" pitchFamily="18" charset="0"/>
              </a:rPr>
              <a:t>Workers engaged in the work of ① must use the equipment, etc. for safely ascending and descending according to the provisions of the main clause of the same paragraph.</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u="sng"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b="1" u="sng" dirty="0">
                <a:latin typeface="Times New Roman" panose="02020603050405020304" pitchFamily="18" charset="0"/>
                <a:ea typeface="Meiryo UI"/>
                <a:cs typeface="Times New Roman" panose="02020603050405020304" pitchFamily="18" charset="0"/>
              </a:rPr>
              <a:t>(8)　</a:t>
            </a:r>
            <a:r>
              <a:rPr lang="en-US" altLang="ja-JP" sz="1200" b="1" u="sng" dirty="0">
                <a:latin typeface="Times New Roman" panose="02020603050405020304" pitchFamily="18" charset="0"/>
                <a:ea typeface="+mn-lt"/>
                <a:cs typeface="Times New Roman" panose="02020603050405020304" pitchFamily="18" charset="0"/>
              </a:rPr>
              <a:t>No Trespassing (related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a:t>
            </a:r>
            <a:r>
              <a:rPr lang="en-US" sz="1200" b="1" u="sng" dirty="0">
                <a:latin typeface="Times New Roman" panose="02020603050405020304" pitchFamily="18" charset="0"/>
                <a:ea typeface="+mn-lt"/>
                <a:cs typeface="Times New Roman" panose="02020603050405020304" pitchFamily="18" charset="0"/>
              </a:rPr>
              <a:t>530）</a:t>
            </a:r>
            <a:endParaRPr lang="ja-JP" sz="1200" b="1" u="sng"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 altLang="ja-JP" sz="1200" dirty="0">
                <a:latin typeface="Times New Roman" panose="02020603050405020304" pitchFamily="18" charset="0"/>
                <a:ea typeface="+mn-lt"/>
                <a:cs typeface="Times New Roman" panose="02020603050405020304" pitchFamily="18" charset="0"/>
              </a:rPr>
              <a:t>The employer shall not allow workers other than authorized worker to enter the places where crash may cause danger to the workers.</a:t>
            </a:r>
            <a:endParaRPr lang="ja-JP"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u="sng"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b="1" u="sng" dirty="0">
                <a:latin typeface="Times New Roman" panose="02020603050405020304" pitchFamily="18" charset="0"/>
                <a:ea typeface="Meiryo UI"/>
                <a:cs typeface="Times New Roman" panose="02020603050405020304" pitchFamily="18" charset="0"/>
              </a:rPr>
              <a:t>(9)</a:t>
            </a:r>
            <a:r>
              <a:rPr lang="en-US" altLang="ja-JP" sz="1200" b="1" u="sng" dirty="0">
                <a:latin typeface="Times New Roman" panose="02020603050405020304" pitchFamily="18" charset="0"/>
                <a:ea typeface="+mn-lt"/>
                <a:cs typeface="Times New Roman" panose="02020603050405020304" pitchFamily="18" charset="0"/>
              </a:rPr>
              <a:t>Prevention of danger due to dropping objects from high places(related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a:t>
            </a:r>
            <a:r>
              <a:rPr lang="en-US" sz="1200" b="1" u="sng" dirty="0">
                <a:latin typeface="Times New Roman" panose="02020603050405020304" pitchFamily="18" charset="0"/>
                <a:ea typeface="+mn-lt"/>
                <a:cs typeface="Times New Roman" panose="02020603050405020304" pitchFamily="18" charset="0"/>
              </a:rPr>
              <a:t>536）</a:t>
            </a:r>
            <a:endParaRPr lang="ja-JP" sz="1200" b="1" u="sng"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①　</a:t>
            </a:r>
            <a:r>
              <a:rPr lang="en-US" sz="1200" dirty="0">
                <a:latin typeface="Times New Roman" panose="02020603050405020304" pitchFamily="18" charset="0"/>
                <a:ea typeface="+mn-lt"/>
                <a:cs typeface="Times New Roman" panose="02020603050405020304" pitchFamily="18" charset="0"/>
              </a:rPr>
              <a:t>When dropping an object from a height of 3 meters or more, the business operator must install appropriate dropping equipment and take measures to prevent danger by assigning a guard.</a:t>
            </a:r>
            <a:endParaRPr lang="ja-JP"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gn="just">
              <a:buNone/>
            </a:pPr>
            <a:r>
              <a:rPr lang="ja-JP" altLang="en-US" sz="1200" dirty="0">
                <a:latin typeface="Times New Roman" panose="02020603050405020304" pitchFamily="18" charset="0"/>
                <a:ea typeface="Meiryo UI"/>
                <a:cs typeface="Times New Roman" panose="02020603050405020304" pitchFamily="18" charset="0"/>
              </a:rPr>
              <a:t>　②　</a:t>
            </a:r>
            <a:r>
              <a:rPr lang="en-US" altLang="ja-JP" sz="1200" dirty="0">
                <a:latin typeface="Times New Roman" panose="02020603050405020304" pitchFamily="18" charset="0"/>
                <a:ea typeface="+mn-lt"/>
                <a:cs typeface="Times New Roman" panose="02020603050405020304" pitchFamily="18" charset="0"/>
              </a:rPr>
              <a:t>Workers must not drop objects from a height of </a:t>
            </a:r>
            <a:r>
              <a:rPr lang="en-US" sz="1200" dirty="0">
                <a:latin typeface="Times New Roman" panose="02020603050405020304" pitchFamily="18" charset="0"/>
                <a:ea typeface="+mn-lt"/>
                <a:cs typeface="Times New Roman" panose="02020603050405020304" pitchFamily="18" charset="0"/>
              </a:rPr>
              <a:t>3</a:t>
            </a:r>
            <a:r>
              <a:rPr lang="en-US" altLang="ja-JP" sz="1200" dirty="0">
                <a:latin typeface="Times New Roman" panose="02020603050405020304" pitchFamily="18" charset="0"/>
                <a:ea typeface="+mn-lt"/>
                <a:cs typeface="Times New Roman" panose="02020603050405020304" pitchFamily="18" charset="0"/>
              </a:rPr>
              <a:t> meters or more, unless the measures prescribed in ① have been taken.</a:t>
            </a:r>
            <a:endParaRPr lang="ja-JP" sz="1200" dirty="0">
              <a:latin typeface="Times New Roman" panose="02020603050405020304" pitchFamily="18" charset="0"/>
              <a:ea typeface="+mn-lt"/>
              <a:cs typeface="Times New Roman" panose="02020603050405020304" pitchFamily="18" charset="0"/>
            </a:endParaRPr>
          </a:p>
          <a:p>
            <a:pPr algn="just">
              <a:buNone/>
            </a:pPr>
            <a:endParaRPr lang="ja-JP"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8297976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dirty="0">
                <a:latin typeface="Times New Roman" panose="02020603050405020304" pitchFamily="18" charset="0"/>
                <a:ea typeface="+mj-lt"/>
                <a:cs typeface="Times New Roman" panose="02020603050405020304" pitchFamily="18" charset="0"/>
              </a:rPr>
              <a:t>Related Laws and Regulations</a:t>
            </a:r>
            <a:r>
              <a:rPr lang="ja-JP" altLang="en-US" sz="2400" b="1">
                <a:latin typeface="Times New Roman" panose="02020603050405020304" pitchFamily="18" charset="0"/>
                <a:ea typeface="Meiryo UI"/>
                <a:cs typeface="Times New Roman" panose="02020603050405020304" pitchFamily="18" charset="0"/>
              </a:rPr>
              <a:t>（１１）</a:t>
            </a:r>
            <a:endParaRPr lang="en-US" altLang="ja-JP" dirty="0">
              <a:latin typeface="Times New Roman" panose="02020603050405020304" pitchFamily="18" charset="0"/>
              <a:ea typeface="Meiryo UI"/>
              <a:cs typeface="Times New Roman" panose="02020603050405020304" pitchFamily="18" charset="0"/>
            </a:endParaRPr>
          </a:p>
        </p:txBody>
      </p:sp>
      <p:sp>
        <p:nvSpPr>
          <p:cNvPr id="7" name="テキスト ボックス 6"/>
          <p:cNvSpPr txBox="1"/>
          <p:nvPr/>
        </p:nvSpPr>
        <p:spPr>
          <a:xfrm>
            <a:off x="3849241" y="6400413"/>
            <a:ext cx="4321421" cy="276999"/>
          </a:xfrm>
          <a:prstGeom prst="rect">
            <a:avLst/>
          </a:prstGeom>
          <a:noFill/>
          <a:ln>
            <a:solidFill>
              <a:schemeClr val="tx1"/>
            </a:solidFill>
          </a:ln>
        </p:spPr>
        <p:txBody>
          <a:bodyPr wrap="square" lIns="91440" tIns="45720" rIns="91440" bIns="45720" rtlCol="0" anchor="t">
            <a:spAutoFit/>
          </a:bodyPr>
          <a:lstStyle/>
          <a:p>
            <a:pPr algn="r"/>
            <a:r>
              <a:rPr lang="ja-JP" sz="1200" dirty="0">
                <a:latin typeface="Times New Roman" panose="02020603050405020304" pitchFamily="18" charset="0"/>
                <a:ea typeface="+mn-lt"/>
                <a:cs typeface="Times New Roman" panose="02020603050405020304" pitchFamily="18" charset="0"/>
              </a:rPr>
              <a:t>Textbook page </a:t>
            </a:r>
            <a:r>
              <a:rPr lang="en-US" altLang="ja-JP" sz="1200" dirty="0">
                <a:latin typeface="Times New Roman" panose="02020603050405020304" pitchFamily="18" charset="0"/>
                <a:ea typeface="+mn-lt"/>
                <a:cs typeface="Times New Roman" panose="02020603050405020304" pitchFamily="18" charset="0"/>
              </a:rPr>
              <a:t>2</a:t>
            </a:r>
            <a:r>
              <a:rPr lang="ja-JP" sz="1200" dirty="0">
                <a:latin typeface="Times New Roman" panose="02020603050405020304" pitchFamily="18" charset="0"/>
                <a:ea typeface="+mn-lt"/>
                <a:cs typeface="Times New Roman" panose="02020603050405020304" pitchFamily="18" charset="0"/>
              </a:rPr>
              <a:t>0</a:t>
            </a:r>
            <a:r>
              <a:rPr lang="en-US" altLang="ja-JP" sz="1200" dirty="0">
                <a:latin typeface="Times New Roman" panose="02020603050405020304" pitchFamily="18" charset="0"/>
                <a:ea typeface="+mn-lt"/>
                <a:cs typeface="Times New Roman" panose="02020603050405020304" pitchFamily="18" charset="0"/>
              </a:rPr>
              <a:t>3</a:t>
            </a:r>
            <a:r>
              <a:rPr lang="ja-JP" sz="1200" dirty="0">
                <a:latin typeface="Times New Roman" panose="02020603050405020304" pitchFamily="18" charset="0"/>
                <a:ea typeface="+mn-lt"/>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a:t>
            </a:r>
            <a:r>
              <a:rPr lang="ja-JP" sz="1200" dirty="0">
                <a:latin typeface="Times New Roman" panose="02020603050405020304" pitchFamily="18" charset="0"/>
                <a:ea typeface="+mn-lt"/>
                <a:cs typeface="Times New Roman" panose="02020603050405020304" pitchFamily="18" charset="0"/>
              </a:rPr>
              <a:t> Auxiliary textbook page </a:t>
            </a:r>
            <a:r>
              <a:rPr lang="en-US" altLang="ja-JP" sz="1200" dirty="0" smtClean="0">
                <a:latin typeface="Times New Roman" panose="02020603050405020304" pitchFamily="18" charset="0"/>
                <a:ea typeface="+mn-lt"/>
                <a:cs typeface="Times New Roman" panose="02020603050405020304" pitchFamily="18" charset="0"/>
              </a:rPr>
              <a:t>83</a:t>
            </a:r>
            <a:r>
              <a:rPr lang="ja-JP" sz="1200" dirty="0">
                <a:latin typeface="Times New Roman" panose="02020603050405020304" pitchFamily="18" charset="0"/>
                <a:ea typeface="+mn-lt"/>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95</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8" name="コンテンツ プレースホルダー 4"/>
          <p:cNvSpPr txBox="1">
            <a:spLocks/>
          </p:cNvSpPr>
          <p:nvPr/>
        </p:nvSpPr>
        <p:spPr>
          <a:xfrm>
            <a:off x="628649" y="912898"/>
            <a:ext cx="7886701" cy="3382378"/>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200" b="1" dirty="0">
                <a:latin typeface="Times New Roman" panose="02020603050405020304" pitchFamily="18" charset="0"/>
                <a:ea typeface="+mn-lt"/>
                <a:cs typeface="Times New Roman" panose="02020603050405020304" pitchFamily="18" charset="0"/>
              </a:rPr>
              <a:t>Matters concerning prevention of danger due to crashes, flying collapses</a:t>
            </a:r>
            <a:r>
              <a:rPr lang="ja-JP" altLang="en-US" sz="1200" b="1" dirty="0">
                <a:latin typeface="Times New Roman" panose="02020603050405020304" pitchFamily="18" charset="0"/>
                <a:ea typeface="Meiryo UI"/>
                <a:cs typeface="Times New Roman" panose="02020603050405020304" pitchFamily="18" charset="0"/>
              </a:rPr>
              <a:t>（part 4）</a:t>
            </a:r>
            <a:endParaRPr lang="en-US" altLang="ja-JP" sz="1200" b="1"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u="sng"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b="1" u="sng" dirty="0">
                <a:latin typeface="Times New Roman" panose="02020603050405020304" pitchFamily="18" charset="0"/>
                <a:ea typeface="Meiryo UI"/>
                <a:cs typeface="Times New Roman" panose="02020603050405020304" pitchFamily="18" charset="0"/>
              </a:rPr>
              <a:t>(10)</a:t>
            </a:r>
            <a:r>
              <a:rPr lang="en-US" altLang="ja-JP" sz="1200" b="1" u="sng" dirty="0">
                <a:latin typeface="Times New Roman" panose="02020603050405020304" pitchFamily="18" charset="0"/>
                <a:ea typeface="+mn-lt"/>
                <a:cs typeface="Times New Roman" panose="02020603050405020304" pitchFamily="18" charset="0"/>
              </a:rPr>
              <a:t>Prevention of danger due to falling objects (related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a:t>
            </a:r>
            <a:r>
              <a:rPr lang="en-US" sz="1200" b="1" u="sng" dirty="0">
                <a:latin typeface="Times New Roman" panose="02020603050405020304" pitchFamily="18" charset="0"/>
                <a:ea typeface="+mn-lt"/>
                <a:cs typeface="Times New Roman" panose="02020603050405020304" pitchFamily="18" charset="0"/>
              </a:rPr>
              <a:t>537</a:t>
            </a: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When there is risk of falling object to the workers, the business operator must take measures to prevent the risk by installing net protection and setting an entry area.</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u="sng"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b="1" u="sng" dirty="0">
                <a:latin typeface="Times New Roman" panose="02020603050405020304" pitchFamily="18" charset="0"/>
                <a:ea typeface="Meiryo UI"/>
                <a:cs typeface="Times New Roman" panose="02020603050405020304" pitchFamily="18" charset="0"/>
              </a:rPr>
              <a:t>(11)</a:t>
            </a:r>
            <a:r>
              <a:rPr lang="ja-JP" altLang="en-US" sz="1200" b="1" u="sng" dirty="0">
                <a:latin typeface="Times New Roman" panose="02020603050405020304" pitchFamily="18" charset="0"/>
                <a:ea typeface="Meiryo UI"/>
                <a:cs typeface="Times New Roman" panose="02020603050405020304" pitchFamily="18" charset="0"/>
              </a:rPr>
              <a:t>　</a:t>
            </a:r>
            <a:r>
              <a:rPr lang="en-US" altLang="ja-JP" sz="1200" b="1" u="sng" dirty="0">
                <a:latin typeface="Times New Roman" panose="02020603050405020304" pitchFamily="18" charset="0"/>
                <a:ea typeface="+mn-lt"/>
                <a:cs typeface="Times New Roman" panose="02020603050405020304" pitchFamily="18" charset="0"/>
              </a:rPr>
              <a:t>Prevention of danger due to flying objects (related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a:t>
            </a:r>
            <a:r>
              <a:rPr lang="en-US" sz="1200" b="1" u="sng" dirty="0">
                <a:latin typeface="Times New Roman" panose="02020603050405020304" pitchFamily="18" charset="0"/>
                <a:ea typeface="+mn-lt"/>
                <a:cs typeface="Times New Roman" panose="02020603050405020304" pitchFamily="18" charset="0"/>
              </a:rPr>
              <a:t>538)</a:t>
            </a:r>
            <a:endParaRPr lang="ja-JP" sz="1200" b="1" u="sng"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a:t>
            </a:r>
            <a:r>
              <a:rPr lang="en-US" altLang="ja-JP" sz="1200" dirty="0">
                <a:latin typeface="Times New Roman" panose="02020603050405020304" pitchFamily="18" charset="0"/>
                <a:ea typeface="+mn-lt"/>
                <a:cs typeface="Times New Roman" panose="02020603050405020304" pitchFamily="18" charset="0"/>
              </a:rPr>
              <a:t>When there is risk of flying objects to the workers, the business operator must install equipment to prevent flying object and take measures to prevent danger by having workers wear protective equipment.</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en-US" altLang="ja-JP" sz="1200" b="1" u="sng" dirty="0">
                <a:latin typeface="Times New Roman" panose="02020603050405020304" pitchFamily="18" charset="0"/>
                <a:ea typeface="Meiryo UI"/>
                <a:cs typeface="Times New Roman" panose="02020603050405020304" pitchFamily="18" charset="0"/>
              </a:rPr>
              <a:t>(12) </a:t>
            </a:r>
            <a:r>
              <a:rPr lang="en-US" altLang="ja-JP" sz="1200" b="1" u="sng" dirty="0">
                <a:latin typeface="Times New Roman" panose="02020603050405020304" pitchFamily="18" charset="0"/>
                <a:ea typeface="+mn-lt"/>
                <a:cs typeface="Times New Roman" panose="02020603050405020304" pitchFamily="18" charset="0"/>
              </a:rPr>
              <a:t>Wearing safety helmet (related to </a:t>
            </a:r>
            <a:r>
              <a:rPr lang="en-US" sz="1200" b="1" u="sng" dirty="0">
                <a:latin typeface="Times New Roman" panose="02020603050405020304" pitchFamily="18" charset="0"/>
                <a:ea typeface="+mn-lt"/>
                <a:cs typeface="Times New Roman" panose="02020603050405020304" pitchFamily="18" charset="0"/>
              </a:rPr>
              <a:t>Article</a:t>
            </a:r>
            <a:r>
              <a:rPr lang="en-US" altLang="ja-JP" sz="1200" b="1" u="sng" dirty="0">
                <a:latin typeface="Times New Roman" panose="02020603050405020304" pitchFamily="18" charset="0"/>
                <a:ea typeface="+mn-lt"/>
                <a:cs typeface="Times New Roman" panose="02020603050405020304" pitchFamily="18" charset="0"/>
              </a:rPr>
              <a:t> </a:t>
            </a:r>
            <a:r>
              <a:rPr lang="en-US" sz="1200" b="1" u="sng" dirty="0">
                <a:latin typeface="Times New Roman" panose="02020603050405020304" pitchFamily="18" charset="0"/>
                <a:ea typeface="+mn-lt"/>
                <a:cs typeface="Times New Roman" panose="02020603050405020304" pitchFamily="18" charset="0"/>
              </a:rPr>
              <a:t>539</a:t>
            </a:r>
            <a:endParaRPr lang="ja-JP" sz="1200" b="1" u="sng"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①　</a:t>
            </a:r>
            <a:r>
              <a:rPr lang="en-US" altLang="ja-JP" sz="1200" dirty="0">
                <a:latin typeface="Times New Roman" panose="02020603050405020304" pitchFamily="18" charset="0"/>
                <a:ea typeface="+mn-lt"/>
                <a:cs typeface="Times New Roman" panose="02020603050405020304" pitchFamily="18" charset="0"/>
              </a:rPr>
              <a:t>The employer shall, when carrying out the work near a building berth, at a high-rise structure construction site, etc. over which other workers are carrying out other works, have the worker engaging the said work wear a safety helmet in order to prevent workers from dangers due to flying or falling objects.</a:t>
            </a:r>
            <a:endParaRPr lang="ja-JP" altLang="en-US" sz="1200" dirty="0">
              <a:latin typeface="Times New Roman" panose="02020603050405020304" pitchFamily="18" charset="0"/>
              <a:ea typeface="+mn-lt"/>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None/>
            </a:pPr>
            <a:r>
              <a:rPr lang="ja-JP" altLang="en-US" sz="1200" dirty="0">
                <a:latin typeface="Times New Roman" panose="02020603050405020304" pitchFamily="18" charset="0"/>
                <a:ea typeface="Meiryo UI"/>
                <a:cs typeface="Times New Roman" panose="02020603050405020304" pitchFamily="18" charset="0"/>
              </a:rPr>
              <a:t>　②　</a:t>
            </a:r>
            <a:r>
              <a:rPr lang="en-US" altLang="ja-JP" sz="1200" dirty="0">
                <a:latin typeface="Times New Roman" panose="02020603050405020304" pitchFamily="18" charset="0"/>
                <a:ea typeface="+mn-lt"/>
                <a:cs typeface="Times New Roman" panose="02020603050405020304" pitchFamily="18" charset="0"/>
              </a:rPr>
              <a:t>Worker engaged in work ① must wear a safety helmet.</a:t>
            </a:r>
            <a:r>
              <a:rPr lang="ja-JP" altLang="en-US" sz="1200" dirty="0">
                <a:latin typeface="Times New Roman" panose="02020603050405020304" pitchFamily="18" charset="0"/>
                <a:ea typeface="+mn-lt"/>
                <a:cs typeface="Times New Roman" panose="02020603050405020304" pitchFamily="18" charset="0"/>
              </a:rPr>
              <a:t> </a:t>
            </a:r>
            <a:endParaRPr lang="ja-JP" altLang="en-US" sz="1200" dirty="0">
              <a:latin typeface="Times New Roman" panose="02020603050405020304" pitchFamily="18" charset="0"/>
              <a:ea typeface="Meiryo UI"/>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602845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17967</Words>
  <Application>Microsoft Office PowerPoint</Application>
  <PresentationFormat>画面に合わせる (4:3)</PresentationFormat>
  <Paragraphs>1516</Paragraphs>
  <Slides>95</Slides>
  <Notes>90</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95</vt:i4>
      </vt:variant>
    </vt:vector>
  </HeadingPairs>
  <TitlesOfParts>
    <vt:vector size="110" baseType="lpstr">
      <vt:lpstr>Meiryo UI</vt:lpstr>
      <vt:lpstr>ＭＳ Ｐゴシック</vt:lpstr>
      <vt:lpstr>ＭＳ ゴシック</vt:lpstr>
      <vt:lpstr>ＭＳ ゴシック</vt:lpstr>
      <vt:lpstr>ＭＳ 明朝</vt:lpstr>
      <vt:lpstr>游ゴシック</vt:lpstr>
      <vt:lpstr>游ゴシック Light</vt:lpstr>
      <vt:lpstr>Arial</vt:lpstr>
      <vt:lpstr>Calibri</vt:lpstr>
      <vt:lpstr>Calibri Light</vt:lpstr>
      <vt:lpstr>Times</vt:lpstr>
      <vt:lpstr>Times New Roman</vt:lpstr>
      <vt:lpstr>Wingdings</vt:lpstr>
      <vt:lpstr>Office テーマ</vt:lpstr>
      <vt:lpstr>Office Theme</vt:lpstr>
      <vt:lpstr>Aerial work platform vehicle  operation skill training auxiliary textbook PowerPoint materials for training </vt:lpstr>
      <vt:lpstr>Chapter 1 Basic knowledge about aerial work platforms vehicles</vt:lpstr>
      <vt:lpstr>Definition of aerial work platform vehicles  </vt:lpstr>
      <vt:lpstr>Qualification for driving aerial work platform vehicles</vt:lpstr>
      <vt:lpstr>Types of aerial work platforms - working equipment (1) </vt:lpstr>
      <vt:lpstr>Types of aerial work platforms – working equipment (2)</vt:lpstr>
      <vt:lpstr>Types of aerial work platforms – working equipment (3) </vt:lpstr>
      <vt:lpstr>Types of aerial work platforms - working equipment (4)</vt:lpstr>
      <vt:lpstr>Types of aerial work platforms - Traveling Device (1)</vt:lpstr>
      <vt:lpstr>Types of aerial work platforms - Traveling Device (2)</vt:lpstr>
      <vt:lpstr>Types of aerial work platforms - Traveling Device (3)</vt:lpstr>
      <vt:lpstr>Terms related to aerial work platform vehicles (1)</vt:lpstr>
      <vt:lpstr>Terms related to aerial work platform vehicles (2)</vt:lpstr>
      <vt:lpstr>Terms related to aerial work platform vehicles (3)</vt:lpstr>
      <vt:lpstr>Chapter 2 Structure and handling of work equipment, etc. for aerial work platform vehicles </vt:lpstr>
      <vt:lpstr>Work equipment for boom-type aerial work platform vehicles (1)  Work equipment</vt:lpstr>
      <vt:lpstr>Work equipment for boom-type aerial work platform vehicles (2)  Work Floor Equalizer</vt:lpstr>
      <vt:lpstr>Work equipment for boom-type aerial work platform vehicles (3)  Outrigger structure and characteristics</vt:lpstr>
      <vt:lpstr>Work equipment for boom-type aerial work platform vehicles (4)　 Structure and characteristics of the operating device</vt:lpstr>
      <vt:lpstr>Work Equipment of Vertical Elevating Type Work Platforms</vt:lpstr>
      <vt:lpstr>Safety device for aerial work platform vehicles (1)  　Types of safety devices determined by law</vt:lpstr>
      <vt:lpstr>Safety device for aerial work platform vehicles (2) Boom operation control device</vt:lpstr>
      <vt:lpstr>Safety device for aerial work platform vehicles (3)  Emergency stop device</vt:lpstr>
      <vt:lpstr>Safety device for aerial work platform vehicles (4)  Emergency lowering device</vt:lpstr>
      <vt:lpstr>Safety device for aerial work platform vehicles (5)  Travel warning device </vt:lpstr>
      <vt:lpstr>Safety device for aerial work platform vehicles (6) Safety device for aerial work platform vehicles (5) 　</vt:lpstr>
      <vt:lpstr>Safety device for aerial work platform vehicles (7) 　Safety valve, check valve</vt:lpstr>
      <vt:lpstr>Safety device for aerial work platform vehicles (8)  　Outrigger interlock device　</vt:lpstr>
      <vt:lpstr>Safety device for aerial work platform vehicles (9) Indication of the front/rear direction of the vehicle body　</vt:lpstr>
      <vt:lpstr>Safety device for aerial work platform vehicles (9) Overload regulation device </vt:lpstr>
      <vt:lpstr>Outrigger installation procedures and precautions (1) Basic procedure</vt:lpstr>
      <vt:lpstr>Outrigger installation procedures and precautions (2) Slopes (1)</vt:lpstr>
      <vt:lpstr>Outrigger installation procedures and precautions (2) Slopes (2)</vt:lpstr>
      <vt:lpstr>Outrigger installation procedures and precautions (2) Slopes (2)</vt:lpstr>
      <vt:lpstr>Telescopic boom type basic operation procedure and precautions　</vt:lpstr>
      <vt:lpstr>Transfer of aerial work platform vehicle</vt:lpstr>
      <vt:lpstr>Inspection and maintenance of aerial work platform vehicle</vt:lpstr>
      <vt:lpstr>Safe work with aerial work platform vehicle (1)  Precautions when driving Truck type</vt:lpstr>
      <vt:lpstr>Safe work with aerial work platform vehicle (1)  Precautions when driving Self-propelled type (1)</vt:lpstr>
      <vt:lpstr>Safe work with aerial work platform vehicle (1)  Precautions when driving Self-propelled type (2)</vt:lpstr>
      <vt:lpstr>Safe work with aerial work platform vehicle (1)  Precautions when driving Self-propelled type (3)</vt:lpstr>
      <vt:lpstr>Safe work with aerial work platform vehicle (2)  Precautions for work 1 Obey the rules of safety</vt:lpstr>
      <vt:lpstr>Safe work with aerial work platform vehicle (2)  Precautions for work 2 Thorough safety confirmation</vt:lpstr>
      <vt:lpstr>Safe work with aerial work platform vehicle (2)  Precautions for work 3 Dedicated to safe operation</vt:lpstr>
      <vt:lpstr>Safe work with aerial work platform vehicle (3)  Precautions at the end of work</vt:lpstr>
      <vt:lpstr>Chapter 3 Knowledge of Motor</vt:lpstr>
      <vt:lpstr>Types of Motor</vt:lpstr>
      <vt:lpstr>Internal combustion engine principle</vt:lpstr>
      <vt:lpstr>4-cycle diesel engine structure</vt:lpstr>
      <vt:lpstr>Characteristic of electric motor</vt:lpstr>
      <vt:lpstr>PowerPoint プレゼンテーション</vt:lpstr>
      <vt:lpstr>The principle of hydraulic system</vt:lpstr>
      <vt:lpstr>Mechanism of hydraulic system </vt:lpstr>
      <vt:lpstr>Hydraulic system configuration</vt:lpstr>
      <vt:lpstr>Hydraulic circuit of aerial work platform vehicle</vt:lpstr>
      <vt:lpstr>Hydraulic pressure generator</vt:lpstr>
      <vt:lpstr>Hydraulic drive unit</vt:lpstr>
      <vt:lpstr>Hydraulic control unit</vt:lpstr>
      <vt:lpstr>Hydraulic oil deterioration</vt:lpstr>
      <vt:lpstr>Inspection and management of hydraulic oil</vt:lpstr>
      <vt:lpstr>Transmission device of truck type lower part traveling body</vt:lpstr>
      <vt:lpstr>Braking device of truck type traveling body</vt:lpstr>
      <vt:lpstr>Power transmission device of wheel type and crawler type traveling body</vt:lpstr>
      <vt:lpstr>Chapter 4　Knowledge of mechanics, electric shock, etc. required for driving</vt:lpstr>
      <vt:lpstr>3 components of force</vt:lpstr>
      <vt:lpstr>Force composition and decomposition</vt:lpstr>
      <vt:lpstr>Moment of force（１）　moment of force</vt:lpstr>
      <vt:lpstr>Moment of force（２）　tightening force and moment</vt:lpstr>
      <vt:lpstr>Moment of Force（３）　Fall and moment</vt:lpstr>
      <vt:lpstr>Balance of Force</vt:lpstr>
      <vt:lpstr>Mass and center of gravity (shitsuryou &amp; jyuushin)</vt:lpstr>
      <vt:lpstr>Center of gravity and stability（１）Object stability</vt:lpstr>
      <vt:lpstr>Center of gravity and stability （２）center of gravity and stability of two objects</vt:lpstr>
      <vt:lpstr>Inertia</vt:lpstr>
      <vt:lpstr>Friction and stability of the aerial work platform vehicle </vt:lpstr>
      <vt:lpstr>Load</vt:lpstr>
      <vt:lpstr>Ground strength</vt:lpstr>
      <vt:lpstr>Installation pressure when using outriggers</vt:lpstr>
      <vt:lpstr>Electric shock </vt:lpstr>
      <vt:lpstr>Effect of electric current on the human body </vt:lpstr>
      <vt:lpstr>Precautions when working near overhead power lines </vt:lpstr>
      <vt:lpstr>Basics of electric shock prevention measures</vt:lpstr>
      <vt:lpstr>Safe separation distance from transmission / distribution lines</vt:lpstr>
      <vt:lpstr>Chapter 5　Related Laws and Regulations </vt:lpstr>
      <vt:lpstr>Related Laws and Regulations（１）</vt:lpstr>
      <vt:lpstr>Related Laws and Regulations（２）</vt:lpstr>
      <vt:lpstr>Related Laws and Regulations（３）</vt:lpstr>
      <vt:lpstr>Related Laws and Regulations（４）</vt:lpstr>
      <vt:lpstr>Related Laws and Regulations（５）</vt:lpstr>
      <vt:lpstr>Related Laws and Regulations（６）</vt:lpstr>
      <vt:lpstr>Related Laws and Regulations（７）</vt:lpstr>
      <vt:lpstr>Related Laws and Regulations（８）</vt:lpstr>
      <vt:lpstr>Related Laws and Regulations（９）</vt:lpstr>
      <vt:lpstr>Related Laws and Regulations（１０）</vt:lpstr>
      <vt:lpstr>Related Laws and Regulations（１１）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2022-06-02T01:40:40Z</dcterms:created>
  <dcterms:modified xsi:type="dcterms:W3CDTF">2022-06-17T01:03:00Z</dcterms:modified>
</cp:coreProperties>
</file>